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9"/>
  </p:notesMasterIdLst>
  <p:handoutMasterIdLst>
    <p:handoutMasterId r:id="rId60"/>
  </p:handoutMasterIdLst>
  <p:sldIdLst>
    <p:sldId id="294" r:id="rId2"/>
    <p:sldId id="334" r:id="rId3"/>
    <p:sldId id="308" r:id="rId4"/>
    <p:sldId id="349" r:id="rId5"/>
    <p:sldId id="348" r:id="rId6"/>
    <p:sldId id="335" r:id="rId7"/>
    <p:sldId id="321" r:id="rId8"/>
    <p:sldId id="309" r:id="rId9"/>
    <p:sldId id="313" r:id="rId10"/>
    <p:sldId id="314" r:id="rId11"/>
    <p:sldId id="315" r:id="rId12"/>
    <p:sldId id="316" r:id="rId13"/>
    <p:sldId id="332" r:id="rId14"/>
    <p:sldId id="317" r:id="rId15"/>
    <p:sldId id="330" r:id="rId16"/>
    <p:sldId id="331" r:id="rId17"/>
    <p:sldId id="324" r:id="rId18"/>
    <p:sldId id="325" r:id="rId19"/>
    <p:sldId id="326" r:id="rId20"/>
    <p:sldId id="327" r:id="rId21"/>
    <p:sldId id="328" r:id="rId22"/>
    <p:sldId id="329" r:id="rId23"/>
    <p:sldId id="319" r:id="rId24"/>
    <p:sldId id="355" r:id="rId25"/>
    <p:sldId id="350" r:id="rId26"/>
    <p:sldId id="320" r:id="rId27"/>
    <p:sldId id="322" r:id="rId28"/>
    <p:sldId id="356" r:id="rId29"/>
    <p:sldId id="358" r:id="rId30"/>
    <p:sldId id="318" r:id="rId31"/>
    <p:sldId id="343" r:id="rId32"/>
    <p:sldId id="336" r:id="rId33"/>
    <p:sldId id="337" r:id="rId34"/>
    <p:sldId id="339" r:id="rId35"/>
    <p:sldId id="340" r:id="rId36"/>
    <p:sldId id="341" r:id="rId37"/>
    <p:sldId id="342" r:id="rId38"/>
    <p:sldId id="346" r:id="rId39"/>
    <p:sldId id="351" r:id="rId40"/>
    <p:sldId id="323" r:id="rId41"/>
    <p:sldId id="345" r:id="rId42"/>
    <p:sldId id="352" r:id="rId43"/>
    <p:sldId id="353" r:id="rId44"/>
    <p:sldId id="354" r:id="rId45"/>
    <p:sldId id="302" r:id="rId46"/>
    <p:sldId id="361" r:id="rId47"/>
    <p:sldId id="362" r:id="rId48"/>
    <p:sldId id="363" r:id="rId49"/>
    <p:sldId id="364" r:id="rId50"/>
    <p:sldId id="365" r:id="rId51"/>
    <p:sldId id="373" r:id="rId52"/>
    <p:sldId id="369" r:id="rId53"/>
    <p:sldId id="366" r:id="rId54"/>
    <p:sldId id="367" r:id="rId55"/>
    <p:sldId id="368" r:id="rId56"/>
    <p:sldId id="370" r:id="rId57"/>
    <p:sldId id="371" r:id="rId5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326" autoAdjust="0"/>
    <p:restoredTop sz="86395" autoAdjust="0"/>
  </p:normalViewPr>
  <p:slideViewPr>
    <p:cSldViewPr>
      <p:cViewPr>
        <p:scale>
          <a:sx n="90" d="100"/>
          <a:sy n="90" d="100"/>
        </p:scale>
        <p:origin x="-2244" y="-654"/>
      </p:cViewPr>
      <p:guideLst>
        <p:guide orient="horz" pos="2160"/>
        <p:guide pos="2880"/>
      </p:guideLst>
    </p:cSldViewPr>
  </p:slideViewPr>
  <p:outlineViewPr>
    <p:cViewPr>
      <p:scale>
        <a:sx n="33" d="100"/>
        <a:sy n="33" d="100"/>
      </p:scale>
      <p:origin x="0" y="36714"/>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0"/>
            <a:ext cx="2945341"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73731" name="Rectangle 3"/>
          <p:cNvSpPr>
            <a:spLocks noGrp="1" noChangeArrowheads="1"/>
          </p:cNvSpPr>
          <p:nvPr>
            <p:ph type="dt" sz="quarter" idx="1"/>
          </p:nvPr>
        </p:nvSpPr>
        <p:spPr bwMode="auto">
          <a:xfrm>
            <a:off x="3850744" y="0"/>
            <a:ext cx="2945341"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73732" name="Rectangle 4"/>
          <p:cNvSpPr>
            <a:spLocks noGrp="1" noChangeArrowheads="1"/>
          </p:cNvSpPr>
          <p:nvPr>
            <p:ph type="ftr" sz="quarter" idx="2"/>
          </p:nvPr>
        </p:nvSpPr>
        <p:spPr bwMode="auto">
          <a:xfrm>
            <a:off x="1" y="9428164"/>
            <a:ext cx="2945341"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73733" name="Rectangle 5"/>
          <p:cNvSpPr>
            <a:spLocks noGrp="1" noChangeArrowheads="1"/>
          </p:cNvSpPr>
          <p:nvPr>
            <p:ph type="sldNum" sz="quarter" idx="3"/>
          </p:nvPr>
        </p:nvSpPr>
        <p:spPr bwMode="auto">
          <a:xfrm>
            <a:off x="3850744" y="9428164"/>
            <a:ext cx="2945341"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111FCA-A257-4C22-982E-91FE76BCE693}" type="slidenum">
              <a:rPr lang="en-US" altLang="zh-TW"/>
              <a:pPr/>
              <a:t>‹#›</a:t>
            </a:fld>
            <a:endParaRPr lang="en-US" altLang="zh-TW"/>
          </a:p>
        </p:txBody>
      </p:sp>
    </p:spTree>
    <p:extLst>
      <p:ext uri="{BB962C8B-B14F-4D97-AF65-F5344CB8AC3E}">
        <p14:creationId xmlns:p14="http://schemas.microsoft.com/office/powerpoint/2010/main" val="335858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341"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8195" name="Rectangle 3"/>
          <p:cNvSpPr>
            <a:spLocks noGrp="1" noChangeArrowheads="1"/>
          </p:cNvSpPr>
          <p:nvPr>
            <p:ph type="dt" idx="1"/>
          </p:nvPr>
        </p:nvSpPr>
        <p:spPr bwMode="auto">
          <a:xfrm>
            <a:off x="3850744" y="0"/>
            <a:ext cx="2945341"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79451" y="4714876"/>
            <a:ext cx="5438776"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198" name="Rectangle 6"/>
          <p:cNvSpPr>
            <a:spLocks noGrp="1" noChangeArrowheads="1"/>
          </p:cNvSpPr>
          <p:nvPr>
            <p:ph type="ftr" sz="quarter" idx="4"/>
          </p:nvPr>
        </p:nvSpPr>
        <p:spPr bwMode="auto">
          <a:xfrm>
            <a:off x="1" y="9428164"/>
            <a:ext cx="2945341"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8199" name="Rectangle 7"/>
          <p:cNvSpPr>
            <a:spLocks noGrp="1" noChangeArrowheads="1"/>
          </p:cNvSpPr>
          <p:nvPr>
            <p:ph type="sldNum" sz="quarter" idx="5"/>
          </p:nvPr>
        </p:nvSpPr>
        <p:spPr bwMode="auto">
          <a:xfrm>
            <a:off x="3850744" y="9428164"/>
            <a:ext cx="2945341"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A87EE5F-1A66-455E-BBC7-1F1341EE3BED}" type="slidenum">
              <a:rPr lang="en-US" altLang="zh-TW"/>
              <a:pPr/>
              <a:t>‹#›</a:t>
            </a:fld>
            <a:endParaRPr lang="en-US" altLang="zh-TW"/>
          </a:p>
        </p:txBody>
      </p:sp>
    </p:spTree>
    <p:extLst>
      <p:ext uri="{BB962C8B-B14F-4D97-AF65-F5344CB8AC3E}">
        <p14:creationId xmlns:p14="http://schemas.microsoft.com/office/powerpoint/2010/main" val="1565993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endParaRPr lang="en-US" altLang="zh-TW"/>
          </a:p>
        </p:txBody>
      </p:sp>
      <p:sp>
        <p:nvSpPr>
          <p:cNvPr id="2" name="頁尾版面配置區 1"/>
          <p:cNvSpPr>
            <a:spLocks noGrp="1"/>
          </p:cNvSpPr>
          <p:nvPr>
            <p:ph type="ftr" sz="quarter" idx="11"/>
          </p:nvPr>
        </p:nvSpPr>
        <p:spPr/>
        <p:txBody>
          <a:bodyPr/>
          <a:lstStyle/>
          <a:p>
            <a:endParaRPr lang="en-US" altLang="zh-TW"/>
          </a:p>
        </p:txBody>
      </p:sp>
      <p:sp>
        <p:nvSpPr>
          <p:cNvPr id="15" name="投影片編號版面配置區 14"/>
          <p:cNvSpPr>
            <a:spLocks noGrp="1"/>
          </p:cNvSpPr>
          <p:nvPr>
            <p:ph type="sldNum" sz="quarter" idx="12"/>
          </p:nvPr>
        </p:nvSpPr>
        <p:spPr>
          <a:xfrm>
            <a:off x="8229600" y="6473952"/>
            <a:ext cx="758952" cy="246888"/>
          </a:xfrm>
        </p:spPr>
        <p:txBody>
          <a:bodyPr/>
          <a:lstStyle/>
          <a:p>
            <a:fld id="{7A121D02-7001-48F9-ACEB-15D7C057C21F}" type="slidenum">
              <a:rPr lang="en-US" altLang="zh-TW" smtClean="0"/>
              <a:pPr/>
              <a:t>‹#›</a:t>
            </a:fld>
            <a:endParaRPr lang="en-US" altLang="zh-TW"/>
          </a:p>
        </p:txBody>
      </p:sp>
      <p:sp>
        <p:nvSpPr>
          <p:cNvPr id="8"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6AF28050-5DF9-4B6E-8E91-EFCFA7E4CFD8}" type="slidenum">
              <a:rPr lang="en-US" altLang="zh-TW" smtClean="0"/>
              <a:pPr/>
              <a:t>‹#›</a:t>
            </a:fld>
            <a:endParaRPr lang="en-US" altLang="zh-TW"/>
          </a:p>
        </p:txBody>
      </p:sp>
      <p:sp>
        <p:nvSpPr>
          <p:cNvPr id="7"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020D178-3A19-40FE-B47C-01EB40D0B57E}" type="slidenum">
              <a:rPr lang="en-US" altLang="zh-TW" smtClean="0"/>
              <a:pPr/>
              <a:t>‹#›</a:t>
            </a:fld>
            <a:endParaRPr lang="en-US" altLang="zh-TW"/>
          </a:p>
        </p:txBody>
      </p:sp>
      <p:sp>
        <p:nvSpPr>
          <p:cNvPr id="7"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762000"/>
            <a:ext cx="79248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38200" y="2362200"/>
            <a:ext cx="3770313" cy="37242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60913" y="2362200"/>
            <a:ext cx="3770312" cy="37242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F2FC46B-FD68-44EE-996B-29813E73502E}" type="slidenum">
              <a:rPr lang="en-US" altLang="zh-TW"/>
              <a:pPr>
                <a:defRPr/>
              </a:pPr>
              <a:t>‹#›</a:t>
            </a:fld>
            <a:endParaRPr lang="en-US" altLang="zh-TW"/>
          </a:p>
        </p:txBody>
      </p:sp>
    </p:spTree>
    <p:extLst>
      <p:ext uri="{BB962C8B-B14F-4D97-AF65-F5344CB8AC3E}">
        <p14:creationId xmlns:p14="http://schemas.microsoft.com/office/powerpoint/2010/main" val="364613704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a:xfrm>
            <a:off x="796768" y="457200"/>
            <a:ext cx="8194832" cy="838200"/>
          </a:xfrm>
        </p:spPr>
        <p:txBody>
          <a:bodyPr>
            <a:normAutofit/>
          </a:bodyPr>
          <a:lstStyle>
            <a:lvl1pPr>
              <a:defRPr sz="4000" b="1"/>
            </a:lvl1pPr>
          </a:lstStyle>
          <a:p>
            <a:r>
              <a:rPr kumimoji="0" lang="zh-TW" altLang="en-US" dirty="0" smtClean="0"/>
              <a:t>按一下以編輯母片標題樣式</a:t>
            </a:r>
            <a:endParaRPr kumimoji="0" lang="en-US" dirty="0"/>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endParaRPr lang="en-US" altLang="zh-TW"/>
          </a:p>
        </p:txBody>
      </p:sp>
      <p:sp>
        <p:nvSpPr>
          <p:cNvPr id="19" name="頁尾版面配置區 18"/>
          <p:cNvSpPr>
            <a:spLocks noGrp="1"/>
          </p:cNvSpPr>
          <p:nvPr>
            <p:ph type="ftr" sz="quarter" idx="11"/>
          </p:nvPr>
        </p:nvSpPr>
        <p:spPr>
          <a:xfrm>
            <a:off x="3581400" y="76200"/>
            <a:ext cx="2895600" cy="288925"/>
          </a:xfrm>
        </p:spPr>
        <p:txBody>
          <a:bodyPr/>
          <a:lstStyle/>
          <a:p>
            <a:endParaRPr lang="en-US" altLang="zh-TW"/>
          </a:p>
        </p:txBody>
      </p:sp>
      <p:sp>
        <p:nvSpPr>
          <p:cNvPr id="16" name="投影片編號版面配置區 15"/>
          <p:cNvSpPr>
            <a:spLocks noGrp="1"/>
          </p:cNvSpPr>
          <p:nvPr>
            <p:ph type="sldNum" sz="quarter" idx="12"/>
          </p:nvPr>
        </p:nvSpPr>
        <p:spPr>
          <a:xfrm>
            <a:off x="8229600" y="6473952"/>
            <a:ext cx="758952" cy="246888"/>
          </a:xfrm>
        </p:spPr>
        <p:txBody>
          <a:bodyPr/>
          <a:lstStyle/>
          <a:p>
            <a:fld id="{6DF3666E-D9F2-4FE0-99D5-38D11B0BB624}" type="slidenum">
              <a:rPr lang="en-US" altLang="zh-TW" smtClean="0"/>
              <a:pPr/>
              <a:t>‹#›</a:t>
            </a:fld>
            <a:endParaRPr lang="en-US" altLang="zh-TW"/>
          </a:p>
        </p:txBody>
      </p:sp>
      <p:sp>
        <p:nvSpPr>
          <p:cNvPr id="7"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endParaRPr lang="en-US" altLang="zh-TW"/>
          </a:p>
        </p:txBody>
      </p:sp>
      <p:sp>
        <p:nvSpPr>
          <p:cNvPr id="11" name="頁尾版面配置區 10"/>
          <p:cNvSpPr>
            <a:spLocks noGrp="1"/>
          </p:cNvSpPr>
          <p:nvPr>
            <p:ph type="ftr" sz="quarter" idx="11"/>
          </p:nvPr>
        </p:nvSpPr>
        <p:spPr/>
        <p:txBody>
          <a:bodyPr/>
          <a:lstStyle/>
          <a:p>
            <a:endParaRPr lang="en-US" altLang="zh-TW"/>
          </a:p>
        </p:txBody>
      </p:sp>
      <p:sp>
        <p:nvSpPr>
          <p:cNvPr id="16" name="投影片編號版面配置區 15"/>
          <p:cNvSpPr>
            <a:spLocks noGrp="1"/>
          </p:cNvSpPr>
          <p:nvPr>
            <p:ph type="sldNum" sz="quarter" idx="12"/>
          </p:nvPr>
        </p:nvSpPr>
        <p:spPr/>
        <p:txBody>
          <a:bodyPr/>
          <a:lstStyle/>
          <a:p>
            <a:fld id="{C7A9AFD1-0469-4ABE-9399-D44BC99CC18F}" type="slidenum">
              <a:rPr lang="en-US" altLang="zh-TW" smtClean="0"/>
              <a:pPr/>
              <a:t>‹#›</a:t>
            </a:fld>
            <a:endParaRPr lang="en-US" altLang="zh-TW"/>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endParaRPr lang="en-US" altLang="zh-TW"/>
          </a:p>
        </p:txBody>
      </p:sp>
      <p:sp>
        <p:nvSpPr>
          <p:cNvPr id="10" name="頁尾版面配置區 9"/>
          <p:cNvSpPr>
            <a:spLocks noGrp="1"/>
          </p:cNvSpPr>
          <p:nvPr>
            <p:ph type="ftr" sz="quarter" idx="11"/>
          </p:nvPr>
        </p:nvSpPr>
        <p:spPr/>
        <p:txBody>
          <a:bodyPr/>
          <a:lstStyle/>
          <a:p>
            <a:endParaRPr lang="en-US" altLang="zh-TW"/>
          </a:p>
        </p:txBody>
      </p:sp>
      <p:sp>
        <p:nvSpPr>
          <p:cNvPr id="31" name="投影片編號版面配置區 30"/>
          <p:cNvSpPr>
            <a:spLocks noGrp="1"/>
          </p:cNvSpPr>
          <p:nvPr>
            <p:ph type="sldNum" sz="quarter" idx="12"/>
          </p:nvPr>
        </p:nvSpPr>
        <p:spPr/>
        <p:txBody>
          <a:bodyPr/>
          <a:lstStyle/>
          <a:p>
            <a:fld id="{2C97069A-59BC-49AB-ADA1-79B9ADE4D2CF}" type="slidenum">
              <a:rPr lang="en-US" altLang="zh-TW" smtClean="0"/>
              <a:pPr/>
              <a:t>‹#›</a:t>
            </a:fld>
            <a:endParaRPr lang="en-US" altLang="zh-TW"/>
          </a:p>
        </p:txBody>
      </p:sp>
      <p:sp>
        <p:nvSpPr>
          <p:cNvPr id="8"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a:xfrm>
            <a:off x="8229600" y="6477000"/>
            <a:ext cx="762000" cy="246888"/>
          </a:xfrm>
        </p:spPr>
        <p:txBody>
          <a:bodyPr/>
          <a:lstStyle/>
          <a:p>
            <a:fld id="{200E1B34-0591-4493-BB2D-FD279115154B}" type="slidenum">
              <a:rPr lang="en-US" altLang="zh-TW" smtClean="0"/>
              <a:pPr/>
              <a:t>‹#›</a:t>
            </a:fld>
            <a:endParaRPr lang="en-US" altLang="zh-TW"/>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endParaRPr lang="en-US" altLang="zh-TW"/>
          </a:p>
        </p:txBody>
      </p:sp>
      <p:sp>
        <p:nvSpPr>
          <p:cNvPr id="21" name="頁尾版面配置區 20"/>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56A1082C-3F59-49F2-9C2B-BD3336545F3E}" type="slidenum">
              <a:rPr lang="en-US" altLang="zh-TW" smtClean="0"/>
              <a:pPr/>
              <a:t>‹#›</a:t>
            </a:fld>
            <a:endParaRPr lang="en-US" altLang="zh-TW"/>
          </a:p>
        </p:txBody>
      </p:sp>
      <p:pic>
        <p:nvPicPr>
          <p:cNvPr id="7" name="Picture 2" descr="T:\Phy\Schlogo_trans.gif"/>
          <p:cNvPicPr>
            <a:picLocks noChangeAspect="1" noChangeArrowheads="1"/>
          </p:cNvPicPr>
          <p:nvPr userDrawn="1">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
        <p:nvSpPr>
          <p:cNvPr id="8" name="標題 1"/>
          <p:cNvSpPr txBox="1">
            <a:spLocks/>
          </p:cNvSpPr>
          <p:nvPr userDrawn="1">
            <p:custDataLst>
              <p:tags r:id="rId2"/>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endParaRPr lang="en-US" altLang="zh-TW"/>
          </a:p>
        </p:txBody>
      </p:sp>
      <p:sp>
        <p:nvSpPr>
          <p:cNvPr id="24" name="頁尾版面配置區 23"/>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1E5103E7-B225-4352-B2EA-94DCEE0A3626}" type="slidenum">
              <a:rPr lang="en-US" altLang="zh-TW" smtClean="0"/>
              <a:pPr/>
              <a:t>‹#›</a:t>
            </a:fld>
            <a:endParaRPr lang="en-US" altLang="zh-TW"/>
          </a:p>
        </p:txBody>
      </p:sp>
      <p:sp>
        <p:nvSpPr>
          <p:cNvPr id="5" name="標題 1"/>
          <p:cNvSpPr>
            <a:spLocks noGrp="1"/>
          </p:cNvSpPr>
          <p:nvPr>
            <p:ph type="title"/>
            <p:custDataLst>
              <p:tags r:id="rId1"/>
            </p:custDataLst>
          </p:nvPr>
        </p:nvSpPr>
        <p:spPr>
          <a:xfrm>
            <a:off x="796768" y="0"/>
            <a:ext cx="7581901" cy="610880"/>
          </a:xfrm>
        </p:spPr>
        <p:txBody>
          <a:bodyPr>
            <a:noAutofit/>
          </a:bodyPr>
          <a:lstStyle/>
          <a:p>
            <a:pPr algn="just"/>
            <a:r>
              <a:rPr lang="en-US" altLang="zh-TW"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a:t>
            </a:r>
            <a:r>
              <a:rPr lang="en-US" altLang="zh-TW"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a:t>
            </a:r>
            <a:r>
              <a:rPr lang="en-US" altLang="zh-TW"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Wan Catholic Secondary School</a:t>
            </a:r>
            <a:endParaRPr lang="zh-TW"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endParaRPr lang="en-US" altLang="zh-TW"/>
          </a:p>
        </p:txBody>
      </p:sp>
      <p:sp>
        <p:nvSpPr>
          <p:cNvPr id="29" name="頁尾版面配置區 28"/>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45EDD8CE-48A7-4C64-A1A7-6CA54CF78BF2}" type="slidenum">
              <a:rPr lang="en-US" altLang="zh-TW" smtClean="0"/>
              <a:pPr/>
              <a:t>‹#›</a:t>
            </a:fld>
            <a:endParaRPr lang="en-US" altLang="zh-TW"/>
          </a:p>
        </p:txBody>
      </p:sp>
      <p:sp>
        <p:nvSpPr>
          <p:cNvPr id="9"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31" name="投影片編號版面配置區 30"/>
          <p:cNvSpPr>
            <a:spLocks noGrp="1"/>
          </p:cNvSpPr>
          <p:nvPr>
            <p:ph type="sldNum" sz="quarter" idx="12"/>
          </p:nvPr>
        </p:nvSpPr>
        <p:spPr/>
        <p:txBody>
          <a:bodyPr/>
          <a:lstStyle/>
          <a:p>
            <a:fld id="{15A2D177-8EFC-4FC6-8C5C-BC42633A22FB}" type="slidenum">
              <a:rPr lang="en-US" altLang="zh-TW" smtClean="0"/>
              <a:pPr/>
              <a:t>‹#›</a:t>
            </a:fld>
            <a:endParaRPr lang="en-US" altLang="zh-TW"/>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標題 1"/>
          <p:cNvSpPr txBox="1">
            <a:spLocks/>
          </p:cNvSpPr>
          <p:nvPr userDrawn="1">
            <p:custDataLst>
              <p:tags r:id="rId1"/>
            </p:custDataLst>
          </p:nvPr>
        </p:nvSpPr>
        <p:spPr>
          <a:xfrm>
            <a:off x="796768" y="0"/>
            <a:ext cx="7581901" cy="610880"/>
          </a:xfrm>
          <a:prstGeom prst="rect">
            <a:avLst/>
          </a:prstGeom>
        </p:spPr>
        <p:txBody>
          <a:bodyPr vert="horz" anchor="ct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2" descr="T:\Phy\Schlogo_trans.gif"/>
          <p:cNvPicPr>
            <a:picLocks noChangeAspect="1" noChangeArrowheads="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ltLang="zh-TW"/>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ltLang="zh-TW"/>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770EEF5-66B8-465A-A00D-BCBE6264AADA}" type="slidenum">
              <a:rPr lang="en-US" altLang="zh-TW" smtClean="0"/>
              <a:pPr/>
              <a:t>‹#›</a:t>
            </a:fld>
            <a:endParaRPr lang="en-US" altLang="zh-TW"/>
          </a:p>
        </p:txBody>
      </p:sp>
      <p:sp>
        <p:nvSpPr>
          <p:cNvPr id="10" name="標題版面配置區 9"/>
          <p:cNvSpPr>
            <a:spLocks noGrp="1"/>
          </p:cNvSpPr>
          <p:nvPr>
            <p:ph type="title"/>
          </p:nvPr>
        </p:nvSpPr>
        <p:spPr>
          <a:xfrm>
            <a:off x="796768" y="430560"/>
            <a:ext cx="8194832" cy="838200"/>
          </a:xfrm>
          <a:prstGeom prst="rect">
            <a:avLst/>
          </a:prstGeom>
        </p:spPr>
        <p:txBody>
          <a:bodyPr vert="horz" anchor="ctr">
            <a:normAutofit/>
          </a:bodyPr>
          <a:lstStyle/>
          <a:p>
            <a:r>
              <a:rPr kumimoji="0" lang="zh-TW" altLang="en-US" dirty="0" smtClean="0"/>
              <a:t>按一下以編輯母片標題樣式</a:t>
            </a:r>
            <a:endParaRPr kumimoji="0" lang="en-US" dirty="0"/>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標題 1"/>
          <p:cNvSpPr txBox="1">
            <a:spLocks/>
          </p:cNvSpPr>
          <p:nvPr>
            <p:custDataLst>
              <p:tags r:id="rId14"/>
            </p:custDataLst>
          </p:nvPr>
        </p:nvSpPr>
        <p:spPr>
          <a:xfrm>
            <a:off x="796768" y="0"/>
            <a:ext cx="7581901" cy="610880"/>
          </a:xfrm>
          <a:prstGeom prst="rect">
            <a:avLst/>
          </a:prstGeom>
        </p:spPr>
        <p:txBody>
          <a:bodyPr>
            <a:noAutofit/>
          </a:bodyPr>
          <a:lst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Sha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Picture 2" descr="T:\Phy\Schlogo_trans.gif"/>
          <p:cNvPicPr>
            <a:picLocks noChangeAspect="1" noChangeArrowheads="1"/>
          </p:cNvPicPr>
          <p:nvPr>
            <p:custDataLst>
              <p:tags r:id="rId1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Lst>
  <p:timing>
    <p:tnLst>
      <p:par>
        <p:cTn id="1" dur="indefinite" restart="never" nodeType="tmRoot"/>
      </p:par>
    </p:tnLst>
  </p:timing>
  <p:txStyles>
    <p:titleStyle>
      <a:lvl1pPr algn="l"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3.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430449" y="3501008"/>
            <a:ext cx="8458200" cy="3024336"/>
          </a:xfrm>
          <a:effectLst/>
        </p:spPr>
        <p:txBody>
          <a:bodyPr>
            <a:normAutofit/>
          </a:bodyPr>
          <a:lstStyle/>
          <a:p>
            <a:r>
              <a:rPr lang="zh-TW" altLang="en-US" sz="2800" dirty="0" smtClean="0">
                <a:latin typeface="+mn-ea"/>
                <a:ea typeface="+mn-ea"/>
              </a:rPr>
              <a:t>倪震權</a:t>
            </a:r>
            <a:r>
              <a:rPr lang="en-US" altLang="zh-TW" sz="2800" dirty="0" smtClean="0">
                <a:latin typeface="+mn-ea"/>
                <a:ea typeface="+mn-ea"/>
              </a:rPr>
              <a:t>/</a:t>
            </a:r>
            <a:r>
              <a:rPr lang="zh-TW" altLang="en-US" sz="2800" dirty="0" smtClean="0">
                <a:latin typeface="+mn-ea"/>
                <a:ea typeface="+mn-ea"/>
              </a:rPr>
              <a:t>李德輝</a:t>
            </a:r>
            <a:endParaRPr lang="en-US" altLang="zh-TW" sz="2800" dirty="0" smtClean="0">
              <a:latin typeface="+mn-ea"/>
              <a:ea typeface="+mn-ea"/>
            </a:endParaRPr>
          </a:p>
          <a:p>
            <a:r>
              <a:rPr lang="en-US" altLang="zh-TW" sz="2800" dirty="0" smtClean="0">
                <a:latin typeface="+mn-ea"/>
                <a:ea typeface="+mn-ea"/>
              </a:rPr>
              <a:t>2014</a:t>
            </a:r>
            <a:r>
              <a:rPr lang="zh-TW" altLang="en-US" sz="2800" dirty="0" smtClean="0">
                <a:latin typeface="+mn-ea"/>
                <a:ea typeface="+mn-ea"/>
              </a:rPr>
              <a:t>年</a:t>
            </a:r>
            <a:r>
              <a:rPr lang="en-US" altLang="zh-TW" sz="2800" dirty="0" smtClean="0">
                <a:latin typeface="+mn-ea"/>
                <a:ea typeface="+mn-ea"/>
              </a:rPr>
              <a:t>6</a:t>
            </a:r>
            <a:r>
              <a:rPr lang="zh-TW" altLang="en-US" sz="2800" dirty="0" smtClean="0">
                <a:latin typeface="+mn-ea"/>
                <a:ea typeface="+mn-ea"/>
              </a:rPr>
              <a:t>月</a:t>
            </a:r>
            <a:r>
              <a:rPr lang="en-US" altLang="zh-TW" sz="2800" dirty="0" smtClean="0">
                <a:latin typeface="+mn-ea"/>
                <a:ea typeface="+mn-ea"/>
              </a:rPr>
              <a:t>6</a:t>
            </a:r>
            <a:r>
              <a:rPr lang="zh-TW" altLang="en-US" sz="2800" dirty="0" smtClean="0">
                <a:latin typeface="+mn-ea"/>
                <a:ea typeface="+mn-ea"/>
              </a:rPr>
              <a:t>日</a:t>
            </a:r>
            <a:endParaRPr lang="en-US" altLang="zh-TW" sz="2800" dirty="0" smtClean="0">
              <a:latin typeface="+mn-ea"/>
              <a:ea typeface="+mn-ea"/>
            </a:endParaRPr>
          </a:p>
          <a:p>
            <a:endParaRPr lang="en-US" altLang="zh-TW" sz="2800" dirty="0">
              <a:latin typeface="+mn-ea"/>
              <a:ea typeface="+mn-ea"/>
            </a:endParaRPr>
          </a:p>
          <a:p>
            <a:endParaRPr lang="zh-TW" altLang="en-US" sz="2800" dirty="0">
              <a:latin typeface="+mn-ea"/>
              <a:ea typeface="+mn-ea"/>
            </a:endParaRPr>
          </a:p>
        </p:txBody>
      </p:sp>
      <p:sp>
        <p:nvSpPr>
          <p:cNvPr id="4" name="標題 3"/>
          <p:cNvSpPr>
            <a:spLocks noGrp="1"/>
          </p:cNvSpPr>
          <p:nvPr>
            <p:ph type="title"/>
          </p:nvPr>
        </p:nvSpPr>
        <p:spPr>
          <a:xfrm>
            <a:off x="0" y="2780929"/>
            <a:ext cx="8686800" cy="864096"/>
          </a:xfrm>
        </p:spPr>
        <p:txBody>
          <a:bodyPr>
            <a:normAutofit/>
          </a:bodyPr>
          <a:lstStyle/>
          <a:p>
            <a:r>
              <a:rPr lang="zh-TW" altLang="en-US" sz="4400" dirty="0" smtClean="0">
                <a:latin typeface="+mn-ea"/>
                <a:ea typeface="+mn-ea"/>
              </a:rPr>
              <a:t>長沙灣天主教英文中學</a:t>
            </a:r>
            <a:endParaRPr lang="zh-TW" altLang="en-US" sz="4400" dirty="0">
              <a:latin typeface="+mn-ea"/>
              <a:ea typeface="+mn-ea"/>
            </a:endParaRPr>
          </a:p>
        </p:txBody>
      </p:sp>
      <p:pic>
        <p:nvPicPr>
          <p:cNvPr id="6" name="Picture 2" descr="T:\Phy\Schlogo_trans.gif"/>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636912"/>
            <a:ext cx="656176" cy="864096"/>
          </a:xfrm>
          <a:prstGeom prst="rect">
            <a:avLst/>
          </a:prstGeom>
          <a:noFill/>
        </p:spPr>
      </p:pic>
      <p:sp>
        <p:nvSpPr>
          <p:cNvPr id="7" name="標題 3"/>
          <p:cNvSpPr txBox="1">
            <a:spLocks/>
          </p:cNvSpPr>
          <p:nvPr/>
        </p:nvSpPr>
        <p:spPr>
          <a:xfrm>
            <a:off x="184796" y="188640"/>
            <a:ext cx="8686800" cy="2592288"/>
          </a:xfrm>
          <a:prstGeom prst="rect">
            <a:avLst/>
          </a:prstGeom>
        </p:spPr>
        <p:txBody>
          <a:bodyPr vert="horz" rtlCol="0" anchor="t">
            <a:normAutofit/>
          </a:bodyPr>
          <a:lstStyle>
            <a:lvl1pPr algn="r"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l" fontAlgn="auto">
              <a:spcAft>
                <a:spcPts val="0"/>
              </a:spcAft>
            </a:pPr>
            <a:r>
              <a:rPr lang="zh-TW" altLang="en-US" sz="4400" dirty="0" smtClean="0">
                <a:effectLst/>
                <a:latin typeface="+mn-ea"/>
                <a:ea typeface="+mn-ea"/>
              </a:rPr>
              <a:t>校本課程設計</a:t>
            </a:r>
            <a:endParaRPr lang="en-US" altLang="zh-TW" sz="4400" dirty="0" smtClean="0">
              <a:effectLst/>
              <a:latin typeface="+mn-ea"/>
              <a:ea typeface="+mn-ea"/>
            </a:endParaRPr>
          </a:p>
          <a:p>
            <a:pPr algn="l" fontAlgn="auto">
              <a:spcAft>
                <a:spcPts val="0"/>
              </a:spcAft>
            </a:pPr>
            <a:r>
              <a:rPr lang="zh-TW" altLang="en-US" sz="4400" dirty="0" smtClean="0">
                <a:effectLst/>
                <a:latin typeface="+mn-ea"/>
                <a:ea typeface="+mn-ea"/>
              </a:rPr>
              <a:t>體育六大學習範疇課題</a:t>
            </a:r>
            <a:endParaRPr lang="en-US" altLang="zh-TW" sz="4400" dirty="0" smtClean="0">
              <a:effectLst/>
              <a:latin typeface="+mn-ea"/>
              <a:ea typeface="+mn-ea"/>
            </a:endParaRPr>
          </a:p>
          <a:p>
            <a:pPr algn="l" fontAlgn="auto">
              <a:spcAft>
                <a:spcPts val="0"/>
              </a:spcAft>
            </a:pPr>
            <a:r>
              <a:rPr lang="zh-TW" altLang="en-US" sz="4400" dirty="0" smtClean="0">
                <a:effectLst/>
                <a:latin typeface="+mn-ea"/>
                <a:ea typeface="+mn-ea"/>
              </a:rPr>
              <a:t>校本經驗分享</a:t>
            </a:r>
            <a:endParaRPr lang="zh-TW" altLang="en-US" sz="4400" dirty="0">
              <a:effectLst/>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鉛球</a:t>
            </a:r>
            <a:endParaRPr lang="zh-HK" altLang="en-US" dirty="0">
              <a:latin typeface="+mn-ea"/>
              <a:ea typeface="+mn-ea"/>
            </a:endParaRPr>
          </a:p>
        </p:txBody>
      </p:sp>
      <p:sp>
        <p:nvSpPr>
          <p:cNvPr id="3" name="內容版面配置區 2"/>
          <p:cNvSpPr>
            <a:spLocks noGrp="1"/>
          </p:cNvSpPr>
          <p:nvPr>
            <p:ph idx="1"/>
          </p:nvPr>
        </p:nvSpPr>
        <p:spPr/>
        <p:txBody>
          <a:bodyPr>
            <a:normAutofit fontScale="85000" lnSpcReduction="10000"/>
          </a:bodyPr>
          <a:lstStyle/>
          <a:p>
            <a:pPr marL="0" indent="0">
              <a:buNone/>
            </a:pPr>
            <a:r>
              <a:rPr lang="zh-TW" altLang="en-US" b="1" u="sng" dirty="0" smtClean="0">
                <a:latin typeface="+mn-ea"/>
                <a:ea typeface="+mn-ea"/>
              </a:rPr>
              <a:t>學習</a:t>
            </a:r>
            <a:r>
              <a:rPr lang="zh-TW" altLang="en-US" b="1" u="sng" dirty="0">
                <a:latin typeface="+mn-ea"/>
                <a:ea typeface="+mn-ea"/>
              </a:rPr>
              <a:t>範疇</a:t>
            </a:r>
            <a:r>
              <a:rPr lang="zh-TW" altLang="en-US" b="1" u="sng" dirty="0" smtClean="0">
                <a:latin typeface="+mn-ea"/>
                <a:ea typeface="+mn-ea"/>
              </a:rPr>
              <a:t>重點</a:t>
            </a:r>
            <a:r>
              <a:rPr lang="en-US" altLang="zh-TW" b="1" u="sng" dirty="0" smtClean="0">
                <a:latin typeface="+mn-ea"/>
                <a:ea typeface="+mn-ea"/>
              </a:rPr>
              <a:t>:</a:t>
            </a:r>
            <a:r>
              <a:rPr lang="zh-TW" altLang="en-US" b="1" u="sng" dirty="0">
                <a:latin typeface="+mn-ea"/>
                <a:ea typeface="+mn-ea"/>
              </a:rPr>
              <a:t>健康及體適</a:t>
            </a:r>
            <a:r>
              <a:rPr lang="zh-TW" altLang="en-US" b="1" u="sng" dirty="0" smtClean="0">
                <a:latin typeface="+mn-ea"/>
                <a:ea typeface="+mn-ea"/>
              </a:rPr>
              <a:t>能</a:t>
            </a:r>
            <a:endParaRPr lang="en-US" altLang="zh-TW" b="1" u="sng" dirty="0" smtClean="0">
              <a:latin typeface="+mn-ea"/>
              <a:ea typeface="+mn-ea"/>
            </a:endParaRPr>
          </a:p>
          <a:p>
            <a:r>
              <a:rPr lang="zh-TW" altLang="en-US" dirty="0">
                <a:latin typeface="+mn-ea"/>
                <a:ea typeface="+mn-ea"/>
              </a:rPr>
              <a:t>認識身體平衡性及協調性對推鉛球活動的好處，加上肌力的訓練增強個人體適能</a:t>
            </a:r>
            <a:r>
              <a:rPr lang="zh-TW" altLang="en-US" dirty="0" smtClean="0">
                <a:latin typeface="+mn-ea"/>
                <a:ea typeface="+mn-ea"/>
              </a:rPr>
              <a:t>。</a:t>
            </a:r>
            <a:endParaRPr lang="en-US" altLang="zh-TW" dirty="0" smtClean="0">
              <a:latin typeface="+mn-ea"/>
              <a:ea typeface="+mn-ea"/>
            </a:endParaRPr>
          </a:p>
          <a:p>
            <a:pPr marL="0" indent="0">
              <a:buNone/>
            </a:pPr>
            <a:r>
              <a:rPr lang="zh-TW" altLang="en-US" b="1" u="sng" dirty="0" smtClean="0">
                <a:latin typeface="+mn-ea"/>
                <a:ea typeface="+mn-ea"/>
              </a:rPr>
              <a:t>學習</a:t>
            </a:r>
            <a:r>
              <a:rPr lang="zh-TW" altLang="en-US" b="1" u="sng" dirty="0">
                <a:latin typeface="+mn-ea"/>
                <a:ea typeface="+mn-ea"/>
              </a:rPr>
              <a:t>範疇重點</a:t>
            </a:r>
            <a:r>
              <a:rPr lang="en-US" altLang="zh-TW" b="1" u="sng" dirty="0" smtClean="0">
                <a:latin typeface="+mn-ea"/>
                <a:ea typeface="+mn-ea"/>
              </a:rPr>
              <a:t>:</a:t>
            </a:r>
            <a:r>
              <a:rPr lang="zh-TW" altLang="en-US" b="1" u="sng" dirty="0">
                <a:latin typeface="+mn-ea"/>
                <a:ea typeface="+mn-ea"/>
              </a:rPr>
              <a:t>運動相關</a:t>
            </a:r>
            <a:r>
              <a:rPr lang="zh-TW" altLang="en-US" b="1" u="sng" dirty="0" smtClean="0">
                <a:latin typeface="+mn-ea"/>
                <a:ea typeface="+mn-ea"/>
              </a:rPr>
              <a:t>的價值觀</a:t>
            </a:r>
            <a:r>
              <a:rPr lang="zh-TW" altLang="en-US" b="1" u="sng" dirty="0">
                <a:latin typeface="+mn-ea"/>
                <a:ea typeface="+mn-ea"/>
              </a:rPr>
              <a:t>和</a:t>
            </a:r>
            <a:r>
              <a:rPr lang="zh-TW" altLang="en-US" b="1" u="sng" dirty="0" smtClean="0">
                <a:latin typeface="+mn-ea"/>
                <a:ea typeface="+mn-ea"/>
              </a:rPr>
              <a:t>態度</a:t>
            </a:r>
            <a:endParaRPr lang="en-US" altLang="zh-TW" b="1" u="sng" dirty="0" smtClean="0">
              <a:latin typeface="+mn-ea"/>
              <a:ea typeface="+mn-ea"/>
            </a:endParaRPr>
          </a:p>
          <a:p>
            <a:pPr marL="0" indent="0">
              <a:buNone/>
            </a:pPr>
            <a:r>
              <a:rPr lang="en-US" altLang="zh-TW" dirty="0">
                <a:latin typeface="+mn-ea"/>
                <a:ea typeface="+mn-ea"/>
              </a:rPr>
              <a:t>1. </a:t>
            </a:r>
            <a:r>
              <a:rPr lang="zh-TW" altLang="en-US" dirty="0">
                <a:latin typeface="+mn-ea"/>
                <a:ea typeface="+mn-ea"/>
              </a:rPr>
              <a:t>協助同伴做準備動作及姿勢，並提示及指導同伴相關的正確動作。</a:t>
            </a:r>
          </a:p>
          <a:p>
            <a:pPr marL="0" indent="0">
              <a:buNone/>
            </a:pPr>
            <a:r>
              <a:rPr lang="en-US" altLang="zh-TW" dirty="0">
                <a:latin typeface="+mn-ea"/>
                <a:ea typeface="+mn-ea"/>
              </a:rPr>
              <a:t>2. </a:t>
            </a:r>
            <a:r>
              <a:rPr lang="zh-TW" altLang="en-US" dirty="0">
                <a:latin typeface="+mn-ea"/>
                <a:ea typeface="+mn-ea"/>
              </a:rPr>
              <a:t>於嘗試艱辛的動作，接受挑戰的正面態度</a:t>
            </a:r>
          </a:p>
          <a:p>
            <a:pPr marL="0" indent="0">
              <a:buNone/>
            </a:pPr>
            <a:r>
              <a:rPr lang="en-US" altLang="zh-TW" dirty="0">
                <a:latin typeface="+mn-ea"/>
                <a:ea typeface="+mn-ea"/>
              </a:rPr>
              <a:t>3. </a:t>
            </a:r>
            <a:r>
              <a:rPr lang="zh-TW" altLang="en-US" dirty="0">
                <a:latin typeface="+mn-ea"/>
                <a:ea typeface="+mn-ea"/>
              </a:rPr>
              <a:t>願意接受同伴的意見</a:t>
            </a:r>
          </a:p>
          <a:p>
            <a:pPr marL="0" indent="0">
              <a:buNone/>
            </a:pPr>
            <a:r>
              <a:rPr lang="en-US" altLang="zh-TW" dirty="0">
                <a:latin typeface="+mn-ea"/>
                <a:ea typeface="+mn-ea"/>
              </a:rPr>
              <a:t>4. </a:t>
            </a:r>
            <a:r>
              <a:rPr lang="zh-TW" altLang="en-US" dirty="0">
                <a:latin typeface="+mn-ea"/>
                <a:ea typeface="+mn-ea"/>
              </a:rPr>
              <a:t>於活動及互評時協助有困難的同學，並會鼓勵同學。    </a:t>
            </a:r>
            <a:endParaRPr lang="en-US" altLang="zh-TW" dirty="0" smtClean="0">
              <a:latin typeface="+mn-ea"/>
              <a:ea typeface="+mn-ea"/>
            </a:endParaRPr>
          </a:p>
          <a:p>
            <a:pPr marL="0" indent="0">
              <a:buNone/>
            </a:pPr>
            <a:r>
              <a:rPr lang="en-US" altLang="zh-TW" dirty="0" smtClean="0">
                <a:latin typeface="+mn-ea"/>
                <a:ea typeface="+mn-ea"/>
              </a:rPr>
              <a:t>5</a:t>
            </a:r>
            <a:r>
              <a:rPr lang="en-US" altLang="zh-TW" dirty="0">
                <a:latin typeface="+mn-ea"/>
                <a:ea typeface="+mn-ea"/>
              </a:rPr>
              <a:t>. </a:t>
            </a:r>
            <a:r>
              <a:rPr lang="zh-TW" altLang="en-US" dirty="0">
                <a:latin typeface="+mn-ea"/>
                <a:ea typeface="+mn-ea"/>
              </a:rPr>
              <a:t>多練習去掌握動作要點，不容易放棄及勇於接受</a:t>
            </a:r>
            <a:r>
              <a:rPr lang="zh-TW" altLang="en-US" dirty="0" smtClean="0">
                <a:latin typeface="+mn-ea"/>
                <a:ea typeface="+mn-ea"/>
              </a:rPr>
              <a:t>挑戰</a:t>
            </a:r>
            <a:endParaRPr lang="zh-TW" altLang="en-US" dirty="0">
              <a:latin typeface="+mn-ea"/>
              <a:ea typeface="+mn-ea"/>
            </a:endParaRPr>
          </a:p>
        </p:txBody>
      </p:sp>
    </p:spTree>
    <p:extLst>
      <p:ext uri="{BB962C8B-B14F-4D97-AF65-F5344CB8AC3E}">
        <p14:creationId xmlns:p14="http://schemas.microsoft.com/office/powerpoint/2010/main" val="4216305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鉛球</a:t>
            </a:r>
            <a:endParaRPr lang="zh-HK" altLang="en-US" dirty="0">
              <a:latin typeface="+mn-ea"/>
              <a:ea typeface="+mn-ea"/>
            </a:endParaRPr>
          </a:p>
        </p:txBody>
      </p:sp>
      <p:sp>
        <p:nvSpPr>
          <p:cNvPr id="3" name="內容版面配置區 2"/>
          <p:cNvSpPr>
            <a:spLocks noGrp="1"/>
          </p:cNvSpPr>
          <p:nvPr>
            <p:ph idx="1"/>
          </p:nvPr>
        </p:nvSpPr>
        <p:spPr/>
        <p:txBody>
          <a:bodyPr>
            <a:normAutofit/>
          </a:bodyPr>
          <a:lstStyle/>
          <a:p>
            <a:pPr marL="0" indent="0">
              <a:buNone/>
            </a:pPr>
            <a:r>
              <a:rPr lang="zh-TW" altLang="en-US" b="1" u="sng" dirty="0" smtClean="0">
                <a:latin typeface="+mn-ea"/>
                <a:ea typeface="+mn-ea"/>
              </a:rPr>
              <a:t>學習</a:t>
            </a:r>
            <a:r>
              <a:rPr lang="zh-TW" altLang="en-US" b="1" u="sng" dirty="0">
                <a:latin typeface="+mn-ea"/>
                <a:ea typeface="+mn-ea"/>
              </a:rPr>
              <a:t>範疇</a:t>
            </a:r>
            <a:r>
              <a:rPr lang="zh-TW" altLang="en-US" b="1" u="sng" dirty="0" smtClean="0">
                <a:latin typeface="+mn-ea"/>
                <a:ea typeface="+mn-ea"/>
              </a:rPr>
              <a:t>重點</a:t>
            </a:r>
            <a:r>
              <a:rPr lang="en-US" altLang="zh-TW" b="1" u="sng" dirty="0" smtClean="0">
                <a:latin typeface="+mn-ea"/>
                <a:ea typeface="+mn-ea"/>
              </a:rPr>
              <a:t>:</a:t>
            </a:r>
            <a:r>
              <a:rPr lang="zh-TW" altLang="en-US" b="1" u="sng" dirty="0">
                <a:latin typeface="+mn-ea"/>
                <a:ea typeface="+mn-ea"/>
              </a:rPr>
              <a:t>安全知識及</a:t>
            </a:r>
            <a:r>
              <a:rPr lang="zh-TW" altLang="en-US" b="1" u="sng" dirty="0" smtClean="0">
                <a:latin typeface="+mn-ea"/>
                <a:ea typeface="+mn-ea"/>
              </a:rPr>
              <a:t>實踐</a:t>
            </a:r>
            <a:endParaRPr lang="en-US" altLang="zh-TW" b="1" u="sng" dirty="0" smtClean="0">
              <a:latin typeface="+mn-ea"/>
              <a:ea typeface="+mn-ea"/>
            </a:endParaRPr>
          </a:p>
          <a:p>
            <a:r>
              <a:rPr lang="zh-TW" altLang="en-US" dirty="0" smtClean="0">
                <a:latin typeface="+mn-ea"/>
                <a:ea typeface="+mn-ea"/>
              </a:rPr>
              <a:t>學生能</a:t>
            </a:r>
            <a:endParaRPr lang="en-US" altLang="zh-TW" dirty="0" smtClean="0">
              <a:latin typeface="+mn-ea"/>
              <a:ea typeface="+mn-ea"/>
            </a:endParaRPr>
          </a:p>
          <a:p>
            <a:pPr marL="0" indent="0">
              <a:buNone/>
            </a:pPr>
            <a:r>
              <a:rPr lang="en-US" altLang="zh-TW" dirty="0" smtClean="0">
                <a:latin typeface="+mn-ea"/>
                <a:ea typeface="+mn-ea"/>
              </a:rPr>
              <a:t>1</a:t>
            </a:r>
            <a:r>
              <a:rPr lang="en-US" altLang="zh-TW" dirty="0">
                <a:latin typeface="+mn-ea"/>
                <a:ea typeface="+mn-ea"/>
              </a:rPr>
              <a:t>. </a:t>
            </a:r>
            <a:r>
              <a:rPr lang="zh-TW" altLang="en-US" dirty="0">
                <a:latin typeface="+mn-ea"/>
                <a:ea typeface="+mn-ea"/>
              </a:rPr>
              <a:t>留意自己及自邊同學所站立的位置是否安全，運用正確的動作姿勢</a:t>
            </a:r>
          </a:p>
          <a:p>
            <a:pPr marL="0" indent="0">
              <a:buNone/>
            </a:pPr>
            <a:r>
              <a:rPr lang="en-US" altLang="zh-TW" dirty="0">
                <a:latin typeface="+mn-ea"/>
                <a:ea typeface="+mn-ea"/>
              </a:rPr>
              <a:t>2. </a:t>
            </a:r>
            <a:r>
              <a:rPr lang="zh-TW" altLang="en-US" dirty="0">
                <a:latin typeface="+mn-ea"/>
                <a:ea typeface="+mn-ea"/>
              </a:rPr>
              <a:t>熱身的重要</a:t>
            </a:r>
          </a:p>
          <a:p>
            <a:pPr marL="0" indent="0">
              <a:buNone/>
            </a:pPr>
            <a:r>
              <a:rPr lang="en-US" altLang="zh-TW" dirty="0">
                <a:latin typeface="+mn-ea"/>
                <a:ea typeface="+mn-ea"/>
              </a:rPr>
              <a:t>3. </a:t>
            </a:r>
            <a:r>
              <a:rPr lang="zh-TW" altLang="en-US" dirty="0">
                <a:latin typeface="+mn-ea"/>
                <a:ea typeface="+mn-ea"/>
              </a:rPr>
              <a:t>善用場地空間 </a:t>
            </a:r>
            <a:r>
              <a:rPr lang="en-US" altLang="zh-TW" dirty="0">
                <a:latin typeface="+mn-ea"/>
                <a:ea typeface="+mn-ea"/>
              </a:rPr>
              <a:t>,</a:t>
            </a:r>
            <a:r>
              <a:rPr lang="zh-TW" altLang="en-US" dirty="0">
                <a:latin typeface="+mn-ea"/>
                <a:ea typeface="+mn-ea"/>
              </a:rPr>
              <a:t>避免在進行練習時與周圍的同學太接近，引起意外</a:t>
            </a:r>
            <a:r>
              <a:rPr lang="zh-TW" altLang="en-US" dirty="0" smtClean="0">
                <a:latin typeface="+mn-ea"/>
                <a:ea typeface="+mn-ea"/>
              </a:rPr>
              <a:t>。</a:t>
            </a:r>
            <a:endParaRPr lang="en-US" altLang="zh-TW" dirty="0" smtClean="0">
              <a:latin typeface="+mn-ea"/>
              <a:ea typeface="+mn-ea"/>
            </a:endParaRPr>
          </a:p>
          <a:p>
            <a:pPr marL="0" indent="0">
              <a:buNone/>
            </a:pPr>
            <a:r>
              <a:rPr lang="en-US" altLang="zh-TW" dirty="0" smtClean="0">
                <a:latin typeface="+mn-ea"/>
                <a:ea typeface="+mn-ea"/>
              </a:rPr>
              <a:t>4</a:t>
            </a:r>
            <a:r>
              <a:rPr lang="en-US" altLang="zh-TW" dirty="0">
                <a:latin typeface="+mn-ea"/>
                <a:ea typeface="+mn-ea"/>
              </a:rPr>
              <a:t>. </a:t>
            </a:r>
            <a:r>
              <a:rPr lang="zh-TW" altLang="en-US" dirty="0">
                <a:latin typeface="+mn-ea"/>
                <a:ea typeface="+mn-ea"/>
              </a:rPr>
              <a:t>注意及遵守在推鉛球時老師發出的指令。</a:t>
            </a:r>
            <a:endParaRPr lang="zh-HK" altLang="en-US" dirty="0">
              <a:latin typeface="+mn-ea"/>
              <a:ea typeface="+mn-ea"/>
            </a:endParaRPr>
          </a:p>
        </p:txBody>
      </p:sp>
    </p:spTree>
    <p:extLst>
      <p:ext uri="{BB962C8B-B14F-4D97-AF65-F5344CB8AC3E}">
        <p14:creationId xmlns:p14="http://schemas.microsoft.com/office/powerpoint/2010/main" val="4216305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a:t>
            </a:r>
            <a:r>
              <a:rPr lang="zh-TW" altLang="en-US" dirty="0" smtClean="0">
                <a:latin typeface="+mn-ea"/>
              </a:rPr>
              <a:t>鉛球</a:t>
            </a:r>
            <a:endParaRPr lang="zh-HK" altLang="en-US" dirty="0">
              <a:latin typeface="+mn-ea"/>
              <a:ea typeface="+mn-ea"/>
            </a:endParaRPr>
          </a:p>
        </p:txBody>
      </p:sp>
      <p:sp>
        <p:nvSpPr>
          <p:cNvPr id="3" name="內容版面配置區 2"/>
          <p:cNvSpPr>
            <a:spLocks noGrp="1"/>
          </p:cNvSpPr>
          <p:nvPr>
            <p:ph idx="1"/>
          </p:nvPr>
        </p:nvSpPr>
        <p:spPr>
          <a:xfrm>
            <a:off x="251520" y="1484784"/>
            <a:ext cx="8686800" cy="4525963"/>
          </a:xfrm>
        </p:spPr>
        <p:txBody>
          <a:bodyPr>
            <a:noAutofit/>
          </a:bodyPr>
          <a:lstStyle/>
          <a:p>
            <a:pPr marL="0" indent="0">
              <a:buNone/>
            </a:pPr>
            <a:r>
              <a:rPr lang="zh-TW" altLang="en-US" sz="2200" b="1" u="sng" dirty="0" smtClean="0">
                <a:latin typeface="+mn-ea"/>
                <a:ea typeface="+mn-ea"/>
              </a:rPr>
              <a:t>學習</a:t>
            </a:r>
            <a:r>
              <a:rPr lang="zh-TW" altLang="en-US" sz="2200" b="1" u="sng" dirty="0">
                <a:latin typeface="+mn-ea"/>
                <a:ea typeface="+mn-ea"/>
              </a:rPr>
              <a:t>範疇</a:t>
            </a:r>
            <a:r>
              <a:rPr lang="zh-TW" altLang="en-US" sz="2200" b="1" u="sng" dirty="0" smtClean="0">
                <a:latin typeface="+mn-ea"/>
                <a:ea typeface="+mn-ea"/>
              </a:rPr>
              <a:t>重點</a:t>
            </a:r>
            <a:r>
              <a:rPr lang="en-US" altLang="zh-TW" sz="2200" b="1" u="sng" dirty="0" smtClean="0">
                <a:latin typeface="+mn-ea"/>
                <a:ea typeface="+mn-ea"/>
              </a:rPr>
              <a:t>:</a:t>
            </a:r>
            <a:r>
              <a:rPr lang="zh-HK" altLang="en-US" sz="2200" b="1" u="sng" dirty="0">
                <a:latin typeface="+mn-ea"/>
                <a:ea typeface="+mn-ea"/>
              </a:rPr>
              <a:t>活動</a:t>
            </a:r>
            <a:r>
              <a:rPr lang="zh-HK" altLang="en-US" sz="2200" b="1" u="sng" dirty="0" smtClean="0">
                <a:latin typeface="+mn-ea"/>
                <a:ea typeface="+mn-ea"/>
              </a:rPr>
              <a:t>知識</a:t>
            </a:r>
            <a:endParaRPr lang="en-US" altLang="zh-HK" sz="2200" b="1" u="sng" dirty="0" smtClean="0">
              <a:latin typeface="+mn-ea"/>
              <a:ea typeface="+mn-ea"/>
            </a:endParaRPr>
          </a:p>
          <a:p>
            <a:pPr marL="0" indent="0">
              <a:buNone/>
            </a:pPr>
            <a:r>
              <a:rPr lang="zh-TW" altLang="en-US" sz="2200" dirty="0" smtClean="0">
                <a:latin typeface="+mn-ea"/>
                <a:ea typeface="+mn-ea"/>
              </a:rPr>
              <a:t>握</a:t>
            </a:r>
            <a:r>
              <a:rPr lang="zh-TW" altLang="en-US" sz="2200" dirty="0">
                <a:latin typeface="+mn-ea"/>
                <a:ea typeface="+mn-ea"/>
              </a:rPr>
              <a:t>球的姿勢</a:t>
            </a:r>
          </a:p>
          <a:p>
            <a:r>
              <a:rPr lang="en-US" altLang="zh-TW" sz="2200" dirty="0">
                <a:latin typeface="+mn-ea"/>
                <a:ea typeface="+mn-ea"/>
              </a:rPr>
              <a:t>1. </a:t>
            </a:r>
            <a:r>
              <a:rPr lang="zh-TW" altLang="en-US" sz="2200" dirty="0">
                <a:latin typeface="+mn-ea"/>
                <a:ea typeface="+mn-ea"/>
              </a:rPr>
              <a:t>握球方法：握球的手自然分開，手腕背屈，球托在食指、中指、無名    指指根上，拇指和小指貼扶在球的兩側</a:t>
            </a:r>
            <a:r>
              <a:rPr lang="zh-TW" altLang="en-US" sz="2200" dirty="0" smtClean="0">
                <a:latin typeface="+mn-ea"/>
                <a:ea typeface="+mn-ea"/>
              </a:rPr>
              <a:t>。</a:t>
            </a:r>
            <a:endParaRPr lang="zh-TW" altLang="en-US" sz="2200" dirty="0">
              <a:latin typeface="+mn-ea"/>
              <a:ea typeface="+mn-ea"/>
            </a:endParaRPr>
          </a:p>
          <a:p>
            <a:r>
              <a:rPr lang="en-US" altLang="zh-TW" sz="2200" dirty="0">
                <a:latin typeface="+mn-ea"/>
                <a:ea typeface="+mn-ea"/>
              </a:rPr>
              <a:t>2. </a:t>
            </a:r>
            <a:r>
              <a:rPr lang="zh-TW" altLang="en-US" sz="2200" dirty="0">
                <a:latin typeface="+mn-ea"/>
                <a:ea typeface="+mn-ea"/>
              </a:rPr>
              <a:t>持球方法：握好球後，將球貼放到鎖骨窩處，並緊貼頸部，掌心向前，右肘稍低於肩，軀幹與頭保持正直</a:t>
            </a:r>
            <a:r>
              <a:rPr lang="zh-TW" altLang="en-US" sz="2200" dirty="0" smtClean="0">
                <a:latin typeface="+mn-ea"/>
                <a:ea typeface="+mn-ea"/>
              </a:rPr>
              <a:t>。</a:t>
            </a:r>
            <a:endParaRPr lang="zh-TW" altLang="en-US" sz="2200" dirty="0">
              <a:latin typeface="+mn-ea"/>
              <a:ea typeface="+mn-ea"/>
            </a:endParaRPr>
          </a:p>
          <a:p>
            <a:pPr marL="0" indent="0">
              <a:buNone/>
            </a:pPr>
            <a:r>
              <a:rPr lang="zh-TW" altLang="en-US" sz="2200" dirty="0">
                <a:latin typeface="+mn-ea"/>
                <a:ea typeface="+mn-ea"/>
              </a:rPr>
              <a:t>拼步擺蹬的姿勢  </a:t>
            </a:r>
            <a:endParaRPr lang="en-US" altLang="zh-TW" sz="2200" dirty="0" smtClean="0">
              <a:latin typeface="+mn-ea"/>
              <a:ea typeface="+mn-ea"/>
            </a:endParaRPr>
          </a:p>
          <a:p>
            <a:r>
              <a:rPr lang="zh-TW" altLang="en-US" sz="2200" dirty="0" smtClean="0">
                <a:latin typeface="+mn-ea"/>
                <a:ea typeface="+mn-ea"/>
              </a:rPr>
              <a:t>掌握</a:t>
            </a:r>
            <a:r>
              <a:rPr lang="zh-TW" altLang="en-US" sz="2200" dirty="0">
                <a:latin typeface="+mn-ea"/>
                <a:ea typeface="+mn-ea"/>
              </a:rPr>
              <a:t>適宜的擺蹬時機，左腿的擺蹬應指向抵趾板，上體處於適宜的</a:t>
            </a:r>
            <a:r>
              <a:rPr lang="zh-TW" altLang="en-US" sz="2200" dirty="0" smtClean="0">
                <a:latin typeface="+mn-ea"/>
                <a:ea typeface="+mn-ea"/>
              </a:rPr>
              <a:t>背向</a:t>
            </a:r>
            <a:r>
              <a:rPr lang="zh-TW" altLang="en-US" sz="2200" dirty="0">
                <a:latin typeface="+mn-ea"/>
                <a:ea typeface="+mn-ea"/>
              </a:rPr>
              <a:t>姿勢 </a:t>
            </a:r>
            <a:r>
              <a:rPr lang="en-US" altLang="zh-TW" sz="2200" dirty="0">
                <a:latin typeface="+mn-ea"/>
                <a:ea typeface="+mn-ea"/>
              </a:rPr>
              <a:t>(</a:t>
            </a:r>
            <a:r>
              <a:rPr lang="zh-TW" altLang="en-US" sz="2200" dirty="0">
                <a:latin typeface="+mn-ea"/>
                <a:ea typeface="+mn-ea"/>
              </a:rPr>
              <a:t>右手握鉛球</a:t>
            </a:r>
            <a:r>
              <a:rPr lang="en-US" altLang="zh-TW" sz="2200" dirty="0">
                <a:latin typeface="+mn-ea"/>
                <a:ea typeface="+mn-ea"/>
              </a:rPr>
              <a:t>) </a:t>
            </a:r>
            <a:r>
              <a:rPr lang="zh-TW" altLang="en-US" sz="2200" dirty="0">
                <a:latin typeface="+mn-ea"/>
                <a:ea typeface="+mn-ea"/>
              </a:rPr>
              <a:t>。       </a:t>
            </a:r>
          </a:p>
          <a:p>
            <a:pPr marL="0" indent="0">
              <a:buNone/>
            </a:pPr>
            <a:r>
              <a:rPr lang="zh-TW" altLang="en-US" sz="2200" dirty="0">
                <a:latin typeface="+mn-ea"/>
                <a:ea typeface="+mn-ea"/>
              </a:rPr>
              <a:t>收拉右小腿的練習和身體平衡的需要</a:t>
            </a:r>
          </a:p>
          <a:p>
            <a:r>
              <a:rPr lang="zh-TW" altLang="en-US" sz="2200" dirty="0">
                <a:latin typeface="+mn-ea"/>
                <a:ea typeface="+mn-ea"/>
              </a:rPr>
              <a:t>右腿蹬伸離開地面後，伴隨著右膝右大腿的內轉實現右小腿的回收，右腿落於圈中心線附近，上體盡可能保持原來背向姿勢，形成肩軸與髖軸的扭緊，在右腳落地的瞬間，體重位於兩腿之間偏右的地方。整個動作需要身體平衡。                                                                        </a:t>
            </a:r>
            <a:endParaRPr lang="en-US" altLang="zh-TW" sz="2200" dirty="0" smtClean="0">
              <a:latin typeface="+mn-ea"/>
              <a:ea typeface="+mn-ea"/>
            </a:endParaRPr>
          </a:p>
        </p:txBody>
      </p:sp>
    </p:spTree>
    <p:extLst>
      <p:ext uri="{BB962C8B-B14F-4D97-AF65-F5344CB8AC3E}">
        <p14:creationId xmlns:p14="http://schemas.microsoft.com/office/powerpoint/2010/main" val="421630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鉛球</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marL="0" indent="0">
              <a:buNone/>
            </a:pPr>
            <a:r>
              <a:rPr lang="zh-TW" altLang="en-US" sz="2200" b="1" u="sng" dirty="0" smtClean="0">
                <a:latin typeface="+mn-ea"/>
                <a:ea typeface="+mn-ea"/>
              </a:rPr>
              <a:t>學習</a:t>
            </a:r>
            <a:r>
              <a:rPr lang="zh-TW" altLang="en-US" sz="2200" b="1" u="sng" dirty="0">
                <a:latin typeface="+mn-ea"/>
                <a:ea typeface="+mn-ea"/>
              </a:rPr>
              <a:t>範疇</a:t>
            </a:r>
            <a:r>
              <a:rPr lang="zh-TW" altLang="en-US" sz="2200" b="1" u="sng" dirty="0" smtClean="0">
                <a:latin typeface="+mn-ea"/>
                <a:ea typeface="+mn-ea"/>
              </a:rPr>
              <a:t>重點</a:t>
            </a:r>
            <a:r>
              <a:rPr lang="en-US" altLang="zh-TW" sz="2200" b="1" u="sng" dirty="0" smtClean="0">
                <a:latin typeface="+mn-ea"/>
                <a:ea typeface="+mn-ea"/>
              </a:rPr>
              <a:t>:</a:t>
            </a:r>
            <a:r>
              <a:rPr lang="zh-HK" altLang="en-US" sz="2200" b="1" u="sng" dirty="0">
                <a:latin typeface="+mn-ea"/>
                <a:ea typeface="+mn-ea"/>
              </a:rPr>
              <a:t>活動</a:t>
            </a:r>
            <a:r>
              <a:rPr lang="zh-HK" altLang="en-US" sz="2200" b="1" u="sng" dirty="0" smtClean="0">
                <a:latin typeface="+mn-ea"/>
                <a:ea typeface="+mn-ea"/>
              </a:rPr>
              <a:t>知識</a:t>
            </a:r>
            <a:endParaRPr lang="en-US" altLang="zh-HK" sz="2200" b="1" u="sng" dirty="0" smtClean="0">
              <a:latin typeface="+mn-ea"/>
              <a:ea typeface="+mn-ea"/>
            </a:endParaRPr>
          </a:p>
          <a:p>
            <a:pPr marL="0" indent="0">
              <a:buNone/>
            </a:pPr>
            <a:r>
              <a:rPr lang="zh-TW" altLang="en-US" sz="2200" dirty="0" smtClean="0">
                <a:latin typeface="+mn-ea"/>
                <a:ea typeface="+mn-ea"/>
              </a:rPr>
              <a:t>推</a:t>
            </a:r>
            <a:r>
              <a:rPr lang="zh-TW" altLang="en-US" sz="2200" dirty="0">
                <a:latin typeface="+mn-ea"/>
                <a:ea typeface="+mn-ea"/>
              </a:rPr>
              <a:t>球及撥球動作</a:t>
            </a:r>
          </a:p>
          <a:p>
            <a:r>
              <a:rPr lang="en-US" altLang="zh-TW" sz="2200" dirty="0">
                <a:latin typeface="+mn-ea"/>
                <a:ea typeface="+mn-ea"/>
              </a:rPr>
              <a:t>1. </a:t>
            </a:r>
            <a:r>
              <a:rPr lang="zh-TW" altLang="en-US" sz="2200" dirty="0">
                <a:latin typeface="+mn-ea"/>
                <a:ea typeface="+mn-ea"/>
              </a:rPr>
              <a:t>球出手後要保持雙腳著地，身體正直，頭稍後仰，這個練習也可以在預備姿勢時適當加上體後仰及腿的彎曲幅度，再進行推球。</a:t>
            </a:r>
          </a:p>
          <a:p>
            <a:r>
              <a:rPr lang="en-US" altLang="zh-TW" sz="2200" dirty="0">
                <a:latin typeface="+mn-ea"/>
                <a:ea typeface="+mn-ea"/>
              </a:rPr>
              <a:t>2. </a:t>
            </a:r>
            <a:r>
              <a:rPr lang="zh-TW" altLang="en-US" sz="2200" dirty="0">
                <a:latin typeface="+mn-ea"/>
                <a:ea typeface="+mn-ea"/>
              </a:rPr>
              <a:t>球離手時，肩、肘充分伸展。手腕外推，手指撥球。</a:t>
            </a:r>
          </a:p>
          <a:p>
            <a:pPr marL="0" indent="0">
              <a:buNone/>
            </a:pPr>
            <a:r>
              <a:rPr lang="zh-TW" altLang="en-US" sz="2200" dirty="0">
                <a:latin typeface="+mn-ea"/>
                <a:ea typeface="+mn-ea"/>
              </a:rPr>
              <a:t>原地側向推鉛球</a:t>
            </a:r>
          </a:p>
          <a:p>
            <a:r>
              <a:rPr lang="zh-TW" altLang="en-US" sz="2200" dirty="0">
                <a:latin typeface="+mn-ea"/>
                <a:ea typeface="+mn-ea"/>
              </a:rPr>
              <a:t>  預備姿勢兩腳位置要適宜，推球時右腿的作用力指向右髖。在用力的前半部份上體不主動抬起、頭不主動轉、左臂不主動打開，球離手時以左腳前腳掌蹬地和右手指撥球結束動作。身體正直，頭稍後仰。</a:t>
            </a:r>
          </a:p>
          <a:p>
            <a:pPr marL="0" indent="0">
              <a:buNone/>
            </a:pPr>
            <a:r>
              <a:rPr lang="zh-TW" altLang="en-US" sz="2200" dirty="0">
                <a:latin typeface="+mn-ea"/>
                <a:ea typeface="+mn-ea"/>
              </a:rPr>
              <a:t>背向滑步推鉛球 </a:t>
            </a:r>
            <a:r>
              <a:rPr lang="en-US" altLang="zh-TW" sz="2200" dirty="0">
                <a:latin typeface="+mn-ea"/>
                <a:ea typeface="+mn-ea"/>
              </a:rPr>
              <a:t>(</a:t>
            </a:r>
            <a:r>
              <a:rPr lang="zh-TW" altLang="en-US" sz="2200" dirty="0">
                <a:latin typeface="+mn-ea"/>
                <a:ea typeface="+mn-ea"/>
              </a:rPr>
              <a:t>歐布萊式</a:t>
            </a:r>
            <a:r>
              <a:rPr lang="en-US" altLang="zh-TW" sz="2200" dirty="0">
                <a:latin typeface="+mn-ea"/>
                <a:ea typeface="+mn-ea"/>
              </a:rPr>
              <a:t>)</a:t>
            </a:r>
          </a:p>
          <a:p>
            <a:r>
              <a:rPr lang="zh-TW" altLang="en-US" sz="2200" dirty="0">
                <a:latin typeface="+mn-ea"/>
                <a:ea typeface="+mn-ea"/>
              </a:rPr>
              <a:t>由預備姿勢開始進入團身滑動，著重體會擺、蹬、收、落的協調配合，及滑步後兩腳落地位置和上體及頭的位置。</a:t>
            </a:r>
            <a:endParaRPr lang="zh-HK" altLang="en-US" sz="2200" dirty="0">
              <a:latin typeface="+mn-ea"/>
              <a:ea typeface="+mn-ea"/>
            </a:endParaRPr>
          </a:p>
        </p:txBody>
      </p:sp>
    </p:spTree>
    <p:extLst>
      <p:ext uri="{BB962C8B-B14F-4D97-AF65-F5344CB8AC3E}">
        <p14:creationId xmlns:p14="http://schemas.microsoft.com/office/powerpoint/2010/main" val="3758304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鉛球</a:t>
            </a:r>
            <a:endParaRPr lang="zh-HK" altLang="en-US" dirty="0">
              <a:latin typeface="+mn-ea"/>
              <a:ea typeface="+mn-ea"/>
            </a:endParaRPr>
          </a:p>
        </p:txBody>
      </p:sp>
      <p:sp>
        <p:nvSpPr>
          <p:cNvPr id="3" name="內容版面配置區 2"/>
          <p:cNvSpPr>
            <a:spLocks noGrp="1"/>
          </p:cNvSpPr>
          <p:nvPr>
            <p:ph idx="1"/>
          </p:nvPr>
        </p:nvSpPr>
        <p:spPr/>
        <p:txBody>
          <a:bodyPr>
            <a:normAutofit/>
          </a:bodyPr>
          <a:lstStyle/>
          <a:p>
            <a:pPr marL="0" indent="0">
              <a:buNone/>
            </a:pPr>
            <a:r>
              <a:rPr lang="zh-TW" altLang="en-US" b="1" u="sng" dirty="0" smtClean="0">
                <a:latin typeface="+mn-ea"/>
                <a:ea typeface="+mn-ea"/>
              </a:rPr>
              <a:t>學習</a:t>
            </a:r>
            <a:r>
              <a:rPr lang="zh-TW" altLang="en-US" b="1" u="sng" dirty="0">
                <a:latin typeface="+mn-ea"/>
                <a:ea typeface="+mn-ea"/>
              </a:rPr>
              <a:t>範疇</a:t>
            </a:r>
            <a:r>
              <a:rPr lang="zh-TW" altLang="en-US" b="1" u="sng" dirty="0" smtClean="0">
                <a:latin typeface="+mn-ea"/>
                <a:ea typeface="+mn-ea"/>
              </a:rPr>
              <a:t>重點</a:t>
            </a:r>
            <a:r>
              <a:rPr lang="en-US" altLang="zh-TW" b="1" u="sng" dirty="0" smtClean="0">
                <a:latin typeface="+mn-ea"/>
                <a:ea typeface="+mn-ea"/>
              </a:rPr>
              <a:t>:</a:t>
            </a:r>
            <a:r>
              <a:rPr lang="zh-HK" altLang="en-US" b="1" u="sng" dirty="0">
                <a:latin typeface="+mn-ea"/>
                <a:ea typeface="+mn-ea"/>
              </a:rPr>
              <a:t>審美</a:t>
            </a:r>
            <a:r>
              <a:rPr lang="zh-HK" altLang="en-US" b="1" u="sng" dirty="0" smtClean="0">
                <a:latin typeface="+mn-ea"/>
                <a:ea typeface="+mn-ea"/>
              </a:rPr>
              <a:t>能力</a:t>
            </a:r>
            <a:endParaRPr lang="en-US" altLang="zh-HK" b="1" u="sng" dirty="0" smtClean="0">
              <a:latin typeface="+mn-ea"/>
              <a:ea typeface="+mn-ea"/>
            </a:endParaRPr>
          </a:p>
          <a:p>
            <a:pPr marL="0" indent="0">
              <a:buNone/>
            </a:pPr>
            <a:r>
              <a:rPr lang="zh-TW" altLang="en-US" dirty="0" smtClean="0">
                <a:latin typeface="+mn-ea"/>
                <a:ea typeface="+mn-ea"/>
              </a:rPr>
              <a:t>學生能</a:t>
            </a:r>
          </a:p>
          <a:p>
            <a:pPr marL="0" indent="0">
              <a:buNone/>
            </a:pPr>
            <a:r>
              <a:rPr lang="en-US" altLang="zh-TW" dirty="0" smtClean="0">
                <a:latin typeface="+mn-ea"/>
                <a:ea typeface="+mn-ea"/>
              </a:rPr>
              <a:t>1. </a:t>
            </a:r>
            <a:r>
              <a:rPr lang="zh-TW" altLang="en-US" dirty="0" smtClean="0">
                <a:latin typeface="+mn-ea"/>
                <a:ea typeface="+mn-ea"/>
              </a:rPr>
              <a:t>欣賞優美的表現 </a:t>
            </a:r>
          </a:p>
          <a:p>
            <a:pPr marL="0" indent="0">
              <a:buNone/>
            </a:pPr>
            <a:r>
              <a:rPr lang="en-US" altLang="zh-TW" dirty="0" smtClean="0">
                <a:latin typeface="+mn-ea"/>
                <a:ea typeface="+mn-ea"/>
              </a:rPr>
              <a:t>2.</a:t>
            </a:r>
            <a:r>
              <a:rPr lang="zh-TW" altLang="en-US" dirty="0" smtClean="0">
                <a:latin typeface="+mn-ea"/>
                <a:ea typeface="+mn-ea"/>
              </a:rPr>
              <a:t>指出動作及姿勢的優劣點</a:t>
            </a:r>
            <a:endParaRPr lang="en-US" altLang="zh-TW" dirty="0" smtClean="0">
              <a:latin typeface="+mn-ea"/>
              <a:ea typeface="+mn-ea"/>
            </a:endParaRPr>
          </a:p>
          <a:p>
            <a:pPr marL="0" indent="0">
              <a:buNone/>
            </a:pPr>
            <a:r>
              <a:rPr lang="en-US" altLang="zh-TW" dirty="0" smtClean="0">
                <a:latin typeface="+mn-ea"/>
                <a:ea typeface="+mn-ea"/>
              </a:rPr>
              <a:t>3.</a:t>
            </a:r>
            <a:r>
              <a:rPr lang="zh-TW" altLang="en-US" dirty="0" smtClean="0">
                <a:latin typeface="+mn-ea"/>
                <a:ea typeface="+mn-ea"/>
              </a:rPr>
              <a:t>培養欣賞及多讚賞別人努力克服困難的態度。 </a:t>
            </a:r>
            <a:endParaRPr lang="zh-HK" altLang="en-US" dirty="0">
              <a:latin typeface="+mn-ea"/>
              <a:ea typeface="+mn-ea"/>
            </a:endParaRPr>
          </a:p>
        </p:txBody>
      </p:sp>
    </p:spTree>
    <p:extLst>
      <p:ext uri="{BB962C8B-B14F-4D97-AF65-F5344CB8AC3E}">
        <p14:creationId xmlns:p14="http://schemas.microsoft.com/office/powerpoint/2010/main" val="421630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鉛球</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marL="0" indent="0">
              <a:buNone/>
            </a:pPr>
            <a:r>
              <a:rPr lang="zh-TW" altLang="en-US" sz="2400" b="1" u="sng" dirty="0" smtClean="0">
                <a:latin typeface="+mn-ea"/>
                <a:ea typeface="+mn-ea"/>
              </a:rPr>
              <a:t>學習</a:t>
            </a:r>
            <a:r>
              <a:rPr lang="zh-HK" altLang="en-US" sz="2400" b="1" u="sng" dirty="0" smtClean="0">
                <a:latin typeface="+mn-ea"/>
                <a:ea typeface="+mn-ea"/>
              </a:rPr>
              <a:t>活動</a:t>
            </a:r>
            <a:endParaRPr lang="en-US" altLang="zh-HK" sz="2400" b="1" u="sng" dirty="0" smtClean="0">
              <a:latin typeface="+mn-ea"/>
              <a:ea typeface="+mn-ea"/>
            </a:endParaRPr>
          </a:p>
          <a:p>
            <a:pPr marL="0" indent="0">
              <a:buNone/>
            </a:pPr>
            <a:r>
              <a:rPr lang="zh-TW" altLang="en-US" sz="2400" dirty="0">
                <a:latin typeface="+mn-ea"/>
                <a:ea typeface="+mn-ea"/>
              </a:rPr>
              <a:t>第一節：</a:t>
            </a:r>
          </a:p>
          <a:p>
            <a:pPr marL="0" indent="0">
              <a:buNone/>
            </a:pPr>
            <a:r>
              <a:rPr lang="zh-TW" altLang="en-US" sz="2400" dirty="0">
                <a:latin typeface="+mn-ea"/>
                <a:ea typeface="+mn-ea"/>
              </a:rPr>
              <a:t>掌握握球及持球的動作技巧；   推球及撥球動作 </a:t>
            </a:r>
            <a:r>
              <a:rPr lang="zh-TW" altLang="en-US" sz="2400" dirty="0" smtClean="0">
                <a:latin typeface="+mn-ea"/>
                <a:ea typeface="+mn-ea"/>
              </a:rPr>
              <a:t>；</a:t>
            </a:r>
            <a:endParaRPr lang="zh-TW" altLang="en-US" sz="2400" dirty="0">
              <a:latin typeface="+mn-ea"/>
              <a:ea typeface="+mn-ea"/>
            </a:endParaRPr>
          </a:p>
          <a:p>
            <a:pPr marL="0" indent="0">
              <a:buNone/>
            </a:pPr>
            <a:r>
              <a:rPr lang="zh-TW" altLang="en-US" sz="2400" dirty="0">
                <a:latin typeface="+mn-ea"/>
                <a:ea typeface="+mn-ea"/>
              </a:rPr>
              <a:t>第二節：</a:t>
            </a:r>
          </a:p>
          <a:p>
            <a:pPr marL="0" indent="0">
              <a:buNone/>
            </a:pPr>
            <a:r>
              <a:rPr lang="zh-TW" altLang="en-US" sz="2400" dirty="0">
                <a:latin typeface="+mn-ea"/>
                <a:ea typeface="+mn-ea"/>
              </a:rPr>
              <a:t>擺蹬配合的分解練習：                                                                                分組練習</a:t>
            </a:r>
          </a:p>
          <a:p>
            <a:pPr marL="0" indent="0">
              <a:buNone/>
            </a:pPr>
            <a:r>
              <a:rPr lang="zh-TW" altLang="en-US" sz="2400" dirty="0">
                <a:latin typeface="+mn-ea"/>
                <a:ea typeface="+mn-ea"/>
              </a:rPr>
              <a:t>第三節：</a:t>
            </a:r>
          </a:p>
          <a:p>
            <a:pPr marL="0" indent="0">
              <a:buNone/>
            </a:pPr>
            <a:r>
              <a:rPr lang="zh-TW" altLang="en-US" sz="2400" dirty="0">
                <a:latin typeface="+mn-ea"/>
                <a:ea typeface="+mn-ea"/>
              </a:rPr>
              <a:t>收拉右小腿的練習 </a:t>
            </a:r>
          </a:p>
        </p:txBody>
      </p:sp>
    </p:spTree>
    <p:extLst>
      <p:ext uri="{BB962C8B-B14F-4D97-AF65-F5344CB8AC3E}">
        <p14:creationId xmlns:p14="http://schemas.microsoft.com/office/powerpoint/2010/main" val="70804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a:t>
            </a:r>
            <a:r>
              <a:rPr lang="zh-TW" altLang="en-US" dirty="0" smtClean="0">
                <a:latin typeface="+mn-ea"/>
              </a:rPr>
              <a:t>鉛球</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marL="0" indent="0">
              <a:buNone/>
            </a:pPr>
            <a:r>
              <a:rPr lang="zh-TW" altLang="en-US" sz="2400" b="1" u="sng" dirty="0" smtClean="0">
                <a:latin typeface="+mn-ea"/>
                <a:ea typeface="+mn-ea"/>
              </a:rPr>
              <a:t>學習</a:t>
            </a:r>
            <a:r>
              <a:rPr lang="zh-HK" altLang="en-US" sz="2400" b="1" u="sng" dirty="0" smtClean="0">
                <a:latin typeface="+mn-ea"/>
                <a:ea typeface="+mn-ea"/>
              </a:rPr>
              <a:t>活動</a:t>
            </a:r>
            <a:endParaRPr lang="en-US" altLang="zh-HK" sz="2400" b="1" u="sng" dirty="0" smtClean="0">
              <a:latin typeface="+mn-ea"/>
              <a:ea typeface="+mn-ea"/>
            </a:endParaRPr>
          </a:p>
          <a:p>
            <a:pPr marL="0" indent="0">
              <a:buNone/>
            </a:pPr>
            <a:r>
              <a:rPr lang="zh-TW" altLang="en-US" sz="2400" dirty="0">
                <a:latin typeface="+mn-ea"/>
                <a:ea typeface="+mn-ea"/>
              </a:rPr>
              <a:t>第四節：</a:t>
            </a:r>
          </a:p>
          <a:p>
            <a:pPr marL="0" indent="0">
              <a:buNone/>
            </a:pPr>
            <a:r>
              <a:rPr lang="zh-TW" altLang="en-US" sz="2400" dirty="0">
                <a:latin typeface="+mn-ea"/>
                <a:ea typeface="+mn-ea"/>
              </a:rPr>
              <a:t>滑步至 發力位置</a:t>
            </a:r>
            <a:r>
              <a:rPr lang="en-US" altLang="zh-TW" sz="2400" dirty="0">
                <a:latin typeface="+mn-ea"/>
                <a:ea typeface="+mn-ea"/>
              </a:rPr>
              <a:t>(power position) </a:t>
            </a:r>
            <a:r>
              <a:rPr lang="zh-TW" altLang="en-US" sz="2400" dirty="0">
                <a:latin typeface="+mn-ea"/>
                <a:ea typeface="+mn-ea"/>
              </a:rPr>
              <a:t>後把鉛球推出球習                                                                         原地側向推鉛球習</a:t>
            </a:r>
          </a:p>
          <a:p>
            <a:pPr marL="0" indent="0">
              <a:buNone/>
            </a:pPr>
            <a:r>
              <a:rPr lang="zh-TW" altLang="en-US" sz="2400" dirty="0">
                <a:latin typeface="+mn-ea"/>
                <a:ea typeface="+mn-ea"/>
              </a:rPr>
              <a:t>第五節：</a:t>
            </a:r>
          </a:p>
          <a:p>
            <a:pPr marL="0" indent="0">
              <a:buNone/>
            </a:pPr>
            <a:r>
              <a:rPr lang="zh-TW" altLang="en-US" sz="2400" dirty="0">
                <a:latin typeface="+mn-ea"/>
                <a:ea typeface="+mn-ea"/>
              </a:rPr>
              <a:t>側向拼步推鉛球 </a:t>
            </a:r>
            <a:r>
              <a:rPr lang="en-US" altLang="zh-TW" sz="2400" dirty="0">
                <a:latin typeface="+mn-ea"/>
                <a:ea typeface="+mn-ea"/>
              </a:rPr>
              <a:t>/ </a:t>
            </a:r>
            <a:r>
              <a:rPr lang="zh-TW" altLang="en-US" sz="2400" dirty="0">
                <a:latin typeface="+mn-ea"/>
                <a:ea typeface="+mn-ea"/>
              </a:rPr>
              <a:t>背向滑步推鉛球 </a:t>
            </a:r>
            <a:r>
              <a:rPr lang="en-US" altLang="zh-TW" sz="2400" dirty="0">
                <a:latin typeface="+mn-ea"/>
                <a:ea typeface="+mn-ea"/>
              </a:rPr>
              <a:t>(</a:t>
            </a:r>
            <a:r>
              <a:rPr lang="zh-TW" altLang="en-US" sz="2400" dirty="0">
                <a:latin typeface="+mn-ea"/>
                <a:ea typeface="+mn-ea"/>
              </a:rPr>
              <a:t>歐布萊式</a:t>
            </a:r>
            <a:r>
              <a:rPr lang="en-US" altLang="zh-TW" sz="2400" dirty="0">
                <a:latin typeface="+mn-ea"/>
                <a:ea typeface="+mn-ea"/>
              </a:rPr>
              <a:t>)</a:t>
            </a:r>
            <a:r>
              <a:rPr lang="zh-TW" altLang="en-US" sz="2400" dirty="0">
                <a:latin typeface="+mn-ea"/>
                <a:ea typeface="+mn-ea"/>
              </a:rPr>
              <a:t>：                                                                             分組練習</a:t>
            </a:r>
          </a:p>
          <a:p>
            <a:pPr marL="0" indent="0">
              <a:buNone/>
            </a:pPr>
            <a:r>
              <a:rPr lang="zh-TW" altLang="en-US" sz="2400" dirty="0">
                <a:latin typeface="+mn-ea"/>
                <a:ea typeface="+mn-ea"/>
              </a:rPr>
              <a:t>第六節：</a:t>
            </a:r>
          </a:p>
          <a:p>
            <a:pPr marL="0" indent="0">
              <a:buNone/>
            </a:pPr>
            <a:r>
              <a:rPr lang="zh-TW" altLang="en-US" sz="2400" dirty="0">
                <a:latin typeface="+mn-ea"/>
                <a:ea typeface="+mn-ea"/>
              </a:rPr>
              <a:t>總評估</a:t>
            </a:r>
            <a:r>
              <a:rPr lang="en-US" altLang="zh-TW" sz="2400" dirty="0">
                <a:latin typeface="+mn-ea"/>
                <a:ea typeface="+mn-ea"/>
              </a:rPr>
              <a:t>(</a:t>
            </a:r>
            <a:r>
              <a:rPr lang="zh-TW" altLang="en-US" sz="2400" dirty="0">
                <a:latin typeface="+mn-ea"/>
                <a:ea typeface="+mn-ea"/>
              </a:rPr>
              <a:t>進行推鉛球動作測驗</a:t>
            </a:r>
            <a:r>
              <a:rPr lang="en-US" altLang="zh-TW" sz="2400" dirty="0">
                <a:latin typeface="+mn-ea"/>
                <a:ea typeface="+mn-ea"/>
              </a:rPr>
              <a:t>)</a:t>
            </a:r>
            <a:endParaRPr lang="zh-TW" altLang="en-US" sz="2400" dirty="0">
              <a:latin typeface="+mn-ea"/>
              <a:ea typeface="+mn-ea"/>
            </a:endParaRPr>
          </a:p>
        </p:txBody>
      </p:sp>
    </p:spTree>
    <p:extLst>
      <p:ext uri="{BB962C8B-B14F-4D97-AF65-F5344CB8AC3E}">
        <p14:creationId xmlns:p14="http://schemas.microsoft.com/office/powerpoint/2010/main" val="118243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排球</a:t>
            </a:r>
            <a:endParaRPr lang="zh-HK" altLang="en-US" dirty="0">
              <a:latin typeface="+mn-ea"/>
              <a:ea typeface="+mn-ea"/>
            </a:endParaRPr>
          </a:p>
        </p:txBody>
      </p:sp>
      <p:sp>
        <p:nvSpPr>
          <p:cNvPr id="3" name="內容版面配置區 2"/>
          <p:cNvSpPr>
            <a:spLocks noGrp="1"/>
          </p:cNvSpPr>
          <p:nvPr>
            <p:ph idx="1"/>
          </p:nvPr>
        </p:nvSpPr>
        <p:spPr>
          <a:xfrm>
            <a:off x="304800" y="1412776"/>
            <a:ext cx="8686800" cy="4525963"/>
          </a:xfrm>
        </p:spPr>
        <p:txBody>
          <a:bodyPr>
            <a:noAutofit/>
          </a:bodyPr>
          <a:lstStyle/>
          <a:p>
            <a:r>
              <a:rPr lang="zh-TW" altLang="en-US" sz="2400" dirty="0">
                <a:latin typeface="+mn-ea"/>
                <a:ea typeface="+mn-ea"/>
              </a:rPr>
              <a:t>中一至中二</a:t>
            </a:r>
            <a:r>
              <a:rPr lang="zh-TW" altLang="en-US" sz="2400" dirty="0" smtClean="0">
                <a:latin typeface="+mn-ea"/>
                <a:ea typeface="+mn-ea"/>
              </a:rPr>
              <a:t>：</a:t>
            </a:r>
            <a:endParaRPr lang="en-US" altLang="zh-TW" sz="2400" dirty="0" smtClean="0">
              <a:latin typeface="+mn-ea"/>
              <a:ea typeface="+mn-ea"/>
            </a:endParaRPr>
          </a:p>
          <a:p>
            <a:pPr marL="0" indent="0">
              <a:buNone/>
            </a:pPr>
            <a:r>
              <a:rPr lang="en-US" altLang="zh-TW" sz="2400" dirty="0" smtClean="0">
                <a:latin typeface="+mn-ea"/>
                <a:ea typeface="+mn-ea"/>
              </a:rPr>
              <a:t>     </a:t>
            </a:r>
            <a:r>
              <a:rPr lang="zh-TW" altLang="en-US" sz="2400" dirty="0" smtClean="0">
                <a:latin typeface="+mn-ea"/>
                <a:ea typeface="+mn-ea"/>
              </a:rPr>
              <a:t>準備</a:t>
            </a:r>
            <a:r>
              <a:rPr lang="zh-TW" altLang="en-US" sz="2400" dirty="0">
                <a:latin typeface="+mn-ea"/>
                <a:ea typeface="+mn-ea"/>
              </a:rPr>
              <a:t>姿勢、移動、墊球、傳球、發球、扣球等</a:t>
            </a:r>
            <a:r>
              <a:rPr lang="zh-TW" altLang="en-US" sz="2400" b="1" u="sng" dirty="0">
                <a:latin typeface="+mn-ea"/>
                <a:ea typeface="+mn-ea"/>
              </a:rPr>
              <a:t>基本</a:t>
            </a:r>
            <a:r>
              <a:rPr lang="zh-TW" altLang="en-US" sz="2400" b="1" u="sng" dirty="0" smtClean="0">
                <a:latin typeface="+mn-ea"/>
                <a:ea typeface="+mn-ea"/>
              </a:rPr>
              <a:t>技術</a:t>
            </a:r>
            <a:endParaRPr lang="en-US" altLang="zh-TW" sz="2400" dirty="0" smtClean="0">
              <a:latin typeface="+mn-ea"/>
              <a:ea typeface="+mn-ea"/>
            </a:endParaRPr>
          </a:p>
          <a:p>
            <a:r>
              <a:rPr lang="zh-TW" altLang="en-US" sz="2400" dirty="0" smtClean="0">
                <a:latin typeface="+mn-ea"/>
                <a:ea typeface="+mn-ea"/>
              </a:rPr>
              <a:t>中</a:t>
            </a:r>
            <a:r>
              <a:rPr lang="zh-TW" altLang="en-US" sz="2400" dirty="0">
                <a:latin typeface="+mn-ea"/>
                <a:ea typeface="+mn-ea"/>
              </a:rPr>
              <a:t>三至中六</a:t>
            </a:r>
            <a:r>
              <a:rPr lang="zh-TW" altLang="en-US" sz="2400" dirty="0" smtClean="0">
                <a:latin typeface="+mn-ea"/>
                <a:ea typeface="+mn-ea"/>
              </a:rPr>
              <a:t>：</a:t>
            </a:r>
            <a:endParaRPr lang="en-US" altLang="zh-TW" sz="2400" dirty="0" smtClean="0">
              <a:latin typeface="+mn-ea"/>
              <a:ea typeface="+mn-ea"/>
            </a:endParaRPr>
          </a:p>
          <a:p>
            <a:pPr marL="0" indent="0">
              <a:buNone/>
            </a:pPr>
            <a:r>
              <a:rPr lang="en-US" altLang="zh-TW" sz="2400" dirty="0" smtClean="0">
                <a:latin typeface="+mn-ea"/>
                <a:ea typeface="+mn-ea"/>
              </a:rPr>
              <a:t>     </a:t>
            </a:r>
            <a:r>
              <a:rPr lang="zh-TW" altLang="en-US" sz="2400" dirty="0" smtClean="0">
                <a:latin typeface="+mn-ea"/>
                <a:ea typeface="+mn-ea"/>
              </a:rPr>
              <a:t>準備</a:t>
            </a:r>
            <a:r>
              <a:rPr lang="zh-TW" altLang="en-US" sz="2400" dirty="0">
                <a:latin typeface="+mn-ea"/>
                <a:ea typeface="+mn-ea"/>
              </a:rPr>
              <a:t>姿勢、移動、墊球、傳球、發球、扣球等</a:t>
            </a:r>
            <a:r>
              <a:rPr lang="zh-TW" altLang="en-US" sz="2400" b="1" u="sng" dirty="0">
                <a:latin typeface="+mn-ea"/>
                <a:ea typeface="+mn-ea"/>
              </a:rPr>
              <a:t>綜合技術</a:t>
            </a:r>
            <a:endParaRPr lang="zh-HK" altLang="en-US" sz="2400" b="1" u="sng" dirty="0">
              <a:latin typeface="+mn-ea"/>
              <a:ea typeface="+mn-ea"/>
            </a:endParaRPr>
          </a:p>
          <a:p>
            <a:pPr marL="0" indent="0">
              <a:buNone/>
            </a:pPr>
            <a:endParaRPr lang="en-US" altLang="zh-TW" sz="2400" dirty="0" smtClean="0">
              <a:latin typeface="+mn-ea"/>
              <a:ea typeface="+mn-ea"/>
            </a:endParaRPr>
          </a:p>
          <a:p>
            <a:pPr marL="0" indent="0">
              <a:buNone/>
            </a:pPr>
            <a:r>
              <a:rPr lang="zh-TW" altLang="en-US" sz="2400" b="1" u="sng" dirty="0" smtClean="0">
                <a:latin typeface="+mn-ea"/>
                <a:ea typeface="+mn-ea"/>
              </a:rPr>
              <a:t>學習</a:t>
            </a:r>
            <a:r>
              <a:rPr lang="zh-TW" altLang="en-US" sz="2400" b="1" u="sng" dirty="0">
                <a:latin typeface="+mn-ea"/>
                <a:ea typeface="+mn-ea"/>
              </a:rPr>
              <a:t>範疇</a:t>
            </a:r>
            <a:r>
              <a:rPr lang="zh-TW" altLang="en-US" sz="2400" b="1" u="sng" dirty="0" smtClean="0">
                <a:latin typeface="+mn-ea"/>
                <a:ea typeface="+mn-ea"/>
              </a:rPr>
              <a:t>重點</a:t>
            </a:r>
            <a:r>
              <a:rPr lang="en-US" altLang="zh-TW" sz="2400" b="1" u="sng" dirty="0" smtClean="0">
                <a:latin typeface="+mn-ea"/>
                <a:ea typeface="+mn-ea"/>
              </a:rPr>
              <a:t>:</a:t>
            </a:r>
            <a:r>
              <a:rPr lang="zh-HK" altLang="en-US" sz="2400" b="1" u="sng" dirty="0">
                <a:latin typeface="+mn-ea"/>
                <a:ea typeface="+mn-ea"/>
              </a:rPr>
              <a:t>體育</a:t>
            </a:r>
            <a:r>
              <a:rPr lang="zh-HK" altLang="en-US" sz="2400" b="1" u="sng" dirty="0" smtClean="0">
                <a:latin typeface="+mn-ea"/>
                <a:ea typeface="+mn-ea"/>
              </a:rPr>
              <a:t>技能</a:t>
            </a:r>
            <a:endParaRPr lang="en-US" altLang="zh-HK" sz="2400" b="1" u="sng" dirty="0" smtClean="0">
              <a:latin typeface="+mn-ea"/>
              <a:ea typeface="+mn-ea"/>
            </a:endParaRPr>
          </a:p>
          <a:p>
            <a:pPr marL="0" indent="0">
              <a:buNone/>
            </a:pPr>
            <a:r>
              <a:rPr lang="zh-TW" altLang="en-US" sz="2400" dirty="0">
                <a:latin typeface="+mn-ea"/>
                <a:ea typeface="+mn-ea"/>
              </a:rPr>
              <a:t>學生能</a:t>
            </a:r>
          </a:p>
          <a:p>
            <a:pPr marL="0" indent="0">
              <a:buNone/>
            </a:pPr>
            <a:r>
              <a:rPr lang="en-US" altLang="zh-TW" sz="2400" dirty="0" smtClean="0">
                <a:latin typeface="+mn-ea"/>
                <a:ea typeface="+mn-ea"/>
              </a:rPr>
              <a:t>1</a:t>
            </a:r>
            <a:r>
              <a:rPr lang="en-US" altLang="zh-TW" sz="2400" dirty="0">
                <a:latin typeface="+mn-ea"/>
                <a:ea typeface="+mn-ea"/>
              </a:rPr>
              <a:t>.</a:t>
            </a:r>
            <a:r>
              <a:rPr lang="zh-TW" altLang="en-US" sz="2400" dirty="0">
                <a:latin typeface="+mn-ea"/>
                <a:ea typeface="+mn-ea"/>
              </a:rPr>
              <a:t>掌握下手墊球的動作技巧</a:t>
            </a:r>
          </a:p>
          <a:p>
            <a:pPr marL="0" indent="0">
              <a:buNone/>
            </a:pPr>
            <a:r>
              <a:rPr lang="en-US" altLang="zh-TW" sz="2400" dirty="0" smtClean="0">
                <a:latin typeface="+mn-ea"/>
                <a:ea typeface="+mn-ea"/>
              </a:rPr>
              <a:t>2</a:t>
            </a:r>
            <a:r>
              <a:rPr lang="en-US" altLang="zh-TW" sz="2400" dirty="0">
                <a:latin typeface="+mn-ea"/>
                <a:ea typeface="+mn-ea"/>
              </a:rPr>
              <a:t>.</a:t>
            </a:r>
            <a:r>
              <a:rPr lang="zh-TW" altLang="en-US" sz="2400" dirty="0">
                <a:latin typeface="+mn-ea"/>
                <a:ea typeface="+mn-ea"/>
              </a:rPr>
              <a:t>掌握上手傳球的動作技巧</a:t>
            </a:r>
          </a:p>
          <a:p>
            <a:pPr marL="0" indent="0">
              <a:buNone/>
            </a:pPr>
            <a:r>
              <a:rPr lang="en-US" altLang="zh-TW" sz="2400" dirty="0">
                <a:latin typeface="+mn-ea"/>
                <a:ea typeface="+mn-ea"/>
              </a:rPr>
              <a:t>3. </a:t>
            </a:r>
            <a:r>
              <a:rPr lang="zh-TW" altLang="en-US" sz="2400" dirty="0">
                <a:latin typeface="+mn-ea"/>
                <a:ea typeface="+mn-ea"/>
              </a:rPr>
              <a:t>移動傳球的動作技巧  </a:t>
            </a:r>
          </a:p>
          <a:p>
            <a:pPr marL="0" indent="0">
              <a:buNone/>
            </a:pPr>
            <a:r>
              <a:rPr lang="en-US" altLang="zh-TW" sz="2400" dirty="0">
                <a:latin typeface="+mn-ea"/>
                <a:ea typeface="+mn-ea"/>
              </a:rPr>
              <a:t>4. </a:t>
            </a:r>
            <a:r>
              <a:rPr lang="zh-TW" altLang="en-US" sz="2400" dirty="0">
                <a:latin typeface="+mn-ea"/>
                <a:ea typeface="+mn-ea"/>
              </a:rPr>
              <a:t>完成連續上／下手傳球 </a:t>
            </a:r>
          </a:p>
          <a:p>
            <a:pPr marL="0" indent="0">
              <a:buNone/>
            </a:pPr>
            <a:r>
              <a:rPr lang="en-US" altLang="zh-TW" sz="2400" dirty="0">
                <a:latin typeface="+mn-ea"/>
                <a:ea typeface="+mn-ea"/>
              </a:rPr>
              <a:t>5. </a:t>
            </a:r>
            <a:r>
              <a:rPr lang="zh-TW" altLang="en-US" sz="2400" dirty="0">
                <a:latin typeface="+mn-ea"/>
                <a:ea typeface="+mn-ea"/>
              </a:rPr>
              <a:t>跳躍及揮臂扣球的動作技巧</a:t>
            </a:r>
          </a:p>
        </p:txBody>
      </p:sp>
    </p:spTree>
    <p:extLst>
      <p:ext uri="{BB962C8B-B14F-4D97-AF65-F5344CB8AC3E}">
        <p14:creationId xmlns:p14="http://schemas.microsoft.com/office/powerpoint/2010/main" val="1892343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a:latin typeface="+mn-ea"/>
                <a:ea typeface="+mn-ea"/>
              </a:rPr>
              <a:t>排球</a:t>
            </a:r>
            <a:endParaRPr lang="zh-HK" altLang="en-US" dirty="0">
              <a:latin typeface="+mn-ea"/>
              <a:ea typeface="+mn-ea"/>
            </a:endParaRPr>
          </a:p>
        </p:txBody>
      </p:sp>
      <p:sp>
        <p:nvSpPr>
          <p:cNvPr id="3" name="內容版面配置區 2"/>
          <p:cNvSpPr>
            <a:spLocks noGrp="1"/>
          </p:cNvSpPr>
          <p:nvPr>
            <p:ph idx="1"/>
          </p:nvPr>
        </p:nvSpPr>
        <p:spPr>
          <a:xfrm>
            <a:off x="304800" y="1554162"/>
            <a:ext cx="8686800" cy="5115198"/>
          </a:xfrm>
        </p:spPr>
        <p:txBody>
          <a:bodyPr>
            <a:normAutofit fontScale="70000" lnSpcReduction="20000"/>
          </a:bodyPr>
          <a:lstStyle/>
          <a:p>
            <a:pPr marL="0" indent="0">
              <a:lnSpc>
                <a:spcPct val="120000"/>
              </a:lnSpc>
              <a:buNone/>
            </a:pPr>
            <a:r>
              <a:rPr lang="zh-TW" altLang="en-US" sz="4000" b="1" u="sng" dirty="0" smtClean="0">
                <a:latin typeface="+mn-ea"/>
                <a:ea typeface="+mn-ea"/>
              </a:rPr>
              <a:t>學習</a:t>
            </a:r>
            <a:r>
              <a:rPr lang="zh-TW" altLang="en-US" sz="4000" b="1" u="sng" dirty="0">
                <a:latin typeface="+mn-ea"/>
                <a:ea typeface="+mn-ea"/>
              </a:rPr>
              <a:t>範疇</a:t>
            </a:r>
            <a:r>
              <a:rPr lang="zh-TW" altLang="en-US" sz="4000" b="1" u="sng" dirty="0" smtClean="0">
                <a:latin typeface="+mn-ea"/>
                <a:ea typeface="+mn-ea"/>
              </a:rPr>
              <a:t>重點</a:t>
            </a:r>
            <a:r>
              <a:rPr lang="en-US" altLang="zh-TW" sz="4000" b="1" u="sng" dirty="0" smtClean="0">
                <a:latin typeface="+mn-ea"/>
                <a:ea typeface="+mn-ea"/>
              </a:rPr>
              <a:t>:</a:t>
            </a:r>
            <a:r>
              <a:rPr lang="zh-TW" altLang="en-US" sz="4000" b="1" u="sng" dirty="0">
                <a:latin typeface="+mn-ea"/>
                <a:ea typeface="+mn-ea"/>
              </a:rPr>
              <a:t>健康及體適</a:t>
            </a:r>
            <a:r>
              <a:rPr lang="zh-TW" altLang="en-US" sz="4000" b="1" u="sng" dirty="0" smtClean="0">
                <a:latin typeface="+mn-ea"/>
                <a:ea typeface="+mn-ea"/>
              </a:rPr>
              <a:t>能</a:t>
            </a:r>
            <a:endParaRPr lang="en-US" altLang="zh-TW" sz="4000" b="1" u="sng" dirty="0" smtClean="0">
              <a:latin typeface="+mn-ea"/>
              <a:ea typeface="+mn-ea"/>
            </a:endParaRPr>
          </a:p>
          <a:p>
            <a:pPr>
              <a:lnSpc>
                <a:spcPct val="120000"/>
              </a:lnSpc>
            </a:pPr>
            <a:r>
              <a:rPr lang="zh-TW" altLang="en-US" sz="4000" dirty="0">
                <a:latin typeface="+mn-ea"/>
                <a:ea typeface="+mn-ea"/>
              </a:rPr>
              <a:t>認識</a:t>
            </a:r>
            <a:r>
              <a:rPr lang="zh-TW" altLang="en-US" sz="4000" dirty="0" smtClean="0">
                <a:latin typeface="+mn-ea"/>
                <a:ea typeface="+mn-ea"/>
              </a:rPr>
              <a:t>身體</a:t>
            </a:r>
            <a:r>
              <a:rPr lang="zh-TW" altLang="en-US" sz="4000" b="1" u="sng" dirty="0" smtClean="0">
                <a:latin typeface="+mn-ea"/>
                <a:ea typeface="+mn-ea"/>
              </a:rPr>
              <a:t>靈活度及</a:t>
            </a:r>
            <a:r>
              <a:rPr lang="zh-TW" altLang="en-US" sz="4000" b="1" u="sng" dirty="0">
                <a:latin typeface="+mn-ea"/>
                <a:ea typeface="+mn-ea"/>
              </a:rPr>
              <a:t>協調性</a:t>
            </a:r>
            <a:r>
              <a:rPr lang="zh-TW" altLang="en-US" sz="4000" dirty="0">
                <a:latin typeface="+mn-ea"/>
                <a:ea typeface="+mn-ea"/>
              </a:rPr>
              <a:t>對推行排球活動的好處，加上肌力的訓練增強個人體適能</a:t>
            </a:r>
            <a:r>
              <a:rPr lang="zh-TW" altLang="en-US" sz="4000" dirty="0" smtClean="0">
                <a:latin typeface="+mn-ea"/>
                <a:ea typeface="+mn-ea"/>
              </a:rPr>
              <a:t>。</a:t>
            </a:r>
            <a:endParaRPr lang="en-US" altLang="zh-TW" sz="4000" dirty="0" smtClean="0">
              <a:latin typeface="+mn-ea"/>
              <a:ea typeface="+mn-ea"/>
            </a:endParaRPr>
          </a:p>
          <a:p>
            <a:pPr marL="0" indent="0">
              <a:lnSpc>
                <a:spcPct val="120000"/>
              </a:lnSpc>
              <a:buNone/>
            </a:pPr>
            <a:r>
              <a:rPr lang="zh-TW" altLang="en-US" sz="4000" b="1" u="sng" dirty="0" smtClean="0">
                <a:latin typeface="+mn-ea"/>
                <a:ea typeface="+mn-ea"/>
              </a:rPr>
              <a:t>學習</a:t>
            </a:r>
            <a:r>
              <a:rPr lang="zh-TW" altLang="en-US" sz="4000" b="1" u="sng" dirty="0">
                <a:latin typeface="+mn-ea"/>
                <a:ea typeface="+mn-ea"/>
              </a:rPr>
              <a:t>範疇重點</a:t>
            </a:r>
            <a:r>
              <a:rPr lang="en-US" altLang="zh-TW" sz="4000" b="1" u="sng" dirty="0" smtClean="0">
                <a:latin typeface="+mn-ea"/>
                <a:ea typeface="+mn-ea"/>
              </a:rPr>
              <a:t>:</a:t>
            </a:r>
            <a:r>
              <a:rPr lang="zh-TW" altLang="en-US" sz="4000" b="1" u="sng" dirty="0">
                <a:latin typeface="+mn-ea"/>
                <a:ea typeface="+mn-ea"/>
              </a:rPr>
              <a:t>運動相關</a:t>
            </a:r>
            <a:r>
              <a:rPr lang="zh-TW" altLang="en-US" sz="4000" b="1" u="sng" dirty="0" smtClean="0">
                <a:latin typeface="+mn-ea"/>
                <a:ea typeface="+mn-ea"/>
              </a:rPr>
              <a:t>的價值觀</a:t>
            </a:r>
            <a:r>
              <a:rPr lang="zh-TW" altLang="en-US" sz="4000" b="1" u="sng" dirty="0">
                <a:latin typeface="+mn-ea"/>
                <a:ea typeface="+mn-ea"/>
              </a:rPr>
              <a:t>和</a:t>
            </a:r>
            <a:r>
              <a:rPr lang="zh-TW" altLang="en-US" sz="4000" b="1" u="sng" dirty="0" smtClean="0">
                <a:latin typeface="+mn-ea"/>
                <a:ea typeface="+mn-ea"/>
              </a:rPr>
              <a:t>態度</a:t>
            </a:r>
            <a:endParaRPr lang="en-US" altLang="zh-TW" sz="4000" b="1" u="sng" dirty="0" smtClean="0">
              <a:latin typeface="+mn-ea"/>
              <a:ea typeface="+mn-ea"/>
            </a:endParaRPr>
          </a:p>
          <a:p>
            <a:pPr marL="514350" indent="-514350">
              <a:lnSpc>
                <a:spcPct val="120000"/>
              </a:lnSpc>
              <a:buFont typeface="+mj-lt"/>
              <a:buAutoNum type="arabicPeriod"/>
            </a:pPr>
            <a:r>
              <a:rPr lang="zh-TW" altLang="en-US" sz="4000" dirty="0" smtClean="0">
                <a:latin typeface="+mn-ea"/>
                <a:ea typeface="+mn-ea"/>
              </a:rPr>
              <a:t>協助</a:t>
            </a:r>
            <a:r>
              <a:rPr lang="zh-TW" altLang="en-US" sz="4000" dirty="0">
                <a:latin typeface="+mn-ea"/>
                <a:ea typeface="+mn-ea"/>
              </a:rPr>
              <a:t>並提示同伴做準備動作及姿勢</a:t>
            </a:r>
          </a:p>
          <a:p>
            <a:pPr marL="514350" indent="-514350">
              <a:lnSpc>
                <a:spcPct val="120000"/>
              </a:lnSpc>
              <a:buFont typeface="+mj-lt"/>
              <a:buAutoNum type="arabicPeriod"/>
            </a:pPr>
            <a:r>
              <a:rPr lang="zh-TW" altLang="en-US" sz="4000" dirty="0" smtClean="0">
                <a:latin typeface="+mn-ea"/>
                <a:ea typeface="+mn-ea"/>
              </a:rPr>
              <a:t>培養</a:t>
            </a:r>
            <a:r>
              <a:rPr lang="zh-TW" altLang="en-US" sz="4000" dirty="0">
                <a:latin typeface="+mn-ea"/>
                <a:ea typeface="+mn-ea"/>
              </a:rPr>
              <a:t>積極上進的心態</a:t>
            </a:r>
          </a:p>
          <a:p>
            <a:pPr marL="514350" indent="-514350">
              <a:lnSpc>
                <a:spcPct val="120000"/>
              </a:lnSpc>
              <a:buFont typeface="+mj-lt"/>
              <a:buAutoNum type="arabicPeriod"/>
            </a:pPr>
            <a:r>
              <a:rPr lang="zh-TW" altLang="en-US" sz="4000" dirty="0" smtClean="0">
                <a:latin typeface="+mn-ea"/>
                <a:ea typeface="+mn-ea"/>
              </a:rPr>
              <a:t>培養</a:t>
            </a:r>
            <a:r>
              <a:rPr lang="zh-TW" altLang="en-US" sz="4000" dirty="0">
                <a:latin typeface="+mn-ea"/>
                <a:ea typeface="+mn-ea"/>
              </a:rPr>
              <a:t>團隊意識和歸屬感</a:t>
            </a:r>
          </a:p>
          <a:p>
            <a:pPr marL="514350" indent="-514350">
              <a:lnSpc>
                <a:spcPct val="120000"/>
              </a:lnSpc>
              <a:buFont typeface="+mj-lt"/>
              <a:buAutoNum type="arabicPeriod"/>
            </a:pPr>
            <a:r>
              <a:rPr lang="zh-TW" altLang="en-US" sz="4000" dirty="0" smtClean="0">
                <a:latin typeface="+mn-ea"/>
                <a:ea typeface="+mn-ea"/>
              </a:rPr>
              <a:t>進行</a:t>
            </a:r>
            <a:r>
              <a:rPr lang="zh-TW" altLang="en-US" sz="4000" dirty="0">
                <a:latin typeface="+mn-ea"/>
                <a:ea typeface="+mn-ea"/>
              </a:rPr>
              <a:t>分組練習時，激發良好的競爭意識</a:t>
            </a:r>
          </a:p>
          <a:p>
            <a:pPr marL="514350" indent="-514350">
              <a:lnSpc>
                <a:spcPct val="120000"/>
              </a:lnSpc>
              <a:buFont typeface="+mj-lt"/>
              <a:buAutoNum type="arabicPeriod"/>
            </a:pPr>
            <a:r>
              <a:rPr lang="zh-TW" altLang="en-US" sz="4000" dirty="0" smtClean="0">
                <a:latin typeface="+mn-ea"/>
                <a:ea typeface="+mn-ea"/>
              </a:rPr>
              <a:t>透過</a:t>
            </a:r>
            <a:r>
              <a:rPr lang="zh-TW" altLang="en-US" sz="4000" dirty="0">
                <a:latin typeface="+mn-ea"/>
                <a:ea typeface="+mn-ea"/>
              </a:rPr>
              <a:t>練習及活動，培養學生勝不驕敗不餒及勇於拼搏的態度</a:t>
            </a:r>
          </a:p>
          <a:p>
            <a:endParaRPr lang="zh-HK" altLang="en-US" dirty="0">
              <a:latin typeface="+mn-ea"/>
              <a:ea typeface="+mn-ea"/>
            </a:endParaRPr>
          </a:p>
        </p:txBody>
      </p:sp>
    </p:spTree>
    <p:extLst>
      <p:ext uri="{BB962C8B-B14F-4D97-AF65-F5344CB8AC3E}">
        <p14:creationId xmlns:p14="http://schemas.microsoft.com/office/powerpoint/2010/main" val="86323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a:latin typeface="+mn-ea"/>
                <a:ea typeface="+mn-ea"/>
              </a:rPr>
              <a:t>排球</a:t>
            </a:r>
            <a:endParaRPr lang="zh-HK" altLang="en-US" dirty="0">
              <a:latin typeface="+mn-ea"/>
              <a:ea typeface="+mn-ea"/>
            </a:endParaRPr>
          </a:p>
        </p:txBody>
      </p:sp>
      <p:sp>
        <p:nvSpPr>
          <p:cNvPr id="3" name="內容版面配置區 2"/>
          <p:cNvSpPr>
            <a:spLocks noGrp="1"/>
          </p:cNvSpPr>
          <p:nvPr>
            <p:ph idx="1"/>
          </p:nvPr>
        </p:nvSpPr>
        <p:spPr/>
        <p:txBody>
          <a:bodyPr>
            <a:normAutofit fontScale="92500" lnSpcReduction="10000"/>
          </a:bodyPr>
          <a:lstStyle/>
          <a:p>
            <a:pPr marL="0" indent="0">
              <a:buNone/>
            </a:pPr>
            <a:r>
              <a:rPr lang="zh-TW" altLang="en-US" b="1" u="sng" dirty="0" smtClean="0">
                <a:latin typeface="+mn-ea"/>
                <a:ea typeface="+mn-ea"/>
              </a:rPr>
              <a:t>學習</a:t>
            </a:r>
            <a:r>
              <a:rPr lang="zh-TW" altLang="en-US" b="1" u="sng" dirty="0">
                <a:latin typeface="+mn-ea"/>
                <a:ea typeface="+mn-ea"/>
              </a:rPr>
              <a:t>範疇</a:t>
            </a:r>
            <a:r>
              <a:rPr lang="zh-TW" altLang="en-US" b="1" u="sng" dirty="0" smtClean="0">
                <a:latin typeface="+mn-ea"/>
                <a:ea typeface="+mn-ea"/>
              </a:rPr>
              <a:t>重點</a:t>
            </a:r>
            <a:r>
              <a:rPr lang="en-US" altLang="zh-TW" b="1" u="sng" dirty="0" smtClean="0">
                <a:latin typeface="+mn-ea"/>
                <a:ea typeface="+mn-ea"/>
              </a:rPr>
              <a:t>:</a:t>
            </a:r>
            <a:r>
              <a:rPr lang="zh-TW" altLang="en-US" b="1" u="sng" dirty="0">
                <a:latin typeface="+mn-ea"/>
                <a:ea typeface="+mn-ea"/>
              </a:rPr>
              <a:t>安全知識及</a:t>
            </a:r>
            <a:r>
              <a:rPr lang="zh-TW" altLang="en-US" b="1" u="sng" dirty="0" smtClean="0">
                <a:latin typeface="+mn-ea"/>
                <a:ea typeface="+mn-ea"/>
              </a:rPr>
              <a:t>實踐</a:t>
            </a:r>
            <a:endParaRPr lang="en-US" altLang="zh-TW" b="1" u="sng" dirty="0" smtClean="0">
              <a:latin typeface="+mn-ea"/>
              <a:ea typeface="+mn-ea"/>
            </a:endParaRPr>
          </a:p>
          <a:p>
            <a:r>
              <a:rPr lang="zh-TW" altLang="en-US" dirty="0" smtClean="0">
                <a:latin typeface="+mn-ea"/>
                <a:ea typeface="+mn-ea"/>
              </a:rPr>
              <a:t>學生能</a:t>
            </a:r>
            <a:endParaRPr lang="en-US" altLang="zh-TW" dirty="0" smtClean="0">
              <a:latin typeface="+mn-ea"/>
              <a:ea typeface="+mn-ea"/>
            </a:endParaRPr>
          </a:p>
          <a:p>
            <a:pPr marL="0" indent="0">
              <a:buNone/>
            </a:pPr>
            <a:r>
              <a:rPr lang="en-US" altLang="zh-TW" dirty="0" smtClean="0">
                <a:latin typeface="+mn-ea"/>
                <a:ea typeface="+mn-ea"/>
              </a:rPr>
              <a:t>1</a:t>
            </a:r>
            <a:r>
              <a:rPr lang="en-US" altLang="zh-TW" dirty="0">
                <a:latin typeface="+mn-ea"/>
                <a:ea typeface="+mn-ea"/>
              </a:rPr>
              <a:t>. </a:t>
            </a:r>
            <a:r>
              <a:rPr lang="zh-TW" altLang="en-US" dirty="0" smtClean="0">
                <a:latin typeface="+mn-ea"/>
                <a:ea typeface="+mn-ea"/>
              </a:rPr>
              <a:t>留意</a:t>
            </a:r>
            <a:r>
              <a:rPr lang="zh-TW" altLang="en-US" dirty="0">
                <a:latin typeface="+mn-ea"/>
                <a:ea typeface="+mn-ea"/>
              </a:rPr>
              <a:t>自己及自邊同學所站立的位置是否安全，運用正確的動作姿勢</a:t>
            </a:r>
          </a:p>
          <a:p>
            <a:pPr marL="0" indent="0">
              <a:buNone/>
            </a:pPr>
            <a:r>
              <a:rPr lang="en-US" altLang="zh-TW" dirty="0">
                <a:latin typeface="+mn-ea"/>
                <a:ea typeface="+mn-ea"/>
              </a:rPr>
              <a:t>2. </a:t>
            </a:r>
            <a:r>
              <a:rPr lang="zh-TW" altLang="en-US" dirty="0">
                <a:latin typeface="+mn-ea"/>
                <a:ea typeface="+mn-ea"/>
              </a:rPr>
              <a:t>熱身的重要  </a:t>
            </a:r>
          </a:p>
          <a:p>
            <a:pPr marL="0" indent="0">
              <a:buNone/>
            </a:pPr>
            <a:r>
              <a:rPr lang="en-US" altLang="zh-TW" dirty="0">
                <a:latin typeface="+mn-ea"/>
                <a:ea typeface="+mn-ea"/>
              </a:rPr>
              <a:t>3. </a:t>
            </a:r>
            <a:r>
              <a:rPr lang="zh-TW" altLang="en-US" dirty="0">
                <a:latin typeface="+mn-ea"/>
                <a:ea typeface="+mn-ea"/>
              </a:rPr>
              <a:t>善用場地空間 </a:t>
            </a:r>
            <a:r>
              <a:rPr lang="en-US" altLang="zh-TW" dirty="0">
                <a:latin typeface="+mn-ea"/>
                <a:ea typeface="+mn-ea"/>
              </a:rPr>
              <a:t>,</a:t>
            </a:r>
            <a:r>
              <a:rPr lang="zh-TW" altLang="en-US" dirty="0">
                <a:latin typeface="+mn-ea"/>
                <a:ea typeface="+mn-ea"/>
              </a:rPr>
              <a:t>避免在進行練習時與周圍的同學太接近，引起</a:t>
            </a:r>
            <a:r>
              <a:rPr lang="zh-TW" altLang="en-US" dirty="0" smtClean="0">
                <a:latin typeface="+mn-ea"/>
                <a:ea typeface="+mn-ea"/>
              </a:rPr>
              <a:t>意外</a:t>
            </a:r>
            <a:endParaRPr lang="en-US" altLang="zh-TW" dirty="0" smtClean="0">
              <a:latin typeface="+mn-ea"/>
              <a:ea typeface="+mn-ea"/>
            </a:endParaRPr>
          </a:p>
          <a:p>
            <a:pPr marL="0" indent="0">
              <a:buNone/>
            </a:pPr>
            <a:r>
              <a:rPr lang="en-US" altLang="zh-TW" dirty="0" smtClean="0">
                <a:latin typeface="+mn-ea"/>
                <a:ea typeface="+mn-ea"/>
              </a:rPr>
              <a:t>4</a:t>
            </a:r>
            <a:r>
              <a:rPr lang="en-US" altLang="zh-TW" dirty="0">
                <a:latin typeface="+mn-ea"/>
                <a:ea typeface="+mn-ea"/>
              </a:rPr>
              <a:t>. </a:t>
            </a:r>
            <a:r>
              <a:rPr lang="zh-TW" altLang="en-US" dirty="0" smtClean="0">
                <a:latin typeface="+mn-ea"/>
                <a:ea typeface="+mn-ea"/>
              </a:rPr>
              <a:t>運用</a:t>
            </a:r>
            <a:r>
              <a:rPr lang="zh-TW" altLang="en-US" dirty="0">
                <a:latin typeface="+mn-ea"/>
                <a:ea typeface="+mn-ea"/>
              </a:rPr>
              <a:t>身體動作去減少衝力而避免受傷的機會，例如：側滾，後滾。</a:t>
            </a:r>
            <a:endParaRPr lang="zh-HK" altLang="en-US" dirty="0">
              <a:latin typeface="+mn-ea"/>
              <a:ea typeface="+mn-ea"/>
            </a:endParaRPr>
          </a:p>
        </p:txBody>
      </p:sp>
    </p:spTree>
    <p:extLst>
      <p:ext uri="{BB962C8B-B14F-4D97-AF65-F5344CB8AC3E}">
        <p14:creationId xmlns:p14="http://schemas.microsoft.com/office/powerpoint/2010/main" val="1616877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899592" y="620688"/>
            <a:ext cx="8458200" cy="1222375"/>
          </a:xfrm>
        </p:spPr>
        <p:txBody>
          <a:bodyPr/>
          <a:lstStyle/>
          <a:p>
            <a:pPr eaLnBrk="1" hangingPunct="1"/>
            <a:r>
              <a:rPr lang="zh-TW" altLang="en-US" sz="4400" dirty="0" smtClean="0">
                <a:latin typeface="+mn-ea"/>
                <a:ea typeface="+mn-ea"/>
              </a:rPr>
              <a:t>長沙灣天主教英文中學</a:t>
            </a:r>
          </a:p>
        </p:txBody>
      </p:sp>
      <p:sp>
        <p:nvSpPr>
          <p:cNvPr id="5123" name="Rectangle 3"/>
          <p:cNvSpPr>
            <a:spLocks noGrp="1" noChangeArrowheads="1"/>
          </p:cNvSpPr>
          <p:nvPr>
            <p:ph type="subTitle" idx="1"/>
          </p:nvPr>
        </p:nvSpPr>
        <p:spPr>
          <a:xfrm>
            <a:off x="342900" y="1484784"/>
            <a:ext cx="8458200" cy="914400"/>
          </a:xfrm>
        </p:spPr>
        <p:txBody>
          <a:bodyPr>
            <a:normAutofit fontScale="77500" lnSpcReduction="20000"/>
          </a:bodyPr>
          <a:lstStyle/>
          <a:p>
            <a:pPr eaLnBrk="1" hangingPunct="1"/>
            <a:r>
              <a:rPr lang="zh-TW" altLang="en-US" sz="3200" b="1" dirty="0" smtClean="0">
                <a:solidFill>
                  <a:srgbClr val="0000CC"/>
                </a:solidFill>
                <a:latin typeface="+mn-ea"/>
                <a:ea typeface="+mn-ea"/>
              </a:rPr>
              <a:t>體育科</a:t>
            </a:r>
          </a:p>
          <a:p>
            <a:pPr eaLnBrk="1" hangingPunct="1"/>
            <a:endParaRPr lang="zh-TW" altLang="en-US" sz="1000" b="1" dirty="0" smtClean="0">
              <a:solidFill>
                <a:srgbClr val="0000CC"/>
              </a:solidFill>
              <a:latin typeface="+mn-ea"/>
              <a:ea typeface="+mn-ea"/>
            </a:endParaRPr>
          </a:p>
          <a:p>
            <a:pPr eaLnBrk="1" hangingPunct="1"/>
            <a:r>
              <a:rPr lang="zh-TW" altLang="en-US" sz="3200" b="1" dirty="0" smtClean="0">
                <a:solidFill>
                  <a:srgbClr val="0000CC"/>
                </a:solidFill>
                <a:latin typeface="+mn-ea"/>
                <a:ea typeface="+mn-ea"/>
              </a:rPr>
              <a:t>課程規畫及設計</a:t>
            </a:r>
          </a:p>
        </p:txBody>
      </p:sp>
      <p:sp>
        <p:nvSpPr>
          <p:cNvPr id="274440" name="Rectangle 8"/>
          <p:cNvSpPr>
            <a:spLocks noChangeArrowheads="1"/>
          </p:cNvSpPr>
          <p:nvPr/>
        </p:nvSpPr>
        <p:spPr bwMode="auto">
          <a:xfrm>
            <a:off x="4572000" y="5373688"/>
            <a:ext cx="4464050" cy="1001712"/>
          </a:xfrm>
          <a:prstGeom prst="rect">
            <a:avLst/>
          </a:prstGeom>
          <a:noFill/>
          <a:ln w="9525">
            <a:noFill/>
            <a:miter lim="800000"/>
            <a:headEnd/>
            <a:tailEnd/>
          </a:ln>
          <a:effectLst/>
        </p:spPr>
        <p:txBody>
          <a:bodyPr/>
          <a:lstStyle/>
          <a:p>
            <a:pPr>
              <a:spcBef>
                <a:spcPct val="50000"/>
              </a:spcBef>
              <a:buClr>
                <a:schemeClr val="tx1"/>
              </a:buClr>
              <a:buSzPts val="2100"/>
              <a:buFont typeface="Wingdings" pitchFamily="2" charset="2"/>
              <a:buNone/>
              <a:defRPr/>
            </a:pPr>
            <a:r>
              <a:rPr kumimoji="1" lang="zh-TW" altLang="es-ES_tradnl" dirty="0">
                <a:effectLst>
                  <a:outerShdw blurRad="38100" dist="38100" dir="2700000" algn="tl">
                    <a:srgbClr val="C0C0C0"/>
                  </a:outerShdw>
                </a:effectLst>
                <a:latin typeface="+mn-ea"/>
                <a:ea typeface="+mn-ea"/>
              </a:rPr>
              <a:t>在細少的校園面積及有限的資源之下，到底學校怎樣去為學生提供最多的體育學習及發展機會．．．．．．</a:t>
            </a:r>
          </a:p>
          <a:p>
            <a:pPr algn="ctr" eaLnBrk="1" hangingPunct="1">
              <a:spcBef>
                <a:spcPct val="20000"/>
              </a:spcBef>
              <a:buClr>
                <a:schemeClr val="tx1"/>
              </a:buClr>
              <a:buSzPts val="2100"/>
              <a:buFont typeface="Wingdings" pitchFamily="2" charset="2"/>
              <a:buChar char="l"/>
              <a:defRPr/>
            </a:pPr>
            <a:endParaRPr kumimoji="1" lang="en-US" altLang="zh-TW" dirty="0"/>
          </a:p>
        </p:txBody>
      </p:sp>
      <p:grpSp>
        <p:nvGrpSpPr>
          <p:cNvPr id="2" name="群組 1"/>
          <p:cNvGrpSpPr/>
          <p:nvPr/>
        </p:nvGrpSpPr>
        <p:grpSpPr>
          <a:xfrm>
            <a:off x="2784331" y="1612584"/>
            <a:ext cx="6216651" cy="3725862"/>
            <a:chOff x="1181837" y="2649538"/>
            <a:chExt cx="6216651" cy="3725862"/>
          </a:xfrm>
        </p:grpSpPr>
        <p:pic>
          <p:nvPicPr>
            <p:cNvPr id="7" name="Picture 18" descr="106_06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924" y="4665663"/>
              <a:ext cx="25527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Jan 2007 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750" y="4521200"/>
              <a:ext cx="24717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webcom2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062" y="2794000"/>
              <a:ext cx="287496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106_06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837" y="2649538"/>
              <a:ext cx="17970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8" descr="PICT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37" y="3955583"/>
            <a:ext cx="1992047" cy="26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3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a:latin typeface="+mn-ea"/>
                <a:ea typeface="+mn-ea"/>
              </a:rPr>
              <a:t>排球</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marL="0" indent="0">
              <a:buNone/>
            </a:pPr>
            <a:r>
              <a:rPr lang="zh-TW" altLang="en-US" sz="2400" b="1" u="sng" dirty="0" smtClean="0">
                <a:latin typeface="+mn-ea"/>
                <a:ea typeface="+mn-ea"/>
              </a:rPr>
              <a:t>學習</a:t>
            </a:r>
            <a:r>
              <a:rPr lang="zh-TW" altLang="en-US" sz="2400" b="1" u="sng" dirty="0">
                <a:latin typeface="+mn-ea"/>
                <a:ea typeface="+mn-ea"/>
              </a:rPr>
              <a:t>範疇</a:t>
            </a:r>
            <a:r>
              <a:rPr lang="zh-TW" altLang="en-US" sz="2400" b="1" u="sng" dirty="0" smtClean="0">
                <a:latin typeface="+mn-ea"/>
                <a:ea typeface="+mn-ea"/>
              </a:rPr>
              <a:t>重點</a:t>
            </a:r>
            <a:r>
              <a:rPr lang="en-US" altLang="zh-TW" sz="2400" b="1" u="sng" dirty="0" smtClean="0">
                <a:latin typeface="+mn-ea"/>
                <a:ea typeface="+mn-ea"/>
              </a:rPr>
              <a:t>:</a:t>
            </a:r>
            <a:r>
              <a:rPr lang="zh-HK" altLang="en-US" sz="2400" b="1" u="sng" dirty="0">
                <a:latin typeface="+mn-ea"/>
                <a:ea typeface="+mn-ea"/>
              </a:rPr>
              <a:t>活動</a:t>
            </a:r>
            <a:r>
              <a:rPr lang="zh-HK" altLang="en-US" sz="2400" b="1" u="sng" dirty="0" smtClean="0">
                <a:latin typeface="+mn-ea"/>
                <a:ea typeface="+mn-ea"/>
              </a:rPr>
              <a:t>知識</a:t>
            </a:r>
            <a:endParaRPr lang="en-US" altLang="zh-HK" sz="2400" b="1" u="sng" dirty="0" smtClean="0">
              <a:latin typeface="+mn-ea"/>
              <a:ea typeface="+mn-ea"/>
            </a:endParaRPr>
          </a:p>
          <a:p>
            <a:pPr marL="0" indent="0">
              <a:buNone/>
            </a:pPr>
            <a:r>
              <a:rPr lang="zh-TW" altLang="en-US" sz="2400" dirty="0" smtClean="0">
                <a:latin typeface="+mn-ea"/>
                <a:ea typeface="+mn-ea"/>
              </a:rPr>
              <a:t>學生</a:t>
            </a:r>
            <a:r>
              <a:rPr lang="zh-TW" altLang="en-US" sz="2400" dirty="0">
                <a:latin typeface="+mn-ea"/>
                <a:ea typeface="+mn-ea"/>
              </a:rPr>
              <a:t>能</a:t>
            </a:r>
          </a:p>
          <a:p>
            <a:pPr marL="0" indent="0">
              <a:buNone/>
            </a:pPr>
            <a:r>
              <a:rPr lang="en-US" altLang="zh-TW" sz="2400" dirty="0" smtClean="0">
                <a:latin typeface="+mn-ea"/>
                <a:ea typeface="+mn-ea"/>
              </a:rPr>
              <a:t>1.</a:t>
            </a:r>
            <a:r>
              <a:rPr lang="zh-TW" altLang="en-US" sz="2400" dirty="0" smtClean="0">
                <a:latin typeface="+mn-ea"/>
                <a:ea typeface="+mn-ea"/>
              </a:rPr>
              <a:t>掌握</a:t>
            </a:r>
            <a:r>
              <a:rPr lang="zh-TW" altLang="en-US" sz="2400" dirty="0">
                <a:latin typeface="+mn-ea"/>
                <a:ea typeface="+mn-ea"/>
              </a:rPr>
              <a:t>排球的基本位置及戰術，如墊球、傳球、下手發球，</a:t>
            </a:r>
            <a:r>
              <a:rPr lang="zh-TW" altLang="en-US" sz="2400" dirty="0" smtClean="0">
                <a:latin typeface="+mn-ea"/>
                <a:ea typeface="+mn-ea"/>
              </a:rPr>
              <a:t>瞭解</a:t>
            </a:r>
            <a:r>
              <a:rPr lang="en-US" altLang="zh-TW" sz="2400" dirty="0" smtClean="0">
                <a:latin typeface="+mn-ea"/>
                <a:ea typeface="+mn-ea"/>
              </a:rPr>
              <a:t>	</a:t>
            </a:r>
            <a:r>
              <a:rPr lang="zh-TW" altLang="en-US" sz="2400" dirty="0" smtClean="0">
                <a:latin typeface="+mn-ea"/>
                <a:ea typeface="+mn-ea"/>
              </a:rPr>
              <a:t>扣球</a:t>
            </a:r>
            <a:r>
              <a:rPr lang="zh-TW" altLang="en-US" sz="2400" dirty="0">
                <a:latin typeface="+mn-ea"/>
                <a:ea typeface="+mn-ea"/>
              </a:rPr>
              <a:t>、下手傳球、上手托</a:t>
            </a:r>
            <a:r>
              <a:rPr lang="zh-TW" altLang="en-US" sz="2400" dirty="0" smtClean="0">
                <a:latin typeface="+mn-ea"/>
              </a:rPr>
              <a:t>球、上手發球</a:t>
            </a:r>
            <a:endParaRPr lang="en-US" altLang="zh-TW" sz="2400" dirty="0" smtClean="0">
              <a:latin typeface="+mn-ea"/>
            </a:endParaRPr>
          </a:p>
          <a:p>
            <a:pPr marL="0" indent="0">
              <a:buNone/>
            </a:pPr>
            <a:r>
              <a:rPr lang="en-US" altLang="zh-TW" sz="2400" dirty="0" smtClean="0">
                <a:latin typeface="+mn-ea"/>
                <a:ea typeface="+mn-ea"/>
              </a:rPr>
              <a:t>2.</a:t>
            </a:r>
            <a:r>
              <a:rPr lang="zh-TW" altLang="en-US" sz="2400" dirty="0" smtClean="0">
                <a:latin typeface="+mn-ea"/>
                <a:ea typeface="+mn-ea"/>
              </a:rPr>
              <a:t>懂得</a:t>
            </a:r>
            <a:r>
              <a:rPr lang="zh-TW" altLang="en-US" sz="2400" dirty="0">
                <a:latin typeface="+mn-ea"/>
                <a:ea typeface="+mn-ea"/>
              </a:rPr>
              <a:t>排球的基本站位、場上的輪換、進攻與防守戰術</a:t>
            </a:r>
            <a:r>
              <a:rPr lang="zh-TW" altLang="en-US" sz="2400" dirty="0" smtClean="0">
                <a:latin typeface="+mn-ea"/>
                <a:ea typeface="+mn-ea"/>
              </a:rPr>
              <a:t>。</a:t>
            </a:r>
            <a:endParaRPr lang="zh-TW" altLang="en-US" sz="2400" dirty="0">
              <a:latin typeface="+mn-ea"/>
              <a:ea typeface="+mn-ea"/>
            </a:endParaRPr>
          </a:p>
          <a:p>
            <a:pPr marL="0" indent="0">
              <a:buNone/>
            </a:pPr>
            <a:r>
              <a:rPr lang="en-US" altLang="zh-TW" sz="2400" dirty="0" smtClean="0">
                <a:latin typeface="+mn-ea"/>
                <a:ea typeface="+mn-ea"/>
              </a:rPr>
              <a:t>3.</a:t>
            </a:r>
            <a:r>
              <a:rPr lang="zh-TW" altLang="en-US" sz="2400" dirty="0" smtClean="0">
                <a:latin typeface="+mn-ea"/>
                <a:ea typeface="+mn-ea"/>
              </a:rPr>
              <a:t>瞭解</a:t>
            </a:r>
            <a:r>
              <a:rPr lang="zh-TW" altLang="en-US" sz="2400" dirty="0">
                <a:latin typeface="+mn-ea"/>
                <a:ea typeface="+mn-ea"/>
              </a:rPr>
              <a:t>裁判手勢</a:t>
            </a:r>
            <a:r>
              <a:rPr lang="zh-TW" altLang="en-US" sz="2400" dirty="0" smtClean="0">
                <a:latin typeface="+mn-ea"/>
                <a:ea typeface="+mn-ea"/>
              </a:rPr>
              <a:t>。</a:t>
            </a:r>
            <a:endParaRPr lang="en-US" altLang="zh-TW" sz="2400" dirty="0" smtClean="0">
              <a:latin typeface="+mn-ea"/>
              <a:ea typeface="+mn-ea"/>
            </a:endParaRPr>
          </a:p>
          <a:p>
            <a:pPr marL="0" indent="0">
              <a:buNone/>
            </a:pPr>
            <a:r>
              <a:rPr lang="zh-TW" altLang="en-US" sz="2400" b="1" u="sng" dirty="0">
                <a:latin typeface="+mn-ea"/>
                <a:ea typeface="+mn-ea"/>
              </a:rPr>
              <a:t>學習範疇重點</a:t>
            </a:r>
            <a:r>
              <a:rPr lang="en-US" altLang="zh-TW" sz="2400" b="1" u="sng" dirty="0">
                <a:latin typeface="+mn-ea"/>
                <a:ea typeface="+mn-ea"/>
              </a:rPr>
              <a:t>:</a:t>
            </a:r>
            <a:r>
              <a:rPr lang="zh-HK" altLang="en-US" sz="2400" b="1" u="sng" dirty="0">
                <a:latin typeface="+mn-ea"/>
                <a:ea typeface="+mn-ea"/>
              </a:rPr>
              <a:t>審美能力</a:t>
            </a:r>
            <a:endParaRPr lang="en-US" altLang="zh-HK" sz="2400" b="1" u="sng" dirty="0">
              <a:latin typeface="+mn-ea"/>
              <a:ea typeface="+mn-ea"/>
            </a:endParaRPr>
          </a:p>
          <a:p>
            <a:pPr marL="0" indent="0">
              <a:buNone/>
            </a:pPr>
            <a:r>
              <a:rPr lang="zh-TW" altLang="en-US" sz="2400" dirty="0">
                <a:latin typeface="+mn-ea"/>
                <a:ea typeface="+mn-ea"/>
              </a:rPr>
              <a:t>學生能</a:t>
            </a:r>
          </a:p>
          <a:p>
            <a:pPr marL="0" indent="0">
              <a:buNone/>
            </a:pPr>
            <a:r>
              <a:rPr lang="en-US" altLang="zh-TW" sz="2400" dirty="0">
                <a:latin typeface="+mn-ea"/>
                <a:ea typeface="+mn-ea"/>
              </a:rPr>
              <a:t>1. </a:t>
            </a:r>
            <a:r>
              <a:rPr lang="zh-TW" altLang="en-US" sz="2400" dirty="0" smtClean="0">
                <a:latin typeface="+mn-ea"/>
                <a:ea typeface="+mn-ea"/>
              </a:rPr>
              <a:t>欣賞</a:t>
            </a:r>
            <a:r>
              <a:rPr lang="zh-TW" altLang="en-US" sz="2400" dirty="0">
                <a:latin typeface="+mn-ea"/>
                <a:ea typeface="+mn-ea"/>
              </a:rPr>
              <a:t>優美的表現 </a:t>
            </a:r>
          </a:p>
          <a:p>
            <a:pPr marL="0" indent="0">
              <a:buNone/>
            </a:pPr>
            <a:r>
              <a:rPr lang="en-US" altLang="zh-TW" sz="2400" dirty="0">
                <a:latin typeface="+mn-ea"/>
                <a:ea typeface="+mn-ea"/>
              </a:rPr>
              <a:t>2.</a:t>
            </a:r>
            <a:r>
              <a:rPr lang="zh-TW" altLang="en-US" sz="2400" dirty="0">
                <a:latin typeface="+mn-ea"/>
                <a:ea typeface="+mn-ea"/>
              </a:rPr>
              <a:t>指出動作及姿勢的優劣點 </a:t>
            </a:r>
            <a:endParaRPr lang="en-US" altLang="zh-TW" sz="2400" dirty="0" smtClean="0">
              <a:latin typeface="+mn-ea"/>
              <a:ea typeface="+mn-ea"/>
            </a:endParaRPr>
          </a:p>
          <a:p>
            <a:pPr marL="0" indent="0">
              <a:buNone/>
            </a:pPr>
            <a:r>
              <a:rPr lang="en-US" altLang="zh-TW" sz="2400" dirty="0" smtClean="0">
                <a:latin typeface="+mn-ea"/>
                <a:ea typeface="+mn-ea"/>
              </a:rPr>
              <a:t>3</a:t>
            </a:r>
            <a:r>
              <a:rPr lang="en-US" altLang="zh-TW" sz="2400" dirty="0">
                <a:latin typeface="+mn-ea"/>
                <a:ea typeface="+mn-ea"/>
              </a:rPr>
              <a:t>.</a:t>
            </a:r>
            <a:r>
              <a:rPr lang="zh-TW" altLang="en-US" sz="2400" dirty="0">
                <a:latin typeface="+mn-ea"/>
                <a:ea typeface="+mn-ea"/>
              </a:rPr>
              <a:t>培養欣賞及多讚賞別人努力克服困難的態度。 </a:t>
            </a:r>
            <a:endParaRPr lang="zh-HK" altLang="en-US" sz="2400" dirty="0">
              <a:latin typeface="+mn-ea"/>
              <a:ea typeface="+mn-ea"/>
            </a:endParaRPr>
          </a:p>
        </p:txBody>
      </p:sp>
    </p:spTree>
    <p:extLst>
      <p:ext uri="{BB962C8B-B14F-4D97-AF65-F5344CB8AC3E}">
        <p14:creationId xmlns:p14="http://schemas.microsoft.com/office/powerpoint/2010/main" val="4092462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a:latin typeface="+mn-ea"/>
                <a:ea typeface="+mn-ea"/>
              </a:rPr>
              <a:t>排球</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marL="0" indent="0">
              <a:buNone/>
            </a:pPr>
            <a:r>
              <a:rPr lang="zh-TW" altLang="en-US" sz="2400" b="1" u="sng" dirty="0" smtClean="0">
                <a:latin typeface="+mn-ea"/>
                <a:ea typeface="+mn-ea"/>
              </a:rPr>
              <a:t>學習</a:t>
            </a:r>
            <a:r>
              <a:rPr lang="zh-HK" altLang="en-US" sz="2400" b="1" u="sng" dirty="0" smtClean="0">
                <a:latin typeface="+mn-ea"/>
                <a:ea typeface="+mn-ea"/>
              </a:rPr>
              <a:t>活動</a:t>
            </a:r>
            <a:endParaRPr lang="en-US" altLang="zh-HK" sz="2400" b="1" u="sng" dirty="0" smtClean="0">
              <a:latin typeface="+mn-ea"/>
              <a:ea typeface="+mn-ea"/>
            </a:endParaRPr>
          </a:p>
          <a:p>
            <a:pPr marL="0" indent="0">
              <a:buNone/>
            </a:pPr>
            <a:r>
              <a:rPr lang="zh-TW" altLang="en-US" sz="2400" dirty="0">
                <a:latin typeface="+mn-ea"/>
                <a:ea typeface="+mn-ea"/>
              </a:rPr>
              <a:t>第一周：</a:t>
            </a:r>
          </a:p>
          <a:p>
            <a:pPr marL="0" indent="0">
              <a:buNone/>
            </a:pPr>
            <a:r>
              <a:rPr lang="zh-TW" altLang="en-US" sz="2400" dirty="0">
                <a:latin typeface="+mn-ea"/>
                <a:ea typeface="+mn-ea"/>
              </a:rPr>
              <a:t> 回憶準備姿勢與步法移動；</a:t>
            </a:r>
          </a:p>
          <a:p>
            <a:pPr marL="0" indent="0">
              <a:buNone/>
            </a:pPr>
            <a:r>
              <a:rPr lang="zh-TW" altLang="en-US" sz="2400" dirty="0">
                <a:latin typeface="+mn-ea"/>
                <a:ea typeface="+mn-ea"/>
              </a:rPr>
              <a:t> 熟悉排球球性的練習</a:t>
            </a:r>
          </a:p>
          <a:p>
            <a:pPr marL="0" indent="0">
              <a:buNone/>
            </a:pPr>
            <a:r>
              <a:rPr lang="zh-TW" altLang="en-US" sz="2400" dirty="0">
                <a:latin typeface="+mn-ea"/>
                <a:ea typeface="+mn-ea"/>
              </a:rPr>
              <a:t> 重温下手傳球動作</a:t>
            </a:r>
          </a:p>
          <a:p>
            <a:pPr marL="0" indent="0">
              <a:buNone/>
            </a:pPr>
            <a:r>
              <a:rPr lang="zh-TW" altLang="en-US" sz="2400" dirty="0">
                <a:latin typeface="+mn-ea"/>
                <a:ea typeface="+mn-ea"/>
              </a:rPr>
              <a:t>第二周：</a:t>
            </a:r>
          </a:p>
          <a:p>
            <a:pPr marL="0" indent="0">
              <a:buNone/>
            </a:pPr>
            <a:r>
              <a:rPr lang="zh-TW" altLang="en-US" sz="2400" dirty="0">
                <a:latin typeface="+mn-ea"/>
                <a:ea typeface="+mn-ea"/>
              </a:rPr>
              <a:t> 掌握正面下手球技術</a:t>
            </a:r>
          </a:p>
          <a:p>
            <a:pPr marL="0" indent="0">
              <a:buNone/>
            </a:pPr>
            <a:r>
              <a:rPr lang="zh-TW" altLang="en-US" sz="2400" dirty="0">
                <a:latin typeface="+mn-ea"/>
                <a:ea typeface="+mn-ea"/>
              </a:rPr>
              <a:t> 掌握正面上手傳球</a:t>
            </a:r>
            <a:r>
              <a:rPr lang="zh-TW" altLang="en-US" sz="2400" dirty="0" smtClean="0">
                <a:latin typeface="+mn-ea"/>
                <a:ea typeface="+mn-ea"/>
              </a:rPr>
              <a:t>技術</a:t>
            </a:r>
            <a:endParaRPr lang="zh-TW" altLang="en-US" sz="2400" dirty="0">
              <a:latin typeface="+mn-ea"/>
              <a:ea typeface="+mn-ea"/>
            </a:endParaRPr>
          </a:p>
          <a:p>
            <a:pPr marL="0" indent="0">
              <a:buNone/>
            </a:pPr>
            <a:r>
              <a:rPr lang="zh-TW" altLang="en-US" sz="2400" dirty="0">
                <a:latin typeface="+mn-ea"/>
                <a:ea typeface="+mn-ea"/>
              </a:rPr>
              <a:t>第三周：</a:t>
            </a:r>
          </a:p>
          <a:p>
            <a:pPr marL="0" indent="0">
              <a:buNone/>
            </a:pPr>
            <a:r>
              <a:rPr lang="zh-TW" altLang="en-US" sz="2400" dirty="0">
                <a:latin typeface="+mn-ea"/>
                <a:ea typeface="+mn-ea"/>
              </a:rPr>
              <a:t> 鞏固正面下手墊球、傳球技術</a:t>
            </a:r>
          </a:p>
          <a:p>
            <a:pPr marL="0" indent="0">
              <a:buNone/>
            </a:pPr>
            <a:r>
              <a:rPr lang="zh-TW" altLang="en-US" sz="2400" dirty="0">
                <a:latin typeface="+mn-ea"/>
                <a:ea typeface="+mn-ea"/>
              </a:rPr>
              <a:t> 重溫上手發球</a:t>
            </a:r>
            <a:r>
              <a:rPr lang="zh-TW" altLang="en-US" sz="2400" dirty="0" smtClean="0">
                <a:latin typeface="+mn-ea"/>
                <a:ea typeface="+mn-ea"/>
              </a:rPr>
              <a:t>技術</a:t>
            </a:r>
            <a:endParaRPr lang="zh-HK" altLang="en-US" sz="2400" dirty="0">
              <a:latin typeface="+mn-ea"/>
              <a:ea typeface="+mn-ea"/>
            </a:endParaRPr>
          </a:p>
        </p:txBody>
      </p:sp>
    </p:spTree>
    <p:extLst>
      <p:ext uri="{BB962C8B-B14F-4D97-AF65-F5344CB8AC3E}">
        <p14:creationId xmlns:p14="http://schemas.microsoft.com/office/powerpoint/2010/main" val="2345810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a:latin typeface="+mn-ea"/>
                <a:ea typeface="+mn-ea"/>
              </a:rPr>
              <a:t>排球</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marL="0" indent="0">
              <a:buNone/>
            </a:pPr>
            <a:r>
              <a:rPr lang="zh-TW" altLang="en-US" sz="2400" b="1" u="sng" dirty="0" smtClean="0">
                <a:latin typeface="+mn-ea"/>
                <a:ea typeface="+mn-ea"/>
              </a:rPr>
              <a:t>學習</a:t>
            </a:r>
            <a:r>
              <a:rPr lang="zh-HK" altLang="en-US" sz="2400" b="1" u="sng" dirty="0" smtClean="0">
                <a:latin typeface="+mn-ea"/>
                <a:ea typeface="+mn-ea"/>
              </a:rPr>
              <a:t>活動</a:t>
            </a:r>
            <a:endParaRPr lang="en-US" altLang="zh-HK" sz="2400" b="1" u="sng" dirty="0" smtClean="0">
              <a:latin typeface="+mn-ea"/>
              <a:ea typeface="+mn-ea"/>
            </a:endParaRPr>
          </a:p>
          <a:p>
            <a:pPr marL="0" indent="0">
              <a:buNone/>
            </a:pPr>
            <a:r>
              <a:rPr lang="zh-TW" altLang="en-US" sz="2400" dirty="0" smtClean="0">
                <a:latin typeface="+mn-ea"/>
                <a:ea typeface="+mn-ea"/>
              </a:rPr>
              <a:t>第</a:t>
            </a:r>
            <a:r>
              <a:rPr lang="zh-TW" altLang="en-US" sz="2400" dirty="0">
                <a:latin typeface="+mn-ea"/>
                <a:ea typeface="+mn-ea"/>
              </a:rPr>
              <a:t>四周：</a:t>
            </a:r>
          </a:p>
          <a:p>
            <a:pPr marL="0" indent="0">
              <a:buNone/>
            </a:pPr>
            <a:r>
              <a:rPr lang="zh-TW" altLang="en-US" sz="2400" dirty="0">
                <a:latin typeface="+mn-ea"/>
                <a:ea typeface="+mn-ea"/>
              </a:rPr>
              <a:t> 運用上下手傳球、發球強化練習</a:t>
            </a:r>
          </a:p>
          <a:p>
            <a:pPr marL="0" indent="0">
              <a:buNone/>
            </a:pPr>
            <a:r>
              <a:rPr lang="zh-TW" altLang="en-US" sz="2400" dirty="0">
                <a:latin typeface="+mn-ea"/>
                <a:ea typeface="+mn-ea"/>
              </a:rPr>
              <a:t> 認識正面扣球技術</a:t>
            </a:r>
          </a:p>
          <a:p>
            <a:pPr marL="0" indent="0">
              <a:buNone/>
            </a:pPr>
            <a:r>
              <a:rPr lang="zh-TW" altLang="en-US" sz="2400" dirty="0">
                <a:latin typeface="+mn-ea"/>
                <a:ea typeface="+mn-ea"/>
              </a:rPr>
              <a:t> 學習助跑跳躍扣球的步法</a:t>
            </a:r>
          </a:p>
          <a:p>
            <a:pPr marL="0" indent="0">
              <a:buNone/>
            </a:pPr>
            <a:r>
              <a:rPr lang="zh-TW" altLang="en-US" sz="2400" dirty="0" smtClean="0">
                <a:latin typeface="+mn-ea"/>
                <a:ea typeface="+mn-ea"/>
              </a:rPr>
              <a:t>第五</a:t>
            </a:r>
            <a:r>
              <a:rPr lang="zh-TW" altLang="en-US" sz="2400" dirty="0">
                <a:latin typeface="+mn-ea"/>
                <a:ea typeface="+mn-ea"/>
              </a:rPr>
              <a:t>周：</a:t>
            </a:r>
          </a:p>
          <a:p>
            <a:pPr marL="0" indent="0">
              <a:buNone/>
            </a:pPr>
            <a:r>
              <a:rPr lang="zh-TW" altLang="en-US" sz="2400" dirty="0">
                <a:latin typeface="+mn-ea"/>
                <a:ea typeface="+mn-ea"/>
              </a:rPr>
              <a:t> 做出串連的助跑跳躍騰空正面扣球技術</a:t>
            </a:r>
          </a:p>
          <a:p>
            <a:pPr marL="0" indent="0">
              <a:buNone/>
            </a:pPr>
            <a:r>
              <a:rPr lang="zh-TW" altLang="en-US" sz="2400" dirty="0">
                <a:latin typeface="+mn-ea"/>
                <a:ea typeface="+mn-ea"/>
              </a:rPr>
              <a:t>第六周：</a:t>
            </a:r>
          </a:p>
          <a:p>
            <a:pPr marL="0" indent="0">
              <a:buNone/>
            </a:pPr>
            <a:r>
              <a:rPr lang="zh-TW" altLang="en-US" sz="2400" dirty="0">
                <a:latin typeface="+mn-ea"/>
                <a:ea typeface="+mn-ea"/>
              </a:rPr>
              <a:t> 在測試中完成發、墊、傳技術的綜合測試</a:t>
            </a:r>
            <a:endParaRPr lang="zh-HK" altLang="en-US" sz="2400" dirty="0">
              <a:latin typeface="+mn-ea"/>
              <a:ea typeface="+mn-ea"/>
            </a:endParaRPr>
          </a:p>
        </p:txBody>
      </p:sp>
    </p:spTree>
    <p:extLst>
      <p:ext uri="{BB962C8B-B14F-4D97-AF65-F5344CB8AC3E}">
        <p14:creationId xmlns:p14="http://schemas.microsoft.com/office/powerpoint/2010/main" val="708041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推廣健康生活模式</a:t>
            </a:r>
            <a:endParaRPr lang="zh-HK" altLang="en-US" dirty="0">
              <a:latin typeface="+mn-ea"/>
              <a:ea typeface="+mn-ea"/>
            </a:endParaRPr>
          </a:p>
        </p:txBody>
      </p:sp>
      <p:sp>
        <p:nvSpPr>
          <p:cNvPr id="3" name="內容版面配置區 2"/>
          <p:cNvSpPr>
            <a:spLocks noGrp="1"/>
          </p:cNvSpPr>
          <p:nvPr>
            <p:ph idx="1"/>
          </p:nvPr>
        </p:nvSpPr>
        <p:spPr>
          <a:xfrm>
            <a:off x="304800" y="1554162"/>
            <a:ext cx="4699248" cy="5115198"/>
          </a:xfrm>
        </p:spPr>
        <p:txBody>
          <a:bodyPr>
            <a:normAutofit/>
          </a:bodyPr>
          <a:lstStyle/>
          <a:p>
            <a:r>
              <a:rPr lang="zh-TW" altLang="zh-HK" dirty="0">
                <a:latin typeface="+mn-ea"/>
                <a:ea typeface="+mn-ea"/>
              </a:rPr>
              <a:t>建立持續的健康生活</a:t>
            </a:r>
            <a:r>
              <a:rPr lang="zh-TW" altLang="zh-HK" dirty="0" smtClean="0">
                <a:latin typeface="+mn-ea"/>
                <a:ea typeface="+mn-ea"/>
              </a:rPr>
              <a:t>模式</a:t>
            </a:r>
            <a:endParaRPr lang="en-US" altLang="zh-TW" dirty="0">
              <a:latin typeface="+mn-ea"/>
            </a:endParaRPr>
          </a:p>
          <a:p>
            <a:r>
              <a:rPr lang="zh-TW" altLang="zh-HK" dirty="0">
                <a:latin typeface="+mn-ea"/>
              </a:rPr>
              <a:t>「長天」學生每年都必須按部就班地參加</a:t>
            </a:r>
            <a:r>
              <a:rPr lang="en-US" altLang="zh-HK" dirty="0">
                <a:latin typeface="+mn-ea"/>
              </a:rPr>
              <a:t>25</a:t>
            </a:r>
            <a:r>
              <a:rPr lang="zh-TW" altLang="zh-HK" dirty="0">
                <a:latin typeface="+mn-ea"/>
              </a:rPr>
              <a:t>圈長跑測試校本課程</a:t>
            </a:r>
            <a:r>
              <a:rPr lang="en-US" altLang="zh-HK" dirty="0">
                <a:latin typeface="+mn-ea"/>
              </a:rPr>
              <a:t>(</a:t>
            </a:r>
            <a:r>
              <a:rPr lang="zh-TW" altLang="zh-HK" dirty="0">
                <a:latin typeface="+mn-ea"/>
              </a:rPr>
              <a:t>中一約</a:t>
            </a:r>
            <a:r>
              <a:rPr lang="en-US" altLang="zh-HK" dirty="0">
                <a:latin typeface="+mn-ea"/>
              </a:rPr>
              <a:t>4500</a:t>
            </a:r>
            <a:r>
              <a:rPr lang="zh-TW" altLang="zh-HK" dirty="0">
                <a:latin typeface="+mn-ea"/>
              </a:rPr>
              <a:t>公尺、中二約</a:t>
            </a:r>
            <a:r>
              <a:rPr lang="en-US" altLang="zh-HK" dirty="0">
                <a:latin typeface="+mn-ea"/>
              </a:rPr>
              <a:t>5600</a:t>
            </a:r>
            <a:r>
              <a:rPr lang="zh-TW" altLang="zh-HK" dirty="0">
                <a:latin typeface="+mn-ea"/>
              </a:rPr>
              <a:t>公尺、中三至中七約</a:t>
            </a:r>
            <a:r>
              <a:rPr lang="en-US" altLang="zh-HK" dirty="0">
                <a:latin typeface="+mn-ea"/>
              </a:rPr>
              <a:t>7000</a:t>
            </a:r>
            <a:r>
              <a:rPr lang="zh-TW" altLang="zh-HK" dirty="0">
                <a:latin typeface="+mn-ea"/>
              </a:rPr>
              <a:t>公尺</a:t>
            </a:r>
            <a:r>
              <a:rPr lang="en-US" altLang="zh-HK" dirty="0" smtClean="0">
                <a:latin typeface="+mn-ea"/>
              </a:rPr>
              <a:t>)</a:t>
            </a:r>
            <a:endParaRPr lang="en-US" altLang="zh-TW" dirty="0" smtClean="0">
              <a:latin typeface="+mn-ea"/>
              <a:ea typeface="+mn-ea"/>
            </a:endParaRP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5863" y="4156364"/>
            <a:ext cx="4211960" cy="2527070"/>
          </a:xfrm>
          <a:prstGeom prst="rect">
            <a:avLst/>
          </a:prstGeom>
        </p:spPr>
      </p:pic>
      <p:sp>
        <p:nvSpPr>
          <p:cNvPr id="7" name="文字方塊 6"/>
          <p:cNvSpPr txBox="1"/>
          <p:nvPr/>
        </p:nvSpPr>
        <p:spPr>
          <a:xfrm>
            <a:off x="5626771" y="5235233"/>
            <a:ext cx="1033461" cy="369332"/>
          </a:xfrm>
          <a:prstGeom prst="rect">
            <a:avLst/>
          </a:prstGeom>
          <a:solidFill>
            <a:srgbClr val="FFFF00"/>
          </a:solidFill>
        </p:spPr>
        <p:txBody>
          <a:bodyPr wrap="square" rtlCol="0">
            <a:spAutoFit/>
          </a:bodyPr>
          <a:lstStyle/>
          <a:p>
            <a:r>
              <a:rPr lang="zh-TW" altLang="en-US" dirty="0" smtClean="0"/>
              <a:t>周 ＹＹ</a:t>
            </a:r>
            <a:endParaRPr lang="zh-HK" altLang="en-US" dirty="0"/>
          </a:p>
        </p:txBody>
      </p:sp>
      <p:sp>
        <p:nvSpPr>
          <p:cNvPr id="8" name="文字方塊 7"/>
          <p:cNvSpPr txBox="1"/>
          <p:nvPr/>
        </p:nvSpPr>
        <p:spPr>
          <a:xfrm>
            <a:off x="5647564" y="4725144"/>
            <a:ext cx="1012668" cy="369332"/>
          </a:xfrm>
          <a:prstGeom prst="rect">
            <a:avLst/>
          </a:prstGeom>
          <a:solidFill>
            <a:srgbClr val="92D050"/>
          </a:solidFill>
        </p:spPr>
        <p:txBody>
          <a:bodyPr wrap="square" rtlCol="0">
            <a:spAutoFit/>
          </a:bodyPr>
          <a:lstStyle/>
          <a:p>
            <a:r>
              <a:rPr lang="zh-TW" altLang="en-US" dirty="0" smtClean="0"/>
              <a:t>周ＨＬ</a:t>
            </a:r>
            <a:endParaRPr lang="zh-HK" altLang="en-US" dirty="0"/>
          </a:p>
        </p:txBody>
      </p:sp>
    </p:spTree>
    <p:extLst>
      <p:ext uri="{BB962C8B-B14F-4D97-AF65-F5344CB8AC3E}">
        <p14:creationId xmlns:p14="http://schemas.microsoft.com/office/powerpoint/2010/main" val="3276435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推廣健康生活模式</a:t>
            </a:r>
            <a:endParaRPr lang="zh-HK" altLang="en-US" dirty="0">
              <a:latin typeface="+mn-ea"/>
              <a:ea typeface="+mn-ea"/>
            </a:endParaRPr>
          </a:p>
        </p:txBody>
      </p:sp>
      <p:sp>
        <p:nvSpPr>
          <p:cNvPr id="3" name="內容版面配置區 2"/>
          <p:cNvSpPr>
            <a:spLocks noGrp="1"/>
          </p:cNvSpPr>
          <p:nvPr>
            <p:ph idx="1"/>
          </p:nvPr>
        </p:nvSpPr>
        <p:spPr>
          <a:xfrm>
            <a:off x="304800" y="1554162"/>
            <a:ext cx="8686800" cy="5115198"/>
          </a:xfrm>
        </p:spPr>
        <p:txBody>
          <a:bodyPr>
            <a:normAutofit/>
          </a:bodyPr>
          <a:lstStyle/>
          <a:p>
            <a:r>
              <a:rPr lang="zh-TW" altLang="en-US" dirty="0" smtClean="0">
                <a:latin typeface="+mn-ea"/>
                <a:ea typeface="+mn-ea"/>
              </a:rPr>
              <a:t>聯課活動</a:t>
            </a:r>
            <a:endParaRPr lang="en-US" altLang="zh-TW" dirty="0" smtClean="0">
              <a:latin typeface="+mn-ea"/>
              <a:ea typeface="+mn-ea"/>
            </a:endParaRPr>
          </a:p>
          <a:p>
            <a:r>
              <a:rPr lang="zh-TW" altLang="zh-HK" dirty="0" smtClean="0">
                <a:latin typeface="+mn-ea"/>
                <a:ea typeface="+mn-ea"/>
              </a:rPr>
              <a:t>體育</a:t>
            </a:r>
            <a:r>
              <a:rPr lang="zh-TW" altLang="zh-HK" dirty="0">
                <a:latin typeface="+mn-ea"/>
                <a:ea typeface="+mn-ea"/>
              </a:rPr>
              <a:t>教師盡力開拓不同方法去推動「全民運動」及「普及運動」的</a:t>
            </a:r>
            <a:r>
              <a:rPr lang="zh-TW" altLang="zh-HK" dirty="0" smtClean="0">
                <a:latin typeface="+mn-ea"/>
                <a:ea typeface="+mn-ea"/>
              </a:rPr>
              <a:t>發展</a:t>
            </a:r>
            <a:endParaRPr lang="en-US" altLang="zh-TW" dirty="0" smtClean="0">
              <a:latin typeface="+mn-ea"/>
              <a:ea typeface="+mn-ea"/>
            </a:endParaRPr>
          </a:p>
          <a:p>
            <a:r>
              <a:rPr lang="zh-TW" altLang="zh-HK" dirty="0">
                <a:latin typeface="+mn-ea"/>
                <a:ea typeface="+mn-ea"/>
              </a:rPr>
              <a:t>近幾年成立「長天田徑會」、「長天泳會」、「長</a:t>
            </a:r>
            <a:r>
              <a:rPr lang="zh-TW" altLang="zh-HK" dirty="0" smtClean="0">
                <a:latin typeface="+mn-ea"/>
                <a:ea typeface="+mn-ea"/>
              </a:rPr>
              <a:t>天</a:t>
            </a:r>
            <a:r>
              <a:rPr lang="en-US" altLang="zh-TW" dirty="0" smtClean="0">
                <a:latin typeface="+mn-ea"/>
                <a:ea typeface="+mn-ea"/>
              </a:rPr>
              <a:t>(</a:t>
            </a:r>
            <a:r>
              <a:rPr lang="zh-TW" altLang="en-US" dirty="0" smtClean="0">
                <a:latin typeface="+mn-ea"/>
              </a:rPr>
              <a:t>華青</a:t>
            </a:r>
            <a:r>
              <a:rPr lang="en-US" altLang="zh-TW" dirty="0" smtClean="0">
                <a:latin typeface="+mn-ea"/>
              </a:rPr>
              <a:t>)</a:t>
            </a:r>
            <a:r>
              <a:rPr lang="zh-TW" altLang="zh-HK" dirty="0" smtClean="0">
                <a:latin typeface="+mn-ea"/>
                <a:ea typeface="+mn-ea"/>
              </a:rPr>
              <a:t>排球</a:t>
            </a:r>
            <a:r>
              <a:rPr lang="zh-TW" altLang="zh-HK" dirty="0">
                <a:latin typeface="+mn-ea"/>
                <a:ea typeface="+mn-ea"/>
              </a:rPr>
              <a:t>會</a:t>
            </a:r>
            <a:r>
              <a:rPr lang="zh-TW" altLang="zh-HK" dirty="0" smtClean="0">
                <a:latin typeface="+mn-ea"/>
                <a:ea typeface="+mn-ea"/>
              </a:rPr>
              <a:t>」</a:t>
            </a:r>
            <a:endParaRPr lang="en-US" altLang="zh-TW" dirty="0" smtClean="0">
              <a:latin typeface="+mn-ea"/>
              <a:ea typeface="+mn-ea"/>
            </a:endParaRPr>
          </a:p>
          <a:p>
            <a:r>
              <a:rPr lang="zh-TW" altLang="zh-HK" dirty="0">
                <a:latin typeface="+mn-ea"/>
                <a:ea typeface="+mn-ea"/>
              </a:rPr>
              <a:t>「長天」校友對母校事無大小都</a:t>
            </a:r>
            <a:r>
              <a:rPr lang="zh-TW" altLang="zh-HK" dirty="0" smtClean="0">
                <a:latin typeface="+mn-ea"/>
                <a:ea typeface="+mn-ea"/>
              </a:rPr>
              <a:t>鼎力支持</a:t>
            </a:r>
            <a:endParaRPr lang="en-US" altLang="zh-TW" dirty="0" smtClean="0">
              <a:latin typeface="+mn-ea"/>
              <a:ea typeface="+mn-ea"/>
            </a:endParaRPr>
          </a:p>
          <a:p>
            <a:r>
              <a:rPr lang="zh-TW" altLang="zh-HK" dirty="0">
                <a:latin typeface="+mn-ea"/>
                <a:ea typeface="+mn-ea"/>
              </a:rPr>
              <a:t>成立體育發展基金資助學生參加國內集訓，獎勵在體育活動表現卓越的學生</a:t>
            </a:r>
            <a:endParaRPr lang="zh-HK" altLang="en-US" dirty="0">
              <a:latin typeface="+mn-ea"/>
              <a:ea typeface="+mn-ea"/>
            </a:endParaRPr>
          </a:p>
        </p:txBody>
      </p:sp>
    </p:spTree>
    <p:extLst>
      <p:ext uri="{BB962C8B-B14F-4D97-AF65-F5344CB8AC3E}">
        <p14:creationId xmlns:p14="http://schemas.microsoft.com/office/powerpoint/2010/main" val="4055403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照顧學習多樣性</a:t>
            </a:r>
            <a:endParaRPr lang="zh-HK" altLang="en-US" dirty="0">
              <a:latin typeface="+mn-ea"/>
              <a:ea typeface="+mn-ea"/>
            </a:endParaRPr>
          </a:p>
        </p:txBody>
      </p:sp>
      <p:sp>
        <p:nvSpPr>
          <p:cNvPr id="3" name="內容版面配置區 2"/>
          <p:cNvSpPr>
            <a:spLocks noGrp="1"/>
          </p:cNvSpPr>
          <p:nvPr>
            <p:ph idx="1"/>
          </p:nvPr>
        </p:nvSpPr>
        <p:spPr>
          <a:xfrm>
            <a:off x="304800" y="1554162"/>
            <a:ext cx="4843264" cy="4611142"/>
          </a:xfrm>
        </p:spPr>
        <p:txBody>
          <a:bodyPr>
            <a:normAutofit fontScale="92500" lnSpcReduction="10000"/>
          </a:bodyPr>
          <a:lstStyle/>
          <a:p>
            <a:r>
              <a:rPr lang="zh-TW" altLang="zh-HK" dirty="0">
                <a:latin typeface="+mn-ea"/>
              </a:rPr>
              <a:t>當有一些能力較差的學生，但要維持測試的公平性、了解學生的能力；教師會因應個別能力差異、身體狀況不同的學生，安排他們進行較短的</a:t>
            </a:r>
            <a:r>
              <a:rPr lang="zh-TW" altLang="zh-HK" dirty="0" smtClean="0">
                <a:latin typeface="+mn-ea"/>
              </a:rPr>
              <a:t>距離</a:t>
            </a:r>
            <a:endParaRPr lang="en-US" altLang="zh-TW" dirty="0" smtClean="0">
              <a:latin typeface="+mn-ea"/>
            </a:endParaRPr>
          </a:p>
          <a:p>
            <a:r>
              <a:rPr lang="zh-TW" altLang="en-US" dirty="0" smtClean="0">
                <a:latin typeface="+mn-ea"/>
              </a:rPr>
              <a:t>其他項目考試都會將動作分列入計算之列，減少學生因體質所做成的分數差異</a:t>
            </a:r>
            <a:endParaRPr lang="zh-HK"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916832"/>
            <a:ext cx="3562604" cy="4769768"/>
          </a:xfrm>
          <a:prstGeom prst="rect">
            <a:avLst/>
          </a:prstGeom>
        </p:spPr>
      </p:pic>
    </p:spTree>
    <p:extLst>
      <p:ext uri="{BB962C8B-B14F-4D97-AF65-F5344CB8AC3E}">
        <p14:creationId xmlns:p14="http://schemas.microsoft.com/office/powerpoint/2010/main" val="3943473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照顧學習多樣性</a:t>
            </a:r>
            <a:endParaRPr lang="zh-HK" altLang="en-US" dirty="0">
              <a:latin typeface="+mn-ea"/>
              <a:ea typeface="+mn-ea"/>
            </a:endParaRPr>
          </a:p>
        </p:txBody>
      </p:sp>
      <p:sp>
        <p:nvSpPr>
          <p:cNvPr id="7" name="內容版面配置區 6"/>
          <p:cNvSpPr>
            <a:spLocks noGrp="1"/>
          </p:cNvSpPr>
          <p:nvPr>
            <p:ph idx="1"/>
          </p:nvPr>
        </p:nvSpPr>
        <p:spPr>
          <a:xfrm>
            <a:off x="304800" y="2202234"/>
            <a:ext cx="8686800" cy="1082750"/>
          </a:xfrm>
        </p:spPr>
        <p:txBody>
          <a:bodyPr/>
          <a:lstStyle/>
          <a:p>
            <a:r>
              <a:rPr lang="zh-TW" altLang="en-US" dirty="0" smtClean="0"/>
              <a:t>運動員領袖協助教授能力較弱的同學</a:t>
            </a:r>
            <a:endParaRPr lang="en-US" altLang="zh-TW" dirty="0" smtClean="0"/>
          </a:p>
          <a:p>
            <a:pPr marL="0" indent="0">
              <a:buNone/>
            </a:pPr>
            <a:endParaRPr lang="zh-HK" altLang="en-US" dirty="0"/>
          </a:p>
        </p:txBody>
      </p:sp>
    </p:spTree>
    <p:extLst>
      <p:ext uri="{BB962C8B-B14F-4D97-AF65-F5344CB8AC3E}">
        <p14:creationId xmlns:p14="http://schemas.microsoft.com/office/powerpoint/2010/main" val="322616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mn-ea"/>
                <a:ea typeface="+mn-ea"/>
              </a:rPr>
              <a:t>評估模式</a:t>
            </a:r>
            <a:endParaRPr lang="zh-HK" altLang="en-US" dirty="0">
              <a:latin typeface="+mn-ea"/>
              <a:ea typeface="+mn-ea"/>
            </a:endParaRPr>
          </a:p>
        </p:txBody>
      </p:sp>
      <p:sp>
        <p:nvSpPr>
          <p:cNvPr id="3" name="內容版面配置區 2"/>
          <p:cNvSpPr>
            <a:spLocks noGrp="1"/>
          </p:cNvSpPr>
          <p:nvPr>
            <p:ph idx="1"/>
          </p:nvPr>
        </p:nvSpPr>
        <p:spPr/>
        <p:txBody>
          <a:bodyPr>
            <a:noAutofit/>
          </a:bodyPr>
          <a:lstStyle/>
          <a:p>
            <a:pPr>
              <a:lnSpc>
                <a:spcPct val="80000"/>
              </a:lnSpc>
            </a:pPr>
            <a:r>
              <a:rPr lang="zh-TW" altLang="en-US" sz="2800" b="1" dirty="0">
                <a:latin typeface="+mn-ea"/>
                <a:ea typeface="+mn-ea"/>
              </a:rPr>
              <a:t>評估的目的：</a:t>
            </a:r>
            <a:r>
              <a:rPr lang="zh-TW" altLang="en-US" sz="2800" dirty="0">
                <a:latin typeface="+mn-ea"/>
                <a:ea typeface="+mn-ea"/>
              </a:rPr>
              <a:t>體育教師要確保學生能否達到預期學習成果，促進學生學習評估是學與教不可分割的一環。</a:t>
            </a:r>
            <a:endParaRPr lang="zh-TW" altLang="en-US" sz="2800" b="1" dirty="0">
              <a:latin typeface="+mn-ea"/>
              <a:ea typeface="+mn-ea"/>
            </a:endParaRPr>
          </a:p>
          <a:p>
            <a:pPr>
              <a:lnSpc>
                <a:spcPct val="80000"/>
              </a:lnSpc>
            </a:pPr>
            <a:r>
              <a:rPr lang="zh-TW" altLang="en-US" sz="2800" b="1" dirty="0">
                <a:latin typeface="+mn-ea"/>
                <a:ea typeface="+mn-ea"/>
              </a:rPr>
              <a:t>評估的原則：</a:t>
            </a:r>
            <a:r>
              <a:rPr lang="zh-TW" altLang="en-US" sz="2800" dirty="0">
                <a:latin typeface="+mn-ea"/>
                <a:ea typeface="+mn-ea"/>
              </a:rPr>
              <a:t>以「進展性」和「總結性」評估是必要的。</a:t>
            </a:r>
          </a:p>
          <a:p>
            <a:pPr lvl="1">
              <a:lnSpc>
                <a:spcPct val="80000"/>
              </a:lnSpc>
            </a:pPr>
            <a:r>
              <a:rPr lang="zh-TW" altLang="en-US" sz="2400" dirty="0">
                <a:latin typeface="+mn-ea"/>
                <a:ea typeface="+mn-ea"/>
              </a:rPr>
              <a:t>「進展性」就是「促進學習的評估」</a:t>
            </a:r>
            <a:r>
              <a:rPr lang="en-US" altLang="zh-TW" sz="2400" dirty="0">
                <a:latin typeface="+mn-ea"/>
                <a:ea typeface="+mn-ea"/>
              </a:rPr>
              <a:t>—</a:t>
            </a:r>
            <a:r>
              <a:rPr lang="zh-TW" altLang="en-US" sz="2400" dirty="0">
                <a:latin typeface="+mn-ea"/>
                <a:ea typeface="+mn-ea"/>
              </a:rPr>
              <a:t>是要為學與教蒐集回饋，利用這些回饋令學習更有效，相應調校教學策略。</a:t>
            </a:r>
          </a:p>
          <a:p>
            <a:pPr lvl="1">
              <a:lnSpc>
                <a:spcPct val="80000"/>
              </a:lnSpc>
            </a:pPr>
            <a:r>
              <a:rPr lang="zh-TW" altLang="en-US" sz="2400" dirty="0">
                <a:latin typeface="+mn-ea"/>
                <a:ea typeface="+mn-ea"/>
              </a:rPr>
              <a:t>「總結性」就是「學習成果的評估」</a:t>
            </a:r>
            <a:r>
              <a:rPr lang="en-US" altLang="zh-TW" sz="2400" dirty="0">
                <a:latin typeface="+mn-ea"/>
                <a:ea typeface="+mn-ea"/>
              </a:rPr>
              <a:t>—</a:t>
            </a:r>
            <a:r>
              <a:rPr lang="zh-TW" altLang="en-US" sz="2400" dirty="0">
                <a:latin typeface="+mn-ea"/>
                <a:ea typeface="+mn-ea"/>
              </a:rPr>
              <a:t>是要評定學生的學習進展。</a:t>
            </a:r>
            <a:endParaRPr lang="zh-TW" altLang="en-US" sz="2400" b="1" dirty="0">
              <a:latin typeface="+mn-ea"/>
              <a:ea typeface="+mn-ea"/>
            </a:endParaRPr>
          </a:p>
          <a:p>
            <a:pPr>
              <a:lnSpc>
                <a:spcPct val="80000"/>
              </a:lnSpc>
            </a:pPr>
            <a:r>
              <a:rPr lang="zh-TW" altLang="en-US" sz="2800" b="1" dirty="0">
                <a:latin typeface="+mn-ea"/>
                <a:ea typeface="+mn-ea"/>
              </a:rPr>
              <a:t>實施方式：</a:t>
            </a:r>
            <a:r>
              <a:rPr lang="zh-TW" altLang="en-US" sz="2800" dirty="0">
                <a:latin typeface="+mn-ea"/>
                <a:ea typeface="+mn-ea"/>
              </a:rPr>
              <a:t>就體育科同工認為進展性評估有助促進學習，教師可透過正式和非正式的渠道評估學生表現，提供回饋，以改善學與教。教師利用教、學、評估三者循環遞進，這有助體育科課程發展</a:t>
            </a:r>
            <a:r>
              <a:rPr lang="zh-TW" altLang="en-US" sz="2800" dirty="0" smtClean="0">
                <a:latin typeface="+mn-ea"/>
                <a:ea typeface="+mn-ea"/>
              </a:rPr>
              <a:t>。</a:t>
            </a:r>
            <a:endParaRPr lang="zh-TW" altLang="en-US" sz="2800" dirty="0">
              <a:latin typeface="+mn-ea"/>
              <a:ea typeface="+mn-ea"/>
            </a:endParaRPr>
          </a:p>
        </p:txBody>
      </p:sp>
    </p:spTree>
    <p:extLst>
      <p:ext uri="{BB962C8B-B14F-4D97-AF65-F5344CB8AC3E}">
        <p14:creationId xmlns:p14="http://schemas.microsoft.com/office/powerpoint/2010/main" val="3251716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mn-ea"/>
                <a:ea typeface="+mn-ea"/>
              </a:rPr>
              <a:t>評估模式 </a:t>
            </a:r>
            <a:r>
              <a:rPr lang="en-US" altLang="zh-TW" dirty="0" smtClean="0">
                <a:latin typeface="+mn-ea"/>
                <a:ea typeface="+mn-ea"/>
              </a:rPr>
              <a:t>–</a:t>
            </a:r>
            <a:r>
              <a:rPr lang="zh-TW" altLang="en-US" dirty="0" smtClean="0">
                <a:latin typeface="+mn-ea"/>
                <a:ea typeface="+mn-ea"/>
              </a:rPr>
              <a:t>例子</a:t>
            </a:r>
            <a:r>
              <a:rPr lang="en-US" altLang="zh-TW" dirty="0" smtClean="0">
                <a:latin typeface="+mn-ea"/>
                <a:ea typeface="+mn-ea"/>
              </a:rPr>
              <a:t>(</a:t>
            </a:r>
            <a:r>
              <a:rPr lang="zh-TW" altLang="en-US" dirty="0" smtClean="0">
                <a:latin typeface="+mn-ea"/>
                <a:ea typeface="+mn-ea"/>
              </a:rPr>
              <a:t>排球</a:t>
            </a:r>
            <a:r>
              <a:rPr lang="en-US" altLang="zh-TW" dirty="0" smtClean="0">
                <a:latin typeface="+mn-ea"/>
                <a:ea typeface="+mn-ea"/>
              </a:rPr>
              <a:t>)</a:t>
            </a:r>
            <a:endParaRPr lang="zh-HK" altLang="en-US" dirty="0">
              <a:latin typeface="+mn-ea"/>
              <a:ea typeface="+mn-ea"/>
            </a:endParaRPr>
          </a:p>
        </p:txBody>
      </p:sp>
      <p:sp>
        <p:nvSpPr>
          <p:cNvPr id="3" name="內容版面配置區 2"/>
          <p:cNvSpPr>
            <a:spLocks noGrp="1"/>
          </p:cNvSpPr>
          <p:nvPr>
            <p:ph idx="1"/>
          </p:nvPr>
        </p:nvSpPr>
        <p:spPr>
          <a:xfrm>
            <a:off x="304800" y="1554162"/>
            <a:ext cx="8686800" cy="5043190"/>
          </a:xfrm>
        </p:spPr>
        <p:txBody>
          <a:bodyPr>
            <a:noAutofit/>
          </a:bodyPr>
          <a:lstStyle/>
          <a:p>
            <a:pPr>
              <a:lnSpc>
                <a:spcPct val="80000"/>
              </a:lnSpc>
            </a:pPr>
            <a:r>
              <a:rPr lang="zh-TW" altLang="en-US" sz="2800" dirty="0" smtClean="0">
                <a:latin typeface="+mn-ea"/>
                <a:ea typeface="+mn-ea"/>
              </a:rPr>
              <a:t>低年級</a:t>
            </a:r>
            <a:r>
              <a:rPr lang="en-US" altLang="zh-TW" sz="2800" dirty="0" smtClean="0">
                <a:latin typeface="+mn-ea"/>
                <a:ea typeface="+mn-ea"/>
              </a:rPr>
              <a:t>: </a:t>
            </a:r>
            <a:r>
              <a:rPr lang="zh-TW" altLang="en-US" sz="2800" dirty="0" smtClean="0">
                <a:latin typeface="+mn-ea"/>
              </a:rPr>
              <a:t>個人技術為主</a:t>
            </a:r>
            <a:endParaRPr lang="en-US" altLang="zh-TW" sz="2800" dirty="0" smtClean="0">
              <a:latin typeface="+mn-ea"/>
            </a:endParaRPr>
          </a:p>
          <a:p>
            <a:pPr marL="0" indent="0">
              <a:lnSpc>
                <a:spcPct val="80000"/>
              </a:lnSpc>
              <a:buNone/>
            </a:pPr>
            <a:r>
              <a:rPr lang="en-US" altLang="zh-TW" sz="2800" dirty="0">
                <a:latin typeface="+mn-ea"/>
              </a:rPr>
              <a:t> </a:t>
            </a:r>
            <a:r>
              <a:rPr lang="en-US" altLang="zh-TW" sz="2800" dirty="0" smtClean="0">
                <a:latin typeface="+mn-ea"/>
              </a:rPr>
              <a:t>   </a:t>
            </a:r>
            <a:r>
              <a:rPr lang="zh-TW" altLang="en-US" sz="2800" dirty="0" smtClean="0">
                <a:latin typeface="+mn-ea"/>
              </a:rPr>
              <a:t>例子</a:t>
            </a:r>
            <a:r>
              <a:rPr lang="en-US" altLang="zh-TW" sz="2800" dirty="0" smtClean="0">
                <a:latin typeface="+mn-ea"/>
              </a:rPr>
              <a:t>: </a:t>
            </a:r>
            <a:r>
              <a:rPr lang="zh-TW" altLang="en-US" sz="2800" dirty="0" smtClean="0">
                <a:latin typeface="+mn-ea"/>
              </a:rPr>
              <a:t>個人原地下手上手</a:t>
            </a:r>
            <a:r>
              <a:rPr lang="en-US" altLang="zh-TW" sz="2800" dirty="0" smtClean="0">
                <a:latin typeface="+mn-ea"/>
              </a:rPr>
              <a:t>/</a:t>
            </a:r>
            <a:r>
              <a:rPr lang="zh-TW" altLang="en-US" sz="2800" dirty="0" smtClean="0">
                <a:latin typeface="+mn-ea"/>
              </a:rPr>
              <a:t>連續發球測驗</a:t>
            </a:r>
            <a:endParaRPr lang="en-US" altLang="zh-TW" sz="2800" dirty="0" smtClean="0">
              <a:latin typeface="+mn-ea"/>
            </a:endParaRPr>
          </a:p>
          <a:p>
            <a:pPr marL="0" indent="0">
              <a:lnSpc>
                <a:spcPct val="80000"/>
              </a:lnSpc>
              <a:buNone/>
            </a:pPr>
            <a:r>
              <a:rPr lang="en-US" altLang="zh-TW" sz="2800" dirty="0">
                <a:latin typeface="+mn-ea"/>
              </a:rPr>
              <a:t>	</a:t>
            </a:r>
            <a:r>
              <a:rPr lang="en-US" altLang="zh-TW" sz="2800" dirty="0" smtClean="0">
                <a:latin typeface="+mn-ea"/>
              </a:rPr>
              <a:t>	(</a:t>
            </a:r>
            <a:r>
              <a:rPr lang="zh-HK" altLang="en-US" sz="2800" b="1" u="sng" dirty="0" smtClean="0">
                <a:latin typeface="+mn-ea"/>
              </a:rPr>
              <a:t>體育技</a:t>
            </a:r>
            <a:r>
              <a:rPr lang="zh-TW" altLang="en-US" sz="2800" b="1" u="sng" dirty="0" smtClean="0">
                <a:latin typeface="+mn-ea"/>
              </a:rPr>
              <a:t>能</a:t>
            </a:r>
            <a:r>
              <a:rPr lang="en-US" altLang="zh-TW" sz="2800" b="1" u="sng" dirty="0" smtClean="0">
                <a:latin typeface="+mn-ea"/>
              </a:rPr>
              <a:t>/</a:t>
            </a:r>
            <a:r>
              <a:rPr lang="zh-TW" altLang="en-US" sz="2800" b="1" u="sng" dirty="0">
                <a:latin typeface="+mn-ea"/>
              </a:rPr>
              <a:t>安全知識及</a:t>
            </a:r>
            <a:r>
              <a:rPr lang="zh-TW" altLang="en-US" sz="2800" b="1" u="sng" dirty="0" smtClean="0">
                <a:latin typeface="+mn-ea"/>
              </a:rPr>
              <a:t>實踐</a:t>
            </a:r>
            <a:r>
              <a:rPr lang="en-US" altLang="zh-TW" sz="2800" b="1" u="sng" dirty="0" smtClean="0">
                <a:latin typeface="+mn-ea"/>
              </a:rPr>
              <a:t>)</a:t>
            </a:r>
            <a:endParaRPr lang="en-US" altLang="zh-TW" sz="2800" dirty="0" smtClean="0">
              <a:latin typeface="+mn-ea"/>
            </a:endParaRPr>
          </a:p>
          <a:p>
            <a:pPr marL="0" indent="0">
              <a:lnSpc>
                <a:spcPct val="80000"/>
              </a:lnSpc>
              <a:buNone/>
            </a:pPr>
            <a:r>
              <a:rPr lang="en-US" altLang="zh-TW" sz="2800" dirty="0">
                <a:latin typeface="+mn-ea"/>
                <a:ea typeface="+mn-ea"/>
              </a:rPr>
              <a:t>	</a:t>
            </a:r>
            <a:r>
              <a:rPr lang="zh-TW" altLang="en-US" sz="2800" dirty="0" smtClean="0">
                <a:latin typeface="+mn-ea"/>
                <a:ea typeface="+mn-ea"/>
              </a:rPr>
              <a:t>進展性</a:t>
            </a:r>
            <a:r>
              <a:rPr lang="en-US" altLang="zh-TW" sz="2800" dirty="0" smtClean="0">
                <a:latin typeface="+mn-ea"/>
                <a:ea typeface="+mn-ea"/>
              </a:rPr>
              <a:t>:</a:t>
            </a:r>
            <a:r>
              <a:rPr lang="zh-TW" altLang="en-US" sz="2800" dirty="0" smtClean="0">
                <a:latin typeface="+mn-ea"/>
                <a:ea typeface="+mn-ea"/>
              </a:rPr>
              <a:t>中期技術測試</a:t>
            </a:r>
            <a:r>
              <a:rPr lang="en-US" altLang="zh-TW" sz="2800" dirty="0" smtClean="0">
                <a:latin typeface="+mn-ea"/>
                <a:ea typeface="+mn-ea"/>
              </a:rPr>
              <a:t>	</a:t>
            </a:r>
            <a:r>
              <a:rPr lang="zh-TW" altLang="en-US" sz="2800" dirty="0" smtClean="0">
                <a:latin typeface="+mn-ea"/>
                <a:ea typeface="+mn-ea"/>
              </a:rPr>
              <a:t>總結性</a:t>
            </a:r>
            <a:r>
              <a:rPr lang="en-US" altLang="zh-TW" sz="2800" dirty="0" smtClean="0">
                <a:latin typeface="+mn-ea"/>
                <a:ea typeface="+mn-ea"/>
              </a:rPr>
              <a:t>:</a:t>
            </a:r>
            <a:r>
              <a:rPr lang="zh-TW" altLang="en-US" sz="2800" dirty="0" smtClean="0">
                <a:latin typeface="+mn-ea"/>
                <a:ea typeface="+mn-ea"/>
              </a:rPr>
              <a:t>根據次數評分</a:t>
            </a:r>
            <a:endParaRPr lang="en-US" altLang="zh-TW" sz="2800" dirty="0" smtClean="0">
              <a:latin typeface="+mn-ea"/>
              <a:ea typeface="+mn-ea"/>
            </a:endParaRPr>
          </a:p>
          <a:p>
            <a:pPr>
              <a:lnSpc>
                <a:spcPct val="80000"/>
              </a:lnSpc>
            </a:pPr>
            <a:r>
              <a:rPr lang="zh-TW" altLang="en-US" sz="2800" dirty="0" smtClean="0">
                <a:latin typeface="+mn-ea"/>
              </a:rPr>
              <a:t>高年級</a:t>
            </a:r>
            <a:r>
              <a:rPr lang="en-US" altLang="zh-TW" sz="2800" dirty="0">
                <a:latin typeface="+mn-ea"/>
              </a:rPr>
              <a:t>: </a:t>
            </a:r>
            <a:r>
              <a:rPr lang="zh-TW" altLang="en-US" sz="2800" dirty="0" smtClean="0">
                <a:latin typeface="+mn-ea"/>
              </a:rPr>
              <a:t>團隊合作及綜合技術</a:t>
            </a:r>
            <a:r>
              <a:rPr lang="zh-TW" altLang="en-US" sz="2800" dirty="0">
                <a:latin typeface="+mn-ea"/>
              </a:rPr>
              <a:t>為主</a:t>
            </a:r>
            <a:endParaRPr lang="en-US" altLang="zh-TW" sz="2800" dirty="0">
              <a:latin typeface="+mn-ea"/>
            </a:endParaRPr>
          </a:p>
          <a:p>
            <a:pPr marL="0" indent="0">
              <a:lnSpc>
                <a:spcPct val="80000"/>
              </a:lnSpc>
              <a:buNone/>
            </a:pPr>
            <a:r>
              <a:rPr lang="en-US" altLang="zh-TW" sz="2800" dirty="0">
                <a:latin typeface="+mn-ea"/>
              </a:rPr>
              <a:t>    </a:t>
            </a:r>
            <a:r>
              <a:rPr lang="zh-TW" altLang="en-US" sz="2800" dirty="0">
                <a:latin typeface="+mn-ea"/>
              </a:rPr>
              <a:t>例子</a:t>
            </a:r>
            <a:r>
              <a:rPr lang="en-US" altLang="zh-TW" sz="2800" dirty="0">
                <a:latin typeface="+mn-ea"/>
              </a:rPr>
              <a:t>: </a:t>
            </a:r>
            <a:r>
              <a:rPr lang="zh-TW" altLang="en-US" sz="2800" dirty="0" smtClean="0">
                <a:latin typeface="+mn-ea"/>
              </a:rPr>
              <a:t>小組合作上下手</a:t>
            </a:r>
            <a:r>
              <a:rPr lang="en-US" altLang="zh-TW" sz="2800" dirty="0" smtClean="0">
                <a:latin typeface="+mn-ea"/>
              </a:rPr>
              <a:t>/</a:t>
            </a:r>
            <a:r>
              <a:rPr lang="zh-TW" altLang="en-US" sz="2800" dirty="0" smtClean="0">
                <a:latin typeface="+mn-ea"/>
              </a:rPr>
              <a:t>小組合</a:t>
            </a:r>
            <a:r>
              <a:rPr lang="zh-TW" altLang="en-US" sz="2800" dirty="0">
                <a:latin typeface="+mn-ea"/>
              </a:rPr>
              <a:t>作</a:t>
            </a:r>
            <a:r>
              <a:rPr lang="zh-TW" altLang="en-US" sz="2800" dirty="0" smtClean="0">
                <a:latin typeface="+mn-ea"/>
              </a:rPr>
              <a:t>發球測驗</a:t>
            </a:r>
            <a:endParaRPr lang="en-US" altLang="zh-TW" sz="2800" dirty="0" smtClean="0">
              <a:latin typeface="+mn-ea"/>
            </a:endParaRPr>
          </a:p>
          <a:p>
            <a:pPr marL="0" indent="0">
              <a:lnSpc>
                <a:spcPct val="80000"/>
              </a:lnSpc>
              <a:buNone/>
            </a:pPr>
            <a:r>
              <a:rPr lang="en-US" altLang="zh-TW" sz="2800" dirty="0">
                <a:latin typeface="+mn-ea"/>
              </a:rPr>
              <a:t>	</a:t>
            </a:r>
            <a:r>
              <a:rPr lang="en-US" altLang="zh-TW" sz="2800" dirty="0" smtClean="0">
                <a:latin typeface="+mn-ea"/>
              </a:rPr>
              <a:t>	(</a:t>
            </a:r>
            <a:r>
              <a:rPr lang="zh-HK" altLang="en-US" sz="2800" b="1" u="sng" dirty="0">
                <a:latin typeface="+mn-ea"/>
              </a:rPr>
              <a:t>體育技</a:t>
            </a:r>
            <a:r>
              <a:rPr lang="zh-TW" altLang="en-US" sz="2800" b="1" u="sng" dirty="0">
                <a:latin typeface="+mn-ea"/>
              </a:rPr>
              <a:t>能</a:t>
            </a:r>
            <a:r>
              <a:rPr lang="en-US" altLang="zh-TW" sz="2800" b="1" u="sng" dirty="0">
                <a:latin typeface="+mn-ea"/>
              </a:rPr>
              <a:t>/</a:t>
            </a:r>
            <a:r>
              <a:rPr lang="zh-TW" altLang="en-US" sz="2800" b="1" u="sng" dirty="0">
                <a:latin typeface="+mn-ea"/>
              </a:rPr>
              <a:t>安全知識及</a:t>
            </a:r>
            <a:r>
              <a:rPr lang="zh-TW" altLang="en-US" sz="2800" b="1" u="sng" dirty="0" smtClean="0">
                <a:latin typeface="+mn-ea"/>
              </a:rPr>
              <a:t>實踐</a:t>
            </a:r>
            <a:r>
              <a:rPr lang="en-US" altLang="zh-TW" sz="2800" b="1" u="sng" dirty="0" smtClean="0">
                <a:latin typeface="+mn-ea"/>
              </a:rPr>
              <a:t>/</a:t>
            </a:r>
            <a:r>
              <a:rPr lang="zh-TW" altLang="en-US" sz="2800" b="1" u="sng" dirty="0">
                <a:latin typeface="+mn-ea"/>
              </a:rPr>
              <a:t>價值觀和</a:t>
            </a:r>
            <a:r>
              <a:rPr lang="zh-TW" altLang="en-US" sz="2800" b="1" u="sng" dirty="0" smtClean="0">
                <a:latin typeface="+mn-ea"/>
              </a:rPr>
              <a:t>態度</a:t>
            </a:r>
            <a:r>
              <a:rPr lang="en-US" altLang="zh-TW" sz="2800" b="1" u="sng" dirty="0" smtClean="0">
                <a:latin typeface="+mn-ea"/>
              </a:rPr>
              <a:t>)</a:t>
            </a:r>
            <a:endParaRPr lang="en-US" altLang="zh-TW" sz="2800" dirty="0">
              <a:latin typeface="+mn-ea"/>
            </a:endParaRPr>
          </a:p>
          <a:p>
            <a:pPr marL="0" indent="0">
              <a:lnSpc>
                <a:spcPct val="80000"/>
              </a:lnSpc>
              <a:buNone/>
            </a:pPr>
            <a:r>
              <a:rPr lang="en-US" altLang="zh-TW" sz="2800" dirty="0">
                <a:latin typeface="+mn-ea"/>
              </a:rPr>
              <a:t>	</a:t>
            </a:r>
            <a:r>
              <a:rPr lang="zh-TW" altLang="en-US" sz="2800" dirty="0" smtClean="0">
                <a:latin typeface="+mn-ea"/>
              </a:rPr>
              <a:t>進展</a:t>
            </a:r>
            <a:r>
              <a:rPr lang="zh-TW" altLang="en-US" sz="2800" dirty="0">
                <a:latin typeface="+mn-ea"/>
              </a:rPr>
              <a:t>性</a:t>
            </a:r>
            <a:r>
              <a:rPr lang="en-US" altLang="zh-TW" sz="2800" dirty="0" smtClean="0">
                <a:latin typeface="+mn-ea"/>
              </a:rPr>
              <a:t>:</a:t>
            </a:r>
            <a:r>
              <a:rPr lang="zh-TW" altLang="en-US" sz="2800" dirty="0">
                <a:latin typeface="+mn-ea"/>
              </a:rPr>
              <a:t>中期技術</a:t>
            </a:r>
            <a:r>
              <a:rPr lang="zh-TW" altLang="en-US" sz="2800" dirty="0" smtClean="0">
                <a:latin typeface="+mn-ea"/>
              </a:rPr>
              <a:t>測試</a:t>
            </a:r>
            <a:r>
              <a:rPr lang="en-US" altLang="zh-TW" sz="2800" dirty="0">
                <a:latin typeface="+mn-ea"/>
              </a:rPr>
              <a:t>	</a:t>
            </a:r>
            <a:r>
              <a:rPr lang="zh-TW" altLang="en-US" sz="2800" dirty="0">
                <a:latin typeface="+mn-ea"/>
              </a:rPr>
              <a:t>總結性</a:t>
            </a:r>
            <a:r>
              <a:rPr lang="en-US" altLang="zh-TW" sz="2800" dirty="0" smtClean="0">
                <a:latin typeface="+mn-ea"/>
              </a:rPr>
              <a:t>:</a:t>
            </a:r>
            <a:r>
              <a:rPr lang="zh-TW" altLang="en-US" sz="2800" dirty="0">
                <a:latin typeface="+mn-ea"/>
              </a:rPr>
              <a:t>根據次數</a:t>
            </a:r>
            <a:r>
              <a:rPr lang="zh-TW" altLang="en-US" sz="2800" dirty="0" smtClean="0">
                <a:latin typeface="+mn-ea"/>
              </a:rPr>
              <a:t>評分</a:t>
            </a:r>
            <a:endParaRPr lang="en-US" altLang="zh-TW" sz="2800" dirty="0" smtClean="0">
              <a:latin typeface="+mn-ea"/>
            </a:endParaRPr>
          </a:p>
          <a:p>
            <a:pPr>
              <a:lnSpc>
                <a:spcPct val="80000"/>
              </a:lnSpc>
            </a:pPr>
            <a:r>
              <a:rPr lang="zh-TW" altLang="en-US" sz="2800" dirty="0" smtClean="0">
                <a:latin typeface="+mn-ea"/>
                <a:ea typeface="+mn-ea"/>
              </a:rPr>
              <a:t>體能測驗</a:t>
            </a:r>
            <a:r>
              <a:rPr lang="en-US" altLang="zh-TW" sz="2800" dirty="0" smtClean="0">
                <a:latin typeface="+mn-ea"/>
                <a:ea typeface="+mn-ea"/>
              </a:rPr>
              <a:t>(</a:t>
            </a:r>
            <a:r>
              <a:rPr lang="zh-TW" altLang="en-US" sz="2800" dirty="0" smtClean="0">
                <a:latin typeface="+mn-ea"/>
              </a:rPr>
              <a:t>高</a:t>
            </a:r>
            <a:r>
              <a:rPr lang="en-US" altLang="zh-TW" sz="2800" dirty="0" smtClean="0">
                <a:latin typeface="+mn-ea"/>
              </a:rPr>
              <a:t>/</a:t>
            </a:r>
            <a:r>
              <a:rPr lang="zh-TW" altLang="en-US" sz="2800" dirty="0" smtClean="0">
                <a:latin typeface="+mn-ea"/>
              </a:rPr>
              <a:t>低年級</a:t>
            </a:r>
            <a:r>
              <a:rPr lang="en-US" altLang="zh-TW" sz="2800" dirty="0" smtClean="0">
                <a:latin typeface="+mn-ea"/>
              </a:rPr>
              <a:t>)</a:t>
            </a:r>
            <a:r>
              <a:rPr lang="en-US" altLang="zh-TW" sz="2800" dirty="0" smtClean="0">
                <a:latin typeface="+mn-ea"/>
                <a:ea typeface="+mn-ea"/>
              </a:rPr>
              <a:t>:</a:t>
            </a:r>
            <a:r>
              <a:rPr lang="zh-TW" altLang="en-US" sz="2800" dirty="0" smtClean="0">
                <a:latin typeface="+mn-ea"/>
                <a:ea typeface="+mn-ea"/>
              </a:rPr>
              <a:t>一分鐘來回</a:t>
            </a:r>
            <a:r>
              <a:rPr lang="zh-TW" altLang="en-US" sz="2800" dirty="0">
                <a:latin typeface="+mn-ea"/>
              </a:rPr>
              <a:t>八</a:t>
            </a:r>
            <a:r>
              <a:rPr lang="zh-TW" altLang="en-US" sz="2800" dirty="0" smtClean="0">
                <a:latin typeface="+mn-ea"/>
              </a:rPr>
              <a:t>字走拋接</a:t>
            </a:r>
            <a:r>
              <a:rPr lang="en-US" altLang="zh-TW" sz="2800" dirty="0" smtClean="0">
                <a:latin typeface="+mn-ea"/>
              </a:rPr>
              <a:t>(</a:t>
            </a:r>
            <a:r>
              <a:rPr lang="zh-TW" altLang="en-US" sz="2800" b="1" u="sng" dirty="0" smtClean="0">
                <a:latin typeface="+mn-ea"/>
              </a:rPr>
              <a:t>體</a:t>
            </a:r>
            <a:r>
              <a:rPr lang="zh-TW" altLang="en-US" sz="2800" b="1" u="sng" dirty="0">
                <a:latin typeface="+mn-ea"/>
              </a:rPr>
              <a:t>適</a:t>
            </a:r>
            <a:r>
              <a:rPr lang="zh-TW" altLang="en-US" sz="2800" b="1" u="sng" dirty="0" smtClean="0">
                <a:latin typeface="+mn-ea"/>
              </a:rPr>
              <a:t>能</a:t>
            </a:r>
            <a:r>
              <a:rPr lang="en-US" altLang="zh-TW" sz="2800" b="1" u="sng" dirty="0" smtClean="0">
                <a:latin typeface="+mn-ea"/>
              </a:rPr>
              <a:t>)</a:t>
            </a:r>
          </a:p>
          <a:p>
            <a:pPr>
              <a:lnSpc>
                <a:spcPct val="80000"/>
              </a:lnSpc>
            </a:pPr>
            <a:r>
              <a:rPr lang="zh-TW" altLang="en-US" sz="2800" dirty="0" smtClean="0">
                <a:latin typeface="+mn-ea"/>
              </a:rPr>
              <a:t>分隊比賽</a:t>
            </a:r>
            <a:r>
              <a:rPr lang="en-US" altLang="zh-TW" sz="2800" dirty="0" smtClean="0">
                <a:latin typeface="+mn-ea"/>
              </a:rPr>
              <a:t>(</a:t>
            </a:r>
            <a:r>
              <a:rPr lang="zh-HK" altLang="en-US" sz="2800" b="1" u="sng" dirty="0" smtClean="0">
                <a:latin typeface="+mn-ea"/>
              </a:rPr>
              <a:t>活動知識</a:t>
            </a:r>
            <a:r>
              <a:rPr lang="en-US" altLang="zh-TW" sz="2800" b="1" u="sng" dirty="0" smtClean="0">
                <a:latin typeface="+mn-ea"/>
              </a:rPr>
              <a:t>)</a:t>
            </a:r>
          </a:p>
          <a:p>
            <a:pPr>
              <a:lnSpc>
                <a:spcPct val="80000"/>
              </a:lnSpc>
            </a:pPr>
            <a:r>
              <a:rPr lang="zh-TW" altLang="en-US" sz="2800" dirty="0" smtClean="0">
                <a:latin typeface="+mn-ea"/>
                <a:ea typeface="+mn-ea"/>
              </a:rPr>
              <a:t>增加效率 </a:t>
            </a:r>
            <a:r>
              <a:rPr lang="en-US" altLang="zh-TW" sz="2800" dirty="0" smtClean="0">
                <a:latin typeface="+mn-ea"/>
                <a:ea typeface="+mn-ea"/>
              </a:rPr>
              <a:t>– </a:t>
            </a:r>
            <a:r>
              <a:rPr lang="zh-TW" altLang="en-US" sz="2800" dirty="0" smtClean="0">
                <a:latin typeface="+mn-ea"/>
                <a:ea typeface="+mn-ea"/>
              </a:rPr>
              <a:t>學生領袖</a:t>
            </a:r>
            <a:endParaRPr lang="en-US" altLang="zh-TW" sz="2800" dirty="0" smtClean="0">
              <a:latin typeface="+mn-ea"/>
              <a:ea typeface="+mn-ea"/>
            </a:endParaRPr>
          </a:p>
          <a:p>
            <a:pPr>
              <a:lnSpc>
                <a:spcPct val="80000"/>
              </a:lnSpc>
            </a:pPr>
            <a:endParaRPr lang="zh-TW" altLang="en-US" sz="2800" dirty="0">
              <a:latin typeface="+mn-ea"/>
              <a:ea typeface="+mn-ea"/>
            </a:endParaRPr>
          </a:p>
        </p:txBody>
      </p:sp>
    </p:spTree>
    <p:extLst>
      <p:ext uri="{BB962C8B-B14F-4D97-AF65-F5344CB8AC3E}">
        <p14:creationId xmlns:p14="http://schemas.microsoft.com/office/powerpoint/2010/main" val="2939962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mn-ea"/>
                <a:ea typeface="+mn-ea"/>
              </a:rPr>
              <a:t>評估模式 </a:t>
            </a:r>
            <a:r>
              <a:rPr lang="en-US" altLang="zh-TW" dirty="0" smtClean="0">
                <a:latin typeface="+mn-ea"/>
                <a:ea typeface="+mn-ea"/>
              </a:rPr>
              <a:t>–</a:t>
            </a:r>
            <a:r>
              <a:rPr lang="zh-TW" altLang="en-US" dirty="0" smtClean="0">
                <a:latin typeface="+mn-ea"/>
                <a:ea typeface="+mn-ea"/>
              </a:rPr>
              <a:t>展望</a:t>
            </a:r>
            <a:endParaRPr lang="zh-HK" altLang="en-US" dirty="0">
              <a:latin typeface="+mn-ea"/>
              <a:ea typeface="+mn-ea"/>
            </a:endParaRPr>
          </a:p>
        </p:txBody>
      </p:sp>
      <p:sp>
        <p:nvSpPr>
          <p:cNvPr id="3" name="內容版面配置區 2"/>
          <p:cNvSpPr>
            <a:spLocks noGrp="1"/>
          </p:cNvSpPr>
          <p:nvPr>
            <p:ph idx="1"/>
          </p:nvPr>
        </p:nvSpPr>
        <p:spPr>
          <a:xfrm>
            <a:off x="0" y="1340768"/>
            <a:ext cx="9144000" cy="5517232"/>
          </a:xfrm>
        </p:spPr>
        <p:txBody>
          <a:bodyPr>
            <a:noAutofit/>
          </a:bodyPr>
          <a:lstStyle/>
          <a:p>
            <a:pPr>
              <a:lnSpc>
                <a:spcPct val="80000"/>
              </a:lnSpc>
            </a:pPr>
            <a:r>
              <a:rPr lang="zh-TW" altLang="zh-HK" sz="2800" dirty="0"/>
              <a:t>香港體育課堂進行評估並不容易，因為體育課時數有限，體育教師既要確保學生於短時間內有充足的運動量，又要適時作出回饋</a:t>
            </a:r>
            <a:r>
              <a:rPr lang="zh-TW" altLang="zh-HK" sz="2800" dirty="0" smtClean="0"/>
              <a:t>，難以</a:t>
            </a:r>
            <a:r>
              <a:rPr lang="zh-TW" altLang="zh-HK" sz="2800" dirty="0"/>
              <a:t>兩者完全兼顧</a:t>
            </a:r>
            <a:r>
              <a:rPr lang="zh-TW" altLang="zh-HK" sz="2800" dirty="0" smtClean="0"/>
              <a:t>，</a:t>
            </a:r>
            <a:endParaRPr lang="en-US" altLang="zh-TW" sz="2800" dirty="0" smtClean="0"/>
          </a:p>
          <a:p>
            <a:pPr>
              <a:lnSpc>
                <a:spcPct val="80000"/>
              </a:lnSpc>
            </a:pPr>
            <a:r>
              <a:rPr lang="zh-TW" altLang="zh-HK" sz="2800" dirty="0" smtClean="0"/>
              <a:t>促進</a:t>
            </a:r>
            <a:r>
              <a:rPr lang="zh-TW" altLang="zh-HK" sz="2800" dirty="0"/>
              <a:t>學生間之互評及自評，在評估的過程中能夠互相觀摩學習，提升教學效果，達致以評估促進學習以及以評估去學習之</a:t>
            </a:r>
            <a:r>
              <a:rPr lang="zh-TW" altLang="zh-HK" sz="2800" dirty="0" smtClean="0"/>
              <a:t>目標</a:t>
            </a:r>
            <a:endParaRPr lang="en-US" altLang="zh-TW" sz="2800" dirty="0" smtClean="0"/>
          </a:p>
          <a:p>
            <a:pPr>
              <a:lnSpc>
                <a:spcPct val="80000"/>
              </a:lnSpc>
            </a:pPr>
            <a:r>
              <a:rPr lang="zh-TW" altLang="zh-HK" sz="2800" dirty="0" smtClean="0"/>
              <a:t>體育</a:t>
            </a:r>
            <a:r>
              <a:rPr lang="zh-TW" altLang="en-US" sz="2800" dirty="0" smtClean="0"/>
              <a:t>教</a:t>
            </a:r>
            <a:r>
              <a:rPr lang="zh-TW" altLang="zh-HK" sz="2800" dirty="0" smtClean="0"/>
              <a:t>師梁</a:t>
            </a:r>
            <a:r>
              <a:rPr lang="en-US" altLang="zh-TW" sz="2800" dirty="0" smtClean="0"/>
              <a:t>Sir</a:t>
            </a:r>
            <a:r>
              <a:rPr lang="zh-TW" altLang="zh-HK" sz="2800" dirty="0" smtClean="0"/>
              <a:t>與</a:t>
            </a:r>
            <a:r>
              <a:rPr lang="zh-TW" altLang="zh-HK" sz="2800" dirty="0"/>
              <a:t>電腦</a:t>
            </a:r>
            <a:r>
              <a:rPr lang="zh-TW" altLang="zh-HK" sz="2800" dirty="0" smtClean="0"/>
              <a:t>科</a:t>
            </a:r>
            <a:r>
              <a:rPr lang="zh-TW" altLang="en-US" sz="2800" dirty="0"/>
              <a:t>教</a:t>
            </a:r>
            <a:r>
              <a:rPr lang="zh-TW" altLang="zh-HK" sz="2800" dirty="0" smtClean="0"/>
              <a:t>師吳</a:t>
            </a:r>
            <a:r>
              <a:rPr lang="en-US" altLang="zh-TW" sz="2800" dirty="0"/>
              <a:t>Sir</a:t>
            </a:r>
            <a:r>
              <a:rPr lang="zh-TW" altLang="zh-HK" sz="2800" dirty="0" smtClean="0"/>
              <a:t>進行</a:t>
            </a:r>
            <a:r>
              <a:rPr lang="zh-TW" altLang="zh-HK" sz="2800" dirty="0"/>
              <a:t>跨科合作</a:t>
            </a:r>
            <a:r>
              <a:rPr lang="zh-TW" altLang="zh-HK" sz="2800" dirty="0" smtClean="0"/>
              <a:t>，</a:t>
            </a:r>
            <a:r>
              <a:rPr lang="zh-TW" altLang="en-US" sz="2800" dirty="0" smtClean="0"/>
              <a:t>目標</a:t>
            </a:r>
            <a:r>
              <a:rPr lang="zh-TW" altLang="zh-HK" sz="2800" dirty="0" smtClean="0"/>
              <a:t>以</a:t>
            </a:r>
            <a:r>
              <a:rPr lang="zh-TW" altLang="zh-HK" sz="2800" dirty="0"/>
              <a:t>電子科技去幫助體育科進行評估之方法。學生及教師可先將要評核的動作錄下來，並將短片上載至學校的網上平台</a:t>
            </a:r>
            <a:r>
              <a:rPr lang="en-US" altLang="zh-HK" sz="2800" dirty="0" smtClean="0"/>
              <a:t>e-class</a:t>
            </a:r>
            <a:r>
              <a:rPr lang="zh-TW" altLang="en-US" sz="2800" dirty="0" smtClean="0"/>
              <a:t>，</a:t>
            </a:r>
            <a:r>
              <a:rPr lang="zh-TW" altLang="zh-HK" sz="2800" dirty="0" smtClean="0"/>
              <a:t>經由</a:t>
            </a:r>
            <a:r>
              <a:rPr lang="zh-TW" altLang="zh-HK" sz="2800" dirty="0"/>
              <a:t>網上平台內自評互評系統，學生只需登入自己戶口就可以觀看到其他同學或老師之短片並進行自評、互評以及給予</a:t>
            </a:r>
            <a:r>
              <a:rPr lang="zh-TW" altLang="zh-HK" sz="2800" dirty="0" smtClean="0"/>
              <a:t>意見</a:t>
            </a:r>
            <a:endParaRPr lang="en-US" altLang="zh-TW" sz="2800" dirty="0" smtClean="0"/>
          </a:p>
          <a:p>
            <a:pPr>
              <a:lnSpc>
                <a:spcPct val="80000"/>
              </a:lnSpc>
            </a:pPr>
            <a:r>
              <a:rPr lang="zh-TW" altLang="zh-HK" sz="2800" dirty="0"/>
              <a:t>體育科老師及電腦科老師仍會通力合作，探究電子科技於促進體育科教學效能之可能性及可行性，通過不同嘗試及先導</a:t>
            </a:r>
            <a:r>
              <a:rPr lang="zh-TW" altLang="zh-HK" sz="2800" dirty="0" smtClean="0"/>
              <a:t>計</a:t>
            </a:r>
            <a:r>
              <a:rPr lang="zh-TW" altLang="en-US" sz="2800" dirty="0"/>
              <a:t>畫</a:t>
            </a:r>
            <a:r>
              <a:rPr lang="en-US" altLang="zh-TW" sz="2800" dirty="0" smtClean="0"/>
              <a:t> – </a:t>
            </a:r>
            <a:r>
              <a:rPr lang="zh-TW" altLang="en-US" sz="2800" b="1" dirty="0" smtClean="0"/>
              <a:t>優質教學基金</a:t>
            </a:r>
            <a:endParaRPr lang="zh-TW" altLang="en-US" sz="2800" b="1" dirty="0">
              <a:latin typeface="+mn-ea"/>
            </a:endParaRPr>
          </a:p>
        </p:txBody>
      </p:sp>
    </p:spTree>
    <p:extLst>
      <p:ext uri="{BB962C8B-B14F-4D97-AF65-F5344CB8AC3E}">
        <p14:creationId xmlns:p14="http://schemas.microsoft.com/office/powerpoint/2010/main" val="358215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mn-ea"/>
                <a:ea typeface="+mn-ea"/>
              </a:rPr>
              <a:t>校本體育科課程 </a:t>
            </a:r>
            <a:r>
              <a:rPr lang="en-US" altLang="zh-TW" dirty="0" smtClean="0">
                <a:latin typeface="+mn-ea"/>
                <a:ea typeface="+mn-ea"/>
              </a:rPr>
              <a:t>– </a:t>
            </a:r>
            <a:r>
              <a:rPr lang="zh-TW" altLang="en-US" dirty="0" smtClean="0">
                <a:latin typeface="+mn-ea"/>
                <a:ea typeface="+mn-ea"/>
              </a:rPr>
              <a:t>體育課</a:t>
            </a:r>
            <a:endParaRPr lang="zh-HK" altLang="en-US" dirty="0">
              <a:latin typeface="+mn-ea"/>
              <a:ea typeface="+mn-ea"/>
            </a:endParaRPr>
          </a:p>
        </p:txBody>
      </p:sp>
      <p:sp>
        <p:nvSpPr>
          <p:cNvPr id="5" name="內容版面配置區 4"/>
          <p:cNvSpPr>
            <a:spLocks noGrp="1"/>
          </p:cNvSpPr>
          <p:nvPr>
            <p:ph idx="1"/>
          </p:nvPr>
        </p:nvSpPr>
        <p:spPr>
          <a:xfrm>
            <a:off x="304800" y="1554162"/>
            <a:ext cx="8686800" cy="5115198"/>
          </a:xfrm>
        </p:spPr>
        <p:txBody>
          <a:bodyPr>
            <a:normAutofit fontScale="92500" lnSpcReduction="10000"/>
          </a:bodyPr>
          <a:lstStyle/>
          <a:p>
            <a:r>
              <a:rPr lang="zh-TW" altLang="zh-HK" dirty="0">
                <a:latin typeface="+mn-ea"/>
                <a:ea typeface="+mn-ea"/>
              </a:rPr>
              <a:t>長沙灣天主教英文</a:t>
            </a:r>
            <a:r>
              <a:rPr lang="zh-TW" altLang="zh-HK" dirty="0" smtClean="0">
                <a:latin typeface="+mn-ea"/>
                <a:ea typeface="+mn-ea"/>
              </a:rPr>
              <a:t>中學</a:t>
            </a:r>
            <a:r>
              <a:rPr lang="en-US" altLang="zh-HK" dirty="0" smtClean="0">
                <a:latin typeface="+mn-ea"/>
                <a:ea typeface="+mn-ea"/>
              </a:rPr>
              <a:t> </a:t>
            </a:r>
            <a:r>
              <a:rPr lang="en-US" altLang="zh-TW" dirty="0" smtClean="0">
                <a:latin typeface="+mn-ea"/>
                <a:ea typeface="+mn-ea"/>
              </a:rPr>
              <a:t>- </a:t>
            </a:r>
            <a:r>
              <a:rPr lang="zh-TW" altLang="zh-HK" dirty="0" smtClean="0">
                <a:latin typeface="+mn-ea"/>
                <a:ea typeface="+mn-ea"/>
              </a:rPr>
              <a:t>簡稱</a:t>
            </a:r>
            <a:r>
              <a:rPr lang="zh-TW" altLang="zh-HK" dirty="0">
                <a:latin typeface="+mn-ea"/>
                <a:ea typeface="+mn-ea"/>
              </a:rPr>
              <a:t>「長天</a:t>
            </a:r>
            <a:r>
              <a:rPr lang="zh-TW" altLang="zh-HK" dirty="0" smtClean="0">
                <a:latin typeface="+mn-ea"/>
                <a:ea typeface="+mn-ea"/>
              </a:rPr>
              <a:t>」</a:t>
            </a:r>
            <a:endParaRPr lang="en-US" altLang="zh-HK" dirty="0" smtClean="0">
              <a:latin typeface="+mn-ea"/>
              <a:ea typeface="+mn-ea"/>
            </a:endParaRPr>
          </a:p>
          <a:p>
            <a:r>
              <a:rPr lang="zh-TW" altLang="zh-HK" dirty="0" smtClean="0">
                <a:latin typeface="+mn-ea"/>
                <a:ea typeface="+mn-ea"/>
              </a:rPr>
              <a:t>至今</a:t>
            </a:r>
            <a:r>
              <a:rPr lang="zh-TW" altLang="zh-HK" dirty="0">
                <a:latin typeface="+mn-ea"/>
                <a:ea typeface="+mn-ea"/>
              </a:rPr>
              <a:t>有四十四年</a:t>
            </a:r>
            <a:r>
              <a:rPr lang="zh-TW" altLang="zh-HK" dirty="0" smtClean="0">
                <a:latin typeface="+mn-ea"/>
                <a:ea typeface="+mn-ea"/>
              </a:rPr>
              <a:t>歷史</a:t>
            </a:r>
            <a:endParaRPr lang="en-US" altLang="zh-TW" dirty="0" smtClean="0">
              <a:latin typeface="+mn-ea"/>
              <a:ea typeface="+mn-ea"/>
            </a:endParaRPr>
          </a:p>
          <a:p>
            <a:r>
              <a:rPr lang="zh-TW" altLang="en-US" dirty="0" smtClean="0">
                <a:latin typeface="+mn-ea"/>
                <a:ea typeface="+mn-ea"/>
              </a:rPr>
              <a:t>每節</a:t>
            </a:r>
            <a:r>
              <a:rPr lang="en-US" altLang="zh-TW" dirty="0" smtClean="0">
                <a:latin typeface="+mn-ea"/>
                <a:ea typeface="+mn-ea"/>
              </a:rPr>
              <a:t>50</a:t>
            </a:r>
            <a:r>
              <a:rPr lang="zh-TW" altLang="en-US" dirty="0" smtClean="0">
                <a:latin typeface="+mn-ea"/>
                <a:ea typeface="+mn-ea"/>
              </a:rPr>
              <a:t>分鐘，算全年總分</a:t>
            </a:r>
            <a:r>
              <a:rPr lang="en-US" altLang="zh-TW" dirty="0" smtClean="0">
                <a:latin typeface="+mn-ea"/>
                <a:ea typeface="+mn-ea"/>
              </a:rPr>
              <a:t>100</a:t>
            </a:r>
            <a:r>
              <a:rPr lang="zh-TW" altLang="en-US" dirty="0" smtClean="0">
                <a:latin typeface="+mn-ea"/>
                <a:ea typeface="+mn-ea"/>
              </a:rPr>
              <a:t>分</a:t>
            </a:r>
            <a:endParaRPr lang="en-US" altLang="zh-TW" dirty="0" smtClean="0">
              <a:latin typeface="+mn-ea"/>
              <a:ea typeface="+mn-ea"/>
            </a:endParaRPr>
          </a:p>
          <a:p>
            <a:r>
              <a:rPr lang="zh-TW" altLang="zh-HK" dirty="0" smtClean="0">
                <a:latin typeface="+mn-ea"/>
                <a:ea typeface="+mn-ea"/>
              </a:rPr>
              <a:t>透過</a:t>
            </a:r>
            <a:r>
              <a:rPr lang="zh-TW" altLang="zh-HK" dirty="0">
                <a:latin typeface="+mn-ea"/>
                <a:ea typeface="+mn-ea"/>
              </a:rPr>
              <a:t>體育科帶出的生命教育培養學生健全</a:t>
            </a:r>
            <a:r>
              <a:rPr lang="zh-TW" altLang="zh-HK" dirty="0" smtClean="0">
                <a:latin typeface="+mn-ea"/>
                <a:ea typeface="+mn-ea"/>
              </a:rPr>
              <a:t>人格、</a:t>
            </a:r>
            <a:r>
              <a:rPr lang="zh-TW" altLang="zh-HK" dirty="0">
                <a:latin typeface="+mn-ea"/>
                <a:ea typeface="+mn-ea"/>
              </a:rPr>
              <a:t>增強學生體適能、提供學生更多恆常運動的機會、鍛煉學生堅毅不屈的</a:t>
            </a:r>
            <a:r>
              <a:rPr lang="zh-TW" altLang="zh-HK" dirty="0" smtClean="0">
                <a:latin typeface="+mn-ea"/>
                <a:ea typeface="+mn-ea"/>
              </a:rPr>
              <a:t>意志</a:t>
            </a:r>
            <a:endParaRPr lang="en-US" altLang="zh-TW" dirty="0" smtClean="0">
              <a:latin typeface="+mn-ea"/>
              <a:ea typeface="+mn-ea"/>
            </a:endParaRPr>
          </a:p>
          <a:p>
            <a:r>
              <a:rPr lang="zh-TW" altLang="zh-HK" dirty="0">
                <a:latin typeface="+mn-ea"/>
                <a:ea typeface="+mn-ea"/>
              </a:rPr>
              <a:t>「長天」的體育事業發展建基於長跑活動的核心</a:t>
            </a:r>
            <a:r>
              <a:rPr lang="zh-TW" altLang="zh-HK" dirty="0" smtClean="0">
                <a:latin typeface="+mn-ea"/>
                <a:ea typeface="+mn-ea"/>
              </a:rPr>
              <a:t>課程</a:t>
            </a:r>
            <a:r>
              <a:rPr lang="zh-TW" altLang="en-US" dirty="0" smtClean="0">
                <a:latin typeface="+mn-ea"/>
                <a:ea typeface="+mn-ea"/>
              </a:rPr>
              <a:t>，</a:t>
            </a:r>
            <a:r>
              <a:rPr lang="en-US" altLang="zh-HK" dirty="0">
                <a:latin typeface="+mn-ea"/>
                <a:ea typeface="+mn-ea"/>
              </a:rPr>
              <a:t>25</a:t>
            </a:r>
            <a:r>
              <a:rPr lang="zh-TW" altLang="zh-HK" dirty="0">
                <a:latin typeface="+mn-ea"/>
                <a:ea typeface="+mn-ea"/>
              </a:rPr>
              <a:t>圈長跑測試是「長天」獨有的優良</a:t>
            </a:r>
            <a:r>
              <a:rPr lang="zh-TW" altLang="zh-HK" dirty="0" smtClean="0">
                <a:latin typeface="+mn-ea"/>
                <a:ea typeface="+mn-ea"/>
              </a:rPr>
              <a:t>傳統</a:t>
            </a:r>
            <a:endParaRPr lang="en-US" altLang="zh-TW" dirty="0" smtClean="0">
              <a:latin typeface="+mn-ea"/>
              <a:ea typeface="+mn-ea"/>
            </a:endParaRPr>
          </a:p>
          <a:p>
            <a:r>
              <a:rPr lang="en-US" altLang="zh-HK" dirty="0">
                <a:latin typeface="+mn-ea"/>
                <a:ea typeface="+mn-ea"/>
              </a:rPr>
              <a:t>25</a:t>
            </a:r>
            <a:r>
              <a:rPr lang="zh-TW" altLang="zh-HK" dirty="0">
                <a:latin typeface="+mn-ea"/>
                <a:ea typeface="+mn-ea"/>
              </a:rPr>
              <a:t>圈長跑測試體驗得來的處事態度轉放在學業或工作上</a:t>
            </a:r>
            <a:endParaRPr lang="en-US" altLang="zh-TW" dirty="0" smtClean="0">
              <a:latin typeface="+mn-ea"/>
              <a:ea typeface="+mn-ea"/>
            </a:endParaRPr>
          </a:p>
          <a:p>
            <a:endParaRPr lang="zh-HK" altLang="en-US" dirty="0">
              <a:latin typeface="+mn-ea"/>
              <a:ea typeface="+mn-ea"/>
            </a:endParaRPr>
          </a:p>
        </p:txBody>
      </p:sp>
    </p:spTree>
    <p:extLst>
      <p:ext uri="{BB962C8B-B14F-4D97-AF65-F5344CB8AC3E}">
        <p14:creationId xmlns:p14="http://schemas.microsoft.com/office/powerpoint/2010/main" val="2377004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檢討</a:t>
            </a:r>
            <a:endParaRPr lang="zh-HK" altLang="en-US" dirty="0">
              <a:latin typeface="+mn-ea"/>
              <a:ea typeface="+mn-ea"/>
            </a:endParaRPr>
          </a:p>
        </p:txBody>
      </p:sp>
      <p:sp>
        <p:nvSpPr>
          <p:cNvPr id="3" name="內容版面配置區 2"/>
          <p:cNvSpPr>
            <a:spLocks noGrp="1"/>
          </p:cNvSpPr>
          <p:nvPr>
            <p:ph idx="1"/>
          </p:nvPr>
        </p:nvSpPr>
        <p:spPr/>
        <p:txBody>
          <a:bodyPr/>
          <a:lstStyle/>
          <a:p>
            <a:endParaRPr lang="zh-HK"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8" y="471488"/>
            <a:ext cx="412432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33" y="553146"/>
            <a:ext cx="861060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908720"/>
            <a:ext cx="858202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4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Grp="1" noChangeArrowheads="1"/>
          </p:cNvSpPr>
          <p:nvPr>
            <p:ph type="title"/>
          </p:nvPr>
        </p:nvSpPr>
        <p:spPr/>
        <p:txBody>
          <a:bodyPr/>
          <a:lstStyle/>
          <a:p>
            <a:pPr eaLnBrk="1" hangingPunct="1"/>
            <a:r>
              <a:rPr lang="zh-TW" altLang="en-US" smtClean="0">
                <a:latin typeface="+mn-ea"/>
                <a:ea typeface="+mn-ea"/>
              </a:rPr>
              <a:t>聯課活動</a:t>
            </a:r>
          </a:p>
        </p:txBody>
      </p:sp>
      <p:sp>
        <p:nvSpPr>
          <p:cNvPr id="1028" name="Rectangle 3"/>
          <p:cNvSpPr>
            <a:spLocks noGrp="1" noChangeArrowheads="1"/>
          </p:cNvSpPr>
          <p:nvPr>
            <p:ph type="body" sz="half" idx="1"/>
          </p:nvPr>
        </p:nvSpPr>
        <p:spPr>
          <a:xfrm>
            <a:off x="755576" y="1763916"/>
            <a:ext cx="7981950" cy="3724275"/>
          </a:xfrm>
        </p:spPr>
        <p:txBody>
          <a:bodyPr/>
          <a:lstStyle/>
          <a:p>
            <a:pPr eaLnBrk="1" hangingPunct="1"/>
            <a:r>
              <a:rPr lang="zh-TW" altLang="en-US" sz="2400" dirty="0" smtClean="0">
                <a:latin typeface="+mn-ea"/>
                <a:ea typeface="+mn-ea"/>
              </a:rPr>
              <a:t>積極參與香港學界體育聯會所舉辦的比賽及精英比賽 </a:t>
            </a:r>
          </a:p>
          <a:p>
            <a:pPr eaLnBrk="1" hangingPunct="1"/>
            <a:r>
              <a:rPr lang="zh-TW" altLang="en-US" sz="2400" dirty="0" smtClean="0">
                <a:latin typeface="+mn-ea"/>
                <a:ea typeface="+mn-ea"/>
              </a:rPr>
              <a:t>田徑、越野賽、排球、籃球、游泳、乒乓球和羽毛球 </a:t>
            </a:r>
          </a:p>
          <a:p>
            <a:pPr eaLnBrk="1" hangingPunct="1"/>
            <a:r>
              <a:rPr lang="zh-TW" altLang="en-US" sz="2400" dirty="0" smtClean="0">
                <a:latin typeface="+mn-ea"/>
                <a:ea typeface="+mn-ea"/>
              </a:rPr>
              <a:t>香港中銀紫荊盃一直保持在前十名之內 </a:t>
            </a:r>
          </a:p>
          <a:p>
            <a:pPr eaLnBrk="1" hangingPunct="1"/>
            <a:r>
              <a:rPr lang="zh-TW" altLang="en-US" sz="2400" dirty="0" smtClean="0">
                <a:latin typeface="+mn-ea"/>
                <a:ea typeface="+mn-ea"/>
              </a:rPr>
              <a:t>勇奪天主教教區聯校運動會合共十六屆</a:t>
            </a:r>
            <a:r>
              <a:rPr lang="en-US" altLang="zh-TW" sz="2400" dirty="0" smtClean="0">
                <a:latin typeface="+mn-ea"/>
                <a:ea typeface="+mn-ea"/>
              </a:rPr>
              <a:t>(</a:t>
            </a:r>
            <a:r>
              <a:rPr lang="zh-TW" altLang="en-US" sz="2400" dirty="0" smtClean="0">
                <a:latin typeface="+mn-ea"/>
                <a:ea typeface="+mn-ea"/>
              </a:rPr>
              <a:t>兩年一屆</a:t>
            </a:r>
            <a:r>
              <a:rPr lang="en-US" altLang="zh-TW" sz="2400" dirty="0" smtClean="0">
                <a:latin typeface="+mn-ea"/>
                <a:ea typeface="+mn-ea"/>
              </a:rPr>
              <a:t>)</a:t>
            </a:r>
            <a:r>
              <a:rPr lang="zh-TW" altLang="en-US" sz="2400" dirty="0" smtClean="0">
                <a:latin typeface="+mn-ea"/>
                <a:ea typeface="+mn-ea"/>
              </a:rPr>
              <a:t>全場總冠軍 </a:t>
            </a:r>
          </a:p>
        </p:txBody>
      </p:sp>
      <p:sp>
        <p:nvSpPr>
          <p:cNvPr id="2" name="內容版面配置區 1"/>
          <p:cNvSpPr>
            <a:spLocks noGrp="1"/>
          </p:cNvSpPr>
          <p:nvPr>
            <p:ph sz="half" idx="2"/>
          </p:nvPr>
        </p:nvSpPr>
        <p:spPr/>
        <p:txBody>
          <a:bodyPr/>
          <a:lstStyle/>
          <a:p>
            <a:endParaRPr lang="zh-HK" altLang="en-US"/>
          </a:p>
        </p:txBody>
      </p:sp>
    </p:spTree>
    <p:extLst>
      <p:ext uri="{BB962C8B-B14F-4D97-AF65-F5344CB8AC3E}">
        <p14:creationId xmlns:p14="http://schemas.microsoft.com/office/powerpoint/2010/main" val="3709515845"/>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altLang="zh-TW" b="0" smtClean="0">
                <a:latin typeface="+mn-ea"/>
                <a:ea typeface="+mn-ea"/>
              </a:rPr>
              <a:t>Sport For All </a:t>
            </a:r>
            <a:r>
              <a:rPr lang="zh-TW" altLang="en-US" b="0" smtClean="0">
                <a:latin typeface="+mn-ea"/>
                <a:ea typeface="+mn-ea"/>
              </a:rPr>
              <a:t>全民運動</a:t>
            </a:r>
          </a:p>
        </p:txBody>
      </p:sp>
      <p:sp>
        <p:nvSpPr>
          <p:cNvPr id="311299" name="Rectangle 3"/>
          <p:cNvSpPr>
            <a:spLocks noGrp="1" noChangeArrowheads="1"/>
          </p:cNvSpPr>
          <p:nvPr>
            <p:ph type="body" idx="1"/>
          </p:nvPr>
        </p:nvSpPr>
        <p:spPr>
          <a:xfrm>
            <a:off x="611560" y="1412776"/>
            <a:ext cx="8352928" cy="4680520"/>
          </a:xfrm>
        </p:spPr>
        <p:txBody>
          <a:bodyPr>
            <a:normAutofit fontScale="92500" lnSpcReduction="20000"/>
          </a:bodyPr>
          <a:lstStyle/>
          <a:p>
            <a:pPr eaLnBrk="1" hangingPunct="1">
              <a:defRPr/>
            </a:pPr>
            <a:r>
              <a:rPr lang="zh-TW" altLang="en-US" dirty="0" smtClean="0">
                <a:latin typeface="+mn-ea"/>
                <a:ea typeface="+mn-ea"/>
              </a:rPr>
              <a:t>推行主題名為「</a:t>
            </a:r>
            <a:r>
              <a:rPr lang="en-US" altLang="zh-TW" b="1" dirty="0" smtClean="0">
                <a:latin typeface="+mn-ea"/>
                <a:ea typeface="+mn-ea"/>
              </a:rPr>
              <a:t>Sport For All </a:t>
            </a:r>
            <a:r>
              <a:rPr lang="zh-TW" altLang="en-US" b="1" dirty="0" smtClean="0">
                <a:latin typeface="+mn-ea"/>
                <a:ea typeface="+mn-ea"/>
              </a:rPr>
              <a:t>全民運動</a:t>
            </a:r>
            <a:r>
              <a:rPr lang="zh-TW" altLang="en-US" dirty="0" smtClean="0">
                <a:latin typeface="+mn-ea"/>
                <a:ea typeface="+mn-ea"/>
              </a:rPr>
              <a:t>」計畫 </a:t>
            </a:r>
          </a:p>
          <a:p>
            <a:pPr eaLnBrk="1" hangingPunct="1">
              <a:defRPr/>
            </a:pPr>
            <a:r>
              <a:rPr lang="zh-TW" altLang="en-US" dirty="0" smtClean="0">
                <a:latin typeface="+mn-ea"/>
                <a:ea typeface="+mn-ea"/>
              </a:rPr>
              <a:t>所有中一學生必須參與</a:t>
            </a:r>
            <a:endParaRPr lang="en-US" altLang="zh-TW" dirty="0" smtClean="0">
              <a:latin typeface="+mn-ea"/>
              <a:ea typeface="+mn-ea"/>
            </a:endParaRPr>
          </a:p>
          <a:p>
            <a:pPr>
              <a:defRPr/>
            </a:pPr>
            <a:r>
              <a:rPr lang="zh-TW" altLang="zh-HK" dirty="0">
                <a:latin typeface="+mn-ea"/>
                <a:ea typeface="+mn-ea"/>
              </a:rPr>
              <a:t>全年</a:t>
            </a:r>
            <a:r>
              <a:rPr lang="zh-TW" altLang="zh-HK" dirty="0" smtClean="0">
                <a:latin typeface="+mn-ea"/>
                <a:ea typeface="+mn-ea"/>
              </a:rPr>
              <a:t>計</a:t>
            </a:r>
            <a:r>
              <a:rPr lang="zh-TW" altLang="en-US" dirty="0">
                <a:latin typeface="+mn-ea"/>
              </a:rPr>
              <a:t>畫</a:t>
            </a:r>
            <a:r>
              <a:rPr lang="zh-TW" altLang="zh-HK" dirty="0" smtClean="0">
                <a:latin typeface="+mn-ea"/>
                <a:ea typeface="+mn-ea"/>
              </a:rPr>
              <a:t>分</a:t>
            </a:r>
            <a:r>
              <a:rPr lang="zh-TW" altLang="zh-HK" dirty="0">
                <a:latin typeface="+mn-ea"/>
                <a:ea typeface="+mn-ea"/>
              </a:rPr>
              <a:t>三個階段進行</a:t>
            </a:r>
            <a:endParaRPr lang="zh-TW" altLang="en-US" dirty="0" smtClean="0">
              <a:latin typeface="+mn-ea"/>
              <a:ea typeface="+mn-ea"/>
            </a:endParaRPr>
          </a:p>
          <a:p>
            <a:pPr eaLnBrk="1" hangingPunct="1">
              <a:defRPr/>
            </a:pPr>
            <a:r>
              <a:rPr lang="zh-TW" altLang="en-US" dirty="0" smtClean="0">
                <a:latin typeface="+mn-ea"/>
                <a:ea typeface="+mn-ea"/>
              </a:rPr>
              <a:t>選擇一項適合自己的運動 </a:t>
            </a:r>
          </a:p>
          <a:p>
            <a:pPr eaLnBrk="1" hangingPunct="1">
              <a:defRPr/>
            </a:pPr>
            <a:r>
              <a:rPr lang="zh-TW" altLang="en-US" dirty="0" smtClean="0">
                <a:latin typeface="+mn-ea"/>
                <a:ea typeface="+mn-ea"/>
              </a:rPr>
              <a:t>把學生的良好表現紀錄在學生學習檔案（</a:t>
            </a:r>
            <a:r>
              <a:rPr lang="en-US" altLang="zh-TW" dirty="0" smtClean="0">
                <a:latin typeface="+mn-ea"/>
                <a:ea typeface="+mn-ea"/>
              </a:rPr>
              <a:t>Student Portfolio</a:t>
            </a:r>
            <a:r>
              <a:rPr lang="zh-TW" altLang="en-US" dirty="0" smtClean="0">
                <a:latin typeface="+mn-ea"/>
                <a:ea typeface="+mn-ea"/>
              </a:rPr>
              <a:t>） </a:t>
            </a:r>
          </a:p>
          <a:p>
            <a:pPr>
              <a:defRPr/>
            </a:pPr>
            <a:r>
              <a:rPr lang="zh-TW" altLang="zh-HK" dirty="0" smtClean="0">
                <a:latin typeface="+mn-ea"/>
                <a:ea typeface="+mn-ea"/>
              </a:rPr>
              <a:t>還</a:t>
            </a:r>
            <a:r>
              <a:rPr lang="zh-TW" altLang="zh-HK" dirty="0">
                <a:latin typeface="+mn-ea"/>
                <a:ea typeface="+mn-ea"/>
              </a:rPr>
              <a:t>會被甄選參加</a:t>
            </a:r>
            <a:r>
              <a:rPr lang="zh-TW" altLang="zh-HK" dirty="0" smtClean="0">
                <a:latin typeface="+mn-ea"/>
                <a:ea typeface="+mn-ea"/>
              </a:rPr>
              <a:t>第二階段</a:t>
            </a:r>
            <a:r>
              <a:rPr lang="en-US" altLang="zh-TW" dirty="0" smtClean="0">
                <a:latin typeface="+mn-ea"/>
                <a:ea typeface="+mn-ea"/>
              </a:rPr>
              <a:t>(</a:t>
            </a:r>
            <a:r>
              <a:rPr lang="zh-TW" altLang="en-US" dirty="0" smtClean="0">
                <a:latin typeface="+mn-ea"/>
                <a:ea typeface="+mn-ea"/>
              </a:rPr>
              <a:t>校隊</a:t>
            </a:r>
            <a:r>
              <a:rPr lang="en-US" altLang="zh-TW" dirty="0" smtClean="0">
                <a:latin typeface="+mn-ea"/>
                <a:ea typeface="+mn-ea"/>
              </a:rPr>
              <a:t>)</a:t>
            </a:r>
            <a:r>
              <a:rPr lang="zh-TW" altLang="zh-HK" dirty="0" smtClean="0">
                <a:latin typeface="+mn-ea"/>
                <a:ea typeface="+mn-ea"/>
              </a:rPr>
              <a:t>進行訓練</a:t>
            </a:r>
            <a:endParaRPr lang="en-US" altLang="zh-TW" dirty="0" smtClean="0">
              <a:latin typeface="+mn-ea"/>
              <a:ea typeface="+mn-ea"/>
            </a:endParaRPr>
          </a:p>
          <a:p>
            <a:pPr>
              <a:defRPr/>
            </a:pPr>
            <a:r>
              <a:rPr lang="zh-TW" altLang="zh-HK" dirty="0">
                <a:latin typeface="+mn-ea"/>
                <a:ea typeface="+mn-ea"/>
              </a:rPr>
              <a:t>表現優秀的學生將安排在第三階段於暑假期間到國內集訓，與內地教練、運動員互相切磋、交流</a:t>
            </a:r>
            <a:endParaRPr lang="en-US" altLang="zh-TW" dirty="0" smtClean="0">
              <a:effectLst>
                <a:outerShdw blurRad="38100" dist="38100" dir="2700000" algn="tl">
                  <a:srgbClr val="C0C0C0"/>
                </a:outerShdw>
              </a:effectLst>
              <a:latin typeface="+mn-ea"/>
              <a:ea typeface="+mn-ea"/>
            </a:endParaRPr>
          </a:p>
        </p:txBody>
      </p:sp>
    </p:spTree>
    <p:extLst>
      <p:ext uri="{BB962C8B-B14F-4D97-AF65-F5344CB8AC3E}">
        <p14:creationId xmlns:p14="http://schemas.microsoft.com/office/powerpoint/2010/main" val="312745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altLang="zh-TW" b="0" smtClean="0">
                <a:latin typeface="+mn-ea"/>
                <a:ea typeface="+mn-ea"/>
              </a:rPr>
              <a:t>Sport For All </a:t>
            </a:r>
            <a:r>
              <a:rPr lang="zh-TW" altLang="en-US" b="0" smtClean="0">
                <a:latin typeface="+mn-ea"/>
                <a:ea typeface="+mn-ea"/>
              </a:rPr>
              <a:t>全民運動</a:t>
            </a:r>
          </a:p>
        </p:txBody>
      </p:sp>
      <p:sp>
        <p:nvSpPr>
          <p:cNvPr id="21507" name="Rectangle 3"/>
          <p:cNvSpPr>
            <a:spLocks noGrp="1" noChangeArrowheads="1"/>
          </p:cNvSpPr>
          <p:nvPr>
            <p:ph type="body" idx="1"/>
          </p:nvPr>
        </p:nvSpPr>
        <p:spPr/>
        <p:txBody>
          <a:bodyPr/>
          <a:lstStyle/>
          <a:p>
            <a:pPr eaLnBrk="1" hangingPunct="1">
              <a:lnSpc>
                <a:spcPct val="90000"/>
              </a:lnSpc>
              <a:buClrTx/>
            </a:pPr>
            <a:r>
              <a:rPr lang="zh-TW" altLang="en-US" smtClean="0">
                <a:latin typeface="+mn-ea"/>
                <a:ea typeface="+mn-ea"/>
              </a:rPr>
              <a:t>在第三階段表現優秀的學生將安排於暑假期間到國內集訓 </a:t>
            </a:r>
          </a:p>
        </p:txBody>
      </p:sp>
    </p:spTree>
    <p:extLst>
      <p:ext uri="{BB962C8B-B14F-4D97-AF65-F5344CB8AC3E}">
        <p14:creationId xmlns:p14="http://schemas.microsoft.com/office/powerpoint/2010/main" val="35345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AutoShape 2"/>
          <p:cNvSpPr>
            <a:spLocks noGrp="1" noChangeArrowheads="1"/>
          </p:cNvSpPr>
          <p:nvPr>
            <p:ph type="title"/>
          </p:nvPr>
        </p:nvSpPr>
        <p:spPr>
          <a:xfrm>
            <a:off x="684213" y="1125538"/>
            <a:ext cx="7924800" cy="1143000"/>
          </a:xfrm>
        </p:spPr>
        <p:txBody>
          <a:bodyPr/>
          <a:lstStyle/>
          <a:p>
            <a:pPr eaLnBrk="1" hangingPunct="1">
              <a:defRPr/>
            </a:pPr>
            <a:r>
              <a:rPr lang="zh-TW" altLang="en-US" sz="3200" smtClean="0">
                <a:solidFill>
                  <a:schemeClr val="tx1"/>
                </a:solidFill>
                <a:effectLst>
                  <a:outerShdw blurRad="38100" dist="38100" dir="2700000" algn="tl">
                    <a:srgbClr val="C0C0C0"/>
                  </a:outerShdw>
                </a:effectLst>
                <a:latin typeface="+mn-ea"/>
                <a:ea typeface="+mn-ea"/>
              </a:rPr>
              <a:t>聯課活動</a:t>
            </a:r>
            <a:r>
              <a:rPr lang="en-US" altLang="zh-TW" sz="3200" b="0" smtClean="0">
                <a:solidFill>
                  <a:schemeClr val="tx1"/>
                </a:solidFill>
                <a:effectLst>
                  <a:outerShdw blurRad="38100" dist="38100" dir="2700000" algn="tl">
                    <a:srgbClr val="C0C0C0"/>
                  </a:outerShdw>
                </a:effectLst>
                <a:latin typeface="+mn-ea"/>
                <a:ea typeface="+mn-ea"/>
              </a:rPr>
              <a:t>(</a:t>
            </a:r>
            <a:r>
              <a:rPr lang="zh-TW" altLang="en-US" sz="3200" b="0" smtClean="0">
                <a:solidFill>
                  <a:schemeClr val="tx1"/>
                </a:solidFill>
                <a:effectLst>
                  <a:outerShdw blurRad="38100" dist="38100" dir="2700000" algn="tl">
                    <a:srgbClr val="C0C0C0"/>
                  </a:outerShdw>
                </a:effectLst>
                <a:latin typeface="+mn-ea"/>
                <a:ea typeface="+mn-ea"/>
              </a:rPr>
              <a:t>計時隊</a:t>
            </a:r>
            <a:r>
              <a:rPr lang="en-US" altLang="zh-TW" sz="3200" b="0" smtClean="0">
                <a:solidFill>
                  <a:schemeClr val="tx1"/>
                </a:solidFill>
                <a:effectLst>
                  <a:outerShdw blurRad="38100" dist="38100" dir="2700000" algn="tl">
                    <a:srgbClr val="C0C0C0"/>
                  </a:outerShdw>
                </a:effectLst>
                <a:latin typeface="+mn-ea"/>
                <a:ea typeface="+mn-ea"/>
              </a:rPr>
              <a:t>)</a:t>
            </a:r>
            <a:r>
              <a:rPr lang="en-US" altLang="zh-TW" sz="3200" b="0" smtClean="0">
                <a:effectLst>
                  <a:outerShdw blurRad="38100" dist="38100" dir="2700000" algn="tl">
                    <a:srgbClr val="C0C0C0"/>
                  </a:outerShdw>
                </a:effectLst>
                <a:latin typeface="+mn-ea"/>
                <a:ea typeface="+mn-ea"/>
              </a:rPr>
              <a:t/>
            </a:r>
            <a:br>
              <a:rPr lang="en-US" altLang="zh-TW" sz="3200" b="0" smtClean="0">
                <a:effectLst>
                  <a:outerShdw blurRad="38100" dist="38100" dir="2700000" algn="tl">
                    <a:srgbClr val="C0C0C0"/>
                  </a:outerShdw>
                </a:effectLst>
                <a:latin typeface="+mn-ea"/>
                <a:ea typeface="+mn-ea"/>
              </a:rPr>
            </a:br>
            <a:endParaRPr lang="en-US" altLang="zh-TW" sz="3200" b="0" smtClean="0">
              <a:effectLst>
                <a:outerShdw blurRad="38100" dist="38100" dir="2700000" algn="tl">
                  <a:srgbClr val="C0C0C0"/>
                </a:outerShdw>
              </a:effectLst>
              <a:latin typeface="+mn-ea"/>
              <a:ea typeface="+mn-ea"/>
            </a:endParaRPr>
          </a:p>
        </p:txBody>
      </p:sp>
      <p:sp>
        <p:nvSpPr>
          <p:cNvPr id="312323" name="Rectangle 3"/>
          <p:cNvSpPr>
            <a:spLocks noGrp="1" noChangeArrowheads="1"/>
          </p:cNvSpPr>
          <p:nvPr>
            <p:ph type="body" idx="1"/>
          </p:nvPr>
        </p:nvSpPr>
        <p:spPr>
          <a:xfrm>
            <a:off x="611560" y="2564904"/>
            <a:ext cx="7192962" cy="3060700"/>
          </a:xfrm>
        </p:spPr>
        <p:txBody>
          <a:bodyPr>
            <a:normAutofit fontScale="92500" lnSpcReduction="10000"/>
          </a:bodyPr>
          <a:lstStyle/>
          <a:p>
            <a:pPr eaLnBrk="1" hangingPunct="1">
              <a:defRPr/>
            </a:pPr>
            <a:r>
              <a:rPr lang="zh-TW" altLang="en-US" dirty="0" smtClean="0">
                <a:effectLst>
                  <a:outerShdw blurRad="38100" dist="38100" dir="2700000" algn="tl">
                    <a:srgbClr val="C0C0C0"/>
                  </a:outerShdw>
                </a:effectLst>
                <a:latin typeface="+mn-ea"/>
                <a:ea typeface="+mn-ea"/>
              </a:rPr>
              <a:t>致力發展學生的領導才能及服務精神 </a:t>
            </a:r>
          </a:p>
          <a:p>
            <a:pPr eaLnBrk="1" hangingPunct="1">
              <a:defRPr/>
            </a:pPr>
            <a:r>
              <a:rPr lang="zh-TW" altLang="en-US" dirty="0" smtClean="0">
                <a:effectLst>
                  <a:outerShdw blurRad="38100" dist="38100" dir="2700000" algn="tl">
                    <a:srgbClr val="C0C0C0"/>
                  </a:outerShdw>
                </a:effectLst>
                <a:latin typeface="+mn-ea"/>
                <a:ea typeface="+mn-ea"/>
              </a:rPr>
              <a:t>讓我校喜歡從事體育服務的學生有一些學習的機會 </a:t>
            </a:r>
          </a:p>
          <a:p>
            <a:pPr eaLnBrk="1" hangingPunct="1">
              <a:defRPr/>
            </a:pPr>
            <a:r>
              <a:rPr lang="zh-TW" altLang="en-US" dirty="0" smtClean="0">
                <a:effectLst>
                  <a:outerShdw blurRad="38100" dist="38100" dir="2700000" algn="tl">
                    <a:srgbClr val="C0C0C0"/>
                  </a:outerShdw>
                </a:effectLst>
                <a:latin typeface="+mn-ea"/>
                <a:ea typeface="+mn-ea"/>
              </a:rPr>
              <a:t>獲不少中、小學的</a:t>
            </a:r>
          </a:p>
          <a:p>
            <a:pPr eaLnBrk="1" hangingPunct="1">
              <a:buFont typeface="Wingdings" pitchFamily="2" charset="2"/>
              <a:buNone/>
              <a:defRPr/>
            </a:pPr>
            <a:r>
              <a:rPr lang="zh-TW" altLang="en-US" dirty="0" smtClean="0">
                <a:effectLst>
                  <a:outerShdw blurRad="38100" dist="38100" dir="2700000" algn="tl">
                    <a:srgbClr val="C0C0C0"/>
                  </a:outerShdw>
                </a:effectLst>
                <a:latin typeface="+mn-ea"/>
                <a:ea typeface="+mn-ea"/>
              </a:rPr>
              <a:t>	校長邀請擔任學校周</a:t>
            </a:r>
          </a:p>
          <a:p>
            <a:pPr eaLnBrk="1" hangingPunct="1">
              <a:buFont typeface="Wingdings" pitchFamily="2" charset="2"/>
              <a:buNone/>
              <a:defRPr/>
            </a:pPr>
            <a:r>
              <a:rPr lang="zh-TW" altLang="en-US" dirty="0" smtClean="0">
                <a:effectLst>
                  <a:outerShdw blurRad="38100" dist="38100" dir="2700000" algn="tl">
                    <a:srgbClr val="C0C0C0"/>
                  </a:outerShdw>
                </a:effectLst>
                <a:latin typeface="+mn-ea"/>
                <a:ea typeface="+mn-ea"/>
              </a:rPr>
              <a:t>	年運動會計時工作 </a:t>
            </a:r>
          </a:p>
        </p:txBody>
      </p:sp>
    </p:spTree>
    <p:extLst>
      <p:ext uri="{BB962C8B-B14F-4D97-AF65-F5344CB8AC3E}">
        <p14:creationId xmlns:p14="http://schemas.microsoft.com/office/powerpoint/2010/main" val="230433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zh-TW" altLang="en-US" b="0" dirty="0" smtClean="0">
                <a:latin typeface="+mn-ea"/>
                <a:ea typeface="+mn-ea"/>
              </a:rPr>
              <a:t>中小學協作計</a:t>
            </a:r>
            <a:r>
              <a:rPr lang="zh-TW" altLang="en-US" b="0" dirty="0">
                <a:latin typeface="+mn-ea"/>
              </a:rPr>
              <a:t>畫</a:t>
            </a:r>
            <a:endParaRPr lang="zh-TW" altLang="en-US" b="0" dirty="0" smtClean="0">
              <a:latin typeface="+mn-ea"/>
              <a:ea typeface="+mn-ea"/>
            </a:endParaRPr>
          </a:p>
        </p:txBody>
      </p:sp>
      <p:sp>
        <p:nvSpPr>
          <p:cNvPr id="24579" name="Rectangle 3"/>
          <p:cNvSpPr>
            <a:spLocks noGrp="1" noChangeArrowheads="1"/>
          </p:cNvSpPr>
          <p:nvPr>
            <p:ph type="body" idx="1"/>
          </p:nvPr>
        </p:nvSpPr>
        <p:spPr/>
        <p:txBody>
          <a:bodyPr/>
          <a:lstStyle/>
          <a:p>
            <a:pPr eaLnBrk="1" hangingPunct="1"/>
            <a:r>
              <a:rPr lang="zh-TW" altLang="en-US" smtClean="0">
                <a:latin typeface="+mn-ea"/>
                <a:ea typeface="+mn-ea"/>
              </a:rPr>
              <a:t>為同區小學學生提供更多體育學習機會</a:t>
            </a:r>
          </a:p>
        </p:txBody>
      </p:sp>
    </p:spTree>
    <p:extLst>
      <p:ext uri="{BB962C8B-B14F-4D97-AF65-F5344CB8AC3E}">
        <p14:creationId xmlns:p14="http://schemas.microsoft.com/office/powerpoint/2010/main" val="226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utoShape 2"/>
          <p:cNvSpPr>
            <a:spLocks noGrp="1" noChangeArrowheads="1"/>
          </p:cNvSpPr>
          <p:nvPr>
            <p:ph type="title"/>
          </p:nvPr>
        </p:nvSpPr>
        <p:spPr/>
        <p:txBody>
          <a:bodyPr/>
          <a:lstStyle/>
          <a:p>
            <a:pPr eaLnBrk="1" hangingPunct="1">
              <a:defRPr/>
            </a:pPr>
            <a:r>
              <a:rPr lang="zh-TW" altLang="en-US" smtClean="0">
                <a:solidFill>
                  <a:schemeClr val="tx1"/>
                </a:solidFill>
                <a:effectLst>
                  <a:outerShdw blurRad="38100" dist="38100" dir="2700000" algn="tl">
                    <a:srgbClr val="C0C0C0"/>
                  </a:outerShdw>
                </a:effectLst>
                <a:latin typeface="+mn-ea"/>
                <a:ea typeface="+mn-ea"/>
              </a:rPr>
              <a:t>聯課活動</a:t>
            </a:r>
            <a:r>
              <a:rPr lang="en-US" altLang="zh-TW" smtClean="0">
                <a:solidFill>
                  <a:schemeClr val="tx1"/>
                </a:solidFill>
                <a:effectLst>
                  <a:outerShdw blurRad="38100" dist="38100" dir="2700000" algn="tl">
                    <a:srgbClr val="C0C0C0"/>
                  </a:outerShdw>
                </a:effectLst>
                <a:latin typeface="+mn-ea"/>
                <a:ea typeface="+mn-ea"/>
              </a:rPr>
              <a:t>(</a:t>
            </a:r>
            <a:r>
              <a:rPr lang="zh-TW" altLang="en-US" smtClean="0">
                <a:solidFill>
                  <a:schemeClr val="tx1"/>
                </a:solidFill>
                <a:effectLst>
                  <a:outerShdw blurRad="38100" dist="38100" dir="2700000" algn="tl">
                    <a:srgbClr val="C0C0C0"/>
                  </a:outerShdw>
                </a:effectLst>
                <a:latin typeface="+mn-ea"/>
                <a:ea typeface="+mn-ea"/>
              </a:rPr>
              <a:t>服務</a:t>
            </a:r>
            <a:r>
              <a:rPr lang="en-US" altLang="zh-TW" smtClean="0">
                <a:solidFill>
                  <a:schemeClr val="tx1"/>
                </a:solidFill>
                <a:effectLst>
                  <a:outerShdw blurRad="38100" dist="38100" dir="2700000" algn="tl">
                    <a:srgbClr val="C0C0C0"/>
                  </a:outerShdw>
                </a:effectLst>
                <a:latin typeface="+mn-ea"/>
                <a:ea typeface="+mn-ea"/>
              </a:rPr>
              <a:t>)</a:t>
            </a:r>
          </a:p>
        </p:txBody>
      </p:sp>
      <p:sp>
        <p:nvSpPr>
          <p:cNvPr id="25603" name="Rectangle 3"/>
          <p:cNvSpPr>
            <a:spLocks noGrp="1" noChangeArrowheads="1"/>
          </p:cNvSpPr>
          <p:nvPr>
            <p:ph type="body" idx="1"/>
          </p:nvPr>
        </p:nvSpPr>
        <p:spPr>
          <a:xfrm>
            <a:off x="448877" y="1567332"/>
            <a:ext cx="8686800" cy="4525963"/>
          </a:xfrm>
        </p:spPr>
        <p:txBody>
          <a:bodyPr/>
          <a:lstStyle/>
          <a:p>
            <a:r>
              <a:rPr lang="zh-TW" altLang="en-US" dirty="0" smtClean="0">
                <a:latin typeface="+mn-ea"/>
                <a:ea typeface="+mn-ea"/>
              </a:rPr>
              <a:t>渣打馬拉松義工服務</a:t>
            </a:r>
            <a:endParaRPr lang="en-US" altLang="zh-TW" dirty="0" smtClean="0">
              <a:latin typeface="+mn-ea"/>
              <a:ea typeface="+mn-ea"/>
            </a:endParaRPr>
          </a:p>
          <a:p>
            <a:r>
              <a:rPr lang="zh-HK" altLang="zh-HK" dirty="0" smtClean="0">
                <a:latin typeface="+mn-ea"/>
              </a:rPr>
              <a:t>學生</a:t>
            </a:r>
            <a:r>
              <a:rPr lang="zh-TW" altLang="zh-HK" b="1" dirty="0">
                <a:latin typeface="+mn-ea"/>
              </a:rPr>
              <a:t>黃</a:t>
            </a:r>
            <a:r>
              <a:rPr lang="zh-HK" altLang="zh-HK" b="1" dirty="0">
                <a:latin typeface="+mn-ea"/>
              </a:rPr>
              <a:t>同學 </a:t>
            </a:r>
            <a:r>
              <a:rPr lang="en-US" altLang="zh-HK" dirty="0">
                <a:latin typeface="+mn-ea"/>
              </a:rPr>
              <a:t>(B5996) </a:t>
            </a:r>
            <a:r>
              <a:rPr lang="zh-TW" altLang="zh-HK" dirty="0">
                <a:latin typeface="+mn-ea"/>
              </a:rPr>
              <a:t>及</a:t>
            </a:r>
            <a:r>
              <a:rPr lang="zh-HK" altLang="zh-HK" b="1" dirty="0">
                <a:latin typeface="+mn-ea"/>
              </a:rPr>
              <a:t>李同學 </a:t>
            </a:r>
            <a:r>
              <a:rPr lang="en-US" altLang="zh-HK" dirty="0">
                <a:latin typeface="+mn-ea"/>
              </a:rPr>
              <a:t>(B5997)</a:t>
            </a:r>
            <a:r>
              <a:rPr lang="zh-HK" altLang="zh-HK" dirty="0">
                <a:latin typeface="+mn-ea"/>
              </a:rPr>
              <a:t>在渣打馬拉松十公里導盲跑與同伴衝往</a:t>
            </a:r>
            <a:r>
              <a:rPr lang="zh-HK" altLang="zh-HK" dirty="0" smtClean="0">
                <a:latin typeface="+mn-ea"/>
              </a:rPr>
              <a:t>終點</a:t>
            </a:r>
            <a:endParaRPr lang="zh-TW" altLang="en-US" dirty="0" smtClean="0">
              <a:latin typeface="+mn-ea"/>
              <a:ea typeface="+mn-ea"/>
            </a:endParaRPr>
          </a:p>
        </p:txBody>
      </p:sp>
    </p:spTree>
    <p:extLst>
      <p:ext uri="{BB962C8B-B14F-4D97-AF65-F5344CB8AC3E}">
        <p14:creationId xmlns:p14="http://schemas.microsoft.com/office/powerpoint/2010/main" val="147137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30" name="AutoShape 2"/>
          <p:cNvSpPr>
            <a:spLocks noGrp="1" noChangeArrowheads="1"/>
          </p:cNvSpPr>
          <p:nvPr>
            <p:ph type="title"/>
          </p:nvPr>
        </p:nvSpPr>
        <p:spPr/>
        <p:txBody>
          <a:bodyPr/>
          <a:lstStyle/>
          <a:p>
            <a:pPr eaLnBrk="1" hangingPunct="1"/>
            <a:r>
              <a:rPr lang="zh-TW" altLang="en-US" dirty="0" smtClean="0">
                <a:latin typeface="+mn-ea"/>
                <a:ea typeface="+mn-ea"/>
              </a:rPr>
              <a:t>聯課活動</a:t>
            </a:r>
          </a:p>
        </p:txBody>
      </p:sp>
      <p:sp>
        <p:nvSpPr>
          <p:cNvPr id="26631" name="Rectangle 3"/>
          <p:cNvSpPr>
            <a:spLocks noGrp="1" noChangeArrowheads="1"/>
          </p:cNvSpPr>
          <p:nvPr>
            <p:ph type="body" idx="1"/>
          </p:nvPr>
        </p:nvSpPr>
        <p:spPr>
          <a:xfrm>
            <a:off x="228601" y="1554626"/>
            <a:ext cx="8663879" cy="4682686"/>
          </a:xfrm>
        </p:spPr>
        <p:txBody>
          <a:bodyPr/>
          <a:lstStyle/>
          <a:p>
            <a:pPr eaLnBrk="1" hangingPunct="1"/>
            <a:r>
              <a:rPr lang="zh-TW" altLang="en-US" dirty="0" smtClean="0">
                <a:latin typeface="+mn-ea"/>
                <a:ea typeface="+mn-ea"/>
              </a:rPr>
              <a:t>主動地參加由</a:t>
            </a:r>
            <a:r>
              <a:rPr lang="zh-TW" altLang="en-US" b="1" dirty="0" smtClean="0">
                <a:latin typeface="+mn-ea"/>
                <a:ea typeface="+mn-ea"/>
              </a:rPr>
              <a:t>何</a:t>
            </a:r>
            <a:r>
              <a:rPr lang="en-US" altLang="zh-TW" b="1" dirty="0" smtClean="0">
                <a:latin typeface="+mn-ea"/>
                <a:ea typeface="+mn-ea"/>
              </a:rPr>
              <a:t>Sir</a:t>
            </a:r>
            <a:r>
              <a:rPr lang="zh-TW" altLang="en-US" dirty="0" smtClean="0">
                <a:latin typeface="+mn-ea"/>
                <a:ea typeface="+mn-ea"/>
              </a:rPr>
              <a:t>帶領的晨跑活動 </a:t>
            </a:r>
          </a:p>
          <a:p>
            <a:pPr eaLnBrk="1" hangingPunct="1"/>
            <a:r>
              <a:rPr lang="zh-TW" altLang="en-US" dirty="0" smtClean="0">
                <a:latin typeface="+mn-ea"/>
                <a:ea typeface="+mn-ea"/>
              </a:rPr>
              <a:t>多元化的社際活動</a:t>
            </a:r>
            <a:r>
              <a:rPr lang="en-US" altLang="zh-TW" dirty="0" smtClean="0">
                <a:latin typeface="+mn-ea"/>
                <a:ea typeface="+mn-ea"/>
              </a:rPr>
              <a:t>(</a:t>
            </a:r>
            <a:r>
              <a:rPr lang="zh-TW" altLang="en-US" dirty="0" smtClean="0">
                <a:latin typeface="+mn-ea"/>
                <a:ea typeface="+mn-ea"/>
              </a:rPr>
              <a:t>球類、陸運會、水運會</a:t>
            </a:r>
            <a:r>
              <a:rPr lang="en-US" altLang="zh-TW" dirty="0" smtClean="0">
                <a:latin typeface="+mn-ea"/>
                <a:ea typeface="+mn-ea"/>
              </a:rPr>
              <a:t>)</a:t>
            </a:r>
          </a:p>
          <a:p>
            <a:pPr eaLnBrk="1" hangingPunct="1"/>
            <a:r>
              <a:rPr lang="zh-TW" altLang="en-US" dirty="0" smtClean="0">
                <a:latin typeface="+mn-ea"/>
                <a:ea typeface="+mn-ea"/>
              </a:rPr>
              <a:t>校內越野賽：超過校內９５％同學     </a:t>
            </a:r>
          </a:p>
          <a:p>
            <a:pPr eaLnBrk="1" hangingPunct="1">
              <a:buFont typeface="Wingdings" pitchFamily="2" charset="2"/>
              <a:buNone/>
            </a:pPr>
            <a:r>
              <a:rPr lang="zh-TW" altLang="en-US" dirty="0" smtClean="0">
                <a:latin typeface="+mn-ea"/>
                <a:ea typeface="+mn-ea"/>
              </a:rPr>
              <a:t>	連同老師、家長及           </a:t>
            </a:r>
            <a:endParaRPr lang="zh-TW" altLang="en-US" sz="2800" dirty="0" smtClean="0">
              <a:latin typeface="+mn-ea"/>
              <a:ea typeface="+mn-ea"/>
            </a:endParaRPr>
          </a:p>
          <a:p>
            <a:pPr eaLnBrk="1" hangingPunct="1">
              <a:buFont typeface="Wingdings" pitchFamily="2" charset="2"/>
              <a:buNone/>
            </a:pPr>
            <a:r>
              <a:rPr lang="zh-TW" altLang="en-US" dirty="0" smtClean="0">
                <a:latin typeface="+mn-ea"/>
                <a:ea typeface="+mn-ea"/>
              </a:rPr>
              <a:t>	舊生參與</a:t>
            </a:r>
          </a:p>
          <a:p>
            <a:pPr eaLnBrk="1" hangingPunct="1"/>
            <a:endParaRPr lang="en-US" altLang="zh-TW" dirty="0" smtClean="0">
              <a:latin typeface="+mn-ea"/>
              <a:ea typeface="+mn-ea"/>
            </a:endParaRPr>
          </a:p>
        </p:txBody>
      </p:sp>
      <p:pic>
        <p:nvPicPr>
          <p:cNvPr id="23554" name="Picture 2" descr="http://pta.cswcss.edu.hk/images/Albums/4/F4P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23928" y="515516"/>
            <a:ext cx="4320480" cy="99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65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AutoShape 2"/>
          <p:cNvSpPr>
            <a:spLocks noGrp="1" noChangeArrowheads="1"/>
          </p:cNvSpPr>
          <p:nvPr>
            <p:ph type="title"/>
          </p:nvPr>
        </p:nvSpPr>
        <p:spPr/>
        <p:txBody>
          <a:bodyPr/>
          <a:lstStyle/>
          <a:p>
            <a:pPr eaLnBrk="1" hangingPunct="1"/>
            <a:r>
              <a:rPr lang="zh-TW" altLang="en-US" dirty="0" smtClean="0">
                <a:latin typeface="+mn-ea"/>
                <a:ea typeface="+mn-ea"/>
              </a:rPr>
              <a:t>聯課活動</a:t>
            </a:r>
          </a:p>
        </p:txBody>
      </p:sp>
      <p:sp>
        <p:nvSpPr>
          <p:cNvPr id="26631" name="Rectangle 3"/>
          <p:cNvSpPr>
            <a:spLocks noGrp="1" noChangeArrowheads="1"/>
          </p:cNvSpPr>
          <p:nvPr>
            <p:ph type="body" idx="1"/>
          </p:nvPr>
        </p:nvSpPr>
        <p:spPr/>
        <p:txBody>
          <a:bodyPr/>
          <a:lstStyle/>
          <a:p>
            <a:r>
              <a:rPr lang="zh-TW" altLang="zh-HK" b="1" dirty="0" smtClean="0">
                <a:latin typeface="+mn-ea"/>
                <a:ea typeface="+mn-ea"/>
              </a:rPr>
              <a:t>何</a:t>
            </a:r>
            <a:r>
              <a:rPr lang="en-US" altLang="zh-TW" b="1" dirty="0" smtClean="0">
                <a:latin typeface="+mn-ea"/>
                <a:ea typeface="+mn-ea"/>
              </a:rPr>
              <a:t>Sir </a:t>
            </a:r>
            <a:r>
              <a:rPr lang="zh-TW" altLang="zh-HK" dirty="0" smtClean="0">
                <a:latin typeface="+mn-ea"/>
                <a:ea typeface="+mn-ea"/>
              </a:rPr>
              <a:t>於</a:t>
            </a:r>
            <a:r>
              <a:rPr lang="zh-TW" altLang="zh-HK" dirty="0">
                <a:latin typeface="+mn-ea"/>
                <a:ea typeface="+mn-ea"/>
              </a:rPr>
              <a:t>晨跑活動中與學生講解活動</a:t>
            </a:r>
            <a:r>
              <a:rPr lang="zh-TW" altLang="zh-HK" dirty="0" smtClean="0">
                <a:latin typeface="+mn-ea"/>
                <a:ea typeface="+mn-ea"/>
              </a:rPr>
              <a:t>內容</a:t>
            </a:r>
            <a:r>
              <a:rPr lang="zh-TW" altLang="en-US" dirty="0" smtClean="0">
                <a:latin typeface="+mn-ea"/>
                <a:ea typeface="+mn-ea"/>
              </a:rPr>
              <a:t>並</a:t>
            </a:r>
            <a:r>
              <a:rPr lang="zh-TW" altLang="zh-HK" dirty="0" smtClean="0">
                <a:latin typeface="+mn-ea"/>
                <a:ea typeface="+mn-ea"/>
              </a:rPr>
              <a:t>與</a:t>
            </a:r>
            <a:r>
              <a:rPr lang="zh-TW" altLang="zh-HK" dirty="0">
                <a:latin typeface="+mn-ea"/>
                <a:ea typeface="+mn-ea"/>
              </a:rPr>
              <a:t>學生一同進行</a:t>
            </a:r>
            <a:r>
              <a:rPr lang="zh-TW" altLang="zh-HK" dirty="0" smtClean="0">
                <a:latin typeface="+mn-ea"/>
                <a:ea typeface="+mn-ea"/>
              </a:rPr>
              <a:t>晨</a:t>
            </a:r>
            <a:r>
              <a:rPr lang="zh-TW" altLang="en-US" dirty="0" smtClean="0">
                <a:latin typeface="+mn-ea"/>
                <a:ea typeface="+mn-ea"/>
              </a:rPr>
              <a:t>跑</a:t>
            </a:r>
          </a:p>
          <a:p>
            <a:pPr eaLnBrk="1" hangingPunct="1"/>
            <a:endParaRPr lang="en-US" altLang="zh-TW" dirty="0" smtClean="0">
              <a:latin typeface="+mn-ea"/>
              <a:ea typeface="+mn-ea"/>
            </a:endParaRPr>
          </a:p>
        </p:txBody>
      </p:sp>
    </p:spTree>
    <p:extLst>
      <p:ext uri="{BB962C8B-B14F-4D97-AF65-F5344CB8AC3E}">
        <p14:creationId xmlns:p14="http://schemas.microsoft.com/office/powerpoint/2010/main" val="10351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AutoShape 2"/>
          <p:cNvSpPr>
            <a:spLocks noGrp="1" noChangeArrowheads="1"/>
          </p:cNvSpPr>
          <p:nvPr>
            <p:ph type="title"/>
          </p:nvPr>
        </p:nvSpPr>
        <p:spPr/>
        <p:txBody>
          <a:bodyPr/>
          <a:lstStyle/>
          <a:p>
            <a:pPr eaLnBrk="1" hangingPunct="1"/>
            <a:r>
              <a:rPr lang="zh-TW" altLang="en-US" smtClean="0">
                <a:latin typeface="+mn-ea"/>
                <a:ea typeface="+mn-ea"/>
              </a:rPr>
              <a:t>聯課活動</a:t>
            </a:r>
            <a:endParaRPr lang="zh-TW" altLang="en-US" dirty="0" smtClean="0">
              <a:latin typeface="+mn-ea"/>
              <a:ea typeface="+mn-ea"/>
            </a:endParaRPr>
          </a:p>
        </p:txBody>
      </p:sp>
      <p:sp>
        <p:nvSpPr>
          <p:cNvPr id="26631" name="Rectangle 3"/>
          <p:cNvSpPr>
            <a:spLocks noGrp="1" noChangeArrowheads="1"/>
          </p:cNvSpPr>
          <p:nvPr>
            <p:ph type="body" idx="1"/>
          </p:nvPr>
        </p:nvSpPr>
        <p:spPr/>
        <p:txBody>
          <a:bodyPr/>
          <a:lstStyle/>
          <a:p>
            <a:r>
              <a:rPr lang="zh-TW" altLang="zh-HK" dirty="0">
                <a:latin typeface="+mn-ea"/>
                <a:ea typeface="+mn-ea"/>
              </a:rPr>
              <a:t>體育老師明白到校內各隊體育訓練次數可算頻密或會對功課構成</a:t>
            </a:r>
            <a:r>
              <a:rPr lang="zh-TW" altLang="zh-HK" dirty="0" smtClean="0">
                <a:latin typeface="+mn-ea"/>
                <a:ea typeface="+mn-ea"/>
              </a:rPr>
              <a:t>影響</a:t>
            </a:r>
          </a:p>
        </p:txBody>
      </p:sp>
      <p:sp>
        <p:nvSpPr>
          <p:cNvPr id="7" name="Rectangle 3"/>
          <p:cNvSpPr txBox="1">
            <a:spLocks noChangeArrowheads="1"/>
          </p:cNvSpPr>
          <p:nvPr/>
        </p:nvSpPr>
        <p:spPr>
          <a:xfrm>
            <a:off x="323528" y="2734458"/>
            <a:ext cx="3960440" cy="3934901"/>
          </a:xfrm>
          <a:prstGeom prst="rect">
            <a:avLst/>
          </a:prstGeom>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fontAlgn="auto">
              <a:spcAft>
                <a:spcPts val="0"/>
              </a:spcAft>
            </a:pPr>
            <a:r>
              <a:rPr lang="zh-TW" altLang="zh-HK" sz="3800" dirty="0" smtClean="0">
                <a:latin typeface="+mn-ea"/>
              </a:rPr>
              <a:t>為給予各運動員在功課及學習上的協助和支援。</a:t>
            </a:r>
            <a:endParaRPr lang="en-US" altLang="zh-TW" sz="3800" dirty="0" smtClean="0">
              <a:latin typeface="+mn-ea"/>
            </a:endParaRPr>
          </a:p>
          <a:p>
            <a:pPr fontAlgn="auto">
              <a:spcAft>
                <a:spcPts val="0"/>
              </a:spcAft>
            </a:pPr>
            <a:r>
              <a:rPr lang="zh-TW" altLang="zh-HK" sz="3800" dirty="0" smtClean="0">
                <a:latin typeface="+mn-ea"/>
              </a:rPr>
              <a:t>全力提行</a:t>
            </a:r>
            <a:r>
              <a:rPr lang="zh-TW" altLang="zh-HK" sz="3800" b="1" dirty="0" smtClean="0">
                <a:latin typeface="+mn-ea"/>
              </a:rPr>
              <a:t>「全能運動員學業支援獎勵計畫」，</a:t>
            </a:r>
            <a:r>
              <a:rPr lang="zh-TW" altLang="zh-HK" sz="3800" dirty="0" smtClean="0">
                <a:latin typeface="+mn-ea"/>
              </a:rPr>
              <a:t>協助在功課上須要學業支援的運動員參加。</a:t>
            </a:r>
            <a:endParaRPr lang="zh-TW" altLang="en-US" sz="3800" dirty="0" smtClean="0">
              <a:latin typeface="+mn-ea"/>
            </a:endParaRPr>
          </a:p>
          <a:p>
            <a:pPr fontAlgn="auto">
              <a:spcAft>
                <a:spcPts val="0"/>
              </a:spcAft>
            </a:pPr>
            <a:endParaRPr lang="en-US" altLang="zh-TW" dirty="0" smtClean="0">
              <a:latin typeface="+mn-ea"/>
            </a:endParaRPr>
          </a:p>
        </p:txBody>
      </p:sp>
    </p:spTree>
    <p:extLst>
      <p:ext uri="{BB962C8B-B14F-4D97-AF65-F5344CB8AC3E}">
        <p14:creationId xmlns:p14="http://schemas.microsoft.com/office/powerpoint/2010/main" val="219629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8" descr="PICT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43" y="2039379"/>
            <a:ext cx="2823995" cy="376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2"/>
          <p:cNvSpPr>
            <a:spLocks noGrp="1" noChangeArrowheads="1"/>
          </p:cNvSpPr>
          <p:nvPr>
            <p:ph type="title"/>
          </p:nvPr>
        </p:nvSpPr>
        <p:spPr>
          <a:xfrm>
            <a:off x="796768" y="457200"/>
            <a:ext cx="8194832" cy="1099592"/>
          </a:xfrm>
        </p:spPr>
        <p:txBody>
          <a:bodyPr>
            <a:normAutofit/>
          </a:bodyPr>
          <a:lstStyle/>
          <a:p>
            <a:r>
              <a:rPr lang="zh-TW" altLang="en-US" dirty="0" smtClean="0">
                <a:latin typeface="+mn-ea"/>
                <a:ea typeface="+mn-ea"/>
              </a:rPr>
              <a:t>環境 </a:t>
            </a:r>
            <a:r>
              <a:rPr lang="en-US" altLang="zh-TW" dirty="0" smtClean="0">
                <a:latin typeface="+mn-ea"/>
                <a:ea typeface="+mn-ea"/>
              </a:rPr>
              <a:t>- </a:t>
            </a:r>
            <a:r>
              <a:rPr lang="zh-TW" altLang="en-US" dirty="0" smtClean="0">
                <a:latin typeface="+mn-ea"/>
                <a:ea typeface="+mn-ea"/>
              </a:rPr>
              <a:t>麻雀雖少，五臟俱全</a:t>
            </a:r>
          </a:p>
        </p:txBody>
      </p:sp>
      <p:sp>
        <p:nvSpPr>
          <p:cNvPr id="26631" name="Rectangle 3"/>
          <p:cNvSpPr>
            <a:spLocks noGrp="1" noChangeArrowheads="1"/>
          </p:cNvSpPr>
          <p:nvPr>
            <p:ph type="body" idx="1"/>
          </p:nvPr>
        </p:nvSpPr>
        <p:spPr/>
        <p:txBody>
          <a:bodyPr/>
          <a:lstStyle/>
          <a:p>
            <a:pPr eaLnBrk="1" hangingPunct="1"/>
            <a:endParaRPr lang="zh-TW" altLang="en-US" dirty="0" smtClean="0">
              <a:latin typeface="+mn-ea"/>
              <a:ea typeface="+mn-ea"/>
            </a:endParaRPr>
          </a:p>
          <a:p>
            <a:pPr eaLnBrk="1" hangingPunct="1"/>
            <a:endParaRPr lang="en-US" altLang="zh-TW" dirty="0" smtClean="0">
              <a:latin typeface="+mn-ea"/>
              <a:ea typeface="+mn-ea"/>
            </a:endParaRPr>
          </a:p>
        </p:txBody>
      </p:sp>
      <p:grpSp>
        <p:nvGrpSpPr>
          <p:cNvPr id="4" name="Group 17"/>
          <p:cNvGrpSpPr>
            <a:grpSpLocks noChangeAspect="1"/>
          </p:cNvGrpSpPr>
          <p:nvPr/>
        </p:nvGrpSpPr>
        <p:grpSpPr bwMode="auto">
          <a:xfrm>
            <a:off x="1547664" y="1849462"/>
            <a:ext cx="7508299" cy="4500000"/>
            <a:chOff x="1655" y="1797"/>
            <a:chExt cx="3916" cy="2347"/>
          </a:xfrm>
        </p:grpSpPr>
        <p:pic>
          <p:nvPicPr>
            <p:cNvPr id="5" name="Picture 18" descr="106_06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 y="3067"/>
              <a:ext cx="1608" cy="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Jan 2007 2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 y="2976"/>
              <a:ext cx="1557"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webcom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1888"/>
              <a:ext cx="1811"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106_0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 y="1797"/>
              <a:ext cx="1132" cy="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44886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延續性</a:t>
            </a:r>
            <a:endParaRPr lang="zh-HK" altLang="en-US" dirty="0">
              <a:latin typeface="+mn-ea"/>
              <a:ea typeface="+mn-ea"/>
            </a:endParaRPr>
          </a:p>
        </p:txBody>
      </p:sp>
      <p:sp>
        <p:nvSpPr>
          <p:cNvPr id="3" name="內容版面配置區 2"/>
          <p:cNvSpPr>
            <a:spLocks noGrp="1"/>
          </p:cNvSpPr>
          <p:nvPr>
            <p:ph idx="1"/>
          </p:nvPr>
        </p:nvSpPr>
        <p:spPr>
          <a:xfrm>
            <a:off x="107504" y="1329257"/>
            <a:ext cx="9020940" cy="4525963"/>
          </a:xfrm>
        </p:spPr>
        <p:txBody>
          <a:bodyPr/>
          <a:lstStyle/>
          <a:p>
            <a:r>
              <a:rPr lang="zh-TW" altLang="en-US" dirty="0" smtClean="0"/>
              <a:t>舊生會</a:t>
            </a:r>
            <a:r>
              <a:rPr lang="en-US" altLang="zh-TW" dirty="0" smtClean="0"/>
              <a:t>:</a:t>
            </a:r>
            <a:r>
              <a:rPr lang="zh-TW" altLang="en-US" dirty="0" smtClean="0"/>
              <a:t>舉辦聯校舊生球類比賽</a:t>
            </a:r>
            <a:r>
              <a:rPr lang="en-US" altLang="zh-TW" dirty="0" smtClean="0"/>
              <a:t>/</a:t>
            </a:r>
            <a:r>
              <a:rPr lang="zh-TW" altLang="en-US" dirty="0" smtClean="0"/>
              <a:t>常規性球類活動</a:t>
            </a:r>
            <a:endParaRPr lang="en-US" altLang="zh-TW" dirty="0" smtClean="0"/>
          </a:p>
          <a:p>
            <a:r>
              <a:rPr lang="zh-TW" altLang="en-US" dirty="0" smtClean="0"/>
              <a:t>校內越野賽</a:t>
            </a:r>
            <a:endParaRPr lang="en-US" altLang="zh-TW" dirty="0" smtClean="0"/>
          </a:p>
          <a:p>
            <a:r>
              <a:rPr lang="zh-TW" altLang="en-US" dirty="0" smtClean="0"/>
              <a:t>公開長跑比賽</a:t>
            </a:r>
            <a:endParaRPr lang="en-US" altLang="zh-TW" dirty="0" smtClean="0"/>
          </a:p>
          <a:p>
            <a:r>
              <a:rPr lang="zh-TW" altLang="en-US" dirty="0" smtClean="0"/>
              <a:t>排球</a:t>
            </a:r>
            <a:r>
              <a:rPr lang="en-US" altLang="zh-TW" dirty="0" smtClean="0"/>
              <a:t>:</a:t>
            </a:r>
            <a:r>
              <a:rPr lang="zh-TW" altLang="zh-HK" dirty="0">
                <a:latin typeface="+mn-ea"/>
              </a:rPr>
              <a:t>長天</a:t>
            </a:r>
            <a:r>
              <a:rPr lang="en-US" altLang="zh-TW" dirty="0">
                <a:latin typeface="+mn-ea"/>
              </a:rPr>
              <a:t>(</a:t>
            </a:r>
            <a:r>
              <a:rPr lang="zh-TW" altLang="en-US" dirty="0">
                <a:latin typeface="+mn-ea"/>
              </a:rPr>
              <a:t>華青</a:t>
            </a:r>
            <a:r>
              <a:rPr lang="en-US" altLang="zh-TW" dirty="0">
                <a:latin typeface="+mn-ea"/>
              </a:rPr>
              <a:t>)</a:t>
            </a:r>
            <a:r>
              <a:rPr lang="zh-TW" altLang="zh-HK" dirty="0">
                <a:latin typeface="+mn-ea"/>
              </a:rPr>
              <a:t>排球會</a:t>
            </a:r>
            <a:endParaRPr lang="zh-HK" altLang="en-US" dirty="0"/>
          </a:p>
        </p:txBody>
      </p:sp>
      <p:pic>
        <p:nvPicPr>
          <p:cNvPr id="6150" name="Picture 6" descr="https://fbcdn-sphotos-g-a.akamaihd.net/hphotos-ak-xaf1/t1.0-9/385757_187709541355141_475767562_n.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3886026"/>
            <a:ext cx="208823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49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zh-TW" altLang="en-US" smtClean="0">
                <a:latin typeface="+mn-ea"/>
                <a:ea typeface="+mn-ea"/>
              </a:rPr>
              <a:t>善用資源</a:t>
            </a:r>
          </a:p>
        </p:txBody>
      </p:sp>
      <p:sp>
        <p:nvSpPr>
          <p:cNvPr id="41987" name="Rectangle 3"/>
          <p:cNvSpPr>
            <a:spLocks noGrp="1" noChangeArrowheads="1"/>
          </p:cNvSpPr>
          <p:nvPr>
            <p:ph type="body" idx="1"/>
          </p:nvPr>
        </p:nvSpPr>
        <p:spPr>
          <a:xfrm>
            <a:off x="755576" y="1556792"/>
            <a:ext cx="7693025" cy="4235450"/>
          </a:xfrm>
        </p:spPr>
        <p:txBody>
          <a:bodyPr/>
          <a:lstStyle/>
          <a:p>
            <a:pPr eaLnBrk="1" hangingPunct="1"/>
            <a:r>
              <a:rPr lang="zh-TW" altLang="en-US" dirty="0" smtClean="0">
                <a:latin typeface="+mn-ea"/>
                <a:ea typeface="+mn-ea"/>
              </a:rPr>
              <a:t>優質教學基金</a:t>
            </a:r>
          </a:p>
          <a:p>
            <a:pPr eaLnBrk="1" hangingPunct="1"/>
            <a:r>
              <a:rPr lang="zh-TW" altLang="en-US" dirty="0" smtClean="0">
                <a:latin typeface="+mn-ea"/>
                <a:ea typeface="+mn-ea"/>
              </a:rPr>
              <a:t>校友</a:t>
            </a:r>
          </a:p>
          <a:p>
            <a:pPr lvl="1" eaLnBrk="1" hangingPunct="1"/>
            <a:r>
              <a:rPr lang="zh-TW" altLang="en-US" dirty="0" smtClean="0">
                <a:latin typeface="+mn-ea"/>
                <a:ea typeface="+mn-ea"/>
              </a:rPr>
              <a:t>體育發展基金</a:t>
            </a:r>
          </a:p>
          <a:p>
            <a:pPr lvl="1" eaLnBrk="1" hangingPunct="1"/>
            <a:r>
              <a:rPr lang="zh-TW" altLang="en-US" dirty="0" smtClean="0">
                <a:latin typeface="+mn-ea"/>
                <a:ea typeface="+mn-ea"/>
              </a:rPr>
              <a:t>人力支援</a:t>
            </a:r>
          </a:p>
          <a:p>
            <a:pPr eaLnBrk="1" hangingPunct="1"/>
            <a:r>
              <a:rPr lang="zh-TW" altLang="en-US" dirty="0" smtClean="0">
                <a:latin typeface="+mn-ea"/>
                <a:ea typeface="+mn-ea"/>
              </a:rPr>
              <a:t>社區資源</a:t>
            </a:r>
          </a:p>
          <a:p>
            <a:pPr eaLnBrk="1" hangingPunct="1"/>
            <a:r>
              <a:rPr lang="zh-TW" altLang="en-US" dirty="0" smtClean="0">
                <a:latin typeface="+mn-ea"/>
                <a:ea typeface="+mn-ea"/>
              </a:rPr>
              <a:t>家教會</a:t>
            </a:r>
          </a:p>
        </p:txBody>
      </p:sp>
    </p:spTree>
    <p:extLst>
      <p:ext uri="{BB962C8B-B14F-4D97-AF65-F5344CB8AC3E}">
        <p14:creationId xmlns:p14="http://schemas.microsoft.com/office/powerpoint/2010/main" val="4052924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a:bodyPr>
          <a:lstStyle/>
          <a:p>
            <a:r>
              <a:rPr lang="zh-TW" altLang="en-US" dirty="0" smtClean="0">
                <a:latin typeface="+mn-ea"/>
                <a:ea typeface="+mn-ea"/>
              </a:rPr>
              <a:t>善用資源 </a:t>
            </a:r>
            <a:r>
              <a:rPr lang="en-US" altLang="zh-TW" dirty="0" smtClean="0">
                <a:latin typeface="+mn-ea"/>
                <a:ea typeface="+mn-ea"/>
              </a:rPr>
              <a:t>- </a:t>
            </a:r>
            <a:r>
              <a:rPr lang="zh-TW" altLang="en-US" dirty="0" smtClean="0">
                <a:latin typeface="+mn-ea"/>
                <a:ea typeface="+mn-ea"/>
              </a:rPr>
              <a:t>家教會</a:t>
            </a:r>
          </a:p>
        </p:txBody>
      </p:sp>
      <p:sp>
        <p:nvSpPr>
          <p:cNvPr id="41987" name="Rectangle 3"/>
          <p:cNvSpPr>
            <a:spLocks noGrp="1" noChangeArrowheads="1"/>
          </p:cNvSpPr>
          <p:nvPr>
            <p:ph type="body" idx="1"/>
          </p:nvPr>
        </p:nvSpPr>
        <p:spPr>
          <a:xfrm>
            <a:off x="827584" y="1628800"/>
            <a:ext cx="7693025" cy="4235450"/>
          </a:xfrm>
        </p:spPr>
        <p:txBody>
          <a:bodyPr/>
          <a:lstStyle/>
          <a:p>
            <a:r>
              <a:rPr lang="zh-HK" altLang="zh-HK" dirty="0">
                <a:latin typeface="+mn-ea"/>
                <a:ea typeface="+mn-ea"/>
              </a:rPr>
              <a:t>家校合作，學生樂於參與</a:t>
            </a:r>
            <a:r>
              <a:rPr lang="zh-HK" altLang="zh-HK" dirty="0" smtClean="0">
                <a:latin typeface="+mn-ea"/>
                <a:ea typeface="+mn-ea"/>
              </a:rPr>
              <a:t>運動</a:t>
            </a:r>
            <a:endParaRPr lang="en-US" altLang="zh-HK" dirty="0" smtClean="0">
              <a:latin typeface="+mn-ea"/>
              <a:ea typeface="+mn-ea"/>
            </a:endParaRPr>
          </a:p>
          <a:p>
            <a:r>
              <a:rPr lang="zh-HK" altLang="zh-HK" dirty="0">
                <a:latin typeface="+mn-ea"/>
                <a:ea typeface="+mn-ea"/>
              </a:rPr>
              <a:t>家長教師會</a:t>
            </a:r>
            <a:r>
              <a:rPr lang="zh-TW" altLang="zh-HK" dirty="0">
                <a:latin typeface="+mn-ea"/>
                <a:ea typeface="+mn-ea"/>
              </a:rPr>
              <a:t>積極協助學校組織體育活動，例</a:t>
            </a:r>
            <a:r>
              <a:rPr lang="zh-HK" altLang="zh-HK" dirty="0">
                <a:latin typeface="+mn-ea"/>
                <a:ea typeface="+mn-ea"/>
              </a:rPr>
              <a:t>如</a:t>
            </a:r>
            <a:r>
              <a:rPr lang="zh-TW" altLang="zh-HK" dirty="0">
                <a:latin typeface="+mn-ea"/>
                <a:ea typeface="+mn-ea"/>
              </a:rPr>
              <a:t>晨跑活動、</a:t>
            </a:r>
            <a:r>
              <a:rPr lang="zh-HK" altLang="zh-HK" dirty="0">
                <a:latin typeface="+mn-ea"/>
                <a:ea typeface="+mn-ea"/>
              </a:rPr>
              <a:t>越野賽、水運會、</a:t>
            </a:r>
            <a:r>
              <a:rPr lang="zh-TW" altLang="zh-HK" dirty="0">
                <a:latin typeface="+mn-ea"/>
                <a:ea typeface="+mn-ea"/>
              </a:rPr>
              <a:t>陸運會和</a:t>
            </a:r>
            <a:r>
              <a:rPr lang="zh-HK" altLang="zh-HK" dirty="0">
                <a:latin typeface="+mn-ea"/>
                <a:ea typeface="+mn-ea"/>
              </a:rPr>
              <a:t>暑假期間</a:t>
            </a:r>
            <a:r>
              <a:rPr lang="zh-TW" altLang="zh-HK" dirty="0">
                <a:latin typeface="+mn-ea"/>
                <a:ea typeface="+mn-ea"/>
              </a:rPr>
              <a:t>的境外體育集訓</a:t>
            </a:r>
            <a:r>
              <a:rPr lang="zh-TW" altLang="zh-HK" dirty="0" smtClean="0">
                <a:latin typeface="+mn-ea"/>
                <a:ea typeface="+mn-ea"/>
              </a:rPr>
              <a:t>等</a:t>
            </a:r>
            <a:endParaRPr lang="en-US" altLang="zh-TW" dirty="0" smtClean="0">
              <a:latin typeface="+mn-ea"/>
              <a:ea typeface="+mn-ea"/>
            </a:endParaRPr>
          </a:p>
          <a:p>
            <a:r>
              <a:rPr lang="zh-TW" altLang="zh-HK" dirty="0">
                <a:latin typeface="+mn-ea"/>
                <a:ea typeface="+mn-ea"/>
              </a:rPr>
              <a:t>家長與學生一同參與體育活動，對學校加深了解</a:t>
            </a:r>
            <a:endParaRPr lang="zh-TW" altLang="en-US" dirty="0" smtClean="0">
              <a:latin typeface="+mn-ea"/>
              <a:ea typeface="+mn-ea"/>
            </a:endParaRPr>
          </a:p>
        </p:txBody>
      </p:sp>
      <p:pic>
        <p:nvPicPr>
          <p:cNvPr id="1536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4664"/>
            <a:ext cx="227655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7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a:bodyPr>
          <a:lstStyle/>
          <a:p>
            <a:r>
              <a:rPr lang="zh-TW" altLang="en-US" dirty="0" smtClean="0">
                <a:latin typeface="+mn-ea"/>
                <a:ea typeface="+mn-ea"/>
              </a:rPr>
              <a:t>善用資源 </a:t>
            </a:r>
            <a:r>
              <a:rPr lang="en-US" altLang="zh-TW" dirty="0" smtClean="0">
                <a:latin typeface="+mn-ea"/>
                <a:ea typeface="+mn-ea"/>
              </a:rPr>
              <a:t>– </a:t>
            </a:r>
            <a:r>
              <a:rPr lang="zh-TW" altLang="en-US" dirty="0" smtClean="0">
                <a:latin typeface="+mn-ea"/>
                <a:ea typeface="+mn-ea"/>
              </a:rPr>
              <a:t>社區資源</a:t>
            </a:r>
          </a:p>
        </p:txBody>
      </p:sp>
      <p:sp>
        <p:nvSpPr>
          <p:cNvPr id="41987" name="Rectangle 3"/>
          <p:cNvSpPr>
            <a:spLocks noGrp="1" noChangeArrowheads="1"/>
          </p:cNvSpPr>
          <p:nvPr>
            <p:ph type="body" idx="1"/>
          </p:nvPr>
        </p:nvSpPr>
        <p:spPr>
          <a:xfrm>
            <a:off x="827584" y="1628800"/>
            <a:ext cx="7693025" cy="4235450"/>
          </a:xfrm>
        </p:spPr>
        <p:txBody>
          <a:bodyPr/>
          <a:lstStyle/>
          <a:p>
            <a:r>
              <a:rPr lang="zh-TW" altLang="zh-HK" dirty="0">
                <a:latin typeface="+mn-ea"/>
                <a:ea typeface="+mn-ea"/>
              </a:rPr>
              <a:t>「長天」致力協助推廣「全民運動」，建立持續的健康生活模式，使社會人士意識到個人健康對社會的重要</a:t>
            </a:r>
            <a:r>
              <a:rPr lang="zh-TW" altLang="zh-HK" dirty="0" smtClean="0">
                <a:latin typeface="+mn-ea"/>
                <a:ea typeface="+mn-ea"/>
              </a:rPr>
              <a:t>。</a:t>
            </a:r>
            <a:endParaRPr lang="en-US" altLang="zh-TW" dirty="0" smtClean="0">
              <a:latin typeface="+mn-ea"/>
              <a:ea typeface="+mn-ea"/>
            </a:endParaRPr>
          </a:p>
          <a:p>
            <a:r>
              <a:rPr lang="zh-TW" altLang="zh-HK" dirty="0">
                <a:latin typeface="+mn-ea"/>
                <a:ea typeface="+mn-ea"/>
              </a:rPr>
              <a:t>「長天」體育教師在近幾年成立「長天田徑會」、「長天泳會」、「長天排球會」並向相關體育總會註冊為屬會。</a:t>
            </a:r>
            <a:endParaRPr lang="zh-TW" altLang="en-US" dirty="0" smtClean="0">
              <a:latin typeface="+mn-ea"/>
              <a:ea typeface="+mn-ea"/>
            </a:endParaRPr>
          </a:p>
        </p:txBody>
      </p:sp>
    </p:spTree>
    <p:extLst>
      <p:ext uri="{BB962C8B-B14F-4D97-AF65-F5344CB8AC3E}">
        <p14:creationId xmlns:p14="http://schemas.microsoft.com/office/powerpoint/2010/main" val="316770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a:bodyPr>
          <a:lstStyle/>
          <a:p>
            <a:r>
              <a:rPr lang="zh-TW" altLang="en-US" dirty="0" smtClean="0">
                <a:latin typeface="+mn-ea"/>
                <a:ea typeface="+mn-ea"/>
              </a:rPr>
              <a:t>善用資源 </a:t>
            </a:r>
            <a:r>
              <a:rPr lang="en-US" altLang="zh-TW" dirty="0" smtClean="0">
                <a:latin typeface="+mn-ea"/>
                <a:ea typeface="+mn-ea"/>
              </a:rPr>
              <a:t>– </a:t>
            </a:r>
            <a:r>
              <a:rPr lang="zh-TW" altLang="en-US" dirty="0" smtClean="0">
                <a:latin typeface="+mn-ea"/>
                <a:ea typeface="+mn-ea"/>
              </a:rPr>
              <a:t>校友</a:t>
            </a:r>
          </a:p>
        </p:txBody>
      </p:sp>
      <p:sp>
        <p:nvSpPr>
          <p:cNvPr id="41987" name="Rectangle 3"/>
          <p:cNvSpPr>
            <a:spLocks noGrp="1" noChangeArrowheads="1"/>
          </p:cNvSpPr>
          <p:nvPr>
            <p:ph type="body" idx="1"/>
          </p:nvPr>
        </p:nvSpPr>
        <p:spPr>
          <a:xfrm>
            <a:off x="827584" y="1628800"/>
            <a:ext cx="7693025" cy="4235450"/>
          </a:xfrm>
        </p:spPr>
        <p:txBody>
          <a:bodyPr/>
          <a:lstStyle/>
          <a:p>
            <a:r>
              <a:rPr lang="zh-TW" altLang="zh-HK" dirty="0">
                <a:latin typeface="+mn-ea"/>
                <a:ea typeface="+mn-ea"/>
              </a:rPr>
              <a:t>「長天」校友對母校事無大小都</a:t>
            </a:r>
            <a:r>
              <a:rPr lang="zh-TW" altLang="zh-HK" dirty="0" smtClean="0">
                <a:latin typeface="+mn-ea"/>
                <a:ea typeface="+mn-ea"/>
              </a:rPr>
              <a:t>鼎力支持</a:t>
            </a:r>
            <a:endParaRPr lang="en-US" altLang="zh-TW" dirty="0" smtClean="0">
              <a:latin typeface="+mn-ea"/>
              <a:ea typeface="+mn-ea"/>
            </a:endParaRPr>
          </a:p>
          <a:p>
            <a:r>
              <a:rPr lang="zh-TW" altLang="zh-HK" dirty="0">
                <a:latin typeface="+mn-ea"/>
                <a:ea typeface="+mn-ea"/>
              </a:rPr>
              <a:t>成立體育發展基金資助學生參加國內集訓，獎勵在體育活動表現卓越的學生。他們義務作為學生的導師</a:t>
            </a:r>
            <a:r>
              <a:rPr lang="en-US" altLang="zh-HK" dirty="0">
                <a:latin typeface="+mn-ea"/>
                <a:ea typeface="+mn-ea"/>
              </a:rPr>
              <a:t>(mentors)</a:t>
            </a:r>
            <a:r>
              <a:rPr lang="zh-TW" altLang="zh-HK" dirty="0">
                <a:latin typeface="+mn-ea"/>
                <a:ea typeface="+mn-ea"/>
              </a:rPr>
              <a:t>協助培訓在學師弟</a:t>
            </a:r>
            <a:endParaRPr lang="zh-TW" altLang="en-US" dirty="0" smtClean="0">
              <a:latin typeface="+mn-ea"/>
              <a:ea typeface="+mn-ea"/>
            </a:endParaRPr>
          </a:p>
        </p:txBody>
      </p:sp>
      <p:pic>
        <p:nvPicPr>
          <p:cNvPr id="5" name="Picture 6" descr="https://fbcdn-sphotos-g-a.akamaihd.net/hphotos-ak-xaf1/t1.0-9/385757_187709541355141_475767562_n.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8344" y="188640"/>
            <a:ext cx="1646806" cy="164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0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381000" y="1412776"/>
            <a:ext cx="8458200" cy="1219200"/>
          </a:xfrm>
        </p:spPr>
        <p:txBody>
          <a:bodyPr>
            <a:normAutofit/>
          </a:bodyPr>
          <a:lstStyle/>
          <a:p>
            <a:r>
              <a:rPr lang="zh-TW" altLang="en-US" sz="2800" dirty="0" smtClean="0"/>
              <a:t>資優教育 </a:t>
            </a:r>
            <a:r>
              <a:rPr lang="en-US" altLang="zh-TW" sz="2800" dirty="0" smtClean="0"/>
              <a:t>– </a:t>
            </a:r>
            <a:r>
              <a:rPr lang="zh-TW" altLang="en-US" sz="2800" dirty="0" smtClean="0"/>
              <a:t>三層架構進行模式</a:t>
            </a:r>
            <a:endParaRPr lang="zh-HK" altLang="en-US" sz="2800" dirty="0"/>
          </a:p>
        </p:txBody>
      </p:sp>
      <p:sp>
        <p:nvSpPr>
          <p:cNvPr id="3" name="標題 2"/>
          <p:cNvSpPr>
            <a:spLocks noGrp="1"/>
          </p:cNvSpPr>
          <p:nvPr>
            <p:ph type="title"/>
          </p:nvPr>
        </p:nvSpPr>
        <p:spPr>
          <a:xfrm>
            <a:off x="180475" y="2683461"/>
            <a:ext cx="8686800" cy="1184825"/>
          </a:xfrm>
        </p:spPr>
        <p:txBody>
          <a:bodyPr>
            <a:normAutofit/>
          </a:bodyPr>
          <a:lstStyle/>
          <a:p>
            <a:r>
              <a:rPr lang="zh-TW" altLang="en-US" sz="4800" dirty="0" smtClean="0">
                <a:latin typeface="+mn-ea"/>
                <a:ea typeface="+mn-ea"/>
              </a:rPr>
              <a:t>排球隊</a:t>
            </a:r>
            <a:endParaRPr lang="zh-HK" altLang="en-US" sz="4800" dirty="0">
              <a:latin typeface="+mn-ea"/>
              <a:ea typeface="+mn-ea"/>
            </a:endParaRPr>
          </a:p>
        </p:txBody>
      </p:sp>
      <p:sp>
        <p:nvSpPr>
          <p:cNvPr id="4" name="標題 1"/>
          <p:cNvSpPr txBox="1">
            <a:spLocks/>
          </p:cNvSpPr>
          <p:nvPr>
            <p:custDataLst>
              <p:tags r:id="rId1"/>
            </p:custDataLst>
          </p:nvPr>
        </p:nvSpPr>
        <p:spPr>
          <a:xfrm>
            <a:off x="796768" y="0"/>
            <a:ext cx="7581901" cy="610880"/>
          </a:xfrm>
          <a:prstGeom prst="rect">
            <a:avLst/>
          </a:prstGeom>
        </p:spPr>
        <p:txBody>
          <a:bodyPr vert="horz" rtlCol="0" anchor="t">
            <a:noAutofit/>
          </a:bodyPr>
          <a:lstStyle>
            <a:lvl1pPr algn="r" rtl="0" eaLnBrk="1" latinLnBrk="0" hangingPunct="1">
              <a:spcBef>
                <a:spcPct val="0"/>
              </a:spcBef>
              <a:buNone/>
              <a:defRPr kumimoji="0" sz="4000" b="1" kern="1200" cap="all" baseline="0">
                <a:solidFill>
                  <a:schemeClr val="tx2"/>
                </a:solidFill>
                <a:effectLst>
                  <a:reflection blurRad="12700" stA="48000" endA="300" endPos="55000" dir="5400000" sy="-90000" algn="bl" rotWithShape="0"/>
                </a:effectLst>
                <a:latin typeface="+mj-lt"/>
                <a:ea typeface="+mj-ea"/>
                <a:cs typeface="+mj-cs"/>
              </a:defRPr>
            </a:lvl1pPr>
          </a:lstStyle>
          <a:p>
            <a:pPr algn="just" fontAlgn="auto">
              <a:spcAft>
                <a:spcPts val="0"/>
              </a:spcAft>
            </a:pPr>
            <a:r>
              <a:rPr lang="en-US" altLang="zh-TW"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Cheung </a:t>
            </a:r>
            <a:r>
              <a:rPr lang="en-US" altLang="zh-TW" sz="24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a:t>
            </a:r>
            <a:r>
              <a:rPr lang="en-US" altLang="zh-TW"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Wan Catholic Secondary School</a:t>
            </a:r>
            <a:endParaRPr lang="zh-TW" alt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2" descr="T:\Phy\Schlogo_trans.gif"/>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40592" y="92235"/>
            <a:ext cx="656176" cy="864096"/>
          </a:xfrm>
          <a:prstGeom prst="rect">
            <a:avLst/>
          </a:prstGeom>
          <a:noFill/>
        </p:spPr>
      </p:pic>
    </p:spTree>
    <p:extLst>
      <p:ext uri="{BB962C8B-B14F-4D97-AF65-F5344CB8AC3E}">
        <p14:creationId xmlns:p14="http://schemas.microsoft.com/office/powerpoint/2010/main" val="3684396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1554163"/>
            <a:ext cx="8686800" cy="1658814"/>
          </a:xfrm>
        </p:spPr>
        <p:txBody>
          <a:bodyPr>
            <a:normAutofit/>
          </a:bodyPr>
          <a:lstStyle/>
          <a:p>
            <a:r>
              <a:rPr lang="zh-TW" altLang="en-US" sz="2400" dirty="0"/>
              <a:t>第一層次	</a:t>
            </a:r>
            <a:r>
              <a:rPr lang="en-US" altLang="zh-TW" sz="2400" dirty="0" smtClean="0"/>
              <a:t>–</a:t>
            </a:r>
            <a:r>
              <a:rPr lang="zh-TW" altLang="en-US" sz="2400" dirty="0" smtClean="0"/>
              <a:t>全</a:t>
            </a:r>
            <a:r>
              <a:rPr lang="zh-TW" altLang="en-US" sz="2400" dirty="0"/>
              <a:t>班式（校本）：透過「體育課」為學生提供多元選擇，幫助</a:t>
            </a:r>
            <a:r>
              <a:rPr lang="zh-TW" altLang="en-US" sz="2400" dirty="0" smtClean="0"/>
              <a:t>他們了解</a:t>
            </a:r>
            <a:r>
              <a:rPr lang="zh-TW" altLang="en-US" sz="2400" dirty="0"/>
              <a:t>自己的潛質和發展興趣。教師應把握各種機會發掘運動資優的學生，並</a:t>
            </a:r>
            <a:r>
              <a:rPr lang="zh-TW" altLang="en-US" sz="2400" dirty="0" smtClean="0"/>
              <a:t>按學生</a:t>
            </a:r>
            <a:r>
              <a:rPr lang="zh-TW" altLang="en-US" sz="2400" dirty="0"/>
              <a:t>的特質提供增潤及延伸學習</a:t>
            </a:r>
            <a:r>
              <a:rPr lang="zh-TW" altLang="en-US" sz="2400" dirty="0" smtClean="0"/>
              <a:t>機會</a:t>
            </a:r>
            <a:endParaRPr lang="zh-TW" altLang="en-US" sz="2400" dirty="0"/>
          </a:p>
        </p:txBody>
      </p:sp>
      <p:sp>
        <p:nvSpPr>
          <p:cNvPr id="2" name="標題 1"/>
          <p:cNvSpPr>
            <a:spLocks noGrp="1"/>
          </p:cNvSpPr>
          <p:nvPr>
            <p:ph type="title"/>
          </p:nvPr>
        </p:nvSpPr>
        <p:spPr/>
        <p:txBody>
          <a:bodyPr>
            <a:normAutofit/>
          </a:bodyPr>
          <a:lstStyle/>
          <a:p>
            <a:r>
              <a:rPr lang="zh-TW" altLang="en-US" dirty="0"/>
              <a:t>資優教育 </a:t>
            </a:r>
            <a:r>
              <a:rPr lang="en-US" altLang="zh-TW" dirty="0"/>
              <a:t>– </a:t>
            </a:r>
            <a:r>
              <a:rPr lang="zh-TW" altLang="en-US" dirty="0"/>
              <a:t>三層架構進行</a:t>
            </a:r>
            <a:r>
              <a:rPr lang="zh-TW" altLang="en-US" dirty="0" smtClean="0"/>
              <a:t>模式</a:t>
            </a:r>
            <a:endParaRPr lang="zh-HK" altLang="en-US" dirty="0"/>
          </a:p>
        </p:txBody>
      </p:sp>
      <p:grpSp>
        <p:nvGrpSpPr>
          <p:cNvPr id="7" name="群組 6"/>
          <p:cNvGrpSpPr/>
          <p:nvPr/>
        </p:nvGrpSpPr>
        <p:grpSpPr>
          <a:xfrm>
            <a:off x="4752504" y="3452407"/>
            <a:ext cx="4356000" cy="3216953"/>
            <a:chOff x="4752504" y="3452407"/>
            <a:chExt cx="4356000" cy="3216953"/>
          </a:xfrm>
        </p:grpSpPr>
        <p:sp>
          <p:nvSpPr>
            <p:cNvPr id="6" name="等腰三角形 5"/>
            <p:cNvSpPr>
              <a:spLocks noChangeAspect="1"/>
            </p:cNvSpPr>
            <p:nvPr/>
          </p:nvSpPr>
          <p:spPr>
            <a:xfrm>
              <a:off x="4752504" y="3501358"/>
              <a:ext cx="4356000" cy="316800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tLang="zh-TW"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TW"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全班式</a:t>
              </a:r>
              <a:endParaRPr lang="zh-HK"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等腰三角形 4"/>
            <p:cNvSpPr>
              <a:spLocks noChangeAspect="1"/>
            </p:cNvSpPr>
            <p:nvPr/>
          </p:nvSpPr>
          <p:spPr>
            <a:xfrm>
              <a:off x="5508104" y="3511723"/>
              <a:ext cx="2880000" cy="20945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抽離式</a:t>
              </a:r>
              <a:endParaRPr lang="zh-HK"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等腰三角形 3"/>
            <p:cNvSpPr/>
            <p:nvPr/>
          </p:nvSpPr>
          <p:spPr>
            <a:xfrm>
              <a:off x="6156833" y="3452407"/>
              <a:ext cx="1548000" cy="115212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校外支援</a:t>
              </a:r>
              <a:endParaRPr lang="zh-HK"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內容版面配置區 2"/>
          <p:cNvSpPr txBox="1">
            <a:spLocks/>
          </p:cNvSpPr>
          <p:nvPr/>
        </p:nvSpPr>
        <p:spPr>
          <a:xfrm>
            <a:off x="304800" y="2996952"/>
            <a:ext cx="4915272" cy="345638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fontAlgn="auto">
              <a:spcAft>
                <a:spcPts val="0"/>
              </a:spcAft>
            </a:pPr>
            <a:r>
              <a:rPr lang="zh-TW" altLang="en-US" sz="2400" dirty="0" smtClean="0"/>
              <a:t>第二層次	</a:t>
            </a:r>
            <a:r>
              <a:rPr lang="en-US" altLang="zh-TW" sz="2400" dirty="0" smtClean="0"/>
              <a:t>–</a:t>
            </a:r>
            <a:r>
              <a:rPr lang="zh-TW" altLang="en-US" sz="2400" dirty="0" smtClean="0"/>
              <a:t>抽離式（校本）：透過興趣小組、校隊訓練等活動，讓學生在選定的運動項目上及在課堂外接受有系統及專門性的訓練和參加學界體育比賽</a:t>
            </a:r>
          </a:p>
          <a:p>
            <a:pPr fontAlgn="auto">
              <a:spcAft>
                <a:spcPts val="0"/>
              </a:spcAft>
            </a:pPr>
            <a:r>
              <a:rPr lang="zh-TW" altLang="en-US" sz="2400" dirty="0" smtClean="0"/>
              <a:t>第三層次	</a:t>
            </a:r>
            <a:r>
              <a:rPr lang="en-US" altLang="zh-TW" sz="2400" dirty="0" smtClean="0"/>
              <a:t>–</a:t>
            </a:r>
            <a:r>
              <a:rPr lang="zh-TW" altLang="en-US" sz="2400" dirty="0" smtClean="0"/>
              <a:t>校外支援：推薦具潛質或優秀表現的學生到相關機構作進一步的專項培訓，幫助他們為日後晉身精英運動員行列奠下基礎</a:t>
            </a:r>
            <a:endParaRPr lang="zh-HK" altLang="en-US" sz="2400" dirty="0"/>
          </a:p>
        </p:txBody>
      </p:sp>
    </p:spTree>
    <p:extLst>
      <p:ext uri="{BB962C8B-B14F-4D97-AF65-F5344CB8AC3E}">
        <p14:creationId xmlns:p14="http://schemas.microsoft.com/office/powerpoint/2010/main" val="2523066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p:txBody>
          <a:bodyPr/>
          <a:lstStyle/>
          <a:p>
            <a:r>
              <a:rPr lang="zh-TW" altLang="en-US" dirty="0" smtClean="0"/>
              <a:t>由一個竹籮開始，</a:t>
            </a:r>
            <a:r>
              <a:rPr lang="en-US" altLang="zh-TW" dirty="0" smtClean="0"/>
              <a:t>5</a:t>
            </a:r>
            <a:r>
              <a:rPr lang="zh-TW" altLang="en-US" dirty="0" smtClean="0"/>
              <a:t>個火車頭開始</a:t>
            </a:r>
            <a:endParaRPr lang="en-US" altLang="zh-TW" dirty="0" smtClean="0"/>
          </a:p>
          <a:p>
            <a:r>
              <a:rPr lang="zh-TW" altLang="zh-HK" dirty="0" smtClean="0"/>
              <a:t>十多</a:t>
            </a:r>
            <a:r>
              <a:rPr lang="zh-TW" altLang="zh-HK" dirty="0"/>
              <a:t>年前寂寂無名，在校內純粹為一個興趣小組，隊員亦人數不多，一直在市區學界第一組及第二組浮浮</a:t>
            </a:r>
            <a:r>
              <a:rPr lang="zh-TW" altLang="zh-HK" dirty="0" smtClean="0"/>
              <a:t>沉沉</a:t>
            </a:r>
            <a:endParaRPr lang="en-US" altLang="zh-TW" dirty="0" smtClean="0"/>
          </a:p>
          <a:p>
            <a:endParaRPr lang="en-US" altLang="zh-TW" dirty="0" smtClean="0"/>
          </a:p>
          <a:p>
            <a:endParaRPr lang="en-US" altLang="zh-TW" dirty="0" smtClean="0"/>
          </a:p>
          <a:p>
            <a:endParaRPr lang="zh-HK" altLang="en-US" dirty="0"/>
          </a:p>
        </p:txBody>
      </p:sp>
    </p:spTree>
    <p:extLst>
      <p:ext uri="{BB962C8B-B14F-4D97-AF65-F5344CB8AC3E}">
        <p14:creationId xmlns:p14="http://schemas.microsoft.com/office/powerpoint/2010/main" val="4265941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a:xfrm>
            <a:off x="304800" y="1554162"/>
            <a:ext cx="5203304" cy="4525963"/>
          </a:xfrm>
        </p:spPr>
        <p:txBody>
          <a:bodyPr/>
          <a:lstStyle/>
          <a:p>
            <a:r>
              <a:rPr lang="zh-TW" altLang="zh-HK" dirty="0" smtClean="0"/>
              <a:t>球隊五年</a:t>
            </a:r>
            <a:r>
              <a:rPr lang="zh-TW" altLang="zh-HK" dirty="0"/>
              <a:t>的發展</a:t>
            </a:r>
            <a:r>
              <a:rPr lang="zh-TW" altLang="zh-HK" dirty="0" smtClean="0"/>
              <a:t>計</a:t>
            </a:r>
            <a:r>
              <a:rPr lang="zh-TW" altLang="en-US" dirty="0"/>
              <a:t>畫</a:t>
            </a:r>
            <a:r>
              <a:rPr lang="zh-TW" altLang="zh-HK" dirty="0" smtClean="0"/>
              <a:t>，</a:t>
            </a:r>
            <a:r>
              <a:rPr lang="zh-TW" altLang="zh-HK" dirty="0"/>
              <a:t>在</a:t>
            </a:r>
            <a:r>
              <a:rPr lang="zh-TW" altLang="zh-HK" dirty="0" smtClean="0"/>
              <a:t>計</a:t>
            </a:r>
            <a:r>
              <a:rPr lang="zh-TW" altLang="en-US" dirty="0"/>
              <a:t>畫</a:t>
            </a:r>
            <a:r>
              <a:rPr lang="zh-TW" altLang="zh-HK" dirty="0" smtClean="0"/>
              <a:t>中</a:t>
            </a:r>
            <a:r>
              <a:rPr lang="zh-TW" altLang="zh-HK" dirty="0"/>
              <a:t>，第一個目標是要</a:t>
            </a:r>
            <a:r>
              <a:rPr lang="en-US" altLang="zh-HK" dirty="0"/>
              <a:t>:</a:t>
            </a:r>
            <a:endParaRPr lang="zh-TW" altLang="zh-HK" dirty="0"/>
          </a:p>
          <a:p>
            <a:pPr marL="0" indent="0">
              <a:buNone/>
            </a:pPr>
            <a:r>
              <a:rPr lang="en-US" altLang="zh-HK" dirty="0"/>
              <a:t>1.</a:t>
            </a:r>
            <a:r>
              <a:rPr lang="zh-TW" altLang="zh-HK" dirty="0" smtClean="0"/>
              <a:t>增加排球</a:t>
            </a:r>
            <a:r>
              <a:rPr lang="zh-TW" altLang="zh-HK" dirty="0"/>
              <a:t>人口</a:t>
            </a:r>
          </a:p>
          <a:p>
            <a:pPr marL="0" indent="0">
              <a:buNone/>
            </a:pPr>
            <a:r>
              <a:rPr lang="en-US" altLang="zh-HK" dirty="0"/>
              <a:t>2.</a:t>
            </a:r>
            <a:r>
              <a:rPr lang="zh-TW" altLang="zh-HK" dirty="0"/>
              <a:t>增強校內排球氣氛以及</a:t>
            </a:r>
          </a:p>
          <a:p>
            <a:pPr marL="0" indent="0">
              <a:buNone/>
            </a:pPr>
            <a:r>
              <a:rPr lang="en-US" altLang="zh-HK" dirty="0"/>
              <a:t>3.</a:t>
            </a:r>
            <a:r>
              <a:rPr lang="zh-TW" altLang="zh-HK" dirty="0"/>
              <a:t>增加長天排球對學生的視野，藉以增強校內排球風氣</a:t>
            </a:r>
            <a:endParaRPr lang="en-US" altLang="zh-TW" dirty="0" smtClean="0"/>
          </a:p>
          <a:p>
            <a:endParaRPr lang="zh-HK" altLang="en-US" dirty="0"/>
          </a:p>
        </p:txBody>
      </p:sp>
    </p:spTree>
    <p:extLst>
      <p:ext uri="{BB962C8B-B14F-4D97-AF65-F5344CB8AC3E}">
        <p14:creationId xmlns:p14="http://schemas.microsoft.com/office/powerpoint/2010/main" val="3436435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a:xfrm>
            <a:off x="229344" y="1879572"/>
            <a:ext cx="8686800" cy="4525963"/>
          </a:xfrm>
        </p:spPr>
        <p:txBody>
          <a:bodyPr/>
          <a:lstStyle/>
          <a:p>
            <a:r>
              <a:rPr lang="zh-TW" altLang="zh-HK" dirty="0"/>
              <a:t>增加排球</a:t>
            </a:r>
            <a:r>
              <a:rPr lang="zh-TW" altLang="zh-HK" dirty="0" smtClean="0"/>
              <a:t>人口</a:t>
            </a:r>
            <a:endParaRPr lang="en-US" altLang="zh-TW" dirty="0" smtClean="0"/>
          </a:p>
          <a:p>
            <a:pPr lvl="1"/>
            <a:r>
              <a:rPr lang="zh-TW" altLang="en-US" dirty="0" smtClean="0"/>
              <a:t>在中一體育課加長排球單元周次</a:t>
            </a:r>
            <a:endParaRPr lang="en-US" altLang="zh-TW" dirty="0" smtClean="0"/>
          </a:p>
          <a:p>
            <a:pPr lvl="1"/>
            <a:r>
              <a:rPr lang="zh-TW" altLang="en-US" dirty="0" smtClean="0"/>
              <a:t>在「</a:t>
            </a:r>
            <a:r>
              <a:rPr lang="en-US" altLang="zh-TW" dirty="0" smtClean="0"/>
              <a:t>SPORTS FOR ALL</a:t>
            </a:r>
            <a:r>
              <a:rPr lang="zh-TW" altLang="en-US" dirty="0" smtClean="0"/>
              <a:t>」計劃加入排球項目</a:t>
            </a:r>
            <a:endParaRPr lang="en-US" altLang="zh-TW" dirty="0" smtClean="0"/>
          </a:p>
          <a:p>
            <a:pPr lvl="1"/>
            <a:r>
              <a:rPr lang="zh-TW" altLang="zh-HK" dirty="0" smtClean="0"/>
              <a:t>在</a:t>
            </a:r>
            <a:r>
              <a:rPr lang="zh-TW" altLang="zh-HK" dirty="0"/>
              <a:t>每一組別來盡量吸納十八球員，甚至曾經在同一組別來有超過二十名球員，希望以競爭令到球員之間的水平能夠</a:t>
            </a:r>
            <a:r>
              <a:rPr lang="zh-TW" altLang="zh-HK" dirty="0" smtClean="0"/>
              <a:t>提升</a:t>
            </a:r>
            <a:endParaRPr lang="en-US" altLang="zh-TW" dirty="0" smtClean="0"/>
          </a:p>
          <a:p>
            <a:pPr marL="457200" lvl="1" indent="0">
              <a:buNone/>
            </a:pPr>
            <a:r>
              <a:rPr lang="en-US" altLang="zh-TW" dirty="0" smtClean="0"/>
              <a:t>	(</a:t>
            </a:r>
            <a:r>
              <a:rPr lang="zh-TW" altLang="en-US" dirty="0" smtClean="0"/>
              <a:t>全班式</a:t>
            </a:r>
            <a:r>
              <a:rPr lang="en-US" altLang="zh-TW" dirty="0" smtClean="0"/>
              <a:t>/</a:t>
            </a:r>
            <a:r>
              <a:rPr lang="zh-TW" altLang="en-US" dirty="0" smtClean="0"/>
              <a:t>抽離式</a:t>
            </a:r>
            <a:r>
              <a:rPr lang="en-US" altLang="zh-TW" dirty="0" smtClean="0"/>
              <a:t>)</a:t>
            </a:r>
          </a:p>
          <a:p>
            <a:endParaRPr lang="zh-HK" altLang="en-US" dirty="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AutoShape 2"/>
          <p:cNvSpPr>
            <a:spLocks noGrp="1" noChangeArrowheads="1"/>
          </p:cNvSpPr>
          <p:nvPr>
            <p:ph type="title"/>
          </p:nvPr>
        </p:nvSpPr>
        <p:spPr/>
        <p:txBody>
          <a:bodyPr/>
          <a:lstStyle/>
          <a:p>
            <a:r>
              <a:rPr lang="zh-TW" altLang="en-US" dirty="0" smtClean="0">
                <a:latin typeface="+mn-ea"/>
                <a:ea typeface="+mn-ea"/>
              </a:rPr>
              <a:t>麻雀雖少，五臟俱全</a:t>
            </a:r>
          </a:p>
        </p:txBody>
      </p:sp>
      <p:sp>
        <p:nvSpPr>
          <p:cNvPr id="26631" name="Rectangle 3"/>
          <p:cNvSpPr>
            <a:spLocks noGrp="1" noChangeArrowheads="1"/>
          </p:cNvSpPr>
          <p:nvPr>
            <p:ph type="body" idx="1"/>
          </p:nvPr>
        </p:nvSpPr>
        <p:spPr/>
        <p:txBody>
          <a:bodyPr/>
          <a:lstStyle/>
          <a:p>
            <a:r>
              <a:rPr lang="zh-TW" altLang="zh-HK" dirty="0">
                <a:latin typeface="+mn-ea"/>
                <a:ea typeface="+mn-ea"/>
              </a:rPr>
              <a:t>一般校舍具備的有蓋操場、禮堂、籃球場、</a:t>
            </a:r>
            <a:r>
              <a:rPr lang="zh-TW" altLang="zh-HK" dirty="0" smtClean="0">
                <a:latin typeface="+mn-ea"/>
                <a:ea typeface="+mn-ea"/>
              </a:rPr>
              <a:t>排球場</a:t>
            </a:r>
            <a:endParaRPr lang="en-US" altLang="zh-TW" dirty="0" smtClean="0">
              <a:latin typeface="+mn-ea"/>
              <a:ea typeface="+mn-ea"/>
            </a:endParaRPr>
          </a:p>
          <a:p>
            <a:r>
              <a:rPr lang="zh-HK" altLang="zh-HK" dirty="0">
                <a:latin typeface="+mn-ea"/>
                <a:ea typeface="+mn-ea"/>
              </a:rPr>
              <a:t>為優化</a:t>
            </a:r>
            <a:r>
              <a:rPr lang="zh-TW" altLang="zh-HK" dirty="0">
                <a:latin typeface="+mn-ea"/>
                <a:ea typeface="+mn-ea"/>
              </a:rPr>
              <a:t>「長天」的運動設施，主動申請優質教育</a:t>
            </a:r>
            <a:r>
              <a:rPr lang="zh-TW" altLang="zh-HK" dirty="0" smtClean="0">
                <a:latin typeface="+mn-ea"/>
                <a:ea typeface="+mn-ea"/>
              </a:rPr>
              <a:t>基金</a:t>
            </a:r>
            <a:endParaRPr lang="en-US" altLang="zh-TW" dirty="0" smtClean="0">
              <a:latin typeface="+mn-ea"/>
              <a:ea typeface="+mn-ea"/>
            </a:endParaRPr>
          </a:p>
          <a:p>
            <a:r>
              <a:rPr lang="zh-TW" altLang="zh-HK" dirty="0">
                <a:latin typeface="+mn-ea"/>
                <a:ea typeface="+mn-ea"/>
              </a:rPr>
              <a:t>獲撥款興建全天候跑道和設備齊全的健身室及室內攀</a:t>
            </a:r>
            <a:r>
              <a:rPr lang="zh-TW" altLang="zh-HK" dirty="0" smtClean="0">
                <a:latin typeface="+mn-ea"/>
                <a:ea typeface="+mn-ea"/>
              </a:rPr>
              <a:t>石牆</a:t>
            </a:r>
            <a:endParaRPr lang="en-US" altLang="zh-TW" dirty="0" smtClean="0">
              <a:latin typeface="+mn-ea"/>
              <a:ea typeface="+mn-ea"/>
            </a:endParaRPr>
          </a:p>
          <a:p>
            <a:r>
              <a:rPr lang="zh-TW" altLang="zh-HK" dirty="0">
                <a:latin typeface="+mn-ea"/>
                <a:ea typeface="+mn-ea"/>
              </a:rPr>
              <a:t>今年再次獲得優質教育基金撥款港幣一百一十五萬重新鋪設全天候跑道及安裝</a:t>
            </a:r>
            <a:r>
              <a:rPr lang="zh-HK" altLang="zh-HK" dirty="0">
                <a:latin typeface="+mn-ea"/>
                <a:ea typeface="+mn-ea"/>
              </a:rPr>
              <a:t>晶片計時器</a:t>
            </a:r>
            <a:endParaRPr lang="zh-TW" altLang="en-US" dirty="0" smtClean="0">
              <a:latin typeface="+mn-ea"/>
              <a:ea typeface="+mn-ea"/>
            </a:endParaRPr>
          </a:p>
          <a:p>
            <a:pPr eaLnBrk="1" hangingPunct="1"/>
            <a:endParaRPr lang="zh-TW" altLang="en-US" dirty="0" smtClean="0">
              <a:latin typeface="+mn-ea"/>
              <a:ea typeface="+mn-ea"/>
            </a:endParaRPr>
          </a:p>
          <a:p>
            <a:pPr eaLnBrk="1" hangingPunct="1"/>
            <a:endParaRPr lang="en-US" altLang="zh-TW" dirty="0" smtClean="0">
              <a:latin typeface="+mn-ea"/>
              <a:ea typeface="+mn-ea"/>
            </a:endParaRPr>
          </a:p>
        </p:txBody>
      </p:sp>
    </p:spTree>
    <p:extLst>
      <p:ext uri="{BB962C8B-B14F-4D97-AF65-F5344CB8AC3E}">
        <p14:creationId xmlns:p14="http://schemas.microsoft.com/office/powerpoint/2010/main" val="10351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p:txBody>
          <a:bodyPr>
            <a:normAutofit/>
          </a:bodyPr>
          <a:lstStyle/>
          <a:p>
            <a:r>
              <a:rPr lang="zh-TW" altLang="en-US" dirty="0" smtClean="0"/>
              <a:t>排</a:t>
            </a:r>
            <a:r>
              <a:rPr lang="zh-TW" altLang="en-US" dirty="0"/>
              <a:t>球</a:t>
            </a:r>
            <a:r>
              <a:rPr lang="zh-TW" altLang="zh-HK" dirty="0" smtClean="0"/>
              <a:t>學會</a:t>
            </a:r>
            <a:r>
              <a:rPr lang="zh-TW" altLang="zh-HK" dirty="0"/>
              <a:t>成員舉辦形形色色的排球活動，包括社際排球賽，班際排球賽，排球初級訓練班以及</a:t>
            </a:r>
            <a:r>
              <a:rPr lang="en-US" altLang="zh-HK" dirty="0"/>
              <a:t>4</a:t>
            </a:r>
            <a:r>
              <a:rPr lang="zh-TW" altLang="zh-HK" dirty="0"/>
              <a:t>人排球賽。藉此增強考慮的排球</a:t>
            </a:r>
            <a:r>
              <a:rPr lang="zh-TW" altLang="zh-HK" dirty="0" smtClean="0"/>
              <a:t>氣氛</a:t>
            </a:r>
            <a:endParaRPr lang="en-US" altLang="zh-TW" dirty="0" smtClean="0"/>
          </a:p>
          <a:p>
            <a:pPr marL="0" indent="0">
              <a:buNone/>
            </a:pPr>
            <a:r>
              <a:rPr lang="en-US" altLang="zh-TW" dirty="0"/>
              <a:t>	</a:t>
            </a:r>
            <a:r>
              <a:rPr lang="en-US" altLang="zh-TW" dirty="0" smtClean="0"/>
              <a:t>(</a:t>
            </a:r>
            <a:r>
              <a:rPr lang="zh-TW" altLang="en-US" dirty="0" smtClean="0"/>
              <a:t>活動知識</a:t>
            </a:r>
            <a:r>
              <a:rPr lang="en-US" altLang="zh-TW" dirty="0" smtClean="0"/>
              <a:t>)</a:t>
            </a:r>
          </a:p>
          <a:p>
            <a:endParaRPr lang="zh-HK" altLang="en-US" dirty="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r>
              <a:rPr lang="en-US" altLang="zh-TW" dirty="0" smtClean="0"/>
              <a:t>(</a:t>
            </a:r>
            <a:r>
              <a:rPr lang="zh-TW" altLang="en-US" dirty="0" smtClean="0"/>
              <a:t>服務</a:t>
            </a:r>
            <a:r>
              <a:rPr lang="en-US" altLang="zh-TW" dirty="0" smtClean="0"/>
              <a:t>)</a:t>
            </a:r>
            <a:endParaRPr lang="zh-HK" altLang="en-US" dirty="0"/>
          </a:p>
        </p:txBody>
      </p:sp>
      <p:sp>
        <p:nvSpPr>
          <p:cNvPr id="3" name="內容版面配置區 2"/>
          <p:cNvSpPr>
            <a:spLocks noGrp="1"/>
          </p:cNvSpPr>
          <p:nvPr>
            <p:ph idx="1"/>
          </p:nvPr>
        </p:nvSpPr>
        <p:spPr/>
        <p:txBody>
          <a:bodyPr>
            <a:normAutofit/>
          </a:bodyPr>
          <a:lstStyle/>
          <a:p>
            <a:r>
              <a:rPr lang="en-US" altLang="zh-TW" dirty="0"/>
              <a:t>2013</a:t>
            </a:r>
            <a:r>
              <a:rPr lang="zh-TW" altLang="en-US" dirty="0"/>
              <a:t>排總教練研討會示範表演</a:t>
            </a:r>
            <a:endParaRPr lang="zh-HK" altLang="en-US" dirty="0"/>
          </a:p>
        </p:txBody>
      </p:sp>
    </p:spTree>
    <p:extLst>
      <p:ext uri="{BB962C8B-B14F-4D97-AF65-F5344CB8AC3E}">
        <p14:creationId xmlns:p14="http://schemas.microsoft.com/office/powerpoint/2010/main" val="1094143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p:txBody>
          <a:bodyPr/>
          <a:lstStyle/>
          <a:p>
            <a:r>
              <a:rPr lang="zh-TW" altLang="zh-HK" dirty="0"/>
              <a:t>希望為長天排球隊的同學增加不同的見識機會。</a:t>
            </a:r>
            <a:endParaRPr lang="en-US" altLang="zh-TW" dirty="0"/>
          </a:p>
          <a:p>
            <a:r>
              <a:rPr lang="zh-TW" altLang="zh-HK" dirty="0"/>
              <a:t>包括引薦排球對</a:t>
            </a:r>
            <a:r>
              <a:rPr lang="zh-TW" altLang="zh-HK" dirty="0" smtClean="0"/>
              <a:t>的</a:t>
            </a:r>
            <a:endParaRPr lang="en-US" altLang="zh-TW" dirty="0" smtClean="0"/>
          </a:p>
          <a:p>
            <a:pPr marL="400050" lvl="1" indent="0">
              <a:buNone/>
            </a:pPr>
            <a:r>
              <a:rPr lang="zh-TW" altLang="zh-HK" sz="3200" dirty="0" smtClean="0"/>
              <a:t>隊員</a:t>
            </a:r>
            <a:r>
              <a:rPr lang="zh-TW" altLang="en-US" sz="3200" dirty="0" smtClean="0"/>
              <a:t>到</a:t>
            </a:r>
            <a:r>
              <a:rPr lang="zh-TW" altLang="zh-HK" sz="3200" dirty="0"/>
              <a:t>不同球會</a:t>
            </a:r>
            <a:r>
              <a:rPr lang="zh-TW" altLang="zh-HK" sz="3200" dirty="0" smtClean="0"/>
              <a:t>的</a:t>
            </a:r>
            <a:endParaRPr lang="en-US" altLang="zh-TW" sz="3200" dirty="0" smtClean="0"/>
          </a:p>
          <a:p>
            <a:pPr marL="400050" lvl="1" indent="0">
              <a:buNone/>
            </a:pPr>
            <a:r>
              <a:rPr lang="zh-TW" altLang="zh-HK" sz="3200" dirty="0" smtClean="0"/>
              <a:t>青年</a:t>
            </a:r>
            <a:r>
              <a:rPr lang="zh-TW" altLang="zh-HK" sz="3200" dirty="0"/>
              <a:t>組</a:t>
            </a:r>
            <a:r>
              <a:rPr lang="zh-TW" altLang="zh-HK" sz="3200" dirty="0" smtClean="0"/>
              <a:t>進行</a:t>
            </a:r>
            <a:r>
              <a:rPr lang="zh-TW" altLang="zh-HK" sz="3200" dirty="0"/>
              <a:t>訓練</a:t>
            </a:r>
            <a:r>
              <a:rPr lang="zh-TW" altLang="zh-HK" sz="3200" dirty="0" smtClean="0"/>
              <a:t>。</a:t>
            </a:r>
            <a:endParaRPr lang="en-US" altLang="zh-TW" sz="3200" dirty="0" smtClean="0"/>
          </a:p>
          <a:p>
            <a:pPr marL="400050" lvl="1" indent="0">
              <a:buNone/>
            </a:pPr>
            <a:r>
              <a:rPr lang="zh-TW" altLang="zh-HK" sz="3200" dirty="0" smtClean="0"/>
              <a:t>以及</a:t>
            </a:r>
            <a:r>
              <a:rPr lang="zh-TW" altLang="zh-HK" sz="3200" dirty="0"/>
              <a:t>在暑假</a:t>
            </a:r>
            <a:r>
              <a:rPr lang="zh-TW" altLang="zh-HK" sz="3200" dirty="0" smtClean="0"/>
              <a:t>安排同</a:t>
            </a:r>
            <a:endParaRPr lang="en-US" altLang="zh-TW" sz="3200" dirty="0" smtClean="0"/>
          </a:p>
          <a:p>
            <a:pPr marL="400050" lvl="1" indent="0">
              <a:buNone/>
            </a:pPr>
            <a:r>
              <a:rPr lang="zh-TW" altLang="zh-HK" sz="3200" dirty="0" smtClean="0"/>
              <a:t>學</a:t>
            </a:r>
            <a:r>
              <a:rPr lang="zh-TW" altLang="zh-HK" sz="3200" dirty="0"/>
              <a:t>到</a:t>
            </a:r>
            <a:r>
              <a:rPr lang="zh-TW" altLang="zh-HK" sz="3200" dirty="0" smtClean="0"/>
              <a:t>廣州集訓</a:t>
            </a:r>
            <a:endParaRPr lang="en-US" altLang="zh-TW" sz="3200" dirty="0"/>
          </a:p>
          <a:p>
            <a:endParaRPr lang="en-US" altLang="zh-TW" dirty="0" smtClean="0"/>
          </a:p>
          <a:p>
            <a:endParaRPr lang="zh-HK" altLang="en-US" dirty="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p:txBody>
          <a:bodyPr/>
          <a:lstStyle/>
          <a:p>
            <a:r>
              <a:rPr lang="zh-TW" altLang="zh-HK" dirty="0"/>
              <a:t>三年之後在</a:t>
            </a:r>
            <a:r>
              <a:rPr lang="en-US" altLang="zh-HK" dirty="0"/>
              <a:t>2004</a:t>
            </a:r>
            <a:r>
              <a:rPr lang="zh-TW" altLang="zh-HK" dirty="0"/>
              <a:t>年，排球隊在第一年由第二組升上第一組作賽便立即獲得甲組冠軍及團體冠軍，由「升班馬」獲得團體冠軍可謂一個史無前例的</a:t>
            </a:r>
            <a:r>
              <a:rPr lang="zh-TW" altLang="zh-HK" dirty="0" smtClean="0"/>
              <a:t>佳績</a:t>
            </a:r>
            <a:endParaRPr lang="en-US" altLang="zh-TW" dirty="0" smtClean="0"/>
          </a:p>
          <a:p>
            <a:endParaRPr lang="en-US" altLang="zh-TW" dirty="0" smtClean="0"/>
          </a:p>
          <a:p>
            <a:endParaRPr lang="zh-HK" altLang="en-US" dirty="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p:txBody>
          <a:bodyPr/>
          <a:lstStyle/>
          <a:p>
            <a:r>
              <a:rPr lang="zh-TW" altLang="zh-HK" dirty="0"/>
              <a:t>再尋求突破，我們安排更多不同的地方，包括</a:t>
            </a:r>
            <a:r>
              <a:rPr lang="zh-TW" altLang="zh-HK" dirty="0" smtClean="0"/>
              <a:t>上海</a:t>
            </a:r>
            <a:r>
              <a:rPr lang="zh-TW" altLang="en-US" dirty="0" smtClean="0"/>
              <a:t>及</a:t>
            </a:r>
            <a:r>
              <a:rPr lang="zh-TW" altLang="zh-HK" dirty="0" smtClean="0"/>
              <a:t>澳門</a:t>
            </a:r>
            <a:r>
              <a:rPr lang="zh-TW" altLang="zh-HK" dirty="0"/>
              <a:t>進行海外集訓，也在暑期舉辦很多不同的邀請賽，讓學生和其他學校交流。終於我們再度突破獲得了全港精英學界排球賽冠軍</a:t>
            </a:r>
            <a:endParaRPr lang="en-US" altLang="zh-TW" dirty="0" smtClean="0"/>
          </a:p>
          <a:p>
            <a:endParaRPr lang="zh-HK" altLang="en-US" dirty="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r>
              <a:rPr lang="en-US" altLang="zh-TW" dirty="0" smtClean="0"/>
              <a:t>(</a:t>
            </a:r>
            <a:r>
              <a:rPr lang="zh-TW" altLang="en-US" dirty="0" smtClean="0"/>
              <a:t>校外支援</a:t>
            </a:r>
            <a:r>
              <a:rPr lang="en-US" altLang="zh-TW" dirty="0" smtClean="0"/>
              <a:t>)</a:t>
            </a:r>
            <a:endParaRPr lang="zh-HK" altLang="en-US" dirty="0"/>
          </a:p>
        </p:txBody>
      </p:sp>
      <p:sp>
        <p:nvSpPr>
          <p:cNvPr id="3" name="內容版面配置區 2"/>
          <p:cNvSpPr>
            <a:spLocks noGrp="1"/>
          </p:cNvSpPr>
          <p:nvPr>
            <p:ph idx="1"/>
          </p:nvPr>
        </p:nvSpPr>
        <p:spPr>
          <a:xfrm>
            <a:off x="323528" y="1340768"/>
            <a:ext cx="8686800" cy="4525963"/>
          </a:xfrm>
        </p:spPr>
        <p:txBody>
          <a:bodyPr/>
          <a:lstStyle/>
          <a:p>
            <a:r>
              <a:rPr lang="zh-TW" altLang="zh-HK" dirty="0"/>
              <a:t>加上有不少排球的成員畢業</a:t>
            </a:r>
            <a:r>
              <a:rPr lang="zh-TW" altLang="zh-HK" dirty="0" smtClean="0"/>
              <a:t>。</a:t>
            </a:r>
            <a:endParaRPr lang="en-US" altLang="zh-TW" dirty="0" smtClean="0"/>
          </a:p>
          <a:p>
            <a:r>
              <a:rPr lang="zh-TW" altLang="zh-HK" dirty="0" smtClean="0"/>
              <a:t>由</a:t>
            </a:r>
            <a:r>
              <a:rPr lang="zh-TW" altLang="zh-HK" dirty="0"/>
              <a:t>舊生成立了一個社區體育</a:t>
            </a:r>
            <a:r>
              <a:rPr lang="zh-TW" altLang="zh-HK" dirty="0" smtClean="0"/>
              <a:t>會</a:t>
            </a:r>
            <a:endParaRPr lang="en-US" altLang="zh-TW" dirty="0" smtClean="0"/>
          </a:p>
          <a:p>
            <a:r>
              <a:rPr lang="zh-TW" altLang="zh-HK" dirty="0" smtClean="0"/>
              <a:t>體育</a:t>
            </a:r>
            <a:r>
              <a:rPr lang="zh-TW" altLang="zh-HK" dirty="0"/>
              <a:t>會成立的目的希望為畢業生能延續他們的排球</a:t>
            </a:r>
            <a:r>
              <a:rPr lang="zh-TW" altLang="zh-HK" dirty="0" smtClean="0"/>
              <a:t>興趣</a:t>
            </a:r>
            <a:endParaRPr lang="en-US" altLang="zh-TW" dirty="0" smtClean="0"/>
          </a:p>
          <a:p>
            <a:r>
              <a:rPr lang="zh-TW" altLang="zh-HK" dirty="0" smtClean="0"/>
              <a:t>在體育</a:t>
            </a:r>
            <a:r>
              <a:rPr lang="zh-TW" altLang="en-US" dirty="0" smtClean="0"/>
              <a:t>會</a:t>
            </a:r>
            <a:r>
              <a:rPr lang="zh-TW" altLang="zh-HK" dirty="0" smtClean="0"/>
              <a:t>八成</a:t>
            </a:r>
            <a:r>
              <a:rPr lang="zh-TW" altLang="zh-HK" dirty="0"/>
              <a:t>以上為長天舊生</a:t>
            </a:r>
            <a:r>
              <a:rPr lang="zh-TW" altLang="zh-HK" dirty="0" smtClean="0"/>
              <a:t>。</a:t>
            </a:r>
            <a:endParaRPr lang="en-US" altLang="zh-TW" dirty="0" smtClean="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r>
              <a:rPr lang="en-US" altLang="zh-TW" dirty="0" smtClean="0"/>
              <a:t>(</a:t>
            </a:r>
            <a:r>
              <a:rPr lang="zh-TW" altLang="en-US" dirty="0" smtClean="0"/>
              <a:t>校外支援</a:t>
            </a:r>
            <a:r>
              <a:rPr lang="en-US" altLang="zh-TW" dirty="0" smtClean="0"/>
              <a:t>)</a:t>
            </a:r>
            <a:endParaRPr lang="zh-HK" altLang="en-US" dirty="0"/>
          </a:p>
        </p:txBody>
      </p:sp>
      <p:sp>
        <p:nvSpPr>
          <p:cNvPr id="3" name="內容版面配置區 2"/>
          <p:cNvSpPr>
            <a:spLocks noGrp="1"/>
          </p:cNvSpPr>
          <p:nvPr>
            <p:ph idx="1"/>
          </p:nvPr>
        </p:nvSpPr>
        <p:spPr>
          <a:xfrm>
            <a:off x="323528" y="1340768"/>
            <a:ext cx="8686800" cy="4525963"/>
          </a:xfrm>
        </p:spPr>
        <p:txBody>
          <a:bodyPr/>
          <a:lstStyle/>
          <a:p>
            <a:r>
              <a:rPr lang="zh-TW" altLang="zh-HK" dirty="0"/>
              <a:t>一群長天的小伙子由本地聯賽的公開</a:t>
            </a:r>
            <a:r>
              <a:rPr lang="zh-TW" altLang="zh-HK" dirty="0" smtClean="0"/>
              <a:t>組，</a:t>
            </a:r>
            <a:r>
              <a:rPr lang="zh-TW" altLang="zh-HK" dirty="0"/>
              <a:t>一直奮鬥至最高峰期到甲一組作賽</a:t>
            </a:r>
            <a:r>
              <a:rPr lang="zh-TW" altLang="zh-HK" dirty="0" smtClean="0"/>
              <a:t>。</a:t>
            </a:r>
            <a:endParaRPr lang="en-US" altLang="zh-TW" dirty="0" smtClean="0"/>
          </a:p>
          <a:p>
            <a:r>
              <a:rPr lang="zh-TW" altLang="zh-HK" dirty="0" smtClean="0"/>
              <a:t>體育</a:t>
            </a:r>
            <a:r>
              <a:rPr lang="zh-TW" altLang="zh-HK" dirty="0"/>
              <a:t>會亦會為在學的長天同學舉辦訓練</a:t>
            </a:r>
            <a:r>
              <a:rPr lang="zh-TW" altLang="zh-HK" dirty="0" smtClean="0"/>
              <a:t>班</a:t>
            </a:r>
            <a:r>
              <a:rPr lang="zh-TW" altLang="en-US" dirty="0" smtClean="0"/>
              <a:t>及與康文署合辦邀請賽</a:t>
            </a:r>
            <a:r>
              <a:rPr lang="zh-TW" altLang="zh-HK" dirty="0" smtClean="0"/>
              <a:t>。</a:t>
            </a:r>
            <a:r>
              <a:rPr lang="zh-TW" altLang="zh-HK" dirty="0"/>
              <a:t>令到長天的同學能在一個更加好的環境之下訓練</a:t>
            </a:r>
            <a:endParaRPr lang="en-US" altLang="zh-TW" dirty="0" smtClean="0"/>
          </a:p>
        </p:txBody>
      </p:sp>
    </p:spTree>
    <p:extLst>
      <p:ext uri="{BB962C8B-B14F-4D97-AF65-F5344CB8AC3E}">
        <p14:creationId xmlns:p14="http://schemas.microsoft.com/office/powerpoint/2010/main" val="3273400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長天排球隊</a:t>
            </a:r>
            <a:endParaRPr lang="zh-HK" altLang="en-US" dirty="0"/>
          </a:p>
        </p:txBody>
      </p:sp>
      <p:sp>
        <p:nvSpPr>
          <p:cNvPr id="3" name="內容版面配置區 2"/>
          <p:cNvSpPr>
            <a:spLocks noGrp="1"/>
          </p:cNvSpPr>
          <p:nvPr>
            <p:ph idx="1"/>
          </p:nvPr>
        </p:nvSpPr>
        <p:spPr>
          <a:xfrm>
            <a:off x="304800" y="1221372"/>
            <a:ext cx="3835152" cy="3359756"/>
          </a:xfrm>
        </p:spPr>
        <p:txBody>
          <a:bodyPr>
            <a:noAutofit/>
          </a:bodyPr>
          <a:lstStyle/>
          <a:p>
            <a:r>
              <a:rPr lang="zh-TW" altLang="zh-HK" sz="2800" dirty="0"/>
              <a:t>相隔十二年，長天排球隊為香港排球出產不少人材。出產了</a:t>
            </a:r>
            <a:r>
              <a:rPr lang="en-US" altLang="zh-HK" sz="2800" dirty="0"/>
              <a:t>5</a:t>
            </a:r>
            <a:r>
              <a:rPr lang="zh-TW" altLang="zh-HK" sz="2800" dirty="0"/>
              <a:t>名香港成年隊，無數名香港青年隊及少年隊。在多年間獲得了學界第一組七年團體冠軍及兩年團體</a:t>
            </a:r>
            <a:r>
              <a:rPr lang="zh-TW" altLang="zh-HK" sz="2800" dirty="0" smtClean="0"/>
              <a:t>亞軍</a:t>
            </a:r>
            <a:endParaRPr lang="zh-HK" altLang="en-US" sz="2800" dirty="0"/>
          </a:p>
        </p:txBody>
      </p:sp>
      <p:sp>
        <p:nvSpPr>
          <p:cNvPr id="9" name="內容版面配置區 2"/>
          <p:cNvSpPr txBox="1">
            <a:spLocks/>
          </p:cNvSpPr>
          <p:nvPr/>
        </p:nvSpPr>
        <p:spPr>
          <a:xfrm>
            <a:off x="323528" y="4752527"/>
            <a:ext cx="6048672" cy="2989109"/>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fontAlgn="auto">
              <a:spcAft>
                <a:spcPts val="0"/>
              </a:spcAft>
            </a:pPr>
            <a:r>
              <a:rPr lang="zh-TW" altLang="zh-HK" sz="2800" dirty="0" smtClean="0"/>
              <a:t>而我們亦希望能夠繼續為香港排球培育人才。所謂人才不只是球技出眾，而是我們強調德育及紀律的培訓。以及球隊團隊精神的培育</a:t>
            </a:r>
            <a:endParaRPr lang="en-US" altLang="zh-TW" sz="2800" dirty="0" smtClean="0"/>
          </a:p>
          <a:p>
            <a:pPr fontAlgn="auto">
              <a:spcAft>
                <a:spcPts val="0"/>
              </a:spcAft>
            </a:pPr>
            <a:endParaRPr lang="zh-HK" altLang="en-US" dirty="0"/>
          </a:p>
        </p:txBody>
      </p:sp>
    </p:spTree>
    <p:extLst>
      <p:ext uri="{BB962C8B-B14F-4D97-AF65-F5344CB8AC3E}">
        <p14:creationId xmlns:p14="http://schemas.microsoft.com/office/powerpoint/2010/main" val="1867335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539750" y="4076700"/>
            <a:ext cx="1944688" cy="936625"/>
            <a:chOff x="816" y="2640"/>
            <a:chExt cx="1021" cy="473"/>
          </a:xfrm>
        </p:grpSpPr>
        <p:sp>
          <p:nvSpPr>
            <p:cNvPr id="7195" name="Line 23"/>
            <p:cNvSpPr>
              <a:spLocks noChangeShapeType="1"/>
            </p:cNvSpPr>
            <p:nvPr/>
          </p:nvSpPr>
          <p:spPr bwMode="auto">
            <a:xfrm flipH="1">
              <a:off x="1104" y="3022"/>
              <a:ext cx="733" cy="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96" name="Rectangle 24"/>
            <p:cNvSpPr>
              <a:spLocks noChangeArrowheads="1"/>
            </p:cNvSpPr>
            <p:nvPr/>
          </p:nvSpPr>
          <p:spPr bwMode="auto">
            <a:xfrm>
              <a:off x="816" y="2832"/>
              <a:ext cx="384" cy="281"/>
            </a:xfrm>
            <a:prstGeom prst="rect">
              <a:avLst/>
            </a:prstGeom>
            <a:solidFill>
              <a:schemeClr val="accent1"/>
            </a:solidFill>
            <a:ln w="9525">
              <a:solidFill>
                <a:srgbClr val="000000"/>
              </a:solidFill>
              <a:miter lim="800000"/>
              <a:headEnd/>
              <a:tailEnd/>
            </a:ln>
          </p:spPr>
          <p:txBody>
            <a:bodyPr wrap="none" anchor="ctr" anchorCtr="1"/>
            <a:lstStyle>
              <a:lvl1pPr>
                <a:defRPr>
                  <a:solidFill>
                    <a:schemeClr val="tx1"/>
                  </a:solidFill>
                  <a:latin typeface="Arial" pitchFamily="34" charset="0"/>
                  <a:ea typeface="新細明體" pitchFamily="18" charset="-120"/>
                </a:defRPr>
              </a:lvl1pPr>
              <a:lvl2pPr marL="742950" indent="-285750">
                <a:defRPr>
                  <a:solidFill>
                    <a:schemeClr val="tx1"/>
                  </a:solidFill>
                  <a:latin typeface="Arial" pitchFamily="34" charset="0"/>
                  <a:ea typeface="新細明體" pitchFamily="18" charset="-120"/>
                </a:defRPr>
              </a:lvl2pPr>
              <a:lvl3pPr marL="1143000" indent="-228600">
                <a:defRPr>
                  <a:solidFill>
                    <a:schemeClr val="tx1"/>
                  </a:solidFill>
                  <a:latin typeface="Arial" pitchFamily="34" charset="0"/>
                  <a:ea typeface="新細明體" pitchFamily="18" charset="-120"/>
                </a:defRPr>
              </a:lvl3pPr>
              <a:lvl4pPr marL="1600200" indent="-228600">
                <a:defRPr>
                  <a:solidFill>
                    <a:schemeClr val="tx1"/>
                  </a:solidFill>
                  <a:latin typeface="Arial" pitchFamily="34" charset="0"/>
                  <a:ea typeface="新細明體" pitchFamily="18" charset="-120"/>
                </a:defRPr>
              </a:lvl4pPr>
              <a:lvl5pPr marL="2057400" indent="-22860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algn="ctr" eaLnBrk="1" hangingPunct="1"/>
              <a:r>
                <a:rPr kumimoji="1" lang="zh-TW" altLang="en-US" sz="1200">
                  <a:hlinkClick r:id="rId2" action="ppaction://hlinksldjump"/>
                </a:rPr>
                <a:t>評估</a:t>
              </a:r>
              <a:endParaRPr kumimoji="1" lang="zh-TW" altLang="en-US" sz="1200"/>
            </a:p>
          </p:txBody>
        </p:sp>
        <p:grpSp>
          <p:nvGrpSpPr>
            <p:cNvPr id="7197" name="Group 25"/>
            <p:cNvGrpSpPr>
              <a:grpSpLocks/>
            </p:cNvGrpSpPr>
            <p:nvPr/>
          </p:nvGrpSpPr>
          <p:grpSpPr bwMode="auto">
            <a:xfrm>
              <a:off x="1056" y="2640"/>
              <a:ext cx="432" cy="192"/>
              <a:chOff x="1056" y="2640"/>
              <a:chExt cx="432" cy="192"/>
            </a:xfrm>
          </p:grpSpPr>
          <p:sp>
            <p:nvSpPr>
              <p:cNvPr id="7198" name="Line 26"/>
              <p:cNvSpPr>
                <a:spLocks noChangeShapeType="1"/>
              </p:cNvSpPr>
              <p:nvPr/>
            </p:nvSpPr>
            <p:spPr bwMode="auto">
              <a:xfrm flipV="1">
                <a:off x="1056" y="2640"/>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99" name="Line 27"/>
              <p:cNvSpPr>
                <a:spLocks noChangeShapeType="1"/>
              </p:cNvSpPr>
              <p:nvPr/>
            </p:nvSpPr>
            <p:spPr bwMode="auto">
              <a:xfrm>
                <a:off x="1056" y="2640"/>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grpSp>
      </p:grpSp>
      <p:sp>
        <p:nvSpPr>
          <p:cNvPr id="7171" name="AutoShape 2"/>
          <p:cNvSpPr>
            <a:spLocks noGrp="1" noChangeArrowheads="1"/>
          </p:cNvSpPr>
          <p:nvPr>
            <p:ph type="title"/>
          </p:nvPr>
        </p:nvSpPr>
        <p:spPr>
          <a:xfrm>
            <a:off x="861263" y="620688"/>
            <a:ext cx="4214793" cy="838200"/>
          </a:xfrm>
          <a:noFill/>
        </p:spPr>
        <p:txBody>
          <a:bodyPr anchor="ctr" anchorCtr="1"/>
          <a:lstStyle/>
          <a:p>
            <a:pPr eaLnBrk="1" hangingPunct="1"/>
            <a:r>
              <a:rPr lang="zh-TW" altLang="en-US" dirty="0" smtClean="0">
                <a:latin typeface="+mn-ea"/>
                <a:ea typeface="+mn-ea"/>
              </a:rPr>
              <a:t>體育科課程結構</a:t>
            </a:r>
          </a:p>
        </p:txBody>
      </p:sp>
      <p:grpSp>
        <p:nvGrpSpPr>
          <p:cNvPr id="4" name="Group 38"/>
          <p:cNvGrpSpPr>
            <a:grpSpLocks/>
          </p:cNvGrpSpPr>
          <p:nvPr/>
        </p:nvGrpSpPr>
        <p:grpSpPr bwMode="auto">
          <a:xfrm>
            <a:off x="900113" y="4652963"/>
            <a:ext cx="7847012" cy="1728787"/>
            <a:chOff x="567" y="2931"/>
            <a:chExt cx="4943" cy="1089"/>
          </a:xfrm>
        </p:grpSpPr>
        <p:sp>
          <p:nvSpPr>
            <p:cNvPr id="290820" name="Text Box 4"/>
            <p:cNvSpPr txBox="1">
              <a:spLocks noChangeArrowheads="1"/>
            </p:cNvSpPr>
            <p:nvPr/>
          </p:nvSpPr>
          <p:spPr bwMode="auto">
            <a:xfrm>
              <a:off x="567" y="3294"/>
              <a:ext cx="1587" cy="726"/>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1200">
                  <a:hlinkClick r:id="" action="ppaction://noaction"/>
                </a:rPr>
                <a:t>中一至中三一般體育課程包括：</a:t>
              </a:r>
            </a:p>
            <a:p>
              <a:pPr algn="ctr" eaLnBrk="1" hangingPunct="1">
                <a:defRPr/>
              </a:pPr>
              <a:r>
                <a:rPr kumimoji="1" lang="zh-TW" altLang="en-US" sz="1200">
                  <a:hlinkClick r:id="" action="ppaction://noaction"/>
                </a:rPr>
                <a:t>簡易體操</a:t>
              </a:r>
              <a:r>
                <a:rPr kumimoji="1" lang="en-US" altLang="zh-TW" sz="1200">
                  <a:hlinkClick r:id="rId2" action="ppaction://hlinksldjump"/>
                </a:rPr>
                <a:t>-</a:t>
              </a:r>
              <a:r>
                <a:rPr kumimoji="1" lang="zh-TW" altLang="en-US" sz="1200">
                  <a:hlinkClick r:id="" action="ppaction://noaction"/>
                </a:rPr>
                <a:t>富趣味性，強調身體控制、協調、柔韌性；</a:t>
              </a:r>
            </a:p>
            <a:p>
              <a:pPr algn="ctr" eaLnBrk="1" hangingPunct="1">
                <a:defRPr/>
              </a:pPr>
              <a:r>
                <a:rPr kumimoji="1" lang="zh-TW" altLang="en-US" sz="1200">
                  <a:hlinkClick r:id="" action="ppaction://noaction"/>
                </a:rPr>
                <a:t>球類、田徑、游泳、</a:t>
              </a:r>
            </a:p>
            <a:p>
              <a:pPr algn="ctr" eaLnBrk="1" hangingPunct="1">
                <a:defRPr/>
              </a:pPr>
              <a:r>
                <a:rPr kumimoji="1" lang="zh-TW" altLang="en-US" sz="1200">
                  <a:hlinkClick r:id="" action="ppaction://noaction"/>
                </a:rPr>
                <a:t>長跑</a:t>
              </a:r>
              <a:r>
                <a:rPr kumimoji="1" lang="en-US" altLang="zh-TW" sz="1200">
                  <a:hlinkClick r:id="rId2" action="ppaction://hlinksldjump"/>
                </a:rPr>
                <a:t>……</a:t>
              </a:r>
              <a:r>
                <a:rPr kumimoji="1" lang="zh-TW" altLang="en-US" sz="1200">
                  <a:hlinkClick r:id="rId2" action="ppaction://hlinksldjump"/>
                </a:rPr>
                <a:t>等。</a:t>
              </a:r>
              <a:endParaRPr kumimoji="1" lang="zh-TW" altLang="en-US" sz="1200"/>
            </a:p>
          </p:txBody>
        </p:sp>
        <p:sp>
          <p:nvSpPr>
            <p:cNvPr id="290821" name="Text Box 5"/>
            <p:cNvSpPr txBox="1">
              <a:spLocks noChangeArrowheads="1"/>
            </p:cNvSpPr>
            <p:nvPr/>
          </p:nvSpPr>
          <p:spPr bwMode="auto">
            <a:xfrm>
              <a:off x="2245" y="3294"/>
              <a:ext cx="1587" cy="726"/>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1200" dirty="0">
                  <a:hlinkClick r:id="rId3" action="ppaction://hlinksldjump"/>
                </a:rPr>
                <a:t>中四至</a:t>
              </a:r>
              <a:r>
                <a:rPr kumimoji="1" lang="zh-TW" altLang="en-US" sz="1200" dirty="0" smtClean="0">
                  <a:hlinkClick r:id="rId3" action="ppaction://hlinksldjump"/>
                </a:rPr>
                <a:t>中六一般</a:t>
              </a:r>
              <a:r>
                <a:rPr kumimoji="1" lang="zh-TW" altLang="en-US" sz="1200" dirty="0">
                  <a:hlinkClick r:id="rId3" action="ppaction://hlinksldjump"/>
                </a:rPr>
                <a:t>體育課程加入富挑戰性的元素包括：攀石、</a:t>
              </a:r>
            </a:p>
            <a:p>
              <a:pPr algn="ctr" eaLnBrk="1" hangingPunct="1">
                <a:defRPr/>
              </a:pPr>
              <a:r>
                <a:rPr kumimoji="1" lang="en-US" altLang="zh-TW" sz="1200" dirty="0">
                  <a:hlinkClick r:id="rId3" action="ppaction://hlinksldjump"/>
                </a:rPr>
                <a:t>25</a:t>
              </a:r>
              <a:r>
                <a:rPr kumimoji="1" lang="zh-TW" altLang="en-US" sz="1200" dirty="0">
                  <a:hlinkClick r:id="" action="ppaction://noaction"/>
                </a:rPr>
                <a:t>圈長跑、健體、器械</a:t>
              </a:r>
            </a:p>
            <a:p>
              <a:pPr algn="ctr" eaLnBrk="1" hangingPunct="1">
                <a:defRPr/>
              </a:pPr>
              <a:r>
                <a:rPr kumimoji="1" lang="zh-TW" altLang="en-US" sz="1200" dirty="0">
                  <a:hlinkClick r:id="" action="ppaction://noaction"/>
                </a:rPr>
                <a:t>體操、球類、田徑包括：</a:t>
              </a:r>
            </a:p>
            <a:p>
              <a:pPr algn="ctr" eaLnBrk="1" hangingPunct="1">
                <a:defRPr/>
              </a:pPr>
              <a:r>
                <a:rPr kumimoji="1" lang="zh-TW" altLang="en-US" sz="1200" dirty="0">
                  <a:hlinkClick r:id="" action="ppaction://noaction"/>
                </a:rPr>
                <a:t>三級跳、跳高、跨欄</a:t>
              </a:r>
              <a:r>
                <a:rPr kumimoji="1" lang="en-US" altLang="zh-TW" sz="1200" dirty="0">
                  <a:hlinkClick r:id="rId3" action="ppaction://hlinksldjump"/>
                </a:rPr>
                <a:t>……</a:t>
              </a:r>
              <a:r>
                <a:rPr kumimoji="1" lang="zh-TW" altLang="en-US" sz="1200" dirty="0">
                  <a:hlinkClick r:id="rId3" action="ppaction://hlinksldjump"/>
                </a:rPr>
                <a:t>等。</a:t>
              </a:r>
              <a:endParaRPr kumimoji="1" lang="zh-TW" altLang="en-US" sz="1200" dirty="0"/>
            </a:p>
          </p:txBody>
        </p:sp>
        <p:sp>
          <p:nvSpPr>
            <p:cNvPr id="290822" name="Text Box 6"/>
            <p:cNvSpPr txBox="1">
              <a:spLocks noChangeArrowheads="1"/>
            </p:cNvSpPr>
            <p:nvPr/>
          </p:nvSpPr>
          <p:spPr bwMode="auto">
            <a:xfrm>
              <a:off x="3923" y="3294"/>
              <a:ext cx="1587" cy="726"/>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dirty="0" smtClean="0">
                  <a:hlinkClick r:id="" action="ppaction://noaction"/>
                </a:rPr>
                <a:t>新高中文憑試體育</a:t>
              </a:r>
              <a:r>
                <a:rPr kumimoji="1" lang="zh-TW" altLang="en-US" dirty="0">
                  <a:hlinkClick r:id="" action="ppaction://noaction"/>
                </a:rPr>
                <a:t>科</a:t>
              </a:r>
              <a:endParaRPr kumimoji="1" lang="zh-TW" altLang="en-US" dirty="0"/>
            </a:p>
          </p:txBody>
        </p:sp>
        <p:grpSp>
          <p:nvGrpSpPr>
            <p:cNvPr id="7189" name="Group 13"/>
            <p:cNvGrpSpPr>
              <a:grpSpLocks/>
            </p:cNvGrpSpPr>
            <p:nvPr/>
          </p:nvGrpSpPr>
          <p:grpSpPr bwMode="auto">
            <a:xfrm>
              <a:off x="1247" y="2931"/>
              <a:ext cx="3538" cy="365"/>
              <a:chOff x="1247" y="2931"/>
              <a:chExt cx="3538" cy="365"/>
            </a:xfrm>
          </p:grpSpPr>
          <p:sp>
            <p:nvSpPr>
              <p:cNvPr id="7190" name="Line 7"/>
              <p:cNvSpPr>
                <a:spLocks noChangeShapeType="1"/>
              </p:cNvSpPr>
              <p:nvPr/>
            </p:nvSpPr>
            <p:spPr bwMode="auto">
              <a:xfrm flipH="1">
                <a:off x="1247" y="3113"/>
                <a:ext cx="35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91" name="Line 9"/>
              <p:cNvSpPr>
                <a:spLocks noChangeShapeType="1"/>
              </p:cNvSpPr>
              <p:nvPr/>
            </p:nvSpPr>
            <p:spPr bwMode="auto">
              <a:xfrm flipH="1">
                <a:off x="1247" y="3113"/>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92" name="Line 10"/>
              <p:cNvSpPr>
                <a:spLocks noChangeShapeType="1"/>
              </p:cNvSpPr>
              <p:nvPr/>
            </p:nvSpPr>
            <p:spPr bwMode="auto">
              <a:xfrm flipH="1">
                <a:off x="3016" y="3113"/>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93" name="Line 11"/>
              <p:cNvSpPr>
                <a:spLocks noChangeShapeType="1"/>
              </p:cNvSpPr>
              <p:nvPr/>
            </p:nvSpPr>
            <p:spPr bwMode="auto">
              <a:xfrm flipH="1">
                <a:off x="4785" y="3113"/>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94" name="Line 12"/>
              <p:cNvSpPr>
                <a:spLocks noChangeShapeType="1"/>
              </p:cNvSpPr>
              <p:nvPr/>
            </p:nvSpPr>
            <p:spPr bwMode="auto">
              <a:xfrm flipH="1">
                <a:off x="1565" y="2931"/>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grpSp>
      </p:grpSp>
      <p:sp>
        <p:nvSpPr>
          <p:cNvPr id="290833" name="Text Box 17"/>
          <p:cNvSpPr txBox="1">
            <a:spLocks noChangeArrowheads="1"/>
          </p:cNvSpPr>
          <p:nvPr/>
        </p:nvSpPr>
        <p:spPr bwMode="auto">
          <a:xfrm>
            <a:off x="7596188" y="3644900"/>
            <a:ext cx="1439862" cy="100806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1400">
                <a:hlinkClick r:id="rId4" action="ppaction://hlinksldjump"/>
              </a:rPr>
              <a:t>對外比賽</a:t>
            </a:r>
            <a:r>
              <a:rPr kumimoji="1" lang="zh-TW" altLang="en-US" sz="1400"/>
              <a:t>，實踐所學。</a:t>
            </a:r>
            <a:r>
              <a:rPr kumimoji="1" lang="zh-TW" altLang="en-US" sz="1400">
                <a:hlinkClick r:id="rId5" action="ppaction://hlinksldjump"/>
              </a:rPr>
              <a:t>到國內進行訓練</a:t>
            </a:r>
            <a:r>
              <a:rPr kumimoji="1" lang="zh-TW" altLang="en-US" sz="1400"/>
              <a:t>，互相觀摩交流。</a:t>
            </a:r>
          </a:p>
        </p:txBody>
      </p:sp>
      <p:sp>
        <p:nvSpPr>
          <p:cNvPr id="290834" name="Text Box 18"/>
          <p:cNvSpPr txBox="1">
            <a:spLocks noChangeArrowheads="1"/>
          </p:cNvSpPr>
          <p:nvPr/>
        </p:nvSpPr>
        <p:spPr bwMode="auto">
          <a:xfrm>
            <a:off x="1547813" y="3644900"/>
            <a:ext cx="1439862" cy="100806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1400">
                <a:hlinkClick r:id="rId3" action="ppaction://hlinksldjump"/>
              </a:rPr>
              <a:t>長天體育科課程</a:t>
            </a:r>
            <a:endParaRPr kumimoji="1" lang="zh-TW" altLang="en-US" sz="1400"/>
          </a:p>
        </p:txBody>
      </p:sp>
      <p:sp>
        <p:nvSpPr>
          <p:cNvPr id="290835" name="Text Box 19"/>
          <p:cNvSpPr txBox="1">
            <a:spLocks noChangeArrowheads="1"/>
          </p:cNvSpPr>
          <p:nvPr/>
        </p:nvSpPr>
        <p:spPr bwMode="auto">
          <a:xfrm>
            <a:off x="3060700" y="3644900"/>
            <a:ext cx="1439863" cy="100806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en-US" altLang="zh-TW" sz="1400" dirty="0">
                <a:hlinkClick r:id="rId6" action="ppaction://hlinksldjump"/>
              </a:rPr>
              <a:t>Sport For All</a:t>
            </a:r>
          </a:p>
          <a:p>
            <a:pPr algn="ctr" eaLnBrk="1" hangingPunct="1">
              <a:defRPr/>
            </a:pPr>
            <a:r>
              <a:rPr kumimoji="1" lang="zh-TW" altLang="en-US" sz="1400" dirty="0" smtClean="0">
                <a:hlinkClick r:id="" action="ppaction://noaction"/>
              </a:rPr>
              <a:t>全民運動</a:t>
            </a:r>
            <a:endParaRPr kumimoji="1" lang="zh-TW" altLang="en-US" sz="1400" dirty="0"/>
          </a:p>
        </p:txBody>
      </p:sp>
      <p:sp>
        <p:nvSpPr>
          <p:cNvPr id="290836" name="Text Box 20"/>
          <p:cNvSpPr txBox="1">
            <a:spLocks noChangeArrowheads="1"/>
          </p:cNvSpPr>
          <p:nvPr/>
        </p:nvSpPr>
        <p:spPr bwMode="auto">
          <a:xfrm>
            <a:off x="4572000" y="3644900"/>
            <a:ext cx="1439863" cy="100806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1400">
                <a:hlinkClick r:id="rId7" action="ppaction://hlinksldjump"/>
              </a:rPr>
              <a:t>聯課活動</a:t>
            </a:r>
            <a:endParaRPr kumimoji="1" lang="zh-TW" altLang="en-US" sz="1400"/>
          </a:p>
        </p:txBody>
      </p:sp>
      <p:sp>
        <p:nvSpPr>
          <p:cNvPr id="290837" name="Text Box 21"/>
          <p:cNvSpPr txBox="1">
            <a:spLocks noChangeArrowheads="1"/>
          </p:cNvSpPr>
          <p:nvPr/>
        </p:nvSpPr>
        <p:spPr bwMode="auto">
          <a:xfrm>
            <a:off x="6084888" y="3644900"/>
            <a:ext cx="1439862" cy="100806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1200">
                <a:hlinkClick r:id="" action="ppaction://noaction"/>
              </a:rPr>
              <a:t>社區服務及參與</a:t>
            </a:r>
          </a:p>
          <a:p>
            <a:pPr algn="ctr" eaLnBrk="1" hangingPunct="1">
              <a:defRPr/>
            </a:pPr>
            <a:r>
              <a:rPr kumimoji="1" lang="zh-TW" altLang="en-US" sz="1200">
                <a:hlinkClick r:id="" action="ppaction://noaction"/>
              </a:rPr>
              <a:t>與小學協作計劃</a:t>
            </a:r>
            <a:r>
              <a:rPr kumimoji="1" lang="zh-TW" altLang="en-US" sz="1200"/>
              <a:t>、</a:t>
            </a:r>
          </a:p>
          <a:p>
            <a:pPr algn="ctr" eaLnBrk="1" hangingPunct="1">
              <a:defRPr/>
            </a:pPr>
            <a:r>
              <a:rPr kumimoji="1" lang="zh-TW" altLang="en-US" sz="1200">
                <a:hlinkClick r:id="rId6" action="ppaction://hlinksldjump"/>
              </a:rPr>
              <a:t>計時隊</a:t>
            </a:r>
            <a:r>
              <a:rPr kumimoji="1" lang="zh-TW" altLang="en-US" sz="1200"/>
              <a:t>、</a:t>
            </a:r>
            <a:r>
              <a:rPr kumimoji="1" lang="zh-TW" altLang="en-US" sz="1200">
                <a:hlinkClick r:id="rId6" action="ppaction://hlinksldjump"/>
              </a:rPr>
              <a:t>渣打馬拉松義工服務</a:t>
            </a:r>
            <a:r>
              <a:rPr kumimoji="1" lang="zh-TW" altLang="en-US" sz="1200"/>
              <a:t>。</a:t>
            </a:r>
          </a:p>
        </p:txBody>
      </p:sp>
      <p:grpSp>
        <p:nvGrpSpPr>
          <p:cNvPr id="6" name="Group 39"/>
          <p:cNvGrpSpPr>
            <a:grpSpLocks/>
          </p:cNvGrpSpPr>
          <p:nvPr/>
        </p:nvGrpSpPr>
        <p:grpSpPr bwMode="auto">
          <a:xfrm>
            <a:off x="2195513" y="3068638"/>
            <a:ext cx="6192837" cy="579437"/>
            <a:chOff x="1383" y="1933"/>
            <a:chExt cx="3901" cy="365"/>
          </a:xfrm>
        </p:grpSpPr>
        <p:sp>
          <p:nvSpPr>
            <p:cNvPr id="7180" name="Line 29"/>
            <p:cNvSpPr>
              <a:spLocks noChangeShapeType="1"/>
            </p:cNvSpPr>
            <p:nvPr/>
          </p:nvSpPr>
          <p:spPr bwMode="auto">
            <a:xfrm flipH="1">
              <a:off x="1383" y="2115"/>
              <a:ext cx="390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81" name="Line 30"/>
            <p:cNvSpPr>
              <a:spLocks noChangeShapeType="1"/>
            </p:cNvSpPr>
            <p:nvPr/>
          </p:nvSpPr>
          <p:spPr bwMode="auto">
            <a:xfrm flipH="1">
              <a:off x="1383" y="2115"/>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82" name="Line 31"/>
            <p:cNvSpPr>
              <a:spLocks noChangeShapeType="1"/>
            </p:cNvSpPr>
            <p:nvPr/>
          </p:nvSpPr>
          <p:spPr bwMode="auto">
            <a:xfrm flipH="1">
              <a:off x="3334" y="1933"/>
              <a:ext cx="0" cy="3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83" name="Line 32"/>
            <p:cNvSpPr>
              <a:spLocks noChangeShapeType="1"/>
            </p:cNvSpPr>
            <p:nvPr/>
          </p:nvSpPr>
          <p:spPr bwMode="auto">
            <a:xfrm flipH="1">
              <a:off x="5284" y="2115"/>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84" name="Line 33"/>
            <p:cNvSpPr>
              <a:spLocks noChangeShapeType="1"/>
            </p:cNvSpPr>
            <p:nvPr/>
          </p:nvSpPr>
          <p:spPr bwMode="auto">
            <a:xfrm flipH="1">
              <a:off x="2290" y="2115"/>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sp>
          <p:nvSpPr>
            <p:cNvPr id="7185" name="Line 35"/>
            <p:cNvSpPr>
              <a:spLocks noChangeShapeType="1"/>
            </p:cNvSpPr>
            <p:nvPr/>
          </p:nvSpPr>
          <p:spPr bwMode="auto">
            <a:xfrm flipH="1">
              <a:off x="4241" y="2115"/>
              <a:ext cx="0" cy="1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zh-HK" altLang="en-US"/>
            </a:p>
          </p:txBody>
        </p:sp>
      </p:grpSp>
      <p:sp>
        <p:nvSpPr>
          <p:cNvPr id="290852" name="Text Box 36"/>
          <p:cNvSpPr txBox="1">
            <a:spLocks noChangeArrowheads="1"/>
          </p:cNvSpPr>
          <p:nvPr/>
        </p:nvSpPr>
        <p:spPr bwMode="auto">
          <a:xfrm>
            <a:off x="4572000" y="2133600"/>
            <a:ext cx="1439863" cy="1008063"/>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nchorCtr="1"/>
          <a:lstStyle/>
          <a:p>
            <a:pPr algn="ctr" eaLnBrk="1" hangingPunct="1">
              <a:defRPr/>
            </a:pPr>
            <a:r>
              <a:rPr kumimoji="1" lang="zh-TW" altLang="en-US" sz="2400">
                <a:ea typeface="標楷體" pitchFamily="65" charset="-120"/>
              </a:rPr>
              <a:t>全人發展</a:t>
            </a:r>
          </a:p>
        </p:txBody>
      </p:sp>
    </p:spTree>
    <p:extLst>
      <p:ext uri="{BB962C8B-B14F-4D97-AF65-F5344CB8AC3E}">
        <p14:creationId xmlns:p14="http://schemas.microsoft.com/office/powerpoint/2010/main" val="116371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0834"/>
                                        </p:tgtEl>
                                        <p:attrNameLst>
                                          <p:attrName>style.visibility</p:attrName>
                                        </p:attrNameLst>
                                      </p:cBhvr>
                                      <p:to>
                                        <p:strVal val="visible"/>
                                      </p:to>
                                    </p:set>
                                    <p:animEffect transition="in" filter="box(in)">
                                      <p:cBhvr>
                                        <p:cTn id="7" dur="500"/>
                                        <p:tgtEl>
                                          <p:spTgt spid="290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90835"/>
                                        </p:tgtEl>
                                        <p:attrNameLst>
                                          <p:attrName>style.visibility</p:attrName>
                                        </p:attrNameLst>
                                      </p:cBhvr>
                                      <p:to>
                                        <p:strVal val="visible"/>
                                      </p:to>
                                    </p:set>
                                    <p:animEffect transition="in" filter="box(in)">
                                      <p:cBhvr>
                                        <p:cTn id="23" dur="500"/>
                                        <p:tgtEl>
                                          <p:spTgt spid="2908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90836"/>
                                        </p:tgtEl>
                                        <p:attrNameLst>
                                          <p:attrName>style.visibility</p:attrName>
                                        </p:attrNameLst>
                                      </p:cBhvr>
                                      <p:to>
                                        <p:strVal val="visible"/>
                                      </p:to>
                                    </p:set>
                                    <p:animEffect transition="in" filter="box(in)">
                                      <p:cBhvr>
                                        <p:cTn id="28" dur="500"/>
                                        <p:tgtEl>
                                          <p:spTgt spid="2908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90837"/>
                                        </p:tgtEl>
                                        <p:attrNameLst>
                                          <p:attrName>style.visibility</p:attrName>
                                        </p:attrNameLst>
                                      </p:cBhvr>
                                      <p:to>
                                        <p:strVal val="visible"/>
                                      </p:to>
                                    </p:set>
                                    <p:animEffect transition="in" filter="box(in)">
                                      <p:cBhvr>
                                        <p:cTn id="33" dur="500"/>
                                        <p:tgtEl>
                                          <p:spTgt spid="2908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90833"/>
                                        </p:tgtEl>
                                        <p:attrNameLst>
                                          <p:attrName>style.visibility</p:attrName>
                                        </p:attrNameLst>
                                      </p:cBhvr>
                                      <p:to>
                                        <p:strVal val="visible"/>
                                      </p:to>
                                    </p:set>
                                    <p:animEffect transition="in" filter="box(in)">
                                      <p:cBhvr>
                                        <p:cTn id="38" dur="500"/>
                                        <p:tgtEl>
                                          <p:spTgt spid="2908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amond(in)">
                                      <p:cBhvr>
                                        <p:cTn id="43" dur="10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1" nodeType="clickEffect">
                                  <p:stCondLst>
                                    <p:cond delay="0"/>
                                  </p:stCondLst>
                                  <p:childTnLst>
                                    <p:set>
                                      <p:cBhvr>
                                        <p:cTn id="47" dur="1" fill="hold">
                                          <p:stCondLst>
                                            <p:cond delay="0"/>
                                          </p:stCondLst>
                                        </p:cTn>
                                        <p:tgtEl>
                                          <p:spTgt spid="290852"/>
                                        </p:tgtEl>
                                        <p:attrNameLst>
                                          <p:attrName>style.visibility</p:attrName>
                                        </p:attrNameLst>
                                      </p:cBhvr>
                                      <p:to>
                                        <p:strVal val="visible"/>
                                      </p:to>
                                    </p:set>
                                    <p:animEffect transition="in" filter="box(in)">
                                      <p:cBhvr>
                                        <p:cTn id="48" dur="500"/>
                                        <p:tgtEl>
                                          <p:spTgt spid="290852"/>
                                        </p:tgtEl>
                                      </p:cBhvr>
                                    </p:animEffect>
                                  </p:childTnLst>
                                </p:cTn>
                              </p:par>
                            </p:childTnLst>
                          </p:cTn>
                        </p:par>
                        <p:par>
                          <p:cTn id="49" fill="hold" nodeType="afterGroup">
                            <p:stCondLst>
                              <p:cond delay="500"/>
                            </p:stCondLst>
                            <p:childTnLst>
                              <p:par>
                                <p:cTn id="50" presetID="6" presetClass="emph" presetSubtype="0" fill="hold" grpId="0" nodeType="afterEffect">
                                  <p:stCondLst>
                                    <p:cond delay="0"/>
                                  </p:stCondLst>
                                  <p:childTnLst>
                                    <p:animScale>
                                      <p:cBhvr>
                                        <p:cTn id="51" dur="1000" fill="hold"/>
                                        <p:tgtEl>
                                          <p:spTgt spid="290852"/>
                                        </p:tgtEl>
                                      </p:cBhvr>
                                      <p:by x="150000" y="150000"/>
                                    </p:animScale>
                                  </p:childTnLst>
                                </p:cTn>
                              </p:par>
                            </p:childTnLst>
                          </p:cTn>
                        </p:par>
                        <p:par>
                          <p:cTn id="52" fill="hold" nodeType="afterGroup">
                            <p:stCondLst>
                              <p:cond delay="1500"/>
                            </p:stCondLst>
                            <p:childTnLst>
                              <p:par>
                                <p:cTn id="53" presetID="6" presetClass="emph" presetSubtype="0" fill="hold" grpId="2" nodeType="afterEffect">
                                  <p:stCondLst>
                                    <p:cond delay="0"/>
                                  </p:stCondLst>
                                  <p:childTnLst>
                                    <p:animScale>
                                      <p:cBhvr>
                                        <p:cTn id="54" dur="1000" fill="hold"/>
                                        <p:tgtEl>
                                          <p:spTgt spid="290852"/>
                                        </p:tgtEl>
                                      </p:cBhvr>
                                      <p:by x="75000" y="75000"/>
                                    </p:animScale>
                                  </p:childTnLst>
                                </p:cTn>
                              </p:par>
                            </p:childTnLst>
                          </p:cTn>
                        </p:par>
                        <p:par>
                          <p:cTn id="55" fill="hold" nodeType="afterGroup">
                            <p:stCondLst>
                              <p:cond delay="2500"/>
                            </p:stCondLst>
                            <p:childTnLst>
                              <p:par>
                                <p:cTn id="56" presetID="23" presetClass="emph" presetSubtype="0" repeatCount="indefinite" fill="hold" grpId="3" nodeType="afterEffect">
                                  <p:stCondLst>
                                    <p:cond delay="0"/>
                                  </p:stCondLst>
                                  <p:childTnLst>
                                    <p:animClr clrSpc="hsl" dir="cw">
                                      <p:cBhvr override="childStyle">
                                        <p:cTn id="57" dur="1000" fill="hold"/>
                                        <p:tgtEl>
                                          <p:spTgt spid="290852"/>
                                        </p:tgtEl>
                                        <p:attrNameLst>
                                          <p:attrName>style.color</p:attrName>
                                        </p:attrNameLst>
                                      </p:cBhvr>
                                      <p:by>
                                        <p:hsl h="10842353" s="0" l="0"/>
                                      </p:by>
                                    </p:animClr>
                                    <p:animClr clrSpc="hsl" dir="cw">
                                      <p:cBhvr>
                                        <p:cTn id="58" dur="1000" fill="hold"/>
                                        <p:tgtEl>
                                          <p:spTgt spid="290852"/>
                                        </p:tgtEl>
                                        <p:attrNameLst>
                                          <p:attrName>fillcolor</p:attrName>
                                        </p:attrNameLst>
                                      </p:cBhvr>
                                      <p:by>
                                        <p:hsl h="10842353" s="0" l="0"/>
                                      </p:by>
                                    </p:animClr>
                                    <p:animClr clrSpc="hsl" dir="cw">
                                      <p:cBhvr>
                                        <p:cTn id="59" dur="1000" fill="hold"/>
                                        <p:tgtEl>
                                          <p:spTgt spid="290852"/>
                                        </p:tgtEl>
                                        <p:attrNameLst>
                                          <p:attrName>stroke.color</p:attrName>
                                        </p:attrNameLst>
                                      </p:cBhvr>
                                      <p:by>
                                        <p:hsl h="10842353" s="0" l="0"/>
                                      </p:by>
                                    </p:animClr>
                                    <p:set>
                                      <p:cBhvr>
                                        <p:cTn id="60" dur="1000" fill="hold"/>
                                        <p:tgtEl>
                                          <p:spTgt spid="290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3" grpId="0" animBg="1"/>
      <p:bldP spid="290834" grpId="0" animBg="1"/>
      <p:bldP spid="290835" grpId="0" animBg="1"/>
      <p:bldP spid="290836" grpId="0" animBg="1"/>
      <p:bldP spid="290837" grpId="0" animBg="1"/>
      <p:bldP spid="290852" grpId="0" animBg="1"/>
      <p:bldP spid="290852" grpId="1" animBg="1"/>
      <p:bldP spid="290852" grpId="2" animBg="1"/>
      <p:bldP spid="290852"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完整之</a:t>
            </a:r>
            <a:r>
              <a:rPr lang="zh-TW" altLang="en-US" dirty="0">
                <a:latin typeface="+mn-ea"/>
                <a:ea typeface="+mn-ea"/>
              </a:rPr>
              <a:t>體育單元安排</a:t>
            </a:r>
            <a:endParaRPr lang="zh-HK" altLang="en-US" dirty="0">
              <a:latin typeface="+mn-ea"/>
              <a:ea typeface="+mn-ea"/>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26981674"/>
              </p:ext>
            </p:extLst>
          </p:nvPr>
        </p:nvGraphicFramePr>
        <p:xfrm>
          <a:off x="395536" y="1988840"/>
          <a:ext cx="8443664" cy="3337560"/>
        </p:xfrm>
        <a:graphic>
          <a:graphicData uri="http://schemas.openxmlformats.org/drawingml/2006/table">
            <a:tbl>
              <a:tblPr firstRow="1" bandRow="1">
                <a:tableStyleId>{5C22544A-7EE6-4342-B048-85BDC9FD1C3A}</a:tableStyleId>
              </a:tblPr>
              <a:tblGrid>
                <a:gridCol w="1890936"/>
                <a:gridCol w="1638182"/>
                <a:gridCol w="1638182"/>
                <a:gridCol w="1638182"/>
                <a:gridCol w="1638182"/>
              </a:tblGrid>
              <a:tr h="1112520">
                <a:tc rowSpan="2">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smtClean="0"/>
                        <a:t>長跑</a:t>
                      </a:r>
                      <a:endParaRPr lang="en-US" altLang="zh-TW" sz="2800" dirty="0" smtClean="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smtClean="0"/>
                        <a:t>體適能</a:t>
                      </a:r>
                      <a:endParaRPr lang="zh-HK" altLang="en-US" sz="2800" dirty="0" smtClean="0"/>
                    </a:p>
                    <a:p>
                      <a:pPr algn="ctr"/>
                      <a:r>
                        <a:rPr lang="en-US" altLang="zh-TW" sz="2800" dirty="0" smtClean="0"/>
                        <a:t>(</a:t>
                      </a:r>
                      <a:r>
                        <a:rPr lang="zh-TW" altLang="en-US" sz="2800" dirty="0" smtClean="0"/>
                        <a:t>必修</a:t>
                      </a:r>
                      <a:r>
                        <a:rPr lang="en-US" altLang="zh-TW" sz="2800" dirty="0" smtClean="0"/>
                        <a:t>)</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800" dirty="0" smtClean="0"/>
                        <a:t>游泳</a:t>
                      </a:r>
                      <a:endParaRPr lang="en-US" altLang="zh-TW"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t>(</a:t>
                      </a:r>
                      <a:r>
                        <a:rPr lang="zh-TW" altLang="en-US" sz="2800" dirty="0" smtClean="0"/>
                        <a:t>中一</a:t>
                      </a:r>
                      <a:r>
                        <a:rPr lang="en-US" altLang="zh-TW" sz="2800" dirty="0" smtClean="0"/>
                        <a:t>)</a:t>
                      </a:r>
                      <a:endParaRPr lang="zh-HK" altLang="en-US" sz="2800" dirty="0"/>
                    </a:p>
                  </a:txBody>
                  <a:tcPr/>
                </a:tc>
                <a:tc>
                  <a:txBody>
                    <a:bodyPr/>
                    <a:lstStyle/>
                    <a:p>
                      <a:r>
                        <a:rPr lang="zh-TW" altLang="en-US" sz="3200" dirty="0" smtClean="0"/>
                        <a:t>田徑 </a:t>
                      </a:r>
                      <a:r>
                        <a:rPr lang="en-US" altLang="zh-TW" sz="3200" dirty="0" smtClean="0"/>
                        <a:t>– </a:t>
                      </a:r>
                      <a:r>
                        <a:rPr lang="zh-TW" altLang="en-US" sz="3200" dirty="0" smtClean="0"/>
                        <a:t>三級跳</a:t>
                      </a:r>
                      <a:endParaRPr lang="zh-HK" altLang="en-US" sz="3200" dirty="0"/>
                    </a:p>
                  </a:txBody>
                  <a:tcPr/>
                </a:tc>
                <a:tc>
                  <a:txBody>
                    <a:bodyPr/>
                    <a:lstStyle/>
                    <a:p>
                      <a:r>
                        <a:rPr lang="zh-TW" altLang="en-US" sz="3200" dirty="0" smtClean="0"/>
                        <a:t>田徑 </a:t>
                      </a:r>
                      <a:r>
                        <a:rPr lang="en-US" altLang="zh-TW" sz="3200" dirty="0" smtClean="0"/>
                        <a:t>– </a:t>
                      </a:r>
                      <a:r>
                        <a:rPr lang="zh-TW" altLang="en-US" sz="3200" dirty="0" smtClean="0"/>
                        <a:t>鉛球</a:t>
                      </a:r>
                      <a:endParaRPr lang="zh-HK" altLang="en-US" sz="3200" dirty="0"/>
                    </a:p>
                  </a:txBody>
                  <a:tcPr/>
                </a:tc>
                <a:tc>
                  <a:txBody>
                    <a:bodyPr/>
                    <a:lstStyle/>
                    <a:p>
                      <a:r>
                        <a:rPr lang="zh-TW" altLang="en-US" sz="3200" dirty="0" smtClean="0"/>
                        <a:t>排球</a:t>
                      </a:r>
                      <a:endParaRPr lang="zh-HK" altLang="en-US" sz="3200" dirty="0"/>
                    </a:p>
                  </a:txBody>
                  <a:tcPr/>
                </a:tc>
                <a:tc>
                  <a:txBody>
                    <a:bodyPr/>
                    <a:lstStyle/>
                    <a:p>
                      <a:r>
                        <a:rPr lang="zh-TW" altLang="en-US" sz="3200" dirty="0" smtClean="0"/>
                        <a:t>健體</a:t>
                      </a:r>
                      <a:r>
                        <a:rPr lang="en-US" altLang="zh-TW" sz="3200" dirty="0" smtClean="0"/>
                        <a:t>/</a:t>
                      </a:r>
                    </a:p>
                    <a:p>
                      <a:r>
                        <a:rPr lang="zh-TW" altLang="en-US" sz="3200" dirty="0" smtClean="0"/>
                        <a:t>划艇</a:t>
                      </a:r>
                      <a:endParaRPr lang="en-US" altLang="zh-HK" sz="3200" dirty="0" smtClean="0"/>
                    </a:p>
                  </a:txBody>
                  <a:tcPr/>
                </a:tc>
              </a:tr>
              <a:tr h="11125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sz="2800" dirty="0"/>
                    </a:p>
                  </a:txBody>
                  <a:tcPr/>
                </a:tc>
                <a:tc>
                  <a:txBody>
                    <a:bodyPr/>
                    <a:lstStyle/>
                    <a:p>
                      <a:r>
                        <a:rPr lang="zh-TW" altLang="en-US" sz="3200" dirty="0" smtClean="0"/>
                        <a:t>田徑 </a:t>
                      </a:r>
                      <a:r>
                        <a:rPr lang="en-US" altLang="zh-TW" sz="3200" dirty="0" smtClean="0"/>
                        <a:t>– </a:t>
                      </a:r>
                      <a:r>
                        <a:rPr lang="zh-TW" altLang="en-US" sz="3200" dirty="0" smtClean="0"/>
                        <a:t>跳高</a:t>
                      </a:r>
                      <a:endParaRPr lang="zh-HK" altLang="en-US" sz="3200" dirty="0"/>
                    </a:p>
                  </a:txBody>
                  <a:tcPr/>
                </a:tc>
                <a:tc>
                  <a:txBody>
                    <a:bodyPr/>
                    <a:lstStyle/>
                    <a:p>
                      <a:r>
                        <a:rPr lang="zh-TW" altLang="en-US" sz="3200" dirty="0" smtClean="0"/>
                        <a:t>田徑 </a:t>
                      </a:r>
                      <a:r>
                        <a:rPr lang="en-US" altLang="zh-TW" sz="3200" dirty="0" smtClean="0"/>
                        <a:t>– </a:t>
                      </a:r>
                      <a:r>
                        <a:rPr lang="zh-TW" altLang="en-US" sz="3200" dirty="0" smtClean="0"/>
                        <a:t>跨欄</a:t>
                      </a:r>
                      <a:endParaRPr lang="zh-HK" altLang="en-US" sz="3200" dirty="0"/>
                    </a:p>
                  </a:txBody>
                  <a:tcPr/>
                </a:tc>
                <a:tc>
                  <a:txBody>
                    <a:bodyPr/>
                    <a:lstStyle/>
                    <a:p>
                      <a:r>
                        <a:rPr lang="zh-TW" altLang="en-US" sz="3200" dirty="0" smtClean="0"/>
                        <a:t>籃球</a:t>
                      </a:r>
                      <a:endParaRPr lang="zh-HK" altLang="en-US" sz="3200" dirty="0"/>
                    </a:p>
                  </a:txBody>
                  <a:tcPr/>
                </a:tc>
                <a:tc>
                  <a:txBody>
                    <a:bodyPr/>
                    <a:lstStyle/>
                    <a:p>
                      <a:r>
                        <a:rPr lang="zh-TW" altLang="en-US" sz="3200" dirty="0" smtClean="0"/>
                        <a:t>體操</a:t>
                      </a:r>
                      <a:r>
                        <a:rPr lang="en-US" altLang="zh-TW" sz="3200" dirty="0" smtClean="0"/>
                        <a:t>/</a:t>
                      </a:r>
                      <a:endParaRPr kumimoji="1" lang="en-US" altLang="zh-TW" sz="3200" u="none" dirty="0" smtClean="0"/>
                    </a:p>
                    <a:p>
                      <a:r>
                        <a:rPr kumimoji="1" lang="zh-TW" altLang="en-US" sz="3200" u="none" dirty="0" smtClean="0"/>
                        <a:t>攀石</a:t>
                      </a:r>
                      <a:endParaRPr lang="zh-HK" altLang="en-US" sz="3200" u="none" dirty="0"/>
                    </a:p>
                  </a:txBody>
                  <a:tcPr/>
                </a:tc>
              </a:tr>
              <a:tr h="1112520">
                <a:tc gridSpan="5">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3200" dirty="0" smtClean="0"/>
                        <a:t>以兩年為一循環交替</a:t>
                      </a:r>
                      <a:endParaRPr lang="en-US" altLang="zh-TW" sz="3200" dirty="0" smtClean="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3200" dirty="0" smtClean="0"/>
                        <a:t>近年引入</a:t>
                      </a:r>
                      <a:r>
                        <a:rPr lang="en-US" altLang="zh-TW" sz="3200" dirty="0" smtClean="0"/>
                        <a:t>:</a:t>
                      </a:r>
                      <a:r>
                        <a:rPr lang="zh-TW" altLang="en-US" sz="3200" dirty="0" smtClean="0"/>
                        <a:t>閃避球、室內賽艇 </a:t>
                      </a:r>
                      <a:r>
                        <a:rPr lang="en-US" altLang="zh-TW" sz="3200" dirty="0" smtClean="0"/>
                        <a:t>(</a:t>
                      </a:r>
                      <a:r>
                        <a:rPr lang="zh-TW" altLang="en-US" sz="3200" dirty="0" smtClean="0"/>
                        <a:t>單元示例</a:t>
                      </a:r>
                      <a:r>
                        <a:rPr lang="en-US" altLang="zh-TW" sz="3200" dirty="0" smtClean="0"/>
                        <a:t>)</a:t>
                      </a:r>
                      <a:endParaRPr lang="zh-HK" altLang="en-US" sz="3200" dirty="0"/>
                    </a:p>
                  </a:txBody>
                  <a:tcPr/>
                </a:tc>
                <a:tc hMerge="1">
                  <a:txBody>
                    <a:bodyPr/>
                    <a:lstStyle/>
                    <a:p>
                      <a:endParaRPr lang="zh-HK" altLang="en-US" sz="2800" dirty="0"/>
                    </a:p>
                  </a:txBody>
                  <a:tcPr/>
                </a:tc>
                <a:tc hMerge="1">
                  <a:txBody>
                    <a:bodyPr/>
                    <a:lstStyle/>
                    <a:p>
                      <a:endParaRPr lang="zh-HK" altLang="en-US" sz="2800" dirty="0"/>
                    </a:p>
                  </a:txBody>
                  <a:tcPr/>
                </a:tc>
                <a:tc hMerge="1">
                  <a:txBody>
                    <a:bodyPr/>
                    <a:lstStyle/>
                    <a:p>
                      <a:endParaRPr lang="zh-HK" altLang="en-US" sz="2800" dirty="0"/>
                    </a:p>
                  </a:txBody>
                  <a:tcPr/>
                </a:tc>
                <a:tc hMerge="1">
                  <a:txBody>
                    <a:bodyPr/>
                    <a:lstStyle/>
                    <a:p>
                      <a:endParaRPr lang="zh-HK" altLang="en-US" sz="2800" dirty="0"/>
                    </a:p>
                  </a:txBody>
                  <a:tcPr/>
                </a:tc>
              </a:tr>
            </a:tbl>
          </a:graphicData>
        </a:graphic>
      </p:graphicFrame>
    </p:spTree>
    <p:extLst>
      <p:ext uri="{BB962C8B-B14F-4D97-AF65-F5344CB8AC3E}">
        <p14:creationId xmlns:p14="http://schemas.microsoft.com/office/powerpoint/2010/main" val="379892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教學計劃進度設計 </a:t>
            </a:r>
            <a:r>
              <a:rPr lang="en-US" altLang="zh-TW" dirty="0" smtClean="0">
                <a:latin typeface="+mn-ea"/>
                <a:ea typeface="+mn-ea"/>
              </a:rPr>
              <a:t>– </a:t>
            </a:r>
            <a:r>
              <a:rPr lang="zh-TW" altLang="en-US" dirty="0" smtClean="0">
                <a:latin typeface="+mn-ea"/>
                <a:ea typeface="+mn-ea"/>
              </a:rPr>
              <a:t>背景</a:t>
            </a:r>
            <a:endParaRPr lang="zh-HK" altLang="en-US" dirty="0">
              <a:latin typeface="+mn-ea"/>
              <a:ea typeface="+mn-ea"/>
            </a:endParaRPr>
          </a:p>
        </p:txBody>
      </p:sp>
      <p:sp>
        <p:nvSpPr>
          <p:cNvPr id="3" name="內容版面配置區 2"/>
          <p:cNvSpPr>
            <a:spLocks noGrp="1"/>
          </p:cNvSpPr>
          <p:nvPr>
            <p:ph idx="1"/>
          </p:nvPr>
        </p:nvSpPr>
        <p:spPr>
          <a:xfrm>
            <a:off x="304800" y="1556792"/>
            <a:ext cx="5275312" cy="4968552"/>
          </a:xfrm>
        </p:spPr>
        <p:txBody>
          <a:bodyPr>
            <a:normAutofit/>
          </a:bodyPr>
          <a:lstStyle/>
          <a:p>
            <a:r>
              <a:rPr lang="en-US" altLang="zh-TW" dirty="0" smtClean="0">
                <a:latin typeface="+mn-ea"/>
                <a:ea typeface="+mn-ea"/>
              </a:rPr>
              <a:t>2012</a:t>
            </a:r>
            <a:r>
              <a:rPr lang="zh-TW" altLang="en-US" dirty="0" smtClean="0">
                <a:latin typeface="+mn-ea"/>
                <a:ea typeface="+mn-ea"/>
              </a:rPr>
              <a:t>年由科主任李</a:t>
            </a:r>
            <a:r>
              <a:rPr lang="en-US" altLang="zh-TW" dirty="0" smtClean="0">
                <a:latin typeface="+mn-ea"/>
                <a:ea typeface="+mn-ea"/>
              </a:rPr>
              <a:t>Sir</a:t>
            </a:r>
            <a:r>
              <a:rPr lang="zh-TW" altLang="en-US" dirty="0" smtClean="0">
                <a:latin typeface="+mn-ea"/>
                <a:ea typeface="+mn-ea"/>
              </a:rPr>
              <a:t>引入</a:t>
            </a:r>
            <a:endParaRPr lang="en-US" altLang="zh-TW" dirty="0" smtClean="0">
              <a:latin typeface="+mn-ea"/>
              <a:ea typeface="+mn-ea"/>
            </a:endParaRPr>
          </a:p>
          <a:p>
            <a:r>
              <a:rPr lang="zh-TW" altLang="en-US" dirty="0" smtClean="0">
                <a:latin typeface="+mn-ea"/>
                <a:ea typeface="+mn-ea"/>
              </a:rPr>
              <a:t>嘗試依據</a:t>
            </a:r>
            <a:r>
              <a:rPr lang="zh-TW" altLang="en-US" dirty="0">
                <a:latin typeface="+mn-ea"/>
                <a:ea typeface="+mn-ea"/>
              </a:rPr>
              <a:t>「體育學習領域六大學習範疇課題概</a:t>
            </a:r>
            <a:r>
              <a:rPr lang="zh-TW" altLang="en-US" dirty="0" smtClean="0">
                <a:latin typeface="+mn-ea"/>
                <a:ea typeface="+mn-ea"/>
              </a:rPr>
              <a:t>覽」編寫教學計畫進度</a:t>
            </a:r>
            <a:endParaRPr lang="en-US" altLang="zh-TW" dirty="0" smtClean="0">
              <a:latin typeface="+mn-ea"/>
              <a:ea typeface="+mn-ea"/>
            </a:endParaRPr>
          </a:p>
          <a:p>
            <a:r>
              <a:rPr lang="zh-TW" altLang="en-US" dirty="0" smtClean="0">
                <a:latin typeface="+mn-ea"/>
                <a:ea typeface="+mn-ea"/>
              </a:rPr>
              <a:t>由各體育教師根據自己強項分工合作編寫</a:t>
            </a:r>
            <a:endParaRPr lang="en-US" altLang="zh-HK" dirty="0" smtClean="0">
              <a:latin typeface="+mn-ea"/>
              <a:ea typeface="+mn-ea"/>
            </a:endParaRPr>
          </a:p>
          <a:p>
            <a:pPr marL="0" indent="0">
              <a:buNone/>
            </a:pPr>
            <a:endParaRPr lang="en-US" altLang="zh-HK" dirty="0" smtClean="0">
              <a:latin typeface="+mn-ea"/>
              <a:ea typeface="+mn-ea"/>
            </a:endParaRPr>
          </a:p>
          <a:p>
            <a:pPr marL="0" indent="0">
              <a:buNone/>
            </a:pPr>
            <a:r>
              <a:rPr lang="zh-TW" altLang="en-US" b="1" u="sng" dirty="0" smtClean="0">
                <a:latin typeface="+mn-ea"/>
                <a:ea typeface="+mn-ea"/>
              </a:rPr>
              <a:t>單元舉隅</a:t>
            </a:r>
            <a:r>
              <a:rPr lang="en-US" altLang="zh-TW" b="1" u="sng" dirty="0" smtClean="0">
                <a:latin typeface="+mn-ea"/>
                <a:ea typeface="+mn-ea"/>
              </a:rPr>
              <a:t>:</a:t>
            </a:r>
            <a:r>
              <a:rPr lang="zh-TW" altLang="en-US" b="1" u="sng" dirty="0">
                <a:latin typeface="+mn-ea"/>
                <a:ea typeface="+mn-ea"/>
                <a:hlinkClick r:id="rId2" action="ppaction://hlinksldjump"/>
              </a:rPr>
              <a:t>鉛球</a:t>
            </a:r>
            <a:r>
              <a:rPr lang="zh-TW" altLang="en-US" b="1" u="sng" dirty="0">
                <a:latin typeface="+mn-ea"/>
                <a:ea typeface="+mn-ea"/>
              </a:rPr>
              <a:t>、</a:t>
            </a:r>
            <a:r>
              <a:rPr lang="zh-TW" altLang="en-US" b="1" u="sng" dirty="0" smtClean="0">
                <a:latin typeface="+mn-ea"/>
                <a:ea typeface="+mn-ea"/>
                <a:hlinkClick r:id="rId3" action="ppaction://hlinksldjump"/>
              </a:rPr>
              <a:t>排球</a:t>
            </a:r>
            <a:endParaRPr lang="zh-HK" altLang="en-US" b="1" u="sng" dirty="0">
              <a:latin typeface="+mn-ea"/>
              <a:ea typeface="+mn-ea"/>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61747" y="1196752"/>
            <a:ext cx="3299651" cy="467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090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latin typeface="+mn-ea"/>
                <a:ea typeface="+mn-ea"/>
              </a:rPr>
              <a:t>單元</a:t>
            </a:r>
            <a:r>
              <a:rPr lang="zh-HK" altLang="en-US" dirty="0" smtClean="0">
                <a:latin typeface="+mn-ea"/>
                <a:ea typeface="+mn-ea"/>
              </a:rPr>
              <a:t>主題</a:t>
            </a:r>
            <a:r>
              <a:rPr lang="en-US" altLang="zh-TW" dirty="0" smtClean="0">
                <a:latin typeface="+mn-ea"/>
                <a:ea typeface="+mn-ea"/>
              </a:rPr>
              <a:t>:</a:t>
            </a:r>
            <a:r>
              <a:rPr lang="zh-TW" altLang="en-US" dirty="0" smtClean="0">
                <a:latin typeface="+mn-ea"/>
                <a:ea typeface="+mn-ea"/>
              </a:rPr>
              <a:t> 鉛球</a:t>
            </a:r>
            <a:endParaRPr lang="zh-HK" altLang="en-US" dirty="0">
              <a:latin typeface="+mn-ea"/>
              <a:ea typeface="+mn-ea"/>
            </a:endParaRPr>
          </a:p>
        </p:txBody>
      </p:sp>
      <p:sp>
        <p:nvSpPr>
          <p:cNvPr id="3" name="內容版面配置區 2"/>
          <p:cNvSpPr>
            <a:spLocks noGrp="1"/>
          </p:cNvSpPr>
          <p:nvPr>
            <p:ph idx="1"/>
          </p:nvPr>
        </p:nvSpPr>
        <p:spPr/>
        <p:txBody>
          <a:bodyPr>
            <a:normAutofit fontScale="70000" lnSpcReduction="20000"/>
          </a:bodyPr>
          <a:lstStyle/>
          <a:p>
            <a:r>
              <a:rPr lang="zh-TW" altLang="en-US" dirty="0" smtClean="0">
                <a:latin typeface="+mn-ea"/>
                <a:ea typeface="+mn-ea"/>
              </a:rPr>
              <a:t>中</a:t>
            </a:r>
            <a:r>
              <a:rPr lang="zh-TW" altLang="en-US" dirty="0">
                <a:latin typeface="+mn-ea"/>
                <a:ea typeface="+mn-ea"/>
              </a:rPr>
              <a:t>一至中二：正向推、側向推</a:t>
            </a:r>
            <a:r>
              <a:rPr lang="zh-TW" altLang="en-US" dirty="0" smtClean="0">
                <a:latin typeface="+mn-ea"/>
                <a:ea typeface="+mn-ea"/>
              </a:rPr>
              <a:t>；</a:t>
            </a:r>
            <a:endParaRPr lang="en-US" altLang="zh-TW" dirty="0" smtClean="0">
              <a:latin typeface="+mn-ea"/>
              <a:ea typeface="+mn-ea"/>
            </a:endParaRPr>
          </a:p>
          <a:p>
            <a:r>
              <a:rPr lang="zh-TW" altLang="en-US" dirty="0" smtClean="0">
                <a:latin typeface="+mn-ea"/>
                <a:ea typeface="+mn-ea"/>
              </a:rPr>
              <a:t>中</a:t>
            </a:r>
            <a:r>
              <a:rPr lang="zh-TW" altLang="en-US" dirty="0">
                <a:latin typeface="+mn-ea"/>
                <a:ea typeface="+mn-ea"/>
              </a:rPr>
              <a:t>三至中四：側向滑步推</a:t>
            </a:r>
            <a:r>
              <a:rPr lang="zh-TW" altLang="en-US" dirty="0" smtClean="0">
                <a:latin typeface="+mn-ea"/>
                <a:ea typeface="+mn-ea"/>
              </a:rPr>
              <a:t>；</a:t>
            </a:r>
            <a:endParaRPr lang="en-US" altLang="zh-TW" dirty="0" smtClean="0">
              <a:latin typeface="+mn-ea"/>
              <a:ea typeface="+mn-ea"/>
            </a:endParaRPr>
          </a:p>
          <a:p>
            <a:r>
              <a:rPr lang="zh-TW" altLang="en-US" dirty="0" smtClean="0">
                <a:latin typeface="+mn-ea"/>
                <a:ea typeface="+mn-ea"/>
              </a:rPr>
              <a:t>中</a:t>
            </a:r>
            <a:r>
              <a:rPr lang="zh-TW" altLang="en-US" dirty="0">
                <a:latin typeface="+mn-ea"/>
                <a:ea typeface="+mn-ea"/>
              </a:rPr>
              <a:t>五至中六：背向滑步推 </a:t>
            </a:r>
            <a:r>
              <a:rPr lang="en-US" altLang="zh-TW" dirty="0">
                <a:latin typeface="+mn-ea"/>
                <a:ea typeface="+mn-ea"/>
              </a:rPr>
              <a:t>(</a:t>
            </a:r>
            <a:r>
              <a:rPr lang="zh-TW" altLang="en-US" dirty="0">
                <a:latin typeface="+mn-ea"/>
                <a:ea typeface="+mn-ea"/>
              </a:rPr>
              <a:t>歐布萊式</a:t>
            </a:r>
            <a:r>
              <a:rPr lang="en-US" altLang="zh-TW" dirty="0" smtClean="0">
                <a:latin typeface="+mn-ea"/>
                <a:ea typeface="+mn-ea"/>
              </a:rPr>
              <a:t>)</a:t>
            </a:r>
          </a:p>
          <a:p>
            <a:pPr marL="0" indent="0">
              <a:buNone/>
            </a:pPr>
            <a:endParaRPr lang="en-US" altLang="zh-TW" dirty="0" smtClean="0">
              <a:latin typeface="+mn-ea"/>
              <a:ea typeface="+mn-ea"/>
            </a:endParaRPr>
          </a:p>
          <a:p>
            <a:pPr marL="0" indent="0">
              <a:buNone/>
            </a:pPr>
            <a:r>
              <a:rPr lang="zh-TW" altLang="en-US" b="1" u="sng" dirty="0" smtClean="0">
                <a:latin typeface="+mn-ea"/>
                <a:ea typeface="+mn-ea"/>
              </a:rPr>
              <a:t>學習</a:t>
            </a:r>
            <a:r>
              <a:rPr lang="zh-TW" altLang="en-US" b="1" u="sng" dirty="0">
                <a:latin typeface="+mn-ea"/>
                <a:ea typeface="+mn-ea"/>
              </a:rPr>
              <a:t>範疇</a:t>
            </a:r>
            <a:r>
              <a:rPr lang="zh-TW" altLang="en-US" b="1" u="sng" dirty="0" smtClean="0">
                <a:latin typeface="+mn-ea"/>
                <a:ea typeface="+mn-ea"/>
              </a:rPr>
              <a:t>重點</a:t>
            </a:r>
            <a:r>
              <a:rPr lang="en-US" altLang="zh-TW" b="1" u="sng" dirty="0" smtClean="0">
                <a:latin typeface="+mn-ea"/>
                <a:ea typeface="+mn-ea"/>
              </a:rPr>
              <a:t>:</a:t>
            </a:r>
            <a:r>
              <a:rPr lang="zh-HK" altLang="en-US" b="1" u="sng" dirty="0">
                <a:latin typeface="+mn-ea"/>
                <a:ea typeface="+mn-ea"/>
              </a:rPr>
              <a:t>體育</a:t>
            </a:r>
            <a:r>
              <a:rPr lang="zh-HK" altLang="en-US" b="1" u="sng" dirty="0" smtClean="0">
                <a:latin typeface="+mn-ea"/>
                <a:ea typeface="+mn-ea"/>
              </a:rPr>
              <a:t>技能</a:t>
            </a:r>
            <a:endParaRPr lang="en-US" altLang="zh-HK" b="1" u="sng" dirty="0" smtClean="0">
              <a:latin typeface="+mn-ea"/>
              <a:ea typeface="+mn-ea"/>
            </a:endParaRPr>
          </a:p>
          <a:p>
            <a:pPr marL="0" indent="0">
              <a:buNone/>
            </a:pPr>
            <a:r>
              <a:rPr lang="zh-TW" altLang="en-US" dirty="0">
                <a:latin typeface="+mn-ea"/>
                <a:ea typeface="+mn-ea"/>
              </a:rPr>
              <a:t>學生</a:t>
            </a:r>
            <a:r>
              <a:rPr lang="zh-TW" altLang="en-US" dirty="0" smtClean="0">
                <a:latin typeface="+mn-ea"/>
                <a:ea typeface="+mn-ea"/>
              </a:rPr>
              <a:t>能</a:t>
            </a:r>
            <a:endParaRPr lang="zh-TW" altLang="en-US" dirty="0">
              <a:latin typeface="+mn-ea"/>
              <a:ea typeface="+mn-ea"/>
            </a:endParaRPr>
          </a:p>
          <a:p>
            <a:r>
              <a:rPr lang="en-US" altLang="zh-TW" dirty="0">
                <a:latin typeface="+mn-ea"/>
                <a:ea typeface="+mn-ea"/>
              </a:rPr>
              <a:t>1. </a:t>
            </a:r>
            <a:r>
              <a:rPr lang="zh-TW" altLang="en-US" dirty="0">
                <a:latin typeface="+mn-ea"/>
                <a:ea typeface="+mn-ea"/>
              </a:rPr>
              <a:t>掌握握鉛球的方法，鉛球放在下顎側的準備動作及技巧；</a:t>
            </a:r>
          </a:p>
          <a:p>
            <a:r>
              <a:rPr lang="en-US" altLang="zh-TW" dirty="0">
                <a:latin typeface="+mn-ea"/>
                <a:ea typeface="+mn-ea"/>
              </a:rPr>
              <a:t>2. </a:t>
            </a:r>
            <a:r>
              <a:rPr lang="zh-TW" altLang="en-US" dirty="0">
                <a:latin typeface="+mn-ea"/>
                <a:ea typeface="+mn-ea"/>
              </a:rPr>
              <a:t>拼步 </a:t>
            </a:r>
            <a:r>
              <a:rPr lang="en-US" altLang="zh-TW" dirty="0">
                <a:latin typeface="+mn-ea"/>
                <a:ea typeface="+mn-ea"/>
              </a:rPr>
              <a:t>/ </a:t>
            </a:r>
            <a:r>
              <a:rPr lang="zh-TW" altLang="en-US" dirty="0">
                <a:latin typeface="+mn-ea"/>
                <a:ea typeface="+mn-ea"/>
              </a:rPr>
              <a:t>滑步擺蹬配合的分解練習；</a:t>
            </a:r>
          </a:p>
          <a:p>
            <a:r>
              <a:rPr lang="en-US" altLang="zh-TW" dirty="0">
                <a:latin typeface="+mn-ea"/>
                <a:ea typeface="+mn-ea"/>
              </a:rPr>
              <a:t>3. </a:t>
            </a:r>
            <a:r>
              <a:rPr lang="zh-TW" altLang="en-US" dirty="0">
                <a:latin typeface="+mn-ea"/>
                <a:ea typeface="+mn-ea"/>
              </a:rPr>
              <a:t>收拉右小腿的練習 ；</a:t>
            </a:r>
          </a:p>
          <a:p>
            <a:r>
              <a:rPr lang="en-US" altLang="zh-TW" dirty="0">
                <a:latin typeface="+mn-ea"/>
                <a:ea typeface="+mn-ea"/>
              </a:rPr>
              <a:t>4. </a:t>
            </a:r>
            <a:r>
              <a:rPr lang="zh-TW" altLang="en-US" dirty="0">
                <a:latin typeface="+mn-ea"/>
                <a:ea typeface="+mn-ea"/>
              </a:rPr>
              <a:t>推球及撥球動作 ；    </a:t>
            </a:r>
            <a:endParaRPr lang="en-US" altLang="zh-TW" dirty="0" smtClean="0">
              <a:latin typeface="+mn-ea"/>
              <a:ea typeface="+mn-ea"/>
            </a:endParaRPr>
          </a:p>
          <a:p>
            <a:r>
              <a:rPr lang="en-US" altLang="zh-TW" dirty="0" smtClean="0">
                <a:latin typeface="+mn-ea"/>
                <a:ea typeface="+mn-ea"/>
              </a:rPr>
              <a:t>5</a:t>
            </a:r>
            <a:r>
              <a:rPr lang="en-US" altLang="zh-TW" dirty="0">
                <a:latin typeface="+mn-ea"/>
                <a:ea typeface="+mn-ea"/>
              </a:rPr>
              <a:t>. </a:t>
            </a:r>
            <a:r>
              <a:rPr lang="zh-TW" altLang="en-US" dirty="0">
                <a:latin typeface="+mn-ea"/>
                <a:ea typeface="+mn-ea"/>
              </a:rPr>
              <a:t>掌握發力位置 </a:t>
            </a:r>
            <a:r>
              <a:rPr lang="en-US" altLang="zh-TW" dirty="0">
                <a:latin typeface="+mn-ea"/>
                <a:ea typeface="+mn-ea"/>
              </a:rPr>
              <a:t>(power position)                 </a:t>
            </a:r>
            <a:endParaRPr lang="en-US" altLang="zh-TW" dirty="0" smtClean="0">
              <a:latin typeface="+mn-ea"/>
              <a:ea typeface="+mn-ea"/>
            </a:endParaRPr>
          </a:p>
          <a:p>
            <a:r>
              <a:rPr lang="en-US" altLang="zh-TW" dirty="0" smtClean="0">
                <a:latin typeface="+mn-ea"/>
                <a:ea typeface="+mn-ea"/>
              </a:rPr>
              <a:t>6</a:t>
            </a:r>
            <a:r>
              <a:rPr lang="en-US" altLang="zh-TW" dirty="0">
                <a:latin typeface="+mn-ea"/>
                <a:ea typeface="+mn-ea"/>
              </a:rPr>
              <a:t>. </a:t>
            </a:r>
            <a:r>
              <a:rPr lang="zh-TW" altLang="en-US" dirty="0">
                <a:latin typeface="+mn-ea"/>
                <a:ea typeface="+mn-ea"/>
              </a:rPr>
              <a:t>原地側向推鉛球；            </a:t>
            </a:r>
          </a:p>
          <a:p>
            <a:r>
              <a:rPr lang="en-US" altLang="zh-TW" dirty="0">
                <a:latin typeface="+mn-ea"/>
                <a:ea typeface="+mn-ea"/>
              </a:rPr>
              <a:t>7. </a:t>
            </a:r>
            <a:r>
              <a:rPr lang="zh-TW" altLang="en-US" dirty="0">
                <a:latin typeface="+mn-ea"/>
                <a:ea typeface="+mn-ea"/>
              </a:rPr>
              <a:t>背向滑步推鉛球 </a:t>
            </a:r>
            <a:r>
              <a:rPr lang="en-US" altLang="zh-TW" dirty="0">
                <a:latin typeface="+mn-ea"/>
                <a:ea typeface="+mn-ea"/>
              </a:rPr>
              <a:t>(</a:t>
            </a:r>
            <a:r>
              <a:rPr lang="zh-TW" altLang="en-US" dirty="0">
                <a:latin typeface="+mn-ea"/>
                <a:ea typeface="+mn-ea"/>
              </a:rPr>
              <a:t>歐布萊式</a:t>
            </a:r>
            <a:r>
              <a:rPr lang="en-US" altLang="zh-TW" dirty="0">
                <a:latin typeface="+mn-ea"/>
                <a:ea typeface="+mn-ea"/>
              </a:rPr>
              <a:t>)</a:t>
            </a:r>
            <a:endParaRPr lang="zh-HK" altLang="en-US" dirty="0">
              <a:latin typeface="+mn-ea"/>
              <a:ea typeface="+mn-ea"/>
            </a:endParaRPr>
          </a:p>
        </p:txBody>
      </p:sp>
    </p:spTree>
    <p:extLst>
      <p:ext uri="{BB962C8B-B14F-4D97-AF65-F5344CB8AC3E}">
        <p14:creationId xmlns:p14="http://schemas.microsoft.com/office/powerpoint/2010/main" val="6592512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10.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11.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12.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13.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14.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15.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16.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17.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18.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19.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2.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20.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21.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22.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23.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24.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25.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3.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4.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5.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6.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7.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ags/tag8.xml><?xml version="1.0" encoding="utf-8"?>
<p:tagLst xmlns:a="http://schemas.openxmlformats.org/drawingml/2006/main" xmlns:r="http://schemas.openxmlformats.org/officeDocument/2006/relationships" xmlns:p="http://schemas.openxmlformats.org/presentationml/2006/main">
  <p:tag name="DVSHAPEID" val="eIqP8dZPG81lSuauXnIgyV"/>
</p:tagLst>
</file>

<file path=ppt/tags/tag9.xml><?xml version="1.0" encoding="utf-8"?>
<p:tagLst xmlns:a="http://schemas.openxmlformats.org/drawingml/2006/main" xmlns:r="http://schemas.openxmlformats.org/officeDocument/2006/relationships" xmlns:p="http://schemas.openxmlformats.org/presentationml/2006/main">
  <p:tag name="DVSHAPEID" val="pCPDjSm5g02a5bbxXIvdw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12259</TotalTime>
  <Words>3643</Words>
  <Application>Microsoft Office PowerPoint</Application>
  <PresentationFormat>如螢幕大小 (4:3)</PresentationFormat>
  <Paragraphs>353</Paragraphs>
  <Slides>57</Slides>
  <Notes>0</Notes>
  <HiddenSlides>0</HiddenSlides>
  <MMClips>0</MMClips>
  <ScaleCrop>false</ScaleCrop>
  <HeadingPairs>
    <vt:vector size="4" baseType="variant">
      <vt:variant>
        <vt:lpstr>佈景主題</vt:lpstr>
      </vt:variant>
      <vt:variant>
        <vt:i4>1</vt:i4>
      </vt:variant>
      <vt:variant>
        <vt:lpstr>投影片標題</vt:lpstr>
      </vt:variant>
      <vt:variant>
        <vt:i4>57</vt:i4>
      </vt:variant>
    </vt:vector>
  </HeadingPairs>
  <TitlesOfParts>
    <vt:vector size="58" baseType="lpstr">
      <vt:lpstr>旅程</vt:lpstr>
      <vt:lpstr>長沙灣天主教英文中學</vt:lpstr>
      <vt:lpstr>長沙灣天主教英文中學</vt:lpstr>
      <vt:lpstr>校本體育科課程 – 體育課</vt:lpstr>
      <vt:lpstr>環境 - 麻雀雖少，五臟俱全</vt:lpstr>
      <vt:lpstr>麻雀雖少，五臟俱全</vt:lpstr>
      <vt:lpstr>體育科課程結構</vt:lpstr>
      <vt:lpstr>完整之體育單元安排</vt:lpstr>
      <vt:lpstr>教學計劃進度設計 – 背景</vt:lpstr>
      <vt:lpstr>單元主題: 鉛球</vt:lpstr>
      <vt:lpstr>單元主題: 鉛球</vt:lpstr>
      <vt:lpstr>單元主題: 鉛球</vt:lpstr>
      <vt:lpstr>單元主題: 鉛球</vt:lpstr>
      <vt:lpstr>單元主題: 鉛球</vt:lpstr>
      <vt:lpstr>單元主題: 鉛球</vt:lpstr>
      <vt:lpstr>單元主題: 鉛球</vt:lpstr>
      <vt:lpstr>單元主題: 鉛球</vt:lpstr>
      <vt:lpstr>單元主題:排球</vt:lpstr>
      <vt:lpstr>單元主題:排球</vt:lpstr>
      <vt:lpstr>單元主題:排球</vt:lpstr>
      <vt:lpstr>單元主題:排球</vt:lpstr>
      <vt:lpstr>單元主題:排球</vt:lpstr>
      <vt:lpstr>單元主題:排球</vt:lpstr>
      <vt:lpstr>推廣健康生活模式</vt:lpstr>
      <vt:lpstr>推廣健康生活模式</vt:lpstr>
      <vt:lpstr>照顧學習多樣性</vt:lpstr>
      <vt:lpstr>照顧學習多樣性</vt:lpstr>
      <vt:lpstr>評估模式</vt:lpstr>
      <vt:lpstr>評估模式 –例子(排球)</vt:lpstr>
      <vt:lpstr>評估模式 –展望</vt:lpstr>
      <vt:lpstr>檢討</vt:lpstr>
      <vt:lpstr>聯課活動</vt:lpstr>
      <vt:lpstr>Sport For All 全民運動</vt:lpstr>
      <vt:lpstr>Sport For All 全民運動</vt:lpstr>
      <vt:lpstr>聯課活動(計時隊) </vt:lpstr>
      <vt:lpstr>中小學協作計畫</vt:lpstr>
      <vt:lpstr>聯課活動(服務)</vt:lpstr>
      <vt:lpstr>聯課活動</vt:lpstr>
      <vt:lpstr>聯課活動</vt:lpstr>
      <vt:lpstr>聯課活動</vt:lpstr>
      <vt:lpstr>延續性</vt:lpstr>
      <vt:lpstr>善用資源</vt:lpstr>
      <vt:lpstr>善用資源 - 家教會</vt:lpstr>
      <vt:lpstr>善用資源 – 社區資源</vt:lpstr>
      <vt:lpstr>善用資源 – 校友</vt:lpstr>
      <vt:lpstr>排球隊</vt:lpstr>
      <vt:lpstr>資優教育 – 三層架構進行模式</vt:lpstr>
      <vt:lpstr>長天排球隊</vt:lpstr>
      <vt:lpstr>長天排球隊</vt:lpstr>
      <vt:lpstr>長天排球隊</vt:lpstr>
      <vt:lpstr>長天排球隊</vt:lpstr>
      <vt:lpstr>長天排球隊(服務)</vt:lpstr>
      <vt:lpstr>長天排球隊</vt:lpstr>
      <vt:lpstr>長天排球隊</vt:lpstr>
      <vt:lpstr>長天排球隊</vt:lpstr>
      <vt:lpstr>長天排球隊(校外支援)</vt:lpstr>
      <vt:lpstr>長天排球隊(校外支援)</vt:lpstr>
      <vt:lpstr>長天排球隊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SCDOPE</dc:creator>
  <cp:lastModifiedBy>LAM, Jak-kiu Jeff</cp:lastModifiedBy>
  <cp:revision>490</cp:revision>
  <cp:lastPrinted>2014-06-05T09:13:42Z</cp:lastPrinted>
  <dcterms:created xsi:type="dcterms:W3CDTF">2006-01-19T03:37:30Z</dcterms:created>
  <dcterms:modified xsi:type="dcterms:W3CDTF">2014-06-26T01:39:19Z</dcterms:modified>
</cp:coreProperties>
</file>