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13" r:id="rId11"/>
    <p:sldId id="302" r:id="rId12"/>
    <p:sldId id="303" r:id="rId13"/>
    <p:sldId id="304" r:id="rId14"/>
    <p:sldId id="301" r:id="rId15"/>
    <p:sldId id="286" r:id="rId16"/>
    <p:sldId id="287" r:id="rId17"/>
    <p:sldId id="288" r:id="rId18"/>
    <p:sldId id="289" r:id="rId19"/>
    <p:sldId id="290" r:id="rId20"/>
    <p:sldId id="291" r:id="rId21"/>
    <p:sldId id="306" r:id="rId22"/>
    <p:sldId id="305" r:id="rId23"/>
    <p:sldId id="262" r:id="rId24"/>
    <p:sldId id="263" r:id="rId25"/>
    <p:sldId id="309" r:id="rId26"/>
    <p:sldId id="266" r:id="rId27"/>
    <p:sldId id="307" r:id="rId28"/>
    <p:sldId id="268" r:id="rId29"/>
    <p:sldId id="293" r:id="rId30"/>
    <p:sldId id="278" r:id="rId31"/>
  </p:sldIdLst>
  <p:sldSz cx="9144000" cy="6858000" type="screen4x3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86FC-4FF8-47FD-A958-F5EE8FC4B167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21650-50C3-467B-A8DE-2010CB3BA9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982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E8A0C-1EBB-4426-B511-84324D6D7E3E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A0074-0692-499B-B709-EB4250719C0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327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0523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52FD622-A8CF-4595-B455-61687ED5C7D3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4875"/>
            <a:ext cx="5437187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itchFamily="34" charset="0"/>
              </a:rPr>
              <a:t>指出揀選活動的原則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649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571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1739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33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520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2447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1595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3200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199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3031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2291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3622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2931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3965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1524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6776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110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451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0612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207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674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59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796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456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281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389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871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0074-0692-499B-B709-EB4250719C03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394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4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EF1B-3847-4406-8729-2F8B457003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364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98B992-AE0C-4D38-85AE-49ADECBC3284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2140F6C-43EC-4AA4-B2E1-1981C5140F5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index.aspx?nodeID=2912&amp;langno=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7" y="548680"/>
            <a:ext cx="8352928" cy="1793167"/>
          </a:xfrm>
        </p:spPr>
        <p:txBody>
          <a:bodyPr>
            <a:noAutofit/>
          </a:bodyPr>
          <a:lstStyle/>
          <a:p>
            <a:r>
              <a:rPr lang="zh-HK" altLang="zh-HK" sz="5400" b="1" dirty="0" smtClean="0">
                <a:effectLst/>
              </a:rPr>
              <a:t>校</a:t>
            </a:r>
            <a:r>
              <a:rPr lang="zh-HK" altLang="zh-HK" sz="5400" b="1" dirty="0">
                <a:effectLst/>
              </a:rPr>
              <a:t>本課程設計</a:t>
            </a:r>
            <a:r>
              <a:rPr lang="zh-HK" altLang="zh-HK" sz="5400" b="1" dirty="0" smtClean="0">
                <a:effectLst/>
              </a:rPr>
              <a:t>：</a:t>
            </a:r>
            <a:r>
              <a:rPr lang="en-US" altLang="zh-HK" sz="5400" b="1" dirty="0" smtClean="0">
                <a:effectLst/>
              </a:rPr>
              <a:t/>
            </a:r>
            <a:br>
              <a:rPr lang="en-US" altLang="zh-HK" sz="5400" b="1" dirty="0" smtClean="0">
                <a:effectLst/>
              </a:rPr>
            </a:br>
            <a:r>
              <a:rPr lang="zh-TW" altLang="zh-HK" sz="5400" b="1" dirty="0" smtClean="0"/>
              <a:t>體育</a:t>
            </a:r>
            <a:r>
              <a:rPr lang="zh-TW" altLang="zh-HK" sz="5400" b="1" dirty="0"/>
              <a:t>六大學習範疇課題概覽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548088"/>
            <a:ext cx="4104456" cy="14732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教育局體育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組</a:t>
            </a:r>
            <a:endParaRPr lang="en-US" altLang="zh-TW" sz="4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18" y="2852936"/>
            <a:ext cx="2576337" cy="366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9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07963"/>
            <a:ext cx="7143750" cy="7032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課程規畫 </a:t>
            </a:r>
            <a:r>
              <a:rPr lang="en-US" altLang="zh-TW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- </a:t>
            </a:r>
            <a:r>
              <a:rPr lang="zh-TW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寬廣而均衡的體育課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1460500"/>
            <a:ext cx="8348662" cy="5184775"/>
          </a:xfrm>
          <a:noFill/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890838" y="2468563"/>
            <a:ext cx="1982787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922588" y="3094038"/>
            <a:ext cx="1966912" cy="3349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924175" y="3633788"/>
            <a:ext cx="1704975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844800" y="3994150"/>
            <a:ext cx="104775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844800" y="4397375"/>
            <a:ext cx="1081088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913063" y="4910138"/>
            <a:ext cx="2008187" cy="3444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747963" y="6122988"/>
            <a:ext cx="2295525" cy="3206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811463" y="5354638"/>
            <a:ext cx="1079500" cy="2968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714625" y="5711825"/>
            <a:ext cx="1296988" cy="3111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444875" y="1844675"/>
            <a:ext cx="10795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4637088" y="1852613"/>
            <a:ext cx="10080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6102350" y="1828800"/>
            <a:ext cx="10080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3122613" y="2141538"/>
            <a:ext cx="57467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011738" y="5324475"/>
            <a:ext cx="150495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3984625" y="981075"/>
            <a:ext cx="2079625" cy="415925"/>
            <a:chOff x="2069" y="618"/>
            <a:chExt cx="1249" cy="227"/>
          </a:xfrm>
        </p:grpSpPr>
        <p:sp>
          <p:nvSpPr>
            <p:cNvPr id="22549" name="Oval 19"/>
            <p:cNvSpPr>
              <a:spLocks noChangeArrowheads="1"/>
            </p:cNvSpPr>
            <p:nvPr/>
          </p:nvSpPr>
          <p:spPr bwMode="auto">
            <a:xfrm>
              <a:off x="2069" y="618"/>
              <a:ext cx="1249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b="1"/>
            </a:p>
          </p:txBody>
        </p:sp>
        <p:sp>
          <p:nvSpPr>
            <p:cNvPr id="22550" name="Text Box 20"/>
            <p:cNvSpPr txBox="1">
              <a:spLocks noChangeArrowheads="1"/>
            </p:cNvSpPr>
            <p:nvPr/>
          </p:nvSpPr>
          <p:spPr bwMode="auto">
            <a:xfrm>
              <a:off x="2234" y="623"/>
              <a:ext cx="97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300" b="1" dirty="0"/>
                <a:t>小學常見體育活動</a:t>
              </a:r>
            </a:p>
          </p:txBody>
        </p:sp>
      </p:grp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238125" y="990600"/>
            <a:ext cx="28448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rgbClr val="0000CC"/>
                </a:solidFill>
              </a:rPr>
              <a:t>體育課不宜有搏擊活動</a:t>
            </a:r>
          </a:p>
        </p:txBody>
      </p:sp>
      <p:pic>
        <p:nvPicPr>
          <p:cNvPr id="22548" name="Picture 5" descr="phot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76200"/>
            <a:ext cx="1292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9176"/>
            <a:ext cx="4338596" cy="653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ot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913766" cy="270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3005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9" y="4293331"/>
            <a:ext cx="1671739" cy="237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11"/>
            <a:ext cx="7344816" cy="654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04864"/>
            <a:ext cx="1440160" cy="20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3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sz="6000" dirty="0" smtClean="0"/>
              <a:t>課程</a:t>
            </a:r>
            <a:r>
              <a:rPr lang="zh-TW" altLang="zh-HK" sz="6000" dirty="0"/>
              <a:t>設計</a:t>
            </a:r>
            <a:endParaRPr lang="zh-HK" altLang="en-US" sz="6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9" y="1484784"/>
            <a:ext cx="8496944" cy="4674832"/>
          </a:xfrm>
        </p:spPr>
        <p:txBody>
          <a:bodyPr>
            <a:normAutofit/>
          </a:bodyPr>
          <a:lstStyle/>
          <a:p>
            <a:r>
              <a:rPr lang="zh-TW" altLang="zh-HK" sz="4000" dirty="0" smtClean="0"/>
              <a:t>從</a:t>
            </a:r>
            <a:r>
              <a:rPr lang="zh-TW" altLang="zh-HK" sz="4000" dirty="0"/>
              <a:t>學生的角度出發，了解他們的需要、興趣、能力和學習</a:t>
            </a:r>
            <a:r>
              <a:rPr lang="zh-TW" altLang="zh-HK" sz="4000" dirty="0" smtClean="0"/>
              <a:t>風格</a:t>
            </a:r>
            <a:endParaRPr lang="en-US" altLang="zh-TW" sz="4000" dirty="0" smtClean="0"/>
          </a:p>
          <a:p>
            <a:r>
              <a:rPr lang="zh-TW" altLang="en-US" sz="4000" dirty="0" smtClean="0"/>
              <a:t>考慮學校</a:t>
            </a:r>
            <a:r>
              <a:rPr lang="zh-TW" altLang="zh-HK" sz="4000" dirty="0" smtClean="0"/>
              <a:t>的</a:t>
            </a:r>
            <a:r>
              <a:rPr lang="zh-TW" altLang="zh-HK" sz="4000" dirty="0"/>
              <a:t>傳統特色、環境設施及教師的</a:t>
            </a:r>
            <a:r>
              <a:rPr lang="zh-TW" altLang="zh-HK" sz="4000" dirty="0" smtClean="0"/>
              <a:t>經驗</a:t>
            </a:r>
            <a:endParaRPr lang="en-US" altLang="zh-TW" sz="4000" dirty="0" smtClean="0"/>
          </a:p>
          <a:p>
            <a:r>
              <a:rPr lang="zh-TW" altLang="zh-HK" sz="4000" dirty="0" smtClean="0"/>
              <a:t>考慮</a:t>
            </a:r>
            <a:r>
              <a:rPr lang="zh-TW" altLang="zh-HK" sz="4000" dirty="0"/>
              <a:t>不同學習階段的</a:t>
            </a:r>
            <a:r>
              <a:rPr lang="zh-TW" altLang="zh-HK" sz="4000" dirty="0" smtClean="0"/>
              <a:t>銜接</a:t>
            </a:r>
            <a:endParaRPr lang="en-US" altLang="zh-TW" sz="4000" dirty="0" smtClean="0"/>
          </a:p>
          <a:p>
            <a:r>
              <a:rPr lang="zh-HK" altLang="en-US" sz="4000" dirty="0" smtClean="0"/>
              <a:t>提供</a:t>
            </a:r>
            <a:r>
              <a:rPr lang="zh-HK" altLang="en-US" sz="4000" dirty="0"/>
              <a:t>優質的聯課活動</a:t>
            </a:r>
          </a:p>
        </p:txBody>
      </p:sp>
    </p:spTree>
    <p:extLst>
      <p:ext uri="{BB962C8B-B14F-4D97-AF65-F5344CB8AC3E}">
        <p14:creationId xmlns:p14="http://schemas.microsoft.com/office/powerpoint/2010/main" val="39224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zh-TW" altLang="zh-HK" sz="5300" dirty="0"/>
              <a:t>六大範疇的學習</a:t>
            </a:r>
            <a:r>
              <a:rPr lang="zh-TW" altLang="zh-HK" sz="5300" dirty="0" smtClean="0"/>
              <a:t>重點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628800"/>
            <a:ext cx="806489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4400" dirty="0" err="1"/>
              <a:t>體育技能</a:t>
            </a:r>
            <a:r>
              <a:rPr lang="en-US" altLang="zh-HK" sz="4400" dirty="0"/>
              <a:t> </a:t>
            </a:r>
            <a:r>
              <a:rPr lang="zh-HK" altLang="en-US" sz="4400" dirty="0"/>
              <a:t>：</a:t>
            </a:r>
            <a:r>
              <a:rPr lang="en-US" altLang="zh-HK" sz="4400" dirty="0" smtClean="0"/>
              <a:t> </a:t>
            </a:r>
          </a:p>
          <a:p>
            <a:pPr marL="0" indent="0">
              <a:buNone/>
            </a:pPr>
            <a:r>
              <a:rPr lang="en-US" altLang="zh-HK" sz="4400" dirty="0" err="1" smtClean="0"/>
              <a:t>掌握各類體育活動所需的移動</a:t>
            </a:r>
            <a:r>
              <a:rPr lang="en-US" altLang="zh-HK" sz="4400" dirty="0" smtClean="0"/>
              <a:t>、</a:t>
            </a:r>
            <a:r>
              <a:rPr lang="zh-HK" altLang="en-US" sz="4400" dirty="0"/>
              <a:t>協調身體</a:t>
            </a:r>
            <a:r>
              <a:rPr lang="en-US" altLang="zh-HK" sz="4400" dirty="0" err="1" smtClean="0"/>
              <a:t>和操控用具技能</a:t>
            </a:r>
            <a:r>
              <a:rPr lang="en-US" altLang="zh-HK" sz="4400" dirty="0" err="1"/>
              <a:t>，以增加樂趣和提升表現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969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zh-HK" sz="5300" dirty="0"/>
              <a:t>六大範疇的學習</a:t>
            </a:r>
            <a:r>
              <a:rPr lang="zh-TW" altLang="zh-HK" sz="5300" dirty="0" smtClean="0"/>
              <a:t>重點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400" dirty="0"/>
              <a:t>健康及體適</a:t>
            </a:r>
            <a:r>
              <a:rPr lang="zh-TW" altLang="zh-HK" sz="4400" dirty="0" smtClean="0"/>
              <a:t>能</a:t>
            </a:r>
            <a:r>
              <a:rPr lang="zh-TW" altLang="en-US" sz="4400" dirty="0" smtClean="0"/>
              <a:t>：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zh-HK" sz="4400" dirty="0" smtClean="0"/>
              <a:t>認識「</a:t>
            </a:r>
            <a:r>
              <a:rPr lang="zh-TW" altLang="en-US" sz="4400" dirty="0"/>
              <a:t>體能活</a:t>
            </a:r>
            <a:r>
              <a:rPr lang="zh-TW" altLang="zh-HK" sz="4400" dirty="0" smtClean="0"/>
              <a:t>動</a:t>
            </a:r>
            <a:r>
              <a:rPr lang="zh-TW" altLang="zh-HK" sz="4400" dirty="0"/>
              <a:t>促進健康」的原理，學習制訂、實踐和評估個人鍛鍊計畫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110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zh-HK" sz="5300" dirty="0"/>
              <a:t>六大範疇的學習</a:t>
            </a:r>
            <a:r>
              <a:rPr lang="zh-TW" altLang="zh-HK" sz="5300" dirty="0" smtClean="0"/>
              <a:t>重點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844824"/>
            <a:ext cx="7992888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400" dirty="0"/>
              <a:t>運動相關的價值觀和</a:t>
            </a:r>
            <a:r>
              <a:rPr lang="zh-TW" altLang="zh-HK" sz="4400" dirty="0" smtClean="0"/>
              <a:t>態度</a:t>
            </a:r>
            <a:r>
              <a:rPr lang="zh-TW" altLang="en-US" sz="4400" dirty="0" smtClean="0"/>
              <a:t>：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zh-HK" sz="4400" dirty="0" smtClean="0"/>
              <a:t>了解</a:t>
            </a:r>
            <a:r>
              <a:rPr lang="zh-TW" altLang="zh-HK" sz="4400" dirty="0"/>
              <a:t>運動競賽的意義，培養</a:t>
            </a:r>
            <a:r>
              <a:rPr lang="zh-TW" altLang="zh-HK" sz="4400" dirty="0" smtClean="0"/>
              <a:t>正</a:t>
            </a:r>
            <a:r>
              <a:rPr lang="zh-TW" altLang="en-US" sz="4400" dirty="0"/>
              <a:t>面</a:t>
            </a:r>
            <a:r>
              <a:rPr lang="zh-TW" altLang="zh-HK" sz="4400" dirty="0" smtClean="0"/>
              <a:t>的價值觀</a:t>
            </a:r>
            <a:r>
              <a:rPr lang="zh-TW" altLang="en-US" sz="4400" dirty="0"/>
              <a:t>和</a:t>
            </a:r>
            <a:r>
              <a:rPr lang="zh-TW" altLang="zh-HK" sz="4400" dirty="0" smtClean="0"/>
              <a:t>態度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441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zh-HK" sz="5300" dirty="0"/>
              <a:t>六大範疇的學習</a:t>
            </a:r>
            <a:r>
              <a:rPr lang="zh-TW" altLang="zh-HK" sz="5300" dirty="0" smtClean="0"/>
              <a:t>重點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7" y="1988840"/>
            <a:ext cx="8568953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4400" dirty="0" err="1"/>
              <a:t>安全知識及實踐</a:t>
            </a:r>
            <a:r>
              <a:rPr lang="en-US" altLang="zh-HK" sz="4400" dirty="0"/>
              <a:t> </a:t>
            </a:r>
            <a:r>
              <a:rPr lang="zh-HK" altLang="en-US" sz="4400" dirty="0" smtClean="0"/>
              <a:t>：</a:t>
            </a:r>
            <a:endParaRPr lang="en-US" altLang="zh-HK" sz="4400" dirty="0" smtClean="0"/>
          </a:p>
          <a:p>
            <a:pPr marL="0" indent="0">
              <a:buNone/>
            </a:pPr>
            <a:r>
              <a:rPr lang="zh-TW" altLang="zh-HK" sz="4400" dirty="0" smtClean="0"/>
              <a:t>學習</a:t>
            </a:r>
            <a:r>
              <a:rPr lang="zh-TW" altLang="en-US" sz="4400" dirty="0"/>
              <a:t>「</a:t>
            </a:r>
            <a:r>
              <a:rPr lang="zh-TW" altLang="zh-HK" sz="4400" dirty="0" smtClean="0"/>
              <a:t>風險管理</a:t>
            </a:r>
            <a:r>
              <a:rPr lang="zh-TW" altLang="en-US" sz="4400" dirty="0"/>
              <a:t>」</a:t>
            </a:r>
            <a:r>
              <a:rPr lang="zh-TW" altLang="zh-HK" sz="4400" dirty="0" smtClean="0"/>
              <a:t>，</a:t>
            </a:r>
            <a:r>
              <a:rPr lang="zh-TW" altLang="zh-HK" sz="4400" dirty="0"/>
              <a:t>落實預防運動受傷的措施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68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zh-HK" sz="5300" dirty="0"/>
              <a:t>六大範疇的學習</a:t>
            </a:r>
            <a:r>
              <a:rPr lang="zh-TW" altLang="zh-HK" sz="5300" dirty="0" smtClean="0"/>
              <a:t>重點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400" dirty="0"/>
              <a:t>活動</a:t>
            </a:r>
            <a:r>
              <a:rPr lang="zh-TW" altLang="zh-HK" sz="4400" dirty="0" smtClean="0"/>
              <a:t>知識</a:t>
            </a:r>
            <a:r>
              <a:rPr lang="zh-TW" altLang="en-US" sz="4400" dirty="0" smtClean="0"/>
              <a:t>：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zh-HK" sz="4400" dirty="0" smtClean="0"/>
              <a:t>汲取</a:t>
            </a:r>
            <a:r>
              <a:rPr lang="zh-TW" altLang="zh-HK" sz="4400" dirty="0"/>
              <a:t>相關知識，以增加樂趣、提升表現和發展組織體育活動的能力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82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557808"/>
            <a:ext cx="8568952" cy="1143000"/>
          </a:xfrm>
        </p:spPr>
        <p:txBody>
          <a:bodyPr>
            <a:noAutofit/>
          </a:bodyPr>
          <a:lstStyle/>
          <a:p>
            <a:r>
              <a:rPr lang="zh-HK" altLang="en-US" sz="4800" b="1" dirty="0" smtClean="0"/>
              <a:t>體育 </a:t>
            </a:r>
            <a:r>
              <a:rPr lang="en-US" altLang="zh-HK" sz="4800" b="1" dirty="0" smtClean="0"/>
              <a:t>- 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透過</a:t>
            </a: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身體活動進行教育</a:t>
            </a:r>
            <a:endParaRPr lang="zh-HK" altLang="en-US" sz="4800" b="1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287488"/>
            <a:ext cx="864096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/>
              <a:t>旨在</a:t>
            </a:r>
            <a:r>
              <a:rPr lang="zh-TW" altLang="zh-HK" sz="4800" dirty="0" smtClean="0"/>
              <a:t>幫助</a:t>
            </a:r>
            <a:r>
              <a:rPr lang="zh-TW" altLang="zh-HK" sz="4800" dirty="0"/>
              <a:t>學生建立活躍及健康的生活模式、培養良好品德，以達至身心健康、五育均衡</a:t>
            </a:r>
            <a:r>
              <a:rPr lang="zh-TW" altLang="zh-HK" sz="4800" dirty="0" smtClean="0"/>
              <a:t>發展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283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zh-HK" sz="5300" dirty="0"/>
              <a:t>六大範疇的學習</a:t>
            </a:r>
            <a:r>
              <a:rPr lang="zh-TW" altLang="zh-HK" sz="5300" dirty="0" smtClean="0"/>
              <a:t>重點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4400" dirty="0" err="1"/>
              <a:t>審美能力</a:t>
            </a:r>
            <a:r>
              <a:rPr lang="en-US" altLang="zh-HK" sz="4400" dirty="0"/>
              <a:t> </a:t>
            </a:r>
            <a:r>
              <a:rPr lang="zh-HK" altLang="en-US" sz="4400" dirty="0" smtClean="0"/>
              <a:t>：</a:t>
            </a:r>
            <a:endParaRPr lang="en-US" altLang="zh-HK" sz="4400" dirty="0" smtClean="0"/>
          </a:p>
          <a:p>
            <a:pPr marL="0" indent="0">
              <a:buNone/>
            </a:pPr>
            <a:r>
              <a:rPr lang="zh-TW" altLang="zh-HK" sz="4400" dirty="0" smtClean="0"/>
              <a:t>洞悉</a:t>
            </a:r>
            <a:r>
              <a:rPr lang="zh-TW" altLang="zh-HK" sz="4400" dirty="0"/>
              <a:t>美的具體含意，加強評賞體育活動的能力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1348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000" dirty="0"/>
              <a:t>健康的生活模式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5" cy="435334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世界衞生組織估計，在</a:t>
            </a:r>
            <a:r>
              <a:rPr lang="en-US" altLang="zh-TW" sz="3200" dirty="0"/>
              <a:t>2005</a:t>
            </a:r>
            <a:r>
              <a:rPr lang="zh-TW" altLang="en-US" sz="3200" dirty="0"/>
              <a:t>年全球</a:t>
            </a:r>
            <a:r>
              <a:rPr lang="en-US" altLang="zh-TW" sz="3200" dirty="0"/>
              <a:t>5800</a:t>
            </a:r>
            <a:r>
              <a:rPr lang="zh-TW" altLang="en-US" sz="3200" dirty="0"/>
              <a:t>萬死亡人士當中，有</a:t>
            </a:r>
            <a:r>
              <a:rPr lang="en-US" altLang="zh-TW" sz="3200" dirty="0"/>
              <a:t>3500</a:t>
            </a:r>
            <a:r>
              <a:rPr lang="zh-TW" altLang="en-US" sz="3200" dirty="0"/>
              <a:t>萬是死於癌症、心臟病、中風、慢性呼吸系統疾病、糖尿病等非傳染病，而其主要風險因素包括缺乏體能活動和不良飲食習慣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鼓勵</a:t>
            </a:r>
            <a:r>
              <a:rPr lang="zh-TW" altLang="en-US" sz="3200" dirty="0"/>
              <a:t>學生恆常參與體能活動和維持均衡飲食，以降低他們日後患上非傳染病的機會。</a:t>
            </a:r>
          </a:p>
          <a:p>
            <a:pPr marL="0" indent="0">
              <a:buNone/>
            </a:pP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5038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53752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zh-TW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世界衛生組織</a:t>
            </a: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的</a:t>
            </a:r>
            <a:r>
              <a:rPr lang="zh-TW" altLang="zh-TW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建議</a:t>
            </a:r>
            <a:endParaRPr lang="zh-HK" altLang="en-US" sz="48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1" y="1196752"/>
            <a:ext cx="8568951" cy="48965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5-17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歲兒童及青少年的體能活動量：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每天應累積最少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中等至劇烈強度的體能活動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68580" indent="0">
              <a:buNone/>
              <a:defRPr/>
            </a:pP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68580" indent="0">
              <a:buNone/>
              <a:defRPr/>
            </a:pPr>
            <a:r>
              <a:rPr lang="zh-TW" altLang="zh-TW" sz="1800" b="1" dirty="0" smtClean="0">
                <a:latin typeface="微軟正黑體" pitchFamily="34" charset="-120"/>
                <a:ea typeface="微軟正黑體" pitchFamily="34" charset="-120"/>
              </a:rPr>
              <a:t>體能活動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指所有會消耗能量的身體活動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包括體育課、運動競賽、體能訓練；以及交通往來（如步行或踏單車）、家務勞動、各類動態的遊戲和娛樂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marL="68580" indent="0">
              <a:buNone/>
              <a:defRPr/>
            </a:pPr>
            <a:r>
              <a:rPr lang="zh-TW" altLang="zh-TW" sz="1800" b="1" dirty="0" smtClean="0">
                <a:latin typeface="微軟正黑體" pitchFamily="34" charset="-120"/>
                <a:ea typeface="微軟正黑體" pitchFamily="34" charset="-120"/>
              </a:rPr>
              <a:t>中等強度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HK" sz="1800" dirty="0" smtClean="0">
                <a:latin typeface="微軟正黑體" pitchFamily="34" charset="-120"/>
                <a:ea typeface="微軟正黑體" pitchFamily="34" charset="-120"/>
              </a:rPr>
              <a:t>指做活動的時候，呼吸與心跳稍為加快和輕微流汗，但不是太辛苦（即仍然可以交談自如）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marL="68580" indent="0">
              <a:buNone/>
              <a:defRPr/>
            </a:pPr>
            <a:r>
              <a:rPr lang="zh-TW" altLang="zh-HK" sz="1800" dirty="0" smtClean="0">
                <a:latin typeface="微軟正黑體" pitchFamily="34" charset="-120"/>
                <a:ea typeface="微軟正黑體" pitchFamily="34" charset="-120"/>
              </a:rPr>
              <a:t>例如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HK" sz="1800" dirty="0" smtClean="0">
                <a:latin typeface="微軟正黑體" pitchFamily="34" charset="-120"/>
                <a:ea typeface="微軟正黑體" pitchFamily="34" charset="-120"/>
              </a:rPr>
              <a:t>急步行走、緩步跑、行樓梯、緩慢地踩單車</a:t>
            </a:r>
            <a:endParaRPr lang="en-US" altLang="zh-TW" sz="1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68580" indent="0">
              <a:buNone/>
              <a:defRPr/>
            </a:pPr>
            <a:r>
              <a:rPr lang="zh-TW" altLang="zh-TW" sz="1800" b="1" dirty="0" smtClean="0">
                <a:latin typeface="微軟正黑體" pitchFamily="34" charset="-120"/>
                <a:ea typeface="微軟正黑體" pitchFamily="34" charset="-120"/>
              </a:rPr>
              <a:t>劇烈強度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HK" sz="1800" dirty="0" smtClean="0">
                <a:latin typeface="微軟正黑體" pitchFamily="34" charset="-120"/>
                <a:ea typeface="微軟正黑體" pitchFamily="34" charset="-120"/>
              </a:rPr>
              <a:t>指做這些活動的時候，呼吸急速、心跳好快及大量流汗，覺得辛苦</a:t>
            </a:r>
            <a:endParaRPr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marL="68580" indent="0">
              <a:buNone/>
              <a:defRPr/>
            </a:pPr>
            <a:r>
              <a:rPr lang="zh-TW" altLang="zh-HK" sz="1800" dirty="0" smtClean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HK" sz="1800" dirty="0" smtClean="0">
                <a:latin typeface="微軟正黑體" pitchFamily="34" charset="-120"/>
                <a:ea typeface="微軟正黑體" pitchFamily="34" charset="-120"/>
              </a:rPr>
              <a:t>不能夠交談自如或感覺困難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797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4672" cy="11430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飲食</a:t>
            </a:r>
            <a:endParaRPr lang="zh-HK" altLang="en-US" sz="6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9" y="1628800"/>
            <a:ext cx="8496944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學校</a:t>
            </a:r>
            <a:r>
              <a:rPr lang="zh-TW" altLang="en-US" sz="3200" dirty="0"/>
              <a:t>應指導學生：</a:t>
            </a:r>
          </a:p>
          <a:p>
            <a:pPr lvl="1"/>
            <a:r>
              <a:rPr lang="zh-TW" altLang="en-US" sz="3000" dirty="0"/>
              <a:t>進食</a:t>
            </a:r>
            <a:r>
              <a:rPr lang="zh-TW" altLang="en-US" sz="3000" dirty="0">
                <a:solidFill>
                  <a:srgbClr val="FF0000"/>
                </a:solidFill>
              </a:rPr>
              <a:t>適當比例</a:t>
            </a:r>
            <a:r>
              <a:rPr lang="zh-TW" altLang="en-US" sz="3000" dirty="0"/>
              <a:t>的五穀、蔬菜、水果、奶品類、肉類、豆類等，以吸收各種基要營養素 </a:t>
            </a:r>
          </a:p>
          <a:p>
            <a:pPr lvl="1"/>
            <a:r>
              <a:rPr lang="zh-TW" altLang="en-US" sz="3000" dirty="0"/>
              <a:t>拒絕不健康的食物和避免攝取過多能量 </a:t>
            </a:r>
          </a:p>
          <a:p>
            <a:pPr lvl="1"/>
            <a:r>
              <a:rPr lang="zh-TW" altLang="en-US" sz="3000" dirty="0"/>
              <a:t>與午飯供應商和學校小食部合作，為學生提供合適的午膳和小食 </a:t>
            </a:r>
          </a:p>
          <a:p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1893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2664" cy="1143000"/>
          </a:xfrm>
        </p:spPr>
        <p:txBody>
          <a:bodyPr>
            <a:normAutofit/>
          </a:bodyPr>
          <a:lstStyle/>
          <a:p>
            <a:r>
              <a:rPr lang="zh-HK" altLang="en-US" sz="6000" dirty="0"/>
              <a:t>家校合作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2453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向</a:t>
            </a:r>
            <a:r>
              <a:rPr lang="zh-TW" altLang="en-US" sz="2800" dirty="0"/>
              <a:t>學生宣揚健康生活的</a:t>
            </a:r>
            <a:r>
              <a:rPr lang="zh-TW" altLang="en-US" sz="2800" dirty="0" smtClean="0"/>
              <a:t>訊息</a:t>
            </a:r>
            <a:endParaRPr lang="en-US" altLang="zh-TW" sz="2800" dirty="0" smtClean="0"/>
          </a:p>
          <a:p>
            <a:r>
              <a:rPr lang="zh-TW" altLang="en-US" sz="2800" dirty="0" smtClean="0"/>
              <a:t>透過</a:t>
            </a:r>
            <a:r>
              <a:rPr lang="zh-TW" altLang="en-US" sz="2800" dirty="0"/>
              <a:t>各類活動營造健康校園的</a:t>
            </a:r>
            <a:r>
              <a:rPr lang="zh-TW" altLang="en-US" sz="2800" dirty="0" smtClean="0"/>
              <a:t>氛圍</a:t>
            </a:r>
            <a:endParaRPr lang="en-US" altLang="zh-TW" sz="2800" dirty="0" smtClean="0"/>
          </a:p>
          <a:p>
            <a:r>
              <a:rPr lang="zh-TW" altLang="en-US" sz="2800" dirty="0" smtClean="0"/>
              <a:t>爭取</a:t>
            </a:r>
            <a:r>
              <a:rPr lang="zh-TW" altLang="en-US" sz="2800" dirty="0"/>
              <a:t>家長的</a:t>
            </a:r>
            <a:r>
              <a:rPr lang="zh-TW" altLang="en-US" sz="2800" dirty="0" smtClean="0"/>
              <a:t>配合</a:t>
            </a:r>
            <a:endParaRPr lang="en-US" altLang="zh-TW" sz="2800" dirty="0" smtClean="0"/>
          </a:p>
          <a:p>
            <a:r>
              <a:rPr lang="zh-TW" altLang="en-US" sz="2800" dirty="0" smtClean="0"/>
              <a:t>鼓勵</a:t>
            </a:r>
            <a:r>
              <a:rPr lang="zh-TW" altLang="en-US" sz="2800" dirty="0"/>
              <a:t>家長：</a:t>
            </a:r>
          </a:p>
          <a:p>
            <a:pPr lvl="1"/>
            <a:r>
              <a:rPr lang="zh-TW" altLang="en-US" sz="2600" dirty="0"/>
              <a:t>以身作則，恆常參與體能活動和維持均衡飲食 </a:t>
            </a:r>
          </a:p>
          <a:p>
            <a:pPr lvl="1"/>
            <a:r>
              <a:rPr lang="zh-TW" altLang="en-US" sz="2600" dirty="0"/>
              <a:t>鼓勵子女多做體能活動或與子女一起做體能活動 </a:t>
            </a:r>
          </a:p>
          <a:p>
            <a:pPr lvl="1"/>
            <a:r>
              <a:rPr lang="zh-TW" altLang="en-US" sz="2600" dirty="0"/>
              <a:t>為子女提供健康飲食及避免以不健康的食物作奬賞 </a:t>
            </a:r>
          </a:p>
          <a:p>
            <a:pPr lvl="1"/>
            <a:r>
              <a:rPr lang="zh-TW" altLang="en-US" sz="2600" dirty="0"/>
              <a:t>抽時間參加學校舉辦關於運動與飲食的講座、工作坊等 </a:t>
            </a:r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252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62664" cy="1152128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C000"/>
                </a:solidFill>
              </a:rPr>
              <a:t>照顧學習的多樣性</a:t>
            </a:r>
            <a:endParaRPr lang="zh-HK" altLang="en-US" sz="5400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1" cy="5112568"/>
          </a:xfrm>
        </p:spPr>
        <p:txBody>
          <a:bodyPr>
            <a:noAutofit/>
          </a:bodyPr>
          <a:lstStyle/>
          <a:p>
            <a:r>
              <a:rPr lang="zh-TW" altLang="en-US" sz="2600" dirty="0" smtClean="0"/>
              <a:t>按</a:t>
            </a:r>
            <a:r>
              <a:rPr lang="zh-TW" altLang="en-US" sz="2600" dirty="0"/>
              <a:t>學生的</a:t>
            </a:r>
            <a:r>
              <a:rPr lang="zh-TW" altLang="en-US" sz="2600" dirty="0" smtClean="0"/>
              <a:t>特質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包括</a:t>
            </a:r>
            <a:r>
              <a:rPr lang="zh-TW" altLang="en-US" sz="2600" dirty="0"/>
              <a:t>能力、動機、需要、興趣及</a:t>
            </a:r>
            <a:r>
              <a:rPr lang="zh-TW" altLang="en-US" sz="2600" dirty="0" smtClean="0"/>
              <a:t>潛能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，</a:t>
            </a:r>
            <a:r>
              <a:rPr lang="zh-TW" altLang="en-US" sz="2600" dirty="0"/>
              <a:t>設法協助他們學得更</a:t>
            </a:r>
            <a:r>
              <a:rPr lang="zh-TW" altLang="en-US" sz="2600" dirty="0" smtClean="0"/>
              <a:t>好</a:t>
            </a:r>
            <a:endParaRPr lang="zh-TW" altLang="en-US" sz="2600" dirty="0"/>
          </a:p>
          <a:p>
            <a:r>
              <a:rPr lang="zh-TW" altLang="en-US" sz="2600" dirty="0"/>
              <a:t>在體育活動類別方面，提供多元化的</a:t>
            </a:r>
            <a:r>
              <a:rPr lang="zh-TW" altLang="en-US" sz="2600" dirty="0" smtClean="0"/>
              <a:t>選擇</a:t>
            </a:r>
            <a:endParaRPr lang="en-US" altLang="zh-TW" sz="2600" dirty="0" smtClean="0"/>
          </a:p>
          <a:p>
            <a:r>
              <a:rPr lang="zh-TW" altLang="en-US" sz="2600" dirty="0" smtClean="0"/>
              <a:t>選取</a:t>
            </a:r>
            <a:r>
              <a:rPr lang="zh-TW" altLang="en-US" sz="2600" dirty="0"/>
              <a:t>其他學習階段的課程，對教學內容作出修訂或多專注教授某些部分，以配合學生不同的能力及特別需要 </a:t>
            </a:r>
          </a:p>
          <a:p>
            <a:r>
              <a:rPr lang="zh-TW" altLang="en-US" sz="2600" dirty="0" smtClean="0"/>
              <a:t>留意</a:t>
            </a:r>
            <a:r>
              <a:rPr lang="zh-TW" altLang="en-US" sz="2600" dirty="0"/>
              <a:t>有特殊教育需要、病患或具運動潛質的學生，以便在適當時候，提供保護或協助 </a:t>
            </a:r>
          </a:p>
          <a:p>
            <a:r>
              <a:rPr lang="zh-TW" altLang="en-US" sz="2600" dirty="0"/>
              <a:t>按學生的潛能及體型分組，減少每組學生的能力差異，給予適當的挑戰，以提高他們的學習動機 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2624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4672" cy="114300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資優</a:t>
            </a:r>
            <a:r>
              <a:rPr lang="zh-TW" altLang="en-US" sz="4800" dirty="0" smtClean="0"/>
              <a:t>教育 </a:t>
            </a:r>
            <a:r>
              <a:rPr lang="en-US" altLang="zh-TW" sz="4800" dirty="0" smtClean="0"/>
              <a:t>- </a:t>
            </a:r>
            <a:r>
              <a:rPr lang="zh-TW" altLang="en-US" sz="4800" dirty="0" smtClean="0"/>
              <a:t>三層</a:t>
            </a:r>
            <a:r>
              <a:rPr lang="zh-TW" altLang="en-US" sz="4800" dirty="0"/>
              <a:t>架構推行模式</a:t>
            </a:r>
            <a:endParaRPr lang="zh-HK" altLang="en-US" sz="48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56793"/>
            <a:ext cx="8640959" cy="4752528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第一</a:t>
            </a:r>
            <a:r>
              <a:rPr lang="zh-TW" altLang="en-US" sz="2400" dirty="0"/>
              <a:t>層次 </a:t>
            </a:r>
            <a:r>
              <a:rPr lang="en-US" altLang="zh-TW" sz="2400" dirty="0"/>
              <a:t>– </a:t>
            </a:r>
            <a:r>
              <a:rPr lang="zh-TW" altLang="en-US" sz="2400" dirty="0"/>
              <a:t>全班式</a:t>
            </a:r>
            <a:r>
              <a:rPr lang="en-US" altLang="zh-TW" sz="2400" dirty="0"/>
              <a:t>(</a:t>
            </a:r>
            <a:r>
              <a:rPr lang="zh-TW" altLang="en-US" sz="2400" dirty="0"/>
              <a:t>校本</a:t>
            </a:r>
            <a:r>
              <a:rPr lang="en-US" altLang="zh-TW" sz="2400" dirty="0"/>
              <a:t>) </a:t>
            </a:r>
            <a:r>
              <a:rPr lang="zh-TW" altLang="en-US" sz="2400" dirty="0"/>
              <a:t>： 透過「體育課」為學生提供多元選擇，幫助他們了解自己的潛質和發展興趣。教師應把握各種機會</a:t>
            </a:r>
            <a:r>
              <a:rPr lang="zh-TW" altLang="en-US" sz="2400" b="1" dirty="0"/>
              <a:t>發掘</a:t>
            </a:r>
            <a:r>
              <a:rPr lang="zh-TW" altLang="en-US" sz="2400" dirty="0"/>
              <a:t>運動資優的學生，並按學生的特質實施分組教學和提供增潤及延伸專門性學習機會 </a:t>
            </a:r>
          </a:p>
          <a:p>
            <a:r>
              <a:rPr lang="zh-TW" altLang="en-US" sz="2400" dirty="0"/>
              <a:t>第二層次 </a:t>
            </a:r>
            <a:r>
              <a:rPr lang="en-US" altLang="zh-TW" sz="2400" dirty="0"/>
              <a:t>– </a:t>
            </a:r>
            <a:r>
              <a:rPr lang="zh-TW" altLang="en-US" sz="2400" dirty="0"/>
              <a:t>抽離式</a:t>
            </a:r>
            <a:r>
              <a:rPr lang="en-US" altLang="zh-TW" sz="2400" dirty="0"/>
              <a:t>(</a:t>
            </a:r>
            <a:r>
              <a:rPr lang="zh-TW" altLang="en-US" sz="2400" dirty="0"/>
              <a:t>校本</a:t>
            </a:r>
            <a:r>
              <a:rPr lang="en-US" altLang="zh-TW" sz="2400" dirty="0"/>
              <a:t>) </a:t>
            </a:r>
            <a:r>
              <a:rPr lang="zh-TW" altLang="en-US" sz="2400" dirty="0"/>
              <a:t>： 透過興趣小組、校隊訓練等活動，讓學生在選定的運動項目上及在課堂外接受</a:t>
            </a:r>
            <a:r>
              <a:rPr lang="zh-TW" altLang="en-US" sz="2400" b="1" dirty="0"/>
              <a:t>有系統及專門性的訓練</a:t>
            </a:r>
            <a:r>
              <a:rPr lang="zh-TW" altLang="en-US" sz="2400" dirty="0"/>
              <a:t>和</a:t>
            </a:r>
            <a:r>
              <a:rPr lang="zh-TW" altLang="en-US" sz="2400" b="1" dirty="0"/>
              <a:t>參加學界體育比賽 </a:t>
            </a:r>
          </a:p>
          <a:p>
            <a:r>
              <a:rPr lang="zh-TW" altLang="en-US" sz="2400" dirty="0"/>
              <a:t>第三層次 </a:t>
            </a:r>
            <a:r>
              <a:rPr lang="en-US" altLang="zh-TW" sz="2400" dirty="0"/>
              <a:t>– </a:t>
            </a:r>
            <a:r>
              <a:rPr lang="zh-TW" altLang="en-US" sz="2400" dirty="0"/>
              <a:t>校外支援 ： 推薦具潛質或優秀表現的學生到相關機構作進一步的</a:t>
            </a:r>
            <a:r>
              <a:rPr lang="zh-TW" altLang="en-US" sz="2400" b="1" dirty="0"/>
              <a:t>專項培訓</a:t>
            </a:r>
            <a:r>
              <a:rPr lang="zh-TW" altLang="en-US" sz="2400" dirty="0"/>
              <a:t>，幫助他們為日後晉身精英運動員行列奠下基礎 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0736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照顧精英運動員</a:t>
            </a:r>
            <a:endParaRPr lang="zh-HK" altLang="en-US" sz="54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55088"/>
            <a:ext cx="7499176" cy="484632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容許</a:t>
            </a:r>
            <a:r>
              <a:rPr lang="zh-TW" altLang="en-US" sz="3200" dirty="0"/>
              <a:t>請假甚至休學以參加比賽或</a:t>
            </a:r>
            <a:r>
              <a:rPr lang="zh-TW" altLang="en-US" sz="3200" dirty="0" smtClean="0"/>
              <a:t>訓練</a:t>
            </a:r>
            <a:endParaRPr lang="en-US" altLang="zh-TW" sz="3200" dirty="0" smtClean="0"/>
          </a:p>
          <a:p>
            <a:r>
              <a:rPr lang="zh-TW" altLang="en-US" sz="3200" dirty="0" smtClean="0"/>
              <a:t>提供</a:t>
            </a:r>
            <a:r>
              <a:rPr lang="zh-TW" altLang="en-US" sz="3200" dirty="0"/>
              <a:t>額外的學業</a:t>
            </a:r>
            <a:r>
              <a:rPr lang="zh-TW" altLang="en-US" sz="3200" dirty="0" smtClean="0"/>
              <a:t>輔導</a:t>
            </a:r>
            <a:endParaRPr lang="en-US" altLang="zh-TW" sz="3200" dirty="0" smtClean="0"/>
          </a:p>
          <a:p>
            <a:r>
              <a:rPr lang="zh-TW" altLang="en-US" sz="3200" dirty="0" smtClean="0"/>
              <a:t>富</a:t>
            </a:r>
            <a:r>
              <a:rPr lang="zh-TW" altLang="en-US" sz="3200" dirty="0"/>
              <a:t>彈性的教學</a:t>
            </a:r>
            <a:r>
              <a:rPr lang="zh-TW" altLang="en-US" sz="3200" dirty="0" smtClean="0"/>
              <a:t>環境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864210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5920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HK" altLang="en-US" sz="6000" dirty="0"/>
              <a:t>教學資源</a:t>
            </a:r>
            <a:r>
              <a:rPr lang="zh-HK" altLang="en-US" b="1" dirty="0"/>
              <a:t/>
            </a:r>
            <a:br>
              <a:rPr lang="zh-HK" altLang="en-US" b="1" dirty="0"/>
            </a:b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700808"/>
            <a:ext cx="8640959" cy="4425355"/>
          </a:xfrm>
        </p:spPr>
        <p:txBody>
          <a:bodyPr>
            <a:normAutofit/>
          </a:bodyPr>
          <a:lstStyle/>
          <a:p>
            <a:r>
              <a:rPr lang="en-US" altLang="zh-HK" sz="2400" b="1" u="sng" dirty="0">
                <a:hlinkClick r:id="rId3"/>
              </a:rPr>
              <a:t>http://</a:t>
            </a:r>
            <a:r>
              <a:rPr lang="en-US" altLang="zh-HK" sz="2400" b="1" u="sng" dirty="0" smtClean="0">
                <a:hlinkClick r:id="rId3"/>
              </a:rPr>
              <a:t>www.edb.gov.hk/index.aspx?nodeID=2912&amp;langno=2</a:t>
            </a:r>
            <a:endParaRPr lang="en-US" altLang="zh-HK" sz="2400" b="1" u="sng" dirty="0" smtClean="0"/>
          </a:p>
          <a:p>
            <a:pPr lvl="1"/>
            <a:endParaRPr lang="en-US" altLang="zh-HK" sz="1800" dirty="0" smtClean="0"/>
          </a:p>
          <a:p>
            <a:pPr lvl="1"/>
            <a:r>
              <a:rPr lang="zh-HK" altLang="en-US" sz="3200" dirty="0" smtClean="0"/>
              <a:t>參考資料</a:t>
            </a:r>
            <a:endParaRPr lang="en-US" altLang="zh-HK" sz="3200" dirty="0" smtClean="0"/>
          </a:p>
          <a:p>
            <a:pPr lvl="1"/>
            <a:r>
              <a:rPr lang="zh-HK" altLang="en-US" sz="3200" dirty="0"/>
              <a:t>教材</a:t>
            </a:r>
            <a:r>
              <a:rPr lang="zh-HK" altLang="en-US" sz="3200" dirty="0" smtClean="0"/>
              <a:t>套</a:t>
            </a:r>
            <a:endParaRPr lang="en-US" altLang="zh-HK" sz="3200" dirty="0" smtClean="0"/>
          </a:p>
          <a:p>
            <a:pPr lvl="1"/>
            <a:r>
              <a:rPr lang="zh-HK" altLang="en-US" sz="3200" dirty="0"/>
              <a:t>電腦軟件</a:t>
            </a:r>
          </a:p>
          <a:p>
            <a:pPr lvl="1"/>
            <a:r>
              <a:rPr lang="zh-TW" altLang="en-US" sz="3200" dirty="0"/>
              <a:t>體育相關網頁</a:t>
            </a:r>
            <a:endParaRPr lang="en-US" altLang="zh-HK" sz="3200" dirty="0" smtClean="0"/>
          </a:p>
          <a:p>
            <a:pPr marL="68580" indent="0">
              <a:buNone/>
            </a:pPr>
            <a:endParaRPr lang="en-US" altLang="zh-HK" sz="2400" dirty="0"/>
          </a:p>
          <a:p>
            <a:endParaRPr lang="zh-HK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46487"/>
            <a:ext cx="2936741" cy="451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89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132857"/>
            <a:ext cx="7772400" cy="2160239"/>
          </a:xfrm>
        </p:spPr>
        <p:txBody>
          <a:bodyPr>
            <a:normAutofit/>
          </a:bodyPr>
          <a:lstStyle/>
          <a:p>
            <a:pPr algn="ctr"/>
            <a:r>
              <a:rPr lang="zh-HK" altLang="en-US" sz="8000" b="1" dirty="0"/>
              <a:t>總結</a:t>
            </a:r>
          </a:p>
        </p:txBody>
      </p:sp>
    </p:spTree>
    <p:extLst>
      <p:ext uri="{BB962C8B-B14F-4D97-AF65-F5344CB8AC3E}">
        <p14:creationId xmlns:p14="http://schemas.microsoft.com/office/powerpoint/2010/main" val="34822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976198"/>
              </p:ext>
            </p:extLst>
          </p:nvPr>
        </p:nvGraphicFramePr>
        <p:xfrm>
          <a:off x="395536" y="332656"/>
          <a:ext cx="2955111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4" imgW="8019977" imgH="5667300" progId="AcroExch.Document.11">
                  <p:embed/>
                </p:oleObj>
              </mc:Choice>
              <mc:Fallback>
                <p:oleObj name="Acrobat Document" r:id="rId4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332656"/>
                        <a:ext cx="2955111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phot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247"/>
            <a:ext cx="2304256" cy="32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1223"/>
            <a:ext cx="2321935" cy="330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3419872" y="1112200"/>
            <a:ext cx="864096" cy="366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向下箭號 7"/>
          <p:cNvSpPr/>
          <p:nvPr/>
        </p:nvSpPr>
        <p:spPr>
          <a:xfrm rot="3455272">
            <a:off x="4595792" y="3081452"/>
            <a:ext cx="458734" cy="2014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3851920" y="4797152"/>
            <a:ext cx="4355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200" dirty="0" smtClean="0"/>
              <a:t>進一步</a:t>
            </a:r>
            <a:r>
              <a:rPr lang="zh-TW" altLang="zh-HK" sz="3200" dirty="0"/>
              <a:t>提升</a:t>
            </a:r>
            <a:r>
              <a:rPr lang="zh-TW" altLang="zh-HK" sz="3200" dirty="0" smtClean="0"/>
              <a:t>教師在校</a:t>
            </a:r>
            <a:r>
              <a:rPr lang="zh-TW" altLang="zh-HK" sz="3200" dirty="0"/>
              <a:t>本體育課程設計的</a:t>
            </a:r>
            <a:r>
              <a:rPr lang="zh-TW" altLang="zh-HK" sz="3200" dirty="0" smtClean="0"/>
              <a:t>認知</a:t>
            </a:r>
            <a:endParaRPr lang="zh-HK" altLang="en-US" sz="3200" dirty="0"/>
          </a:p>
        </p:txBody>
      </p:sp>
      <p:pic>
        <p:nvPicPr>
          <p:cNvPr id="1034" name="Picture 10" descr="C:\jacqueline YUEN\Curriculum_basic Ed\PE Framework in PEC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55" y="836712"/>
            <a:ext cx="2420378" cy="342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25272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b="1" dirty="0" smtClean="0">
                <a:effectLst/>
              </a:rPr>
              <a:t>六大學習範疇</a:t>
            </a:r>
            <a:r>
              <a:rPr lang="zh-TW" altLang="en-US" b="1" dirty="0"/>
              <a:t>：</a:t>
            </a:r>
            <a:r>
              <a:rPr lang="zh-TW" altLang="zh-TW" b="1" dirty="0" smtClean="0">
                <a:effectLst/>
              </a:rPr>
              <a:t>互相關連、密不可分</a:t>
            </a:r>
            <a:endParaRPr lang="zh-TW" altLang="en-US" b="1" dirty="0">
              <a:effectLst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104456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zh-TW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必須謹記</a:t>
            </a:r>
            <a:r>
              <a:rPr lang="zh-TW" altLang="zh-TW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「體育活動為中心、體育技能學習作主線和提升學生的體適能為要務」</a:t>
            </a:r>
            <a:r>
              <a:rPr lang="zh-TW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三項主導原則</a:t>
            </a:r>
            <a:endParaRPr lang="en-US" altLang="zh-TW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zh-TW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把握每一個讓學生學習的時機，適時介紹有關的概念和理論或進行探究活動，配合「體育技能」學習</a:t>
            </a:r>
            <a:endParaRPr lang="en-US" altLang="zh-TW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zh-TW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若遇上雨天、潮濕、酷熱等天氣或進行聯課活動、戶外學習時，亦應向學生教授相關的安全知識。</a:t>
            </a:r>
          </a:p>
          <a:p>
            <a:pPr marL="68580" indent="0">
              <a:lnSpc>
                <a:spcPts val="3600"/>
              </a:lnSpc>
              <a:spcBef>
                <a:spcPts val="600"/>
              </a:spcBef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556150" cy="505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47713"/>
              </p:ext>
            </p:extLst>
          </p:nvPr>
        </p:nvGraphicFramePr>
        <p:xfrm>
          <a:off x="323528" y="260648"/>
          <a:ext cx="3312368" cy="234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5" imgW="8019977" imgH="5667300" progId="AcroExch.Document.11">
                  <p:embed/>
                </p:oleObj>
              </mc:Choice>
              <mc:Fallback>
                <p:oleObj name="Acrobat Document" r:id="rId5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3312368" cy="234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弧形箭號 (左彎) 8"/>
          <p:cNvSpPr/>
          <p:nvPr/>
        </p:nvSpPr>
        <p:spPr>
          <a:xfrm rot="16485742">
            <a:off x="4661767" y="-301501"/>
            <a:ext cx="970877" cy="237442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67544" y="-200475"/>
            <a:ext cx="3096344" cy="3232666"/>
            <a:chOff x="467544" y="-200475"/>
            <a:chExt cx="3096344" cy="3232666"/>
          </a:xfrm>
        </p:grpSpPr>
        <p:cxnSp>
          <p:nvCxnSpPr>
            <p:cNvPr id="11" name="直線接點 10"/>
            <p:cNvCxnSpPr/>
            <p:nvPr/>
          </p:nvCxnSpPr>
          <p:spPr>
            <a:xfrm flipH="1">
              <a:off x="467544" y="404664"/>
              <a:ext cx="3096344" cy="2088232"/>
            </a:xfrm>
            <a:prstGeom prst="line">
              <a:avLst/>
            </a:prstGeom>
            <a:ln w="698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62199">
              <a:off x="389686" y="221382"/>
              <a:ext cx="3232666" cy="2388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3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HK" b="1" dirty="0"/>
              <a:t>體育學習</a:t>
            </a:r>
            <a:r>
              <a:rPr lang="zh-TW" altLang="zh-HK" b="1" dirty="0" smtClean="0"/>
              <a:t>領域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HK" b="1" dirty="0" smtClean="0"/>
              <a:t>六大</a:t>
            </a:r>
            <a:r>
              <a:rPr lang="zh-TW" altLang="zh-HK" b="1" dirty="0"/>
              <a:t>學習範疇課題概覽</a:t>
            </a:r>
            <a:endParaRPr lang="zh-HK" altLang="en-US" b="1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1" y="1772817"/>
            <a:ext cx="7344815" cy="475252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zh-HK" sz="3200" dirty="0" smtClean="0"/>
              <a:t>根據</a:t>
            </a:r>
            <a:r>
              <a:rPr lang="zh-TW" altLang="zh-HK" sz="3200" dirty="0"/>
              <a:t>學生</a:t>
            </a:r>
            <a:r>
              <a:rPr lang="zh-TW" altLang="zh-HK" sz="3200" dirty="0" smtClean="0"/>
              <a:t>在</a:t>
            </a:r>
            <a:r>
              <a:rPr lang="zh-TW" altLang="en-US" sz="3200" dirty="0"/>
              <a:t>四個</a:t>
            </a:r>
            <a:r>
              <a:rPr lang="zh-TW" altLang="zh-HK" sz="3200" dirty="0" smtClean="0"/>
              <a:t>學習階段的</a:t>
            </a:r>
            <a:r>
              <a:rPr lang="zh-TW" altLang="zh-HK" sz="3200" dirty="0"/>
              <a:t>教育</a:t>
            </a:r>
            <a:r>
              <a:rPr lang="zh-TW" altLang="zh-HK" sz="3200" dirty="0" smtClean="0"/>
              <a:t>需要</a:t>
            </a:r>
            <a:r>
              <a:rPr lang="zh-TW" altLang="zh-HK" sz="3200" dirty="0"/>
              <a:t>而</a:t>
            </a:r>
            <a:r>
              <a:rPr lang="zh-TW" altLang="zh-HK" sz="3200" dirty="0" smtClean="0"/>
              <a:t>撰寫</a:t>
            </a:r>
            <a:endParaRPr lang="en-US" altLang="zh-TW" sz="3200" dirty="0" smtClean="0"/>
          </a:p>
          <a:p>
            <a:pPr>
              <a:buFont typeface="Arial" pitchFamily="34" charset="0"/>
              <a:buChar char="•"/>
            </a:pPr>
            <a:r>
              <a:rPr lang="zh-TW" altLang="zh-HK" sz="3200" dirty="0" smtClean="0">
                <a:solidFill>
                  <a:srgbClr val="FF0000"/>
                </a:solidFill>
              </a:rPr>
              <a:t>提供</a:t>
            </a:r>
            <a:r>
              <a:rPr lang="zh-TW" altLang="zh-HK" sz="3200" dirty="0">
                <a:solidFill>
                  <a:srgbClr val="FF0000"/>
                </a:solidFill>
              </a:rPr>
              <a:t>具體的課程設計</a:t>
            </a:r>
            <a:r>
              <a:rPr lang="zh-TW" altLang="zh-HK" sz="3200" dirty="0" smtClean="0">
                <a:solidFill>
                  <a:srgbClr val="FF0000"/>
                </a:solidFill>
              </a:rPr>
              <a:t>建議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TW" altLang="zh-HK" sz="3200" dirty="0" smtClean="0">
                <a:solidFill>
                  <a:srgbClr val="FF0000"/>
                </a:solidFill>
              </a:rPr>
              <a:t>幫助</a:t>
            </a:r>
            <a:r>
              <a:rPr lang="zh-TW" altLang="zh-HK" sz="3200" dirty="0">
                <a:solidFill>
                  <a:srgbClr val="FF0000"/>
                </a:solidFill>
              </a:rPr>
              <a:t>教師訂定清晰的學習</a:t>
            </a:r>
            <a:r>
              <a:rPr lang="zh-TW" altLang="zh-HK" sz="3200" dirty="0" smtClean="0">
                <a:solidFill>
                  <a:srgbClr val="FF0000"/>
                </a:solidFill>
              </a:rPr>
              <a:t>重點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TW" altLang="zh-HK" sz="3200" dirty="0" smtClean="0"/>
              <a:t>鼓勵</a:t>
            </a:r>
            <a:r>
              <a:rPr lang="zh-TW" altLang="zh-HK" sz="3200" dirty="0"/>
              <a:t>學生將學習延伸至課堂</a:t>
            </a:r>
            <a:r>
              <a:rPr lang="zh-TW" altLang="zh-HK" sz="3200" dirty="0" smtClean="0"/>
              <a:t>外</a:t>
            </a:r>
            <a:endParaRPr lang="en-US" altLang="zh-TW" sz="3200" dirty="0" smtClean="0"/>
          </a:p>
          <a:p>
            <a:pPr>
              <a:buFont typeface="Arial" pitchFamily="34" charset="0"/>
              <a:buChar char="•"/>
            </a:pPr>
            <a:r>
              <a:rPr lang="zh-TW" altLang="zh-HK" sz="3200" dirty="0" smtClean="0"/>
              <a:t>鼓勵</a:t>
            </a:r>
            <a:r>
              <a:rPr lang="zh-TW" altLang="zh-HK" sz="3200" dirty="0"/>
              <a:t>學生</a:t>
            </a:r>
            <a:r>
              <a:rPr lang="zh-TW" altLang="zh-HK" sz="3200" dirty="0">
                <a:solidFill>
                  <a:srgbClr val="FF0000"/>
                </a:solidFill>
              </a:rPr>
              <a:t>閱讀有關體育與健康的</a:t>
            </a:r>
            <a:r>
              <a:rPr lang="zh-TW" altLang="zh-HK" sz="3200" dirty="0" smtClean="0">
                <a:solidFill>
                  <a:srgbClr val="FF0000"/>
                </a:solidFill>
              </a:rPr>
              <a:t>資料</a:t>
            </a:r>
            <a:endParaRPr lang="zh-HK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08" y="116631"/>
            <a:ext cx="1418587" cy="20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5328592" cy="881283"/>
          </a:xfrm>
        </p:spPr>
        <p:txBody>
          <a:bodyPr>
            <a:noAutofit/>
          </a:bodyPr>
          <a:lstStyle/>
          <a:p>
            <a:r>
              <a:rPr lang="zh-TW" altLang="zh-HK" sz="4800" dirty="0" smtClean="0"/>
              <a:t>寬廣</a:t>
            </a:r>
            <a:r>
              <a:rPr lang="zh-TW" altLang="zh-HK" sz="4800" dirty="0"/>
              <a:t>而均衡</a:t>
            </a:r>
            <a:r>
              <a:rPr lang="en-US" altLang="zh-TW" sz="4400" dirty="0" smtClean="0">
                <a:solidFill>
                  <a:srgbClr val="0070C0"/>
                </a:solidFill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</a:rPr>
            </a:b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endParaRPr lang="zh-HK" altLang="en-US" sz="28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24744"/>
            <a:ext cx="5443134" cy="4824536"/>
          </a:xfrm>
        </p:spPr>
        <p:txBody>
          <a:bodyPr>
            <a:normAutofit/>
          </a:bodyPr>
          <a:lstStyle/>
          <a:p>
            <a:r>
              <a:rPr lang="en-US" altLang="zh-HK" sz="2800" b="1" dirty="0" err="1"/>
              <a:t>體育技能</a:t>
            </a:r>
            <a:r>
              <a:rPr lang="en-US" altLang="zh-HK" sz="2800" dirty="0"/>
              <a:t> </a:t>
            </a:r>
            <a:endParaRPr lang="en-US" altLang="zh-HK" sz="2800" dirty="0" smtClean="0"/>
          </a:p>
          <a:p>
            <a:r>
              <a:rPr lang="zh-TW" altLang="zh-HK" sz="2800" b="1" dirty="0" smtClean="0"/>
              <a:t>健康</a:t>
            </a:r>
            <a:r>
              <a:rPr lang="zh-TW" altLang="zh-HK" sz="2800" b="1" dirty="0"/>
              <a:t>及體適</a:t>
            </a:r>
            <a:r>
              <a:rPr lang="zh-TW" altLang="zh-HK" sz="2800" b="1" dirty="0" smtClean="0"/>
              <a:t>能</a:t>
            </a:r>
            <a:endParaRPr lang="en-US" altLang="zh-TW" sz="2800" dirty="0" smtClean="0"/>
          </a:p>
          <a:p>
            <a:r>
              <a:rPr lang="zh-TW" altLang="zh-HK" sz="2800" b="1" dirty="0" smtClean="0"/>
              <a:t>運動</a:t>
            </a:r>
            <a:r>
              <a:rPr lang="zh-TW" altLang="zh-HK" sz="2800" b="1" dirty="0"/>
              <a:t>相關的價值觀和</a:t>
            </a:r>
            <a:r>
              <a:rPr lang="zh-TW" altLang="zh-HK" sz="2800" b="1" dirty="0" smtClean="0"/>
              <a:t>態度</a:t>
            </a:r>
            <a:endParaRPr lang="en-US" altLang="zh-TW" sz="2800" dirty="0" smtClean="0"/>
          </a:p>
          <a:p>
            <a:r>
              <a:rPr lang="en-US" altLang="zh-HK" sz="2800" b="1" dirty="0" err="1" smtClean="0"/>
              <a:t>安全知識及實踐</a:t>
            </a:r>
            <a:endParaRPr lang="en-US" altLang="zh-HK" sz="2800" dirty="0" smtClean="0"/>
          </a:p>
          <a:p>
            <a:r>
              <a:rPr lang="zh-TW" altLang="zh-HK" sz="2800" b="1" dirty="0" smtClean="0"/>
              <a:t>活動知識</a:t>
            </a:r>
            <a:endParaRPr lang="en-US" altLang="zh-TW" sz="2800" dirty="0" smtClean="0"/>
          </a:p>
          <a:p>
            <a:r>
              <a:rPr lang="en-US" altLang="zh-HK" sz="2800" b="1" dirty="0" err="1" smtClean="0"/>
              <a:t>審美能力</a:t>
            </a:r>
            <a:endParaRPr lang="en-US" altLang="zh-HK" sz="2800" dirty="0" smtClean="0"/>
          </a:p>
          <a:p>
            <a:pPr marL="0" lvl="0" indent="0">
              <a:buNone/>
            </a:pPr>
            <a:r>
              <a:rPr lang="zh-TW" altLang="zh-HK" dirty="0" smtClean="0"/>
              <a:t>在</a:t>
            </a:r>
            <a:r>
              <a:rPr lang="zh-TW" altLang="zh-HK" dirty="0"/>
              <a:t>條件許可下，學校應盡量涵蓋以下活動：</a:t>
            </a:r>
            <a:r>
              <a:rPr lang="zh-TW" altLang="zh-HK" b="1" dirty="0"/>
              <a:t>田徑、游泳、籃球、足球、手球、排球、羽毛球、乒乓球、基本體操、舞蹈、體適</a:t>
            </a:r>
            <a:r>
              <a:rPr lang="zh-TW" altLang="zh-HK" b="1" dirty="0" smtClean="0"/>
              <a:t>能</a:t>
            </a:r>
            <a:endParaRPr lang="zh-TW" altLang="zh-HK" b="1" dirty="0"/>
          </a:p>
          <a:p>
            <a:endParaRPr lang="en-US" altLang="zh-TW" sz="2800" dirty="0" smtClean="0"/>
          </a:p>
          <a:p>
            <a:endParaRPr lang="zh-HK" altLang="en-US" sz="2800" dirty="0"/>
          </a:p>
          <a:p>
            <a:endParaRPr lang="en-US" altLang="zh-TW" sz="2800" dirty="0" smtClean="0">
              <a:solidFill>
                <a:srgbClr val="002060"/>
              </a:solidFill>
            </a:endParaRPr>
          </a:p>
          <a:p>
            <a:endParaRPr lang="en-US" altLang="zh-HK" sz="2800" dirty="0" smtClean="0">
              <a:solidFill>
                <a:srgbClr val="002060"/>
              </a:solidFill>
            </a:endParaRPr>
          </a:p>
          <a:p>
            <a:endParaRPr lang="en-US" altLang="zh-HK" sz="2800" dirty="0" smtClean="0"/>
          </a:p>
          <a:p>
            <a:pPr marL="0" indent="0">
              <a:buNone/>
            </a:pPr>
            <a:endParaRPr lang="zh-HK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02" y="332656"/>
            <a:ext cx="331768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7344816" cy="2902104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以</a:t>
            </a:r>
            <a:r>
              <a:rPr lang="zh-TW" altLang="zh-HK" sz="4800" b="1" dirty="0" smtClean="0"/>
              <a:t>體育</a:t>
            </a:r>
            <a:r>
              <a:rPr lang="zh-TW" altLang="zh-HK" sz="4800" b="1" dirty="0"/>
              <a:t>活動為中心</a:t>
            </a:r>
            <a:endParaRPr lang="en-US" altLang="zh-TW" sz="4800" b="1" dirty="0"/>
          </a:p>
          <a:p>
            <a:r>
              <a:rPr lang="zh-TW" altLang="zh-HK" sz="4800" b="1" dirty="0"/>
              <a:t>學習「體育技能」作主</a:t>
            </a:r>
            <a:r>
              <a:rPr lang="zh-TW" altLang="zh-HK" sz="4800" b="1" dirty="0" smtClean="0"/>
              <a:t>線</a:t>
            </a:r>
            <a:endParaRPr lang="en-US" altLang="zh-TW" sz="4800" b="1" dirty="0" smtClean="0"/>
          </a:p>
          <a:p>
            <a:r>
              <a:rPr lang="zh-TW" altLang="zh-HK" sz="4800" b="1" dirty="0" smtClean="0"/>
              <a:t>提升</a:t>
            </a:r>
            <a:r>
              <a:rPr lang="zh-TW" altLang="zh-HK" sz="4800" b="1" dirty="0"/>
              <a:t>體適能為</a:t>
            </a:r>
            <a:r>
              <a:rPr lang="zh-TW" altLang="zh-HK" sz="4800" b="1" dirty="0" smtClean="0"/>
              <a:t>要務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426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6832" y="4005064"/>
            <a:ext cx="6255488" cy="1362075"/>
          </a:xfrm>
        </p:spPr>
        <p:txBody>
          <a:bodyPr>
            <a:normAutofit/>
          </a:bodyPr>
          <a:lstStyle/>
          <a:p>
            <a:pPr algn="ctr"/>
            <a:r>
              <a:rPr lang="zh-TW" altLang="zh-HK" sz="8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重要訊息</a:t>
            </a:r>
            <a:endParaRPr lang="zh-HK" altLang="en-US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77" y="491912"/>
            <a:ext cx="2319811" cy="32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3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000" dirty="0"/>
              <a:t>體育課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628800"/>
            <a:ext cx="8352928" cy="4752528"/>
          </a:xfrm>
        </p:spPr>
        <p:txBody>
          <a:bodyPr>
            <a:noAutofit/>
          </a:bodyPr>
          <a:lstStyle/>
          <a:p>
            <a:pPr marL="571500" lvl="1" indent="-57150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zh-TW" altLang="en-US" sz="3200" dirty="0"/>
              <a:t>分配</a:t>
            </a:r>
            <a:r>
              <a:rPr lang="zh-TW" altLang="zh-HK" sz="3200" dirty="0"/>
              <a:t>總課時百分之</a:t>
            </a:r>
            <a:r>
              <a:rPr lang="zh-TW" altLang="zh-HK" sz="3200" b="1" dirty="0"/>
              <a:t>五至八</a:t>
            </a:r>
            <a:r>
              <a:rPr lang="en-GB" altLang="zh-HK" sz="3200" dirty="0"/>
              <a:t>(</a:t>
            </a:r>
            <a:r>
              <a:rPr lang="zh-TW" altLang="zh-HK" sz="3200" dirty="0"/>
              <a:t>即每星期約</a:t>
            </a:r>
            <a:r>
              <a:rPr lang="en-US" altLang="zh-TW" sz="3200" dirty="0"/>
              <a:t>80</a:t>
            </a:r>
            <a:r>
              <a:rPr lang="zh-TW" altLang="zh-HK" sz="3200" dirty="0"/>
              <a:t>至</a:t>
            </a:r>
            <a:r>
              <a:rPr lang="en-US" altLang="zh-TW" sz="3200" dirty="0"/>
              <a:t>120</a:t>
            </a:r>
            <a:r>
              <a:rPr lang="zh-TW" altLang="zh-HK" sz="3200" dirty="0"/>
              <a:t>分鐘</a:t>
            </a:r>
            <a:r>
              <a:rPr lang="en-GB" altLang="zh-HK" sz="3200" dirty="0"/>
              <a:t>)</a:t>
            </a:r>
            <a:r>
              <a:rPr lang="zh-TW" altLang="zh-HK" sz="3200" dirty="0"/>
              <a:t>予</a:t>
            </a:r>
            <a:r>
              <a:rPr lang="zh-TW" altLang="zh-HK" sz="3200" u="sng" dirty="0"/>
              <a:t>小學及初中</a:t>
            </a:r>
            <a:r>
              <a:rPr lang="zh-TW" altLang="zh-HK" sz="3200" dirty="0"/>
              <a:t>的體育</a:t>
            </a:r>
            <a:r>
              <a:rPr lang="zh-TW" altLang="zh-HK" sz="3200" dirty="0" smtClean="0"/>
              <a:t>課</a:t>
            </a:r>
            <a:endParaRPr lang="en-US" altLang="zh-TW" sz="3200" dirty="0" smtClean="0"/>
          </a:p>
          <a:p>
            <a:pPr marL="571500" lvl="1" indent="-57150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zh-TW" altLang="en-US" sz="3200" dirty="0"/>
              <a:t>分配</a:t>
            </a:r>
            <a:r>
              <a:rPr lang="zh-TW" altLang="zh-HK" sz="3200" dirty="0" smtClean="0"/>
              <a:t>最少</a:t>
            </a:r>
            <a:r>
              <a:rPr lang="zh-TW" altLang="zh-HK" sz="3200" dirty="0"/>
              <a:t>總課時</a:t>
            </a:r>
            <a:r>
              <a:rPr lang="zh-TW" altLang="zh-HK" sz="3200" dirty="0" smtClean="0"/>
              <a:t>百分之</a:t>
            </a:r>
            <a:r>
              <a:rPr lang="zh-TW" altLang="zh-HK" sz="3200" b="1" dirty="0" smtClean="0"/>
              <a:t>五</a:t>
            </a:r>
            <a:r>
              <a:rPr lang="en-GB" altLang="zh-HK" sz="3200" dirty="0" smtClean="0"/>
              <a:t>(</a:t>
            </a:r>
            <a:r>
              <a:rPr lang="zh-TW" altLang="zh-HK" sz="3200" dirty="0"/>
              <a:t>即每星期約</a:t>
            </a:r>
            <a:r>
              <a:rPr lang="en-US" altLang="zh-TW" sz="3200" dirty="0"/>
              <a:t>80</a:t>
            </a:r>
            <a:r>
              <a:rPr lang="zh-TW" altLang="zh-HK" sz="3200" dirty="0"/>
              <a:t>分鐘</a:t>
            </a:r>
            <a:r>
              <a:rPr lang="en-GB" altLang="zh-HK" sz="3200" dirty="0"/>
              <a:t>)</a:t>
            </a:r>
            <a:r>
              <a:rPr lang="zh-TW" altLang="zh-HK" sz="3200" dirty="0" smtClean="0"/>
              <a:t>予</a:t>
            </a:r>
            <a:r>
              <a:rPr lang="zh-TW" altLang="zh-HK" sz="3200" u="sng" dirty="0" smtClean="0"/>
              <a:t>高中</a:t>
            </a:r>
            <a:r>
              <a:rPr lang="zh-TW" altLang="zh-HK" sz="3200" dirty="0" smtClean="0"/>
              <a:t>的</a:t>
            </a:r>
            <a:r>
              <a:rPr lang="zh-TW" altLang="zh-HK" sz="3200" dirty="0"/>
              <a:t>體育</a:t>
            </a:r>
            <a:r>
              <a:rPr lang="zh-TW" altLang="zh-HK" sz="3200" dirty="0" smtClean="0"/>
              <a:t>課</a:t>
            </a:r>
            <a:r>
              <a:rPr lang="en-US" altLang="zh-TW" sz="3200" dirty="0" smtClean="0"/>
              <a:t> </a:t>
            </a:r>
          </a:p>
          <a:p>
            <a:pPr marL="571500" lvl="1" indent="-57150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zh-TW" altLang="zh-HK" sz="3200" dirty="0"/>
              <a:t>學校可按實際情況及需要，適量增加課時，以幫助學生</a:t>
            </a:r>
            <a:r>
              <a:rPr lang="zh-TW" altLang="zh-HK" sz="3200" b="1" u="sng" dirty="0"/>
              <a:t>建立活躍及健康的</a:t>
            </a:r>
            <a:r>
              <a:rPr lang="zh-TW" altLang="zh-HK" sz="3200" b="1" u="sng" dirty="0" smtClean="0"/>
              <a:t>生活方式</a:t>
            </a:r>
            <a:endParaRPr lang="zh-TW" altLang="zh-HK" sz="3200" b="1" u="sng" dirty="0"/>
          </a:p>
          <a:p>
            <a:pPr marL="0" lvl="1" indent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zh-TW" altLang="zh-HK" sz="2400" dirty="0" smtClean="0"/>
              <a:t> 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09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都會流行">
  <a:themeElements>
    <a:clrScheme name="都會流行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都會流行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都會流行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TC101859862[[fn=都會流行]]</Template>
  <TotalTime>838</TotalTime>
  <Words>1230</Words>
  <Application>Microsoft Office PowerPoint</Application>
  <PresentationFormat>如螢幕大小 (4:3)</PresentationFormat>
  <Paragraphs>143</Paragraphs>
  <Slides>30</Slides>
  <Notes>30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都會流行</vt:lpstr>
      <vt:lpstr>Acrobat Document</vt:lpstr>
      <vt:lpstr>校本課程設計： 體育六大學習範疇課題概覽</vt:lpstr>
      <vt:lpstr>體育 - 透過身體活動進行教育</vt:lpstr>
      <vt:lpstr>PowerPoint 簡報</vt:lpstr>
      <vt:lpstr>PowerPoint 簡報</vt:lpstr>
      <vt:lpstr>體育學習領域 六大學習範疇課題概覽</vt:lpstr>
      <vt:lpstr>寬廣而均衡  </vt:lpstr>
      <vt:lpstr>PowerPoint 簡報</vt:lpstr>
      <vt:lpstr>重要訊息</vt:lpstr>
      <vt:lpstr>體育課</vt:lpstr>
      <vt:lpstr>課程規畫 - 寬廣而均衡的體育課</vt:lpstr>
      <vt:lpstr>PowerPoint 簡報</vt:lpstr>
      <vt:lpstr>PowerPoint 簡報</vt:lpstr>
      <vt:lpstr>PowerPoint 簡報</vt:lpstr>
      <vt:lpstr>課程設計</vt:lpstr>
      <vt:lpstr>六大範疇的學習重點  </vt:lpstr>
      <vt:lpstr>六大範疇的學習重點  </vt:lpstr>
      <vt:lpstr>六大範疇的學習重點  </vt:lpstr>
      <vt:lpstr>六大範疇的學習重點  </vt:lpstr>
      <vt:lpstr>六大範疇的學習重點  </vt:lpstr>
      <vt:lpstr>六大範疇的學習重點  </vt:lpstr>
      <vt:lpstr>健康的生活模式</vt:lpstr>
      <vt:lpstr>世界衛生組織的建議</vt:lpstr>
      <vt:lpstr>飲食</vt:lpstr>
      <vt:lpstr>家校合作</vt:lpstr>
      <vt:lpstr>照顧學習的多樣性</vt:lpstr>
      <vt:lpstr>資優教育 - 三層架構推行模式</vt:lpstr>
      <vt:lpstr>照顧精英運動員</vt:lpstr>
      <vt:lpstr>教學資源 </vt:lpstr>
      <vt:lpstr>總結</vt:lpstr>
      <vt:lpstr>六大學習範疇：互相關連、密不可分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「校本課程設計： 體育六大體育六大學習範疇課題概覽</dc:title>
  <dc:creator>YUEN, Lai-fong Jacqueline</dc:creator>
  <cp:lastModifiedBy>LAM, Jak-kiu Jeff</cp:lastModifiedBy>
  <cp:revision>45</cp:revision>
  <cp:lastPrinted>2014-06-05T07:36:11Z</cp:lastPrinted>
  <dcterms:created xsi:type="dcterms:W3CDTF">2013-05-27T04:28:03Z</dcterms:created>
  <dcterms:modified xsi:type="dcterms:W3CDTF">2014-06-26T01:38:42Z</dcterms:modified>
</cp:coreProperties>
</file>