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3" r:id="rId3"/>
    <p:sldId id="301" r:id="rId4"/>
    <p:sldId id="299" r:id="rId5"/>
    <p:sldId id="324" r:id="rId6"/>
    <p:sldId id="325" r:id="rId7"/>
    <p:sldId id="351" r:id="rId8"/>
    <p:sldId id="354" r:id="rId9"/>
    <p:sldId id="352" r:id="rId10"/>
    <p:sldId id="335" r:id="rId11"/>
    <p:sldId id="343" r:id="rId12"/>
    <p:sldId id="332" r:id="rId13"/>
    <p:sldId id="345" r:id="rId14"/>
    <p:sldId id="328" r:id="rId15"/>
    <p:sldId id="347" r:id="rId16"/>
    <p:sldId id="336" r:id="rId17"/>
    <p:sldId id="337" r:id="rId18"/>
    <p:sldId id="344" r:id="rId19"/>
    <p:sldId id="327" r:id="rId20"/>
    <p:sldId id="346" r:id="rId21"/>
    <p:sldId id="329" r:id="rId22"/>
    <p:sldId id="348" r:id="rId23"/>
    <p:sldId id="331" r:id="rId24"/>
    <p:sldId id="338" r:id="rId25"/>
    <p:sldId id="342" r:id="rId26"/>
    <p:sldId id="326" r:id="rId27"/>
    <p:sldId id="349" r:id="rId28"/>
    <p:sldId id="333" r:id="rId29"/>
    <p:sldId id="350" r:id="rId30"/>
    <p:sldId id="334" r:id="rId31"/>
    <p:sldId id="308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66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63" autoAdjust="0"/>
  </p:normalViewPr>
  <p:slideViewPr>
    <p:cSldViewPr>
      <p:cViewPr varScale="1">
        <p:scale>
          <a:sx n="71" d="100"/>
          <a:sy n="7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F7261FB-30AE-403E-954B-36DE49F25F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618B5-7A34-4C95-BDF0-B82808960396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>
                <a:ea typeface="新細明體" charset="-120"/>
              </a:rPr>
              <a:t>香港的「體育科」，名稱上雖沒有「健康」二字，其主要任務卻是「</a:t>
            </a:r>
            <a:r>
              <a:rPr lang="zh-TW" altLang="en-US" smtClean="0">
                <a:solidFill>
                  <a:srgbClr val="3333CC"/>
                </a:solidFill>
                <a:ea typeface="標楷體" pitchFamily="65" charset="-120"/>
              </a:rPr>
              <a:t> 幫助學生建立活躍及健康的生活方式</a:t>
            </a:r>
            <a:r>
              <a:rPr lang="zh-TW" altLang="en-US" smtClean="0">
                <a:ea typeface="新細明體" charset="-120"/>
              </a:rPr>
              <a:t>」。</a:t>
            </a:r>
          </a:p>
          <a:p>
            <a:pPr eaLnBrk="1" hangingPunct="1">
              <a:buFontTx/>
              <a:buChar char="•"/>
            </a:pPr>
            <a:r>
              <a:rPr lang="zh-TW" altLang="en-US" smtClean="0">
                <a:ea typeface="新細明體" charset="-120"/>
              </a:rPr>
              <a:t>圖中所見，「</a:t>
            </a:r>
            <a:r>
              <a:rPr lang="zh-TW" altLang="en-US" smtClean="0">
                <a:solidFill>
                  <a:srgbClr val="3333CC"/>
                </a:solidFill>
                <a:ea typeface="標楷體" pitchFamily="65" charset="-120"/>
              </a:rPr>
              <a:t>活躍及健康的生活方式</a:t>
            </a:r>
            <a:r>
              <a:rPr lang="zh-TW" altLang="en-US" smtClean="0">
                <a:ea typeface="新細明體" charset="-120"/>
              </a:rPr>
              <a:t>」的具體含意是「恆常參與體育活動，建立健康生活習慣，從而感到活力充沛，並具正面自尊感和積極人生觀」。 </a:t>
            </a:r>
            <a:br>
              <a:rPr lang="zh-TW" altLang="en-US" smtClean="0">
                <a:ea typeface="新細明體" charset="-120"/>
              </a:rPr>
            </a:b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D6A9-8514-4BC9-8F80-E961A1A803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23A8-69A8-44A3-8511-106EFDE411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BC7B-81A8-4AF9-82F1-40F66F0FE9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A3D6-3328-4D9E-BBBF-0D5349DBCA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59CE-C697-4EDF-BAFF-1B03620424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CAC0-08C2-4D21-874E-56485A5B46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F78E-478F-4B44-ABFE-B20654B7DA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9D3C-EACF-4AD4-B0A5-F72178BE99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6B3E-656E-46BF-8FF4-FACAECCB84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759B-5EA3-48C5-864B-EC7B723BCB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88EA-35E0-4FDB-8945-86DC3FA01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9BEE0BF1-74D3-4050-B70B-F425EB8F90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體育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香港中學文憑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課程結構及預期學習成果 </a:t>
            </a:r>
            <a:endParaRPr lang="zh-TW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14.5.2010</a:t>
            </a:r>
          </a:p>
          <a:p>
            <a:pPr eaLnBrk="1" hangingPunct="1">
              <a:defRPr/>
            </a:pP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強身健體  </a:t>
            </a:r>
            <a:r>
              <a:rPr lang="zh-TW" altLang="en-US" sz="2800" b="1">
                <a:solidFill>
                  <a:srgbClr val="0066FF"/>
                </a:solidFill>
              </a:rPr>
              <a:t>學習重點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HK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體</a:t>
            </a:r>
            <a:r>
              <a:rPr lang="zh-HK" altLang="zh-TW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育</a:t>
            </a:r>
            <a:r>
              <a:rPr lang="zh-TW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活動如何促進身體健康？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健康體適能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健康生活習慣</a:t>
            </a:r>
          </a:p>
          <a:p>
            <a:pPr lvl="2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飲食</a:t>
            </a:r>
          </a:p>
          <a:p>
            <a:pPr lvl="2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運動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運動創傷的預防</a:t>
            </a:r>
            <a:endParaRPr lang="zh-TW" alt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836613"/>
            <a:ext cx="42243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44116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4716463" y="692150"/>
            <a:ext cx="0" cy="5400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b="1" u="sng" smtClean="0"/>
              <a:t>第二部分</a:t>
            </a:r>
            <a:r>
              <a:rPr lang="en-GB" altLang="zh-TW" b="1" u="sng" smtClean="0"/>
              <a:t>: </a:t>
            </a:r>
            <a:r>
              <a:rPr lang="zh-TW" altLang="en-GB" b="1" u="sng" smtClean="0"/>
              <a:t>人體</a:t>
            </a:r>
            <a:endParaRPr lang="zh-TW" altLang="en-US" b="1" u="sng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比較</a:t>
            </a:r>
            <a:r>
              <a:rPr lang="zh-TW" altLang="zh-TW" sz="2800" b="1" smtClean="0"/>
              <a:t>不同成長階段的生理特點</a:t>
            </a:r>
            <a:r>
              <a:rPr lang="en-US" altLang="zh-TW" sz="2800" b="1" smtClean="0"/>
              <a:t>; </a:t>
            </a:r>
            <a:endParaRPr lang="zh-TW" altLang="en-US" sz="2800" b="1" smtClean="0">
              <a:solidFill>
                <a:srgbClr val="0066FF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闡述</a:t>
            </a:r>
            <a:r>
              <a:rPr lang="zh-TW" altLang="zh-TW" sz="2800" b="1" smtClean="0"/>
              <a:t>人體骨骼、神經、肌肉、心血管和呼吸系統的結構和功能；以及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解釋有氧系統和無氧系統的機理，並</a:t>
            </a: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各類型體育活動的能量供應情況。</a:t>
            </a:r>
            <a:endParaRPr lang="zh-TW" altLang="en-US" sz="2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8300" y="188913"/>
            <a:ext cx="3916363" cy="6524625"/>
          </a:xfrm>
        </p:spPr>
      </p:pic>
      <p:pic>
        <p:nvPicPr>
          <p:cNvPr id="2765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0350"/>
            <a:ext cx="4205287" cy="64087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GB" sz="4000" b="1" u="sng" smtClean="0"/>
              <a:t>第四部分</a:t>
            </a:r>
            <a:r>
              <a:rPr lang="en-GB" altLang="zh-TW" sz="4000" b="1" u="sng" smtClean="0"/>
              <a:t>: </a:t>
            </a:r>
            <a:r>
              <a:rPr lang="zh-TW" altLang="en-GB" sz="4000" b="1" u="sng" smtClean="0"/>
              <a:t>維持健康與活動表現的體適能和營養</a:t>
            </a:r>
            <a:r>
              <a:rPr lang="zh-TW" altLang="en-GB" sz="4000" smtClean="0"/>
              <a:t> </a:t>
            </a:r>
            <a:endParaRPr lang="zh-TW" altLang="en-US" sz="40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400" b="1" smtClean="0"/>
              <a:t>「健康」和「體適能」的定義和組分部分；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示範</a:t>
            </a:r>
            <a:r>
              <a:rPr lang="zh-TW" altLang="zh-TW" sz="2400" b="1" smtClean="0"/>
              <a:t>體適能的評估方法和步驟；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解釋</a:t>
            </a:r>
            <a:r>
              <a:rPr lang="zh-TW" altLang="zh-TW" sz="2400" b="1" smtClean="0"/>
              <a:t>體育活動在預防非傳染性疾病中的功能；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解釋</a:t>
            </a:r>
            <a:r>
              <a:rPr lang="zh-TW" altLang="zh-TW" sz="2400" b="1" smtClean="0"/>
              <a:t>營養素對維持健康和活動表現的功能；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/>
              <a:t>以</a:t>
            </a:r>
            <a:r>
              <a:rPr lang="zh-TW" altLang="zh-TW" sz="2400" b="1" smtClean="0">
                <a:solidFill>
                  <a:srgbClr val="FF0000"/>
                </a:solidFill>
              </a:rPr>
              <a:t>批判的角度分析</a:t>
            </a:r>
            <a:r>
              <a:rPr lang="zh-TW" altLang="zh-TW" sz="2400" b="1" smtClean="0"/>
              <a:t>坊間形形色色的健體計畫；以及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zh-TW" altLang="zh-TW" sz="2400" b="1" smtClean="0"/>
              <a:t>從維持健康的角度，</a:t>
            </a:r>
            <a:r>
              <a:rPr lang="zh-TW" altLang="zh-TW" sz="2400" b="1" smtClean="0">
                <a:solidFill>
                  <a:srgbClr val="FF0000"/>
                </a:solidFill>
              </a:rPr>
              <a:t>評鑑</a:t>
            </a:r>
            <a:r>
              <a:rPr lang="zh-TW" altLang="zh-TW" sz="2400" b="1" smtClean="0"/>
              <a:t>自己和他人的生活模式，包括飲食習慣、體重控制、活動量等，並擬定改善</a:t>
            </a:r>
            <a:r>
              <a:rPr lang="zh-TW" altLang="zh-TW" sz="2400" b="1" smtClean="0">
                <a:solidFill>
                  <a:srgbClr val="FF0000"/>
                </a:solidFill>
              </a:rPr>
              <a:t>建議</a:t>
            </a:r>
            <a:r>
              <a:rPr lang="zh-TW" altLang="zh-TW" sz="2400" b="1" smtClean="0"/>
              <a:t>。</a:t>
            </a:r>
            <a:endParaRPr lang="zh-TW" altLang="en-US" sz="2200" b="1" smtClean="0">
              <a:effectLst>
                <a:outerShdw blurRad="38100" dist="38100" dir="2700000" algn="tl">
                  <a:srgbClr val="C0C0C0"/>
                </a:outerShdw>
              </a:effectLst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3860800"/>
            <a:ext cx="67802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4463" y="107950"/>
            <a:ext cx="4211637" cy="3608388"/>
          </a:xfrm>
        </p:spPr>
      </p:pic>
      <p:pic>
        <p:nvPicPr>
          <p:cNvPr id="29699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54575" y="115888"/>
            <a:ext cx="4038600" cy="4078287"/>
          </a:xfrm>
        </p:spPr>
      </p:pic>
      <p:sp>
        <p:nvSpPr>
          <p:cNvPr id="29700" name="Line 11"/>
          <p:cNvSpPr>
            <a:spLocks noChangeShapeType="1"/>
          </p:cNvSpPr>
          <p:nvPr/>
        </p:nvSpPr>
        <p:spPr bwMode="auto">
          <a:xfrm>
            <a:off x="4284663" y="4292600"/>
            <a:ext cx="3311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 u="sng" smtClean="0"/>
              <a:t>第六部分：運動創傷、處理與預防方法</a:t>
            </a:r>
            <a:endParaRPr lang="zh-TW" altLang="en-US" sz="3600" b="1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導致運動創傷的各種因素；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詳細</a:t>
            </a:r>
            <a:r>
              <a:rPr lang="zh-TW" altLang="zh-TW" sz="2800" b="1" smtClean="0">
                <a:solidFill>
                  <a:srgbClr val="FF0000"/>
                </a:solidFill>
              </a:rPr>
              <a:t>描述</a:t>
            </a:r>
            <a:r>
              <a:rPr lang="zh-TW" altLang="zh-TW" sz="2800" b="1" smtClean="0"/>
              <a:t>各種常見運動創傷的徵狀、發生的原因和處理方法；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採取</a:t>
            </a:r>
            <a:r>
              <a:rPr lang="zh-TW" altLang="zh-TW" sz="2800" b="1" smtClean="0"/>
              <a:t>安全</a:t>
            </a:r>
            <a:r>
              <a:rPr lang="zh-TW" altLang="zh-TW" sz="2800" b="1" smtClean="0">
                <a:solidFill>
                  <a:srgbClr val="FF0000"/>
                </a:solidFill>
              </a:rPr>
              <a:t>措施</a:t>
            </a:r>
            <a:r>
              <a:rPr lang="zh-TW" altLang="zh-TW" sz="2800" b="1" smtClean="0"/>
              <a:t>，有效降低各種運動創傷所帶來的風險；以及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懂得</a:t>
            </a:r>
            <a:r>
              <a:rPr lang="zh-TW" altLang="zh-TW" sz="2800" b="1" smtClean="0">
                <a:solidFill>
                  <a:srgbClr val="FF0000"/>
                </a:solidFill>
              </a:rPr>
              <a:t>處理</a:t>
            </a:r>
            <a:r>
              <a:rPr lang="zh-TW" altLang="zh-TW" sz="2800" b="1" smtClean="0"/>
              <a:t>一般的運動創傷。</a:t>
            </a:r>
            <a:endParaRPr lang="zh-TW" alt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提升自我  </a:t>
            </a:r>
            <a:r>
              <a:rPr lang="zh-TW" altLang="en-US" sz="2800" b="1">
                <a:solidFill>
                  <a:srgbClr val="0066FF"/>
                </a:solidFill>
              </a:rPr>
              <a:t>學習重點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如何改善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人體表現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？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生理因素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運動體適能、能量系統的改善、肌肉系統的改善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心理因素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練習安排、焦慮和壓力處理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技能因素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生物力學原理</a:t>
            </a:r>
          </a:p>
          <a:p>
            <a:pPr eaLnBrk="1" hangingPunct="1">
              <a:spcBef>
                <a:spcPct val="80000"/>
              </a:spcBef>
              <a:defRPr/>
            </a:pPr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80000"/>
              </a:spcBef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1763" y="260350"/>
            <a:ext cx="5907087" cy="62642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b="1" u="sng" smtClean="0"/>
              <a:t>第三部分</a:t>
            </a:r>
            <a:r>
              <a:rPr lang="en-GB" altLang="zh-TW" b="1" u="sng" smtClean="0"/>
              <a:t>: </a:t>
            </a:r>
            <a:r>
              <a:rPr lang="zh-TW" altLang="en-GB" b="1" u="sng" smtClean="0"/>
              <a:t>動作分析</a:t>
            </a:r>
            <a:r>
              <a:rPr lang="zh-TW" altLang="en-GB" smtClean="0"/>
              <a:t> </a:t>
            </a:r>
            <a:endParaRPr lang="zh-TW" alt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牛頓運動定律的內容和意義；</a:t>
            </a:r>
            <a:r>
              <a:rPr lang="en-US" altLang="zh-TW" sz="2800" b="1" smtClean="0"/>
              <a:t>                                                  </a:t>
            </a:r>
            <a:endParaRPr lang="zh-TW" altLang="zh-TW" sz="2800" b="1" smtClean="0"/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運用</a:t>
            </a:r>
            <a:r>
              <a:rPr lang="zh-TW" altLang="zh-TW" sz="2800" b="1" smtClean="0"/>
              <a:t>槓桿原理改善動作表現；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在分析動作表現時，</a:t>
            </a:r>
            <a:r>
              <a:rPr lang="zh-TW" altLang="zh-TW" sz="2800" b="1" smtClean="0">
                <a:solidFill>
                  <a:srgbClr val="FF0000"/>
                </a:solidFill>
              </a:rPr>
              <a:t>指出</a:t>
            </a:r>
            <a:r>
              <a:rPr lang="zh-TW" altLang="zh-TW" sz="2800" b="1" smtClean="0"/>
              <a:t>肌骨系統中不同類別的動作，</a:t>
            </a:r>
            <a:r>
              <a:rPr lang="zh-TW" altLang="zh-TW" sz="2800" b="1" smtClean="0">
                <a:solidFill>
                  <a:srgbClr val="FF0000"/>
                </a:solidFill>
              </a:rPr>
              <a:t>認識</a:t>
            </a:r>
            <a:r>
              <a:rPr lang="zh-TW" altLang="zh-TW" sz="2800" b="1" smtClean="0"/>
              <a:t>執行動作的三種活動平面；以及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運用</a:t>
            </a:r>
            <a:r>
              <a:rPr lang="zh-TW" altLang="zh-TW" sz="2800" b="1" smtClean="0"/>
              <a:t>簡單的測量方法，探究生物力學的一些基本原理。</a:t>
            </a:r>
            <a:endParaRPr lang="zh-TW" alt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4572000" y="4714875"/>
            <a:ext cx="4071938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簡報大綱</a:t>
            </a:r>
            <a:endParaRPr lang="zh-TW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課程結構</a:t>
            </a:r>
            <a:endParaRPr lang="en-US" altLang="zh-TW" b="1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理論部分</a:t>
            </a:r>
            <a:endParaRPr lang="en-US" altLang="zh-TW" b="1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體驗部分</a:t>
            </a:r>
            <a:endParaRPr lang="en-US" altLang="zh-TW" b="1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預期學習成果</a:t>
            </a:r>
            <a:endParaRPr lang="en-US" altLang="zh-TW" b="1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整個課程</a:t>
            </a:r>
            <a:endParaRPr lang="en-US" altLang="zh-TW" b="1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ts val="1800"/>
              </a:spcBef>
            </a:pPr>
            <a:r>
              <a:rPr lang="zh-TW" altLang="en-US" b="1" smtClean="0">
                <a:solidFill>
                  <a:schemeClr val="bg1"/>
                </a:solidFill>
              </a:rPr>
              <a:t>各理論部分</a:t>
            </a:r>
            <a:endParaRPr lang="en-US" altLang="zh-TW" b="1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zh-TW" altLang="en-US" b="1" smtClean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9188" y="5027613"/>
            <a:ext cx="328612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布盧姆教學目標分類法</a:t>
            </a:r>
            <a:b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</a:b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(Bloom’s Taxonomy)</a:t>
            </a:r>
            <a:endParaRPr lang="zh-TW" altLang="en-US" sz="20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" y="46038"/>
            <a:ext cx="3349625" cy="3887787"/>
          </a:xfrm>
        </p:spPr>
      </p:pic>
      <p:pic>
        <p:nvPicPr>
          <p:cNvPr id="3481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765175"/>
            <a:ext cx="5511800" cy="56165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sz="4000" b="1" u="sng" smtClean="0"/>
              <a:t>第五部分</a:t>
            </a:r>
            <a:r>
              <a:rPr lang="en-GB" altLang="zh-TW" sz="4000" b="1" u="sng" smtClean="0"/>
              <a:t>: </a:t>
            </a:r>
            <a:r>
              <a:rPr lang="zh-TW" altLang="en-GB" sz="4000" b="1" u="sng" smtClean="0"/>
              <a:t>運動與訓練的生理學基礎</a:t>
            </a:r>
            <a:endParaRPr lang="zh-TW" altLang="en-US" sz="4000" b="1" u="sng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影響運動表現的各種生理因素；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闡述</a:t>
            </a:r>
            <a:r>
              <a:rPr lang="zh-TW" altLang="zh-TW" sz="2800" b="1" smtClean="0"/>
              <a:t>訓練的基本原理和應注意事項；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比較</a:t>
            </a:r>
            <a:r>
              <a:rPr lang="zh-TW" altLang="zh-TW" sz="2800" b="1" smtClean="0"/>
              <a:t>阻力訓練、循環訓練、持續訓練與間歇訓練的原理及應用，並對比它們的異同；以及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分析</a:t>
            </a:r>
            <a:r>
              <a:rPr lang="zh-TW" altLang="zh-TW" sz="2800" b="1" smtClean="0"/>
              <a:t>運動訓練計畫的優劣，然後提出改善</a:t>
            </a:r>
            <a:r>
              <a:rPr lang="zh-TW" altLang="zh-TW" sz="2800" b="1" smtClean="0">
                <a:solidFill>
                  <a:srgbClr val="FF0000"/>
                </a:solidFill>
              </a:rPr>
              <a:t>建議</a:t>
            </a:r>
            <a:r>
              <a:rPr lang="zh-TW" altLang="zh-TW" sz="2800" b="1" smtClean="0"/>
              <a:t>，以提高其訓練的效果。</a:t>
            </a:r>
            <a:endParaRPr lang="zh-TW" altLang="en-AU" sz="2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73300" y="44450"/>
            <a:ext cx="4414838" cy="66690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sz="4000" b="1" u="sng" smtClean="0"/>
              <a:t>第七部分</a:t>
            </a:r>
            <a:r>
              <a:rPr lang="en-GB" altLang="zh-TW" sz="4000" b="1" u="sng" smtClean="0"/>
              <a:t>: </a:t>
            </a:r>
            <a:r>
              <a:rPr lang="zh-TW" altLang="en-GB" sz="4000" b="1" u="sng" smtClean="0"/>
              <a:t>體育、運動和康樂活動的相關心理技能</a:t>
            </a:r>
            <a:r>
              <a:rPr lang="zh-TW" altLang="en-GB" sz="4000" smtClean="0"/>
              <a:t> </a:t>
            </a:r>
            <a:endParaRPr lang="zh-TW" altLang="en-US" sz="400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運用</a:t>
            </a:r>
            <a:r>
              <a:rPr lang="zh-TW" altLang="zh-TW" sz="2800" b="1" smtClean="0"/>
              <a:t>合適的方法記錄和展示動作學習的進展；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動作學習各階段的特徵，並</a:t>
            </a:r>
            <a:r>
              <a:rPr lang="zh-TW" altLang="zh-TW" sz="2800" b="1" smtClean="0">
                <a:solidFill>
                  <a:srgbClr val="FF0000"/>
                </a:solidFill>
              </a:rPr>
              <a:t>安排</a:t>
            </a:r>
            <a:r>
              <a:rPr lang="zh-TW" altLang="zh-TW" sz="2800" b="1" smtClean="0"/>
              <a:t>相應的練習和提供回饋的方法；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就影響運動表現的各項心理因素，進行個案</a:t>
            </a:r>
            <a:r>
              <a:rPr lang="zh-TW" altLang="zh-TW" sz="2800" b="1" smtClean="0">
                <a:solidFill>
                  <a:srgbClr val="FF0000"/>
                </a:solidFill>
              </a:rPr>
              <a:t>分析</a:t>
            </a:r>
            <a:r>
              <a:rPr lang="zh-TW" altLang="zh-TW" sz="2800" b="1" smtClean="0"/>
              <a:t>和提出</a:t>
            </a:r>
            <a:r>
              <a:rPr lang="zh-TW" altLang="zh-TW" sz="2800" b="1" smtClean="0">
                <a:solidFill>
                  <a:srgbClr val="FF0000"/>
                </a:solidFill>
              </a:rPr>
              <a:t>建議</a:t>
            </a:r>
            <a:r>
              <a:rPr lang="zh-TW" altLang="zh-TW" sz="2800" b="1" smtClean="0"/>
              <a:t>；以及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就壓力的源頭，進行個案</a:t>
            </a:r>
            <a:r>
              <a:rPr lang="zh-TW" altLang="zh-TW" sz="2800" b="1" smtClean="0">
                <a:solidFill>
                  <a:srgbClr val="FF0000"/>
                </a:solidFill>
              </a:rPr>
              <a:t>分析</a:t>
            </a:r>
            <a:r>
              <a:rPr lang="zh-TW" altLang="zh-TW" sz="2800" b="1" smtClean="0"/>
              <a:t>和提出</a:t>
            </a:r>
            <a:r>
              <a:rPr lang="zh-TW" altLang="zh-TW" sz="2800" b="1" smtClean="0">
                <a:solidFill>
                  <a:srgbClr val="FF0000"/>
                </a:solidFill>
              </a:rPr>
              <a:t>建議</a:t>
            </a:r>
            <a:r>
              <a:rPr lang="zh-TW" altLang="zh-TW" sz="2800" b="1" smtClean="0"/>
              <a:t>。</a:t>
            </a:r>
            <a:endParaRPr lang="zh-TW" altLang="en-GB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關心社群   </a:t>
            </a:r>
            <a:r>
              <a:rPr lang="zh-TW" altLang="en-US" sz="2800" b="1">
                <a:solidFill>
                  <a:srgbClr val="0066FF"/>
                </a:solidFill>
              </a:rPr>
              <a:t>學習重點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defRPr/>
            </a:pPr>
            <a:r>
              <a:rPr lang="zh-TW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如何建設健康社區？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發展體育活動的方向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價值觀和文化方面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助力和阻力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籌辦體育活動的知識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比賽制度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資源管理</a:t>
            </a:r>
          </a:p>
          <a:p>
            <a:pPr lvl="2" eaLnBrk="1" hangingPunct="1">
              <a:spcBef>
                <a:spcPct val="80000"/>
              </a:spcBef>
              <a:defRPr/>
            </a:pPr>
            <a:r>
              <a:rPr lang="zh-TW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法律常識</a:t>
            </a:r>
          </a:p>
          <a:p>
            <a:pPr lvl="2" eaLnBrk="1" hangingPunct="1">
              <a:spcBef>
                <a:spcPct val="80000"/>
              </a:spcBef>
              <a:defRPr/>
            </a:pPr>
            <a:endParaRPr lang="en-US" altLang="zh-TW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sz="4000" b="1" u="sng" smtClean="0"/>
              <a:t>第一部分</a:t>
            </a:r>
            <a:r>
              <a:rPr lang="en-GB" altLang="zh-TW" sz="4000" b="1" u="sng" smtClean="0"/>
              <a:t>: </a:t>
            </a:r>
            <a:r>
              <a:rPr lang="zh-TW" altLang="en-GB" sz="4000" b="1" u="sng" smtClean="0"/>
              <a:t>體育、運動、康樂、消閒與豐盛人生</a:t>
            </a:r>
            <a:r>
              <a:rPr lang="en-GB" altLang="zh-TW" sz="4000" b="1" u="sng" smtClean="0"/>
              <a:t>: </a:t>
            </a:r>
            <a:r>
              <a:rPr lang="zh-TW" altLang="en-GB" sz="4000" b="1" u="sng" smtClean="0"/>
              <a:t>歷史和發展</a:t>
            </a:r>
            <a:endParaRPr lang="zh-TW" altLang="en-US" sz="4000" b="1" u="sng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體育、運動、康樂和消閒在日常生活中的角色和價值；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評鑑</a:t>
            </a:r>
            <a:r>
              <a:rPr lang="zh-TW" altLang="zh-TW" sz="2800" b="1" smtClean="0"/>
              <a:t>香港的學校體育課程在推動健康生活的作用；以及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/>
              <a:t>就如何推廣香港的運動、康樂和消閒活動的發展，提出改善</a:t>
            </a:r>
            <a:r>
              <a:rPr lang="zh-TW" altLang="zh-TW" sz="2800" b="1" smtClean="0">
                <a:solidFill>
                  <a:srgbClr val="FF0000"/>
                </a:solidFill>
              </a:rPr>
              <a:t>建議</a:t>
            </a:r>
            <a:r>
              <a:rPr lang="zh-TW" altLang="zh-TW" sz="2800" b="1" smtClean="0"/>
              <a:t>。</a:t>
            </a:r>
            <a:endParaRPr lang="zh-TW" alt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885113" cy="3494088"/>
          </a:xfrm>
        </p:spPr>
      </p:pic>
      <p:pic>
        <p:nvPicPr>
          <p:cNvPr id="419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716338"/>
            <a:ext cx="4038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5005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13325"/>
            <a:ext cx="45005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5381625"/>
            <a:ext cx="20891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Line 14"/>
          <p:cNvSpPr>
            <a:spLocks noChangeShapeType="1"/>
          </p:cNvSpPr>
          <p:nvPr/>
        </p:nvSpPr>
        <p:spPr bwMode="auto">
          <a:xfrm>
            <a:off x="5148263" y="5013325"/>
            <a:ext cx="0" cy="14398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sz="3200" b="1" u="sng" smtClean="0"/>
              <a:t>第八部分</a:t>
            </a:r>
            <a:r>
              <a:rPr lang="en-GB" altLang="zh-TW" sz="3200" b="1" u="sng" smtClean="0"/>
              <a:t>: </a:t>
            </a:r>
            <a:r>
              <a:rPr lang="zh-TW" altLang="en-GB" sz="3200" b="1" u="sng" smtClean="0"/>
              <a:t>體育、運動和康樂活動的社會影響</a:t>
            </a:r>
            <a:endParaRPr lang="zh-TW" altLang="en-US" sz="3200" b="1" u="sng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400" b="1" smtClean="0"/>
              <a:t>奧林匹克主義和健康生活模式的關係；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400" b="1" smtClean="0"/>
              <a:t>從不同角度</a:t>
            </a:r>
            <a:r>
              <a:rPr lang="zh-TW" altLang="zh-TW" sz="2400" b="1" smtClean="0">
                <a:solidFill>
                  <a:srgbClr val="FF0000"/>
                </a:solidFill>
              </a:rPr>
              <a:t>檢視</a:t>
            </a:r>
            <a:r>
              <a:rPr lang="zh-TW" altLang="zh-TW" sz="2400" b="1" smtClean="0"/>
              <a:t>大型國際體育組織及比賽對社會的影響；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比較</a:t>
            </a:r>
            <a:r>
              <a:rPr lang="zh-TW" altLang="zh-TW" sz="2400" b="1" smtClean="0"/>
              <a:t>內地和香港在運動文化方面的異同；以及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400" b="1" smtClean="0">
                <a:solidFill>
                  <a:srgbClr val="FF0000"/>
                </a:solidFill>
              </a:rPr>
              <a:t>討論</a:t>
            </a:r>
            <a:r>
              <a:rPr lang="zh-TW" altLang="zh-TW" sz="2400" b="1" smtClean="0"/>
              <a:t>影響香港人參與體育活動的興趣和習慣的各項因素，並</a:t>
            </a:r>
            <a:r>
              <a:rPr lang="zh-TW" altLang="zh-TW" sz="2400" b="1" smtClean="0">
                <a:solidFill>
                  <a:srgbClr val="FF0000"/>
                </a:solidFill>
              </a:rPr>
              <a:t>建議</a:t>
            </a:r>
            <a:r>
              <a:rPr lang="zh-TW" altLang="zh-TW" sz="2400" b="1" smtClean="0"/>
              <a:t>如何推動社區體育活動。</a:t>
            </a:r>
            <a:endParaRPr lang="zh-TW" altLang="en-US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455613"/>
            <a:ext cx="6337300" cy="57816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90500"/>
            <a:ext cx="5778500" cy="1350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活躍及健康的生活方式 </a:t>
            </a:r>
          </a:p>
        </p:txBody>
      </p:sp>
      <p:sp>
        <p:nvSpPr>
          <p:cNvPr id="16386" name="Oval 3"/>
          <p:cNvSpPr>
            <a:spLocks noChangeArrowheads="1"/>
          </p:cNvSpPr>
          <p:nvPr/>
        </p:nvSpPr>
        <p:spPr bwMode="auto">
          <a:xfrm>
            <a:off x="250825" y="1700213"/>
            <a:ext cx="3024188" cy="21605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87450" y="22050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55650" y="23907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</a:rPr>
              <a:t>恆常參與體育活動</a:t>
            </a:r>
            <a:r>
              <a:rPr lang="zh-TW" altLang="en-US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250825" y="4291013"/>
            <a:ext cx="3024188" cy="21605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27088" y="491172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</a:rPr>
              <a:t>建立健康生活習慣</a:t>
            </a: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5435600" y="476250"/>
            <a:ext cx="3313113" cy="59753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00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435600" y="25654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3563938" y="2276475"/>
            <a:ext cx="1008062" cy="1008063"/>
          </a:xfrm>
          <a:custGeom>
            <a:avLst/>
            <a:gdLst>
              <a:gd name="T0" fmla="*/ 756046 w 21600"/>
              <a:gd name="T1" fmla="*/ 0 h 21600"/>
              <a:gd name="T2" fmla="*/ 0 w 21600"/>
              <a:gd name="T3" fmla="*/ 504032 h 21600"/>
              <a:gd name="T4" fmla="*/ 756046 w 21600"/>
              <a:gd name="T5" fmla="*/ 1008063 h 21600"/>
              <a:gd name="T6" fmla="*/ 1008062 w 21600"/>
              <a:gd name="T7" fmla="*/ 5040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492500" y="4868863"/>
            <a:ext cx="1008063" cy="1008062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04031 h 21600"/>
              <a:gd name="T4" fmla="*/ 756047 w 21600"/>
              <a:gd name="T5" fmla="*/ 1008062 h 21600"/>
              <a:gd name="T6" fmla="*/ 1008063 w 21600"/>
              <a:gd name="T7" fmla="*/ 5040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940425" y="2201863"/>
            <a:ext cx="1944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活力充沛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653088" y="3281363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正面自尊感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580063" y="443706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積極人生觀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084888" y="1120775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健康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GB" b="1" u="sng" smtClean="0"/>
              <a:t>第九部分</a:t>
            </a:r>
            <a:r>
              <a:rPr lang="en-GB" altLang="zh-TW" b="1" u="sng" smtClean="0"/>
              <a:t>: </a:t>
            </a:r>
            <a:r>
              <a:rPr lang="zh-TW" altLang="en-GB" b="1" u="sng" smtClean="0"/>
              <a:t>運動和康樂活動管理</a:t>
            </a:r>
            <a:endParaRPr lang="zh-TW" altLang="en-US" b="1" u="sng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解釋</a:t>
            </a:r>
            <a:r>
              <a:rPr lang="zh-TW" altLang="zh-TW" sz="2800" b="1" smtClean="0"/>
              <a:t>運動和康樂活動管理的運作程序及管理人員的角色；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展示</a:t>
            </a:r>
            <a:r>
              <a:rPr lang="zh-TW" altLang="zh-TW" sz="2800" b="1" smtClean="0"/>
              <a:t>籌辦體育活動所需的知識和技能；以及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r>
              <a:rPr lang="zh-TW" altLang="zh-TW" sz="2800" b="1" smtClean="0">
                <a:solidFill>
                  <a:srgbClr val="FF0000"/>
                </a:solidFill>
              </a:rPr>
              <a:t>舉例說明</a:t>
            </a:r>
            <a:r>
              <a:rPr lang="zh-TW" altLang="zh-TW" sz="2800" b="1" smtClean="0"/>
              <a:t>籌辦體育活動涉及的法律概念。</a:t>
            </a:r>
            <a:endParaRPr lang="zh-TW" altLang="en-US" sz="2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謝  謝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fig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理論學習部分</a:t>
            </a:r>
            <a:r>
              <a:rPr lang="zh-TW" altLang="en-US" smtClean="0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zh-TW" altLang="en-US" sz="2800"/>
              <a:t>九個理論學習部分分屬三個</a:t>
            </a:r>
            <a:r>
              <a:rPr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主題</a:t>
            </a:r>
            <a:r>
              <a:rPr lang="zh-TW" altLang="en-US" sz="2800"/>
              <a:t>，而該三個主題正是活躍及健康公民所關注之事項。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zh-TW" altLang="en-US" sz="2800"/>
              <a:t>健康指身體、精神及社交三方面均處良好狀態，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zh-TW" altLang="en-US" sz="2800"/>
              <a:t>活躍及健康的生活則更進一步，要求經常參與體育活動，建立健康生活習慣，具備充沛的活力，有自信，並且積極主動。因此，除卻</a:t>
            </a:r>
            <a:r>
              <a:rPr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強身健體</a:t>
            </a:r>
            <a:r>
              <a:rPr lang="zh-TW" altLang="en-US" sz="2800"/>
              <a:t>外，體育選修科也鼓勵學生</a:t>
            </a:r>
            <a:r>
              <a:rPr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提升自我</a:t>
            </a:r>
            <a:r>
              <a:rPr lang="zh-TW" altLang="en-US" sz="2800"/>
              <a:t>及</a:t>
            </a:r>
            <a:r>
              <a:rPr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關心社群</a:t>
            </a:r>
            <a:r>
              <a:rPr lang="zh-TW" altLang="en-US" sz="28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體驗</a:t>
            </a:r>
            <a:r>
              <a:rPr lang="zh-TW" altLang="en-US" smtClean="0"/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zh-TW" altLang="en-US" sz="2400"/>
              <a:t>個別理論部分或課題已蘊含實習機會，而體驗部分則更加明確要求學生在實踐活躍及健康的生活過程中，</a:t>
            </a:r>
            <a:r>
              <a:rPr lang="zh-TW" alt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設計、實施、評鑑及調整</a:t>
            </a:r>
            <a:r>
              <a:rPr lang="zh-TW" altLang="en-GB" sz="2400"/>
              <a:t>關於強身健體、提升自我和關心社群的計畫。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zh-TW" altLang="en-GB" sz="2400"/>
              <a:t>體驗部分要求學生</a:t>
            </a:r>
          </a:p>
          <a:p>
            <a:pPr lvl="1" eaLnBrk="1" hangingPunct="1">
              <a:spcBef>
                <a:spcPct val="60000"/>
              </a:spcBef>
              <a:defRPr/>
            </a:pPr>
            <a:r>
              <a:rPr lang="zh-TW" altLang="en-GB" sz="2000"/>
              <a:t>進行具體的體適能訓練，參與最少兩項體育活動，組織校內或社區競賽或康樂活動，關注體育、運動及康樂時事，並作出適當回應。</a:t>
            </a:r>
          </a:p>
          <a:p>
            <a:pPr eaLnBrk="1" hangingPunct="1">
              <a:spcBef>
                <a:spcPct val="60000"/>
              </a:spcBef>
              <a:defRPr/>
            </a:pPr>
            <a:r>
              <a:rPr lang="zh-TW" altLang="en-GB" sz="2400"/>
              <a:t>學校可彈性處理體驗部分的安排</a:t>
            </a:r>
          </a:p>
          <a:p>
            <a:pPr lvl="1" eaLnBrk="1" hangingPunct="1">
              <a:spcBef>
                <a:spcPct val="60000"/>
              </a:spcBef>
              <a:defRPr/>
            </a:pPr>
            <a:r>
              <a:rPr lang="zh-TW" altLang="en-GB" sz="2000"/>
              <a:t>可以是全班集體活動，也可以是個別指導時間；</a:t>
            </a:r>
          </a:p>
          <a:p>
            <a:pPr lvl="1" eaLnBrk="1" hangingPunct="1">
              <a:spcBef>
                <a:spcPct val="60000"/>
              </a:spcBef>
              <a:defRPr/>
            </a:pPr>
            <a:r>
              <a:rPr lang="zh-TW" altLang="en-GB" sz="2000"/>
              <a:t>可以聚焦於某一主題，也可以針對真實性課業要求，整合應用各類知識。</a:t>
            </a:r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學習成果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1771650"/>
            <a:ext cx="2795587" cy="3586163"/>
          </a:xfrm>
          <a:solidFill>
            <a:srgbClr val="FFCC00"/>
          </a:solid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zh-TW" altLang="en-US" sz="3600" b="1" dirty="0">
                <a:solidFill>
                  <a:schemeClr val="bg2"/>
                </a:solidFill>
              </a:rPr>
              <a:t>多層次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zh-TW" altLang="en-US" sz="2800" b="1" dirty="0" smtClean="0">
                <a:solidFill>
                  <a:schemeClr val="bg2"/>
                </a:solidFill>
              </a:rPr>
              <a:t>範圍</a:t>
            </a:r>
            <a:r>
              <a:rPr lang="en-US" altLang="zh-TW" sz="2400" b="1" dirty="0" smtClean="0">
                <a:solidFill>
                  <a:schemeClr val="bg2"/>
                </a:solidFill>
              </a:rPr>
              <a:t>(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課程</a:t>
            </a:r>
            <a:r>
              <a:rPr lang="zh-TW" altLang="zh-TW" sz="2400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學習部分</a:t>
            </a:r>
            <a:r>
              <a:rPr lang="zh-TW" altLang="zh-TW" sz="2400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單元</a:t>
            </a:r>
            <a:r>
              <a:rPr lang="zh-TW" altLang="zh-TW" sz="2400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教節</a:t>
            </a:r>
            <a:r>
              <a:rPr lang="zh-TW" altLang="zh-TW" sz="2400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活動</a:t>
            </a:r>
            <a:r>
              <a:rPr lang="en-US" altLang="zh-TW" sz="2400" b="1" dirty="0" smtClean="0">
                <a:solidFill>
                  <a:schemeClr val="bg2"/>
                </a:solidFill>
              </a:rPr>
              <a:t>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zh-TW" altLang="en-US" sz="2800" b="1" dirty="0" smtClean="0">
                <a:solidFill>
                  <a:schemeClr val="bg2"/>
                </a:solidFill>
              </a:rPr>
              <a:t>認知</a:t>
            </a:r>
            <a:r>
              <a:rPr lang="en-US" altLang="zh-TW" sz="2400" b="1" dirty="0" smtClean="0">
                <a:solidFill>
                  <a:schemeClr val="bg2"/>
                </a:solidFill>
              </a:rPr>
              <a:t>(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憶述</a:t>
            </a:r>
            <a:r>
              <a:rPr lang="zh-TW" altLang="zh-TW" sz="2400" b="1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理解</a:t>
            </a:r>
            <a:r>
              <a:rPr lang="zh-TW" altLang="zh-TW" sz="2400" b="1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運用</a:t>
            </a:r>
            <a:r>
              <a:rPr lang="zh-TW" altLang="zh-TW" sz="2400" b="1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分析</a:t>
            </a:r>
            <a:r>
              <a:rPr lang="zh-TW" altLang="zh-TW" sz="2400" b="1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評鑑</a:t>
            </a:r>
            <a:r>
              <a:rPr lang="zh-TW" altLang="zh-TW" sz="2400" b="1" dirty="0" smtClean="0">
                <a:solidFill>
                  <a:schemeClr val="bg2"/>
                </a:solidFill>
              </a:rPr>
              <a:t>、</a:t>
            </a:r>
            <a:r>
              <a:rPr lang="zh-TW" altLang="en-US" sz="2400" b="1" dirty="0" smtClean="0">
                <a:solidFill>
                  <a:schemeClr val="bg2"/>
                </a:solidFill>
              </a:rPr>
              <a:t>創造</a:t>
            </a:r>
            <a:r>
              <a:rPr lang="en-US" altLang="zh-TW" sz="2400" b="1" dirty="0" smtClean="0">
                <a:solidFill>
                  <a:schemeClr val="bg2"/>
                </a:solidFill>
              </a:rPr>
              <a:t>)</a:t>
            </a:r>
            <a:endParaRPr lang="zh-TW" altLang="en-US" sz="2400" b="1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ts val="1800"/>
              </a:spcBef>
              <a:defRPr/>
            </a:pPr>
            <a:endParaRPr lang="zh-TW" altLang="en-US" sz="2800" b="1" dirty="0">
              <a:solidFill>
                <a:schemeClr val="bg2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643438" y="1773238"/>
            <a:ext cx="3024187" cy="23034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chemeClr val="bg2"/>
                </a:solidFill>
                <a:ea typeface="新細明體" pitchFamily="18" charset="-120"/>
              </a:rPr>
              <a:t>多向度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學習範疇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共通能力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價值觀和態度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681538" y="4643438"/>
            <a:ext cx="2962275" cy="17859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lvl="1" indent="-342900"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chemeClr val="bg2"/>
                </a:solidFill>
                <a:ea typeface="新細明體" pitchFamily="18" charset="-120"/>
              </a:rPr>
              <a:t>表現為本</a:t>
            </a:r>
            <a:endParaRPr lang="en-US" altLang="zh-TW" sz="3600" b="1" dirty="0">
              <a:solidFill>
                <a:schemeClr val="bg2"/>
              </a:solidFill>
              <a:ea typeface="新細明體" pitchFamily="18" charset="-12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具體</a:t>
            </a:r>
            <a:r>
              <a:rPr lang="zh-TW" altLang="zh-TW" sz="2800" dirty="0">
                <a:solidFill>
                  <a:schemeClr val="bg2"/>
                </a:solidFill>
                <a:ea typeface="新細明體" pitchFamily="18" charset="-120"/>
              </a:rPr>
              <a:t>、</a:t>
            </a: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清晰</a:t>
            </a:r>
            <a:endParaRPr lang="en-US" altLang="zh-TW" sz="2800" b="1" dirty="0">
              <a:solidFill>
                <a:schemeClr val="bg2"/>
              </a:solidFill>
              <a:ea typeface="新細明體" pitchFamily="18" charset="-12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b="1" dirty="0">
                <a:solidFill>
                  <a:schemeClr val="bg2"/>
                </a:solidFill>
                <a:ea typeface="新細明體" pitchFamily="18" charset="-120"/>
              </a:rPr>
              <a:t>可觀察</a:t>
            </a:r>
            <a:endParaRPr lang="zh-TW" altLang="en-US" sz="2700" b="1" dirty="0">
              <a:solidFill>
                <a:schemeClr val="bg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410527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60000"/>
              </a:spcBef>
              <a:buFontTx/>
              <a:buAutoNum type="arabicPeriod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強身健體</a:t>
            </a:r>
            <a:r>
              <a:rPr lang="zh-TW" altLang="en-US" sz="3000">
                <a:ea typeface="新細明體" pitchFamily="18" charset="-120"/>
              </a:rPr>
              <a:t>  </a:t>
            </a:r>
            <a:r>
              <a:rPr lang="en-US" altLang="zh-TW" sz="3000">
                <a:ea typeface="新細明體" pitchFamily="18" charset="-120"/>
              </a:rPr>
              <a:t>- </a:t>
            </a:r>
            <a:r>
              <a:rPr lang="zh-TW" altLang="en-US" sz="2600">
                <a:ea typeface="新細明體" pitchFamily="18" charset="-120"/>
              </a:rPr>
              <a:t>經常參與體育活動，保持體適能在滿意的水平，養成健康飲食的習慣，並且不濫用藥物；</a:t>
            </a:r>
          </a:p>
          <a:p>
            <a:pPr marL="342900" indent="-342900">
              <a:spcBef>
                <a:spcPct val="60000"/>
              </a:spcBef>
              <a:buFontTx/>
              <a:buAutoNum type="arabicPeriod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提升自我</a:t>
            </a:r>
            <a:r>
              <a:rPr lang="zh-TW" altLang="en-US" sz="3000">
                <a:ea typeface="新細明體" pitchFamily="18" charset="-120"/>
              </a:rPr>
              <a:t> </a:t>
            </a:r>
            <a:r>
              <a:rPr lang="en-US" altLang="zh-TW" sz="3000">
                <a:ea typeface="新細明體" pitchFamily="18" charset="-120"/>
              </a:rPr>
              <a:t>- </a:t>
            </a:r>
            <a:r>
              <a:rPr lang="zh-TW" altLang="en-US" sz="2600">
                <a:ea typeface="新細明體" pitchFamily="18" charset="-120"/>
              </a:rPr>
              <a:t>在一般體育課最少兩項活動中展示相當的知識和技能；</a:t>
            </a:r>
          </a:p>
          <a:p>
            <a:pPr marL="342900" indent="-342900">
              <a:spcBef>
                <a:spcPct val="60000"/>
              </a:spcBef>
              <a:buFontTx/>
              <a:buAutoNum type="arabicPeriod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關心社群</a:t>
            </a:r>
            <a:r>
              <a:rPr lang="zh-TW" altLang="en-US" sz="3000">
                <a:ea typeface="新細明體" pitchFamily="18" charset="-120"/>
              </a:rPr>
              <a:t> </a:t>
            </a:r>
            <a:r>
              <a:rPr lang="en-US" altLang="zh-TW" sz="3000">
                <a:ea typeface="新細明體" pitchFamily="18" charset="-120"/>
              </a:rPr>
              <a:t>- </a:t>
            </a:r>
            <a:r>
              <a:rPr lang="zh-TW" altLang="en-US" sz="2600">
                <a:ea typeface="新細明體" pitchFamily="18" charset="-120"/>
              </a:rPr>
              <a:t>推廣健康生活模式、建設健康社區；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zh-TW" altLang="en-US" b="1" smtClean="0"/>
              <a:t>預期學習成果 </a:t>
            </a:r>
            <a:r>
              <a:rPr lang="en-US" altLang="zh-TW" b="1" smtClean="0"/>
              <a:t>(</a:t>
            </a:r>
            <a:r>
              <a:rPr lang="zh-TW" altLang="en-US" b="1" smtClean="0"/>
              <a:t>課程</a:t>
            </a:r>
            <a:r>
              <a:rPr lang="en-US" altLang="zh-TW" b="1" smtClean="0"/>
              <a:t>)</a:t>
            </a:r>
            <a:endParaRPr lang="zh-TW" alt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932363" y="1390650"/>
            <a:ext cx="39243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 startAt="4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科學探究</a:t>
            </a:r>
            <a:r>
              <a:rPr lang="zh-TW" altLang="en-US" sz="3000">
                <a:ea typeface="新細明體" pitchFamily="18" charset="-120"/>
              </a:rPr>
              <a:t> </a:t>
            </a:r>
            <a:r>
              <a:rPr lang="en-US" altLang="zh-TW" sz="3000">
                <a:ea typeface="新細明體" pitchFamily="18" charset="-120"/>
              </a:rPr>
              <a:t>– </a:t>
            </a:r>
            <a:r>
              <a:rPr lang="zh-TW" altLang="en-US" sz="2600">
                <a:ea typeface="新細明體" pitchFamily="18" charset="-120"/>
              </a:rPr>
              <a:t>能進行實證探究和運用探究結果討論課題或時事；</a:t>
            </a:r>
          </a:p>
          <a:p>
            <a:pPr marL="342900" indent="-342900">
              <a:spcBef>
                <a:spcPct val="30000"/>
              </a:spcBef>
              <a:buFontTx/>
              <a:buAutoNum type="arabicPeriod" startAt="4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高階反思</a:t>
            </a:r>
            <a:r>
              <a:rPr lang="zh-TW" altLang="en-US" sz="3000">
                <a:ea typeface="新細明體" pitchFamily="18" charset="-120"/>
              </a:rPr>
              <a:t> </a:t>
            </a:r>
            <a:r>
              <a:rPr lang="en-US" altLang="zh-TW" sz="3000">
                <a:ea typeface="新細明體" pitchFamily="18" charset="-120"/>
              </a:rPr>
              <a:t>- </a:t>
            </a:r>
            <a:r>
              <a:rPr lang="zh-TW" altLang="en-US" sz="2600">
                <a:ea typeface="新細明體" pitchFamily="18" charset="-120"/>
              </a:rPr>
              <a:t>充分理解體育、運動及康樂的價值觀和文化，能多角度檢視課題或時事；</a:t>
            </a:r>
          </a:p>
          <a:p>
            <a:pPr marL="342900" indent="-342900">
              <a:spcBef>
                <a:spcPct val="30000"/>
              </a:spcBef>
              <a:buFontTx/>
              <a:buAutoNum type="arabicPeriod" startAt="4"/>
              <a:defRPr/>
            </a:pPr>
            <a:r>
              <a:rPr lang="zh-TW" alt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共通能力</a:t>
            </a:r>
            <a:r>
              <a:rPr lang="zh-TW" altLang="en-US" sz="3000">
                <a:ea typeface="新細明體" pitchFamily="18" charset="-120"/>
              </a:rPr>
              <a:t> </a:t>
            </a:r>
            <a:r>
              <a:rPr lang="en-US" altLang="zh-TW" sz="3000">
                <a:ea typeface="新細明體" pitchFamily="18" charset="-120"/>
              </a:rPr>
              <a:t>– </a:t>
            </a:r>
            <a:r>
              <a:rPr lang="zh-TW" altLang="en-US" sz="2600">
                <a:ea typeface="新細明體" pitchFamily="18" charset="-120"/>
              </a:rPr>
              <a:t>展示成熟的溝通能力、批判性思考能力、協作能力、創造力和審美能力。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布盧姆教學目標分類法</a:t>
            </a:r>
            <a:b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(Bloom’s Taxonomy)</a:t>
            </a:r>
            <a:endParaRPr lang="en-US" altLang="zh-TW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憶述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闡述</a:t>
            </a:r>
            <a:r>
              <a:rPr lang="zh-TW" altLang="zh-TW" sz="3600" smtClean="0">
                <a:solidFill>
                  <a:schemeClr val="bg2"/>
                </a:solidFill>
              </a:rPr>
              <a:t>、</a:t>
            </a:r>
            <a:r>
              <a:rPr lang="zh-TW" altLang="zh-TW" sz="3600" b="1" smtClean="0">
                <a:solidFill>
                  <a:schemeClr val="bg2"/>
                </a:solidFill>
              </a:rPr>
              <a:t>描述</a:t>
            </a:r>
            <a:endParaRPr lang="zh-TW" altLang="en-US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理解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解釋、舉例說明、指出</a:t>
            </a:r>
            <a:endParaRPr lang="zh-TW" altLang="en-US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運用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示範、</a:t>
            </a:r>
            <a:r>
              <a:rPr lang="zh-TW" altLang="en-US" sz="3600" b="1" smtClean="0">
                <a:solidFill>
                  <a:schemeClr val="bg2"/>
                </a:solidFill>
              </a:rPr>
              <a:t>展示</a:t>
            </a:r>
            <a:r>
              <a:rPr lang="zh-TW" altLang="zh-TW" sz="3600" b="1" smtClean="0">
                <a:solidFill>
                  <a:schemeClr val="bg2"/>
                </a:solidFill>
              </a:rPr>
              <a:t>、採取措施、運用</a:t>
            </a:r>
            <a:endParaRPr lang="zh-TW" altLang="en-US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分析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比較、討論、分析</a:t>
            </a:r>
            <a:r>
              <a:rPr lang="en-US" altLang="zh-TW" sz="3600" b="1" smtClean="0">
                <a:solidFill>
                  <a:schemeClr val="bg2"/>
                </a:solidFill>
              </a:rPr>
              <a:t>(</a:t>
            </a:r>
            <a:r>
              <a:rPr lang="zh-TW" altLang="zh-TW" sz="3600" b="1" smtClean="0">
                <a:solidFill>
                  <a:schemeClr val="bg2"/>
                </a:solidFill>
              </a:rPr>
              <a:t>個案、優劣</a:t>
            </a:r>
            <a:r>
              <a:rPr lang="en-US" altLang="zh-TW" sz="3600" b="1" smtClean="0">
                <a:solidFill>
                  <a:schemeClr val="bg2"/>
                </a:solidFill>
              </a:rPr>
              <a:t>)</a:t>
            </a:r>
            <a:endParaRPr lang="zh-TW" altLang="en-US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評鑑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批判、檢視、評鑑</a:t>
            </a:r>
            <a:endParaRPr lang="zh-TW" altLang="en-US" sz="3600" b="1" smtClean="0">
              <a:solidFill>
                <a:schemeClr val="bg2"/>
              </a:solidFill>
            </a:endParaRPr>
          </a:p>
          <a:p>
            <a:pPr eaLnBrk="1" hangingPunct="1"/>
            <a:r>
              <a:rPr lang="zh-TW" altLang="en-US" sz="3600" b="1" smtClean="0">
                <a:solidFill>
                  <a:srgbClr val="0066FF"/>
                </a:solidFill>
              </a:rPr>
              <a:t>創造 </a:t>
            </a:r>
            <a:r>
              <a:rPr lang="en-US" altLang="zh-TW" sz="3600" b="1" smtClean="0">
                <a:solidFill>
                  <a:srgbClr val="0066FF"/>
                </a:solidFill>
              </a:rPr>
              <a:t>- </a:t>
            </a:r>
            <a:r>
              <a:rPr lang="zh-TW" altLang="zh-TW" sz="3600" b="1" smtClean="0">
                <a:solidFill>
                  <a:schemeClr val="bg2"/>
                </a:solidFill>
              </a:rPr>
              <a:t>建議</a:t>
            </a:r>
            <a:endParaRPr lang="zh-TW" altLang="en-US" sz="36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預設簡報設計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6.xml><?xml version="1.0" encoding="utf-8"?>
<a:themeOverride xmlns:a="http://schemas.openxmlformats.org/drawingml/2006/main">
  <a:clrScheme name="預設簡報設計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7.xml><?xml version="1.0" encoding="utf-8"?>
<a:themeOverride xmlns:a="http://schemas.openxmlformats.org/drawingml/2006/main">
  <a:clrScheme name="預設簡報設計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8.xml><?xml version="1.0" encoding="utf-8"?>
<a:themeOverride xmlns:a="http://schemas.openxmlformats.org/drawingml/2006/main">
  <a:clrScheme name="預設簡報設計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9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1930</Words>
  <Application>Microsoft Office PowerPoint</Application>
  <PresentationFormat>On-screen Show (4:3)</PresentationFormat>
  <Paragraphs>125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6" baseType="lpstr">
      <vt:lpstr>Arial</vt:lpstr>
      <vt:lpstr>新細明體</vt:lpstr>
      <vt:lpstr>細明體</vt:lpstr>
      <vt:lpstr>標楷體</vt:lpstr>
      <vt:lpstr>預設簡報設計</vt:lpstr>
      <vt:lpstr>體育(香港中學文憑) 課程結構及預期學習成果 </vt:lpstr>
      <vt:lpstr>簡報大綱</vt:lpstr>
      <vt:lpstr>活躍及健康的生活方式 </vt:lpstr>
      <vt:lpstr>投影片 4</vt:lpstr>
      <vt:lpstr>理論學習部分 </vt:lpstr>
      <vt:lpstr>體驗 </vt:lpstr>
      <vt:lpstr>學習成果</vt:lpstr>
      <vt:lpstr>預期學習成果 (課程)</vt:lpstr>
      <vt:lpstr>布盧姆教學目標分類法  (Bloom’s Taxonomy)</vt:lpstr>
      <vt:lpstr>強身健體  學習重點</vt:lpstr>
      <vt:lpstr>投影片 11</vt:lpstr>
      <vt:lpstr>第二部分: 人體</vt:lpstr>
      <vt:lpstr>投影片 13</vt:lpstr>
      <vt:lpstr>第四部分: 維持健康與活動表現的體適能和營養 </vt:lpstr>
      <vt:lpstr>投影片 15</vt:lpstr>
      <vt:lpstr>第六部分：運動創傷、處理與預防方法</vt:lpstr>
      <vt:lpstr>提升自我  學習重點</vt:lpstr>
      <vt:lpstr>投影片 18</vt:lpstr>
      <vt:lpstr>第三部分: 動作分析 </vt:lpstr>
      <vt:lpstr>投影片 20</vt:lpstr>
      <vt:lpstr>第五部分: 運動與訓練的生理學基礎</vt:lpstr>
      <vt:lpstr>投影片 22</vt:lpstr>
      <vt:lpstr>第七部分: 體育、運動和康樂活動的相關心理技能 </vt:lpstr>
      <vt:lpstr>關心社群   學習重點</vt:lpstr>
      <vt:lpstr>投影片 25</vt:lpstr>
      <vt:lpstr>第一部分: 體育、運動、康樂、消閒與豐盛人生: 歷史和發展</vt:lpstr>
      <vt:lpstr>投影片 27</vt:lpstr>
      <vt:lpstr>第八部分: 體育、運動和康樂活動的社會影響</vt:lpstr>
      <vt:lpstr>投影片 29</vt:lpstr>
      <vt:lpstr>第九部分: 運動和康樂活動管理</vt:lpstr>
      <vt:lpstr>謝  謝</vt:lpstr>
    </vt:vector>
  </TitlesOfParts>
  <Company>Education &amp; Manpower Bureau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課程結構及預期學習成果 </dc:title>
  <dc:creator>cdope7</dc:creator>
  <cp:lastModifiedBy>chris</cp:lastModifiedBy>
  <cp:revision>286</cp:revision>
  <dcterms:created xsi:type="dcterms:W3CDTF">2006-11-21T09:23:09Z</dcterms:created>
  <dcterms:modified xsi:type="dcterms:W3CDTF">2010-06-28T09:33:15Z</dcterms:modified>
</cp:coreProperties>
</file>