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05" r:id="rId1"/>
  </p:sldMasterIdLst>
  <p:notesMasterIdLst>
    <p:notesMasterId r:id="rId11"/>
  </p:notesMasterIdLst>
  <p:handoutMasterIdLst>
    <p:handoutMasterId r:id="rId12"/>
  </p:handoutMasterIdLst>
  <p:sldIdLst>
    <p:sldId id="268" r:id="rId2"/>
    <p:sldId id="468" r:id="rId3"/>
    <p:sldId id="476" r:id="rId4"/>
    <p:sldId id="469" r:id="rId5"/>
    <p:sldId id="470" r:id="rId6"/>
    <p:sldId id="471" r:id="rId7"/>
    <p:sldId id="473" r:id="rId8"/>
    <p:sldId id="474" r:id="rId9"/>
    <p:sldId id="475" r:id="rId10"/>
  </p:sldIdLst>
  <p:sldSz cx="9144000" cy="6858000" type="screen4x3"/>
  <p:notesSz cx="6788150" cy="9923463"/>
  <p:embeddedFontLst>
    <p:embeddedFont>
      <p:font typeface="Lucida Sans Unicode" pitchFamily="34" charset="0"/>
      <p:regular r:id="rId13"/>
    </p:embeddedFont>
    <p:embeddedFont>
      <p:font typeface="Wingdings 3" pitchFamily="18" charset="2"/>
      <p:regular r:id="rId14"/>
    </p:embeddedFont>
    <p:embeddedFont>
      <p:font typeface="標楷體" pitchFamily="65" charset="-120"/>
      <p:regular r:id="rId15"/>
    </p:embeddedFont>
    <p:embeddedFont>
      <p:font typeface="Verdana" pitchFamily="34" charset="0"/>
      <p:regular r:id="rId16"/>
      <p:bold r:id="rId17"/>
      <p:italic r:id="rId18"/>
      <p:boldItalic r:id="rId19"/>
    </p:embeddedFont>
    <p:embeddedFont>
      <p:font typeface="微軟正黑體" pitchFamily="34" charset="-120"/>
      <p:regular r:id="rId20"/>
      <p:bold r:id="rId21"/>
    </p:embeddedFont>
    <p:embeddedFont>
      <p:font typeface="Wingdings 2" pitchFamily="18" charset="2"/>
      <p:regular r:id="rId22"/>
    </p:embeddedFont>
  </p:embeddedFont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33CCFF"/>
    <a:srgbClr val="0000FF"/>
    <a:srgbClr val="FFFF99"/>
    <a:srgbClr val="0099FF"/>
    <a:srgbClr val="3399FF"/>
    <a:srgbClr val="0000CC"/>
    <a:srgbClr val="FF0000"/>
    <a:srgbClr val="CC33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66624" autoAdjust="0"/>
  </p:normalViewPr>
  <p:slideViewPr>
    <p:cSldViewPr>
      <p:cViewPr varScale="1">
        <p:scale>
          <a:sx n="70" d="100"/>
          <a:sy n="70" d="100"/>
        </p:scale>
        <p:origin x="-11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font" Target="fonts/font5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925" y="0"/>
            <a:ext cx="29416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8D009F-DDE4-4FC2-9EB6-67B175D0EE7D}" type="datetimeFigureOut">
              <a:rPr lang="zh-TW" altLang="en-US"/>
              <a:pPr/>
              <a:t>2012/6/27</a:t>
            </a:fld>
            <a:endParaRPr lang="en-US" altLang="zh-TW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16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925" y="9424988"/>
            <a:ext cx="29416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53F645-8575-4380-AE95-7A671D630DD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1975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925" y="0"/>
            <a:ext cx="29416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3288"/>
            <a:ext cx="54292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416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925" y="9424988"/>
            <a:ext cx="29416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27C6E6-0A40-4D26-862A-8CB9741407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0602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7C6E6-0A40-4D26-862A-8CB974140750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39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7C6E6-0A40-4D26-862A-8CB974140750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2044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7C6E6-0A40-4D26-862A-8CB974140750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grpSp>
        <p:nvGrpSpPr>
          <p:cNvPr id="5" name="群組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手繪多邊形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kumimoji="0" lang="en-US"/>
            </a:p>
          </p:txBody>
        </p:sp>
        <p:sp>
          <p:nvSpPr>
            <p:cNvPr id="7" name="手繪多邊形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kumimoji="0" lang="en-US"/>
            </a:p>
          </p:txBody>
        </p:sp>
        <p:sp>
          <p:nvSpPr>
            <p:cNvPr id="8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kumimoji="0" lang="en-US"/>
            </a:p>
          </p:txBody>
        </p:sp>
        <p:cxnSp>
          <p:nvCxnSpPr>
            <p:cNvPr id="10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11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1DE84E5-3603-42DC-B73E-677C02F8ED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C9CE0-BA72-410E-A713-B60FA3A5858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3AC9-1B75-45F6-8F5F-6B8DADE94E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781FD-1646-4043-BE4F-324BB869DD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＞形箭號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5" name="＞形箭號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252A92-13E7-4F1E-8401-692F7B5E96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39463E-2B29-4395-9684-E8DE0F592E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B6C7D9-67D5-4776-936C-1CA376C611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656B5F-7205-4672-AFE6-BA897C59DF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82B1B-282F-4C34-BA91-2647E9FF3B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3A1251-EE4B-4727-A2D0-7938C72540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手繪多邊形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6" name="手繪多邊形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7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8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＞形箭號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10" name="＞形箭號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0C8EB98-801B-4C16-B4B9-0A15980E02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0F62BA1-49F8-4437-9BE5-8984582051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7" r:id="rId2"/>
    <p:sldLayoutId id="2147483719" r:id="rId3"/>
    <p:sldLayoutId id="2147483720" r:id="rId4"/>
    <p:sldLayoutId id="2147483721" r:id="rId5"/>
    <p:sldLayoutId id="2147483722" r:id="rId6"/>
    <p:sldLayoutId id="2147483716" r:id="rId7"/>
    <p:sldLayoutId id="2147483723" r:id="rId8"/>
    <p:sldLayoutId id="2147483724" r:id="rId9"/>
    <p:sldLayoutId id="2147483715" r:id="rId10"/>
    <p:sldLayoutId id="214748371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charset="-12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charset="-12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charset="-12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charset="-12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cd1.edb.hkedcity.net/cd/pe/tc/rr/PEKLA_sixstrands.pdf" TargetMode="External"/><Relationship Id="rId3" Type="http://schemas.openxmlformats.org/officeDocument/2006/relationships/hyperlink" Target="http://www.edb.gov.hk/index.aspx?nodeID=74&amp;langno=2" TargetMode="External"/><Relationship Id="rId7" Type="http://schemas.openxmlformats.org/officeDocument/2006/relationships/hyperlink" Target="http://www.edb.gov.hk/index.aspx?nodeID=2909&amp;langno=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b.gov.hk/index.aspx?nodeID=2408&amp;langno=2" TargetMode="External"/><Relationship Id="rId5" Type="http://schemas.openxmlformats.org/officeDocument/2006/relationships/hyperlink" Target="http://www.edb.gov.hk/index.aspx?nodeID=2372&amp;langno=2" TargetMode="External"/><Relationship Id="rId4" Type="http://schemas.openxmlformats.org/officeDocument/2006/relationships/hyperlink" Target="http://www.edb.gov.hk/index.aspx?nodeID=2365&amp;langno=2" TargetMode="External"/><Relationship Id="rId9" Type="http://schemas.openxmlformats.org/officeDocument/2006/relationships/hyperlink" Target="http://www.edb.gov.hk/cd/p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2008" y="284164"/>
            <a:ext cx="7772400" cy="2208732"/>
          </a:xfrm>
        </p:spPr>
        <p:txBody>
          <a:bodyPr>
            <a:no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zh-TW" altLang="en-US" sz="4400" dirty="0" smtClean="0">
                <a:solidFill>
                  <a:srgbClr val="FF3300"/>
                </a:solidFill>
                <a:effectLst/>
              </a:rPr>
              <a:t>校本課程設計：體育學習領域  </a:t>
            </a:r>
            <a:r>
              <a:rPr lang="en-US" altLang="zh-TW" sz="4400" dirty="0" smtClean="0">
                <a:solidFill>
                  <a:srgbClr val="FF3300"/>
                </a:solidFill>
                <a:effectLst/>
              </a:rPr>
              <a:t/>
            </a:r>
            <a:br>
              <a:rPr lang="en-US" altLang="zh-TW" sz="4400" dirty="0" smtClean="0">
                <a:solidFill>
                  <a:srgbClr val="FF3300"/>
                </a:solidFill>
                <a:effectLst/>
              </a:rPr>
            </a:br>
            <a:r>
              <a:rPr lang="zh-TW" altLang="en-US" sz="4400" dirty="0" smtClean="0">
                <a:solidFill>
                  <a:srgbClr val="FF3300"/>
                </a:solidFill>
                <a:effectLst/>
              </a:rPr>
              <a:t>六大學習範疇課題概覽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140968"/>
            <a:ext cx="7772400" cy="1200150"/>
          </a:xfrm>
        </p:spPr>
        <p:txBody>
          <a:bodyPr>
            <a:normAutofit/>
          </a:bodyPr>
          <a:lstStyle/>
          <a:p>
            <a:pPr marR="0" algn="l"/>
            <a:r>
              <a:rPr lang="zh-TW" altLang="en-US" b="1" dirty="0" smtClean="0">
                <a:solidFill>
                  <a:srgbClr val="FF3300"/>
                </a:solidFill>
              </a:rPr>
              <a:t>教育局體育組</a:t>
            </a:r>
          </a:p>
          <a:p>
            <a:pPr marR="0" algn="l"/>
            <a:r>
              <a:rPr lang="en-US" altLang="zh-TW" b="1" dirty="0" smtClean="0">
                <a:solidFill>
                  <a:srgbClr val="FF3300"/>
                </a:solidFill>
              </a:rPr>
              <a:t>2012.06.21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138"/>
            <a:ext cx="6491064" cy="4525962"/>
          </a:xfrm>
        </p:spPr>
        <p:txBody>
          <a:bodyPr/>
          <a:lstStyle/>
          <a:p>
            <a:pPr marL="623887" indent="-514350">
              <a:spcBef>
                <a:spcPts val="2400"/>
              </a:spcBef>
              <a:buFont typeface="+mj-lt"/>
              <a:buAutoNum type="arabicPeriod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提升學員在校本體育課程設計的認知；及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623887" indent="-514350">
              <a:spcBef>
                <a:spcPts val="2400"/>
              </a:spcBef>
              <a:buFont typeface="+mj-lt"/>
              <a:buAutoNum type="arabicPeriod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就如何根據學校的整體課程目標，制定一個全面而連貫的體育課程計畫提出建議，以配合學生的需要。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0000"/>
                </a:solidFill>
                <a:effectLst/>
              </a:rPr>
              <a:t>研討會要達至的目標</a:t>
            </a:r>
          </a:p>
        </p:txBody>
      </p:sp>
      <p:sp>
        <p:nvSpPr>
          <p:cNvPr id="5" name="橢圓 4"/>
          <p:cNvSpPr/>
          <p:nvPr/>
        </p:nvSpPr>
        <p:spPr>
          <a:xfrm>
            <a:off x="2339752" y="4149080"/>
            <a:ext cx="3024336" cy="1800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dirty="0" smtClean="0">
                <a:solidFill>
                  <a:srgbClr val="FF0000"/>
                </a:solidFill>
              </a:rPr>
              <a:t>體育學習領域  </a:t>
            </a:r>
            <a:r>
              <a:rPr lang="en-US" altLang="zh-TW" sz="2400" dirty="0" smtClean="0">
                <a:solidFill>
                  <a:srgbClr val="FF0000"/>
                </a:solidFill>
              </a:rPr>
              <a:t/>
            </a:r>
            <a:br>
              <a:rPr lang="en-US" altLang="zh-TW" sz="2400" dirty="0" smtClean="0">
                <a:solidFill>
                  <a:srgbClr val="FF0000"/>
                </a:solidFill>
              </a:rPr>
            </a:br>
            <a:r>
              <a:rPr lang="zh-TW" altLang="en-US" sz="2400" dirty="0" smtClean="0">
                <a:solidFill>
                  <a:srgbClr val="FF0000"/>
                </a:solidFill>
              </a:rPr>
              <a:t>六大學習範疇課題概覽</a:t>
            </a:r>
          </a:p>
        </p:txBody>
      </p:sp>
      <p:sp>
        <p:nvSpPr>
          <p:cNvPr id="6" name="橢圓 5"/>
          <p:cNvSpPr/>
          <p:nvPr/>
        </p:nvSpPr>
        <p:spPr>
          <a:xfrm>
            <a:off x="5652120" y="4797152"/>
            <a:ext cx="3024336" cy="172819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dirty="0" smtClean="0">
                <a:solidFill>
                  <a:srgbClr val="FF0000"/>
                </a:solidFill>
              </a:rPr>
              <a:t>校本課程設計</a:t>
            </a:r>
            <a:r>
              <a:rPr lang="en-US" altLang="zh-TW" sz="2400" dirty="0" smtClean="0">
                <a:solidFill>
                  <a:srgbClr val="FF0000"/>
                </a:solidFill>
              </a:rPr>
              <a:t>: </a:t>
            </a:r>
            <a:r>
              <a:rPr lang="zh-TW" altLang="en-US" sz="2400" dirty="0" smtClean="0">
                <a:solidFill>
                  <a:srgbClr val="FF0000"/>
                </a:solidFill>
              </a:rPr>
              <a:t>經驗分享</a:t>
            </a:r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483768" y="1772816"/>
            <a:ext cx="4197152" cy="2880320"/>
          </a:xfrm>
          <a:solidFill>
            <a:srgbClr val="FFFF99"/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知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我做到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知我做到</a:t>
            </a:r>
            <a:endParaRPr lang="zh-HK" altLang="en-US" sz="32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知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做到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我知我做到</a:t>
            </a:r>
            <a:endParaRPr lang="zh-HK" altLang="en-US" sz="6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024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200" dirty="0" smtClean="0">
                <a:solidFill>
                  <a:srgbClr val="FF0000"/>
                </a:solidFill>
                <a:effectLst/>
              </a:rPr>
              <a:t>六大學習範疇課題概覽 </a:t>
            </a:r>
            <a:r>
              <a:rPr lang="en-US" altLang="zh-TW" sz="3200" dirty="0" smtClean="0">
                <a:solidFill>
                  <a:srgbClr val="FF0000"/>
                </a:solidFill>
                <a:effectLst/>
              </a:rPr>
              <a:t>…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下載</a:t>
            </a:r>
          </a:p>
        </p:txBody>
      </p:sp>
      <p:sp>
        <p:nvSpPr>
          <p:cNvPr id="5" name="橢圓 4"/>
          <p:cNvSpPr/>
          <p:nvPr/>
        </p:nvSpPr>
        <p:spPr>
          <a:xfrm>
            <a:off x="251520" y="1700808"/>
            <a:ext cx="6624736" cy="46085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dirty="0" smtClean="0">
                <a:solidFill>
                  <a:schemeClr val="tx1"/>
                </a:solidFill>
                <a:hlinkClick r:id="rId3" action="ppaction://hlinkfile"/>
              </a:rPr>
              <a:t>幼稚園、小學及中學教育</a:t>
            </a:r>
            <a:r>
              <a:rPr lang="zh-TW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TW" sz="28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zh-TW" altLang="en-US" sz="2800" dirty="0" smtClean="0">
                <a:solidFill>
                  <a:schemeClr val="tx1"/>
                </a:solidFill>
                <a:hlinkClick r:id="rId4" action="ppaction://hlinkfile"/>
              </a:rPr>
              <a:t>課程發展</a:t>
            </a:r>
            <a:r>
              <a:rPr lang="zh-TW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TW" sz="2800" dirty="0" smtClean="0">
                <a:solidFill>
                  <a:schemeClr val="tx1"/>
                </a:solidFill>
              </a:rPr>
              <a:t>&gt; </a:t>
            </a:r>
          </a:p>
          <a:p>
            <a:r>
              <a:rPr lang="zh-TW" altLang="en-US" sz="2800" dirty="0" smtClean="0">
                <a:solidFill>
                  <a:schemeClr val="tx1"/>
                </a:solidFill>
                <a:hlinkClick r:id="rId5" action="ppaction://hlinkfile"/>
              </a:rPr>
              <a:t>學習領域</a:t>
            </a:r>
            <a:r>
              <a:rPr lang="zh-TW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TW" sz="28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zh-TW" altLang="en-US" sz="2800" dirty="0" smtClean="0">
                <a:solidFill>
                  <a:schemeClr val="tx1"/>
                </a:solidFill>
                <a:hlinkClick r:id="rId6" action="ppaction://hlinkfile"/>
              </a:rPr>
              <a:t>體育</a:t>
            </a:r>
            <a:r>
              <a:rPr lang="zh-TW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TW" sz="2800" dirty="0" smtClean="0">
                <a:solidFill>
                  <a:schemeClr val="tx1"/>
                </a:solidFill>
              </a:rPr>
              <a:t>&gt; </a:t>
            </a:r>
          </a:p>
          <a:p>
            <a:r>
              <a:rPr lang="zh-TW" altLang="en-US" sz="2800" dirty="0" smtClean="0">
                <a:solidFill>
                  <a:schemeClr val="tx1"/>
                </a:solidFill>
                <a:hlinkClick r:id="rId7"/>
              </a:rPr>
              <a:t>體育 </a:t>
            </a:r>
            <a:r>
              <a:rPr lang="en-US" altLang="zh-TW" sz="2800" dirty="0" smtClean="0">
                <a:solidFill>
                  <a:schemeClr val="tx1"/>
                </a:solidFill>
                <a:hlinkClick r:id="rId7"/>
              </a:rPr>
              <a:t>– </a:t>
            </a:r>
            <a:r>
              <a:rPr lang="zh-TW" altLang="en-US" sz="2800" dirty="0" smtClean="0">
                <a:solidFill>
                  <a:schemeClr val="tx1"/>
                </a:solidFill>
                <a:hlinkClick r:id="rId7"/>
              </a:rPr>
              <a:t>課程文件 </a:t>
            </a:r>
            <a:r>
              <a:rPr lang="en-US" altLang="zh-TW" sz="28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zh-TW" altLang="en-US" sz="2800" dirty="0" smtClean="0">
                <a:solidFill>
                  <a:schemeClr val="tx1"/>
                </a:solidFill>
                <a:hlinkClick r:id="rId8"/>
              </a:rPr>
              <a:t>體育學習領域六大學習範疇課題概覽</a:t>
            </a:r>
            <a:endParaRPr lang="zh-TW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508104" y="6165304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 smtClean="0">
                <a:hlinkClick r:id="rId9"/>
              </a:rPr>
              <a:t>www.edb.gov.hk/cd/pe</a:t>
            </a: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55576" y="1481138"/>
            <a:ext cx="7931224" cy="4525962"/>
          </a:xfrm>
        </p:spPr>
        <p:txBody>
          <a:bodyPr/>
          <a:lstStyle/>
          <a:p>
            <a:pPr>
              <a:lnSpc>
                <a:spcPts val="3600"/>
              </a:lnSpc>
              <a:spcBef>
                <a:spcPts val="600"/>
              </a:spcBef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必須謹記</a:t>
            </a:r>
            <a:r>
              <a:rPr lang="zh-TW" altLang="zh-TW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「體育活動為中心、體育技能學習作主線和提升學生的體適能為要務」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三項主導原則，在學習進度、方法和時間分配上，作出合適安排。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600"/>
              </a:lnSpc>
              <a:spcBef>
                <a:spcPts val="600"/>
              </a:spcBef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應把握每一個讓學生學習的時機，適時介紹有關的概念和理論或進行探究活動，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配合「體育技能」學習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；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600"/>
              </a:lnSpc>
              <a:spcBef>
                <a:spcPts val="600"/>
              </a:spcBef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若遇上雨天、潮濕、酷熱等天氣或進行聯課活動、戶外學習時，亦應向學生教授相關的安全知識。</a:t>
            </a:r>
          </a:p>
          <a:p>
            <a:pPr>
              <a:lnSpc>
                <a:spcPts val="3600"/>
              </a:lnSpc>
              <a:spcBef>
                <a:spcPts val="600"/>
              </a:spcBef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dirty="0" smtClean="0">
                <a:solidFill>
                  <a:srgbClr val="FF0000"/>
                </a:solidFill>
                <a:effectLst/>
              </a:rPr>
              <a:t>六大學習範疇，互相關連、密不可分</a:t>
            </a:r>
            <a:endParaRPr lang="zh-TW" altLang="en-US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sz="2800" dirty="0" smtClean="0">
                <a:solidFill>
                  <a:srgbClr val="FF0000"/>
                </a:solidFill>
                <a:effectLst/>
              </a:rPr>
              <a:t>健康及體適能</a:t>
            </a:r>
            <a:r>
              <a:rPr lang="en-US" altLang="zh-TW" sz="2800" dirty="0" smtClean="0">
                <a:solidFill>
                  <a:srgbClr val="FF0000"/>
                </a:solidFill>
                <a:effectLst/>
              </a:rPr>
              <a:t> </a:t>
            </a:r>
            <a:r>
              <a:rPr lang="zh-TW" altLang="zh-TW" sz="4000" dirty="0" smtClean="0">
                <a:solidFill>
                  <a:srgbClr val="FF0000"/>
                </a:solidFill>
                <a:effectLst/>
              </a:rPr>
              <a:t>學習活動舉隅</a:t>
            </a:r>
            <a:endParaRPr lang="zh-TW" altLang="en-US" sz="3700" dirty="0" smtClean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823128"/>
              </p:ext>
            </p:extLst>
          </p:nvPr>
        </p:nvGraphicFramePr>
        <p:xfrm>
          <a:off x="539552" y="1196752"/>
          <a:ext cx="8352927" cy="5107632"/>
        </p:xfrm>
        <a:graphic>
          <a:graphicData uri="http://schemas.openxmlformats.org/drawingml/2006/table">
            <a:tbl>
              <a:tblPr/>
              <a:tblGrid>
                <a:gridCol w="1296144"/>
                <a:gridCol w="2016224"/>
                <a:gridCol w="5040559"/>
              </a:tblGrid>
              <a:tr h="29659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000" b="1" u="sng" kern="100" dirty="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課題</a:t>
                      </a:r>
                      <a:endParaRPr lang="zh-TW" sz="32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000" b="1" u="sng" kern="100" dirty="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預期學習成果</a:t>
                      </a:r>
                      <a:endParaRPr lang="zh-TW" sz="32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000" b="1" u="sng" kern="10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學習活動舉隅</a:t>
                      </a:r>
                      <a:endParaRPr lang="zh-TW" sz="32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163941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運動體適能的組合成分</a:t>
                      </a:r>
                      <a:endParaRPr lang="zh-TW" sz="32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以田徑項目作例子，說明發展運動體適能，可以提升運動表現</a:t>
                      </a:r>
                      <a:endParaRPr lang="zh-TW" sz="32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在田徑學習單元進行時，教師</a:t>
                      </a:r>
                      <a:r>
                        <a:rPr lang="zh-TW" sz="2000" kern="100" dirty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抓住適當時機</a:t>
                      </a: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，向學生提問：</a:t>
                      </a:r>
                      <a:endParaRPr lang="zh-TW" sz="32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正在學習的動作，涉及哪些運動體適能組合成分？當中的原理是怎樣的？</a:t>
                      </a:r>
                      <a:endParaRPr lang="zh-TW" sz="32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如何提升有關的運動體適能表現？</a:t>
                      </a:r>
                      <a:endParaRPr lang="zh-TW" sz="32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21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運動處方</a:t>
                      </a: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–</a:t>
                      </a:r>
                      <a:r>
                        <a:rPr lang="zh-TW" sz="2000" kern="100" dirty="0" smtClean="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強度</a:t>
                      </a:r>
                      <a:endParaRPr lang="zh-TW" sz="32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熟習量度心率的技能；體會籃球活動的強度</a:t>
                      </a:r>
                      <a:endParaRPr lang="zh-TW" sz="32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在籃球課，教師</a:t>
                      </a:r>
                      <a:r>
                        <a:rPr lang="zh-TW" sz="2000" kern="100" dirty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安排學生在以下時間量度自己的心率</a:t>
                      </a: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，以加深對「活動強度」的理解：</a:t>
                      </a:r>
                      <a:endParaRPr lang="zh-TW" sz="32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80340" algn="l"/>
                        </a:tabLs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開始活動前</a:t>
                      </a:r>
                      <a:endParaRPr lang="zh-TW" sz="32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80340" algn="l"/>
                        </a:tabLs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運球練習後</a:t>
                      </a:r>
                      <a:endParaRPr lang="zh-TW" sz="32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80340" algn="l"/>
                        </a:tabLst>
                      </a:pPr>
                      <a:r>
                        <a:rPr lang="en-US" sz="2000" kern="100" dirty="0"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對</a:t>
                      </a:r>
                      <a:r>
                        <a:rPr lang="en-US" sz="2000" kern="100" dirty="0"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半場比賽後</a:t>
                      </a:r>
                      <a:endParaRPr lang="zh-TW" sz="32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80340" algn="l"/>
                        </a:tabLs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整理活動</a:t>
                      </a:r>
                      <a:r>
                        <a:rPr lang="zh-TW" sz="2000" kern="100" dirty="0" smtClean="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後</a:t>
                      </a:r>
                      <a:endParaRPr lang="zh-TW" sz="32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7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體重控制</a:t>
                      </a:r>
                      <a:endParaRPr lang="zh-TW" sz="32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透過檢視不同的觀點，歸納出控制體重的正確方法</a:t>
                      </a:r>
                      <a:endParaRPr lang="zh-TW" sz="32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在體適能測試後，用</a:t>
                      </a:r>
                      <a:r>
                        <a:rPr lang="en-US" sz="2000" kern="100" dirty="0"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至</a:t>
                      </a:r>
                      <a:r>
                        <a:rPr lang="en-US" sz="2000" kern="100" dirty="0"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分鐘，</a:t>
                      </a:r>
                      <a:r>
                        <a:rPr lang="zh-TW" sz="2000" kern="100" dirty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以提問方式與學生討論</a:t>
                      </a: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「坊間的減肥、瘦身方法」，澄清有關迷思。</a:t>
                      </a:r>
                      <a:endParaRPr lang="zh-TW" sz="32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769170"/>
            <a:ext cx="7931224" cy="360404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b="1" dirty="0" smtClean="0"/>
              <a:t>言簡意</a:t>
            </a:r>
            <a:r>
              <a:rPr lang="zh-TW" altLang="zh-TW" b="1" dirty="0" smtClean="0"/>
              <a:t>賅</a:t>
            </a:r>
            <a:endParaRPr lang="en-US" altLang="zh-TW" b="1" dirty="0" smtClean="0"/>
          </a:p>
          <a:p>
            <a:pPr>
              <a:lnSpc>
                <a:spcPct val="150000"/>
              </a:lnSpc>
            </a:pPr>
            <a:r>
              <a:rPr lang="zh-TW" altLang="en-US" b="1" dirty="0"/>
              <a:t>適當</a:t>
            </a:r>
            <a:r>
              <a:rPr lang="zh-TW" altLang="en-US" b="1" dirty="0" smtClean="0"/>
              <a:t>用語</a:t>
            </a:r>
            <a:endParaRPr lang="en-US" altLang="zh-TW" b="1" dirty="0" smtClean="0"/>
          </a:p>
          <a:p>
            <a:pPr>
              <a:lnSpc>
                <a:spcPct val="150000"/>
              </a:lnSpc>
            </a:pPr>
            <a:r>
              <a:rPr lang="zh-TW" altLang="en-US" b="1" dirty="0"/>
              <a:t>刺激</a:t>
            </a:r>
            <a:r>
              <a:rPr lang="zh-TW" altLang="en-US" b="1" dirty="0" smtClean="0"/>
              <a:t>思考</a:t>
            </a:r>
            <a:endParaRPr lang="en-US" altLang="zh-TW" b="1" dirty="0" smtClean="0"/>
          </a:p>
          <a:p>
            <a:pPr>
              <a:lnSpc>
                <a:spcPct val="150000"/>
              </a:lnSpc>
            </a:pPr>
            <a:r>
              <a:rPr lang="zh-TW" altLang="en-US" b="1" dirty="0"/>
              <a:t>資訊</a:t>
            </a:r>
            <a:r>
              <a:rPr lang="zh-TW" altLang="en-US" b="1" dirty="0" smtClean="0"/>
              <a:t>適量</a:t>
            </a:r>
            <a:endParaRPr lang="en-US" altLang="zh-TW" b="1" dirty="0" smtClean="0"/>
          </a:p>
          <a:p>
            <a:pPr>
              <a:lnSpc>
                <a:spcPct val="150000"/>
              </a:lnSpc>
            </a:pPr>
            <a:r>
              <a:rPr lang="zh-TW" altLang="en-US" b="1" dirty="0"/>
              <a:t>有效運用課本</a:t>
            </a:r>
            <a:r>
              <a:rPr lang="en-US" altLang="zh-TW" b="1" dirty="0"/>
              <a:t>/ </a:t>
            </a:r>
            <a:r>
              <a:rPr lang="zh-TW" altLang="en-US" b="1" dirty="0"/>
              <a:t>學習材料</a:t>
            </a:r>
            <a:r>
              <a:rPr lang="en-US" altLang="zh-TW" b="1" dirty="0"/>
              <a:t>/ </a:t>
            </a:r>
            <a:r>
              <a:rPr lang="zh-TW" altLang="en-US" b="1" dirty="0"/>
              <a:t>教具 </a:t>
            </a:r>
            <a:r>
              <a:rPr lang="en-US" altLang="zh-TW" b="1" dirty="0"/>
              <a:t>/ </a:t>
            </a:r>
            <a:r>
              <a:rPr lang="zh-TW" altLang="en-US" b="1" dirty="0"/>
              <a:t>資訊科技</a:t>
            </a:r>
          </a:p>
          <a:p>
            <a:pPr>
              <a:lnSpc>
                <a:spcPct val="150000"/>
              </a:lnSpc>
            </a:pPr>
            <a:endParaRPr lang="zh-TW" altLang="en-US" b="1" dirty="0"/>
          </a:p>
          <a:p>
            <a:pPr>
              <a:lnSpc>
                <a:spcPct val="150000"/>
              </a:lnSpc>
            </a:pPr>
            <a:endParaRPr lang="zh-TW" altLang="en-US" b="1" dirty="0"/>
          </a:p>
          <a:p>
            <a:pPr>
              <a:lnSpc>
                <a:spcPct val="150000"/>
              </a:lnSpc>
            </a:pPr>
            <a:endParaRPr lang="zh-TW" altLang="en-US" b="1" dirty="0"/>
          </a:p>
          <a:p>
            <a:pPr>
              <a:lnSpc>
                <a:spcPct val="150000"/>
              </a:lnSpc>
            </a:pPr>
            <a:endParaRPr lang="zh-TW" altLang="en-US" b="1" dirty="0"/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sz="3600" dirty="0" smtClean="0">
                <a:solidFill>
                  <a:srgbClr val="FF0000"/>
                </a:solidFill>
                <a:effectLst/>
              </a:rPr>
              <a:t>配合「體育技能」</a:t>
            </a:r>
            <a:r>
              <a:rPr lang="zh-TW" altLang="zh-TW" sz="2200" dirty="0" smtClean="0">
                <a:solidFill>
                  <a:srgbClr val="FF0000"/>
                </a:solidFill>
                <a:effectLst/>
              </a:rPr>
              <a:t>介紹有關概念</a:t>
            </a:r>
            <a:r>
              <a:rPr lang="en-US" altLang="zh-TW" sz="2200" dirty="0" smtClean="0">
                <a:solidFill>
                  <a:srgbClr val="FF0000"/>
                </a:solidFill>
                <a:effectLst/>
              </a:rPr>
              <a:t>/</a:t>
            </a:r>
            <a:r>
              <a:rPr lang="zh-TW" altLang="zh-TW" sz="2200" dirty="0" smtClean="0">
                <a:solidFill>
                  <a:srgbClr val="FF0000"/>
                </a:solidFill>
                <a:effectLst/>
              </a:rPr>
              <a:t>理論或進行探究活動</a:t>
            </a:r>
            <a:endParaRPr lang="zh-TW" altLang="en-US" sz="2200" dirty="0" smtClean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透過雨天課或專題研習，幫助學生於每學年深入認識一至兩個課題。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其他，例如：透過聯課活動、戶外學習等場合讓學生學習。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sz="3700" dirty="0" smtClean="0">
                <a:solidFill>
                  <a:srgbClr val="FF0000"/>
                </a:solidFill>
                <a:effectLst/>
              </a:rPr>
              <a:t>其他</a:t>
            </a:r>
            <a:r>
              <a:rPr lang="zh-TW" altLang="en-US" sz="3700" dirty="0" smtClean="0">
                <a:solidFill>
                  <a:srgbClr val="FF0000"/>
                </a:solidFill>
                <a:effectLst/>
              </a:rPr>
              <a:t>學習時機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134672" cy="1829761"/>
          </a:xfrm>
        </p:spPr>
        <p:txBody>
          <a:bodyPr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latin typeface="王漢宗勘亭流繁" pitchFamily="2" charset="-120"/>
                <a:ea typeface="王漢宗勘亭流繁" pitchFamily="2" charset="-120"/>
              </a:rPr>
              <a:t>謝謝</a:t>
            </a:r>
            <a:r>
              <a:rPr lang="en-US" altLang="zh-TW" sz="8000" dirty="0" smtClean="0">
                <a:solidFill>
                  <a:srgbClr val="FF0000"/>
                </a:solidFill>
                <a:latin typeface="王漢宗勘亭流繁" pitchFamily="2" charset="-120"/>
                <a:ea typeface="王漢宗勘亭流繁" pitchFamily="2" charset="-120"/>
              </a:rPr>
              <a:t>!</a:t>
            </a:r>
            <a:endParaRPr lang="zh-TW" altLang="en-US" sz="8000" dirty="0">
              <a:solidFill>
                <a:srgbClr val="FF0000"/>
              </a:solidFill>
              <a:latin typeface="王漢宗勘亭流繁" pitchFamily="2" charset="-120"/>
              <a:ea typeface="王漢宗勘亭流繁" pitchFamily="2" charset="-120"/>
            </a:endParaRP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>
          <a:xfrm>
            <a:off x="685800" y="3284984"/>
            <a:ext cx="7772400" cy="1689601"/>
          </a:xfrm>
        </p:spPr>
        <p:txBody>
          <a:bodyPr/>
          <a:lstStyle/>
          <a:p>
            <a:pPr algn="l"/>
            <a:r>
              <a:rPr lang="zh-TW" altLang="zh-HK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電郵</a:t>
            </a:r>
            <a:r>
              <a:rPr lang="en-US" altLang="zh-HK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pe@edb.gov.hk</a:t>
            </a:r>
            <a:endParaRPr lang="zh-TW" altLang="zh-HK" sz="2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zh-TW" altLang="zh-HK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電話</a:t>
            </a:r>
            <a:r>
              <a:rPr lang="en-US" altLang="zh-HK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(852) 2110 3147</a:t>
            </a:r>
            <a:endParaRPr lang="zh-TW" altLang="zh-HK" sz="2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zh-TW" altLang="zh-HK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傳真</a:t>
            </a:r>
            <a:r>
              <a:rPr lang="en-US" altLang="zh-HK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(852) 2761 4291</a:t>
            </a:r>
            <a:endParaRPr lang="zh-TW" altLang="zh-HK" sz="2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zh-TW" altLang="zh-HK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地址</a:t>
            </a:r>
            <a:r>
              <a:rPr lang="en-US" altLang="zh-HK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TW" altLang="zh-HK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香港北角渣華道</a:t>
            </a:r>
            <a:r>
              <a:rPr lang="en-US" altLang="zh-HK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323</a:t>
            </a:r>
            <a:r>
              <a:rPr lang="zh-TW" altLang="zh-HK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號三樓教育局體育組</a:t>
            </a:r>
          </a:p>
          <a:p>
            <a:pPr algn="l"/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2868</TotalTime>
  <Words>536</Words>
  <Application>Microsoft Office PowerPoint</Application>
  <PresentationFormat>如螢幕大小 (4:3)</PresentationFormat>
  <Paragraphs>63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21" baseType="lpstr">
      <vt:lpstr>Arial</vt:lpstr>
      <vt:lpstr>新細明體</vt:lpstr>
      <vt:lpstr>Lucida Sans Unicode</vt:lpstr>
      <vt:lpstr>Wingdings</vt:lpstr>
      <vt:lpstr>Wingdings 3</vt:lpstr>
      <vt:lpstr>王漢宗勘亭流繁</vt:lpstr>
      <vt:lpstr>Times New Roman</vt:lpstr>
      <vt:lpstr>標楷體</vt:lpstr>
      <vt:lpstr>Verdana</vt:lpstr>
      <vt:lpstr>微軟正黑體</vt:lpstr>
      <vt:lpstr>Wingdings 2</vt:lpstr>
      <vt:lpstr>匯合</vt:lpstr>
      <vt:lpstr>校本課程設計：體育學習領域   六大學習範疇課題概覽</vt:lpstr>
      <vt:lpstr>研討會要達至的目標</vt:lpstr>
      <vt:lpstr>我知我做到</vt:lpstr>
      <vt:lpstr>六大學習範疇課題概覽 …下載</vt:lpstr>
      <vt:lpstr>六大學習範疇，互相關連、密不可分</vt:lpstr>
      <vt:lpstr>健康及體適能 學習活動舉隅</vt:lpstr>
      <vt:lpstr>配合「體育技能」介紹有關概念/理論或進行探究活動</vt:lpstr>
      <vt:lpstr>其他學習時機</vt:lpstr>
      <vt:lpstr>謝謝!</vt:lpstr>
    </vt:vector>
  </TitlesOfParts>
  <Company>CHOW &amp; Au Yeung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基礎活動</dc:title>
  <dc:creator>Edward</dc:creator>
  <cp:lastModifiedBy>YUEN, Lai-fong Jacqueline</cp:lastModifiedBy>
  <cp:revision>1104</cp:revision>
  <dcterms:created xsi:type="dcterms:W3CDTF">2002-03-30T11:02:05Z</dcterms:created>
  <dcterms:modified xsi:type="dcterms:W3CDTF">2012-06-27T02:00:48Z</dcterms:modified>
</cp:coreProperties>
</file>