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58" r:id="rId3"/>
    <p:sldId id="259" r:id="rId4"/>
    <p:sldId id="260" r:id="rId5"/>
    <p:sldId id="275" r:id="rId6"/>
    <p:sldId id="276" r:id="rId7"/>
    <p:sldId id="257" r:id="rId8"/>
    <p:sldId id="277" r:id="rId9"/>
    <p:sldId id="278" r:id="rId10"/>
    <p:sldId id="279" r:id="rId11"/>
    <p:sldId id="280" r:id="rId12"/>
    <p:sldId id="281" r:id="rId13"/>
    <p:sldId id="282" r:id="rId14"/>
    <p:sldId id="261" r:id="rId15"/>
    <p:sldId id="262" r:id="rId16"/>
    <p:sldId id="263" r:id="rId17"/>
    <p:sldId id="264" r:id="rId18"/>
    <p:sldId id="265" r:id="rId19"/>
    <p:sldId id="266" r:id="rId20"/>
    <p:sldId id="272" r:id="rId21"/>
    <p:sldId id="269" r:id="rId22"/>
    <p:sldId id="271" r:id="rId23"/>
    <p:sldId id="274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93.160.28\teaching$\A%20&#23416;&#31185;&#36039;&#28304;\A7%20&#34899;&#31185;\A73%20&#39636;&#32946;&#31185;\2013\A730%20&#34892;&#25919;\A7307%20&#39636;&#32946;&#25976;&#25818;\&#39636;&#32946;&#31185;&#25976;&#25818;&#32317;&#35261;&#34920;(&#33258;2009&#24180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93.160.28\teaching$\A%20&#23416;&#31185;&#36039;&#28304;\A7%20&#34899;&#31185;\A73%20&#39636;&#32946;&#31185;\2013\A730%20&#34892;&#25919;\A7307%20&#39636;&#32946;&#25976;&#25818;\&#39636;&#32946;&#31185;&#25976;&#25818;&#32317;&#35261;&#34920;(&#33258;2009&#24180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0" i="0" u="none" strike="noStrike" baseline="0">
                <a:effectLst/>
              </a:rPr>
              <a:t>2008-2012</a:t>
            </a:r>
            <a:r>
              <a:rPr lang="zh-TW" altLang="en-US" sz="1400" b="0" i="0" u="none" strike="noStrike" baseline="0">
                <a:effectLst/>
              </a:rPr>
              <a:t>小一至小六</a:t>
            </a:r>
            <a:r>
              <a:rPr lang="zh-TW" altLang="zh-HK" sz="1400" b="0" i="0" u="none" strike="noStrike" baseline="0">
                <a:effectLst/>
              </a:rPr>
              <a:t>學生體適能表現</a:t>
            </a:r>
            <a:endParaRPr lang="zh-TW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體適能!$D$1</c:f>
              <c:strCache>
                <c:ptCount val="1"/>
                <c:pt idx="0">
                  <c:v>y6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體適能!$D$2:$D$16</c:f>
              <c:numCache>
                <c:formatCode>General</c:formatCode>
                <c:ptCount val="15"/>
                <c:pt idx="0">
                  <c:v>16</c:v>
                </c:pt>
                <c:pt idx="1">
                  <c:v>13</c:v>
                </c:pt>
                <c:pt idx="2">
                  <c:v>21</c:v>
                </c:pt>
                <c:pt idx="3">
                  <c:v>11</c:v>
                </c:pt>
                <c:pt idx="4">
                  <c:v>24</c:v>
                </c:pt>
                <c:pt idx="5">
                  <c:v>23</c:v>
                </c:pt>
                <c:pt idx="6">
                  <c:v>26</c:v>
                </c:pt>
                <c:pt idx="7">
                  <c:v>36</c:v>
                </c:pt>
                <c:pt idx="8">
                  <c:v>30</c:v>
                </c:pt>
                <c:pt idx="9">
                  <c:v>46</c:v>
                </c:pt>
                <c:pt idx="10">
                  <c:v>38</c:v>
                </c:pt>
                <c:pt idx="11">
                  <c:v>17</c:v>
                </c:pt>
                <c:pt idx="12">
                  <c:v>26</c:v>
                </c:pt>
                <c:pt idx="13">
                  <c:v>41</c:v>
                </c:pt>
                <c:pt idx="14">
                  <c:v>44</c:v>
                </c:pt>
              </c:numCache>
            </c:numRef>
          </c:val>
        </c:ser>
        <c:ser>
          <c:idx val="2"/>
          <c:order val="1"/>
          <c:tx>
            <c:strRef>
              <c:f>體適能!$E$1</c:f>
              <c:strCache>
                <c:ptCount val="1"/>
                <c:pt idx="0">
                  <c:v>y7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體適能!$E$2:$E$16</c:f>
              <c:numCache>
                <c:formatCode>General</c:formatCode>
                <c:ptCount val="15"/>
                <c:pt idx="0">
                  <c:v>14</c:v>
                </c:pt>
                <c:pt idx="1">
                  <c:v>42</c:v>
                </c:pt>
                <c:pt idx="2">
                  <c:v>47</c:v>
                </c:pt>
                <c:pt idx="3">
                  <c:v>33</c:v>
                </c:pt>
                <c:pt idx="4">
                  <c:v>39</c:v>
                </c:pt>
                <c:pt idx="5">
                  <c:v>57</c:v>
                </c:pt>
                <c:pt idx="6">
                  <c:v>32</c:v>
                </c:pt>
                <c:pt idx="7">
                  <c:v>41</c:v>
                </c:pt>
                <c:pt idx="8">
                  <c:v>35</c:v>
                </c:pt>
                <c:pt idx="9">
                  <c:v>37</c:v>
                </c:pt>
                <c:pt idx="10">
                  <c:v>48</c:v>
                </c:pt>
                <c:pt idx="11">
                  <c:v>39</c:v>
                </c:pt>
                <c:pt idx="12">
                  <c:v>35</c:v>
                </c:pt>
                <c:pt idx="13">
                  <c:v>44</c:v>
                </c:pt>
                <c:pt idx="14">
                  <c:v>37</c:v>
                </c:pt>
              </c:numCache>
            </c:numRef>
          </c:val>
        </c:ser>
        <c:ser>
          <c:idx val="3"/>
          <c:order val="2"/>
          <c:tx>
            <c:strRef>
              <c:f>體適能!$F$1</c:f>
              <c:strCache>
                <c:ptCount val="1"/>
                <c:pt idx="0">
                  <c:v>y8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體適能!$F$2:$F$16</c:f>
              <c:numCache>
                <c:formatCode>General</c:formatCode>
                <c:ptCount val="15"/>
                <c:pt idx="0">
                  <c:v>9</c:v>
                </c:pt>
                <c:pt idx="1">
                  <c:v>24</c:v>
                </c:pt>
                <c:pt idx="2">
                  <c:v>43</c:v>
                </c:pt>
                <c:pt idx="3">
                  <c:v>46</c:v>
                </c:pt>
                <c:pt idx="4">
                  <c:v>58</c:v>
                </c:pt>
                <c:pt idx="5">
                  <c:v>58</c:v>
                </c:pt>
                <c:pt idx="6">
                  <c:v>25</c:v>
                </c:pt>
                <c:pt idx="7">
                  <c:v>48</c:v>
                </c:pt>
                <c:pt idx="8">
                  <c:v>41</c:v>
                </c:pt>
                <c:pt idx="9">
                  <c:v>19</c:v>
                </c:pt>
                <c:pt idx="10">
                  <c:v>44</c:v>
                </c:pt>
                <c:pt idx="11">
                  <c:v>41</c:v>
                </c:pt>
                <c:pt idx="12">
                  <c:v>23</c:v>
                </c:pt>
                <c:pt idx="13">
                  <c:v>38</c:v>
                </c:pt>
                <c:pt idx="14">
                  <c:v>47</c:v>
                </c:pt>
              </c:numCache>
            </c:numRef>
          </c:val>
        </c:ser>
        <c:ser>
          <c:idx val="4"/>
          <c:order val="3"/>
          <c:tx>
            <c:strRef>
              <c:f>體適能!$G$1</c:f>
              <c:strCache>
                <c:ptCount val="1"/>
                <c:pt idx="0">
                  <c:v>y9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體適能!$G$2:$G$16</c:f>
              <c:numCache>
                <c:formatCode>General</c:formatCode>
                <c:ptCount val="15"/>
                <c:pt idx="0">
                  <c:v>13</c:v>
                </c:pt>
                <c:pt idx="1">
                  <c:v>35</c:v>
                </c:pt>
                <c:pt idx="2">
                  <c:v>39</c:v>
                </c:pt>
                <c:pt idx="3">
                  <c:v>28</c:v>
                </c:pt>
                <c:pt idx="4">
                  <c:v>46</c:v>
                </c:pt>
                <c:pt idx="5">
                  <c:v>49</c:v>
                </c:pt>
                <c:pt idx="6">
                  <c:v>36</c:v>
                </c:pt>
                <c:pt idx="7">
                  <c:v>37</c:v>
                </c:pt>
                <c:pt idx="8">
                  <c:v>37</c:v>
                </c:pt>
                <c:pt idx="9">
                  <c:v>31</c:v>
                </c:pt>
                <c:pt idx="10">
                  <c:v>36</c:v>
                </c:pt>
                <c:pt idx="11">
                  <c:v>31</c:v>
                </c:pt>
                <c:pt idx="12">
                  <c:v>34</c:v>
                </c:pt>
                <c:pt idx="13">
                  <c:v>32</c:v>
                </c:pt>
                <c:pt idx="14">
                  <c:v>25</c:v>
                </c:pt>
              </c:numCache>
            </c:numRef>
          </c:val>
        </c:ser>
        <c:ser>
          <c:idx val="5"/>
          <c:order val="4"/>
          <c:tx>
            <c:strRef>
              <c:f>體適能!$H$1</c:f>
              <c:strCache>
                <c:ptCount val="1"/>
                <c:pt idx="0">
                  <c:v>y10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體適能!$H$2:$H$16</c:f>
              <c:numCache>
                <c:formatCode>General</c:formatCode>
                <c:ptCount val="15"/>
                <c:pt idx="0">
                  <c:v>10</c:v>
                </c:pt>
                <c:pt idx="1">
                  <c:v>38</c:v>
                </c:pt>
                <c:pt idx="2">
                  <c:v>45</c:v>
                </c:pt>
                <c:pt idx="3">
                  <c:v>42</c:v>
                </c:pt>
                <c:pt idx="4">
                  <c:v>45</c:v>
                </c:pt>
                <c:pt idx="5">
                  <c:v>40</c:v>
                </c:pt>
                <c:pt idx="6">
                  <c:v>25</c:v>
                </c:pt>
                <c:pt idx="7">
                  <c:v>51</c:v>
                </c:pt>
                <c:pt idx="8">
                  <c:v>50</c:v>
                </c:pt>
                <c:pt idx="9">
                  <c:v>34</c:v>
                </c:pt>
                <c:pt idx="10">
                  <c:v>58</c:v>
                </c:pt>
                <c:pt idx="11">
                  <c:v>34</c:v>
                </c:pt>
                <c:pt idx="12">
                  <c:v>40</c:v>
                </c:pt>
                <c:pt idx="13">
                  <c:v>54</c:v>
                </c:pt>
                <c:pt idx="14">
                  <c:v>38</c:v>
                </c:pt>
              </c:numCache>
            </c:numRef>
          </c:val>
        </c:ser>
        <c:ser>
          <c:idx val="6"/>
          <c:order val="5"/>
          <c:tx>
            <c:strRef>
              <c:f>體適能!$I$1</c:f>
              <c:strCache>
                <c:ptCount val="1"/>
                <c:pt idx="0">
                  <c:v>y11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體適能!$I$2:$I$16</c:f>
              <c:numCache>
                <c:formatCode>General</c:formatCode>
                <c:ptCount val="15"/>
                <c:pt idx="0">
                  <c:v>16</c:v>
                </c:pt>
                <c:pt idx="1">
                  <c:v>30</c:v>
                </c:pt>
                <c:pt idx="2">
                  <c:v>47</c:v>
                </c:pt>
                <c:pt idx="3">
                  <c:v>23</c:v>
                </c:pt>
                <c:pt idx="4">
                  <c:v>51</c:v>
                </c:pt>
                <c:pt idx="5">
                  <c:v>42</c:v>
                </c:pt>
                <c:pt idx="6">
                  <c:v>44</c:v>
                </c:pt>
                <c:pt idx="7">
                  <c:v>38</c:v>
                </c:pt>
                <c:pt idx="8">
                  <c:v>43</c:v>
                </c:pt>
                <c:pt idx="9">
                  <c:v>38</c:v>
                </c:pt>
                <c:pt idx="10">
                  <c:v>40</c:v>
                </c:pt>
                <c:pt idx="11">
                  <c:v>45</c:v>
                </c:pt>
                <c:pt idx="12">
                  <c:v>35</c:v>
                </c:pt>
                <c:pt idx="13">
                  <c:v>51</c:v>
                </c:pt>
                <c:pt idx="14">
                  <c:v>37</c:v>
                </c:pt>
              </c:numCache>
            </c:numRef>
          </c:val>
        </c:ser>
        <c:ser>
          <c:idx val="7"/>
          <c:order val="6"/>
          <c:tx>
            <c:strRef>
              <c:f>體適能!$J$1</c:f>
              <c:strCache>
                <c:ptCount val="1"/>
                <c:pt idx="0">
                  <c:v>y12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體適能!$J$2:$J$16</c:f>
              <c:numCache>
                <c:formatCode>General</c:formatCode>
                <c:ptCount val="15"/>
                <c:pt idx="0">
                  <c:v>11</c:v>
                </c:pt>
                <c:pt idx="1">
                  <c:v>13</c:v>
                </c:pt>
                <c:pt idx="2">
                  <c:v>26</c:v>
                </c:pt>
                <c:pt idx="3">
                  <c:v>5</c:v>
                </c:pt>
                <c:pt idx="4">
                  <c:v>13</c:v>
                </c:pt>
                <c:pt idx="5">
                  <c:v>12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7</c:v>
                </c:pt>
                <c:pt idx="10">
                  <c:v>12</c:v>
                </c:pt>
                <c:pt idx="11">
                  <c:v>7</c:v>
                </c:pt>
                <c:pt idx="12">
                  <c:v>9</c:v>
                </c:pt>
                <c:pt idx="13">
                  <c:v>12</c:v>
                </c:pt>
                <c:pt idx="14">
                  <c:v>5</c:v>
                </c:pt>
              </c:numCache>
            </c:numRef>
          </c:val>
        </c:ser>
        <c:ser>
          <c:idx val="8"/>
          <c:order val="7"/>
          <c:tx>
            <c:strRef>
              <c:f>體適能!$K$1</c:f>
              <c:strCache>
                <c:ptCount val="1"/>
                <c:pt idx="0">
                  <c:v>y13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體適能!$A$2:$B$16</c:f>
              <c:multiLvlStrCache>
                <c:ptCount val="15"/>
                <c:lvl>
                  <c:pt idx="0">
                    <c:v>金章</c:v>
                  </c:pt>
                  <c:pt idx="1">
                    <c:v>銀章</c:v>
                  </c:pt>
                  <c:pt idx="2">
                    <c:v>銅章</c:v>
                  </c:pt>
                  <c:pt idx="3">
                    <c:v>金章</c:v>
                  </c:pt>
                  <c:pt idx="4">
                    <c:v>銀章</c:v>
                  </c:pt>
                  <c:pt idx="5">
                    <c:v>銅章</c:v>
                  </c:pt>
                  <c:pt idx="6">
                    <c:v>金章</c:v>
                  </c:pt>
                  <c:pt idx="7">
                    <c:v>銀章</c:v>
                  </c:pt>
                  <c:pt idx="8">
                    <c:v>銅章</c:v>
                  </c:pt>
                  <c:pt idx="9">
                    <c:v>金章</c:v>
                  </c:pt>
                  <c:pt idx="10">
                    <c:v>銀章</c:v>
                  </c:pt>
                  <c:pt idx="11">
                    <c:v>銅章</c:v>
                  </c:pt>
                  <c:pt idx="12">
                    <c:v>金章</c:v>
                  </c:pt>
                  <c:pt idx="13">
                    <c:v>銀章</c:v>
                  </c:pt>
                  <c:pt idx="14">
                    <c:v>銅章</c:v>
                  </c:pt>
                </c:lvl>
                <c:lvl>
                  <c:pt idx="0">
                    <c:v>2008</c:v>
                  </c:pt>
                  <c:pt idx="1">
                    <c:v>2008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2009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2010</c:v>
                  </c:pt>
                  <c:pt idx="8">
                    <c:v>2010</c:v>
                  </c:pt>
                  <c:pt idx="9">
                    <c:v>2011</c:v>
                  </c:pt>
                  <c:pt idx="10">
                    <c:v>2011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2012</c:v>
                  </c:pt>
                  <c:pt idx="14">
                    <c:v>2012</c:v>
                  </c:pt>
                </c:lvl>
              </c:multiLvlStrCache>
            </c:multiLvlStrRef>
          </c:cat>
          <c:val>
            <c:numRef>
              <c:f>體適能!$K$2:$K$16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80256"/>
        <c:axId val="84148992"/>
      </c:barChart>
      <c:catAx>
        <c:axId val="836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4148992"/>
        <c:crosses val="autoZero"/>
        <c:auto val="1"/>
        <c:lblAlgn val="ctr"/>
        <c:lblOffset val="100"/>
        <c:noMultiLvlLbl val="0"/>
      </c:catAx>
      <c:valAx>
        <c:axId val="841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3680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400" b="0" i="0" u="none" strike="noStrike" baseline="0">
                <a:effectLst/>
              </a:rPr>
              <a:t>身高別體重</a:t>
            </a:r>
            <a:endParaRPr lang="en-US" altLang="zh-TW" sz="1400" b="0" i="0" u="none" strike="noStrike" baseline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'KPM21'!$C$49</c:f>
              <c:strCache>
                <c:ptCount val="1"/>
                <c:pt idx="0">
                  <c:v>2011-2012下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'KPM21'!$A$50:$B$62</c:f>
              <c:multiLvlStrCache>
                <c:ptCount val="13"/>
                <c:lvl>
                  <c:pt idx="0">
                    <c:v>男生   Boys</c:v>
                  </c:pt>
                  <c:pt idx="1">
                    <c:v>女生   Girls</c:v>
                  </c:pt>
                  <c:pt idx="2">
                    <c:v>男生   Boys</c:v>
                  </c:pt>
                  <c:pt idx="3">
                    <c:v>女生   Girls</c:v>
                  </c:pt>
                  <c:pt idx="4">
                    <c:v>男生   Boys</c:v>
                  </c:pt>
                  <c:pt idx="5">
                    <c:v>女生   Girls</c:v>
                  </c:pt>
                  <c:pt idx="6">
                    <c:v>男生   Boys</c:v>
                  </c:pt>
                  <c:pt idx="7">
                    <c:v>女生   Girls</c:v>
                  </c:pt>
                  <c:pt idx="8">
                    <c:v>男生   Boys</c:v>
                  </c:pt>
                  <c:pt idx="9">
                    <c:v>女生   Girls</c:v>
                  </c:pt>
                  <c:pt idx="10">
                    <c:v>男生   Boys</c:v>
                  </c:pt>
                  <c:pt idx="11">
                    <c:v>女生   Girls</c:v>
                  </c:pt>
                </c:lvl>
                <c:lvl>
                  <c:pt idx="0">
                    <c:v>P.1</c:v>
                  </c:pt>
                  <c:pt idx="2">
                    <c:v>P.2</c:v>
                  </c:pt>
                  <c:pt idx="4">
                    <c:v>P.3</c:v>
                  </c:pt>
                  <c:pt idx="6">
                    <c:v>P.4</c:v>
                  </c:pt>
                  <c:pt idx="8">
                    <c:v>P.5</c:v>
                  </c:pt>
                  <c:pt idx="10">
                    <c:v>P.6</c:v>
                  </c:pt>
                  <c:pt idx="12">
                    <c:v>總數</c:v>
                  </c:pt>
                </c:lvl>
              </c:multiLvlStrCache>
            </c:multiLvlStrRef>
          </c:cat>
          <c:val>
            <c:numRef>
              <c:f>'KPM21'!$C$50:$C$62</c:f>
              <c:numCache>
                <c:formatCode>0%</c:formatCode>
                <c:ptCount val="13"/>
                <c:pt idx="0">
                  <c:v>0.76919999999999999</c:v>
                </c:pt>
                <c:pt idx="1">
                  <c:v>0.86350000000000005</c:v>
                </c:pt>
                <c:pt idx="2">
                  <c:v>0.80279999999999996</c:v>
                </c:pt>
                <c:pt idx="3">
                  <c:v>0.85709999999999997</c:v>
                </c:pt>
                <c:pt idx="4">
                  <c:v>0.76390000000000002</c:v>
                </c:pt>
                <c:pt idx="5">
                  <c:v>0.77969999999999995</c:v>
                </c:pt>
                <c:pt idx="6">
                  <c:v>0.73560000000000003</c:v>
                </c:pt>
                <c:pt idx="7">
                  <c:v>0.81689999999999996</c:v>
                </c:pt>
                <c:pt idx="8">
                  <c:v>0.77910000000000001</c:v>
                </c:pt>
                <c:pt idx="9">
                  <c:v>0.80520000000000003</c:v>
                </c:pt>
                <c:pt idx="10">
                  <c:v>0.78410000000000002</c:v>
                </c:pt>
                <c:pt idx="11">
                  <c:v>0.77610000000000001</c:v>
                </c:pt>
                <c:pt idx="12">
                  <c:v>0.79443333333333321</c:v>
                </c:pt>
              </c:numCache>
            </c:numRef>
          </c:val>
        </c:ser>
        <c:ser>
          <c:idx val="2"/>
          <c:order val="1"/>
          <c:tx>
            <c:strRef>
              <c:f>'KPM21'!$E$49</c:f>
              <c:strCache>
                <c:ptCount val="1"/>
                <c:pt idx="0">
                  <c:v>2012-2013上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'KPM21'!$A$50:$B$62</c:f>
              <c:multiLvlStrCache>
                <c:ptCount val="13"/>
                <c:lvl>
                  <c:pt idx="0">
                    <c:v>男生   Boys</c:v>
                  </c:pt>
                  <c:pt idx="1">
                    <c:v>女生   Girls</c:v>
                  </c:pt>
                  <c:pt idx="2">
                    <c:v>男生   Boys</c:v>
                  </c:pt>
                  <c:pt idx="3">
                    <c:v>女生   Girls</c:v>
                  </c:pt>
                  <c:pt idx="4">
                    <c:v>男生   Boys</c:v>
                  </c:pt>
                  <c:pt idx="5">
                    <c:v>女生   Girls</c:v>
                  </c:pt>
                  <c:pt idx="6">
                    <c:v>男生   Boys</c:v>
                  </c:pt>
                  <c:pt idx="7">
                    <c:v>女生   Girls</c:v>
                  </c:pt>
                  <c:pt idx="8">
                    <c:v>男生   Boys</c:v>
                  </c:pt>
                  <c:pt idx="9">
                    <c:v>女生   Girls</c:v>
                  </c:pt>
                  <c:pt idx="10">
                    <c:v>男生   Boys</c:v>
                  </c:pt>
                  <c:pt idx="11">
                    <c:v>女生   Girls</c:v>
                  </c:pt>
                </c:lvl>
                <c:lvl>
                  <c:pt idx="0">
                    <c:v>P.1</c:v>
                  </c:pt>
                  <c:pt idx="2">
                    <c:v>P.2</c:v>
                  </c:pt>
                  <c:pt idx="4">
                    <c:v>P.3</c:v>
                  </c:pt>
                  <c:pt idx="6">
                    <c:v>P.4</c:v>
                  </c:pt>
                  <c:pt idx="8">
                    <c:v>P.5</c:v>
                  </c:pt>
                  <c:pt idx="10">
                    <c:v>P.6</c:v>
                  </c:pt>
                  <c:pt idx="12">
                    <c:v>總數</c:v>
                  </c:pt>
                </c:lvl>
              </c:multiLvlStrCache>
            </c:multiLvlStrRef>
          </c:cat>
          <c:val>
            <c:numRef>
              <c:f>'KPM21'!$E$50:$E$62</c:f>
              <c:numCache>
                <c:formatCode>0%</c:formatCode>
                <c:ptCount val="13"/>
                <c:pt idx="0">
                  <c:v>0.76</c:v>
                </c:pt>
                <c:pt idx="1">
                  <c:v>0.80359999999999998</c:v>
                </c:pt>
                <c:pt idx="2">
                  <c:v>0.79690000000000005</c:v>
                </c:pt>
                <c:pt idx="3">
                  <c:v>0.88570000000000004</c:v>
                </c:pt>
                <c:pt idx="4">
                  <c:v>0.78869999999999996</c:v>
                </c:pt>
                <c:pt idx="5">
                  <c:v>0.8095</c:v>
                </c:pt>
                <c:pt idx="6">
                  <c:v>0.72599999999999998</c:v>
                </c:pt>
                <c:pt idx="7">
                  <c:v>0.78949999999999998</c:v>
                </c:pt>
                <c:pt idx="8">
                  <c:v>0.6512</c:v>
                </c:pt>
                <c:pt idx="9">
                  <c:v>0.81689999999999996</c:v>
                </c:pt>
                <c:pt idx="10">
                  <c:v>0.69410000000000005</c:v>
                </c:pt>
                <c:pt idx="11">
                  <c:v>0.89610000000000001</c:v>
                </c:pt>
                <c:pt idx="12">
                  <c:v>0.78485000000000016</c:v>
                </c:pt>
              </c:numCache>
            </c:numRef>
          </c:val>
        </c:ser>
        <c:ser>
          <c:idx val="4"/>
          <c:order val="2"/>
          <c:tx>
            <c:strRef>
              <c:f>'KPM21'!$G$49</c:f>
              <c:strCache>
                <c:ptCount val="1"/>
                <c:pt idx="0">
                  <c:v>2012-2013下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'KPM21'!$A$50:$B$62</c:f>
              <c:multiLvlStrCache>
                <c:ptCount val="13"/>
                <c:lvl>
                  <c:pt idx="0">
                    <c:v>男生   Boys</c:v>
                  </c:pt>
                  <c:pt idx="1">
                    <c:v>女生   Girls</c:v>
                  </c:pt>
                  <c:pt idx="2">
                    <c:v>男生   Boys</c:v>
                  </c:pt>
                  <c:pt idx="3">
                    <c:v>女生   Girls</c:v>
                  </c:pt>
                  <c:pt idx="4">
                    <c:v>男生   Boys</c:v>
                  </c:pt>
                  <c:pt idx="5">
                    <c:v>女生   Girls</c:v>
                  </c:pt>
                  <c:pt idx="6">
                    <c:v>男生   Boys</c:v>
                  </c:pt>
                  <c:pt idx="7">
                    <c:v>女生   Girls</c:v>
                  </c:pt>
                  <c:pt idx="8">
                    <c:v>男生   Boys</c:v>
                  </c:pt>
                  <c:pt idx="9">
                    <c:v>女生   Girls</c:v>
                  </c:pt>
                  <c:pt idx="10">
                    <c:v>男生   Boys</c:v>
                  </c:pt>
                  <c:pt idx="11">
                    <c:v>女生   Girls</c:v>
                  </c:pt>
                </c:lvl>
                <c:lvl>
                  <c:pt idx="0">
                    <c:v>P.1</c:v>
                  </c:pt>
                  <c:pt idx="2">
                    <c:v>P.2</c:v>
                  </c:pt>
                  <c:pt idx="4">
                    <c:v>P.3</c:v>
                  </c:pt>
                  <c:pt idx="6">
                    <c:v>P.4</c:v>
                  </c:pt>
                  <c:pt idx="8">
                    <c:v>P.5</c:v>
                  </c:pt>
                  <c:pt idx="10">
                    <c:v>P.6</c:v>
                  </c:pt>
                  <c:pt idx="12">
                    <c:v>總數</c:v>
                  </c:pt>
                </c:lvl>
              </c:multiLvlStrCache>
            </c:multiLvlStrRef>
          </c:cat>
          <c:val>
            <c:numRef>
              <c:f>'KPM21'!$G$50:$G$62</c:f>
              <c:numCache>
                <c:formatCode>0%</c:formatCode>
                <c:ptCount val="13"/>
                <c:pt idx="0">
                  <c:v>0.77329999999999999</c:v>
                </c:pt>
                <c:pt idx="1">
                  <c:v>0.85709999999999997</c:v>
                </c:pt>
                <c:pt idx="2">
                  <c:v>0.73440000000000005</c:v>
                </c:pt>
                <c:pt idx="3">
                  <c:v>0.81430000000000002</c:v>
                </c:pt>
                <c:pt idx="4">
                  <c:v>0.71830000000000005</c:v>
                </c:pt>
                <c:pt idx="5">
                  <c:v>0.76190000000000002</c:v>
                </c:pt>
                <c:pt idx="6">
                  <c:v>0.72219999999999995</c:v>
                </c:pt>
                <c:pt idx="7">
                  <c:v>0.66669999999999996</c:v>
                </c:pt>
                <c:pt idx="8">
                  <c:v>0.67059999999999997</c:v>
                </c:pt>
                <c:pt idx="9">
                  <c:v>0.81430000000000002</c:v>
                </c:pt>
                <c:pt idx="10">
                  <c:v>0.70589999999999997</c:v>
                </c:pt>
                <c:pt idx="11">
                  <c:v>0.8831</c:v>
                </c:pt>
                <c:pt idx="12">
                  <c:v>0.76017500000000016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85472"/>
        <c:axId val="84187008"/>
      </c:barChart>
      <c:catAx>
        <c:axId val="841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4187008"/>
        <c:crosses val="autoZero"/>
        <c:auto val="1"/>
        <c:lblAlgn val="ctr"/>
        <c:lblOffset val="100"/>
        <c:noMultiLvlLbl val="0"/>
      </c:catAx>
      <c:valAx>
        <c:axId val="84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4185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8427-3A12-4B22-BB9A-CEF53A22849C}" type="datetimeFigureOut">
              <a:rPr lang="zh-HK" altLang="en-US" smtClean="0"/>
              <a:t>26/6/2014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27365-65FA-4B24-8E36-71AC2F6716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510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78C3-44FC-4005-B5C5-E21B647C05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1321713"/>
            <a:ext cx="7766936" cy="2413229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校本課程設計：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體育六大學習範疇課題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5888" y="4555375"/>
            <a:ext cx="8784089" cy="1487978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何亦橋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23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單元舉隅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zh-HK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相關的價值觀及態度：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64690"/>
              </p:ext>
            </p:extLst>
          </p:nvPr>
        </p:nvGraphicFramePr>
        <p:xfrm>
          <a:off x="349132" y="2036619"/>
          <a:ext cx="11039304" cy="334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652"/>
                <a:gridCol w="5519652"/>
              </a:tblGrid>
              <a:tr h="576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1853"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遵守遊戲規則，輪流參與棒擊空中球運動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774" marR="53774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認識活動的規則，在活動中與同伴合作，並表現出積極進取、不輕易放棄和與他人分享的態度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843706"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endParaRPr lang="zh-HK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fontAlgn="ctr">
                        <a:buNone/>
                      </a:pP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緊守遊戲時崗位，學習承擔責任</a:t>
                      </a:r>
                      <a:endParaRPr lang="zh-HK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隅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安全知識及實踐： 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3030315"/>
          <a:ext cx="8596312" cy="214198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96312"/>
              </a:tblGrid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 marL="53774" marR="53774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6924"/>
              </p:ext>
            </p:extLst>
          </p:nvPr>
        </p:nvGraphicFramePr>
        <p:xfrm>
          <a:off x="620713" y="2206567"/>
          <a:ext cx="9836698" cy="318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8349"/>
                <a:gridCol w="4918349"/>
              </a:tblGrid>
              <a:tr h="5348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130795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注意擊球時之個人空間</a:t>
                      </a:r>
                    </a:p>
                  </a:txBody>
                  <a:tcPr marL="53774" marR="53774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了解做運動時要注意安全，並在有需要時尋求他人的協助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855807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注意其他人擊球時之空間及擊出來球之方向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66691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適當及安全使用擊球棒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6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單元舉隅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活動知識：</a:t>
            </a:r>
            <a:r>
              <a:rPr lang="en-US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41435"/>
              </p:ext>
            </p:extLst>
          </p:nvPr>
        </p:nvGraphicFramePr>
        <p:xfrm>
          <a:off x="423946" y="2269375"/>
          <a:ext cx="9966962" cy="297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481"/>
                <a:gridCol w="4983481"/>
              </a:tblGrid>
              <a:tr h="7085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133698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認識棒擊空中球的動作要點詞彙</a:t>
                      </a:r>
                    </a:p>
                  </a:txBody>
                  <a:tcPr marL="53774" marR="53774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認識不同動作的基本詞彙和掌握動作概念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133698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認識棒擊空中球的走壘遊戲規則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單元舉隅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審美能力︰</a:t>
            </a:r>
            <a:r>
              <a:rPr lang="en-US" altLang="zh-TW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96849"/>
              </p:ext>
            </p:extLst>
          </p:nvPr>
        </p:nvGraphicFramePr>
        <p:xfrm>
          <a:off x="423946" y="2194560"/>
          <a:ext cx="9601202" cy="247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1"/>
                <a:gridCol w="4800601"/>
              </a:tblGrid>
              <a:tr h="8847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592481">
                <a:tc>
                  <a:txBody>
                    <a:bodyPr/>
                    <a:lstStyle/>
                    <a:p>
                      <a:pPr marL="304800" indent="0" algn="l">
                        <a:spcAft>
                          <a:spcPts val="0"/>
                        </a:spcAft>
                        <a:buNone/>
                      </a:pPr>
                      <a:r>
                        <a:rPr lang="zh-TW" altLang="zh-HK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欣賞流暢之棒擊空中球動作</a:t>
                      </a:r>
                      <a:endParaRPr lang="en-US" altLang="zh-TW" sz="2400" b="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774" marR="5377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分析自己和同伴的動作表現，並提供恰當理由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4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延伸活動</a:t>
            </a:r>
            <a:endParaRPr lang="zh-HK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712423"/>
            <a:ext cx="8998681" cy="432894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壁報板的展示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康文署的展板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圖書館的專題書藉介紹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ＭＡＰ的專題介紹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 FOR MUSIC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 FOR ART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 FOR PHYSICAL EDUCATION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53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聯課活動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80725"/>
            <a:ext cx="8596668" cy="4421064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水運會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陸運會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細運會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早操活動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大息活動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四至六年級各級的循環式班際比賽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一至三年級的體育競技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班際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三大盃賽（乒乓球比賽、羽毛球比賽及小型網球比賽）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校隊訓練及興報班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66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52385"/>
            <a:ext cx="8596668" cy="73707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評估模式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321" y="897776"/>
            <a:ext cx="11305308" cy="581059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單元評估（進展性／總結性的評估）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實施：各級各單元均有評估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內容：以評估體育技能為主，部分單元涉及其他元素（態度、創意）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形式：教師總評估／自評／互評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老師層面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掌握學生學習進展情況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鞏固學生對動作要點的認識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學生層面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了解自已的學習表現，以作出反思及改善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發展學生的共通能力（協作能力、溝通能力、批判性思考）及審美能力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家長層面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讓家長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了解子女的學習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進度及表現</a:t>
            </a:r>
            <a:endParaRPr lang="zh-HK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149138" y="6339091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2980"/>
              </p:ext>
            </p:extLst>
          </p:nvPr>
        </p:nvGraphicFramePr>
        <p:xfrm>
          <a:off x="8635769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769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54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體育科考試（總結性評估）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10636288" cy="388077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體育科的考試內容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體育技能（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P.1-6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）每學期有兩項技能考試（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課堂表現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P.1-6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 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體適能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P.1-6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 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P.1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上學期不設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分鐘耐力跑）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知識（本校不設有關考核）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04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課程檢討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了解教學內容是否適切校內學生之能力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因應教師的觀察優化及調節教學安排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一年級進度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未落實推行六大範疇時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年級進度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推行六大範疇時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263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數據分析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處理體育數據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體育科成績分析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體適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能成績分析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身高別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體重分析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陸運會參賽人數分析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水運會參賽人數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SPORTACT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醫療室數據分析</a:t>
            </a: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01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背景資料</a:t>
            </a:r>
            <a:endParaRPr lang="zh-TW" altLang="en-US" sz="5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6288618" y="438150"/>
            <a:ext cx="4912783" cy="90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TW" altLang="en-US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11268" name="內容版面配置區 9"/>
          <p:cNvSpPr>
            <a:spLocks noGrp="1"/>
          </p:cNvSpPr>
          <p:nvPr>
            <p:ph sz="half" idx="1"/>
          </p:nvPr>
        </p:nvSpPr>
        <p:spPr>
          <a:xfrm>
            <a:off x="628262" y="1600201"/>
            <a:ext cx="10094384" cy="453072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班級結構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每級有五班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pPr algn="ctr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*西貢區小學全區推行小班教學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全校共有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華康彩帶體"/>
              </a:rPr>
              <a:t>位體育教師</a:t>
            </a:r>
          </a:p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華康彩帶體"/>
              </a:rPr>
              <a:t>體育課的安排</a:t>
            </a:r>
          </a:p>
          <a:p>
            <a:pPr lvl="1"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每星期設有兩節連堂的體育課</a:t>
            </a:r>
            <a:endParaRPr lang="en-US" altLang="zh-TW" sz="2600" dirty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pPr lvl="1"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每連堂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  <a:cs typeface="華康彩帶體"/>
              </a:rPr>
              <a:t>70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  <a:cs typeface="華康彩帶體"/>
              </a:rPr>
              <a:t>分鐘</a:t>
            </a:r>
            <a:endParaRPr lang="en-US" altLang="zh-TW" sz="2800" dirty="0">
              <a:solidFill>
                <a:srgbClr val="080808"/>
              </a:solidFill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endParaRPr lang="en-US" altLang="zh-TW" sz="25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88017" y="2205038"/>
          <a:ext cx="81280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小一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小二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小三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小四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小五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小六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*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33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體適能成績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43775"/>
              </p:ext>
            </p:extLst>
          </p:nvPr>
        </p:nvGraphicFramePr>
        <p:xfrm>
          <a:off x="677334" y="1533526"/>
          <a:ext cx="8596841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Photo Editor 影像" r:id="rId4" imgW="16809524" imgH="15666667" progId="MSPhotoEd.3">
                  <p:embed/>
                </p:oleObj>
              </mc:Choice>
              <mc:Fallback>
                <p:oleObj name="Photo Editor 影像" r:id="rId4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9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10332"/>
            <a:ext cx="8596668" cy="512618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身高別體重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66412"/>
              </p:ext>
            </p:extLst>
          </p:nvPr>
        </p:nvGraphicFramePr>
        <p:xfrm>
          <a:off x="249238" y="1039092"/>
          <a:ext cx="10607184" cy="486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Photo Editor 影像" r:id="rId4" imgW="16809524" imgH="15666667" progId="MSPhotoEd.3">
                  <p:embed/>
                </p:oleObj>
              </mc:Choice>
              <mc:Fallback>
                <p:oleObj name="Photo Editor 影像" r:id="rId4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27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醫療室數據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3240" b="57335"/>
          <a:stretch/>
        </p:blipFill>
        <p:spPr>
          <a:xfrm>
            <a:off x="425298" y="1387504"/>
            <a:ext cx="6187130" cy="36786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t="4834" r="62597" b="5856"/>
          <a:stretch/>
        </p:blipFill>
        <p:spPr>
          <a:xfrm>
            <a:off x="6991005" y="59416"/>
            <a:ext cx="4995948" cy="6609672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71051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78763"/>
              </p:ext>
            </p:extLst>
          </p:nvPr>
        </p:nvGraphicFramePr>
        <p:xfrm>
          <a:off x="3310688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Photo Editor 影像" r:id="rId5" imgW="16809524" imgH="15666667" progId="MSPhotoEd.3">
                  <p:embed/>
                </p:oleObj>
              </mc:Choice>
              <mc:Fallback>
                <p:oleObj name="Photo Editor 影像" r:id="rId5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688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0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周年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各活動檢討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體育科以不同的方式收集數據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學生問卷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教師問卷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校外比賽成績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與體育相關數據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體育科會議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69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14917" y="333375"/>
            <a:ext cx="9956800" cy="1143000"/>
          </a:xfrm>
        </p:spPr>
        <p:txBody>
          <a:bodyPr/>
          <a:lstStyle/>
          <a:p>
            <a:pPr>
              <a:defRPr/>
            </a:pPr>
            <a:r>
              <a:rPr lang="zh-TW" alt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校本體育科課程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624418" y="476250"/>
            <a:ext cx="518371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TW" alt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新細明體"/>
              <a:ea typeface="新細明體"/>
            </a:endParaRPr>
          </a:p>
        </p:txBody>
      </p:sp>
      <p:sp>
        <p:nvSpPr>
          <p:cNvPr id="12292" name="內容版面配置區 9"/>
          <p:cNvSpPr>
            <a:spLocks noGrp="1"/>
          </p:cNvSpPr>
          <p:nvPr>
            <p:ph sz="quarter" idx="1"/>
          </p:nvPr>
        </p:nvSpPr>
        <p:spPr>
          <a:xfrm>
            <a:off x="507998" y="1185463"/>
            <a:ext cx="10287000" cy="4997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體育課的理念</a:t>
            </a:r>
            <a:r>
              <a:rPr lang="en-US" altLang="zh-TW" sz="2600" dirty="0">
                <a:latin typeface="標楷體" pitchFamily="65" charset="-120"/>
                <a:ea typeface="標楷體" pitchFamily="65" charset="-120"/>
                <a:cs typeface="華康彩帶體"/>
              </a:rPr>
              <a:t/>
            </a:r>
            <a:br>
              <a:rPr lang="en-US" altLang="zh-TW" sz="2600" dirty="0">
                <a:latin typeface="標楷體" pitchFamily="65" charset="-120"/>
                <a:ea typeface="標楷體" pitchFamily="65" charset="-120"/>
                <a:cs typeface="華康彩帶體"/>
              </a:rPr>
            </a:br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「重質、重量、重感受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  <a:cs typeface="華康彩帶體"/>
              </a:rPr>
              <a:t>」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pPr lvl="1"/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重質</a:t>
            </a:r>
            <a:endParaRPr lang="en-US" altLang="zh-TW" sz="2600" dirty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pPr lvl="2"/>
            <a:r>
              <a:rPr lang="zh-TW" altLang="zh-HK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讓學生掌握運動</a:t>
            </a:r>
            <a:r>
              <a:rPr lang="zh-TW" altLang="zh-HK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學習體育技能，獲取相關的體育知識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latin typeface="標楷體" pitchFamily="65" charset="-120"/>
                <a:ea typeface="標楷體" pitchFamily="65" charset="-120"/>
                <a:cs typeface="華康彩帶體"/>
              </a:rPr>
              <a:t>重量</a:t>
            </a:r>
            <a:endParaRPr lang="en-US" altLang="zh-TW" sz="2600" dirty="0">
              <a:latin typeface="標楷體" pitchFamily="65" charset="-120"/>
              <a:ea typeface="標楷體" pitchFamily="65" charset="-120"/>
              <a:cs typeface="華康彩帶體"/>
            </a:endParaRPr>
          </a:p>
          <a:p>
            <a:pPr lvl="2"/>
            <a:r>
              <a:rPr lang="zh-TW" altLang="zh-HK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讓學生有更高的活動</a:t>
            </a:r>
            <a:r>
              <a:rPr lang="zh-TW" altLang="zh-HK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促進健康、提升體適能和身體協調能力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 smtClean="0">
                <a:latin typeface="標楷體" pitchFamily="65" charset="-120"/>
                <a:ea typeface="標楷體" pitchFamily="65" charset="-120"/>
                <a:cs typeface="華康彩帶體"/>
              </a:rPr>
              <a:t>重感受</a:t>
            </a:r>
            <a:endParaRPr lang="en-US" altLang="zh-HK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zh-HK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讓學生學得開心</a:t>
            </a:r>
            <a:r>
              <a:rPr lang="zh-TW" altLang="zh-HK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愉快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培養正確的道德行為、欣賞優美動作的能力、建立自信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endParaRPr lang="zh-TW" altLang="en-US" sz="2600" dirty="0" smtClean="0">
              <a:latin typeface="標楷體" pitchFamily="65" charset="-120"/>
              <a:ea typeface="標楷體" pitchFamily="65" charset="-120"/>
              <a:cs typeface="華康彩帶體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13479" y="848913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92541"/>
              </p:ext>
            </p:extLst>
          </p:nvPr>
        </p:nvGraphicFramePr>
        <p:xfrm>
          <a:off x="5924554" y="848913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4" y="848913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zh-TW" altLang="en-US" sz="5400" b="1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教學計畫進度設計</a:t>
            </a:r>
            <a:endParaRPr lang="zh-HK" altLang="en-US" sz="5400" b="1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720735"/>
            <a:ext cx="8596668" cy="4320626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體育學習成果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總學習水平」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依據「六大學習範疇課題概覽」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參考「基礎活動導引」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小一至小</a:t>
            </a:r>
            <a:r>
              <a:rPr lang="zh-HK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HK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\\Edbpest1\pe_sharing\02_TSK\TSK_Learning Topics in the Six Strands\Design and art work\Cover design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726" y="2875729"/>
            <a:ext cx="2984269" cy="3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_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7071" y="241071"/>
            <a:ext cx="2231496" cy="24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9745" y="3593589"/>
            <a:ext cx="2228311" cy="29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 Editor 影像" r:id="rId6" imgW="16809524" imgH="15666667" progId="MSPhotoEd.3">
                  <p:embed/>
                </p:oleObj>
              </mc:Choice>
              <mc:Fallback>
                <p:oleObj name="Photo Editor 影像" r:id="rId6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2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208" t="4938" r="13056" b="4198"/>
          <a:stretch/>
        </p:blipFill>
        <p:spPr>
          <a:xfrm>
            <a:off x="980901" y="155461"/>
            <a:ext cx="8785629" cy="62596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38997" y="6499923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體育「學習成果架構」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 (2005)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B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9840" y="1995055"/>
            <a:ext cx="1758356" cy="195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2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347" t="7530" r="13264" b="9013"/>
          <a:stretch/>
        </p:blipFill>
        <p:spPr>
          <a:xfrm>
            <a:off x="677334" y="223520"/>
            <a:ext cx="9267543" cy="60942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61369" y="6488668"/>
            <a:ext cx="6638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2005)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B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9840" y="1978430"/>
            <a:ext cx="1949549" cy="217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3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單元舉隅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單元主題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操控用具技能──棒擊空中球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所需課節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教節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每堂兩教節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052" y="86875"/>
            <a:ext cx="5849938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Edbpest1\pe_sharing\02_TSK\TSK_Learning Topics in the Six Strands\Design and art work\Cover design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3" y="178315"/>
            <a:ext cx="1762984" cy="22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 rot="9484918">
            <a:off x="7622740" y="4010860"/>
            <a:ext cx="2538389" cy="371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28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隅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體育技能︰</a:t>
            </a:r>
            <a:endParaRPr lang="zh-HK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673318"/>
          <a:ext cx="5011737" cy="14279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11737"/>
              </a:tblGrid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 marL="53774" marR="53774" marT="0" marB="0" anchor="ctr">
                    <a:noFill/>
                  </a:tcPr>
                </a:tc>
              </a:tr>
              <a:tr h="356997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 marL="53774" marR="53774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94230"/>
              </p:ext>
            </p:extLst>
          </p:nvPr>
        </p:nvGraphicFramePr>
        <p:xfrm>
          <a:off x="299258" y="1961803"/>
          <a:ext cx="11305308" cy="407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54"/>
                <a:gridCol w="5652654"/>
              </a:tblGrid>
              <a:tr h="6161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8579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掌握棒擊空中球的動作技巧</a:t>
                      </a:r>
                    </a:p>
                  </a:txBody>
                  <a:tcPr marL="53774" marR="53774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掌握多項簡易的基礎活動技能，並能於遊戲活動中控制及協調動作。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8579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持棒棒擊由同伴拋來之空中來球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974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棒擊空中球至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米以外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85792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 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將棒擊空中球之技能應用於走壘遊戲</a:t>
                      </a: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6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單元舉隅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zh-HK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及體適能：</a:t>
            </a:r>
            <a:r>
              <a:rPr lang="en-US" altLang="zh-HK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HK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71768"/>
              </p:ext>
            </p:extLst>
          </p:nvPr>
        </p:nvGraphicFramePr>
        <p:xfrm>
          <a:off x="340822" y="2377441"/>
          <a:ext cx="10341032" cy="298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516"/>
                <a:gridCol w="5170516"/>
              </a:tblGrid>
              <a:tr h="5968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校本設計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「學習成果架構」總表建議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54966"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 </a:t>
                      </a:r>
                      <a:r>
                        <a:rPr lang="zh-TW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通過遊戲建立運動與健康之間的關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774" marR="53774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了解做運動的好處，及進行活動時身體的反應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432448">
                <a:tc>
                  <a:txBody>
                    <a:bodyPr/>
                    <a:lstStyle/>
                    <a:p>
                      <a:pPr marL="0" indent="0" fontAlgn="ctr">
                        <a:buNone/>
                      </a:pPr>
                      <a:r>
                        <a:rPr lang="en-US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 </a:t>
                      </a:r>
                      <a:r>
                        <a:rPr lang="zh-TW" altLang="zh-HK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通過來回拾球的跑動強化心肺耐力</a:t>
                      </a:r>
                      <a:endParaRPr lang="zh-HK" altLang="zh-HK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3774" marR="53774" marT="0" marB="0" anchor="ctr"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0425" y="6332538"/>
            <a:ext cx="2808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基督教宣道會宣基小學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651500" y="6332538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hoto Editor 影像" r:id="rId3" imgW="16809524" imgH="15666667" progId="MSPhotoEd.3">
                  <p:embed/>
                </p:oleObj>
              </mc:Choice>
              <mc:Fallback>
                <p:oleObj name="Photo Editor 影像" r:id="rId3" imgW="16809524" imgH="15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332538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9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1074</Words>
  <Application>Microsoft Office PowerPoint</Application>
  <PresentationFormat>自訂</PresentationFormat>
  <Paragraphs>169</Paragraphs>
  <Slides>23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多面向</vt:lpstr>
      <vt:lpstr>Photo Editor 影像</vt:lpstr>
      <vt:lpstr>校本課程設計： 體育六大學習範疇課題</vt:lpstr>
      <vt:lpstr>背景資料</vt:lpstr>
      <vt:lpstr>校本體育科課程</vt:lpstr>
      <vt:lpstr>教學計畫進度設計</vt:lpstr>
      <vt:lpstr>PowerPoint 簡報</vt:lpstr>
      <vt:lpstr>PowerPoint 簡報</vt:lpstr>
      <vt:lpstr>單元舉隅</vt:lpstr>
      <vt:lpstr>單元舉隅 體育技能︰</vt:lpstr>
      <vt:lpstr>單元舉隅 健康及體適能： </vt:lpstr>
      <vt:lpstr>單元舉隅 運動相關的價值觀及態度：</vt:lpstr>
      <vt:lpstr>單元舉隅 安全知識及實踐： </vt:lpstr>
      <vt:lpstr>單元舉隅 活動知識： </vt:lpstr>
      <vt:lpstr>單元舉隅 審美能力︰ </vt:lpstr>
      <vt:lpstr>延伸活動</vt:lpstr>
      <vt:lpstr>聯課活動</vt:lpstr>
      <vt:lpstr>評估模式</vt:lpstr>
      <vt:lpstr>體育科考試（總結性評估）</vt:lpstr>
      <vt:lpstr>課程檢討</vt:lpstr>
      <vt:lpstr>數據分析</vt:lpstr>
      <vt:lpstr>體適能成績分析</vt:lpstr>
      <vt:lpstr>身高別體重分析</vt:lpstr>
      <vt:lpstr>醫療室數據分析</vt:lpstr>
      <vt:lpstr>周年計畫及各活動檢討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校本課程設計： 體育六大學習範疇課題</dc:title>
  <dc:creator>YIK KIU HO</dc:creator>
  <cp:lastModifiedBy>LAM, Jak-kiu Jeff</cp:lastModifiedBy>
  <cp:revision>38</cp:revision>
  <cp:lastPrinted>2014-06-03T08:03:03Z</cp:lastPrinted>
  <dcterms:created xsi:type="dcterms:W3CDTF">2014-06-02T15:52:14Z</dcterms:created>
  <dcterms:modified xsi:type="dcterms:W3CDTF">2014-06-26T01:41:35Z</dcterms:modified>
</cp:coreProperties>
</file>