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240DA-F512-4497-BCFD-2501F7B94EF5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24F3B-AB0A-4C4A-BB2D-DC8254F669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4977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03-30T00:56:12.6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31926 6703 0,'0'17'109,"18"1"-109,0 17 0,17 36 31,36 35-15,17 70 15,-18-35-15,-34-70-16,16 17 15,19 53-15,-36-70 16,36 70 0,-36 18-1,36-18 1,-36-18-1,18 18 1,-18 18-16,-17-53 16,-18 17 15,0-52-31,17-18 16,-17 0-16,0 17 15,0-17-15,0 18 16,0-1-16,0 1 15,0-1 1,-17 142 0,-36-18-1,-35 35-15,35-52 16,17-19 0,-16-34-1,-1 70 1,17-18 15,-17-52-15,-17 35-1,52-71-15,-17-35 16,-18 35-16,35-18 16,-34-17-16,-54 124 15,-18-1 1,18-52 15,18-1-15,0 18-1,-35 0-15,-1 0 16,-17 1 15,-18-19-15,71-105-16,35 35 15,-35-18-15,-18 18 16,53-18-16,-35 0 0,-88 54 16,87-37-16,-52 19 15,35 0 1,-35-1 15,0-17-15,-18 18-1,1-1 1,17-35 15,-18 36-15,35-53 0,36-1-16,18 1 15,-1 0-15,-35-1 0,18 1 0,-88-1 16,-89 1-1,-17 17 17,35 1-17,0 17 1,35 17 0,18-17-1,-17 18 1,34-1 15,1-17-15,123-35-16,0-1 15,-35 1-15,17 17 0,-17 1 0,-71-1 16,36 0 0,-18 18-1,17-53 1,54 53-1,-36-53 1,18 18 0,-36 17-1,36-18 17,0 1-17,70 0-15,36-18 250,-18-18-234,17-17-1,-17-18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03-30T00:56:16.4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25506 13705 0,'0'18'0,"0"0"62,0-1-46,0 1-16,0 0 16,-18 17 15,-17 18-16,0 0 1,-1-18 0,1 0-1,17-17-15,1 17 16,-1-35-16,1 18 16,-1-1-16,-17 1 15,17 17 1,-17-17-1,-1 0 1,19 17 0,-1-17 15,1-18-15,17 17-1,-18 1 1,0 17-1,1-35-15,-1 18 16,18-1 0,-18 1-16,1 0 15,-1-1 1,18 1 0,-18-18-1,1 35 1,-19-35 15,19 18-15,17 17-1,-35-35 1,35 18 0,-18-1-1,0-17 16,18 18-15,0 0 0,0-1 15,-17-17 63,34 0 156,19 0-250,-1 0 15,35 0 1,19 18 0,16 0-1,-52-1 1,0-17-1,-35 0 1,0 0 0,-1 0-1,1 0 1,17 0 0,0 0-16,18 0 15,-35 0-15,17 0 16,-17 0-1,17 0 1,-17 0 0,-18 18-1,70 0 17,-34-18-17,52 35 1,-35-35-1,-18 0-15,-17 17 16,-1-17-16,1 0 0,17 18 16,0-18-1,-17 18 1,17-18 0,1 17-1,-19-17 1,54 18-1,35 0 17,-53 17-17,0-35 1,-36 18 0,-17-36 405,0-17-405,0 17-16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03-30T00:56:35.9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14570 9102 0,'-18'0'203,"0"0"-172,1 0-31,-1 0 16,-17 17-16,17-17 16,1 0-16,-1 0 15,-17 18-15,-18 0 31,-35-1-15,17 1 0,0 17-1,36-17 1,0-1 0,-36 1-1,36 0 1,-35 17-1,34-17-15,1-18 16,0 17-16,-1 1 16,1-18-16,0 18 15,-18-1 1,35 1 0,-17-1-1,0 19 1,-18 17 15,-18-18-15,18 0-1,-17 0 1,-1 36 0,36-53-16,17 35 15,1-36-15,-19 1 0,-16 0 16,16 70-1,1-53 1,-53 36 0,35-1-1,18 1 1,-18 34 0,17-16-1,1-19 1,17 18 15,1 1-15,17-54-16,-18 18 15,18-18-15,0 18 0,0 0 16,0 17 0,0 1-1,18 0 1,17-1-1,-35 1 1,35-1 0,-17 36-1,17-35 1,1-1 0,-19 1-1,1-54 1,-1 19-1,1-1-15,17 0 0,-17 1 16,17 34 0,18 18-1,0 0 1,0-17 0,-18-18-1,-17 0 1,0 0-1,-1 17 1,36 19 0,0-1-1,-18-35-15,1 0 16,-1-1-16,0-16 16,36 34-16,35 36 15,-1 18 1,1-1 15,-70-70-15,52 35-1,-35 18 1,70 17 0,-17 1-1,17 17 1,1 0-1,-71-88-15,17 18 16,-52-18-16,35 17 16,0-35-16,17 71 15,1-35 1,-18 17 0,53 18-1,-53 0 1,35-18 15,-53 0-15,53-17-1,-52-18 1,34 17 0,-52-35-16,35 18 15,-53-35-15,53 52 0,-18-34 16,53 34-1,-35 1 1,18-18 0,-36-18-1,0 0 1,-17-17 0,17 17-1,0 1 1,18 34 15,18-17-15,-18-35-16,-18 17 15,-17 0-15,17-17 0,0 35 16,18-36 0,-18 1-1,-35 0 1,0-1-1,36 1 1,-1 17 0,35 0-1,1 18 1,-36-53 0,-17 0 405,0 0-389,-1 0 15,1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03-30T00:56:38.9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16439 15099 0,'18'18'63,"-18"-1"-63,18 1 15,-18 17 1,17 0 0,-17-17-1,0 17 1,18-35-16,0 36 15,-18-19 1,0 1-16,17 35 16,1-18-1,17 36 1,-35-36 0,18 0-1,-1-17 1,-17 17 15,18 0-15,-18-17-1,0 0-15,0-1 16,0 1-16,18 0 31,-18-1-15,0 1-1,0-1 1,17 19 0,-17-19-1,0 1 1,18 0 0,-18-1-1,0 1 1,18 0 15,-18-1-15,0 1-1,0-1 1,-18-17 312,0 0-328,1 0 16,-1 18-16,-17-18 15,0 18 1,17-18 0,0 17-16,-35 1 15,0 0 1,18-1 15,-18 1-15,18 0-1,-18-1 1,35-17 0,1 0-16,-18 18 15,17 0 1,0-18-16,1 0 15,-19 17 1,19-17 0,-1 35-1,-17-35 1,-1 18 0,19-18-1,-18 18 1,-18-1 15,17-17-15,19 0-16,-1 18 15,0-18-15,-17 18 0,18-18 16,-36 0 0,17 17-1,19-17 1,-19 0-1,1 0 1,18 18 0,-1-18-1,0 0 1,1 18 0,-1-18-1,0 0 16,1 0-31,-1 17 16,0-17 0,1 0 15,-1 0 0,-17 0-15,35 18-1,-18-18 1,1 0 31,-1-18 265,0-17-296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03-30T00:56:51.5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15134 10654 0,'0'18'187,"0"-1"-155,-17-17-32,-1 18 15,0-1 1,1-17-1,-1 18 1,0 17 0,-17-17-16,35 0 15,-35-18-15,17 17 16,-17-17 0,35 18-1,-18-18 1,1 35-1,-19-35 1,19 18 0,-1-18 15,0 17-15,1 1-1,17 0 1,-18-18-16,18 17 15,-18-17 1,1 18-16,17 0 16,-18-1-1,1 1 1,17 0 0,-18 17-1,18-17 1,-18 17-1,18 0 17,-17 0-17,17 18 1,-18-17-16,0-1 0,18-18 16,-17 1-16,17 0 15,0 17 1,0 18-1,0 0 1,0 0 0,0 17-16,-18-17 15,18 18 1,0-54 15,0 36-15,0 0-1,-18 0 1,18-35-16,0-1 16,0 36-16,0-35 15,0 0 1,0 52 0,0-17-1,0 18 1,36-1-16,-1 1 15,-35-1 1,53-17 15,-35 53-15,34-35 0,-16 17-1,-19-71-15,1 19 16,17-1-16,-17-17 15,0-1 1,17 36 0,18 0-1,0-18 1,0 1-16,0 17 16,35 0-1,0-1 1,0 1 15,-17 0-15,17-17-16,-53-19 0,-17 18 31,35-17-31,-18 17 16,0-17-16,53 35 15,-35-18 16,36 18-15,-54-18-16,0 1 16,18-19-1,35 36 1,-17 0 15,35 0-15,-1 0-16,-34 0 0,0-18 15,-36-17-15,18 17 16,0-17-16,0 17 16,0-17-1,17 17 17,1 18-17,17 0 1,35 0-1,-35-18 1,1 18 0,-36-18 15,-18-35-31,-35 18 0,35-18 0,-35 17 16,18 1-16,17-18 15,18 53 1,0-35-16,0 17 15,35 18 1,-35-18 15,17 0-15,1 18 0,53 36-1,-1-19 1,-17 1-1,-53-54 1,-18 19-16,-17-19 16,17-17-1,-35 18-15,53 17 16,-18-17-16,0 17 16,54 0-1,-1 18 16,-18 0-15,1-35 0,-18 17-1,35 0 1,0 18 0,0 0-1,-52-35-15,52 17 16,-18 0-16,-17-17 0,-17 17 15,52 1 1,-35-19 0,17 36-1,18 0 17,-17 0-17,-18-35 1,-18-1-1,18 18 1,18 18 0,-18-17-1,-18-36-15,0 35 16,0-17-16,1-1 0,17 19 16,0-1-1,17 0 1,-17-17-1,53 35 17,-53-18-17,-18-17 1,0-18 0,-35 17 62,18-17-78,17 0 15,-17 0 1,0 0 0,17 35-1,0-35 1,-17 0-1,-18 18 1,17-18 187,1 0 203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03-30T00:56:54.4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20779 15716 0,'0'18'16,"0"0"-1,0-1 1,17 1 0,-17 17-1,18-35-15,-18 35 16,18 18 0,-1-35-1,-17 17 1,0 0-16,18-17 15,-18 0-15,17 35 16,1 0 0,0-36-1,-18 19 1,17-19 0,-17 18-1,18 1 1,0-1-1,-18-17 1,17-1 0,-17 1 15,0 0-31,18-1 16,0 1-1,-18-1-15,0 1 16,0 0-1,17-1 1,1 36 0,-18-35-1,17 0 1,-17-1 15,0 1-31,18-1 16,-18 1-1,0 17-15,18-35 32,-36 0 249,0 18-281,1-18 16,-1 0-16,1 0 15,-19 18 1,19-18-1,-19 17 1,19-17-16,-19 0 16,19 18-1,-18-18 1,-1 0 0,1 0-1,17 18 1,-17-18 140,17 0-156,-17 0 16,18 0-1,-36 0 1,17 0 0,-17 0-1,18 17-15,0-17 31,17 18-15,1-18 15,-1 0-15,0 0 15,18 18 16,-17-18-47,-19 0 31,19 0-15,17 17 0,-18-17-1,0 0 1,1 0-1,17 18 1,-18-18 0,18 17 124,-17-17-124,17 18 0,-18-18-1,0 18-15,1-1 16,-19 1 15,19 0-15,-1-1 15,0 1 0,18 0 141,-17-18-16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03-30T00:57:00.4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23230 11606 0,'0'18'109,"-17"0"-93,-1-1-16,-17 1 16,35 0-1,-35 35 1,-1-18-16,19 18 15,-19-18-15,36-17 16,-17 70 0,-1 18-1,0-18 1,1-18 0,17 19-1,-18-1 1,18-35-1,0 17 1,0-34-16,0 16 16,0-16-16,18-19 0,-18 19 15,17 17 17,1-18-17,0 18 1,-1-18-1,1 18 1,0 18 0,35 17-1,-18 0 1,18-18 0,-18 36-1,0-53-15,-17 0 16,17 18-16,18-18 0,-35 0 15,70 70 17,-17 0-32,-19-34 15,19 34 1,-18-35 15,0 18-15,0-35-1,0 17-15,-36 0 16,36 0 0,-17-35-1,-36-18-15,17 18 16,1-35-16,-1 35 16,19-18-1,-19 53 1,19-35-1,-1 18 1,-17-18 0,17 0 15,-18-18-15,1 0-16,0 1 15,-1-19 1,-17 1-1,18 17-15,-18 0 16,35-17 0,-17 35-1,0-18 1,-1 36 0,36-1-1,-35-34 1,17 17-1,-17-18 17,-1 0-32,-17-17 15,36-1 1,-36 1 0,17-18 77,-17 18-93,18-1 32,-18 1-17,0 0 1,35 17-1,-17-18 1,-1 19-16,1-19 31,-18 1-15,18 0 0,-36-18 249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03-30T00:57:03.3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23918 15981 0,'18'0'125,"0"0"-109,-1 0-16,1 0 15,0 0 17,-1 0-32,1 0 31,-1 0-31,19 17 16,-19-17-1,19 0 16,-19 18-15,1-18 0,0 0-1,-1 0 1,1 0-16,-18 18 16,17-18-16,1 0 15,0 0-15,17 0 16,-17 0 15,-1 0-15,1 0-1,0 17 1,35-17 0,-36 18-1,1-18 1,-1 0 31,-17 18-47,18-1 15,17 1 1,1-18 0,34 18-1,-17 17 1,-35-17-1,-1-18 48,-17-18 374,0 0-421,0 1 15,0-1-31,-17 18 0,17-35 16,0 17 0,0-17 15,-18 17-16,18 0 1,0-17-16,0 18 16,0-19-1,0 19 1,0-19-16,0 1 31,0 0-15,0 17-1,0-17 1,0 17 0,0 1-1,0-1 17,0 0-17,0 1 1,0-1 31,0 0 0,0 1 62,0-1-62,-18 1-32,18-1 17,0 0-17,0 1 267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A677-9F34-4EE6-AABB-54028A24CF59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17225-F9DB-4B39-8EF8-A68C53C9DC2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760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err="1"/>
              <a:t>Ilicit</a:t>
            </a:r>
            <a:r>
              <a:rPr lang="en-US" altLang="zh-HK" dirty="0"/>
              <a:t> answers from students. E.g.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96FD-B2B9-40D4-B64A-9FFCCCEC9DF8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742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62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004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407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753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481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480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804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694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33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986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351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F7F7-E3C4-4809-99CD-50A6E5D728B7}" type="datetimeFigureOut">
              <a:rPr lang="zh-HK" altLang="en-US" smtClean="0"/>
              <a:t>24/11/2021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E502E-9367-4554-B714-0A5E0E3647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23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6.xml"/><Relationship Id="rId18" Type="http://schemas.openxmlformats.org/officeDocument/2006/relationships/image" Target="../media/image1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6.emf"/><Relationship Id="rId17" Type="http://schemas.openxmlformats.org/officeDocument/2006/relationships/customXml" Target="../ink/ink8.xml"/><Relationship Id="rId2" Type="http://schemas.openxmlformats.org/officeDocument/2006/relationships/image" Target="../media/image4.png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customXml" Target="../ink/ink4.xml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662" y="997528"/>
            <a:ext cx="9498676" cy="1672850"/>
          </a:xfrm>
        </p:spPr>
        <p:txBody>
          <a:bodyPr>
            <a:normAutofit/>
          </a:bodyPr>
          <a:lstStyle/>
          <a:p>
            <a:r>
              <a:rPr lang="en-US" altLang="zh-HK" sz="5400" dirty="0" smtClean="0"/>
              <a:t> Developing project learning skills</a:t>
            </a:r>
            <a:endParaRPr lang="zh-HK" alt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AutoNum type="arabicParenR"/>
            </a:pPr>
            <a:r>
              <a:rPr lang="en-US" altLang="zh-HK" dirty="0" smtClean="0"/>
              <a:t>Writing the learning journal – My 3-2-1 Record</a:t>
            </a:r>
          </a:p>
          <a:p>
            <a:pPr marL="457200" indent="-457200" algn="l">
              <a:buAutoNum type="arabicParenR"/>
            </a:pPr>
            <a:r>
              <a:rPr lang="en-US" altLang="zh-HK" dirty="0" smtClean="0"/>
              <a:t>Reading strategy: previewing the text</a:t>
            </a:r>
          </a:p>
          <a:p>
            <a:pPr marL="457200" indent="-457200" algn="l">
              <a:buAutoNum type="arabicParenR"/>
            </a:pPr>
            <a:r>
              <a:rPr lang="en-US" altLang="zh-HK" dirty="0" smtClean="0"/>
              <a:t>Taking notes using graphic </a:t>
            </a:r>
            <a:r>
              <a:rPr lang="en-US" altLang="zh-HK" dirty="0" err="1" smtClean="0"/>
              <a:t>organisers</a:t>
            </a:r>
            <a:endParaRPr lang="en-US" altLang="zh-HK" dirty="0" smtClean="0"/>
          </a:p>
          <a:p>
            <a:pPr marL="457200" indent="-457200" algn="l">
              <a:buAutoNum type="arabicParenR"/>
            </a:pPr>
            <a:endParaRPr lang="en-US" altLang="zh-HK" dirty="0" smtClean="0"/>
          </a:p>
          <a:p>
            <a:pPr marL="457200" indent="-457200" algn="l">
              <a:buAutoNum type="arabicParenR"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545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Previewing</a:t>
            </a:r>
            <a:r>
              <a:rPr lang="en-US" altLang="zh-HK" dirty="0" smtClean="0"/>
              <a:t> is a reading strategy.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1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3200" dirty="0" smtClean="0"/>
              <a:t>It helps readers to: </a:t>
            </a:r>
          </a:p>
          <a:p>
            <a:r>
              <a:rPr lang="en-US" altLang="zh-HK" sz="3200" dirty="0" smtClean="0"/>
              <a:t>recall prior knowledge</a:t>
            </a:r>
          </a:p>
          <a:p>
            <a:r>
              <a:rPr lang="en-US" altLang="zh-HK" sz="3200" dirty="0" smtClean="0"/>
              <a:t>set a purpose for reading</a:t>
            </a:r>
          </a:p>
          <a:p>
            <a:r>
              <a:rPr lang="en-US" altLang="zh-HK" sz="3200" dirty="0" smtClean="0"/>
              <a:t>understand how the author has </a:t>
            </a:r>
            <a:r>
              <a:rPr lang="en-US" altLang="zh-HK" sz="3200" dirty="0" err="1" smtClean="0"/>
              <a:t>organised</a:t>
            </a:r>
            <a:r>
              <a:rPr lang="en-US" altLang="zh-HK" sz="3200" dirty="0" smtClean="0"/>
              <a:t> the information</a:t>
            </a:r>
            <a:endParaRPr lang="zh-HK" alt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1913" y="399295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In Project Learning</a:t>
            </a:r>
            <a:endParaRPr lang="zh-HK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30502"/>
            <a:ext cx="8915400" cy="1627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3200" b="1" dirty="0" smtClean="0">
                <a:solidFill>
                  <a:srgbClr val="FF0000"/>
                </a:solidFill>
              </a:rPr>
              <a:t>When</a:t>
            </a:r>
            <a:r>
              <a:rPr lang="en-US" altLang="zh-HK" sz="3200" dirty="0" smtClean="0"/>
              <a:t> do you need to preview a text</a:t>
            </a:r>
            <a:r>
              <a:rPr lang="en-US" altLang="zh-HK" sz="3200" dirty="0" smtClean="0">
                <a:latin typeface="Antique Olive Roman" panose="020B0603020204030204" pitchFamily="34" charset="0"/>
              </a:rPr>
              <a:t>?</a:t>
            </a:r>
            <a:endParaRPr lang="en-US" altLang="zh-HK" sz="3200" dirty="0" smtClean="0"/>
          </a:p>
          <a:p>
            <a:r>
              <a:rPr lang="en-US" altLang="zh-HK" sz="3200" b="1" dirty="0" smtClean="0">
                <a:solidFill>
                  <a:srgbClr val="FF0000"/>
                </a:solidFill>
              </a:rPr>
              <a:t>Why</a:t>
            </a:r>
            <a:r>
              <a:rPr lang="en-US" altLang="zh-HK" sz="3200" dirty="0" smtClean="0"/>
              <a:t> do you need to preview a text</a:t>
            </a:r>
            <a:r>
              <a:rPr lang="en-US" altLang="zh-HK" sz="3200" dirty="0" smtClean="0">
                <a:latin typeface="Antique Olive Roman" panose="020B0603020204030204" pitchFamily="34" charset="0"/>
              </a:rPr>
              <a:t>?</a:t>
            </a:r>
            <a:endParaRPr lang="en-US" altLang="zh-HK" sz="3200" dirty="0" smtClean="0"/>
          </a:p>
          <a:p>
            <a:r>
              <a:rPr lang="en-US" altLang="zh-HK" sz="3200" b="1" dirty="0" smtClean="0">
                <a:solidFill>
                  <a:srgbClr val="FF0000"/>
                </a:solidFill>
              </a:rPr>
              <a:t>How often </a:t>
            </a:r>
            <a:r>
              <a:rPr lang="en-US" altLang="zh-HK" sz="3200" dirty="0" smtClean="0"/>
              <a:t>do you preview a text</a:t>
            </a:r>
            <a:r>
              <a:rPr lang="en-US" altLang="zh-HK" sz="3200" dirty="0" smtClean="0">
                <a:latin typeface="Antique Olive Roman" panose="020B0603020204030204" pitchFamily="34" charset="0"/>
              </a:rPr>
              <a:t>?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187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3864" t="44545" r="28333" b="8047"/>
          <a:stretch/>
        </p:blipFill>
        <p:spPr>
          <a:xfrm>
            <a:off x="847667" y="1431779"/>
            <a:ext cx="4935295" cy="2276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015" t="8452" r="31364" b="10470"/>
          <a:stretch/>
        </p:blipFill>
        <p:spPr>
          <a:xfrm>
            <a:off x="7586206" y="462438"/>
            <a:ext cx="4202586" cy="3214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07" y="349464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HK" sz="3200" dirty="0" smtClean="0"/>
              <a:t>The structure of the passage</a:t>
            </a:r>
            <a:endParaRPr lang="zh-HK" altLang="en-US" sz="3200" dirty="0"/>
          </a:p>
        </p:txBody>
      </p:sp>
      <p:pic>
        <p:nvPicPr>
          <p:cNvPr id="1026" name="Picture 61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06" y="4337893"/>
            <a:ext cx="2310714" cy="22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435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67" y="4144319"/>
            <a:ext cx="2361494" cy="2351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20" y="1277535"/>
            <a:ext cx="5130342" cy="2585323"/>
          </a:xfrm>
          <a:prstGeom prst="rect">
            <a:avLst/>
          </a:prstGeom>
          <a:solidFill>
            <a:schemeClr val="tx2">
              <a:lumMod val="20000"/>
              <a:lumOff val="80000"/>
              <a:alpha val="39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b="1" dirty="0" smtClean="0"/>
              <a:t>Effect</a:t>
            </a:r>
            <a:r>
              <a:rPr lang="en-US" altLang="zh-HK" dirty="0" smtClean="0"/>
              <a:t>    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r>
              <a:rPr lang="en-US" altLang="zh-HK" dirty="0" smtClean="0"/>
              <a:t>                      </a:t>
            </a:r>
            <a:endParaRPr lang="zh-HK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82962" y="3831982"/>
            <a:ext cx="840260" cy="505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07949" y="4175195"/>
            <a:ext cx="5715273" cy="2585323"/>
            <a:chOff x="907949" y="4175195"/>
            <a:chExt cx="5715273" cy="2585323"/>
          </a:xfrm>
        </p:grpSpPr>
        <p:sp>
          <p:nvSpPr>
            <p:cNvPr id="11" name="TextBox 10"/>
            <p:cNvSpPr txBox="1"/>
            <p:nvPr/>
          </p:nvSpPr>
          <p:spPr>
            <a:xfrm>
              <a:off x="907949" y="4175195"/>
              <a:ext cx="3212774" cy="258532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9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Cause</a:t>
              </a:r>
              <a:endParaRPr lang="en-US" altLang="zh-HK" dirty="0" smtClean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  <a:p>
              <a:endParaRPr lang="en-US" altLang="zh-HK" dirty="0"/>
            </a:p>
            <a:p>
              <a:endParaRPr lang="en-US" altLang="zh-HK" dirty="0" smtClean="0"/>
            </a:p>
            <a:p>
              <a:endParaRPr lang="en-US" altLang="zh-HK" dirty="0"/>
            </a:p>
            <a:p>
              <a:endParaRPr lang="en-US" altLang="zh-HK" dirty="0" smtClean="0"/>
            </a:p>
            <a:p>
              <a:endParaRPr lang="en-US" altLang="zh-HK" dirty="0"/>
            </a:p>
            <a:p>
              <a:endParaRPr lang="en-US" altLang="zh-HK" dirty="0" smtClean="0"/>
            </a:p>
            <a:p>
              <a:endParaRPr lang="en-US" altLang="zh-HK" dirty="0"/>
            </a:p>
            <a:p>
              <a:r>
                <a:rPr lang="en-US" altLang="zh-HK" dirty="0" smtClean="0"/>
                <a:t>                      </a:t>
              </a:r>
              <a:endParaRPr lang="zh-HK" altLang="en-US" dirty="0"/>
            </a:p>
          </p:txBody>
        </p:sp>
        <p:cxnSp>
          <p:nvCxnSpPr>
            <p:cNvPr id="15" name="Straight Connector 14"/>
            <p:cNvCxnSpPr>
              <a:stCxn id="11" idx="3"/>
            </p:cNvCxnSpPr>
            <p:nvPr/>
          </p:nvCxnSpPr>
          <p:spPr>
            <a:xfrm flipV="1">
              <a:off x="4120723" y="4650230"/>
              <a:ext cx="2502499" cy="8176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397451" y="457200"/>
            <a:ext cx="4511616" cy="4095930"/>
            <a:chOff x="7366454" y="401929"/>
            <a:chExt cx="4511616" cy="4095930"/>
          </a:xfrm>
        </p:grpSpPr>
        <p:sp>
          <p:nvSpPr>
            <p:cNvPr id="12" name="TextBox 11"/>
            <p:cNvSpPr txBox="1"/>
            <p:nvPr/>
          </p:nvSpPr>
          <p:spPr>
            <a:xfrm>
              <a:off x="7366454" y="401929"/>
              <a:ext cx="4511616" cy="341632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9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 smtClean="0">
                  <a:solidFill>
                    <a:schemeClr val="accent2">
                      <a:lumMod val="75000"/>
                    </a:schemeClr>
                  </a:solidFill>
                </a:rPr>
                <a:t>Solution</a:t>
              </a:r>
              <a:endParaRPr lang="en-US" altLang="zh-HK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altLang="zh-HK" dirty="0"/>
            </a:p>
            <a:p>
              <a:endParaRPr lang="en-US" altLang="zh-HK" dirty="0" smtClean="0"/>
            </a:p>
            <a:p>
              <a:endParaRPr lang="en-US" altLang="zh-HK" dirty="0"/>
            </a:p>
            <a:p>
              <a:endParaRPr lang="en-US" altLang="zh-HK" dirty="0" smtClean="0"/>
            </a:p>
            <a:p>
              <a:endParaRPr lang="en-US" altLang="zh-HK" dirty="0"/>
            </a:p>
            <a:p>
              <a:endParaRPr lang="en-US" altLang="zh-HK" dirty="0" smtClean="0"/>
            </a:p>
            <a:p>
              <a:endParaRPr lang="en-US" altLang="zh-HK" dirty="0"/>
            </a:p>
            <a:p>
              <a:r>
                <a:rPr lang="en-US" altLang="zh-HK" dirty="0" smtClean="0"/>
                <a:t>        </a:t>
              </a:r>
            </a:p>
            <a:p>
              <a:r>
                <a:rPr lang="en-US" altLang="zh-HK" dirty="0" smtClean="0"/>
                <a:t> </a:t>
              </a:r>
            </a:p>
            <a:p>
              <a:r>
                <a:rPr lang="en-US" altLang="zh-HK" dirty="0" smtClean="0"/>
                <a:t>  </a:t>
              </a:r>
            </a:p>
            <a:p>
              <a:r>
                <a:rPr lang="en-US" altLang="zh-HK" dirty="0" smtClean="0"/>
                <a:t>           </a:t>
              </a:r>
              <a:endParaRPr lang="zh-HK" alt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8194357" y="3831981"/>
              <a:ext cx="1242109" cy="665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-41754" y="-46675"/>
            <a:ext cx="7891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1" dirty="0">
                <a:solidFill>
                  <a:srgbClr val="FF0000"/>
                </a:solidFill>
              </a:rPr>
              <a:t>Taking notes </a:t>
            </a:r>
            <a:r>
              <a:rPr lang="en-US" altLang="zh-HK" sz="2800" b="1" dirty="0" smtClean="0"/>
              <a:t>while reading (using </a:t>
            </a:r>
            <a:r>
              <a:rPr lang="en-US" altLang="zh-HK" sz="2800" b="1" dirty="0"/>
              <a:t>graphic </a:t>
            </a:r>
            <a:r>
              <a:rPr lang="en-US" altLang="zh-HK" sz="2800" b="1" dirty="0" err="1" smtClean="0"/>
              <a:t>organisers</a:t>
            </a:r>
            <a:r>
              <a:rPr lang="en-US" altLang="zh-HK" sz="2800" b="1" dirty="0" smtClean="0"/>
              <a:t>)</a:t>
            </a:r>
            <a:endParaRPr lang="en-US" altLang="zh-HK" sz="2800" b="1" dirty="0"/>
          </a:p>
        </p:txBody>
      </p:sp>
    </p:spTree>
    <p:extLst>
      <p:ext uri="{BB962C8B-B14F-4D97-AF65-F5344CB8AC3E}">
        <p14:creationId xmlns:p14="http://schemas.microsoft.com/office/powerpoint/2010/main" val="14765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-6886"/>
            <a:ext cx="11289146" cy="1325563"/>
          </a:xfrm>
        </p:spPr>
        <p:txBody>
          <a:bodyPr/>
          <a:lstStyle/>
          <a:p>
            <a:r>
              <a:rPr lang="en-US" altLang="zh-HK" dirty="0" smtClean="0"/>
              <a:t>Using different mind maps to </a:t>
            </a:r>
            <a:r>
              <a:rPr lang="en-US" altLang="zh-HK" dirty="0" err="1" smtClean="0"/>
              <a:t>organise</a:t>
            </a:r>
            <a:r>
              <a:rPr lang="en-US" altLang="zh-HK" dirty="0" smtClean="0"/>
              <a:t> the notes</a:t>
            </a:r>
            <a:endParaRPr lang="zh-HK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5422" y="6157630"/>
            <a:ext cx="9721059" cy="52322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</a:rPr>
              <a:t>Useful for </a:t>
            </a:r>
            <a:r>
              <a:rPr lang="en-US" altLang="zh-HK" sz="2800" dirty="0" err="1" smtClean="0">
                <a:solidFill>
                  <a:srgbClr val="FF0000"/>
                </a:solidFill>
              </a:rPr>
              <a:t>organising</a:t>
            </a:r>
            <a:r>
              <a:rPr lang="en-US" altLang="zh-HK" sz="2800" dirty="0" smtClean="0">
                <a:solidFill>
                  <a:srgbClr val="FF0000"/>
                </a:solidFill>
              </a:rPr>
              <a:t> notes about different solutions to a problem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7523" y="1057067"/>
            <a:ext cx="7549978" cy="52322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800" b="1" dirty="0" smtClean="0">
                <a:solidFill>
                  <a:srgbClr val="0070C0"/>
                </a:solidFill>
              </a:rPr>
              <a:t>Fishbone Diagram </a:t>
            </a:r>
            <a:r>
              <a:rPr lang="en-US" altLang="zh-HK" sz="2800" dirty="0" smtClean="0">
                <a:solidFill>
                  <a:srgbClr val="FF0000"/>
                </a:solidFill>
              </a:rPr>
              <a:t>for </a:t>
            </a:r>
            <a:r>
              <a:rPr lang="en-US" altLang="zh-HK" sz="2800" b="1" dirty="0" smtClean="0">
                <a:solidFill>
                  <a:srgbClr val="0070C0"/>
                </a:solidFill>
              </a:rPr>
              <a:t>solutions</a:t>
            </a:r>
            <a:r>
              <a:rPr lang="en-US" altLang="zh-HK" sz="2800" dirty="0" smtClean="0">
                <a:solidFill>
                  <a:srgbClr val="FF0000"/>
                </a:solidFill>
              </a:rPr>
              <a:t> to a problem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9"/>
          <a:stretch/>
        </p:blipFill>
        <p:spPr>
          <a:xfrm>
            <a:off x="1045422" y="1690688"/>
            <a:ext cx="9899669" cy="43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49" t="1207" r="20616" b="37344"/>
          <a:stretch/>
        </p:blipFill>
        <p:spPr>
          <a:xfrm>
            <a:off x="296563" y="1836747"/>
            <a:ext cx="6699982" cy="3889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040"/>
            <a:ext cx="12049049" cy="1325563"/>
          </a:xfrm>
        </p:spPr>
        <p:txBody>
          <a:bodyPr/>
          <a:lstStyle/>
          <a:p>
            <a:r>
              <a:rPr lang="en-US" altLang="zh-HK" dirty="0" smtClean="0"/>
              <a:t>Enriching the chart with notes from different sources</a:t>
            </a:r>
            <a:endParaRPr lang="zh-HK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7433" y="1270000"/>
            <a:ext cx="4511616" cy="3970318"/>
          </a:xfrm>
          <a:prstGeom prst="rect">
            <a:avLst/>
          </a:prstGeom>
          <a:solidFill>
            <a:schemeClr val="accent1">
              <a:lumMod val="40000"/>
              <a:lumOff val="60000"/>
              <a:alpha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  <a:endParaRPr lang="en-US" altLang="zh-HK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r>
              <a:rPr lang="en-US" altLang="zh-HK" dirty="0" smtClean="0"/>
              <a:t>        </a:t>
            </a:r>
          </a:p>
          <a:p>
            <a:r>
              <a:rPr lang="en-US" altLang="zh-HK" dirty="0" smtClean="0"/>
              <a:t> 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  </a:t>
            </a:r>
          </a:p>
          <a:p>
            <a:r>
              <a:rPr lang="en-US" altLang="zh-HK" dirty="0" smtClean="0"/>
              <a:t>           </a:t>
            </a:r>
            <a:endParaRPr lang="zh-HK" altLang="en-US" dirty="0"/>
          </a:p>
        </p:txBody>
      </p:sp>
      <p:sp>
        <p:nvSpPr>
          <p:cNvPr id="8" name="Curved Left Arrow 7"/>
          <p:cNvSpPr/>
          <p:nvPr/>
        </p:nvSpPr>
        <p:spPr>
          <a:xfrm rot="5400000">
            <a:off x="6227805" y="4160793"/>
            <a:ext cx="1445741" cy="273084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562" y="6208675"/>
            <a:ext cx="8222572" cy="52322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</a:rPr>
              <a:t>You can add more notes to this Problem Solution Chart.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015" t="8452" r="31364" b="10470"/>
          <a:stretch/>
        </p:blipFill>
        <p:spPr>
          <a:xfrm>
            <a:off x="7691948" y="1800869"/>
            <a:ext cx="4202586" cy="32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49" t="1207" r="20616" b="37344"/>
          <a:stretch/>
        </p:blipFill>
        <p:spPr>
          <a:xfrm>
            <a:off x="0" y="-117819"/>
            <a:ext cx="11281477" cy="61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6410" y="716693"/>
            <a:ext cx="36329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Reduce carbon footprint - reduce</a:t>
            </a:r>
            <a:endParaRPr lang="zh-HK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26410" y="3734428"/>
            <a:ext cx="34839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Reduce carbon footprint - reuse</a:t>
            </a:r>
            <a:endParaRPr lang="zh-HK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2549" y="4248014"/>
            <a:ext cx="36730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Reduce carbon footprint - recycle</a:t>
            </a:r>
            <a:endParaRPr lang="zh-HK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26410" y="4377808"/>
            <a:ext cx="2848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Donate old clothes and toys </a:t>
            </a:r>
          </a:p>
          <a:p>
            <a:r>
              <a:rPr lang="en-US" altLang="zh-HK" dirty="0" smtClean="0"/>
              <a:t>to charity shops</a:t>
            </a:r>
            <a:endParaRPr lang="zh-HK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30618" y="1479656"/>
            <a:ext cx="304948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Reduce car journeys – walk </a:t>
            </a:r>
            <a:endParaRPr lang="zh-HK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68999" y="4654807"/>
            <a:ext cx="273209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Recycle bottles and cans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926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09" y="126848"/>
            <a:ext cx="11268364" cy="1325563"/>
          </a:xfrm>
        </p:spPr>
        <p:txBody>
          <a:bodyPr/>
          <a:lstStyle/>
          <a:p>
            <a:r>
              <a:rPr lang="en-US" altLang="zh-HK" dirty="0" smtClean="0"/>
              <a:t>Using different mind maps to </a:t>
            </a:r>
            <a:r>
              <a:rPr lang="en-US" altLang="zh-HK" dirty="0" err="1" smtClean="0"/>
              <a:t>organise</a:t>
            </a:r>
            <a:r>
              <a:rPr lang="en-US" altLang="zh-HK" dirty="0" smtClean="0"/>
              <a:t> the notes</a:t>
            </a:r>
            <a:endParaRPr lang="zh-HK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562" y="6208675"/>
            <a:ext cx="8810368" cy="52322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</a:rPr>
              <a:t>Useful for </a:t>
            </a:r>
            <a:r>
              <a:rPr lang="en-US" altLang="zh-HK" sz="2800" dirty="0" err="1" smtClean="0">
                <a:solidFill>
                  <a:srgbClr val="FF0000"/>
                </a:solidFill>
              </a:rPr>
              <a:t>organising</a:t>
            </a:r>
            <a:r>
              <a:rPr lang="en-US" altLang="zh-HK" sz="2800" dirty="0" smtClean="0">
                <a:solidFill>
                  <a:srgbClr val="FF0000"/>
                </a:solidFill>
              </a:rPr>
              <a:t> information about </a:t>
            </a:r>
            <a:r>
              <a:rPr lang="en-US" altLang="zh-HK" sz="2800" b="1" dirty="0">
                <a:solidFill>
                  <a:srgbClr val="0070C0"/>
                </a:solidFill>
              </a:rPr>
              <a:t>cause and </a:t>
            </a:r>
            <a:r>
              <a:rPr lang="en-US" altLang="zh-HK" sz="2800" b="1" dirty="0" smtClean="0">
                <a:solidFill>
                  <a:srgbClr val="0070C0"/>
                </a:solidFill>
              </a:rPr>
              <a:t>effect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481" y="1190801"/>
            <a:ext cx="4003589" cy="52322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800" b="1" dirty="0" smtClean="0">
                <a:solidFill>
                  <a:srgbClr val="0070C0"/>
                </a:solidFill>
              </a:rPr>
              <a:t>Cause and Effect Chart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57" y="1930400"/>
            <a:ext cx="3485824" cy="40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64" y="-187346"/>
            <a:ext cx="11856536" cy="1320800"/>
          </a:xfrm>
        </p:spPr>
        <p:txBody>
          <a:bodyPr/>
          <a:lstStyle/>
          <a:p>
            <a:r>
              <a:rPr lang="en-US" altLang="zh-HK" dirty="0" smtClean="0"/>
              <a:t>Using different mind maps to </a:t>
            </a:r>
            <a:r>
              <a:rPr lang="en-US" altLang="zh-HK" dirty="0" err="1" smtClean="0"/>
              <a:t>organise</a:t>
            </a:r>
            <a:r>
              <a:rPr lang="en-US" altLang="zh-HK" dirty="0" smtClean="0"/>
              <a:t> the notes</a:t>
            </a:r>
            <a:endParaRPr lang="zh-HK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9727" y="837419"/>
            <a:ext cx="4003589" cy="52322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800" b="1" dirty="0" smtClean="0">
                <a:solidFill>
                  <a:srgbClr val="0070C0"/>
                </a:solidFill>
              </a:rPr>
              <a:t>Cause and Effect Chart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" y="1608333"/>
            <a:ext cx="6366017" cy="4777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080" y="2450754"/>
            <a:ext cx="1935915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HK" sz="1200" dirty="0" smtClean="0"/>
              <a:t>People use oil, gas and coal</a:t>
            </a:r>
            <a:r>
              <a:rPr lang="en-US" altLang="zh-HK" sz="1400" dirty="0" smtClean="0"/>
              <a:t>.</a:t>
            </a:r>
            <a:endParaRPr lang="zh-HK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930030" y="2450753"/>
            <a:ext cx="222702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HK" sz="1200" dirty="0"/>
              <a:t>Greenhouse gases are </a:t>
            </a:r>
            <a:r>
              <a:rPr lang="en-US" altLang="zh-HK" sz="1200" dirty="0" smtClean="0"/>
              <a:t>produced.</a:t>
            </a:r>
            <a:endParaRPr lang="zh-HK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250" y="3219103"/>
            <a:ext cx="278765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Greenhouse gases </a:t>
            </a:r>
            <a:r>
              <a:rPr lang="en-US" altLang="zh-HK" sz="1200" dirty="0" smtClean="0"/>
              <a:t>make Earth hotter.</a:t>
            </a:r>
            <a:endParaRPr lang="zh-HK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56128" y="3176320"/>
            <a:ext cx="170492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1200" dirty="0" smtClean="0"/>
              <a:t>Ice is melting at the North and South Poles.</a:t>
            </a:r>
            <a:endParaRPr lang="zh-HK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1678" y="3903947"/>
            <a:ext cx="599844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HK" sz="1200" dirty="0" smtClean="0"/>
              <a:t>floods</a:t>
            </a:r>
            <a:endParaRPr lang="zh-HK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4578" y="3858344"/>
            <a:ext cx="2281545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1200" dirty="0" smtClean="0"/>
              <a:t>Melting ice raises the water level.</a:t>
            </a:r>
            <a:endParaRPr lang="zh-HK" alt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83" t="17055" r="22321"/>
          <a:stretch/>
        </p:blipFill>
        <p:spPr>
          <a:xfrm>
            <a:off x="6279269" y="1908039"/>
            <a:ext cx="5825472" cy="43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64" y="668215"/>
            <a:ext cx="7677259" cy="5580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347" y="1546398"/>
            <a:ext cx="290162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1400" dirty="0" smtClean="0"/>
              <a:t>People use oil, gas and coal</a:t>
            </a:r>
            <a:endParaRPr lang="zh-HK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372877" y="1593776"/>
            <a:ext cx="2419432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Greenhouse gases are produced</a:t>
            </a:r>
            <a:endParaRPr lang="zh-HK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031457" y="2502902"/>
            <a:ext cx="2763282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Greenhouse gases </a:t>
            </a:r>
            <a:r>
              <a:rPr lang="en-US" altLang="zh-HK" sz="1200" dirty="0" smtClean="0"/>
              <a:t>make Earth hotter</a:t>
            </a:r>
            <a:endParaRPr lang="zh-HK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372877" y="2502901"/>
            <a:ext cx="205609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1200" dirty="0" smtClean="0"/>
              <a:t>Ice melting at the North and South Poles</a:t>
            </a:r>
            <a:endParaRPr lang="zh-HK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399586" y="3374125"/>
            <a:ext cx="723397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1200" dirty="0" smtClean="0"/>
              <a:t>floods</a:t>
            </a:r>
            <a:endParaRPr lang="zh-HK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051347" y="3483149"/>
            <a:ext cx="2239299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1200" dirty="0" smtClean="0"/>
              <a:t>Melting ice raises the water level.</a:t>
            </a:r>
            <a:endParaRPr lang="zh-HK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47790" y="144995"/>
            <a:ext cx="10494283" cy="52322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</a:rPr>
              <a:t>Does the passage explain the topic clearly? Is there anything not clear?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27096" y="1498669"/>
            <a:ext cx="1726966" cy="40689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29470" y="4260644"/>
            <a:ext cx="861928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HK" sz="3200" dirty="0" smtClean="0"/>
              <a:t>What is “oil, gas and coal”? Do I use them as well? </a:t>
            </a:r>
            <a:endParaRPr lang="zh-HK" altLang="en-US" sz="3200" dirty="0"/>
          </a:p>
        </p:txBody>
      </p:sp>
      <p:sp>
        <p:nvSpPr>
          <p:cNvPr id="21" name="Down Arrow 20"/>
          <p:cNvSpPr/>
          <p:nvPr/>
        </p:nvSpPr>
        <p:spPr>
          <a:xfrm>
            <a:off x="3502161" y="1996599"/>
            <a:ext cx="518984" cy="21650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981544" y="6227134"/>
            <a:ext cx="5782671" cy="523220"/>
          </a:xfrm>
          <a:prstGeom prst="rect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800" b="1" dirty="0" smtClean="0">
                <a:solidFill>
                  <a:srgbClr val="FFFF00"/>
                </a:solidFill>
              </a:rPr>
              <a:t>Read other materials to find out!</a:t>
            </a:r>
            <a:endParaRPr lang="zh-HK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4" y="32231"/>
            <a:ext cx="10453150" cy="1280890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Writing the learning journal – My 3-2-1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129" y="1313121"/>
            <a:ext cx="10626555" cy="6185324"/>
          </a:xfrm>
        </p:spPr>
        <p:txBody>
          <a:bodyPr>
            <a:noAutofit/>
          </a:bodyPr>
          <a:lstStyle/>
          <a:p>
            <a:r>
              <a:rPr lang="en-US" altLang="zh-HK" dirty="0"/>
              <a:t>It helps you to </a:t>
            </a:r>
            <a:r>
              <a:rPr lang="en-US" altLang="zh-HK" b="1" dirty="0" smtClean="0">
                <a:solidFill>
                  <a:srgbClr val="C00000"/>
                </a:solidFill>
              </a:rPr>
              <a:t>think</a:t>
            </a:r>
            <a:r>
              <a:rPr lang="en-US" altLang="zh-HK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HK" dirty="0"/>
              <a:t>about what you </a:t>
            </a:r>
            <a:r>
              <a:rPr lang="en-US" altLang="zh-HK" dirty="0" smtClean="0"/>
              <a:t>know</a:t>
            </a:r>
            <a:r>
              <a:rPr lang="en-US" altLang="zh-HK" dirty="0"/>
              <a:t>, what </a:t>
            </a:r>
            <a:r>
              <a:rPr lang="en-US" altLang="zh-HK" dirty="0" smtClean="0"/>
              <a:t>you </a:t>
            </a:r>
            <a:r>
              <a:rPr lang="en-US" altLang="zh-HK" dirty="0"/>
              <a:t>do not </a:t>
            </a:r>
            <a:r>
              <a:rPr lang="en-US" altLang="zh-HK" dirty="0" smtClean="0"/>
              <a:t>know </a:t>
            </a:r>
            <a:r>
              <a:rPr lang="en-US" altLang="zh-HK" dirty="0"/>
              <a:t>and what </a:t>
            </a:r>
            <a:r>
              <a:rPr lang="en-US" altLang="zh-HK" dirty="0" smtClean="0"/>
              <a:t>you </a:t>
            </a:r>
            <a:r>
              <a:rPr lang="en-US" altLang="zh-HK" dirty="0"/>
              <a:t>want to </a:t>
            </a:r>
            <a:r>
              <a:rPr lang="en-US" altLang="zh-HK" dirty="0" smtClean="0"/>
              <a:t>know. Then you can plan what to do next.</a:t>
            </a:r>
            <a:endParaRPr lang="en-US" altLang="zh-HK" sz="1200" b="1" u="sng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9481" y="6057756"/>
            <a:ext cx="302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 smtClean="0">
                <a:solidFill>
                  <a:schemeClr val="accent1"/>
                </a:solidFill>
              </a:rPr>
              <a:t>My 3-2-1 Record</a:t>
            </a:r>
            <a:endParaRPr lang="zh-HK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0"/>
          <a:stretch/>
        </p:blipFill>
        <p:spPr>
          <a:xfrm>
            <a:off x="2583508" y="2076967"/>
            <a:ext cx="5604168" cy="3980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31"/>
            <a:ext cx="12192000" cy="68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My 3-2-1 </a:t>
            </a:r>
            <a:r>
              <a:rPr lang="en-US" altLang="zh-HK" dirty="0" smtClean="0"/>
              <a:t>Record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391" y="150495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3200" dirty="0"/>
              <a:t>Write at least </a:t>
            </a:r>
            <a:r>
              <a:rPr lang="en-US" altLang="zh-HK" sz="3200" b="1" dirty="0"/>
              <a:t>3</a:t>
            </a:r>
            <a:r>
              <a:rPr lang="en-US" altLang="zh-HK" sz="3200" dirty="0"/>
              <a:t> things you learned </a:t>
            </a:r>
            <a:r>
              <a:rPr lang="en-US" altLang="zh-HK" sz="3200" dirty="0" smtClean="0"/>
              <a:t>today.</a:t>
            </a:r>
            <a:endParaRPr lang="zh-HK" alt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657296" y="684240"/>
            <a:ext cx="457200" cy="687332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288" r="5085"/>
          <a:stretch/>
        </p:blipFill>
        <p:spPr>
          <a:xfrm>
            <a:off x="190500" y="2077931"/>
            <a:ext cx="12001500" cy="4759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0550" y="2498558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>
                <a:solidFill>
                  <a:srgbClr val="C00000"/>
                </a:solidFill>
              </a:rPr>
              <a:t>Project learning</a:t>
            </a:r>
            <a:endParaRPr lang="zh-HK" alt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846" y="4741923"/>
            <a:ext cx="316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C00000"/>
                </a:solidFill>
              </a:rPr>
              <a:t>spend </a:t>
            </a:r>
            <a:r>
              <a:rPr lang="en-US" altLang="zh-HK" sz="2800" dirty="0">
                <a:solidFill>
                  <a:srgbClr val="C00000"/>
                </a:solidFill>
              </a:rPr>
              <a:t>a lot of time on research</a:t>
            </a:r>
            <a:endParaRPr lang="zh-HK" altLang="en-US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270" y="5434938"/>
            <a:ext cx="3348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dirty="0">
                <a:solidFill>
                  <a:srgbClr val="C00000"/>
                </a:solidFill>
              </a:rPr>
              <a:t>think critically and </a:t>
            </a:r>
            <a:r>
              <a:rPr lang="en-US" altLang="zh-HK" sz="2800" dirty="0" smtClean="0">
                <a:solidFill>
                  <a:srgbClr val="C00000"/>
                </a:solidFill>
              </a:rPr>
              <a:t>make </a:t>
            </a:r>
            <a:r>
              <a:rPr lang="en-US" altLang="zh-HK" sz="2800" dirty="0">
                <a:solidFill>
                  <a:srgbClr val="C00000"/>
                </a:solidFill>
              </a:rPr>
              <a:t>reflection</a:t>
            </a:r>
            <a:endParaRPr lang="zh-HK" altLang="en-US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8197" y="4741922"/>
            <a:ext cx="3328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>
                <a:solidFill>
                  <a:srgbClr val="C00000"/>
                </a:solidFill>
              </a:rPr>
              <a:t>self-management skills</a:t>
            </a:r>
            <a:endParaRPr lang="zh-HK" alt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9609"/>
          <a:stretch/>
        </p:blipFill>
        <p:spPr>
          <a:xfrm>
            <a:off x="5434157" y="4875990"/>
            <a:ext cx="5253561" cy="1744363"/>
          </a:xfrm>
          <a:prstGeom prst="rect">
            <a:avLst/>
          </a:prstGeom>
        </p:spPr>
      </p:pic>
      <p:sp>
        <p:nvSpPr>
          <p:cNvPr id="47" name="Content Placeholder 2"/>
          <p:cNvSpPr txBox="1">
            <a:spLocks/>
          </p:cNvSpPr>
          <p:nvPr/>
        </p:nvSpPr>
        <p:spPr>
          <a:xfrm>
            <a:off x="2694891" y="2854446"/>
            <a:ext cx="8594123" cy="287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b="1" dirty="0" smtClean="0"/>
              <a:t>To begin with, ________________________________ </a:t>
            </a:r>
            <a:r>
              <a:rPr lang="en-US" altLang="zh-HK" dirty="0" smtClean="0"/>
              <a:t>. </a:t>
            </a:r>
            <a:r>
              <a:rPr lang="en-US" altLang="zh-HK" b="1" dirty="0" smtClean="0"/>
              <a:t>Secondly, _____________________________________. What’s more, _________________________________. To sum up, ___________________________________. </a:t>
            </a:r>
            <a:endParaRPr lang="zh-TW" altLang="zh-HK" dirty="0" smtClean="0"/>
          </a:p>
          <a:p>
            <a:endParaRPr lang="zh-HK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905" y="1210387"/>
            <a:ext cx="8911687" cy="709390"/>
          </a:xfrm>
        </p:spPr>
        <p:txBody>
          <a:bodyPr>
            <a:normAutofit/>
          </a:bodyPr>
          <a:lstStyle/>
          <a:p>
            <a:r>
              <a:rPr lang="en-US" altLang="zh-HK" sz="3200" i="1" dirty="0"/>
              <a:t>Structure your answer: </a:t>
            </a:r>
            <a:endParaRPr lang="zh-HK" alt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0179" y="2116854"/>
            <a:ext cx="8243955" cy="836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HK" sz="2800" dirty="0"/>
              <a:t>Today I have </a:t>
            </a:r>
            <a:r>
              <a:rPr lang="en-US" altLang="zh-HK" sz="2800" b="1" dirty="0"/>
              <a:t>heard</a:t>
            </a:r>
            <a:r>
              <a:rPr lang="en-US" altLang="zh-HK" sz="2800" dirty="0"/>
              <a:t> something about</a:t>
            </a:r>
            <a:r>
              <a:rPr lang="en-US" altLang="zh-HK" dirty="0" smtClean="0"/>
              <a:t>______________. </a:t>
            </a:r>
            <a:r>
              <a:rPr lang="en-US" altLang="zh-HK" sz="2800" dirty="0"/>
              <a:t>I  have  learnt  some </a:t>
            </a:r>
            <a:r>
              <a:rPr lang="en-US" altLang="zh-HK" sz="2800" dirty="0" smtClean="0"/>
              <a:t>  </a:t>
            </a:r>
            <a:r>
              <a:rPr lang="en-US" altLang="zh-HK" sz="2800" b="1" dirty="0"/>
              <a:t>interesting</a:t>
            </a:r>
            <a:r>
              <a:rPr lang="en-US" altLang="zh-HK" sz="2800" dirty="0"/>
              <a:t> </a:t>
            </a:r>
            <a:r>
              <a:rPr lang="en-US" altLang="zh-HK" sz="2800" dirty="0" smtClean="0"/>
              <a:t>  </a:t>
            </a:r>
            <a:r>
              <a:rPr lang="en-US" altLang="zh-HK" sz="2800" dirty="0"/>
              <a:t>facts  about  it. </a:t>
            </a:r>
            <a:r>
              <a:rPr lang="en-US" altLang="zh-HK" sz="2800" dirty="0" smtClean="0"/>
              <a:t>     </a:t>
            </a:r>
            <a:endParaRPr lang="zh-TW" altLang="zh-HK" sz="2800" dirty="0"/>
          </a:p>
          <a:p>
            <a:endParaRPr lang="zh-HK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8200539" y="2125277"/>
            <a:ext cx="17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>
                <a:solidFill>
                  <a:srgbClr val="C00000"/>
                </a:solidFill>
              </a:rPr>
              <a:t>project learning</a:t>
            </a:r>
            <a:endParaRPr lang="zh-HK" alt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6886" y="2836676"/>
            <a:ext cx="693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>
                <a:solidFill>
                  <a:srgbClr val="C00000"/>
                </a:solidFill>
              </a:rPr>
              <a:t>project learning </a:t>
            </a:r>
            <a:r>
              <a:rPr lang="en-US" altLang="zh-HK" dirty="0">
                <a:solidFill>
                  <a:srgbClr val="C00000"/>
                </a:solidFill>
              </a:rPr>
              <a:t>means spending a lot of time on research</a:t>
            </a:r>
            <a:endParaRPr lang="zh-HK" alt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0854" y="3272557"/>
            <a:ext cx="4794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C00000"/>
                </a:solidFill>
              </a:rPr>
              <a:t>I will learn to think critically and </a:t>
            </a:r>
            <a:r>
              <a:rPr lang="en-US" altLang="zh-HK" dirty="0" smtClean="0">
                <a:solidFill>
                  <a:srgbClr val="C00000"/>
                </a:solidFill>
              </a:rPr>
              <a:t>make </a:t>
            </a:r>
            <a:r>
              <a:rPr lang="en-US" altLang="zh-HK" dirty="0">
                <a:solidFill>
                  <a:srgbClr val="C00000"/>
                </a:solidFill>
              </a:rPr>
              <a:t>reflection. </a:t>
            </a:r>
            <a:endParaRPr lang="zh-HK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9859" y="3632040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C00000"/>
                </a:solidFill>
              </a:rPr>
              <a:t>I will learn self-management skills. </a:t>
            </a:r>
            <a:endParaRPr lang="zh-HK" alt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7681" y="4047865"/>
            <a:ext cx="5926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C00000"/>
                </a:solidFill>
              </a:rPr>
              <a:t>I will be learning many things I do not know before. </a:t>
            </a:r>
            <a:endParaRPr lang="zh-HK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873" y="2204831"/>
            <a:ext cx="191923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Topic sentence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11604" y="2389497"/>
            <a:ext cx="378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358" y="2916903"/>
            <a:ext cx="191133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Linking words –</a:t>
            </a:r>
          </a:p>
          <a:p>
            <a:r>
              <a:rPr lang="en-US" altLang="zh-HK" b="1" dirty="0">
                <a:solidFill>
                  <a:schemeClr val="bg1"/>
                </a:solidFill>
              </a:rPr>
              <a:t>list points 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614" y="3766501"/>
            <a:ext cx="20463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Linking words – add more points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614" y="4689457"/>
            <a:ext cx="19192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/>
              <a:t>Linking words – to conclude</a:t>
            </a:r>
            <a:endParaRPr lang="zh-HK" alt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05561" y="4496473"/>
            <a:ext cx="584618" cy="4068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26" idx="1"/>
          </p:cNvCxnSpPr>
          <p:nvPr/>
        </p:nvCxnSpPr>
        <p:spPr>
          <a:xfrm>
            <a:off x="2314689" y="3240069"/>
            <a:ext cx="537216" cy="6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</p:cNvCxnSpPr>
          <p:nvPr/>
        </p:nvCxnSpPr>
        <p:spPr>
          <a:xfrm>
            <a:off x="2314689" y="3240069"/>
            <a:ext cx="537216" cy="412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3"/>
          </p:cNvCxnSpPr>
          <p:nvPr/>
        </p:nvCxnSpPr>
        <p:spPr>
          <a:xfrm flipV="1">
            <a:off x="2405002" y="4085054"/>
            <a:ext cx="397509" cy="4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752046" y="1353002"/>
            <a:ext cx="7749852" cy="465803"/>
          </a:xfrm>
          <a:prstGeom prst="rect">
            <a:avLst/>
          </a:prstGeom>
          <a:solidFill>
            <a:schemeClr val="accent1">
              <a:alpha val="24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Rectangle 25"/>
          <p:cNvSpPr/>
          <p:nvPr/>
        </p:nvSpPr>
        <p:spPr>
          <a:xfrm>
            <a:off x="2600891" y="2896028"/>
            <a:ext cx="2301448" cy="334199"/>
          </a:xfrm>
          <a:prstGeom prst="rect">
            <a:avLst/>
          </a:prstGeom>
          <a:solidFill>
            <a:srgbClr val="F0B270">
              <a:alpha val="35000"/>
            </a:srgbClr>
          </a:solidFill>
          <a:ln w="38100">
            <a:solidFill>
              <a:srgbClr val="F0B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Rectangle 26"/>
          <p:cNvSpPr/>
          <p:nvPr/>
        </p:nvSpPr>
        <p:spPr>
          <a:xfrm>
            <a:off x="2717189" y="3681616"/>
            <a:ext cx="2069227" cy="385967"/>
          </a:xfrm>
          <a:prstGeom prst="rect">
            <a:avLst/>
          </a:prstGeom>
          <a:solidFill>
            <a:srgbClr val="FFD966">
              <a:alpha val="22000"/>
            </a:srgbClr>
          </a:solidFill>
          <a:ln w="381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Rectangle 27"/>
          <p:cNvSpPr/>
          <p:nvPr/>
        </p:nvSpPr>
        <p:spPr>
          <a:xfrm>
            <a:off x="2733442" y="4099789"/>
            <a:ext cx="1737398" cy="385967"/>
          </a:xfrm>
          <a:prstGeom prst="rect">
            <a:avLst/>
          </a:prstGeom>
          <a:solidFill>
            <a:srgbClr val="FFFF00">
              <a:alpha val="35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Rectangle 21"/>
          <p:cNvSpPr/>
          <p:nvPr/>
        </p:nvSpPr>
        <p:spPr>
          <a:xfrm>
            <a:off x="2735467" y="3308732"/>
            <a:ext cx="1488820" cy="364190"/>
          </a:xfrm>
          <a:prstGeom prst="rect">
            <a:avLst/>
          </a:prstGeom>
          <a:solidFill>
            <a:srgbClr val="F0B270">
              <a:alpha val="35000"/>
            </a:srgbClr>
          </a:solidFill>
          <a:ln w="38100">
            <a:solidFill>
              <a:srgbClr val="F0B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808602" y="-190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b="1" dirty="0" smtClean="0"/>
              <a:t>My 3-2-1 Record</a:t>
            </a:r>
            <a:endParaRPr lang="zh-HK" altLang="en-US" b="1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819438" y="669987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zh-HK" sz="2800" i="1" dirty="0" smtClean="0"/>
              <a:t>Write at least </a:t>
            </a:r>
            <a:r>
              <a:rPr lang="en-US" altLang="zh-HK" sz="2800" b="1" i="1" dirty="0" smtClean="0"/>
              <a:t>3</a:t>
            </a:r>
            <a:r>
              <a:rPr lang="en-US" altLang="zh-HK" sz="2800" i="1" dirty="0" smtClean="0"/>
              <a:t> things you learned today.</a:t>
            </a:r>
            <a:endParaRPr lang="zh-HK" altLang="en-US" sz="2800" i="1" dirty="0"/>
          </a:p>
        </p:txBody>
      </p:sp>
      <p:sp>
        <p:nvSpPr>
          <p:cNvPr id="33" name="Oval 32"/>
          <p:cNvSpPr/>
          <p:nvPr/>
        </p:nvSpPr>
        <p:spPr>
          <a:xfrm>
            <a:off x="3479877" y="0"/>
            <a:ext cx="457200" cy="687332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8921880" y="2413080"/>
            <a:ext cx="2870280" cy="2940480"/>
            <a:chOff x="8921880" y="2413080"/>
            <a:chExt cx="2870280" cy="29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5" name="Ink 34"/>
                <p14:cNvContentPartPr/>
                <p14:nvPr/>
              </p14:nvContentPartPr>
              <p14:xfrm>
                <a:off x="8966160" y="2413080"/>
                <a:ext cx="2826000" cy="283248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50320" y="2349360"/>
                  <a:ext cx="2858040" cy="29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6" name="Ink 35"/>
                <p14:cNvContentPartPr/>
                <p14:nvPr/>
              </p14:nvContentPartPr>
              <p14:xfrm>
                <a:off x="8921880" y="4933800"/>
                <a:ext cx="571680" cy="41976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06040" y="4870440"/>
                  <a:ext cx="603360" cy="54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468997" y="3098630"/>
            <a:ext cx="1486440" cy="2635560"/>
            <a:chOff x="4533840" y="3276720"/>
            <a:chExt cx="1486440" cy="263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Ink 36"/>
                <p14:cNvContentPartPr/>
                <p14:nvPr/>
              </p14:nvContentPartPr>
              <p14:xfrm>
                <a:off x="4533840" y="3276720"/>
                <a:ext cx="1448280" cy="250200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18000" y="3213000"/>
                  <a:ext cx="1479960" cy="26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8" name="Ink 37"/>
                <p14:cNvContentPartPr/>
                <p14:nvPr/>
              </p14:nvContentPartPr>
              <p14:xfrm>
                <a:off x="5499000" y="5435640"/>
                <a:ext cx="521280" cy="47664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83160" y="5372280"/>
                  <a:ext cx="552960" cy="60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5232240" y="3835440"/>
            <a:ext cx="2369160" cy="2292840"/>
            <a:chOff x="5232240" y="3835440"/>
            <a:chExt cx="2369160" cy="22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9" name="Ink 38"/>
                <p14:cNvContentPartPr/>
                <p14:nvPr/>
              </p14:nvContentPartPr>
              <p14:xfrm>
                <a:off x="5232240" y="3835440"/>
                <a:ext cx="2311920" cy="208944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16400" y="3772080"/>
                  <a:ext cx="2343600" cy="22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0" name="Ink 39"/>
                <p14:cNvContentPartPr/>
                <p14:nvPr/>
              </p14:nvContentPartPr>
              <p14:xfrm>
                <a:off x="7213680" y="5657760"/>
                <a:ext cx="387720" cy="47052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97840" y="5594400"/>
                  <a:ext cx="419400" cy="59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8261280" y="4178160"/>
            <a:ext cx="648000" cy="1651680"/>
            <a:chOff x="8261280" y="4178160"/>
            <a:chExt cx="648000" cy="16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1" name="Ink 40"/>
                <p14:cNvContentPartPr/>
                <p14:nvPr/>
              </p14:nvContentPartPr>
              <p14:xfrm>
                <a:off x="8261280" y="4178160"/>
                <a:ext cx="641880" cy="161352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45440" y="4114800"/>
                  <a:ext cx="673560" cy="17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2" name="Ink 41"/>
                <p14:cNvContentPartPr/>
                <p14:nvPr/>
              </p14:nvContentPartPr>
              <p14:xfrm>
                <a:off x="8610480" y="5581800"/>
                <a:ext cx="298800" cy="24804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94640" y="5518080"/>
                  <a:ext cx="330480" cy="37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93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110"/>
            <a:ext cx="10666412" cy="1365464"/>
          </a:xfrm>
        </p:spPr>
        <p:txBody>
          <a:bodyPr>
            <a:normAutofit/>
          </a:bodyPr>
          <a:lstStyle/>
          <a:p>
            <a:r>
              <a:rPr lang="en-US" altLang="zh-HK" dirty="0"/>
              <a:t>Elaborate your points with </a:t>
            </a:r>
            <a:r>
              <a:rPr lang="en-US" altLang="zh-HK" dirty="0" smtClean="0"/>
              <a:t>examples </a:t>
            </a:r>
            <a:r>
              <a:rPr lang="en-US" altLang="zh-HK" dirty="0"/>
              <a:t>and </a:t>
            </a:r>
            <a:r>
              <a:rPr lang="en-US" altLang="zh-HK" dirty="0" smtClean="0"/>
              <a:t>explanation</a:t>
            </a:r>
            <a:r>
              <a:rPr lang="en-US" altLang="zh-CN" dirty="0" smtClean="0"/>
              <a:t>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/>
              <a:t>Today I have </a:t>
            </a:r>
            <a:r>
              <a:rPr lang="en-US" altLang="zh-HK" sz="2400" b="1" dirty="0"/>
              <a:t>heard</a:t>
            </a:r>
            <a:r>
              <a:rPr lang="en-US" altLang="zh-HK" sz="2400" dirty="0"/>
              <a:t> something about </a:t>
            </a:r>
            <a:r>
              <a:rPr lang="en-US" altLang="zh-HK" sz="2400" dirty="0" smtClean="0"/>
              <a:t>project learning</a:t>
            </a:r>
            <a:r>
              <a:rPr lang="en-US" altLang="zh-HK" sz="2400" dirty="0"/>
              <a:t>. I have learnt some </a:t>
            </a:r>
            <a:r>
              <a:rPr lang="en-US" altLang="zh-HK" sz="2400" b="1" dirty="0"/>
              <a:t>interesting</a:t>
            </a:r>
            <a:r>
              <a:rPr lang="en-US" altLang="zh-HK" sz="2400" dirty="0"/>
              <a:t> facts about it. </a:t>
            </a:r>
            <a:r>
              <a:rPr lang="en-US" altLang="zh-HK" sz="2400" b="1" dirty="0"/>
              <a:t>To begin with, </a:t>
            </a:r>
            <a:r>
              <a:rPr lang="en-US" altLang="zh-HK" sz="2400" dirty="0" smtClean="0"/>
              <a:t>project learning </a:t>
            </a:r>
            <a:r>
              <a:rPr lang="en-US" altLang="zh-HK" sz="2400" dirty="0"/>
              <a:t>means spending a lot of time on research. </a:t>
            </a:r>
            <a:r>
              <a:rPr lang="en-US" altLang="zh-HK" sz="2400" b="1" dirty="0">
                <a:solidFill>
                  <a:srgbClr val="FF0000"/>
                </a:solidFill>
              </a:rPr>
              <a:t>For example,</a:t>
            </a:r>
            <a:r>
              <a:rPr lang="en-US" altLang="zh-HK" sz="2400" dirty="0">
                <a:solidFill>
                  <a:srgbClr val="FF0000"/>
                </a:solidFill>
              </a:rPr>
              <a:t> </a:t>
            </a:r>
            <a:r>
              <a:rPr lang="en-US" altLang="zh-HK" sz="2400" dirty="0"/>
              <a:t>I need to search </a:t>
            </a:r>
            <a:r>
              <a:rPr lang="en-US" altLang="zh-HK" sz="2400" dirty="0" smtClean="0"/>
              <a:t>for information about </a:t>
            </a:r>
            <a:r>
              <a:rPr lang="en-US" altLang="zh-HK" sz="2400" dirty="0"/>
              <a:t>an environmental issue and write a </a:t>
            </a:r>
            <a:r>
              <a:rPr lang="en-US" altLang="zh-HK" sz="2400" dirty="0" smtClean="0"/>
              <a:t>report</a:t>
            </a:r>
            <a:r>
              <a:rPr lang="en-US" altLang="zh-HK" sz="2400" dirty="0"/>
              <a:t>. </a:t>
            </a:r>
            <a:r>
              <a:rPr lang="en-US" altLang="zh-HK" sz="2400" b="1" dirty="0"/>
              <a:t>Secondly, </a:t>
            </a:r>
            <a:r>
              <a:rPr lang="en-US" altLang="zh-HK" sz="2400" dirty="0"/>
              <a:t>I will  learn  to  think  critically  and  </a:t>
            </a:r>
            <a:r>
              <a:rPr lang="en-US" altLang="zh-HK" sz="2400" dirty="0" smtClean="0"/>
              <a:t>reflect.  </a:t>
            </a:r>
            <a:r>
              <a:rPr lang="en-US" altLang="zh-HK" sz="2400" b="1" dirty="0" smtClean="0">
                <a:solidFill>
                  <a:srgbClr val="FF0000"/>
                </a:solidFill>
              </a:rPr>
              <a:t>This means that </a:t>
            </a:r>
            <a:r>
              <a:rPr lang="en-US" altLang="zh-HK" sz="2400" b="1" dirty="0" smtClean="0"/>
              <a:t> </a:t>
            </a:r>
            <a:r>
              <a:rPr lang="en-US" altLang="zh-HK" sz="2400" dirty="0"/>
              <a:t>I need to think and question </a:t>
            </a:r>
            <a:r>
              <a:rPr lang="en-US" altLang="zh-HK" sz="2400" dirty="0" smtClean="0"/>
              <a:t>findings </a:t>
            </a:r>
            <a:r>
              <a:rPr lang="en-US" altLang="zh-HK" sz="2400" dirty="0"/>
              <a:t>in more </a:t>
            </a:r>
            <a:r>
              <a:rPr lang="en-US" altLang="zh-HK" sz="2400" dirty="0" smtClean="0"/>
              <a:t>detail. </a:t>
            </a:r>
            <a:r>
              <a:rPr lang="en-US" altLang="zh-HK" sz="2400" b="1" dirty="0"/>
              <a:t>What’s more, </a:t>
            </a:r>
            <a:r>
              <a:rPr lang="en-US" altLang="zh-HK" sz="2400" dirty="0"/>
              <a:t>I will learn self-management skills. </a:t>
            </a:r>
            <a:r>
              <a:rPr lang="en-US" altLang="zh-HK" sz="2400" b="1" dirty="0" smtClean="0">
                <a:solidFill>
                  <a:srgbClr val="FF0000"/>
                </a:solidFill>
              </a:rPr>
              <a:t>In other words, </a:t>
            </a:r>
            <a:r>
              <a:rPr lang="en-US" altLang="zh-HK" sz="2400" dirty="0" smtClean="0"/>
              <a:t>I will learn skills that help me work efficiently. </a:t>
            </a:r>
            <a:r>
              <a:rPr lang="en-US" altLang="zh-HK" sz="2400" b="1" dirty="0"/>
              <a:t>To sum up, </a:t>
            </a:r>
            <a:r>
              <a:rPr lang="en-US" altLang="zh-HK" sz="2400" dirty="0"/>
              <a:t>I will be </a:t>
            </a:r>
            <a:r>
              <a:rPr lang="en-US" altLang="zh-HK" sz="2400" dirty="0" smtClean="0"/>
              <a:t>building skills that I lack. </a:t>
            </a:r>
            <a:r>
              <a:rPr lang="en-US" altLang="zh-HK" sz="2400" dirty="0"/>
              <a:t>This really sounds interesting! I am looking forward to it! Can’t wait!</a:t>
            </a:r>
            <a:endParaRPr lang="zh-TW" altLang="zh-HK" sz="2400" dirty="0"/>
          </a:p>
          <a:p>
            <a:endParaRPr lang="zh-HK" alt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834094" y="2813538"/>
            <a:ext cx="5125832" cy="6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618749" y="3497179"/>
            <a:ext cx="6498430" cy="16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944544" y="3808268"/>
            <a:ext cx="1996172" cy="465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42535" y="3137095"/>
            <a:ext cx="4832623" cy="7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3492" y="4152360"/>
            <a:ext cx="3695257" cy="383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4138918"/>
            <a:ext cx="4010526" cy="8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6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My 3-2-1 </a:t>
            </a:r>
            <a:r>
              <a:rPr lang="en-US" altLang="zh-HK" dirty="0" smtClean="0"/>
              <a:t>Record</a:t>
            </a:r>
            <a:endParaRPr lang="zh-HK" altLang="en-US" dirty="0"/>
          </a:p>
        </p:txBody>
      </p:sp>
      <p:sp>
        <p:nvSpPr>
          <p:cNvPr id="4" name="Oval 3"/>
          <p:cNvSpPr/>
          <p:nvPr/>
        </p:nvSpPr>
        <p:spPr>
          <a:xfrm>
            <a:off x="2136521" y="663778"/>
            <a:ext cx="457200" cy="687332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89212" y="1452824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zh-HK" sz="3200" dirty="0"/>
              <a:t>Think of </a:t>
            </a:r>
            <a:r>
              <a:rPr lang="en-US" altLang="zh-HK" sz="3200" b="1" dirty="0"/>
              <a:t>2</a:t>
            </a:r>
            <a:r>
              <a:rPr lang="en-US" altLang="zh-HK" sz="3200" dirty="0"/>
              <a:t> ways that the above affects you.</a:t>
            </a:r>
            <a:endParaRPr lang="zh-HK" alt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4208207" y="2547337"/>
            <a:ext cx="77213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sz="2800" i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Does it change what I think or know about the topic? </a:t>
            </a:r>
            <a:endParaRPr lang="en-US" altLang="zh-HK" sz="2800" i="1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sz="2800" i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 do you feel? Why? </a:t>
            </a:r>
          </a:p>
          <a:p>
            <a:pPr>
              <a:spcAft>
                <a:spcPts val="0"/>
              </a:spcAft>
            </a:pPr>
            <a:r>
              <a:rPr lang="en-US" altLang="zh-HK" sz="2800" i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 does this learning relate to your life? </a:t>
            </a:r>
            <a:endParaRPr lang="zh-TW" altLang="zh-HK" sz="2800" i="1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HK" sz="2800" i="1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 can you apply what you learn in your life? </a:t>
            </a:r>
          </a:p>
          <a:p>
            <a:r>
              <a:rPr lang="en-US" altLang="zh-HK" sz="2800" i="1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 can you </a:t>
            </a:r>
            <a:r>
              <a:rPr lang="en-US" altLang="zh-HK" sz="2800" i="1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help/improve the situation? </a:t>
            </a:r>
            <a:endParaRPr lang="en-US" altLang="zh-HK" sz="2800" i="1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HK" sz="2800" i="1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Are you doing </a:t>
            </a:r>
            <a:r>
              <a:rPr lang="en-US" altLang="zh-HK" sz="2800" i="1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right/well</a:t>
            </a:r>
            <a:r>
              <a:rPr lang="en-US" altLang="zh-HK" sz="2800" i="1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HK" sz="2800" i="1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 this information </a:t>
            </a:r>
            <a:r>
              <a:rPr lang="en-US" altLang="zh-HK" sz="2800" i="1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useful/important </a:t>
            </a:r>
            <a:r>
              <a:rPr lang="en-US" altLang="zh-HK" sz="2800" i="1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know? </a:t>
            </a:r>
            <a:endParaRPr lang="zh-HK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2110" y="2178541"/>
            <a:ext cx="315311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This helps you think </a:t>
            </a:r>
            <a:r>
              <a:rPr lang="en-US" altLang="zh-HK" b="1" dirty="0" smtClean="0">
                <a:solidFill>
                  <a:schemeClr val="bg1"/>
                </a:solidFill>
              </a:rPr>
              <a:t>about the </a:t>
            </a:r>
            <a:r>
              <a:rPr lang="en-US" altLang="zh-HK" b="1" dirty="0">
                <a:solidFill>
                  <a:schemeClr val="bg1"/>
                </a:solidFill>
              </a:rPr>
              <a:t>impact the information has on you.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5223" y="2697739"/>
            <a:ext cx="487013" cy="2563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28641" y="2608928"/>
            <a:ext cx="7938668" cy="868625"/>
          </a:xfrm>
          <a:prstGeom prst="rect">
            <a:avLst/>
          </a:prstGeom>
          <a:solidFill>
            <a:schemeClr val="accent1">
              <a:alpha val="24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09975" y="3330420"/>
            <a:ext cx="317524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This helps you connect what you know </a:t>
            </a:r>
            <a:r>
              <a:rPr lang="en-US" altLang="zh-HK" b="1" dirty="0" smtClean="0">
                <a:solidFill>
                  <a:schemeClr val="bg1"/>
                </a:solidFill>
              </a:rPr>
              <a:t>with </a:t>
            </a:r>
            <a:r>
              <a:rPr lang="en-US" altLang="zh-HK" b="1" dirty="0">
                <a:solidFill>
                  <a:schemeClr val="bg1"/>
                </a:solidFill>
              </a:rPr>
              <a:t>your life to make the information meaningful to you.  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>
            <a:off x="3585223" y="3878664"/>
            <a:ext cx="509148" cy="75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94371" y="3486982"/>
            <a:ext cx="6993607" cy="798366"/>
          </a:xfrm>
          <a:prstGeom prst="rect">
            <a:avLst/>
          </a:prstGeom>
          <a:solidFill>
            <a:srgbClr val="F0B270">
              <a:alpha val="35000"/>
            </a:srgbClr>
          </a:solidFill>
          <a:ln w="38100">
            <a:solidFill>
              <a:srgbClr val="F0B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73241" y="4681288"/>
            <a:ext cx="250148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This helps you think </a:t>
            </a:r>
            <a:r>
              <a:rPr lang="en-US" altLang="zh-HK" b="1" dirty="0" smtClean="0">
                <a:solidFill>
                  <a:schemeClr val="bg1"/>
                </a:solidFill>
              </a:rPr>
              <a:t>creatively.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174721" y="4538925"/>
            <a:ext cx="890144" cy="388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94371" y="4298494"/>
            <a:ext cx="6290764" cy="385967"/>
          </a:xfrm>
          <a:prstGeom prst="rect">
            <a:avLst/>
          </a:prstGeom>
          <a:solidFill>
            <a:srgbClr val="CFFDDD">
              <a:alpha val="35000"/>
            </a:srgbClr>
          </a:solidFill>
          <a:ln w="38100">
            <a:solidFill>
              <a:srgbClr val="CFF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07057" y="5513874"/>
            <a:ext cx="26466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/>
              <a:t>This helps you </a:t>
            </a:r>
            <a:r>
              <a:rPr lang="en-US" altLang="zh-HK" b="1" dirty="0" smtClean="0"/>
              <a:t>reflect on your current practice.</a:t>
            </a:r>
            <a:endParaRPr lang="zh-HK" altLang="en-US" b="1" dirty="0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2853732" y="5039512"/>
            <a:ext cx="1260268" cy="7975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44431" y="4738658"/>
            <a:ext cx="4078985" cy="385967"/>
          </a:xfrm>
          <a:prstGeom prst="rect">
            <a:avLst/>
          </a:prstGeom>
          <a:solidFill>
            <a:srgbClr val="FFFF00">
              <a:alpha val="35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273621" y="6136533"/>
            <a:ext cx="34788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b="1" dirty="0"/>
              <a:t>This helps you think </a:t>
            </a:r>
            <a:r>
              <a:rPr lang="en-US" altLang="zh-HK" b="1" dirty="0" smtClean="0"/>
              <a:t>critically.</a:t>
            </a:r>
            <a:endParaRPr lang="zh-HK" altLang="en-US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548000" y="5606875"/>
            <a:ext cx="644855" cy="529658"/>
          </a:xfrm>
          <a:prstGeom prst="straightConnector1">
            <a:avLst/>
          </a:prstGeom>
          <a:ln w="38100">
            <a:solidFill>
              <a:schemeClr val="accent1">
                <a:shade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14000" y="5178822"/>
            <a:ext cx="6752956" cy="385967"/>
          </a:xfrm>
          <a:prstGeom prst="rect">
            <a:avLst/>
          </a:prstGeom>
          <a:solidFill>
            <a:srgbClr val="FFFF00">
              <a:alpha val="35000"/>
            </a:srgbClr>
          </a:solidFill>
          <a:ln w="38100">
            <a:solidFill>
              <a:schemeClr val="accent1">
                <a:shade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20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My 3-2-1 </a:t>
            </a:r>
            <a:r>
              <a:rPr lang="en-US" altLang="zh-HK" dirty="0" smtClean="0"/>
              <a:t>Record</a:t>
            </a:r>
            <a:endParaRPr lang="zh-HK" altLang="en-US" dirty="0"/>
          </a:p>
        </p:txBody>
      </p:sp>
      <p:sp>
        <p:nvSpPr>
          <p:cNvPr id="4" name="Oval 3"/>
          <p:cNvSpPr/>
          <p:nvPr/>
        </p:nvSpPr>
        <p:spPr>
          <a:xfrm>
            <a:off x="2132012" y="684240"/>
            <a:ext cx="457200" cy="687332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89212" y="190500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zh-HK" sz="3200" dirty="0"/>
              <a:t>Think of </a:t>
            </a:r>
            <a:r>
              <a:rPr lang="en-US" altLang="zh-HK" sz="3200" b="1" dirty="0"/>
              <a:t>2</a:t>
            </a:r>
            <a:r>
              <a:rPr lang="en-US" altLang="zh-HK" sz="3200" dirty="0"/>
              <a:t> ways that the above affects you.</a:t>
            </a:r>
            <a:endParaRPr lang="zh-HK" alt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027902" y="3167637"/>
            <a:ext cx="77901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 </a:t>
            </a:r>
            <a:r>
              <a:rPr lang="en-US" altLang="zh-HK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feel like a university </a:t>
            </a:r>
            <a:r>
              <a:rPr lang="en-US" altLang="zh-HK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student</a:t>
            </a:r>
            <a:r>
              <a:rPr lang="en-US" altLang="zh-HK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HK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</a:t>
            </a:r>
            <a:r>
              <a:rPr lang="en-US" altLang="zh-HK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 am about to do research like what a university student always </a:t>
            </a:r>
            <a:r>
              <a:rPr lang="en-US" altLang="zh-HK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needs </a:t>
            </a:r>
            <a:r>
              <a:rPr lang="en-US" altLang="zh-HK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do. I am a bit worried though as I am not sure if I can manage. </a:t>
            </a:r>
            <a:endParaRPr lang="zh-TW" altLang="zh-HK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741" y="5159402"/>
            <a:ext cx="192674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 smtClean="0">
                <a:solidFill>
                  <a:schemeClr val="bg1"/>
                </a:solidFill>
              </a:rPr>
              <a:t>feelings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97311" y="4495225"/>
            <a:ext cx="720762" cy="7262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94506" y="3280361"/>
            <a:ext cx="1148402" cy="371235"/>
          </a:xfrm>
          <a:prstGeom prst="rect">
            <a:avLst/>
          </a:prstGeom>
          <a:solidFill>
            <a:schemeClr val="accent1">
              <a:alpha val="24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Rectangle 10"/>
          <p:cNvSpPr/>
          <p:nvPr/>
        </p:nvSpPr>
        <p:spPr>
          <a:xfrm>
            <a:off x="4734132" y="4075578"/>
            <a:ext cx="1967882" cy="371235"/>
          </a:xfrm>
          <a:prstGeom prst="rect">
            <a:avLst/>
          </a:prstGeom>
          <a:solidFill>
            <a:schemeClr val="accent1">
              <a:alpha val="24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Oval 13"/>
          <p:cNvSpPr/>
          <p:nvPr/>
        </p:nvSpPr>
        <p:spPr>
          <a:xfrm>
            <a:off x="7358231" y="3171664"/>
            <a:ext cx="484094" cy="483959"/>
          </a:xfrm>
          <a:prstGeom prst="ellipse">
            <a:avLst/>
          </a:prstGeom>
          <a:solidFill>
            <a:schemeClr val="accent6">
              <a:lumMod val="75000"/>
              <a:alpha val="28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Oval 14"/>
          <p:cNvSpPr/>
          <p:nvPr/>
        </p:nvSpPr>
        <p:spPr>
          <a:xfrm>
            <a:off x="7691631" y="4075578"/>
            <a:ext cx="484094" cy="483959"/>
          </a:xfrm>
          <a:prstGeom prst="ellipse">
            <a:avLst/>
          </a:prstGeom>
          <a:solidFill>
            <a:schemeClr val="accent6">
              <a:lumMod val="75000"/>
              <a:alpha val="28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933678" y="3651596"/>
            <a:ext cx="2345167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38469" y="4858348"/>
            <a:ext cx="1867018" cy="1730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75725" y="4487425"/>
            <a:ext cx="2345167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50524" y="3992606"/>
            <a:ext cx="1197032" cy="456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42068" y="5323254"/>
            <a:ext cx="192674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 smtClean="0">
                <a:solidFill>
                  <a:schemeClr val="bg1"/>
                </a:solidFill>
              </a:rPr>
              <a:t>reasons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478638" y="4659077"/>
            <a:ext cx="720762" cy="7262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3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My 3-2-1 </a:t>
            </a:r>
            <a:r>
              <a:rPr lang="en-US" altLang="zh-HK" dirty="0" smtClean="0"/>
              <a:t>Record</a:t>
            </a:r>
            <a:endParaRPr lang="zh-HK" altLang="en-US" dirty="0"/>
          </a:p>
        </p:txBody>
      </p:sp>
      <p:sp>
        <p:nvSpPr>
          <p:cNvPr id="4" name="Oval 3"/>
          <p:cNvSpPr/>
          <p:nvPr/>
        </p:nvSpPr>
        <p:spPr>
          <a:xfrm>
            <a:off x="2132012" y="707043"/>
            <a:ext cx="457200" cy="687332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89212" y="190500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zh-HK" sz="3200" dirty="0"/>
              <a:t>Think of </a:t>
            </a:r>
            <a:r>
              <a:rPr lang="en-US" altLang="zh-HK" sz="3200" b="1" dirty="0"/>
              <a:t>2</a:t>
            </a:r>
            <a:r>
              <a:rPr lang="en-US" altLang="zh-HK" sz="3200" dirty="0"/>
              <a:t> ways that the above affects you.</a:t>
            </a:r>
            <a:endParaRPr lang="zh-HK" alt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027902" y="3167637"/>
            <a:ext cx="78042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 </a:t>
            </a:r>
            <a:r>
              <a:rPr lang="en-US" altLang="zh-HK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feel like a university student </a:t>
            </a:r>
            <a:r>
              <a:rPr lang="en-US" altLang="zh-HK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</a:t>
            </a:r>
            <a:r>
              <a:rPr lang="en-US" altLang="zh-HK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 am about to do research like what a university student always </a:t>
            </a:r>
            <a:r>
              <a:rPr lang="en-US" altLang="zh-HK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needs </a:t>
            </a:r>
            <a:r>
              <a:rPr lang="en-US" altLang="zh-HK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do. I am a bit worried though as I am not sure if I can manage. What I know is that these skills will help me to succeed in the future! That sounds important and useful to me.</a:t>
            </a:r>
            <a:endParaRPr lang="zh-TW" altLang="zh-HK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HK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9847" y="5814515"/>
            <a:ext cx="5200373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This helps you connect what you know to your life to make the information meaningful to you.  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>
            <a:off x="4446438" y="5739335"/>
            <a:ext cx="863409" cy="536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98360" y="4579377"/>
            <a:ext cx="7013828" cy="1131602"/>
          </a:xfrm>
          <a:prstGeom prst="rect">
            <a:avLst/>
          </a:prstGeom>
          <a:solidFill>
            <a:srgbClr val="F0B270">
              <a:alpha val="35000"/>
            </a:srgbClr>
          </a:solidFill>
          <a:ln w="38100">
            <a:solidFill>
              <a:srgbClr val="F0B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059482" y="4460298"/>
            <a:ext cx="19299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800" dirty="0" smtClean="0"/>
              <a:t>can manage.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966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My 3-2-1 </a:t>
            </a:r>
            <a:r>
              <a:rPr lang="en-US" altLang="zh-HK" dirty="0" smtClean="0"/>
              <a:t>Record</a:t>
            </a:r>
            <a:endParaRPr lang="zh-HK" alt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51258" y="1443335"/>
            <a:ext cx="9336088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3600" dirty="0" smtClean="0"/>
              <a:t>Ask </a:t>
            </a:r>
            <a:r>
              <a:rPr lang="en-US" altLang="zh-HK" sz="3600" b="1" dirty="0" smtClean="0"/>
              <a:t>1</a:t>
            </a:r>
            <a:r>
              <a:rPr lang="en-US" altLang="zh-HK" sz="3600" dirty="0" smtClean="0"/>
              <a:t> question about the topic.</a:t>
            </a:r>
          </a:p>
          <a:p>
            <a:pPr marL="0" indent="0" algn="ctr">
              <a:buFont typeface="Wingdings 3" charset="2"/>
              <a:buNone/>
            </a:pPr>
            <a:r>
              <a:rPr lang="en-US" altLang="zh-HK" sz="2800" dirty="0" smtClean="0"/>
              <a:t>OR</a:t>
            </a:r>
          </a:p>
          <a:p>
            <a:pPr marL="0" indent="0">
              <a:buNone/>
            </a:pPr>
            <a:r>
              <a:rPr lang="en-US" altLang="zh-HK" sz="3600" dirty="0" smtClean="0"/>
              <a:t>Find </a:t>
            </a:r>
            <a:r>
              <a:rPr lang="en-US" altLang="zh-HK" sz="3600" b="1" dirty="0" smtClean="0"/>
              <a:t>1</a:t>
            </a:r>
            <a:r>
              <a:rPr lang="en-US" altLang="zh-HK" sz="3600" dirty="0" smtClean="0"/>
              <a:t> thing you want to explore further.</a:t>
            </a:r>
            <a:endParaRPr lang="zh-TW" altLang="zh-HK" sz="3600" dirty="0"/>
          </a:p>
        </p:txBody>
      </p:sp>
      <p:sp>
        <p:nvSpPr>
          <p:cNvPr id="14" name="Oval 13"/>
          <p:cNvSpPr/>
          <p:nvPr/>
        </p:nvSpPr>
        <p:spPr>
          <a:xfrm>
            <a:off x="2662089" y="684240"/>
            <a:ext cx="385911" cy="687332"/>
          </a:xfrm>
          <a:prstGeom prst="ellipse">
            <a:avLst/>
          </a:prstGeom>
          <a:solidFill>
            <a:srgbClr val="FFFF00">
              <a:alpha val="24000"/>
            </a:srgbClr>
          </a:solidFill>
          <a:ln w="50800">
            <a:solidFill>
              <a:srgbClr val="F0B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Rectangle 11"/>
          <p:cNvSpPr/>
          <p:nvPr/>
        </p:nvSpPr>
        <p:spPr>
          <a:xfrm>
            <a:off x="2789342" y="4304021"/>
            <a:ext cx="7613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 can I know more about project learning? I am going to google it and ask my sister to tell me more. </a:t>
            </a:r>
            <a:endParaRPr lang="zh-TW" altLang="zh-HK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HK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7358</TotalTime>
  <Words>962</Words>
  <Application>Microsoft Office PowerPoint</Application>
  <PresentationFormat>Widescreen</PresentationFormat>
  <Paragraphs>150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 Light</vt:lpstr>
      <vt:lpstr>新細明體</vt:lpstr>
      <vt:lpstr>Antique Olive Roman</vt:lpstr>
      <vt:lpstr>Arial</vt:lpstr>
      <vt:lpstr>Calibri</vt:lpstr>
      <vt:lpstr>Calibri Light</vt:lpstr>
      <vt:lpstr>Times New Roman</vt:lpstr>
      <vt:lpstr>Wingdings 3</vt:lpstr>
      <vt:lpstr>Office Theme</vt:lpstr>
      <vt:lpstr> Developing project learning skills</vt:lpstr>
      <vt:lpstr>Writing the learning journal – My 3-2-1 Record</vt:lpstr>
      <vt:lpstr>My 3-2-1 Record</vt:lpstr>
      <vt:lpstr>Structure your answer: </vt:lpstr>
      <vt:lpstr>Elaborate your points with examples and explanations</vt:lpstr>
      <vt:lpstr>My 3-2-1 Record</vt:lpstr>
      <vt:lpstr>My 3-2-1 Record</vt:lpstr>
      <vt:lpstr>My 3-2-1 Record</vt:lpstr>
      <vt:lpstr>My 3-2-1 Record</vt:lpstr>
      <vt:lpstr>Previewing is a reading strategy.</vt:lpstr>
      <vt:lpstr>The structure of the passage</vt:lpstr>
      <vt:lpstr>Using different mind maps to organise the notes</vt:lpstr>
      <vt:lpstr>Enriching the chart with notes from different sources</vt:lpstr>
      <vt:lpstr>PowerPoint Presentation</vt:lpstr>
      <vt:lpstr>Using different mind maps to organise the notes</vt:lpstr>
      <vt:lpstr>Using different mind maps to organise the notes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Skills</dc:title>
  <dc:creator>CHAN, Wai-ling Nancy</dc:creator>
  <cp:lastModifiedBy>LI, Si-qi</cp:lastModifiedBy>
  <cp:revision>40</cp:revision>
  <cp:lastPrinted>2021-11-24T06:46:15Z</cp:lastPrinted>
  <dcterms:created xsi:type="dcterms:W3CDTF">2021-07-16T08:57:05Z</dcterms:created>
  <dcterms:modified xsi:type="dcterms:W3CDTF">2021-11-24T06:47:29Z</dcterms:modified>
</cp:coreProperties>
</file>