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</p:sldIdLst>
  <p:sldSz cx="12192000" cy="6858000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BDB"/>
    <a:srgbClr val="E28A8A"/>
    <a:srgbClr val="A0D4E5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3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6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13DFC-4A0B-42D7-B9DF-C1E902D71847}" type="datetimeFigureOut">
              <a:rPr lang="zh-HK" altLang="en-US" smtClean="0"/>
              <a:t>30/11/2021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E3C7E-CF6A-45DE-9C25-27D66BE7971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91254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43B1B-2187-4290-AF17-54005D154719}" type="datetimeFigureOut">
              <a:rPr lang="zh-HK" altLang="en-US" smtClean="0"/>
              <a:t>30/11/2021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2B0CF-6E5D-445C-B7D1-B2B7887B9FA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85785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B0CF-6E5D-445C-B7D1-B2B7887B9FA0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015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B0CF-6E5D-445C-B7D1-B2B7887B9FA0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91055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B0CF-6E5D-445C-B7D1-B2B7887B9FA0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08667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B0CF-6E5D-445C-B7D1-B2B7887B9FA0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3633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HK" smtClean="0"/>
              <a:t>Click to edit Master subtitle style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6B1D-D72C-4772-9EEB-A11F14CAEFB5}" type="datetimeFigureOut">
              <a:rPr lang="zh-HK" altLang="en-US" smtClean="0"/>
              <a:t>30/11/2021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8494-C477-4BC6-8CA0-4E03874CF1A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3009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6B1D-D72C-4772-9EEB-A11F14CAEFB5}" type="datetimeFigureOut">
              <a:rPr lang="zh-HK" altLang="en-US" smtClean="0"/>
              <a:t>30/11/2021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8494-C477-4BC6-8CA0-4E03874CF1A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93128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6B1D-D72C-4772-9EEB-A11F14CAEFB5}" type="datetimeFigureOut">
              <a:rPr lang="zh-HK" altLang="en-US" smtClean="0"/>
              <a:t>30/11/2021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8494-C477-4BC6-8CA0-4E03874CF1A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99534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81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6B1D-D72C-4772-9EEB-A11F14CAEFB5}" type="datetimeFigureOut">
              <a:rPr lang="zh-HK" altLang="en-US" smtClean="0"/>
              <a:t>30/11/2021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8494-C477-4BC6-8CA0-4E03874CF1A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8788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6B1D-D72C-4772-9EEB-A11F14CAEFB5}" type="datetimeFigureOut">
              <a:rPr lang="zh-HK" altLang="en-US" smtClean="0"/>
              <a:t>30/11/2021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8494-C477-4BC6-8CA0-4E03874CF1A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54893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6B1D-D72C-4772-9EEB-A11F14CAEFB5}" type="datetimeFigureOut">
              <a:rPr lang="zh-HK" altLang="en-US" smtClean="0"/>
              <a:t>30/11/2021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8494-C477-4BC6-8CA0-4E03874CF1A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9558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6B1D-D72C-4772-9EEB-A11F14CAEFB5}" type="datetimeFigureOut">
              <a:rPr lang="zh-HK" altLang="en-US" smtClean="0"/>
              <a:t>30/11/2021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8494-C477-4BC6-8CA0-4E03874CF1A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20436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6B1D-D72C-4772-9EEB-A11F14CAEFB5}" type="datetimeFigureOut">
              <a:rPr lang="zh-HK" altLang="en-US" smtClean="0"/>
              <a:t>30/11/2021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8494-C477-4BC6-8CA0-4E03874CF1A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75502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6B1D-D72C-4772-9EEB-A11F14CAEFB5}" type="datetimeFigureOut">
              <a:rPr lang="zh-HK" altLang="en-US" smtClean="0"/>
              <a:t>30/11/2021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8494-C477-4BC6-8CA0-4E03874CF1A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63214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6B1D-D72C-4772-9EEB-A11F14CAEFB5}" type="datetimeFigureOut">
              <a:rPr lang="zh-HK" altLang="en-US" smtClean="0"/>
              <a:t>30/11/2021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8494-C477-4BC6-8CA0-4E03874CF1A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52997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6B1D-D72C-4772-9EEB-A11F14CAEFB5}" type="datetimeFigureOut">
              <a:rPr lang="zh-HK" altLang="en-US" smtClean="0"/>
              <a:t>30/11/2021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8494-C477-4BC6-8CA0-4E03874CF1A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6583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56B1D-D72C-4772-9EEB-A11F14CAEFB5}" type="datetimeFigureOut">
              <a:rPr lang="zh-HK" altLang="en-US" smtClean="0"/>
              <a:t>30/11/2021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98494-C477-4BC6-8CA0-4E03874CF1A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153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/>
              <a:t>Developing generic skills</a:t>
            </a:r>
            <a:endParaRPr lang="zh-HK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AutoNum type="arabicParenR"/>
            </a:pPr>
            <a:r>
              <a:rPr lang="en-US" altLang="zh-HK" dirty="0" smtClean="0"/>
              <a:t>Time management skills</a:t>
            </a:r>
          </a:p>
          <a:p>
            <a:pPr marL="457200" indent="-457200" algn="l">
              <a:buAutoNum type="arabicParenR"/>
            </a:pPr>
            <a:r>
              <a:rPr lang="en-US" altLang="zh-HK" dirty="0" smtClean="0"/>
              <a:t>Problem solving skills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62955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34" y="1882047"/>
            <a:ext cx="11282289" cy="47642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680" y="273451"/>
            <a:ext cx="10602193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4000" dirty="0" smtClean="0"/>
              <a:t>Step 5</a:t>
            </a:r>
            <a:r>
              <a:rPr lang="en-US" altLang="zh-HK" sz="5400" dirty="0" smtClean="0"/>
              <a:t>: </a:t>
            </a:r>
            <a:r>
              <a:rPr lang="en-US" altLang="zh-HK" sz="4000" dirty="0"/>
              <a:t>Estimate the time needed for each </a:t>
            </a:r>
            <a:r>
              <a:rPr lang="en-US" altLang="zh-HK" sz="4000" dirty="0" smtClean="0"/>
              <a:t>task</a:t>
            </a:r>
            <a:endParaRPr lang="zh-TW" altLang="zh-HK" sz="4000" dirty="0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126" y="-2120900"/>
            <a:ext cx="2577874" cy="195379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639778" y="2880864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1.5 hours</a:t>
            </a:r>
            <a:endParaRPr lang="zh-HK" alt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5639777" y="3282601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3 hours</a:t>
            </a:r>
            <a:endParaRPr lang="zh-HK" alt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639777" y="5058896"/>
            <a:ext cx="167951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3 weeks</a:t>
            </a:r>
            <a:endParaRPr lang="zh-HK" alt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5669259" y="4510340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10 </a:t>
            </a:r>
            <a:r>
              <a:rPr lang="en-US" altLang="zh-TW" sz="2400" dirty="0"/>
              <a:t>minutes</a:t>
            </a:r>
            <a:endParaRPr lang="zh-HK" alt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5588493" y="4090041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15 </a:t>
            </a:r>
            <a:r>
              <a:rPr lang="en-US" altLang="zh-TW" sz="2400" dirty="0"/>
              <a:t>minutes</a:t>
            </a:r>
            <a:endParaRPr lang="zh-HK" alt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5514048" y="5853030"/>
            <a:ext cx="167951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3 weeks</a:t>
            </a:r>
            <a:endParaRPr lang="zh-HK" alt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5588494" y="3684299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45 minutes</a:t>
            </a:r>
            <a:endParaRPr lang="zh-HK" alt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600587" y="2901744"/>
            <a:ext cx="2832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b="1" dirty="0" smtClean="0">
                <a:solidFill>
                  <a:srgbClr val="0000FF"/>
                </a:solidFill>
              </a:rPr>
              <a:t>Do my homework</a:t>
            </a:r>
            <a:endParaRPr lang="zh-HK" altLang="en-US" sz="2400" b="1" dirty="0">
              <a:solidFill>
                <a:srgbClr val="0000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48681" y="4097900"/>
            <a:ext cx="184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b="1" dirty="0" smtClean="0">
                <a:solidFill>
                  <a:srgbClr val="0000FF"/>
                </a:solidFill>
              </a:rPr>
              <a:t>Read a book </a:t>
            </a:r>
            <a:endParaRPr lang="zh-HK" altLang="en-US" sz="2400" b="1" dirty="0">
              <a:solidFill>
                <a:srgbClr val="0000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0586" y="3686616"/>
            <a:ext cx="2588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b="1" dirty="0" err="1" smtClean="0">
                <a:solidFill>
                  <a:srgbClr val="0000FF"/>
                </a:solidFill>
              </a:rPr>
              <a:t>Practise</a:t>
            </a:r>
            <a:r>
              <a:rPr lang="en-US" altLang="zh-HK" sz="2400" b="1" dirty="0" smtClean="0">
                <a:solidFill>
                  <a:srgbClr val="0000FF"/>
                </a:solidFill>
              </a:rPr>
              <a:t> the piano</a:t>
            </a:r>
            <a:endParaRPr lang="zh-HK" altLang="en-US" sz="2400" b="1" dirty="0">
              <a:solidFill>
                <a:srgbClr val="0000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90889" y="4478176"/>
            <a:ext cx="2275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b="1" dirty="0" smtClean="0">
                <a:solidFill>
                  <a:srgbClr val="0000FF"/>
                </a:solidFill>
              </a:rPr>
              <a:t>Tidy up my desk</a:t>
            </a:r>
            <a:endParaRPr lang="zh-HK" altLang="en-US" sz="2400" b="1" dirty="0">
              <a:solidFill>
                <a:srgbClr val="0000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3619" y="4972005"/>
            <a:ext cx="258893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HK" sz="2000" b="1" dirty="0" smtClean="0">
                <a:solidFill>
                  <a:srgbClr val="0000FF"/>
                </a:solidFill>
              </a:rPr>
              <a:t>Prepare a written report </a:t>
            </a:r>
            <a:r>
              <a:rPr lang="en-US" altLang="zh-HK" b="1" dirty="0">
                <a:solidFill>
                  <a:srgbClr val="0000FF"/>
                </a:solidFill>
              </a:rPr>
              <a:t>(Project Learning)</a:t>
            </a:r>
            <a:endParaRPr lang="zh-HK" altLang="en-US" b="1" dirty="0">
              <a:solidFill>
                <a:srgbClr val="0000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6653" y="5764517"/>
            <a:ext cx="2482867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HK" sz="2000" b="1" dirty="0" smtClean="0">
                <a:solidFill>
                  <a:srgbClr val="0000FF"/>
                </a:solidFill>
              </a:rPr>
              <a:t>Write a mini report </a:t>
            </a:r>
          </a:p>
          <a:p>
            <a:r>
              <a:rPr lang="en-US" altLang="zh-HK" b="1" dirty="0" smtClean="0">
                <a:solidFill>
                  <a:srgbClr val="0000FF"/>
                </a:solidFill>
              </a:rPr>
              <a:t>(Project Learning)</a:t>
            </a:r>
            <a:endParaRPr lang="zh-HK" altLang="en-US" b="1" dirty="0">
              <a:solidFill>
                <a:srgbClr val="0000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8172" y="3302978"/>
            <a:ext cx="2305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b="1" dirty="0" smtClean="0">
                <a:solidFill>
                  <a:srgbClr val="0000FF"/>
                </a:solidFill>
              </a:rPr>
              <a:t>Finish art work</a:t>
            </a:r>
            <a:endParaRPr lang="zh-HK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28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26" grpId="0" animBg="1"/>
      <p:bldP spid="27" grpId="0"/>
      <p:bldP spid="33" grpId="0"/>
      <p:bldP spid="34" grpId="0" animBg="1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10" y="1243679"/>
            <a:ext cx="11293265" cy="49264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280" y="269009"/>
            <a:ext cx="1147272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4000" dirty="0" smtClean="0"/>
              <a:t>Step 5</a:t>
            </a:r>
            <a:r>
              <a:rPr lang="en-US" altLang="zh-HK" sz="5400" dirty="0" smtClean="0"/>
              <a:t>: </a:t>
            </a:r>
            <a:r>
              <a:rPr lang="en-US" altLang="zh-HK" sz="4000" dirty="0"/>
              <a:t>Estimate the time needed for each </a:t>
            </a:r>
            <a:r>
              <a:rPr lang="en-US" altLang="zh-HK" sz="4000" dirty="0" smtClean="0"/>
              <a:t>task</a:t>
            </a:r>
            <a:endParaRPr lang="zh-TW" altLang="zh-HK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680064" y="1623108"/>
            <a:ext cx="234763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HK" sz="2400" b="1" dirty="0" smtClean="0">
                <a:solidFill>
                  <a:srgbClr val="0000FF"/>
                </a:solidFill>
              </a:rPr>
              <a:t>Written report </a:t>
            </a:r>
            <a:r>
              <a:rPr lang="en-US" altLang="zh-HK" sz="2000" b="1" dirty="0" smtClean="0">
                <a:solidFill>
                  <a:srgbClr val="0000FF"/>
                </a:solidFill>
              </a:rPr>
              <a:t>(Project Learning)</a:t>
            </a:r>
            <a:endParaRPr lang="zh-HK" altLang="en-US" sz="2000" b="1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68998" y="2467914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13/4</a:t>
            </a:r>
            <a:endParaRPr lang="zh-HK" alt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5509742" y="2447033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1 day</a:t>
            </a:r>
            <a:endParaRPr lang="zh-HK" alt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7523498" y="2427381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Today     </a:t>
            </a:r>
            <a:endParaRPr lang="zh-HK" alt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3303524" y="2903596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HK" sz="2400" dirty="0" smtClean="0"/>
              <a:t>30/4</a:t>
            </a:r>
            <a:endParaRPr lang="zh-HK" alt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5509741" y="2848770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15 days</a:t>
            </a:r>
            <a:endParaRPr lang="zh-HK" alt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7523497" y="2911149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15/4</a:t>
            </a:r>
            <a:endParaRPr lang="zh-HK" alt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5539223" y="4076509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/>
              <a:t>3</a:t>
            </a:r>
            <a:r>
              <a:rPr lang="en-US" altLang="zh-HK" sz="2400" dirty="0" smtClean="0"/>
              <a:t>0 </a:t>
            </a:r>
            <a:r>
              <a:rPr lang="en-US" altLang="zh-TW" sz="2400" dirty="0"/>
              <a:t>minutes</a:t>
            </a:r>
            <a:endParaRPr lang="zh-HK" alt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5458457" y="3656210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30 minutes</a:t>
            </a:r>
            <a:endParaRPr lang="zh-HK" alt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5458458" y="3250468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15 days</a:t>
            </a:r>
            <a:endParaRPr lang="zh-HK" altLang="en-US" sz="2400" dirty="0"/>
          </a:p>
        </p:txBody>
      </p:sp>
      <p:sp>
        <p:nvSpPr>
          <p:cNvPr id="42" name="Explosion 2 41"/>
          <p:cNvSpPr/>
          <p:nvPr/>
        </p:nvSpPr>
        <p:spPr>
          <a:xfrm rot="2439963">
            <a:off x="9755113" y="-144738"/>
            <a:ext cx="3001244" cy="294055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0005004" y="790437"/>
            <a:ext cx="2430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b="1" dirty="0" smtClean="0">
                <a:solidFill>
                  <a:srgbClr val="FFFF00"/>
                </a:solidFill>
              </a:rPr>
              <a:t>Let’s </a:t>
            </a:r>
            <a:r>
              <a:rPr lang="en-US" altLang="zh-HK" sz="2800" b="1" dirty="0" err="1" smtClean="0">
                <a:solidFill>
                  <a:srgbClr val="FFFF00"/>
                </a:solidFill>
              </a:rPr>
              <a:t>practise</a:t>
            </a:r>
            <a:r>
              <a:rPr lang="en-US" altLang="zh-HK" sz="2800" b="1" dirty="0" smtClean="0">
                <a:solidFill>
                  <a:srgbClr val="FFFF00"/>
                </a:solidFill>
              </a:rPr>
              <a:t> together</a:t>
            </a:r>
            <a:endParaRPr lang="zh-HK" altLang="en-US" sz="2800" b="1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67009" y="5283635"/>
            <a:ext cx="2560690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1600" dirty="0" smtClean="0"/>
              <a:t>Proofread the final report</a:t>
            </a:r>
            <a:endParaRPr lang="zh-HK" alt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419274" y="5673287"/>
            <a:ext cx="2153901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Design a cover</a:t>
            </a:r>
            <a:endParaRPr lang="zh-HK" alt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467009" y="4802168"/>
            <a:ext cx="2149689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2000" dirty="0" smtClean="0"/>
              <a:t>Revise the draft</a:t>
            </a:r>
            <a:endParaRPr lang="zh-HK" altLang="en-US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412013" y="4457043"/>
            <a:ext cx="1959939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2000" dirty="0" smtClean="0"/>
              <a:t>Write a draft</a:t>
            </a:r>
            <a:endParaRPr lang="zh-HK" altLang="en-US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419274" y="3754000"/>
            <a:ext cx="2691614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1400" dirty="0" smtClean="0"/>
              <a:t>Collect ideas for the report</a:t>
            </a:r>
            <a:endParaRPr lang="zh-HK" altLang="en-US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419274" y="4148826"/>
            <a:ext cx="2842096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1400" dirty="0" smtClean="0"/>
              <a:t>Prepare a mind map for the report</a:t>
            </a:r>
            <a:endParaRPr lang="zh-HK" alt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423480" y="3372814"/>
            <a:ext cx="2604219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1600" dirty="0" smtClean="0"/>
              <a:t>Take notes and </a:t>
            </a:r>
            <a:r>
              <a:rPr lang="en-US" altLang="zh-HK" sz="1600" dirty="0" err="1" smtClean="0"/>
              <a:t>organise</a:t>
            </a:r>
            <a:r>
              <a:rPr lang="en-US" altLang="zh-HK" sz="1600" dirty="0" smtClean="0"/>
              <a:t> info</a:t>
            </a:r>
            <a:endParaRPr lang="zh-HK" altLang="en-US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419275" y="2993435"/>
            <a:ext cx="3337180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1600" dirty="0" smtClean="0"/>
              <a:t>Collect information about the topic</a:t>
            </a:r>
            <a:endParaRPr lang="zh-HK" altLang="en-US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558786" y="2465420"/>
            <a:ext cx="196613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Select a topic</a:t>
            </a:r>
            <a:endParaRPr lang="zh-HK" altLang="en-US" sz="2400" dirty="0"/>
          </a:p>
        </p:txBody>
      </p:sp>
      <p:pic>
        <p:nvPicPr>
          <p:cNvPr id="54" name="Picture 5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45"/>
          <a:stretch/>
        </p:blipFill>
        <p:spPr>
          <a:xfrm>
            <a:off x="254157" y="6058837"/>
            <a:ext cx="11265617" cy="758971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39074" y="6193674"/>
            <a:ext cx="241656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Print the report</a:t>
            </a:r>
            <a:endParaRPr lang="zh-HK" alt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5458457" y="4440885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3 hours</a:t>
            </a:r>
            <a:endParaRPr lang="zh-HK" altLang="en-US" sz="2400" dirty="0"/>
          </a:p>
        </p:txBody>
      </p:sp>
      <p:sp>
        <p:nvSpPr>
          <p:cNvPr id="56" name="TextBox 55"/>
          <p:cNvSpPr txBox="1"/>
          <p:nvPr/>
        </p:nvSpPr>
        <p:spPr>
          <a:xfrm>
            <a:off x="5458456" y="4815927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2 hours</a:t>
            </a:r>
            <a:endParaRPr lang="zh-HK" altLang="en-US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5458456" y="5211622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1 hour</a:t>
            </a:r>
            <a:endParaRPr lang="zh-HK" altLang="en-US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5458455" y="5694461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3 hours</a:t>
            </a:r>
            <a:endParaRPr lang="zh-HK" altLang="en-US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5434329" y="6263155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1 hour</a:t>
            </a:r>
            <a:endParaRPr lang="zh-HK" altLang="en-US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3195361" y="3684295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HK" sz="2400" dirty="0" smtClean="0"/>
              <a:t>1/5</a:t>
            </a:r>
            <a:endParaRPr lang="zh-HK" altLang="en-US" sz="2400" dirty="0"/>
          </a:p>
        </p:txBody>
      </p:sp>
      <p:sp>
        <p:nvSpPr>
          <p:cNvPr id="67" name="TextBox 66"/>
          <p:cNvSpPr txBox="1"/>
          <p:nvPr/>
        </p:nvSpPr>
        <p:spPr>
          <a:xfrm>
            <a:off x="3195361" y="3238997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HK" sz="2400" dirty="0" smtClean="0"/>
              <a:t>30/4</a:t>
            </a:r>
            <a:endParaRPr lang="zh-HK" altLang="en-US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7523496" y="3262367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15/4</a:t>
            </a:r>
            <a:endParaRPr lang="zh-HK" altLang="en-US" sz="2400" dirty="0"/>
          </a:p>
        </p:txBody>
      </p:sp>
      <p:sp>
        <p:nvSpPr>
          <p:cNvPr id="69" name="TextBox 68"/>
          <p:cNvSpPr txBox="1"/>
          <p:nvPr/>
        </p:nvSpPr>
        <p:spPr>
          <a:xfrm>
            <a:off x="7113840" y="3685975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HK" sz="2400" dirty="0" smtClean="0"/>
              <a:t>1/5</a:t>
            </a:r>
            <a:endParaRPr lang="zh-HK" altLang="en-US" sz="2400" dirty="0"/>
          </a:p>
        </p:txBody>
      </p:sp>
      <p:sp>
        <p:nvSpPr>
          <p:cNvPr id="70" name="TextBox 69"/>
          <p:cNvSpPr txBox="1"/>
          <p:nvPr/>
        </p:nvSpPr>
        <p:spPr>
          <a:xfrm>
            <a:off x="3259807" y="4034615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HK" sz="2400" dirty="0" smtClean="0"/>
              <a:t>1/5</a:t>
            </a:r>
            <a:endParaRPr lang="zh-HK" altLang="en-US" sz="2400" dirty="0"/>
          </a:p>
        </p:txBody>
      </p:sp>
      <p:sp>
        <p:nvSpPr>
          <p:cNvPr id="71" name="TextBox 70"/>
          <p:cNvSpPr txBox="1"/>
          <p:nvPr/>
        </p:nvSpPr>
        <p:spPr>
          <a:xfrm>
            <a:off x="7150458" y="4046714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HK" sz="2400" dirty="0" smtClean="0"/>
              <a:t>1/5</a:t>
            </a:r>
            <a:endParaRPr lang="zh-HK" altLang="en-US" sz="2400" dirty="0"/>
          </a:p>
        </p:txBody>
      </p:sp>
      <p:sp>
        <p:nvSpPr>
          <p:cNvPr id="72" name="TextBox 71"/>
          <p:cNvSpPr txBox="1"/>
          <p:nvPr/>
        </p:nvSpPr>
        <p:spPr>
          <a:xfrm>
            <a:off x="7103829" y="4440885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HK" sz="2400" dirty="0" smtClean="0"/>
              <a:t>1/5</a:t>
            </a:r>
            <a:endParaRPr lang="zh-HK" altLang="en-US" sz="2400" dirty="0"/>
          </a:p>
        </p:txBody>
      </p:sp>
      <p:sp>
        <p:nvSpPr>
          <p:cNvPr id="73" name="TextBox 72"/>
          <p:cNvSpPr txBox="1"/>
          <p:nvPr/>
        </p:nvSpPr>
        <p:spPr>
          <a:xfrm>
            <a:off x="3187488" y="4443077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HK" sz="2400" dirty="0" smtClean="0"/>
              <a:t>2/5</a:t>
            </a:r>
            <a:endParaRPr lang="zh-HK" altLang="en-US" sz="2400" dirty="0"/>
          </a:p>
        </p:txBody>
      </p:sp>
      <p:sp>
        <p:nvSpPr>
          <p:cNvPr id="74" name="TextBox 73"/>
          <p:cNvSpPr txBox="1"/>
          <p:nvPr/>
        </p:nvSpPr>
        <p:spPr>
          <a:xfrm>
            <a:off x="3165176" y="4799520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HK" sz="2400" dirty="0" smtClean="0"/>
              <a:t>3/5</a:t>
            </a:r>
            <a:endParaRPr lang="zh-HK" altLang="en-US" sz="2400" dirty="0"/>
          </a:p>
        </p:txBody>
      </p:sp>
      <p:sp>
        <p:nvSpPr>
          <p:cNvPr id="75" name="TextBox 74"/>
          <p:cNvSpPr txBox="1"/>
          <p:nvPr/>
        </p:nvSpPr>
        <p:spPr>
          <a:xfrm>
            <a:off x="7137966" y="4838625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HK" sz="2400" dirty="0" smtClean="0"/>
              <a:t>2/5</a:t>
            </a:r>
            <a:endParaRPr lang="zh-HK" altLang="en-US" sz="2400" dirty="0"/>
          </a:p>
        </p:txBody>
      </p:sp>
      <p:sp>
        <p:nvSpPr>
          <p:cNvPr id="76" name="TextBox 75"/>
          <p:cNvSpPr txBox="1"/>
          <p:nvPr/>
        </p:nvSpPr>
        <p:spPr>
          <a:xfrm>
            <a:off x="7218734" y="5237938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HK" sz="2400" dirty="0" smtClean="0"/>
              <a:t>2/5</a:t>
            </a:r>
            <a:endParaRPr lang="zh-HK" altLang="en-US" sz="2400" dirty="0"/>
          </a:p>
        </p:txBody>
      </p:sp>
      <p:sp>
        <p:nvSpPr>
          <p:cNvPr id="77" name="TextBox 76"/>
          <p:cNvSpPr txBox="1"/>
          <p:nvPr/>
        </p:nvSpPr>
        <p:spPr>
          <a:xfrm>
            <a:off x="7246381" y="5658462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HK" sz="2400" dirty="0" smtClean="0"/>
              <a:t>2/5</a:t>
            </a:r>
            <a:endParaRPr lang="zh-HK" altLang="en-US" sz="2400" dirty="0"/>
          </a:p>
        </p:txBody>
      </p:sp>
      <p:sp>
        <p:nvSpPr>
          <p:cNvPr id="78" name="TextBox 77"/>
          <p:cNvSpPr txBox="1"/>
          <p:nvPr/>
        </p:nvSpPr>
        <p:spPr>
          <a:xfrm>
            <a:off x="3195360" y="5274975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HK" sz="2400" dirty="0" smtClean="0"/>
              <a:t>3/5</a:t>
            </a:r>
            <a:endParaRPr lang="zh-HK" altLang="en-US" sz="2400" dirty="0"/>
          </a:p>
        </p:txBody>
      </p:sp>
      <p:sp>
        <p:nvSpPr>
          <p:cNvPr id="79" name="TextBox 78"/>
          <p:cNvSpPr txBox="1"/>
          <p:nvPr/>
        </p:nvSpPr>
        <p:spPr>
          <a:xfrm>
            <a:off x="3177805" y="5693196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HK" sz="2400" dirty="0" smtClean="0"/>
              <a:t>3/5</a:t>
            </a:r>
            <a:endParaRPr lang="zh-HK" altLang="en-US" sz="2400" dirty="0"/>
          </a:p>
        </p:txBody>
      </p:sp>
      <p:sp>
        <p:nvSpPr>
          <p:cNvPr id="80" name="TextBox 79"/>
          <p:cNvSpPr txBox="1"/>
          <p:nvPr/>
        </p:nvSpPr>
        <p:spPr>
          <a:xfrm>
            <a:off x="3195359" y="6200325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HK" sz="2400" dirty="0" smtClean="0"/>
              <a:t>3/5</a:t>
            </a:r>
            <a:endParaRPr lang="zh-HK" altLang="en-US" sz="2400" dirty="0"/>
          </a:p>
        </p:txBody>
      </p:sp>
      <p:sp>
        <p:nvSpPr>
          <p:cNvPr id="81" name="TextBox 80"/>
          <p:cNvSpPr txBox="1"/>
          <p:nvPr/>
        </p:nvSpPr>
        <p:spPr>
          <a:xfrm>
            <a:off x="7220901" y="6179222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HK" sz="2400" dirty="0" smtClean="0"/>
              <a:t>3/5</a:t>
            </a:r>
            <a:endParaRPr lang="zh-HK" altLang="en-US" sz="2400" dirty="0"/>
          </a:p>
        </p:txBody>
      </p:sp>
      <p:sp>
        <p:nvSpPr>
          <p:cNvPr id="82" name="TextBox 81"/>
          <p:cNvSpPr txBox="1"/>
          <p:nvPr/>
        </p:nvSpPr>
        <p:spPr>
          <a:xfrm>
            <a:off x="9381749" y="2587583"/>
            <a:ext cx="2172552" cy="1200329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2400" dirty="0" smtClean="0">
                <a:solidFill>
                  <a:srgbClr val="FF0000"/>
                </a:solidFill>
              </a:rPr>
              <a:t>Plan the time you need for each task.                               </a:t>
            </a:r>
            <a:endParaRPr lang="zh-HK" altLang="en-US" sz="2400" dirty="0">
              <a:solidFill>
                <a:srgbClr val="FF0000"/>
              </a:solidFill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 flipH="1" flipV="1">
            <a:off x="7327513" y="2058201"/>
            <a:ext cx="2066154" cy="6913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226908" y="1791730"/>
            <a:ext cx="2049520" cy="48702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3424612" y="1546969"/>
            <a:ext cx="580319" cy="2906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3117993" y="1818572"/>
            <a:ext cx="2049520" cy="48702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4" name="TextBox 83"/>
          <p:cNvSpPr txBox="1"/>
          <p:nvPr/>
        </p:nvSpPr>
        <p:spPr>
          <a:xfrm>
            <a:off x="1285676" y="1230546"/>
            <a:ext cx="2172552" cy="1200329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2400" dirty="0" smtClean="0">
                <a:solidFill>
                  <a:srgbClr val="FF0000"/>
                </a:solidFill>
              </a:rPr>
              <a:t>When is the best time to finish the task</a:t>
            </a:r>
            <a:r>
              <a:rPr lang="en-US" altLang="zh-HK" sz="2400" dirty="0" smtClean="0">
                <a:solidFill>
                  <a:srgbClr val="FF0000"/>
                </a:solidFill>
                <a:latin typeface="Albertus Medium" panose="020E0602030304020304" pitchFamily="34" charset="0"/>
              </a:rPr>
              <a:t>?</a:t>
            </a:r>
            <a:endParaRPr lang="zh-HK" altLang="en-US" sz="2400" dirty="0">
              <a:solidFill>
                <a:srgbClr val="FF0000"/>
              </a:solidFill>
              <a:latin typeface="Albertus Medium" panose="020E06020303040203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517394" y="1094706"/>
            <a:ext cx="5188687" cy="461665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2400" dirty="0">
                <a:solidFill>
                  <a:srgbClr val="FF0000"/>
                </a:solidFill>
              </a:rPr>
              <a:t>C</a:t>
            </a:r>
            <a:r>
              <a:rPr lang="en-US" altLang="zh-HK" sz="2400" dirty="0" smtClean="0">
                <a:solidFill>
                  <a:srgbClr val="FF0000"/>
                </a:solidFill>
              </a:rPr>
              <a:t>alculate when you should start to work.</a:t>
            </a:r>
            <a:endParaRPr lang="zh-HK" altLang="en-US" sz="2400" dirty="0">
              <a:solidFill>
                <a:srgbClr val="FF0000"/>
              </a:solidFill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6999830" y="1546969"/>
            <a:ext cx="1498575" cy="2198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51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0" grpId="0"/>
      <p:bldP spid="31" grpId="0"/>
      <p:bldP spid="32" grpId="0"/>
      <p:bldP spid="27" grpId="0"/>
      <p:bldP spid="33" grpId="0"/>
      <p:bldP spid="41" grpId="0"/>
      <p:bldP spid="55" grpId="0"/>
      <p:bldP spid="56" grpId="0"/>
      <p:bldP spid="57" grpId="0"/>
      <p:bldP spid="58" grpId="0"/>
      <p:bldP spid="59" grpId="0"/>
      <p:bldP spid="60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 animBg="1"/>
      <p:bldP spid="16" grpId="0" animBg="1"/>
      <p:bldP spid="86" grpId="0" animBg="1"/>
      <p:bldP spid="84" grpId="0" animBg="1"/>
      <p:bldP spid="8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957" y="854108"/>
            <a:ext cx="6995907" cy="60864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562" y="239609"/>
            <a:ext cx="8256997" cy="677108"/>
          </a:xfrm>
          <a:prstGeom prst="rect">
            <a:avLst/>
          </a:prstGeom>
          <a:solidFill>
            <a:srgbClr val="FFFF00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3800" dirty="0" smtClean="0">
                <a:solidFill>
                  <a:srgbClr val="FF0000"/>
                </a:solidFill>
              </a:rPr>
              <a:t>Use a timeline to help you plan the tasks</a:t>
            </a:r>
            <a:endParaRPr lang="zh-HK" altLang="en-US" sz="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9563" y="6035371"/>
            <a:ext cx="216011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1600" dirty="0" smtClean="0"/>
              <a:t>Proofread the final report</a:t>
            </a:r>
            <a:endParaRPr lang="zh-HK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9177424" y="6022668"/>
            <a:ext cx="1428576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1600" dirty="0" smtClean="0"/>
              <a:t>Design a cover</a:t>
            </a:r>
            <a:endParaRPr lang="zh-HK" alt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503199" y="6173871"/>
            <a:ext cx="1516352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1600" dirty="0" smtClean="0"/>
              <a:t>Revise the draft</a:t>
            </a:r>
            <a:endParaRPr lang="zh-HK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503198" y="5850144"/>
            <a:ext cx="1363909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1600" dirty="0" smtClean="0"/>
              <a:t>Write a draft</a:t>
            </a:r>
            <a:endParaRPr lang="zh-HK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763034" y="5596342"/>
            <a:ext cx="2691614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1600" dirty="0" smtClean="0"/>
              <a:t>Collect ideas for the report</a:t>
            </a:r>
            <a:endParaRPr lang="zh-HK" alt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96562" y="1953902"/>
            <a:ext cx="3570545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1600" dirty="0" smtClean="0"/>
              <a:t>Take notes and </a:t>
            </a:r>
            <a:r>
              <a:rPr lang="en-US" altLang="zh-HK" sz="1600" dirty="0" err="1" smtClean="0"/>
              <a:t>organise</a:t>
            </a:r>
            <a:r>
              <a:rPr lang="en-US" altLang="zh-HK" sz="1600" dirty="0" smtClean="0"/>
              <a:t> the information</a:t>
            </a:r>
            <a:endParaRPr lang="zh-HK" alt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068398" y="1517934"/>
            <a:ext cx="1483802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1600" dirty="0" smtClean="0"/>
              <a:t>Select a topic</a:t>
            </a:r>
            <a:endParaRPr lang="zh-HK" alt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37312" y="6184179"/>
            <a:ext cx="1638126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1600" dirty="0" smtClean="0"/>
              <a:t>Print the report</a:t>
            </a:r>
            <a:endParaRPr lang="zh-HK" alt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067550" y="4880314"/>
            <a:ext cx="3337180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1600" dirty="0" smtClean="0"/>
              <a:t>Collect information about the topic</a:t>
            </a:r>
            <a:endParaRPr lang="zh-HK" altLang="en-US" sz="1600" dirty="0"/>
          </a:p>
        </p:txBody>
      </p:sp>
      <p:cxnSp>
        <p:nvCxnSpPr>
          <p:cNvPr id="14" name="Straight Arrow Connector 13"/>
          <p:cNvCxnSpPr>
            <a:stCxn id="10" idx="3"/>
          </p:cNvCxnSpPr>
          <p:nvPr/>
        </p:nvCxnSpPr>
        <p:spPr>
          <a:xfrm flipV="1">
            <a:off x="3552200" y="1656434"/>
            <a:ext cx="1074315" cy="30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867107" y="2134777"/>
            <a:ext cx="759408" cy="13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3"/>
          </p:cNvCxnSpPr>
          <p:nvPr/>
        </p:nvCxnSpPr>
        <p:spPr>
          <a:xfrm flipV="1">
            <a:off x="3867107" y="6004033"/>
            <a:ext cx="759408" cy="15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3"/>
          </p:cNvCxnSpPr>
          <p:nvPr/>
        </p:nvCxnSpPr>
        <p:spPr>
          <a:xfrm flipV="1">
            <a:off x="4019551" y="6231222"/>
            <a:ext cx="606964" cy="111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6" idx="1"/>
          </p:cNvCxnSpPr>
          <p:nvPr/>
        </p:nvCxnSpPr>
        <p:spPr>
          <a:xfrm>
            <a:off x="2175438" y="6343148"/>
            <a:ext cx="3277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581650" y="5049591"/>
            <a:ext cx="1485900" cy="438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1"/>
          </p:cNvCxnSpPr>
          <p:nvPr/>
        </p:nvCxnSpPr>
        <p:spPr>
          <a:xfrm flipH="1" flipV="1">
            <a:off x="5588252" y="5761636"/>
            <a:ext cx="1174782" cy="3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4" idx="1"/>
          </p:cNvCxnSpPr>
          <p:nvPr/>
        </p:nvCxnSpPr>
        <p:spPr>
          <a:xfrm flipH="1" flipV="1">
            <a:off x="5588251" y="6241823"/>
            <a:ext cx="1081312" cy="85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1"/>
            <a:endCxn id="4" idx="3"/>
          </p:cNvCxnSpPr>
          <p:nvPr/>
        </p:nvCxnSpPr>
        <p:spPr>
          <a:xfrm flipH="1">
            <a:off x="8829675" y="6191945"/>
            <a:ext cx="347749" cy="1358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94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34" y="1882047"/>
            <a:ext cx="11282289" cy="4764274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646443" y="4945210"/>
            <a:ext cx="261850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HK" sz="2000" b="1" dirty="0" smtClean="0">
                <a:solidFill>
                  <a:srgbClr val="0000FF"/>
                </a:solidFill>
              </a:rPr>
              <a:t>Prepare a written report </a:t>
            </a:r>
            <a:r>
              <a:rPr lang="en-US" altLang="zh-HK" b="1" dirty="0" smtClean="0">
                <a:solidFill>
                  <a:srgbClr val="0000FF"/>
                </a:solidFill>
              </a:rPr>
              <a:t>(Project Learning)</a:t>
            </a:r>
            <a:endParaRPr lang="zh-HK" altLang="en-US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280" y="269009"/>
            <a:ext cx="1147272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4000" dirty="0" smtClean="0"/>
              <a:t>Step 6</a:t>
            </a:r>
            <a:r>
              <a:rPr lang="en-US" altLang="zh-HK" sz="5400" dirty="0" smtClean="0"/>
              <a:t>: </a:t>
            </a:r>
            <a:r>
              <a:rPr lang="en-US" altLang="zh-HK" sz="4000" dirty="0" smtClean="0"/>
              <a:t>Calculate the total amount of time needed</a:t>
            </a:r>
            <a:r>
              <a:rPr lang="en-US" altLang="zh-HK" sz="3600" dirty="0" smtClean="0"/>
              <a:t> </a:t>
            </a:r>
            <a:endParaRPr lang="zh-TW" altLang="zh-HK" sz="3600" dirty="0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126" y="-2120900"/>
            <a:ext cx="2577874" cy="195379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399034" y="2901745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tomorrow</a:t>
            </a:r>
            <a:endParaRPr lang="zh-HK" alt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5639778" y="2880864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1.5 hours</a:t>
            </a:r>
            <a:endParaRPr lang="zh-HK" alt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7653534" y="2861212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>
                <a:solidFill>
                  <a:srgbClr val="FF0000"/>
                </a:solidFill>
              </a:rPr>
              <a:t>today</a:t>
            </a:r>
            <a:endParaRPr lang="zh-HK" altLang="en-US" sz="24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33560" y="3337427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HK" sz="2400" dirty="0" smtClean="0"/>
              <a:t>19/4</a:t>
            </a:r>
            <a:endParaRPr lang="zh-HK" alt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5639777" y="3282601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3 hours</a:t>
            </a:r>
            <a:endParaRPr lang="zh-HK" alt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7653533" y="3344980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16/4</a:t>
            </a:r>
            <a:endParaRPr lang="zh-HK" altLang="en-US" sz="2400" dirty="0"/>
          </a:p>
        </p:txBody>
      </p:sp>
      <p:sp>
        <p:nvSpPr>
          <p:cNvPr id="2" name="Left Arrow 1"/>
          <p:cNvSpPr/>
          <p:nvPr/>
        </p:nvSpPr>
        <p:spPr>
          <a:xfrm>
            <a:off x="2832265" y="2846318"/>
            <a:ext cx="641358" cy="538761"/>
          </a:xfrm>
          <a:prstGeom prst="leftArrow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b="1" dirty="0" smtClean="0">
                <a:solidFill>
                  <a:schemeClr val="tx1"/>
                </a:solidFill>
              </a:rPr>
              <a:t>3</a:t>
            </a:r>
            <a:endParaRPr lang="zh-HK" altLang="en-US" b="1" dirty="0">
              <a:solidFill>
                <a:schemeClr val="tx1"/>
              </a:solidFill>
            </a:endParaRPr>
          </a:p>
        </p:txBody>
      </p:sp>
      <p:sp>
        <p:nvSpPr>
          <p:cNvPr id="36" name="Left Arrow 35"/>
          <p:cNvSpPr/>
          <p:nvPr/>
        </p:nvSpPr>
        <p:spPr>
          <a:xfrm>
            <a:off x="2974952" y="3279337"/>
            <a:ext cx="641358" cy="538761"/>
          </a:xfrm>
          <a:prstGeom prst="leftArrow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b="1" dirty="0" smtClean="0">
                <a:solidFill>
                  <a:schemeClr val="tx1"/>
                </a:solidFill>
              </a:rPr>
              <a:t>5</a:t>
            </a:r>
            <a:endParaRPr lang="zh-HK" altLang="en-US" b="1" dirty="0">
              <a:solidFill>
                <a:schemeClr val="tx1"/>
              </a:solidFill>
            </a:endParaRPr>
          </a:p>
        </p:txBody>
      </p:sp>
      <p:sp>
        <p:nvSpPr>
          <p:cNvPr id="37" name="Left Arrow 36"/>
          <p:cNvSpPr/>
          <p:nvPr/>
        </p:nvSpPr>
        <p:spPr>
          <a:xfrm>
            <a:off x="2999560" y="3738653"/>
            <a:ext cx="641358" cy="538761"/>
          </a:xfrm>
          <a:prstGeom prst="leftArrow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b="1" dirty="0" smtClean="0">
                <a:solidFill>
                  <a:schemeClr val="tx1"/>
                </a:solidFill>
              </a:rPr>
              <a:t>4</a:t>
            </a:r>
            <a:endParaRPr lang="zh-HK" altLang="en-US" b="1" dirty="0">
              <a:solidFill>
                <a:schemeClr val="tx1"/>
              </a:solidFill>
            </a:endParaRPr>
          </a:p>
        </p:txBody>
      </p:sp>
      <p:sp>
        <p:nvSpPr>
          <p:cNvPr id="38" name="Left Arrow 37"/>
          <p:cNvSpPr/>
          <p:nvPr/>
        </p:nvSpPr>
        <p:spPr>
          <a:xfrm>
            <a:off x="2700285" y="4081298"/>
            <a:ext cx="641358" cy="538761"/>
          </a:xfrm>
          <a:prstGeom prst="leftArrow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b="1" dirty="0" smtClean="0">
                <a:solidFill>
                  <a:schemeClr val="tx1"/>
                </a:solidFill>
              </a:rPr>
              <a:t>1</a:t>
            </a:r>
            <a:endParaRPr lang="zh-HK" altLang="en-US" b="1" dirty="0">
              <a:solidFill>
                <a:schemeClr val="tx1"/>
              </a:solidFill>
            </a:endParaRPr>
          </a:p>
        </p:txBody>
      </p:sp>
      <p:sp>
        <p:nvSpPr>
          <p:cNvPr id="39" name="Left Arrow 38"/>
          <p:cNvSpPr/>
          <p:nvPr/>
        </p:nvSpPr>
        <p:spPr>
          <a:xfrm>
            <a:off x="2837172" y="4450206"/>
            <a:ext cx="641358" cy="538761"/>
          </a:xfrm>
          <a:prstGeom prst="leftArrow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b="1" dirty="0" smtClean="0">
                <a:solidFill>
                  <a:schemeClr val="tx1"/>
                </a:solidFill>
              </a:rPr>
              <a:t>7</a:t>
            </a:r>
            <a:endParaRPr lang="zh-HK" altLang="en-US" b="1" dirty="0">
              <a:solidFill>
                <a:schemeClr val="tx1"/>
              </a:solidFill>
            </a:endParaRPr>
          </a:p>
        </p:txBody>
      </p:sp>
      <p:sp>
        <p:nvSpPr>
          <p:cNvPr id="40" name="Left Arrow 39"/>
          <p:cNvSpPr/>
          <p:nvPr/>
        </p:nvSpPr>
        <p:spPr>
          <a:xfrm>
            <a:off x="2999560" y="5120730"/>
            <a:ext cx="641358" cy="538761"/>
          </a:xfrm>
          <a:prstGeom prst="leftArrow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400" b="1" dirty="0" smtClean="0">
                <a:solidFill>
                  <a:schemeClr val="tx1"/>
                </a:solidFill>
              </a:rPr>
              <a:t>1</a:t>
            </a:r>
            <a:endParaRPr lang="zh-HK" altLang="en-US" sz="2400" b="1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9777" y="5058896"/>
            <a:ext cx="167951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3 weeks</a:t>
            </a:r>
            <a:endParaRPr lang="zh-HK" alt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5669259" y="4510340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10 </a:t>
            </a:r>
            <a:r>
              <a:rPr lang="en-US" altLang="zh-TW" sz="2400" dirty="0"/>
              <a:t>minutes</a:t>
            </a:r>
            <a:endParaRPr lang="zh-HK" alt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5588493" y="4090041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30 </a:t>
            </a:r>
            <a:r>
              <a:rPr lang="en-US" altLang="zh-TW" sz="2400" dirty="0"/>
              <a:t>minutes</a:t>
            </a:r>
            <a:endParaRPr lang="zh-HK" alt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5514048" y="5853030"/>
            <a:ext cx="167951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3 weeks</a:t>
            </a:r>
            <a:endParaRPr lang="zh-HK" alt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5588494" y="3684299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45 minutes</a:t>
            </a:r>
            <a:endParaRPr lang="zh-HK" alt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7743427" y="3657168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>
                <a:solidFill>
                  <a:srgbClr val="FF0000"/>
                </a:solidFill>
              </a:rPr>
              <a:t>today</a:t>
            </a:r>
            <a:endParaRPr lang="zh-HK" altLang="en-US" sz="24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780203" y="4064075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>
                <a:solidFill>
                  <a:srgbClr val="FF0000"/>
                </a:solidFill>
              </a:rPr>
              <a:t>today</a:t>
            </a:r>
            <a:endParaRPr lang="zh-HK" altLang="en-US" sz="24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805933" y="4461169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>
                <a:solidFill>
                  <a:srgbClr val="FF0000"/>
                </a:solidFill>
              </a:rPr>
              <a:t>today</a:t>
            </a:r>
            <a:endParaRPr lang="zh-HK" altLang="en-US" sz="24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415622" y="3070502"/>
            <a:ext cx="2441547" cy="1200329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2400" dirty="0" smtClean="0">
                <a:solidFill>
                  <a:srgbClr val="FF0000"/>
                </a:solidFill>
              </a:rPr>
              <a:t>Total time needed: </a:t>
            </a:r>
          </a:p>
          <a:p>
            <a:r>
              <a:rPr lang="en-US" altLang="zh-HK" sz="2400" dirty="0" smtClean="0">
                <a:solidFill>
                  <a:srgbClr val="FF0000"/>
                </a:solidFill>
              </a:rPr>
              <a:t>2 hours and 55 minutes</a:t>
            </a:r>
            <a:endParaRPr lang="zh-HK" altLang="en-US" sz="2400" dirty="0">
              <a:solidFill>
                <a:srgbClr val="FF0000"/>
              </a:solidFill>
            </a:endParaRPr>
          </a:p>
        </p:txBody>
      </p:sp>
      <p:cxnSp>
        <p:nvCxnSpPr>
          <p:cNvPr id="46" name="Straight Arrow Connector 45"/>
          <p:cNvCxnSpPr>
            <a:stCxn id="45" idx="1"/>
          </p:cNvCxnSpPr>
          <p:nvPr/>
        </p:nvCxnSpPr>
        <p:spPr>
          <a:xfrm flipH="1" flipV="1">
            <a:off x="8521702" y="3111501"/>
            <a:ext cx="893920" cy="5591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5" idx="1"/>
          </p:cNvCxnSpPr>
          <p:nvPr/>
        </p:nvCxnSpPr>
        <p:spPr>
          <a:xfrm flipH="1">
            <a:off x="8561226" y="3670667"/>
            <a:ext cx="854396" cy="3018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8619958" y="3627022"/>
            <a:ext cx="749862" cy="7425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8756901" y="3657168"/>
            <a:ext cx="634876" cy="10840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00586" y="2915503"/>
            <a:ext cx="2623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b="1" dirty="0" smtClean="0">
                <a:solidFill>
                  <a:srgbClr val="0000FF"/>
                </a:solidFill>
              </a:rPr>
              <a:t>Do my homework</a:t>
            </a:r>
            <a:endParaRPr lang="zh-HK" altLang="en-US" sz="2400" b="1" dirty="0">
              <a:solidFill>
                <a:srgbClr val="0000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48681" y="4097900"/>
            <a:ext cx="184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b="1" dirty="0" smtClean="0">
                <a:solidFill>
                  <a:srgbClr val="0000FF"/>
                </a:solidFill>
              </a:rPr>
              <a:t>Read a book </a:t>
            </a:r>
            <a:endParaRPr lang="zh-HK" altLang="en-US" sz="2400" b="1" dirty="0">
              <a:solidFill>
                <a:srgbClr val="0000FF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00586" y="3686616"/>
            <a:ext cx="2588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b="1" dirty="0" err="1" smtClean="0">
                <a:solidFill>
                  <a:srgbClr val="0000FF"/>
                </a:solidFill>
              </a:rPr>
              <a:t>Practise</a:t>
            </a:r>
            <a:r>
              <a:rPr lang="en-US" altLang="zh-HK" sz="2400" b="1" dirty="0" smtClean="0">
                <a:solidFill>
                  <a:srgbClr val="0000FF"/>
                </a:solidFill>
              </a:rPr>
              <a:t> the piano</a:t>
            </a:r>
            <a:endParaRPr lang="zh-HK" altLang="en-US" sz="2400" b="1" dirty="0">
              <a:solidFill>
                <a:srgbClr val="0000F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90889" y="4478176"/>
            <a:ext cx="2275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b="1" dirty="0" smtClean="0">
                <a:solidFill>
                  <a:srgbClr val="0000FF"/>
                </a:solidFill>
              </a:rPr>
              <a:t>Tidy up my desk</a:t>
            </a:r>
            <a:endParaRPr lang="zh-HK" altLang="en-US" sz="2400" b="1" dirty="0">
              <a:solidFill>
                <a:srgbClr val="0000FF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14443" y="5772917"/>
            <a:ext cx="2311995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HK" sz="2000" b="1" dirty="0" smtClean="0">
                <a:solidFill>
                  <a:srgbClr val="0000FF"/>
                </a:solidFill>
              </a:rPr>
              <a:t>Write a mini report </a:t>
            </a:r>
          </a:p>
          <a:p>
            <a:r>
              <a:rPr lang="en-US" altLang="zh-HK" b="1" dirty="0" smtClean="0">
                <a:solidFill>
                  <a:srgbClr val="0000FF"/>
                </a:solidFill>
              </a:rPr>
              <a:t>(Project Learning)</a:t>
            </a:r>
            <a:endParaRPr lang="zh-HK" altLang="en-US" b="1" dirty="0">
              <a:solidFill>
                <a:srgbClr val="0000F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98172" y="3302978"/>
            <a:ext cx="2305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b="1" dirty="0" smtClean="0">
                <a:solidFill>
                  <a:srgbClr val="0000FF"/>
                </a:solidFill>
              </a:rPr>
              <a:t>Finish art work</a:t>
            </a:r>
            <a:endParaRPr lang="zh-HK" altLang="en-US" sz="2400" b="1" dirty="0">
              <a:solidFill>
                <a:srgbClr val="0000FF"/>
              </a:solidFill>
            </a:endParaRPr>
          </a:p>
        </p:txBody>
      </p:sp>
      <p:sp>
        <p:nvSpPr>
          <p:cNvPr id="35" name="Left Arrow 34"/>
          <p:cNvSpPr/>
          <p:nvPr/>
        </p:nvSpPr>
        <p:spPr>
          <a:xfrm>
            <a:off x="2850092" y="5834708"/>
            <a:ext cx="641358" cy="538761"/>
          </a:xfrm>
          <a:prstGeom prst="leftArrow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400" b="1" dirty="0" smtClean="0">
                <a:solidFill>
                  <a:schemeClr val="tx1"/>
                </a:solidFill>
              </a:rPr>
              <a:t>2</a:t>
            </a:r>
            <a:endParaRPr lang="zh-HK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3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2" grpId="0"/>
      <p:bldP spid="43" grpId="0"/>
      <p:bldP spid="44" grpId="0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34" y="1882047"/>
            <a:ext cx="11282289" cy="47642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686" y="318498"/>
            <a:ext cx="714295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4000" dirty="0" smtClean="0"/>
              <a:t>Step 7</a:t>
            </a:r>
            <a:r>
              <a:rPr lang="en-US" altLang="zh-HK" sz="5400" dirty="0" smtClean="0"/>
              <a:t>: </a:t>
            </a:r>
            <a:r>
              <a:rPr lang="en-US" altLang="zh-HK" sz="4000" dirty="0" smtClean="0"/>
              <a:t>Tick the completed tasks</a:t>
            </a:r>
            <a:endParaRPr lang="zh-TW" altLang="zh-HK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3399034" y="2901745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tomorrow</a:t>
            </a:r>
            <a:endParaRPr lang="zh-HK" alt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5639778" y="2880864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1.5 hours</a:t>
            </a:r>
            <a:endParaRPr lang="zh-HK" alt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7653534" y="2861212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>
                <a:solidFill>
                  <a:srgbClr val="FF0000"/>
                </a:solidFill>
              </a:rPr>
              <a:t>today</a:t>
            </a:r>
            <a:endParaRPr lang="zh-HK" altLang="en-US" sz="24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33560" y="3337427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HK" sz="2400" dirty="0" smtClean="0"/>
              <a:t>19/4</a:t>
            </a:r>
            <a:endParaRPr lang="zh-HK" alt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5639777" y="3282601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3 hours</a:t>
            </a:r>
            <a:endParaRPr lang="zh-HK" alt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7653533" y="3344980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16/4</a:t>
            </a:r>
            <a:endParaRPr lang="zh-HK" altLang="en-US" sz="2400" dirty="0"/>
          </a:p>
        </p:txBody>
      </p:sp>
      <p:sp>
        <p:nvSpPr>
          <p:cNvPr id="2" name="Left Arrow 1"/>
          <p:cNvSpPr/>
          <p:nvPr/>
        </p:nvSpPr>
        <p:spPr>
          <a:xfrm>
            <a:off x="2926887" y="2857596"/>
            <a:ext cx="641358" cy="538761"/>
          </a:xfrm>
          <a:prstGeom prst="leftArrow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b="1" dirty="0" smtClean="0">
                <a:solidFill>
                  <a:schemeClr val="tx1"/>
                </a:solidFill>
              </a:rPr>
              <a:t>3</a:t>
            </a:r>
            <a:endParaRPr lang="zh-HK" altLang="en-US" b="1" dirty="0">
              <a:solidFill>
                <a:schemeClr val="tx1"/>
              </a:solidFill>
            </a:endParaRPr>
          </a:p>
        </p:txBody>
      </p:sp>
      <p:sp>
        <p:nvSpPr>
          <p:cNvPr id="36" name="Left Arrow 35"/>
          <p:cNvSpPr/>
          <p:nvPr/>
        </p:nvSpPr>
        <p:spPr>
          <a:xfrm>
            <a:off x="2974952" y="3279337"/>
            <a:ext cx="641358" cy="538761"/>
          </a:xfrm>
          <a:prstGeom prst="leftArrow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b="1" dirty="0" smtClean="0">
                <a:solidFill>
                  <a:schemeClr val="tx1"/>
                </a:solidFill>
              </a:rPr>
              <a:t>5</a:t>
            </a:r>
            <a:endParaRPr lang="zh-HK" altLang="en-US" b="1" dirty="0">
              <a:solidFill>
                <a:schemeClr val="tx1"/>
              </a:solidFill>
            </a:endParaRPr>
          </a:p>
        </p:txBody>
      </p:sp>
      <p:sp>
        <p:nvSpPr>
          <p:cNvPr id="37" name="Left Arrow 36"/>
          <p:cNvSpPr/>
          <p:nvPr/>
        </p:nvSpPr>
        <p:spPr>
          <a:xfrm>
            <a:off x="2999560" y="3738653"/>
            <a:ext cx="641358" cy="538761"/>
          </a:xfrm>
          <a:prstGeom prst="leftArrow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b="1" dirty="0" smtClean="0">
                <a:solidFill>
                  <a:schemeClr val="tx1"/>
                </a:solidFill>
              </a:rPr>
              <a:t>4</a:t>
            </a:r>
            <a:endParaRPr lang="zh-HK" altLang="en-US" b="1" dirty="0">
              <a:solidFill>
                <a:schemeClr val="tx1"/>
              </a:solidFill>
            </a:endParaRPr>
          </a:p>
        </p:txBody>
      </p:sp>
      <p:sp>
        <p:nvSpPr>
          <p:cNvPr id="38" name="Left Arrow 37"/>
          <p:cNvSpPr/>
          <p:nvPr/>
        </p:nvSpPr>
        <p:spPr>
          <a:xfrm>
            <a:off x="2700285" y="4081298"/>
            <a:ext cx="641358" cy="538761"/>
          </a:xfrm>
          <a:prstGeom prst="leftArrow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b="1" dirty="0" smtClean="0">
                <a:solidFill>
                  <a:schemeClr val="tx1"/>
                </a:solidFill>
              </a:rPr>
              <a:t>1</a:t>
            </a:r>
            <a:endParaRPr lang="zh-HK" altLang="en-US" b="1" dirty="0">
              <a:solidFill>
                <a:schemeClr val="tx1"/>
              </a:solidFill>
            </a:endParaRPr>
          </a:p>
        </p:txBody>
      </p:sp>
      <p:sp>
        <p:nvSpPr>
          <p:cNvPr id="39" name="Left Arrow 38"/>
          <p:cNvSpPr/>
          <p:nvPr/>
        </p:nvSpPr>
        <p:spPr>
          <a:xfrm>
            <a:off x="2960731" y="4478176"/>
            <a:ext cx="641358" cy="538761"/>
          </a:xfrm>
          <a:prstGeom prst="leftArrow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b="1" dirty="0" smtClean="0">
                <a:solidFill>
                  <a:schemeClr val="tx1"/>
                </a:solidFill>
              </a:rPr>
              <a:t>7</a:t>
            </a:r>
            <a:endParaRPr lang="zh-HK" altLang="en-US" b="1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9777" y="5058896"/>
            <a:ext cx="167951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3 weeks</a:t>
            </a:r>
            <a:endParaRPr lang="zh-HK" alt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5669259" y="4510340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10 </a:t>
            </a:r>
            <a:r>
              <a:rPr lang="en-US" altLang="zh-TW" sz="2400" dirty="0"/>
              <a:t>minutes</a:t>
            </a:r>
            <a:endParaRPr lang="zh-HK" alt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5588493" y="4090041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30 </a:t>
            </a:r>
            <a:r>
              <a:rPr lang="en-US" altLang="zh-TW" sz="2400" dirty="0"/>
              <a:t>minutes</a:t>
            </a:r>
            <a:endParaRPr lang="zh-HK" alt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5514048" y="5853030"/>
            <a:ext cx="167951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3 weeks</a:t>
            </a:r>
            <a:endParaRPr lang="zh-HK" alt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5588494" y="3684299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45 minutes</a:t>
            </a:r>
            <a:endParaRPr lang="zh-HK" alt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7743427" y="3657168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>
                <a:solidFill>
                  <a:srgbClr val="FF0000"/>
                </a:solidFill>
              </a:rPr>
              <a:t>today</a:t>
            </a:r>
            <a:endParaRPr lang="zh-HK" altLang="en-US" sz="24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780203" y="4064075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>
                <a:solidFill>
                  <a:srgbClr val="FF0000"/>
                </a:solidFill>
              </a:rPr>
              <a:t>today</a:t>
            </a:r>
            <a:endParaRPr lang="zh-HK" altLang="en-US" sz="24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805933" y="4461169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>
                <a:solidFill>
                  <a:srgbClr val="FF0000"/>
                </a:solidFill>
              </a:rPr>
              <a:t>today</a:t>
            </a:r>
            <a:endParaRPr lang="zh-HK" alt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 descr="Ok Check Mark · Free vector graphic on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765" y="2861212"/>
            <a:ext cx="627324" cy="506929"/>
          </a:xfrm>
          <a:prstGeom prst="rect">
            <a:avLst/>
          </a:prstGeom>
        </p:spPr>
      </p:pic>
      <p:pic>
        <p:nvPicPr>
          <p:cNvPr id="50" name="Picture 49" descr="Ok Check Mark · Free vector graphic on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025" y="3611904"/>
            <a:ext cx="627324" cy="506929"/>
          </a:xfrm>
          <a:prstGeom prst="rect">
            <a:avLst/>
          </a:prstGeom>
        </p:spPr>
      </p:pic>
      <p:pic>
        <p:nvPicPr>
          <p:cNvPr id="51" name="Picture 50" descr="Ok Check Mark · Free vector graphic on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360" y="4018811"/>
            <a:ext cx="627324" cy="506929"/>
          </a:xfrm>
          <a:prstGeom prst="rect">
            <a:avLst/>
          </a:prstGeom>
        </p:spPr>
      </p:pic>
      <p:pic>
        <p:nvPicPr>
          <p:cNvPr id="52" name="Picture 51" descr="Ok Check Mark · Free vector graphic on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866" y="4378076"/>
            <a:ext cx="627324" cy="506929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00586" y="2915503"/>
            <a:ext cx="2623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b="1" dirty="0" smtClean="0">
                <a:solidFill>
                  <a:srgbClr val="0000FF"/>
                </a:solidFill>
              </a:rPr>
              <a:t>Do my homework</a:t>
            </a:r>
            <a:endParaRPr lang="zh-HK" altLang="en-US" sz="2400" b="1" dirty="0">
              <a:solidFill>
                <a:srgbClr val="0000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48681" y="4097900"/>
            <a:ext cx="184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b="1" dirty="0" smtClean="0">
                <a:solidFill>
                  <a:srgbClr val="0000FF"/>
                </a:solidFill>
              </a:rPr>
              <a:t>Read a book </a:t>
            </a:r>
            <a:endParaRPr lang="zh-HK" altLang="en-US" sz="2400" b="1" dirty="0">
              <a:solidFill>
                <a:srgbClr val="0000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0586" y="3686616"/>
            <a:ext cx="2588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b="1" dirty="0" err="1" smtClean="0">
                <a:solidFill>
                  <a:srgbClr val="0000FF"/>
                </a:solidFill>
              </a:rPr>
              <a:t>Practise</a:t>
            </a:r>
            <a:r>
              <a:rPr lang="en-US" altLang="zh-HK" sz="2400" b="1" dirty="0" smtClean="0">
                <a:solidFill>
                  <a:srgbClr val="0000FF"/>
                </a:solidFill>
              </a:rPr>
              <a:t> the piano</a:t>
            </a:r>
            <a:endParaRPr lang="zh-HK" altLang="en-US" sz="2400" b="1" dirty="0">
              <a:solidFill>
                <a:srgbClr val="0000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0889" y="4478176"/>
            <a:ext cx="2275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b="1" dirty="0" smtClean="0">
                <a:solidFill>
                  <a:srgbClr val="0000FF"/>
                </a:solidFill>
              </a:rPr>
              <a:t>Tidy up my desk</a:t>
            </a:r>
            <a:endParaRPr lang="zh-HK" altLang="en-US" sz="2400" b="1" dirty="0">
              <a:solidFill>
                <a:srgbClr val="0000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5798" y="4954206"/>
            <a:ext cx="261850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HK" sz="2000" b="1" dirty="0" smtClean="0">
                <a:solidFill>
                  <a:srgbClr val="0000FF"/>
                </a:solidFill>
              </a:rPr>
              <a:t>Prepare a written report </a:t>
            </a:r>
            <a:r>
              <a:rPr lang="en-US" altLang="zh-HK" b="1" dirty="0" smtClean="0">
                <a:solidFill>
                  <a:srgbClr val="0000FF"/>
                </a:solidFill>
              </a:rPr>
              <a:t>(Project Learning)</a:t>
            </a:r>
            <a:endParaRPr lang="zh-HK" altLang="en-US" b="1" dirty="0">
              <a:solidFill>
                <a:srgbClr val="0000F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06653" y="5764517"/>
            <a:ext cx="2482867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HK" sz="2000" b="1" dirty="0" smtClean="0">
                <a:solidFill>
                  <a:srgbClr val="0000FF"/>
                </a:solidFill>
              </a:rPr>
              <a:t>Write a mini report </a:t>
            </a:r>
          </a:p>
          <a:p>
            <a:r>
              <a:rPr lang="en-US" altLang="zh-HK" b="1" dirty="0" smtClean="0">
                <a:solidFill>
                  <a:srgbClr val="0000FF"/>
                </a:solidFill>
              </a:rPr>
              <a:t>(Project Learning)</a:t>
            </a:r>
            <a:endParaRPr lang="zh-HK" altLang="en-US" b="1" dirty="0">
              <a:solidFill>
                <a:srgbClr val="0000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98172" y="3302978"/>
            <a:ext cx="2305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b="1" dirty="0" smtClean="0">
                <a:solidFill>
                  <a:srgbClr val="0000FF"/>
                </a:solidFill>
              </a:rPr>
              <a:t>Finish art work</a:t>
            </a:r>
            <a:endParaRPr lang="zh-HK" altLang="en-US" sz="2400" b="1" dirty="0">
              <a:solidFill>
                <a:srgbClr val="0000FF"/>
              </a:solidFill>
            </a:endParaRPr>
          </a:p>
        </p:txBody>
      </p:sp>
      <p:sp>
        <p:nvSpPr>
          <p:cNvPr id="40" name="Left Arrow 39"/>
          <p:cNvSpPr/>
          <p:nvPr/>
        </p:nvSpPr>
        <p:spPr>
          <a:xfrm>
            <a:off x="3020964" y="5083339"/>
            <a:ext cx="641358" cy="538761"/>
          </a:xfrm>
          <a:prstGeom prst="leftArrow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400" b="1" dirty="0" smtClean="0">
                <a:solidFill>
                  <a:schemeClr val="tx1"/>
                </a:solidFill>
              </a:rPr>
              <a:t>1</a:t>
            </a:r>
            <a:endParaRPr lang="zh-HK" altLang="en-US" sz="2400" b="1" dirty="0">
              <a:solidFill>
                <a:schemeClr val="tx1"/>
              </a:solidFill>
            </a:endParaRPr>
          </a:p>
        </p:txBody>
      </p:sp>
      <p:sp>
        <p:nvSpPr>
          <p:cNvPr id="35" name="Left Arrow 34"/>
          <p:cNvSpPr/>
          <p:nvPr/>
        </p:nvSpPr>
        <p:spPr>
          <a:xfrm>
            <a:off x="2966254" y="5902864"/>
            <a:ext cx="641358" cy="538761"/>
          </a:xfrm>
          <a:prstGeom prst="leftArrow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400" b="1" dirty="0" smtClean="0">
                <a:solidFill>
                  <a:schemeClr val="tx1"/>
                </a:solidFill>
              </a:rPr>
              <a:t>2</a:t>
            </a:r>
            <a:endParaRPr lang="zh-HK" altLang="en-US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786" r="7738" b="34656"/>
          <a:stretch/>
        </p:blipFill>
        <p:spPr>
          <a:xfrm>
            <a:off x="137523" y="1689503"/>
            <a:ext cx="11506800" cy="49129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474036" y="2660657"/>
            <a:ext cx="147782" cy="196939"/>
          </a:xfrm>
          <a:prstGeom prst="rect">
            <a:avLst/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29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542FD-55F2-4D7E-8141-C9DE5F301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453" y="-363502"/>
            <a:ext cx="9906000" cy="1382156"/>
          </a:xfrm>
        </p:spPr>
        <p:txBody>
          <a:bodyPr>
            <a:normAutofit/>
          </a:bodyPr>
          <a:lstStyle/>
          <a:p>
            <a:r>
              <a:rPr lang="en-US" altLang="zh-TW" sz="3600" kern="100" dirty="0" smtClean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Problem solving skills</a:t>
            </a:r>
            <a:endParaRPr lang="zh-TW" alt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12E5-ED02-48A3-BB11-86BF4781A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18" y="608718"/>
            <a:ext cx="5926060" cy="1455487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u="sng" dirty="0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Problem:</a:t>
            </a:r>
          </a:p>
          <a:p>
            <a:pPr marL="0" indent="0">
              <a:buNone/>
            </a:pPr>
            <a:r>
              <a:rPr lang="en-US" altLang="zh-TW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passage is difficult to understand. </a:t>
            </a:r>
            <a:endParaRPr lang="en-US" altLang="zh-TW" dirty="0" smtClean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 </a:t>
            </a:r>
            <a:r>
              <a:rPr lang="en-US" altLang="zh-TW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look up the meaning of every word.</a:t>
            </a:r>
            <a:endParaRPr lang="zh-TW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177FD8-7117-42B6-B350-4AFDA2DF79BB}"/>
              </a:ext>
            </a:extLst>
          </p:cNvPr>
          <p:cNvSpPr txBox="1"/>
          <p:nvPr/>
        </p:nvSpPr>
        <p:spPr>
          <a:xfrm>
            <a:off x="684453" y="2250830"/>
            <a:ext cx="4960225" cy="461665"/>
          </a:xfrm>
          <a:prstGeom prst="rect">
            <a:avLst/>
          </a:prstGeom>
          <a:solidFill>
            <a:srgbClr val="C00000">
              <a:alpha val="4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Step </a:t>
            </a:r>
            <a:r>
              <a:rPr lang="en-US" altLang="zh-TW" sz="2400" b="1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1:</a:t>
            </a:r>
            <a:r>
              <a:rPr lang="zh-TW" altLang="en-US" sz="2400" b="1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zh-TW" sz="2400" b="1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Define</a:t>
            </a:r>
            <a:r>
              <a:rPr lang="zh-TW" altLang="en-US" sz="2400" b="1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zh-TW" sz="2400" b="1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r>
              <a:rPr lang="zh-TW" altLang="en-US" sz="2400" b="1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zh-TW" sz="2400" b="1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problem</a:t>
            </a:r>
            <a:endParaRPr lang="zh-TW" altLang="en-US" sz="2400" b="1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6BEE62-5B48-4E24-942D-B739F703EA17}"/>
              </a:ext>
            </a:extLst>
          </p:cNvPr>
          <p:cNvSpPr txBox="1"/>
          <p:nvPr/>
        </p:nvSpPr>
        <p:spPr>
          <a:xfrm>
            <a:off x="580966" y="3027118"/>
            <a:ext cx="5183564" cy="523220"/>
          </a:xfrm>
          <a:prstGeom prst="rect">
            <a:avLst/>
          </a:prstGeom>
          <a:noFill/>
          <a:ln w="19050">
            <a:solidFill>
              <a:srgbClr val="D96403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The passage is for adult readers. </a:t>
            </a:r>
            <a:endParaRPr lang="zh-TW" alt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74F30F-526B-4CE0-8EC0-5114D32F12A8}"/>
              </a:ext>
            </a:extLst>
          </p:cNvPr>
          <p:cNvSpPr txBox="1"/>
          <p:nvPr/>
        </p:nvSpPr>
        <p:spPr>
          <a:xfrm>
            <a:off x="616557" y="3847215"/>
            <a:ext cx="4375052" cy="523220"/>
          </a:xfrm>
          <a:prstGeom prst="rect">
            <a:avLst/>
          </a:prstGeom>
          <a:noFill/>
          <a:ln w="19050">
            <a:solidFill>
              <a:srgbClr val="D96403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I did not use reading skills.</a:t>
            </a:r>
            <a:endParaRPr lang="zh-TW" alt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1EEC34-A57A-495A-B6F7-E21A3E80D175}"/>
              </a:ext>
            </a:extLst>
          </p:cNvPr>
          <p:cNvSpPr txBox="1"/>
          <p:nvPr/>
        </p:nvSpPr>
        <p:spPr>
          <a:xfrm>
            <a:off x="493315" y="4595889"/>
            <a:ext cx="5037666" cy="954107"/>
          </a:xfrm>
          <a:prstGeom prst="rect">
            <a:avLst/>
          </a:prstGeom>
          <a:noFill/>
          <a:ln w="19050">
            <a:solidFill>
              <a:srgbClr val="D96403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I </a:t>
            </a:r>
            <a:r>
              <a:rPr lang="en-US" altLang="zh-TW" sz="2800" dirty="0" smtClean="0"/>
              <a:t>spent so much time looking up meanings of words</a:t>
            </a:r>
            <a:r>
              <a:rPr lang="en-US" altLang="zh-TW" sz="2800" dirty="0"/>
              <a:t>. </a:t>
            </a:r>
            <a:endParaRPr lang="zh-TW" alt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1EEC34-A57A-495A-B6F7-E21A3E80D175}"/>
              </a:ext>
            </a:extLst>
          </p:cNvPr>
          <p:cNvSpPr txBox="1"/>
          <p:nvPr/>
        </p:nvSpPr>
        <p:spPr>
          <a:xfrm>
            <a:off x="436733" y="5925575"/>
            <a:ext cx="5037666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D96403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I </a:t>
            </a:r>
            <a:r>
              <a:rPr lang="en-US" altLang="zh-TW" sz="2800" dirty="0" smtClean="0"/>
              <a:t>do not know many words. </a:t>
            </a:r>
            <a:endParaRPr lang="zh-TW" altLang="en-US" sz="2800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14712E5-ED02-48A3-BB11-86BF4781A662}"/>
              </a:ext>
            </a:extLst>
          </p:cNvPr>
          <p:cNvSpPr txBox="1">
            <a:spLocks/>
          </p:cNvSpPr>
          <p:nvPr/>
        </p:nvSpPr>
        <p:spPr>
          <a:xfrm rot="1599755">
            <a:off x="236412" y="3605515"/>
            <a:ext cx="6238706" cy="144786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TW" sz="3600" dirty="0" smtClean="0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Which one is the real cause of the problem? 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9003" y="316330"/>
            <a:ext cx="5376600" cy="584775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HK" sz="3200" b="1" dirty="0" smtClean="0">
                <a:solidFill>
                  <a:schemeClr val="accent1">
                    <a:lumMod val="50000"/>
                  </a:schemeClr>
                </a:solidFill>
              </a:rPr>
              <a:t>The problem solving sequence</a:t>
            </a:r>
            <a:endParaRPr lang="zh-HK" alt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64128" y="1237814"/>
            <a:ext cx="3433376" cy="584775"/>
          </a:xfrm>
          <a:prstGeom prst="rect">
            <a:avLst/>
          </a:prstGeom>
          <a:solidFill>
            <a:srgbClr val="00B0F0"/>
          </a:solidFill>
          <a:ln w="254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HK" sz="3200" dirty="0" smtClean="0"/>
              <a:t>Define the problem</a:t>
            </a:r>
            <a:endParaRPr lang="zh-HK" altLang="en-US" sz="3200" dirty="0"/>
          </a:p>
        </p:txBody>
      </p:sp>
      <p:sp>
        <p:nvSpPr>
          <p:cNvPr id="10" name="Down Arrow 9"/>
          <p:cNvSpPr/>
          <p:nvPr/>
        </p:nvSpPr>
        <p:spPr>
          <a:xfrm>
            <a:off x="8984534" y="1904162"/>
            <a:ext cx="496245" cy="441923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7563138" y="2425146"/>
            <a:ext cx="3633302" cy="584775"/>
          </a:xfrm>
          <a:prstGeom prst="rect">
            <a:avLst/>
          </a:prstGeom>
          <a:solidFill>
            <a:srgbClr val="00B0F0"/>
          </a:solidFill>
          <a:ln w="254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HK" sz="3200" dirty="0" smtClean="0"/>
              <a:t>Brainstorm solutions</a:t>
            </a:r>
            <a:endParaRPr lang="zh-HK" alt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8004489" y="3625168"/>
            <a:ext cx="3153427" cy="584775"/>
          </a:xfrm>
          <a:prstGeom prst="rect">
            <a:avLst/>
          </a:prstGeom>
          <a:solidFill>
            <a:srgbClr val="00B0F0"/>
          </a:solidFill>
          <a:ln w="254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HK" sz="3200" dirty="0" smtClean="0"/>
              <a:t>Choose a solution</a:t>
            </a:r>
            <a:endParaRPr lang="zh-HK" alt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7764091" y="4877351"/>
            <a:ext cx="2942409" cy="584775"/>
          </a:xfrm>
          <a:prstGeom prst="rect">
            <a:avLst/>
          </a:prstGeom>
          <a:solidFill>
            <a:srgbClr val="00B0F0"/>
          </a:solidFill>
          <a:ln w="254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HK" sz="3200" dirty="0" smtClean="0"/>
              <a:t>Test the solution</a:t>
            </a:r>
            <a:endParaRPr lang="zh-HK" alt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7664128" y="6179483"/>
            <a:ext cx="3231397" cy="584775"/>
          </a:xfrm>
          <a:prstGeom prst="rect">
            <a:avLst/>
          </a:prstGeom>
          <a:solidFill>
            <a:srgbClr val="00B0F0"/>
          </a:solidFill>
          <a:ln w="254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HK" sz="3200" dirty="0" smtClean="0"/>
              <a:t>Review the results</a:t>
            </a:r>
            <a:endParaRPr lang="zh-HK" altLang="en-US" sz="3200" dirty="0"/>
          </a:p>
        </p:txBody>
      </p:sp>
      <p:sp>
        <p:nvSpPr>
          <p:cNvPr id="27" name="Down Arrow 26"/>
          <p:cNvSpPr/>
          <p:nvPr/>
        </p:nvSpPr>
        <p:spPr>
          <a:xfrm>
            <a:off x="8984534" y="5655405"/>
            <a:ext cx="496245" cy="441923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8" name="Down Arrow 27"/>
          <p:cNvSpPr/>
          <p:nvPr/>
        </p:nvSpPr>
        <p:spPr>
          <a:xfrm>
            <a:off x="8984534" y="4350114"/>
            <a:ext cx="496245" cy="441923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9" name="Down Arrow 28"/>
          <p:cNvSpPr/>
          <p:nvPr/>
        </p:nvSpPr>
        <p:spPr>
          <a:xfrm>
            <a:off x="8984534" y="3111064"/>
            <a:ext cx="496245" cy="441923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Down Arrow 10"/>
          <p:cNvSpPr/>
          <p:nvPr/>
        </p:nvSpPr>
        <p:spPr>
          <a:xfrm rot="3929046">
            <a:off x="6478523" y="999583"/>
            <a:ext cx="325677" cy="2042357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8754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  <p:bldP spid="7" grpId="0" animBg="1"/>
      <p:bldP spid="21" grpId="0" animBg="1"/>
      <p:bldP spid="22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542FD-55F2-4D7E-8141-C9DE5F301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5646"/>
            <a:ext cx="9906000" cy="1382156"/>
          </a:xfrm>
        </p:spPr>
        <p:txBody>
          <a:bodyPr>
            <a:normAutofit/>
          </a:bodyPr>
          <a:lstStyle/>
          <a:p>
            <a:r>
              <a:rPr lang="en-US" altLang="zh-TW" sz="3600" kern="100" dirty="0" smtClean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Problem solving skills</a:t>
            </a:r>
            <a:endParaRPr lang="zh-TW" altLang="en-US" sz="7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177FD8-7117-42B6-B350-4AFDA2DF79BB}"/>
              </a:ext>
            </a:extLst>
          </p:cNvPr>
          <p:cNvSpPr txBox="1"/>
          <p:nvPr/>
        </p:nvSpPr>
        <p:spPr>
          <a:xfrm>
            <a:off x="571719" y="1497802"/>
            <a:ext cx="4960225" cy="461665"/>
          </a:xfrm>
          <a:prstGeom prst="rect">
            <a:avLst/>
          </a:prstGeom>
          <a:solidFill>
            <a:srgbClr val="C00000">
              <a:alpha val="4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Step </a:t>
            </a:r>
            <a:r>
              <a:rPr lang="en-US" altLang="zh-TW" sz="2400" b="1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1:</a:t>
            </a:r>
            <a:r>
              <a:rPr lang="zh-TW" altLang="en-US" sz="2400" b="1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zh-TW" sz="2400" b="1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Define</a:t>
            </a:r>
            <a:r>
              <a:rPr lang="zh-TW" altLang="en-US" sz="2400" b="1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zh-TW" sz="2400" b="1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r>
              <a:rPr lang="zh-TW" altLang="en-US" sz="2400" b="1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zh-TW" sz="2400" b="1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problem</a:t>
            </a:r>
            <a:endParaRPr lang="zh-TW" altLang="en-US" sz="2400" b="1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6BEE62-5B48-4E24-942D-B739F703EA17}"/>
              </a:ext>
            </a:extLst>
          </p:cNvPr>
          <p:cNvSpPr txBox="1"/>
          <p:nvPr/>
        </p:nvSpPr>
        <p:spPr>
          <a:xfrm>
            <a:off x="468232" y="2274090"/>
            <a:ext cx="5183564" cy="523220"/>
          </a:xfrm>
          <a:prstGeom prst="rect">
            <a:avLst/>
          </a:prstGeom>
          <a:noFill/>
          <a:ln w="19050">
            <a:solidFill>
              <a:srgbClr val="D96403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The passage is for adult readers. </a:t>
            </a:r>
            <a:endParaRPr lang="zh-TW" alt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74F30F-526B-4CE0-8EC0-5114D32F12A8}"/>
              </a:ext>
            </a:extLst>
          </p:cNvPr>
          <p:cNvSpPr txBox="1"/>
          <p:nvPr/>
        </p:nvSpPr>
        <p:spPr>
          <a:xfrm>
            <a:off x="503823" y="3094187"/>
            <a:ext cx="4375052" cy="523220"/>
          </a:xfrm>
          <a:prstGeom prst="rect">
            <a:avLst/>
          </a:prstGeom>
          <a:noFill/>
          <a:ln w="19050">
            <a:solidFill>
              <a:srgbClr val="D96403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I did not use reading skills.</a:t>
            </a:r>
            <a:endParaRPr lang="zh-TW" alt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1EEC34-A57A-495A-B6F7-E21A3E80D175}"/>
              </a:ext>
            </a:extLst>
          </p:cNvPr>
          <p:cNvSpPr txBox="1"/>
          <p:nvPr/>
        </p:nvSpPr>
        <p:spPr>
          <a:xfrm>
            <a:off x="380581" y="3842861"/>
            <a:ext cx="5037666" cy="954107"/>
          </a:xfrm>
          <a:prstGeom prst="rect">
            <a:avLst/>
          </a:prstGeom>
          <a:noFill/>
          <a:ln w="19050">
            <a:solidFill>
              <a:srgbClr val="D96403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I </a:t>
            </a:r>
            <a:r>
              <a:rPr lang="en-US" altLang="zh-TW" sz="2800" dirty="0" smtClean="0"/>
              <a:t>spent so much time looking up the meaning of words</a:t>
            </a:r>
            <a:r>
              <a:rPr lang="en-US" altLang="zh-TW" sz="2800" dirty="0"/>
              <a:t>. </a:t>
            </a:r>
            <a:endParaRPr lang="zh-TW" alt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1EEC34-A57A-495A-B6F7-E21A3E80D175}"/>
              </a:ext>
            </a:extLst>
          </p:cNvPr>
          <p:cNvSpPr txBox="1"/>
          <p:nvPr/>
        </p:nvSpPr>
        <p:spPr>
          <a:xfrm>
            <a:off x="323999" y="5172547"/>
            <a:ext cx="5037666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D96403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I </a:t>
            </a:r>
            <a:r>
              <a:rPr lang="en-US" altLang="zh-TW" sz="2800" dirty="0" smtClean="0"/>
              <a:t>do not know many words. </a:t>
            </a:r>
            <a:endParaRPr lang="zh-TW" altLang="en-US" sz="2800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14712E5-ED02-48A3-BB11-86BF4781A662}"/>
              </a:ext>
            </a:extLst>
          </p:cNvPr>
          <p:cNvSpPr txBox="1">
            <a:spLocks/>
          </p:cNvSpPr>
          <p:nvPr/>
        </p:nvSpPr>
        <p:spPr>
          <a:xfrm>
            <a:off x="5969090" y="1500396"/>
            <a:ext cx="4976002" cy="59610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800" b="1" dirty="0">
                <a:solidFill>
                  <a:srgbClr val="0000FF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altLang="zh-TW" sz="2800" b="1" dirty="0" smtClean="0">
                <a:solidFill>
                  <a:srgbClr val="0000FF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he real cause of the problem</a:t>
            </a:r>
            <a:endParaRPr lang="zh-TW" altLang="en-US" sz="2000" b="1" dirty="0">
              <a:solidFill>
                <a:srgbClr val="0000FF"/>
              </a:solidFill>
            </a:endParaRPr>
          </a:p>
        </p:txBody>
      </p:sp>
      <p:sp>
        <p:nvSpPr>
          <p:cNvPr id="20" name="Arrow: Down 14">
            <a:extLst>
              <a:ext uri="{FF2B5EF4-FFF2-40B4-BE49-F238E27FC236}">
                <a16:creationId xmlns:a16="http://schemas.microsoft.com/office/drawing/2014/main" id="{618B0965-5055-454D-9AFB-77ABCF331722}"/>
              </a:ext>
            </a:extLst>
          </p:cNvPr>
          <p:cNvSpPr/>
          <p:nvPr/>
        </p:nvSpPr>
        <p:spPr>
          <a:xfrm rot="16200000">
            <a:off x="5773809" y="2289108"/>
            <a:ext cx="270780" cy="514806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Arrow: Down 14">
            <a:extLst>
              <a:ext uri="{FF2B5EF4-FFF2-40B4-BE49-F238E27FC236}">
                <a16:creationId xmlns:a16="http://schemas.microsoft.com/office/drawing/2014/main" id="{618B0965-5055-454D-9AFB-77ABCF331722}"/>
              </a:ext>
            </a:extLst>
          </p:cNvPr>
          <p:cNvSpPr/>
          <p:nvPr/>
        </p:nvSpPr>
        <p:spPr>
          <a:xfrm rot="16200000">
            <a:off x="5399631" y="2700311"/>
            <a:ext cx="270780" cy="1263161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Arrow: Down 14">
            <a:extLst>
              <a:ext uri="{FF2B5EF4-FFF2-40B4-BE49-F238E27FC236}">
                <a16:creationId xmlns:a16="http://schemas.microsoft.com/office/drawing/2014/main" id="{618B0965-5055-454D-9AFB-77ABCF331722}"/>
              </a:ext>
            </a:extLst>
          </p:cNvPr>
          <p:cNvSpPr/>
          <p:nvPr/>
        </p:nvSpPr>
        <p:spPr>
          <a:xfrm rot="15128535">
            <a:off x="5693726" y="3825103"/>
            <a:ext cx="350689" cy="821367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Arrow: Down 14">
            <a:extLst>
              <a:ext uri="{FF2B5EF4-FFF2-40B4-BE49-F238E27FC236}">
                <a16:creationId xmlns:a16="http://schemas.microsoft.com/office/drawing/2014/main" id="{618B0965-5055-454D-9AFB-77ABCF331722}"/>
              </a:ext>
            </a:extLst>
          </p:cNvPr>
          <p:cNvSpPr/>
          <p:nvPr/>
        </p:nvSpPr>
        <p:spPr>
          <a:xfrm rot="16200000">
            <a:off x="5713758" y="4897653"/>
            <a:ext cx="241572" cy="991539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6BEE62-5B48-4E24-942D-B739F703EA17}"/>
              </a:ext>
            </a:extLst>
          </p:cNvPr>
          <p:cNvSpPr txBox="1"/>
          <p:nvPr/>
        </p:nvSpPr>
        <p:spPr>
          <a:xfrm>
            <a:off x="6330316" y="2315423"/>
            <a:ext cx="4263936" cy="523220"/>
          </a:xfrm>
          <a:prstGeom prst="rect">
            <a:avLst/>
          </a:prstGeom>
          <a:solidFill>
            <a:srgbClr val="FF0000"/>
          </a:solidFill>
          <a:ln w="19050">
            <a:solidFill>
              <a:srgbClr val="D96403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FFFF00"/>
                </a:solidFill>
              </a:rPr>
              <a:t>Chose the wrong thing. . .</a:t>
            </a:r>
            <a:endParaRPr lang="zh-TW" altLang="en-US" sz="2800" b="1" dirty="0">
              <a:solidFill>
                <a:srgbClr val="FFFF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6BEE62-5B48-4E24-942D-B739F703EA17}"/>
              </a:ext>
            </a:extLst>
          </p:cNvPr>
          <p:cNvSpPr txBox="1"/>
          <p:nvPr/>
        </p:nvSpPr>
        <p:spPr>
          <a:xfrm>
            <a:off x="6330315" y="3094187"/>
            <a:ext cx="2296913" cy="523220"/>
          </a:xfrm>
          <a:prstGeom prst="rect">
            <a:avLst/>
          </a:prstGeom>
          <a:solidFill>
            <a:srgbClr val="FF0000"/>
          </a:solidFill>
          <a:ln w="19050">
            <a:solidFill>
              <a:srgbClr val="D96403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FFFF00"/>
                </a:solidFill>
              </a:rPr>
              <a:t>Poor Skills</a:t>
            </a:r>
            <a:endParaRPr lang="zh-TW" altLang="en-US" sz="2800" b="1" dirty="0">
              <a:solidFill>
                <a:srgbClr val="FFFF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56BEE62-5B48-4E24-942D-B739F703EA17}"/>
              </a:ext>
            </a:extLst>
          </p:cNvPr>
          <p:cNvSpPr txBox="1"/>
          <p:nvPr/>
        </p:nvSpPr>
        <p:spPr>
          <a:xfrm>
            <a:off x="6330314" y="3872951"/>
            <a:ext cx="5748951" cy="523220"/>
          </a:xfrm>
          <a:prstGeom prst="rect">
            <a:avLst/>
          </a:prstGeom>
          <a:solidFill>
            <a:srgbClr val="FF0000"/>
          </a:solidFill>
          <a:ln w="19050">
            <a:solidFill>
              <a:srgbClr val="D96403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FFFF00"/>
                </a:solidFill>
              </a:rPr>
              <a:t>Didn’t know how to </a:t>
            </a:r>
            <a:r>
              <a:rPr lang="en-US" altLang="zh-TW" sz="2800" b="1" dirty="0">
                <a:solidFill>
                  <a:srgbClr val="FFFF00"/>
                </a:solidFill>
              </a:rPr>
              <a:t>get </a:t>
            </a:r>
            <a:r>
              <a:rPr lang="en-US" altLang="zh-TW" sz="2800" b="1" dirty="0" smtClean="0">
                <a:solidFill>
                  <a:srgbClr val="FFFF00"/>
                </a:solidFill>
              </a:rPr>
              <a:t>main ideas.</a:t>
            </a:r>
            <a:endParaRPr lang="zh-TW" altLang="en-US" sz="2800" b="1" dirty="0">
              <a:solidFill>
                <a:srgbClr val="FFFF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56BEE62-5B48-4E24-942D-B739F703EA17}"/>
              </a:ext>
            </a:extLst>
          </p:cNvPr>
          <p:cNvSpPr txBox="1"/>
          <p:nvPr/>
        </p:nvSpPr>
        <p:spPr>
          <a:xfrm>
            <a:off x="6439221" y="5243175"/>
            <a:ext cx="4046126" cy="523220"/>
          </a:xfrm>
          <a:prstGeom prst="rect">
            <a:avLst/>
          </a:prstGeom>
          <a:solidFill>
            <a:srgbClr val="FF0000"/>
          </a:solidFill>
          <a:ln w="19050">
            <a:solidFill>
              <a:srgbClr val="D96403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FFFF00"/>
                </a:solidFill>
              </a:rPr>
              <a:t>Weak vocabulary </a:t>
            </a:r>
            <a:endParaRPr lang="zh-TW" altLang="en-US" sz="2800" b="1" dirty="0">
              <a:solidFill>
                <a:srgbClr val="FFFF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6BEE62-5B48-4E24-942D-B739F703EA17}"/>
              </a:ext>
            </a:extLst>
          </p:cNvPr>
          <p:cNvSpPr txBox="1"/>
          <p:nvPr/>
        </p:nvSpPr>
        <p:spPr>
          <a:xfrm>
            <a:off x="6330314" y="4528623"/>
            <a:ext cx="4046126" cy="523220"/>
          </a:xfrm>
          <a:prstGeom prst="rect">
            <a:avLst/>
          </a:prstGeom>
          <a:solidFill>
            <a:srgbClr val="FF0000"/>
          </a:solidFill>
          <a:ln w="19050">
            <a:solidFill>
              <a:srgbClr val="D96403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FFFF00"/>
                </a:solidFill>
              </a:rPr>
              <a:t>+ Weak vocabulary </a:t>
            </a:r>
            <a:endParaRPr lang="zh-TW" altLang="en-US" sz="2800" b="1" dirty="0">
              <a:solidFill>
                <a:srgbClr val="FFFF00"/>
              </a:solidFill>
            </a:endParaRPr>
          </a:p>
        </p:txBody>
      </p:sp>
      <p:sp>
        <p:nvSpPr>
          <p:cNvPr id="30" name="Arrow: Down 14">
            <a:extLst>
              <a:ext uri="{FF2B5EF4-FFF2-40B4-BE49-F238E27FC236}">
                <a16:creationId xmlns:a16="http://schemas.microsoft.com/office/drawing/2014/main" id="{618B0965-5055-454D-9AFB-77ABCF331722}"/>
              </a:ext>
            </a:extLst>
          </p:cNvPr>
          <p:cNvSpPr/>
          <p:nvPr/>
        </p:nvSpPr>
        <p:spPr>
          <a:xfrm rot="17146520">
            <a:off x="5695508" y="4264112"/>
            <a:ext cx="350689" cy="821367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Rectangle 8"/>
          <p:cNvSpPr/>
          <p:nvPr/>
        </p:nvSpPr>
        <p:spPr>
          <a:xfrm>
            <a:off x="-65564" y="3617819"/>
            <a:ext cx="12192000" cy="1555140"/>
          </a:xfrm>
          <a:prstGeom prst="rect">
            <a:avLst/>
          </a:prstGeom>
          <a:solidFill>
            <a:srgbClr val="FFFF00">
              <a:alpha val="28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0602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1" grpId="0" animBg="1"/>
      <p:bldP spid="20" grpId="0" animBg="1"/>
      <p:bldP spid="23" grpId="0" animBg="1"/>
      <p:bldP spid="25" grpId="0" animBg="1"/>
      <p:bldP spid="26" grpId="0" animBg="1"/>
      <p:bldP spid="27" grpId="0" animBg="1"/>
      <p:bldP spid="29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542FD-55F2-4D7E-8141-C9DE5F301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396" y="9873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3600" kern="100" dirty="0" smtClean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Problem solving skills</a:t>
            </a:r>
            <a:endParaRPr lang="zh-TW" altLang="en-US" sz="7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177FD8-7117-42B6-B350-4AFDA2DF79BB}"/>
              </a:ext>
            </a:extLst>
          </p:cNvPr>
          <p:cNvSpPr txBox="1"/>
          <p:nvPr/>
        </p:nvSpPr>
        <p:spPr>
          <a:xfrm>
            <a:off x="906396" y="1010939"/>
            <a:ext cx="6707422" cy="584775"/>
          </a:xfrm>
          <a:prstGeom prst="rect">
            <a:avLst/>
          </a:prstGeom>
          <a:solidFill>
            <a:srgbClr val="C00000">
              <a:alpha val="4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Step 2:</a:t>
            </a:r>
            <a:r>
              <a:rPr lang="zh-TW" altLang="en-US" sz="3200" b="1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zh-TW" sz="3200" b="1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Brainstorm solutions</a:t>
            </a:r>
            <a:endParaRPr lang="zh-TW" altLang="en-US" sz="3200" b="1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6BEE62-5B48-4E24-942D-B739F703EA17}"/>
              </a:ext>
            </a:extLst>
          </p:cNvPr>
          <p:cNvSpPr txBox="1"/>
          <p:nvPr/>
        </p:nvSpPr>
        <p:spPr>
          <a:xfrm>
            <a:off x="1681620" y="1655483"/>
            <a:ext cx="5748951" cy="523220"/>
          </a:xfrm>
          <a:prstGeom prst="rect">
            <a:avLst/>
          </a:prstGeom>
          <a:solidFill>
            <a:srgbClr val="FF0000"/>
          </a:solidFill>
          <a:ln w="19050">
            <a:solidFill>
              <a:srgbClr val="D96403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FFFF00"/>
                </a:solidFill>
              </a:rPr>
              <a:t>Don’t know how to </a:t>
            </a:r>
            <a:r>
              <a:rPr lang="en-US" altLang="zh-TW" sz="2800" b="1" dirty="0">
                <a:solidFill>
                  <a:srgbClr val="FFFF00"/>
                </a:solidFill>
              </a:rPr>
              <a:t>get </a:t>
            </a:r>
            <a:r>
              <a:rPr lang="en-US" altLang="zh-TW" sz="2800" b="1" dirty="0" smtClean="0">
                <a:solidFill>
                  <a:srgbClr val="FFFF00"/>
                </a:solidFill>
              </a:rPr>
              <a:t>main idea.</a:t>
            </a:r>
            <a:endParaRPr lang="zh-TW" altLang="en-US" sz="2800" b="1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6BEE62-5B48-4E24-942D-B739F703EA17}"/>
              </a:ext>
            </a:extLst>
          </p:cNvPr>
          <p:cNvSpPr txBox="1"/>
          <p:nvPr/>
        </p:nvSpPr>
        <p:spPr>
          <a:xfrm>
            <a:off x="7613818" y="1591448"/>
            <a:ext cx="4046126" cy="523220"/>
          </a:xfrm>
          <a:prstGeom prst="rect">
            <a:avLst/>
          </a:prstGeom>
          <a:solidFill>
            <a:srgbClr val="FF0000"/>
          </a:solidFill>
          <a:ln w="19050">
            <a:solidFill>
              <a:srgbClr val="D96403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FFFF00"/>
                </a:solidFill>
              </a:rPr>
              <a:t>+ Weak vocabulary </a:t>
            </a:r>
            <a:endParaRPr lang="zh-TW" altLang="en-US" sz="2800" b="1" dirty="0">
              <a:solidFill>
                <a:srgbClr val="FFFF00"/>
              </a:solidFill>
            </a:endParaRPr>
          </a:p>
        </p:txBody>
      </p:sp>
      <p:sp>
        <p:nvSpPr>
          <p:cNvPr id="14" name="Arrow: Down 14">
            <a:extLst>
              <a:ext uri="{FF2B5EF4-FFF2-40B4-BE49-F238E27FC236}">
                <a16:creationId xmlns:a16="http://schemas.microsoft.com/office/drawing/2014/main" id="{618B0965-5055-454D-9AFB-77ABCF331722}"/>
              </a:ext>
            </a:extLst>
          </p:cNvPr>
          <p:cNvSpPr/>
          <p:nvPr/>
        </p:nvSpPr>
        <p:spPr>
          <a:xfrm rot="2964068">
            <a:off x="6467564" y="1892498"/>
            <a:ext cx="350689" cy="811461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618B0965-5055-454D-9AFB-77ABCF331722}"/>
              </a:ext>
            </a:extLst>
          </p:cNvPr>
          <p:cNvSpPr/>
          <p:nvPr/>
        </p:nvSpPr>
        <p:spPr>
          <a:xfrm rot="18924363">
            <a:off x="7274010" y="1854956"/>
            <a:ext cx="350689" cy="865026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6BEE62-5B48-4E24-942D-B739F703EA17}"/>
              </a:ext>
            </a:extLst>
          </p:cNvPr>
          <p:cNvSpPr txBox="1"/>
          <p:nvPr/>
        </p:nvSpPr>
        <p:spPr>
          <a:xfrm>
            <a:off x="624092" y="2351789"/>
            <a:ext cx="5814900" cy="954107"/>
          </a:xfrm>
          <a:prstGeom prst="rect">
            <a:avLst/>
          </a:prstGeom>
          <a:solidFill>
            <a:srgbClr val="E28A8A">
              <a:alpha val="44000"/>
            </a:srgbClr>
          </a:solidFill>
          <a:ln w="19050">
            <a:solidFill>
              <a:srgbClr val="D96403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chemeClr val="accent1">
                    <a:lumMod val="50000"/>
                  </a:schemeClr>
                </a:solidFill>
              </a:rPr>
              <a:t>Make myself strong: learn skills, learn vocabulary</a:t>
            </a:r>
            <a:endParaRPr lang="zh-TW" alt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6BEE62-5B48-4E24-942D-B739F703EA17}"/>
              </a:ext>
            </a:extLst>
          </p:cNvPr>
          <p:cNvSpPr txBox="1"/>
          <p:nvPr/>
        </p:nvSpPr>
        <p:spPr>
          <a:xfrm>
            <a:off x="7721921" y="2671270"/>
            <a:ext cx="3546240" cy="523220"/>
          </a:xfrm>
          <a:prstGeom prst="rect">
            <a:avLst/>
          </a:prstGeom>
          <a:solidFill>
            <a:srgbClr val="E28A8A">
              <a:alpha val="44000"/>
            </a:srgbClr>
          </a:solidFill>
          <a:ln w="19050">
            <a:solidFill>
              <a:srgbClr val="D96403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7030A0"/>
                </a:solidFill>
              </a:rPr>
              <a:t>Make the task easier</a:t>
            </a:r>
            <a:endParaRPr lang="zh-TW" altLang="en-US" sz="2800" b="1" dirty="0">
              <a:solidFill>
                <a:srgbClr val="7030A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6BEE62-5B48-4E24-942D-B739F703EA17}"/>
              </a:ext>
            </a:extLst>
          </p:cNvPr>
          <p:cNvSpPr txBox="1"/>
          <p:nvPr/>
        </p:nvSpPr>
        <p:spPr>
          <a:xfrm>
            <a:off x="757237" y="3427587"/>
            <a:ext cx="6453727" cy="1292662"/>
          </a:xfrm>
          <a:prstGeom prst="rect">
            <a:avLst/>
          </a:prstGeom>
          <a:noFill/>
          <a:ln w="19050">
            <a:solidFill>
              <a:srgbClr val="D96403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600" dirty="0"/>
              <a:t>I read the title, headings, words in bold, </a:t>
            </a:r>
            <a:r>
              <a:rPr lang="en-US" altLang="zh-TW" sz="2600" dirty="0" smtClean="0"/>
              <a:t>photos and pictures or </a:t>
            </a:r>
            <a:r>
              <a:rPr lang="en-US" altLang="zh-TW" sz="2600" dirty="0"/>
              <a:t>graphics to help myself understand the key message.</a:t>
            </a:r>
            <a:endParaRPr lang="zh-TW" altLang="zh-TW" sz="2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74F30F-526B-4CE0-8EC0-5114D32F12A8}"/>
              </a:ext>
            </a:extLst>
          </p:cNvPr>
          <p:cNvSpPr txBox="1"/>
          <p:nvPr/>
        </p:nvSpPr>
        <p:spPr>
          <a:xfrm>
            <a:off x="757237" y="4835684"/>
            <a:ext cx="6453727" cy="1292662"/>
          </a:xfrm>
          <a:prstGeom prst="rect">
            <a:avLst/>
          </a:prstGeom>
          <a:noFill/>
          <a:ln w="19050">
            <a:solidFill>
              <a:srgbClr val="D96403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600" dirty="0"/>
              <a:t>I can guess the meaning of the words and only look up the meaning of some words </a:t>
            </a:r>
            <a:r>
              <a:rPr lang="en-US" altLang="zh-TW" sz="2600" dirty="0" smtClean="0"/>
              <a:t>that appear </a:t>
            </a:r>
            <a:r>
              <a:rPr lang="en-US" altLang="zh-TW" sz="2600" dirty="0"/>
              <a:t>many times. </a:t>
            </a:r>
            <a:endParaRPr lang="zh-TW" altLang="en-US" sz="2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1EEC34-A57A-495A-B6F7-E21A3E80D175}"/>
              </a:ext>
            </a:extLst>
          </p:cNvPr>
          <p:cNvSpPr txBox="1"/>
          <p:nvPr/>
        </p:nvSpPr>
        <p:spPr>
          <a:xfrm>
            <a:off x="7449355" y="3575740"/>
            <a:ext cx="4375052" cy="954107"/>
          </a:xfrm>
          <a:prstGeom prst="rect">
            <a:avLst/>
          </a:prstGeom>
          <a:noFill/>
          <a:ln w="19050">
            <a:solidFill>
              <a:srgbClr val="D96403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I can watch videos about the topic first.</a:t>
            </a:r>
            <a:endParaRPr lang="zh-TW" alt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B4E510-0F7F-4A74-A548-CC52A832E15C}"/>
              </a:ext>
            </a:extLst>
          </p:cNvPr>
          <p:cNvSpPr txBox="1"/>
          <p:nvPr/>
        </p:nvSpPr>
        <p:spPr>
          <a:xfrm>
            <a:off x="757237" y="6271563"/>
            <a:ext cx="4375052" cy="492443"/>
          </a:xfrm>
          <a:prstGeom prst="rect">
            <a:avLst/>
          </a:prstGeom>
          <a:noFill/>
          <a:ln w="19050">
            <a:solidFill>
              <a:srgbClr val="D96403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600" dirty="0"/>
              <a:t>I can keep a vocabulary list. </a:t>
            </a:r>
            <a:endParaRPr lang="zh-TW" altLang="en-US" sz="2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06E843-25CF-4D47-96AE-0674DFCCE2E6}"/>
              </a:ext>
            </a:extLst>
          </p:cNvPr>
          <p:cNvSpPr txBox="1"/>
          <p:nvPr/>
        </p:nvSpPr>
        <p:spPr>
          <a:xfrm>
            <a:off x="7430571" y="4849894"/>
            <a:ext cx="4562915" cy="954107"/>
          </a:xfrm>
          <a:prstGeom prst="rect">
            <a:avLst/>
          </a:prstGeom>
          <a:noFill/>
          <a:ln w="19050">
            <a:solidFill>
              <a:srgbClr val="D96403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I will add “for kids” when I search materials. </a:t>
            </a:r>
            <a:endParaRPr lang="zh-TW" alt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90177" y="1533236"/>
            <a:ext cx="12148037" cy="5368453"/>
            <a:chOff x="43963" y="1622034"/>
            <a:chExt cx="12148037" cy="536845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t="21325"/>
            <a:stretch/>
          </p:blipFill>
          <p:spPr>
            <a:xfrm>
              <a:off x="43963" y="1622034"/>
              <a:ext cx="12148037" cy="536845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509272" y="1685914"/>
              <a:ext cx="5397023" cy="584775"/>
            </a:xfrm>
            <a:prstGeom prst="rect">
              <a:avLst/>
            </a:prstGeom>
            <a:solidFill>
              <a:srgbClr val="E28A8A"/>
            </a:solidFill>
          </p:spPr>
          <p:txBody>
            <a:bodyPr wrap="square" rtlCol="0">
              <a:spAutoFit/>
            </a:bodyPr>
            <a:lstStyle/>
            <a:p>
              <a:r>
                <a:rPr lang="en-GB" sz="3200" b="1" dirty="0" smtClean="0">
                  <a:solidFill>
                    <a:srgbClr val="FFFF00"/>
                  </a:solidFill>
                  <a:latin typeface="Antique Olive Roman" panose="020B0603020204030204" pitchFamily="34" charset="0"/>
                </a:rPr>
                <a:t>Choose the best Solution</a:t>
              </a:r>
              <a:endParaRPr lang="en-GB" sz="3200" b="1" dirty="0">
                <a:solidFill>
                  <a:srgbClr val="FFFF00"/>
                </a:solidFill>
                <a:latin typeface="Antique Olive Roman" panose="020B060302020403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30945"/>
          <a:stretch/>
        </p:blipFill>
        <p:spPr>
          <a:xfrm>
            <a:off x="0" y="2235992"/>
            <a:ext cx="12142110" cy="4716446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" y="2856366"/>
            <a:ext cx="11321552" cy="379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6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latin typeface="Albertus Medium" panose="020E0602030304020304" pitchFamily="34" charset="0"/>
              </a:rPr>
              <a:t>Time management skills</a:t>
            </a:r>
            <a:endParaRPr lang="zh-HK" altLang="en-US" dirty="0">
              <a:latin typeface="Albertus Medium" panose="020E06020303040203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7400" y="2019300"/>
            <a:ext cx="56896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4000" dirty="0" smtClean="0"/>
              <a:t>Step 1: Create a To-Do list</a:t>
            </a:r>
            <a:endParaRPr lang="zh-HK" alt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884784" y="3050751"/>
            <a:ext cx="72498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200" dirty="0" smtClean="0">
                <a:solidFill>
                  <a:schemeClr val="accent2">
                    <a:lumMod val="50000"/>
                  </a:schemeClr>
                </a:solidFill>
                <a:latin typeface="Albertus Medium" panose="020E0602030304020304" pitchFamily="34" charset="0"/>
              </a:rPr>
              <a:t>What do you need to do? Today? </a:t>
            </a:r>
          </a:p>
          <a:p>
            <a:r>
              <a:rPr lang="en-US" altLang="zh-HK" sz="3200" dirty="0" smtClean="0">
                <a:solidFill>
                  <a:schemeClr val="accent2">
                    <a:lumMod val="50000"/>
                  </a:schemeClr>
                </a:solidFill>
                <a:latin typeface="Albertus Medium" panose="020E0602030304020304" pitchFamily="34" charset="0"/>
              </a:rPr>
              <a:t>In these few days? In these few weeks?</a:t>
            </a:r>
            <a:endParaRPr lang="zh-HK" altLang="en-US" sz="3200" dirty="0">
              <a:solidFill>
                <a:schemeClr val="accent2">
                  <a:lumMod val="50000"/>
                </a:schemeClr>
              </a:solidFill>
              <a:latin typeface="Albertus Medium" panose="020E06020303040203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514064">
            <a:off x="983989" y="4200722"/>
            <a:ext cx="1679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b="1" dirty="0" smtClean="0">
                <a:solidFill>
                  <a:srgbClr val="0000FF"/>
                </a:solidFill>
              </a:rPr>
              <a:t>Do my homework</a:t>
            </a:r>
            <a:endParaRPr lang="zh-HK" altLang="en-US" sz="24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514064">
            <a:off x="667883" y="5664687"/>
            <a:ext cx="184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b="1" dirty="0" smtClean="0">
                <a:solidFill>
                  <a:srgbClr val="0000FF"/>
                </a:solidFill>
              </a:rPr>
              <a:t>Read a book </a:t>
            </a:r>
            <a:endParaRPr lang="zh-HK" altLang="en-US" sz="24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0614135">
            <a:off x="2659152" y="4764789"/>
            <a:ext cx="2588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b="1" dirty="0" err="1" smtClean="0">
                <a:solidFill>
                  <a:srgbClr val="0000FF"/>
                </a:solidFill>
              </a:rPr>
              <a:t>Practise</a:t>
            </a:r>
            <a:r>
              <a:rPr lang="en-US" altLang="zh-HK" sz="2400" b="1" dirty="0" smtClean="0">
                <a:solidFill>
                  <a:srgbClr val="0000FF"/>
                </a:solidFill>
              </a:rPr>
              <a:t> the piano</a:t>
            </a:r>
            <a:endParaRPr lang="zh-HK" altLang="en-US" sz="24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514064">
            <a:off x="4949527" y="6011338"/>
            <a:ext cx="2053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b="1" dirty="0" smtClean="0">
                <a:solidFill>
                  <a:srgbClr val="0000FF"/>
                </a:solidFill>
              </a:rPr>
              <a:t>Tidy up my desk</a:t>
            </a:r>
            <a:endParaRPr lang="zh-HK" altLang="en-US" sz="20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05225" y="4382854"/>
            <a:ext cx="26740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rgbClr val="0000FF"/>
                </a:solidFill>
              </a:rPr>
              <a:t>Prepare my written report (Project Learning</a:t>
            </a:r>
            <a:r>
              <a:rPr lang="en-US" altLang="zh-HK" sz="2400" b="1" dirty="0" smtClean="0">
                <a:solidFill>
                  <a:srgbClr val="0000FF"/>
                </a:solidFill>
              </a:rPr>
              <a:t>)</a:t>
            </a:r>
            <a:endParaRPr lang="zh-HK" altLang="en-US" sz="2400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0777566">
            <a:off x="8906615" y="4131252"/>
            <a:ext cx="2482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b="1" dirty="0" smtClean="0">
                <a:solidFill>
                  <a:srgbClr val="0000FF"/>
                </a:solidFill>
              </a:rPr>
              <a:t>Write a mini report (Project Learning)</a:t>
            </a:r>
            <a:endParaRPr lang="zh-HK" altLang="en-US" sz="2000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94913" y="5730704"/>
            <a:ext cx="2305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b="1" dirty="0" smtClean="0">
                <a:solidFill>
                  <a:srgbClr val="0000FF"/>
                </a:solidFill>
              </a:rPr>
              <a:t>Finish art work</a:t>
            </a:r>
            <a:endParaRPr lang="zh-HK" altLang="en-US" sz="2400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89320" y="2102117"/>
            <a:ext cx="3610947" cy="461665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2400" dirty="0" smtClean="0">
                <a:solidFill>
                  <a:srgbClr val="FF0000"/>
                </a:solidFill>
              </a:rPr>
              <a:t>Speed Writing for 1 minute</a:t>
            </a:r>
            <a:endParaRPr lang="zh-HK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3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34" y="1882047"/>
            <a:ext cx="11282289" cy="47642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281" y="269009"/>
            <a:ext cx="56896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4000" dirty="0" smtClean="0"/>
              <a:t>Step 1: Create a To-Do list</a:t>
            </a:r>
            <a:endParaRPr lang="zh-HK" alt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00586" y="2915503"/>
            <a:ext cx="2623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b="1" dirty="0" smtClean="0">
                <a:solidFill>
                  <a:srgbClr val="0000FF"/>
                </a:solidFill>
              </a:rPr>
              <a:t>Do my homework</a:t>
            </a:r>
            <a:endParaRPr lang="zh-HK" altLang="en-US" sz="24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8681" y="4097900"/>
            <a:ext cx="184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b="1" dirty="0" smtClean="0">
                <a:solidFill>
                  <a:srgbClr val="0000FF"/>
                </a:solidFill>
              </a:rPr>
              <a:t>Read a book </a:t>
            </a:r>
            <a:endParaRPr lang="zh-HK" altLang="en-US" sz="24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586" y="3686616"/>
            <a:ext cx="2588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b="1" dirty="0" err="1" smtClean="0">
                <a:solidFill>
                  <a:srgbClr val="0000FF"/>
                </a:solidFill>
              </a:rPr>
              <a:t>Practise</a:t>
            </a:r>
            <a:r>
              <a:rPr lang="en-US" altLang="zh-HK" sz="2400" b="1" dirty="0" smtClean="0">
                <a:solidFill>
                  <a:srgbClr val="0000FF"/>
                </a:solidFill>
              </a:rPr>
              <a:t> the piano</a:t>
            </a:r>
            <a:endParaRPr lang="zh-HK" altLang="en-US" sz="24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0889" y="4478176"/>
            <a:ext cx="2275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b="1" dirty="0" smtClean="0">
                <a:solidFill>
                  <a:srgbClr val="0000FF"/>
                </a:solidFill>
              </a:rPr>
              <a:t>Tidy up my desk</a:t>
            </a:r>
            <a:endParaRPr lang="zh-HK" altLang="en-US" sz="24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798" y="4954206"/>
            <a:ext cx="261850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HK" sz="2000" b="1" dirty="0" smtClean="0">
                <a:solidFill>
                  <a:srgbClr val="0000FF"/>
                </a:solidFill>
              </a:rPr>
              <a:t>Prepare a written report </a:t>
            </a:r>
            <a:r>
              <a:rPr lang="en-US" altLang="zh-HK" b="1" dirty="0" smtClean="0">
                <a:solidFill>
                  <a:srgbClr val="0000FF"/>
                </a:solidFill>
              </a:rPr>
              <a:t>(Project Learning)</a:t>
            </a:r>
            <a:endParaRPr lang="zh-HK" altLang="en-US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6653" y="5764517"/>
            <a:ext cx="2482867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HK" sz="2000" b="1" dirty="0" smtClean="0">
                <a:solidFill>
                  <a:srgbClr val="0000FF"/>
                </a:solidFill>
              </a:rPr>
              <a:t>Write a mini report </a:t>
            </a:r>
          </a:p>
          <a:p>
            <a:r>
              <a:rPr lang="en-US" altLang="zh-HK" b="1" dirty="0" smtClean="0">
                <a:solidFill>
                  <a:srgbClr val="0000FF"/>
                </a:solidFill>
              </a:rPr>
              <a:t>(Project Learning)</a:t>
            </a:r>
            <a:endParaRPr lang="zh-HK" altLang="en-US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8172" y="3302978"/>
            <a:ext cx="2305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b="1" dirty="0" smtClean="0">
                <a:solidFill>
                  <a:srgbClr val="0000FF"/>
                </a:solidFill>
              </a:rPr>
              <a:t>Finish art work</a:t>
            </a:r>
            <a:endParaRPr lang="zh-HK" altLang="en-US" sz="2400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03179" y="294781"/>
            <a:ext cx="3610947" cy="461665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2400" dirty="0" smtClean="0">
                <a:solidFill>
                  <a:srgbClr val="FF0000"/>
                </a:solidFill>
              </a:rPr>
              <a:t>Put them in the To-Do List</a:t>
            </a:r>
            <a:endParaRPr lang="zh-HK" altLang="en-US" sz="2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28605" y="1271676"/>
            <a:ext cx="1794395" cy="461665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2400" dirty="0" smtClean="0">
                <a:solidFill>
                  <a:srgbClr val="FF0000"/>
                </a:solidFill>
              </a:rPr>
              <a:t>Fill in details </a:t>
            </a:r>
            <a:endParaRPr lang="zh-HK" altLang="en-US" sz="24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508500" y="1826393"/>
            <a:ext cx="101600" cy="3834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639778" y="1746487"/>
            <a:ext cx="41033" cy="4633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248400" y="1705366"/>
            <a:ext cx="1587500" cy="5044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223000" y="1472660"/>
            <a:ext cx="3469055" cy="6978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399034" y="2901745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tomorrow</a:t>
            </a:r>
            <a:endParaRPr lang="zh-HK" alt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5639778" y="2880864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1.5 hours</a:t>
            </a:r>
            <a:endParaRPr lang="zh-HK" alt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7653534" y="2861212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today</a:t>
            </a:r>
            <a:endParaRPr lang="zh-HK" alt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3433560" y="3337427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HK" sz="2400" dirty="0" smtClean="0"/>
              <a:t>19/4</a:t>
            </a:r>
            <a:endParaRPr lang="zh-HK" alt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5639777" y="3282601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3 hours</a:t>
            </a:r>
            <a:endParaRPr lang="zh-HK" alt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7653533" y="3344980"/>
            <a:ext cx="167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16/4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8298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 animBg="1"/>
      <p:bldP spid="14" grpId="0" animBg="1"/>
      <p:bldP spid="15" grpId="0"/>
      <p:bldP spid="18" grpId="0" animBg="1"/>
      <p:bldP spid="25" grpId="0"/>
      <p:bldP spid="28" grpId="0"/>
      <p:bldP spid="29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571" t="25978" r="4642" b="3758"/>
          <a:stretch/>
        </p:blipFill>
        <p:spPr>
          <a:xfrm>
            <a:off x="2824256" y="1848861"/>
            <a:ext cx="8879989" cy="44040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093" y="345612"/>
            <a:ext cx="7902108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4000" dirty="0" smtClean="0"/>
              <a:t>Step 2: Select tasks </a:t>
            </a:r>
            <a:r>
              <a:rPr lang="en-US" altLang="zh-HK" sz="4000" dirty="0"/>
              <a:t>that are </a:t>
            </a:r>
            <a:r>
              <a:rPr lang="en-US" altLang="zh-HK" sz="4000" dirty="0" smtClean="0"/>
              <a:t>difficult</a:t>
            </a:r>
            <a:endParaRPr lang="zh-HK" altLang="en-US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1271526" y="2977922"/>
            <a:ext cx="1210593" cy="461665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2400" dirty="0" smtClean="0">
                <a:solidFill>
                  <a:srgbClr val="FF0000"/>
                </a:solidFill>
              </a:rPr>
              <a:t>Difficult</a:t>
            </a:r>
            <a:endParaRPr lang="zh-HK" altLang="en-US" sz="2400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114582" y="3439587"/>
            <a:ext cx="873886" cy="14610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114582" y="3439587"/>
            <a:ext cx="742918" cy="23516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2824256" y="5528121"/>
            <a:ext cx="2321675" cy="7247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6" name="Oval 25"/>
          <p:cNvSpPr/>
          <p:nvPr/>
        </p:nvSpPr>
        <p:spPr>
          <a:xfrm>
            <a:off x="2857500" y="4749800"/>
            <a:ext cx="2288432" cy="7783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6574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6600" y="4038600"/>
            <a:ext cx="8801100" cy="1015663"/>
          </a:xfrm>
          <a:prstGeom prst="rect">
            <a:avLst/>
          </a:prstGeom>
          <a:solidFill>
            <a:srgbClr val="FFFF00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6000" dirty="0" smtClean="0">
                <a:solidFill>
                  <a:srgbClr val="FF0000"/>
                </a:solidFill>
              </a:rPr>
              <a:t>Setting goals for the project</a:t>
            </a:r>
            <a:endParaRPr lang="zh-HK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68300"/>
            <a:ext cx="108204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4000" dirty="0" smtClean="0"/>
              <a:t>Step 3: </a:t>
            </a:r>
            <a:r>
              <a:rPr lang="en-US" altLang="zh-HK" sz="4000" dirty="0"/>
              <a:t>Break down a difficult task into </a:t>
            </a:r>
            <a:r>
              <a:rPr lang="en-US" altLang="zh-HK" sz="4000" dirty="0" smtClean="0"/>
              <a:t>small steps</a:t>
            </a:r>
            <a:endParaRPr lang="zh-TW" altLang="zh-HK" sz="4000" dirty="0"/>
          </a:p>
        </p:txBody>
      </p:sp>
      <p:sp>
        <p:nvSpPr>
          <p:cNvPr id="8" name="Oval Callout 7"/>
          <p:cNvSpPr/>
          <p:nvPr/>
        </p:nvSpPr>
        <p:spPr>
          <a:xfrm>
            <a:off x="1079500" y="1202013"/>
            <a:ext cx="6096000" cy="2710760"/>
          </a:xfrm>
          <a:prstGeom prst="wedgeEllipseCallout">
            <a:avLst>
              <a:gd name="adj1" fmla="val -67813"/>
              <a:gd name="adj2" fmla="val 497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600" b="1" dirty="0" smtClean="0">
                <a:solidFill>
                  <a:srgbClr val="FFFF00"/>
                </a:solidFill>
              </a:rPr>
              <a:t>Wait! It’s important to </a:t>
            </a:r>
            <a:r>
              <a:rPr lang="en-US" altLang="zh-HK" sz="3600" b="1" dirty="0" smtClean="0">
                <a:solidFill>
                  <a:srgbClr val="FF0000"/>
                </a:solidFill>
              </a:rPr>
              <a:t>set goals </a:t>
            </a:r>
            <a:r>
              <a:rPr lang="en-US" altLang="zh-HK" sz="3600" b="1" dirty="0" smtClean="0">
                <a:solidFill>
                  <a:srgbClr val="FFFF00"/>
                </a:solidFill>
              </a:rPr>
              <a:t>before planning the steps</a:t>
            </a:r>
            <a:r>
              <a:rPr lang="en-US" altLang="zh-HK" b="1" dirty="0" smtClean="0">
                <a:solidFill>
                  <a:srgbClr val="FFFF00"/>
                </a:solidFill>
              </a:rPr>
              <a:t>!</a:t>
            </a:r>
            <a:endParaRPr lang="zh-HK" altLang="en-US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6600" y="5505717"/>
            <a:ext cx="4218836" cy="461665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2400" dirty="0"/>
              <a:t>Finish </a:t>
            </a:r>
            <a:r>
              <a:rPr lang="en-US" altLang="zh-HK" sz="2400" dirty="0" smtClean="0"/>
              <a:t>WS 1 Part E Setting </a:t>
            </a:r>
            <a:r>
              <a:rPr lang="en-US" altLang="zh-HK" sz="2400" dirty="0"/>
              <a:t>Goals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9911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838200"/>
            <a:ext cx="10731500" cy="4383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2202" y="5943600"/>
            <a:ext cx="1794395" cy="461665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2400" dirty="0" smtClean="0">
                <a:solidFill>
                  <a:srgbClr val="FF0000"/>
                </a:solidFill>
              </a:rPr>
              <a:t>No. of words</a:t>
            </a:r>
            <a:endParaRPr lang="zh-HK" altLang="en-US" sz="2400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794000" y="4279900"/>
            <a:ext cx="50800" cy="16637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48202" y="5943600"/>
            <a:ext cx="1794395" cy="461665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HK" sz="2400" dirty="0" smtClean="0">
                <a:solidFill>
                  <a:srgbClr val="FF0000"/>
                </a:solidFill>
              </a:rPr>
              <a:t>Deadlines</a:t>
            </a:r>
            <a:endParaRPr lang="zh-HK" altLang="en-US" sz="24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620000" y="4279900"/>
            <a:ext cx="50800" cy="16637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0"/>
          </p:cNvCxnSpPr>
          <p:nvPr/>
        </p:nvCxnSpPr>
        <p:spPr>
          <a:xfrm flipV="1">
            <a:off x="7645400" y="4711700"/>
            <a:ext cx="1549400" cy="12319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45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68300"/>
            <a:ext cx="108204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4000" dirty="0" smtClean="0"/>
              <a:t>Step 3: </a:t>
            </a:r>
            <a:r>
              <a:rPr lang="en-US" altLang="zh-HK" sz="4000" dirty="0"/>
              <a:t>Break down a difficult task into </a:t>
            </a:r>
            <a:r>
              <a:rPr lang="en-US" altLang="zh-HK" sz="4000" dirty="0" smtClean="0"/>
              <a:t>small steps</a:t>
            </a:r>
            <a:endParaRPr lang="zh-TW" altLang="zh-HK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452048" y="1423267"/>
            <a:ext cx="3043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200" b="1" dirty="0" smtClean="0">
                <a:solidFill>
                  <a:srgbClr val="0000FF"/>
                </a:solidFill>
              </a:rPr>
              <a:t>Written report (Project Learning)</a:t>
            </a:r>
            <a:endParaRPr lang="zh-HK" altLang="en-US" sz="32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2500" y="1522174"/>
            <a:ext cx="6515100" cy="830997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HK" sz="2400" dirty="0" smtClean="0">
                <a:solidFill>
                  <a:srgbClr val="FF0000"/>
                </a:solidFill>
              </a:rPr>
              <a:t>Brainstorm the steps for writing the report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HK" sz="2400" dirty="0" smtClean="0">
                <a:solidFill>
                  <a:srgbClr val="FF0000"/>
                </a:solidFill>
              </a:rPr>
              <a:t>Speed Writing for 1 minute</a:t>
            </a:r>
            <a:endParaRPr lang="zh-HK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1166" y="3315501"/>
            <a:ext cx="230456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Proofread the final report</a:t>
            </a:r>
            <a:endParaRPr lang="zh-HK" alt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095249" y="2793633"/>
            <a:ext cx="2153901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Design a cover</a:t>
            </a:r>
            <a:endParaRPr lang="zh-HK" alt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90140" y="4763651"/>
            <a:ext cx="1679511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Print the report</a:t>
            </a:r>
            <a:endParaRPr lang="zh-HK" alt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172199" y="4008004"/>
            <a:ext cx="2149689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Revise the draft</a:t>
            </a:r>
            <a:endParaRPr lang="zh-HK" alt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8804110" y="3160441"/>
            <a:ext cx="1959939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Write a draft</a:t>
            </a:r>
            <a:endParaRPr lang="zh-HK" alt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358342" y="4463371"/>
            <a:ext cx="2447391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Collect ideas for the report</a:t>
            </a:r>
            <a:endParaRPr lang="zh-HK" alt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251562" y="4763651"/>
            <a:ext cx="251248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Prepare a mind map for the report</a:t>
            </a:r>
            <a:endParaRPr lang="zh-HK" alt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535745" y="5535469"/>
            <a:ext cx="2811165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Take notes and </a:t>
            </a:r>
            <a:r>
              <a:rPr lang="en-US" altLang="zh-HK" sz="2400" dirty="0" err="1" smtClean="0"/>
              <a:t>organise</a:t>
            </a:r>
            <a:r>
              <a:rPr lang="en-US" altLang="zh-HK" sz="2400" dirty="0" smtClean="0"/>
              <a:t> information </a:t>
            </a:r>
            <a:endParaRPr lang="zh-HK" alt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480414" y="5535470"/>
            <a:ext cx="2598131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Collect information about the topic</a:t>
            </a:r>
            <a:endParaRPr lang="zh-HK" alt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996158" y="3424210"/>
            <a:ext cx="196613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Select a topic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8293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68300"/>
            <a:ext cx="108204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4000" dirty="0" smtClean="0"/>
              <a:t>Step 3: </a:t>
            </a:r>
            <a:r>
              <a:rPr lang="en-US" altLang="zh-HK" sz="4000" dirty="0"/>
              <a:t>Break down a difficult task into </a:t>
            </a:r>
            <a:r>
              <a:rPr lang="en-US" altLang="zh-HK" sz="4000" dirty="0" smtClean="0"/>
              <a:t>small steps</a:t>
            </a:r>
            <a:endParaRPr lang="zh-TW" altLang="zh-HK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452048" y="1423267"/>
            <a:ext cx="3043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200" b="1" dirty="0" smtClean="0">
                <a:solidFill>
                  <a:srgbClr val="0000FF"/>
                </a:solidFill>
              </a:rPr>
              <a:t>Written report (Project Learning)</a:t>
            </a:r>
            <a:endParaRPr lang="zh-HK" altLang="en-US" sz="32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2500" y="1522174"/>
            <a:ext cx="3399006" cy="461665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2400" dirty="0" smtClean="0">
                <a:solidFill>
                  <a:srgbClr val="FF0000"/>
                </a:solidFill>
              </a:rPr>
              <a:t>Put the steps in sequence</a:t>
            </a:r>
            <a:endParaRPr lang="zh-HK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44111" y="3036854"/>
            <a:ext cx="230456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Proofread the final report</a:t>
            </a:r>
            <a:endParaRPr lang="zh-HK" alt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561287" y="2500485"/>
            <a:ext cx="2153901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Design a cover</a:t>
            </a:r>
            <a:endParaRPr lang="zh-HK" alt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57364" y="4941702"/>
            <a:ext cx="241656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Print the report</a:t>
            </a:r>
            <a:endParaRPr lang="zh-HK" alt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579844" y="4230320"/>
            <a:ext cx="2149689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Revise the draft</a:t>
            </a:r>
            <a:endParaRPr lang="zh-HK" alt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8612445" y="5063535"/>
            <a:ext cx="1959939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Write a draft</a:t>
            </a:r>
            <a:endParaRPr lang="zh-HK" alt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830495" y="2962150"/>
            <a:ext cx="2355546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Collect ideas for the report</a:t>
            </a:r>
            <a:endParaRPr lang="zh-HK" alt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291623" y="4047873"/>
            <a:ext cx="251248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Prepare a mind map for the report</a:t>
            </a:r>
            <a:endParaRPr lang="zh-HK" alt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535745" y="5535469"/>
            <a:ext cx="2811165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Take notes and </a:t>
            </a:r>
            <a:r>
              <a:rPr lang="en-US" altLang="zh-HK" sz="2400" dirty="0" err="1" smtClean="0"/>
              <a:t>organise</a:t>
            </a:r>
            <a:r>
              <a:rPr lang="en-US" altLang="zh-HK" sz="2400" dirty="0" smtClean="0"/>
              <a:t> information </a:t>
            </a:r>
            <a:endParaRPr lang="zh-HK" alt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480414" y="5535470"/>
            <a:ext cx="2598131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Collect information about the topic</a:t>
            </a:r>
            <a:endParaRPr lang="zh-HK" alt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996158" y="3424210"/>
            <a:ext cx="196613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Select a topic</a:t>
            </a:r>
            <a:endParaRPr lang="zh-HK" alt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820" t="40188" r="6180" b="3470"/>
          <a:stretch/>
        </p:blipFill>
        <p:spPr>
          <a:xfrm>
            <a:off x="15826" y="2500485"/>
            <a:ext cx="12176174" cy="435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9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34" y="1882047"/>
            <a:ext cx="11282289" cy="47642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51" y="211479"/>
            <a:ext cx="10776476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4000" dirty="0" smtClean="0"/>
              <a:t>Step 4: </a:t>
            </a:r>
            <a:r>
              <a:rPr lang="en-US" altLang="zh-TW" sz="4000" dirty="0" smtClean="0"/>
              <a:t>Set </a:t>
            </a:r>
            <a:r>
              <a:rPr lang="en-US" altLang="zh-TW" sz="4000" dirty="0" smtClean="0"/>
              <a:t>priorities for the tasks</a:t>
            </a:r>
            <a:endParaRPr lang="zh-HK" altLang="en-US" sz="4000" dirty="0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126" y="-2120900"/>
            <a:ext cx="2577874" cy="1953791"/>
          </a:xfrm>
          <a:prstGeom prst="rect">
            <a:avLst/>
          </a:prstGeom>
        </p:spPr>
      </p:pic>
      <p:sp>
        <p:nvSpPr>
          <p:cNvPr id="2" name="Left Arrow 1"/>
          <p:cNvSpPr/>
          <p:nvPr/>
        </p:nvSpPr>
        <p:spPr>
          <a:xfrm>
            <a:off x="2882382" y="2858906"/>
            <a:ext cx="641358" cy="538761"/>
          </a:xfrm>
          <a:prstGeom prst="leftArrow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b="1" dirty="0" smtClean="0">
                <a:solidFill>
                  <a:schemeClr val="tx1"/>
                </a:solidFill>
              </a:rPr>
              <a:t>3</a:t>
            </a:r>
            <a:endParaRPr lang="zh-HK" altLang="en-US" b="1" dirty="0">
              <a:solidFill>
                <a:schemeClr val="tx1"/>
              </a:solidFill>
            </a:endParaRPr>
          </a:p>
        </p:txBody>
      </p:sp>
      <p:sp>
        <p:nvSpPr>
          <p:cNvPr id="36" name="Left Arrow 35"/>
          <p:cNvSpPr/>
          <p:nvPr/>
        </p:nvSpPr>
        <p:spPr>
          <a:xfrm>
            <a:off x="2974952" y="3279337"/>
            <a:ext cx="641358" cy="538761"/>
          </a:xfrm>
          <a:prstGeom prst="leftArrow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b="1" dirty="0" smtClean="0">
                <a:solidFill>
                  <a:schemeClr val="tx1"/>
                </a:solidFill>
              </a:rPr>
              <a:t>5</a:t>
            </a:r>
            <a:endParaRPr lang="zh-HK" altLang="en-US" b="1" dirty="0">
              <a:solidFill>
                <a:schemeClr val="tx1"/>
              </a:solidFill>
            </a:endParaRPr>
          </a:p>
        </p:txBody>
      </p:sp>
      <p:sp>
        <p:nvSpPr>
          <p:cNvPr id="37" name="Left Arrow 36"/>
          <p:cNvSpPr/>
          <p:nvPr/>
        </p:nvSpPr>
        <p:spPr>
          <a:xfrm>
            <a:off x="2999560" y="3738653"/>
            <a:ext cx="641358" cy="538761"/>
          </a:xfrm>
          <a:prstGeom prst="leftArrow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b="1" dirty="0" smtClean="0">
                <a:solidFill>
                  <a:schemeClr val="tx1"/>
                </a:solidFill>
              </a:rPr>
              <a:t>4</a:t>
            </a:r>
            <a:endParaRPr lang="zh-HK" altLang="en-US" b="1" dirty="0">
              <a:solidFill>
                <a:schemeClr val="tx1"/>
              </a:solidFill>
            </a:endParaRPr>
          </a:p>
        </p:txBody>
      </p:sp>
      <p:sp>
        <p:nvSpPr>
          <p:cNvPr id="38" name="Left Arrow 37"/>
          <p:cNvSpPr/>
          <p:nvPr/>
        </p:nvSpPr>
        <p:spPr>
          <a:xfrm>
            <a:off x="2882382" y="4082843"/>
            <a:ext cx="641358" cy="538761"/>
          </a:xfrm>
          <a:prstGeom prst="leftArrow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b="1" dirty="0" smtClean="0">
                <a:solidFill>
                  <a:schemeClr val="tx1"/>
                </a:solidFill>
              </a:rPr>
              <a:t>7</a:t>
            </a:r>
            <a:endParaRPr lang="zh-HK" altLang="en-US" b="1" dirty="0">
              <a:solidFill>
                <a:schemeClr val="tx1"/>
              </a:solidFill>
            </a:endParaRPr>
          </a:p>
        </p:txBody>
      </p:sp>
      <p:sp>
        <p:nvSpPr>
          <p:cNvPr id="39" name="Left Arrow 38"/>
          <p:cNvSpPr/>
          <p:nvPr/>
        </p:nvSpPr>
        <p:spPr>
          <a:xfrm>
            <a:off x="2903367" y="4462280"/>
            <a:ext cx="641358" cy="538761"/>
          </a:xfrm>
          <a:prstGeom prst="leftArrow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b="1" dirty="0" smtClean="0">
                <a:solidFill>
                  <a:schemeClr val="tx1"/>
                </a:solidFill>
              </a:rPr>
              <a:t>6</a:t>
            </a:r>
            <a:endParaRPr lang="zh-HK" altLang="en-US" b="1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2221" y="2929780"/>
            <a:ext cx="2623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b="1" dirty="0" smtClean="0">
                <a:solidFill>
                  <a:srgbClr val="0000FF"/>
                </a:solidFill>
              </a:rPr>
              <a:t>Do my homework</a:t>
            </a:r>
            <a:endParaRPr lang="zh-HK" altLang="en-US" sz="2400" b="1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48681" y="4097900"/>
            <a:ext cx="184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b="1" dirty="0" smtClean="0">
                <a:solidFill>
                  <a:srgbClr val="0000FF"/>
                </a:solidFill>
              </a:rPr>
              <a:t>Read a book </a:t>
            </a:r>
            <a:endParaRPr lang="zh-HK" altLang="en-US" sz="2400" b="1" dirty="0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0586" y="3686616"/>
            <a:ext cx="2588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b="1" dirty="0" err="1" smtClean="0">
                <a:solidFill>
                  <a:srgbClr val="0000FF"/>
                </a:solidFill>
              </a:rPr>
              <a:t>Practise</a:t>
            </a:r>
            <a:r>
              <a:rPr lang="en-US" altLang="zh-HK" sz="2400" b="1" dirty="0" smtClean="0">
                <a:solidFill>
                  <a:srgbClr val="0000FF"/>
                </a:solidFill>
              </a:rPr>
              <a:t> the piano</a:t>
            </a:r>
            <a:endParaRPr lang="zh-HK" altLang="en-US" sz="2400" b="1" dirty="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0889" y="4478176"/>
            <a:ext cx="2275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b="1" dirty="0" smtClean="0">
                <a:solidFill>
                  <a:srgbClr val="0000FF"/>
                </a:solidFill>
              </a:rPr>
              <a:t>Tidy up my desk</a:t>
            </a:r>
            <a:endParaRPr lang="zh-HK" altLang="en-US" sz="2400" b="1" dirty="0">
              <a:solidFill>
                <a:srgbClr val="0000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7937" y="4965429"/>
            <a:ext cx="262346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HK" sz="2000" b="1" dirty="0" smtClean="0">
                <a:solidFill>
                  <a:srgbClr val="0000FF"/>
                </a:solidFill>
              </a:rPr>
              <a:t>Prepare a written report </a:t>
            </a:r>
            <a:r>
              <a:rPr lang="en-US" altLang="zh-HK" b="1" dirty="0" smtClean="0">
                <a:solidFill>
                  <a:srgbClr val="0000FF"/>
                </a:solidFill>
              </a:rPr>
              <a:t>(Project Learning)</a:t>
            </a:r>
            <a:endParaRPr lang="zh-HK" altLang="en-US" b="1" dirty="0">
              <a:solidFill>
                <a:srgbClr val="0000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6653" y="5764517"/>
            <a:ext cx="2482867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HK" sz="2000" b="1" dirty="0" smtClean="0">
                <a:solidFill>
                  <a:srgbClr val="0000FF"/>
                </a:solidFill>
              </a:rPr>
              <a:t>Write a mini report </a:t>
            </a:r>
          </a:p>
          <a:p>
            <a:r>
              <a:rPr lang="en-US" altLang="zh-HK" b="1" dirty="0" smtClean="0">
                <a:solidFill>
                  <a:srgbClr val="0000FF"/>
                </a:solidFill>
              </a:rPr>
              <a:t>(Project Learning)</a:t>
            </a:r>
            <a:endParaRPr lang="zh-HK" altLang="en-US" b="1" dirty="0">
              <a:solidFill>
                <a:srgbClr val="0000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8172" y="3302978"/>
            <a:ext cx="2305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b="1" dirty="0" smtClean="0">
                <a:solidFill>
                  <a:srgbClr val="0000FF"/>
                </a:solidFill>
              </a:rPr>
              <a:t>Finish art work</a:t>
            </a:r>
            <a:endParaRPr lang="zh-HK" altLang="en-US" sz="2400" b="1" dirty="0">
              <a:solidFill>
                <a:srgbClr val="0000FF"/>
              </a:solidFill>
            </a:endParaRPr>
          </a:p>
        </p:txBody>
      </p:sp>
      <p:sp>
        <p:nvSpPr>
          <p:cNvPr id="40" name="Left Arrow 39"/>
          <p:cNvSpPr/>
          <p:nvPr/>
        </p:nvSpPr>
        <p:spPr>
          <a:xfrm>
            <a:off x="2940718" y="5032222"/>
            <a:ext cx="641358" cy="538761"/>
          </a:xfrm>
          <a:prstGeom prst="leftArrow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400" b="1" dirty="0" smtClean="0">
                <a:solidFill>
                  <a:srgbClr val="FF0000"/>
                </a:solidFill>
              </a:rPr>
              <a:t>1</a:t>
            </a:r>
            <a:endParaRPr lang="zh-HK" alt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Left Arrow 34"/>
          <p:cNvSpPr/>
          <p:nvPr/>
        </p:nvSpPr>
        <p:spPr>
          <a:xfrm>
            <a:off x="2996750" y="5852652"/>
            <a:ext cx="641358" cy="538761"/>
          </a:xfrm>
          <a:prstGeom prst="leftArrow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400" b="1" dirty="0" smtClean="0">
                <a:solidFill>
                  <a:srgbClr val="FF0000"/>
                </a:solidFill>
              </a:rPr>
              <a:t>2</a:t>
            </a:r>
            <a:endParaRPr lang="zh-HK" altLang="en-US" sz="24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10720" y="1398962"/>
            <a:ext cx="9492343" cy="461665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2400" dirty="0" smtClean="0">
                <a:solidFill>
                  <a:srgbClr val="FF0000"/>
                </a:solidFill>
              </a:rPr>
              <a:t>Spare enough time and effort to finish the tasks on the top of the list. </a:t>
            </a:r>
            <a:endParaRPr lang="zh-HK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9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35" grpId="0" animBg="1"/>
      <p:bldP spid="4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3190</TotalTime>
  <Words>1021</Words>
  <Application>Microsoft Office PowerPoint</Application>
  <PresentationFormat>Widescreen</PresentationFormat>
  <Paragraphs>262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Aharoni</vt:lpstr>
      <vt:lpstr>DengXian</vt:lpstr>
      <vt:lpstr>新細明體</vt:lpstr>
      <vt:lpstr>Albertus Medium</vt:lpstr>
      <vt:lpstr>Antique Olive Roman</vt:lpstr>
      <vt:lpstr>Arial</vt:lpstr>
      <vt:lpstr>Calibri</vt:lpstr>
      <vt:lpstr>Calibri Light</vt:lpstr>
      <vt:lpstr>Times New Roman</vt:lpstr>
      <vt:lpstr>Wingdings</vt:lpstr>
      <vt:lpstr>Office Theme</vt:lpstr>
      <vt:lpstr>Developing generic skills</vt:lpstr>
      <vt:lpstr>Time management skills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 solving skills</vt:lpstr>
      <vt:lpstr>Problem solving skills</vt:lpstr>
      <vt:lpstr>Problem solving skills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Self-management Skills</dc:title>
  <dc:creator>CHAN, Wai-ling Nancy</dc:creator>
  <cp:lastModifiedBy>Si-qi LI</cp:lastModifiedBy>
  <cp:revision>65</cp:revision>
  <cp:lastPrinted>2021-08-30T09:47:04Z</cp:lastPrinted>
  <dcterms:created xsi:type="dcterms:W3CDTF">2021-07-19T02:49:21Z</dcterms:created>
  <dcterms:modified xsi:type="dcterms:W3CDTF">2021-11-30T07:02:26Z</dcterms:modified>
</cp:coreProperties>
</file>