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4"/>
  </p:notesMasterIdLst>
  <p:sldIdLst>
    <p:sldId id="386" r:id="rId2"/>
    <p:sldId id="406" r:id="rId3"/>
    <p:sldId id="407" r:id="rId4"/>
    <p:sldId id="401" r:id="rId5"/>
    <p:sldId id="369" r:id="rId6"/>
    <p:sldId id="370" r:id="rId7"/>
    <p:sldId id="360" r:id="rId8"/>
    <p:sldId id="361" r:id="rId9"/>
    <p:sldId id="387" r:id="rId10"/>
    <p:sldId id="376" r:id="rId11"/>
    <p:sldId id="378" r:id="rId12"/>
    <p:sldId id="399" r:id="rId13"/>
    <p:sldId id="400" r:id="rId14"/>
    <p:sldId id="411" r:id="rId15"/>
    <p:sldId id="276" r:id="rId16"/>
    <p:sldId id="304" r:id="rId17"/>
    <p:sldId id="328" r:id="rId18"/>
    <p:sldId id="394" r:id="rId19"/>
    <p:sldId id="278" r:id="rId20"/>
    <p:sldId id="316" r:id="rId21"/>
    <p:sldId id="279" r:id="rId22"/>
    <p:sldId id="308" r:id="rId23"/>
    <p:sldId id="273" r:id="rId24"/>
    <p:sldId id="275" r:id="rId25"/>
    <p:sldId id="412" r:id="rId26"/>
    <p:sldId id="391" r:id="rId27"/>
    <p:sldId id="404" r:id="rId28"/>
    <p:sldId id="408" r:id="rId29"/>
    <p:sldId id="409" r:id="rId30"/>
    <p:sldId id="410" r:id="rId31"/>
    <p:sldId id="280" r:id="rId32"/>
    <p:sldId id="281" r:id="rId3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D4D4D"/>
    <a:srgbClr val="5F5F5F"/>
    <a:srgbClr val="808080"/>
    <a:srgbClr val="6600CC"/>
    <a:srgbClr val="006600"/>
    <a:srgbClr val="FF6600"/>
    <a:srgbClr val="CCFFFF"/>
    <a:srgbClr val="FF33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7" autoAdjust="0"/>
    <p:restoredTop sz="79226" autoAdjust="0"/>
  </p:normalViewPr>
  <p:slideViewPr>
    <p:cSldViewPr>
      <p:cViewPr>
        <p:scale>
          <a:sx n="60" d="100"/>
          <a:sy n="60" d="100"/>
        </p:scale>
        <p:origin x="-643" y="-5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DCCAC-A020-48EB-9C28-6BB6A3D856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99E60CF0-03D7-4F7D-A1EF-A517DD78941E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altLang="zh-HK" sz="2200" dirty="0" smtClean="0">
              <a:solidFill>
                <a:schemeClr val="tx1"/>
              </a:solidFill>
            </a:rPr>
            <a:t>1</a:t>
          </a:r>
          <a:endParaRPr lang="zh-HK" altLang="en-US" sz="2200" dirty="0">
            <a:solidFill>
              <a:schemeClr val="tx1"/>
            </a:solidFill>
          </a:endParaRPr>
        </a:p>
      </dgm:t>
    </dgm:pt>
    <dgm:pt modelId="{25EA8657-52E7-4831-A282-39E951FF5E2D}" type="parTrans" cxnId="{CFA34C09-2F19-4255-895E-A2C98FBC2994}">
      <dgm:prSet/>
      <dgm:spPr/>
      <dgm:t>
        <a:bodyPr/>
        <a:lstStyle/>
        <a:p>
          <a:endParaRPr lang="zh-HK" altLang="en-US" sz="2200"/>
        </a:p>
      </dgm:t>
    </dgm:pt>
    <dgm:pt modelId="{9410DD02-03C0-43C0-8BAC-4E01F62A007A}" type="sibTrans" cxnId="{CFA34C09-2F19-4255-895E-A2C98FBC2994}">
      <dgm:prSet/>
      <dgm:spPr/>
      <dgm:t>
        <a:bodyPr/>
        <a:lstStyle/>
        <a:p>
          <a:endParaRPr lang="zh-HK" altLang="en-US" sz="2200"/>
        </a:p>
      </dgm:t>
    </dgm:pt>
    <dgm:pt modelId="{AE23D8AF-0CA2-4841-90F6-08F58A3ED42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HK" sz="2200" dirty="0" smtClean="0"/>
            <a:t>Vocabulary building: Learn words/ phrases about Hong Kong now and then </a:t>
          </a:r>
          <a:r>
            <a:rPr lang="en-US" altLang="zh-HK" sz="2200" dirty="0" smtClean="0">
              <a:sym typeface="Wingdings" panose="05000000000000000000" pitchFamily="2" charset="2"/>
            </a:rPr>
            <a:t> </a:t>
          </a:r>
          <a:r>
            <a:rPr lang="en-US" altLang="zh-HK" sz="2200" dirty="0" smtClean="0"/>
            <a:t>Class brainstorm and guessing game</a:t>
          </a:r>
          <a:endParaRPr lang="zh-HK" altLang="en-US" sz="2200" dirty="0"/>
        </a:p>
      </dgm:t>
    </dgm:pt>
    <dgm:pt modelId="{4E06B24E-3A9F-4CFC-BF69-41891B6F63A8}" type="parTrans" cxnId="{14098577-B2B4-47A4-93CE-16E444A90415}">
      <dgm:prSet/>
      <dgm:spPr/>
      <dgm:t>
        <a:bodyPr/>
        <a:lstStyle/>
        <a:p>
          <a:endParaRPr lang="zh-HK" altLang="en-US" sz="2200"/>
        </a:p>
      </dgm:t>
    </dgm:pt>
    <dgm:pt modelId="{81988BE5-ADD1-460C-8CBD-A6163E4FA9FE}" type="sibTrans" cxnId="{14098577-B2B4-47A4-93CE-16E444A90415}">
      <dgm:prSet/>
      <dgm:spPr/>
      <dgm:t>
        <a:bodyPr/>
        <a:lstStyle/>
        <a:p>
          <a:endParaRPr lang="zh-HK" altLang="en-US" sz="2200"/>
        </a:p>
      </dgm:t>
    </dgm:pt>
    <dgm:pt modelId="{FA6C2E27-B089-4FEE-A2F2-38D4F165B053}">
      <dgm:prSet phldrT="[Text]" custT="1"/>
      <dgm:spPr>
        <a:solidFill>
          <a:schemeClr val="bg1"/>
        </a:solidFill>
        <a:ln>
          <a:solidFill>
            <a:srgbClr val="FF3300"/>
          </a:solidFill>
        </a:ln>
      </dgm:spPr>
      <dgm:t>
        <a:bodyPr/>
        <a:lstStyle/>
        <a:p>
          <a:r>
            <a:rPr lang="en-US" altLang="zh-HK" sz="2200" dirty="0" smtClean="0">
              <a:solidFill>
                <a:schemeClr val="tx1"/>
              </a:solidFill>
            </a:rPr>
            <a:t>2</a:t>
          </a:r>
          <a:endParaRPr lang="zh-HK" altLang="en-US" sz="2200" dirty="0">
            <a:solidFill>
              <a:schemeClr val="tx1"/>
            </a:solidFill>
          </a:endParaRPr>
        </a:p>
      </dgm:t>
    </dgm:pt>
    <dgm:pt modelId="{60B23C80-B5CF-4A00-AB5D-59ABDD015486}" type="parTrans" cxnId="{5D66135A-80C1-4A00-BE6E-BDAFD22C585C}">
      <dgm:prSet/>
      <dgm:spPr/>
      <dgm:t>
        <a:bodyPr/>
        <a:lstStyle/>
        <a:p>
          <a:endParaRPr lang="zh-HK" altLang="en-US" sz="2200"/>
        </a:p>
      </dgm:t>
    </dgm:pt>
    <dgm:pt modelId="{9ADC694A-F880-40B6-9627-97B098AA1F45}" type="sibTrans" cxnId="{5D66135A-80C1-4A00-BE6E-BDAFD22C585C}">
      <dgm:prSet/>
      <dgm:spPr/>
      <dgm:t>
        <a:bodyPr/>
        <a:lstStyle/>
        <a:p>
          <a:endParaRPr lang="zh-HK" altLang="en-US" sz="2200"/>
        </a:p>
      </dgm:t>
    </dgm:pt>
    <dgm:pt modelId="{3CDEA6AF-8FF7-433C-976F-F4D80E584485}">
      <dgm:prSet phldrT="[Text]" custT="1"/>
      <dgm:spPr>
        <a:ln>
          <a:solidFill>
            <a:srgbClr val="FF3300"/>
          </a:solidFill>
        </a:ln>
      </dgm:spPr>
      <dgm:t>
        <a:bodyPr/>
        <a:lstStyle/>
        <a:p>
          <a:r>
            <a:rPr lang="en-US" altLang="zh-HK" sz="2200" dirty="0" smtClean="0"/>
            <a:t>Reading input: Read texts and share knowledge of different aspects of Hong Kong now and then </a:t>
          </a:r>
          <a:r>
            <a:rPr lang="en-US" altLang="zh-HK" sz="2200" dirty="0" smtClean="0">
              <a:sym typeface="Wingdings" panose="05000000000000000000" pitchFamily="2" charset="2"/>
            </a:rPr>
            <a:t></a:t>
          </a:r>
          <a:r>
            <a:rPr lang="en-US" altLang="zh-HK" sz="2200" dirty="0" smtClean="0"/>
            <a:t> Group jigsaw reading activity</a:t>
          </a:r>
          <a:endParaRPr lang="zh-HK" altLang="en-US" sz="2200" dirty="0"/>
        </a:p>
      </dgm:t>
    </dgm:pt>
    <dgm:pt modelId="{DFF3AD53-9930-4379-9EAC-1A5CB5278EC2}" type="parTrans" cxnId="{0CB753CB-DFBA-4D1A-AD0D-52CF5842F17B}">
      <dgm:prSet/>
      <dgm:spPr/>
      <dgm:t>
        <a:bodyPr/>
        <a:lstStyle/>
        <a:p>
          <a:endParaRPr lang="zh-HK" altLang="en-US" sz="2200"/>
        </a:p>
      </dgm:t>
    </dgm:pt>
    <dgm:pt modelId="{3FDE6D62-2755-40E1-A793-61F6BE9548F1}" type="sibTrans" cxnId="{0CB753CB-DFBA-4D1A-AD0D-52CF5842F17B}">
      <dgm:prSet/>
      <dgm:spPr/>
      <dgm:t>
        <a:bodyPr/>
        <a:lstStyle/>
        <a:p>
          <a:endParaRPr lang="zh-HK" altLang="en-US" sz="2200"/>
        </a:p>
      </dgm:t>
    </dgm:pt>
    <dgm:pt modelId="{FCA93D7C-12CA-4C7F-8AAD-4CF2CB398F7D}">
      <dgm:prSet phldrT="[Text]" custT="1"/>
      <dgm:spPr>
        <a:solidFill>
          <a:schemeClr val="bg1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altLang="zh-HK" sz="2200" dirty="0" smtClean="0">
              <a:solidFill>
                <a:schemeClr val="tx1"/>
              </a:solidFill>
            </a:rPr>
            <a:t>3</a:t>
          </a:r>
          <a:endParaRPr lang="zh-HK" altLang="en-US" sz="2200" dirty="0">
            <a:solidFill>
              <a:schemeClr val="tx1"/>
            </a:solidFill>
          </a:endParaRPr>
        </a:p>
      </dgm:t>
    </dgm:pt>
    <dgm:pt modelId="{FAECB4C1-58EE-4C10-AB8C-A7CA7A6339BB}" type="parTrans" cxnId="{8FD10804-C2B9-40D3-B1CF-BF8F97B4EA9F}">
      <dgm:prSet/>
      <dgm:spPr/>
      <dgm:t>
        <a:bodyPr/>
        <a:lstStyle/>
        <a:p>
          <a:endParaRPr lang="zh-HK" altLang="en-US" sz="2200"/>
        </a:p>
      </dgm:t>
    </dgm:pt>
    <dgm:pt modelId="{A53D5929-86CB-43E1-AE9A-1D5C33E88668}" type="sibTrans" cxnId="{8FD10804-C2B9-40D3-B1CF-BF8F97B4EA9F}">
      <dgm:prSet/>
      <dgm:spPr/>
      <dgm:t>
        <a:bodyPr/>
        <a:lstStyle/>
        <a:p>
          <a:endParaRPr lang="zh-HK" altLang="en-US" sz="2200"/>
        </a:p>
      </dgm:t>
    </dgm:pt>
    <dgm:pt modelId="{8D0D505C-ADF4-44BE-944A-78306A8A6525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r>
            <a:rPr lang="en-US" altLang="zh-HK" sz="2200" dirty="0" smtClean="0"/>
            <a:t>Writing activity: Write sentences about different aspects of old Hong Kong </a:t>
          </a:r>
          <a:r>
            <a:rPr lang="en-US" altLang="zh-HK" sz="2200" dirty="0" smtClean="0">
              <a:sym typeface="Wingdings" panose="05000000000000000000" pitchFamily="2" charset="2"/>
            </a:rPr>
            <a:t> </a:t>
          </a:r>
          <a:r>
            <a:rPr lang="en-US" altLang="zh-HK" sz="2200" dirty="0" smtClean="0"/>
            <a:t>Pair writing</a:t>
          </a:r>
          <a:endParaRPr lang="zh-HK" altLang="en-US" sz="2200" dirty="0"/>
        </a:p>
      </dgm:t>
    </dgm:pt>
    <dgm:pt modelId="{4CBB8F9C-196E-4E48-8A16-BBC940D1C629}" type="parTrans" cxnId="{63FA48D1-6374-4575-98E2-93622D5E8662}">
      <dgm:prSet/>
      <dgm:spPr/>
      <dgm:t>
        <a:bodyPr/>
        <a:lstStyle/>
        <a:p>
          <a:endParaRPr lang="zh-HK" altLang="en-US" sz="2200"/>
        </a:p>
      </dgm:t>
    </dgm:pt>
    <dgm:pt modelId="{8D1C9AB6-2794-46E3-A312-661CCB1A913A}" type="sibTrans" cxnId="{63FA48D1-6374-4575-98E2-93622D5E8662}">
      <dgm:prSet/>
      <dgm:spPr/>
      <dgm:t>
        <a:bodyPr/>
        <a:lstStyle/>
        <a:p>
          <a:endParaRPr lang="zh-HK" altLang="en-US" sz="2200"/>
        </a:p>
      </dgm:t>
    </dgm:pt>
    <dgm:pt modelId="{7E3583EA-5D11-49AB-9E28-3C624B282365}">
      <dgm:prSet phldrT="[Text]" custT="1"/>
      <dgm:spPr>
        <a:solidFill>
          <a:schemeClr val="bg1"/>
        </a:solidFill>
        <a:ln>
          <a:solidFill>
            <a:srgbClr val="006600"/>
          </a:solidFill>
        </a:ln>
      </dgm:spPr>
      <dgm:t>
        <a:bodyPr/>
        <a:lstStyle/>
        <a:p>
          <a:r>
            <a:rPr lang="en-US" altLang="zh-HK" sz="2200" dirty="0" smtClean="0">
              <a:solidFill>
                <a:schemeClr val="tx1"/>
              </a:solidFill>
            </a:rPr>
            <a:t>4</a:t>
          </a:r>
          <a:endParaRPr lang="zh-HK" altLang="en-US" sz="2200" dirty="0">
            <a:solidFill>
              <a:schemeClr val="tx1"/>
            </a:solidFill>
          </a:endParaRPr>
        </a:p>
      </dgm:t>
    </dgm:pt>
    <dgm:pt modelId="{483BCC05-7B2E-4193-A428-65E7914C5CE2}" type="parTrans" cxnId="{FCAC99DD-9D99-4063-8CAF-CC932335B89F}">
      <dgm:prSet/>
      <dgm:spPr/>
      <dgm:t>
        <a:bodyPr/>
        <a:lstStyle/>
        <a:p>
          <a:endParaRPr lang="zh-HK" altLang="en-US" sz="2200"/>
        </a:p>
      </dgm:t>
    </dgm:pt>
    <dgm:pt modelId="{4D010611-CEA9-46BF-AFDF-758C4EFE0893}" type="sibTrans" cxnId="{FCAC99DD-9D99-4063-8CAF-CC932335B89F}">
      <dgm:prSet/>
      <dgm:spPr/>
      <dgm:t>
        <a:bodyPr/>
        <a:lstStyle/>
        <a:p>
          <a:endParaRPr lang="zh-HK" altLang="en-US" sz="2200"/>
        </a:p>
      </dgm:t>
    </dgm:pt>
    <dgm:pt modelId="{83822B55-39AB-4AFB-B8E1-5926B8EBD657}">
      <dgm:prSet phldrT="[Text]" custT="1"/>
      <dgm:spPr>
        <a:ln>
          <a:solidFill>
            <a:srgbClr val="006600"/>
          </a:solidFill>
        </a:ln>
      </dgm:spPr>
      <dgm:t>
        <a:bodyPr/>
        <a:lstStyle/>
        <a:p>
          <a:r>
            <a:rPr lang="en-US" altLang="zh-HK" sz="2200" dirty="0" smtClean="0"/>
            <a:t>Speaking activity: Present sentences about different aspects of old Hong Kong </a:t>
          </a:r>
          <a:r>
            <a:rPr lang="en-US" altLang="zh-HK" sz="2200" dirty="0" smtClean="0">
              <a:sym typeface="Wingdings" panose="05000000000000000000" pitchFamily="2" charset="2"/>
            </a:rPr>
            <a:t> </a:t>
          </a:r>
          <a:r>
            <a:rPr lang="en-US" altLang="zh-HK" sz="2200" dirty="0" smtClean="0"/>
            <a:t>Pair speaking</a:t>
          </a:r>
          <a:endParaRPr lang="zh-HK" altLang="en-US" sz="2200" dirty="0"/>
        </a:p>
      </dgm:t>
    </dgm:pt>
    <dgm:pt modelId="{C9409A2F-E5BB-4409-A97C-F386D3977A29}" type="parTrans" cxnId="{384E9B42-6A67-479A-B771-D5EA6AE13B3E}">
      <dgm:prSet/>
      <dgm:spPr/>
      <dgm:t>
        <a:bodyPr/>
        <a:lstStyle/>
        <a:p>
          <a:endParaRPr lang="zh-HK" altLang="en-US" sz="2200"/>
        </a:p>
      </dgm:t>
    </dgm:pt>
    <dgm:pt modelId="{90EC1436-0D50-40F1-B1E2-4300597645A7}" type="sibTrans" cxnId="{384E9B42-6A67-479A-B771-D5EA6AE13B3E}">
      <dgm:prSet/>
      <dgm:spPr/>
      <dgm:t>
        <a:bodyPr/>
        <a:lstStyle/>
        <a:p>
          <a:endParaRPr lang="zh-HK" altLang="en-US" sz="2200"/>
        </a:p>
      </dgm:t>
    </dgm:pt>
    <dgm:pt modelId="{DB152717-2DDA-4EF7-821B-0FFB4124B303}">
      <dgm:prSet phldrT="[Text]" custT="1"/>
      <dgm:spPr>
        <a:solidFill>
          <a:schemeClr val="bg1"/>
        </a:solidFill>
        <a:ln>
          <a:solidFill>
            <a:srgbClr val="6600CC"/>
          </a:solidFill>
        </a:ln>
      </dgm:spPr>
      <dgm:t>
        <a:bodyPr/>
        <a:lstStyle/>
        <a:p>
          <a:r>
            <a:rPr lang="en-US" altLang="zh-HK" sz="2200" dirty="0" smtClean="0">
              <a:solidFill>
                <a:schemeClr val="tx1"/>
              </a:solidFill>
            </a:rPr>
            <a:t>5</a:t>
          </a:r>
          <a:endParaRPr lang="zh-HK" altLang="en-US" sz="2200" dirty="0">
            <a:solidFill>
              <a:schemeClr val="tx1"/>
            </a:solidFill>
          </a:endParaRPr>
        </a:p>
      </dgm:t>
    </dgm:pt>
    <dgm:pt modelId="{EEBFCEA7-001E-447C-B497-87080F6B36ED}" type="parTrans" cxnId="{232C868B-7998-4B33-89CF-C5A532512FC3}">
      <dgm:prSet/>
      <dgm:spPr/>
      <dgm:t>
        <a:bodyPr/>
        <a:lstStyle/>
        <a:p>
          <a:endParaRPr lang="zh-HK" altLang="en-US" sz="2200"/>
        </a:p>
      </dgm:t>
    </dgm:pt>
    <dgm:pt modelId="{D7132F6E-AC6F-4BE4-BB08-741A811777D6}" type="sibTrans" cxnId="{232C868B-7998-4B33-89CF-C5A532512FC3}">
      <dgm:prSet/>
      <dgm:spPr/>
      <dgm:t>
        <a:bodyPr/>
        <a:lstStyle/>
        <a:p>
          <a:endParaRPr lang="zh-HK" altLang="en-US" sz="2200"/>
        </a:p>
      </dgm:t>
    </dgm:pt>
    <dgm:pt modelId="{97FA562A-FF1F-465B-8202-1381C086C1F2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US" altLang="zh-HK" sz="2200" dirty="0" smtClean="0"/>
            <a:t>Main writing task: Write an article about different aspects of old Hong Kong </a:t>
          </a:r>
          <a:r>
            <a:rPr lang="en-US" altLang="zh-HK" sz="2200" dirty="0" smtClean="0">
              <a:sym typeface="Wingdings" panose="05000000000000000000" pitchFamily="2" charset="2"/>
            </a:rPr>
            <a:t> Individual writing</a:t>
          </a:r>
          <a:endParaRPr lang="zh-HK" altLang="en-US" sz="2200" dirty="0"/>
        </a:p>
      </dgm:t>
    </dgm:pt>
    <dgm:pt modelId="{601576BC-5B5A-48BD-A636-7A09E3770375}" type="parTrans" cxnId="{8752CED7-D38C-474D-9B13-4B95A5D97336}">
      <dgm:prSet/>
      <dgm:spPr/>
      <dgm:t>
        <a:bodyPr/>
        <a:lstStyle/>
        <a:p>
          <a:endParaRPr lang="zh-HK" altLang="en-US" sz="2200"/>
        </a:p>
      </dgm:t>
    </dgm:pt>
    <dgm:pt modelId="{11C0EF86-ED3B-40C9-942F-D4B69FE1C866}" type="sibTrans" cxnId="{8752CED7-D38C-474D-9B13-4B95A5D97336}">
      <dgm:prSet/>
      <dgm:spPr/>
      <dgm:t>
        <a:bodyPr/>
        <a:lstStyle/>
        <a:p>
          <a:endParaRPr lang="zh-HK" altLang="en-US" sz="2200"/>
        </a:p>
      </dgm:t>
    </dgm:pt>
    <dgm:pt modelId="{337AE257-F121-45AC-B7BB-0C442C02B09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HK" sz="2200" dirty="0" smtClean="0"/>
            <a:t>Language: Revise present and past tense</a:t>
          </a:r>
          <a:endParaRPr lang="zh-HK" altLang="en-US" sz="2200" dirty="0"/>
        </a:p>
      </dgm:t>
    </dgm:pt>
    <dgm:pt modelId="{00656BEC-430E-4B03-B9A6-3136D643D80A}" type="parTrans" cxnId="{6D68B613-44D7-440F-8354-EFB2C92ACB0B}">
      <dgm:prSet/>
      <dgm:spPr/>
      <dgm:t>
        <a:bodyPr/>
        <a:lstStyle/>
        <a:p>
          <a:endParaRPr lang="zh-HK" altLang="en-US"/>
        </a:p>
      </dgm:t>
    </dgm:pt>
    <dgm:pt modelId="{192CD5FF-78DF-4C17-B12E-3A3B10066743}" type="sibTrans" cxnId="{6D68B613-44D7-440F-8354-EFB2C92ACB0B}">
      <dgm:prSet/>
      <dgm:spPr/>
      <dgm:t>
        <a:bodyPr/>
        <a:lstStyle/>
        <a:p>
          <a:endParaRPr lang="zh-HK" altLang="en-US"/>
        </a:p>
      </dgm:t>
    </dgm:pt>
    <dgm:pt modelId="{A6C897E4-4552-4265-9FE8-CFE4CED03425}" type="pres">
      <dgm:prSet presAssocID="{71CDCCAC-A020-48EB-9C28-6BB6A3D856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C398866E-331D-426F-9C42-3803C829E450}" type="pres">
      <dgm:prSet presAssocID="{99E60CF0-03D7-4F7D-A1EF-A517DD78941E}" presName="composite" presStyleCnt="0"/>
      <dgm:spPr/>
    </dgm:pt>
    <dgm:pt modelId="{EAED4429-E3BA-48A0-9CC1-9B62D1B1CD5E}" type="pres">
      <dgm:prSet presAssocID="{99E60CF0-03D7-4F7D-A1EF-A517DD78941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89D6112-7A12-4196-804F-067325BA083B}" type="pres">
      <dgm:prSet presAssocID="{99E60CF0-03D7-4F7D-A1EF-A517DD78941E}" presName="descendantText" presStyleLbl="alignAcc1" presStyleIdx="0" presStyleCnt="5" custScaleY="13006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F4F583F-B5B2-4059-9BD4-CF719CFAAFC0}" type="pres">
      <dgm:prSet presAssocID="{9410DD02-03C0-43C0-8BAC-4E01F62A007A}" presName="sp" presStyleCnt="0"/>
      <dgm:spPr/>
    </dgm:pt>
    <dgm:pt modelId="{6E0F76B2-C79B-479D-8819-E81CBB28BFB9}" type="pres">
      <dgm:prSet presAssocID="{FA6C2E27-B089-4FEE-A2F2-38D4F165B053}" presName="composite" presStyleCnt="0"/>
      <dgm:spPr/>
    </dgm:pt>
    <dgm:pt modelId="{2AFB8A80-3834-46C2-BC6E-E3685D604FDC}" type="pres">
      <dgm:prSet presAssocID="{FA6C2E27-B089-4FEE-A2F2-38D4F165B05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665E55D-7428-4A0F-AE4F-CF5A721BCCDA}" type="pres">
      <dgm:prSet presAssocID="{FA6C2E27-B089-4FEE-A2F2-38D4F165B05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C494BEC-D507-46C6-A4C7-479C896E189F}" type="pres">
      <dgm:prSet presAssocID="{9ADC694A-F880-40B6-9627-97B098AA1F45}" presName="sp" presStyleCnt="0"/>
      <dgm:spPr/>
    </dgm:pt>
    <dgm:pt modelId="{F6B45A7B-E86C-4789-89ED-D4E46EA80A8C}" type="pres">
      <dgm:prSet presAssocID="{FCA93D7C-12CA-4C7F-8AAD-4CF2CB398F7D}" presName="composite" presStyleCnt="0"/>
      <dgm:spPr/>
    </dgm:pt>
    <dgm:pt modelId="{CC5F7AE9-EB0B-40F2-B644-7AE1BC7F7CDD}" type="pres">
      <dgm:prSet presAssocID="{FCA93D7C-12CA-4C7F-8AAD-4CF2CB398F7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5F1DAD8-7EF5-49AD-8ABF-F82ACF9B2C51}" type="pres">
      <dgm:prSet presAssocID="{FCA93D7C-12CA-4C7F-8AAD-4CF2CB398F7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278745E-9201-4B67-9FEA-AAD7D3AB6EC3}" type="pres">
      <dgm:prSet presAssocID="{A53D5929-86CB-43E1-AE9A-1D5C33E88668}" presName="sp" presStyleCnt="0"/>
      <dgm:spPr/>
    </dgm:pt>
    <dgm:pt modelId="{29C01338-EDCF-486D-A942-EAF967A52A37}" type="pres">
      <dgm:prSet presAssocID="{7E3583EA-5D11-49AB-9E28-3C624B282365}" presName="composite" presStyleCnt="0"/>
      <dgm:spPr/>
    </dgm:pt>
    <dgm:pt modelId="{853A0B97-1565-4273-9791-60D7CA33D124}" type="pres">
      <dgm:prSet presAssocID="{7E3583EA-5D11-49AB-9E28-3C624B28236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511BBB1-7C6E-474C-B235-062B02D11141}" type="pres">
      <dgm:prSet presAssocID="{7E3583EA-5D11-49AB-9E28-3C624B28236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5E57BFC-181A-494F-866A-7F5612A7B389}" type="pres">
      <dgm:prSet presAssocID="{4D010611-CEA9-46BF-AFDF-758C4EFE0893}" presName="sp" presStyleCnt="0"/>
      <dgm:spPr/>
    </dgm:pt>
    <dgm:pt modelId="{6E87B9A8-401C-4C45-9E1D-4CD86573A5F5}" type="pres">
      <dgm:prSet presAssocID="{DB152717-2DDA-4EF7-821B-0FFB4124B303}" presName="composite" presStyleCnt="0"/>
      <dgm:spPr/>
    </dgm:pt>
    <dgm:pt modelId="{5BA9F51C-EB24-43E4-A5D0-3EFDD5EB6480}" type="pres">
      <dgm:prSet presAssocID="{DB152717-2DDA-4EF7-821B-0FFB4124B30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3482F57-564D-4160-AF02-17260980EACF}" type="pres">
      <dgm:prSet presAssocID="{DB152717-2DDA-4EF7-821B-0FFB4124B30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A2C1FF03-EBA8-4862-9F69-65894623FB20}" type="presOf" srcId="{71CDCCAC-A020-48EB-9C28-6BB6A3D85676}" destId="{A6C897E4-4552-4265-9FE8-CFE4CED03425}" srcOrd="0" destOrd="0" presId="urn:microsoft.com/office/officeart/2005/8/layout/chevron2"/>
    <dgm:cxn modelId="{FCAC99DD-9D99-4063-8CAF-CC932335B89F}" srcId="{71CDCCAC-A020-48EB-9C28-6BB6A3D85676}" destId="{7E3583EA-5D11-49AB-9E28-3C624B282365}" srcOrd="3" destOrd="0" parTransId="{483BCC05-7B2E-4193-A428-65E7914C5CE2}" sibTransId="{4D010611-CEA9-46BF-AFDF-758C4EFE0893}"/>
    <dgm:cxn modelId="{1ED01C48-E12D-41B1-A318-3953A0567BBC}" type="presOf" srcId="{DB152717-2DDA-4EF7-821B-0FFB4124B303}" destId="{5BA9F51C-EB24-43E4-A5D0-3EFDD5EB6480}" srcOrd="0" destOrd="0" presId="urn:microsoft.com/office/officeart/2005/8/layout/chevron2"/>
    <dgm:cxn modelId="{01AC7FB7-70BD-4614-9868-1230A385A64B}" type="presOf" srcId="{97FA562A-FF1F-465B-8202-1381C086C1F2}" destId="{B3482F57-564D-4160-AF02-17260980EACF}" srcOrd="0" destOrd="0" presId="urn:microsoft.com/office/officeart/2005/8/layout/chevron2"/>
    <dgm:cxn modelId="{384E9B42-6A67-479A-B771-D5EA6AE13B3E}" srcId="{7E3583EA-5D11-49AB-9E28-3C624B282365}" destId="{83822B55-39AB-4AFB-B8E1-5926B8EBD657}" srcOrd="0" destOrd="0" parTransId="{C9409A2F-E5BB-4409-A97C-F386D3977A29}" sibTransId="{90EC1436-0D50-40F1-B1E2-4300597645A7}"/>
    <dgm:cxn modelId="{6ED09C70-A65E-45BB-B313-193ACD02E961}" type="presOf" srcId="{7E3583EA-5D11-49AB-9E28-3C624B282365}" destId="{853A0B97-1565-4273-9791-60D7CA33D124}" srcOrd="0" destOrd="0" presId="urn:microsoft.com/office/officeart/2005/8/layout/chevron2"/>
    <dgm:cxn modelId="{C54F2D9D-B63A-4650-980D-CCC05B58B62E}" type="presOf" srcId="{3CDEA6AF-8FF7-433C-976F-F4D80E584485}" destId="{B665E55D-7428-4A0F-AE4F-CF5A721BCCDA}" srcOrd="0" destOrd="0" presId="urn:microsoft.com/office/officeart/2005/8/layout/chevron2"/>
    <dgm:cxn modelId="{CFA34C09-2F19-4255-895E-A2C98FBC2994}" srcId="{71CDCCAC-A020-48EB-9C28-6BB6A3D85676}" destId="{99E60CF0-03D7-4F7D-A1EF-A517DD78941E}" srcOrd="0" destOrd="0" parTransId="{25EA8657-52E7-4831-A282-39E951FF5E2D}" sibTransId="{9410DD02-03C0-43C0-8BAC-4E01F62A007A}"/>
    <dgm:cxn modelId="{63FA48D1-6374-4575-98E2-93622D5E8662}" srcId="{FCA93D7C-12CA-4C7F-8AAD-4CF2CB398F7D}" destId="{8D0D505C-ADF4-44BE-944A-78306A8A6525}" srcOrd="0" destOrd="0" parTransId="{4CBB8F9C-196E-4E48-8A16-BBC940D1C629}" sibTransId="{8D1C9AB6-2794-46E3-A312-661CCB1A913A}"/>
    <dgm:cxn modelId="{D8CF8595-E791-453A-9958-4DF7C22FC31A}" type="presOf" srcId="{99E60CF0-03D7-4F7D-A1EF-A517DD78941E}" destId="{EAED4429-E3BA-48A0-9CC1-9B62D1B1CD5E}" srcOrd="0" destOrd="0" presId="urn:microsoft.com/office/officeart/2005/8/layout/chevron2"/>
    <dgm:cxn modelId="{6D68B613-44D7-440F-8354-EFB2C92ACB0B}" srcId="{99E60CF0-03D7-4F7D-A1EF-A517DD78941E}" destId="{337AE257-F121-45AC-B7BB-0C442C02B092}" srcOrd="1" destOrd="0" parTransId="{00656BEC-430E-4B03-B9A6-3136D643D80A}" sibTransId="{192CD5FF-78DF-4C17-B12E-3A3B10066743}"/>
    <dgm:cxn modelId="{5D66135A-80C1-4A00-BE6E-BDAFD22C585C}" srcId="{71CDCCAC-A020-48EB-9C28-6BB6A3D85676}" destId="{FA6C2E27-B089-4FEE-A2F2-38D4F165B053}" srcOrd="1" destOrd="0" parTransId="{60B23C80-B5CF-4A00-AB5D-59ABDD015486}" sibTransId="{9ADC694A-F880-40B6-9627-97B098AA1F45}"/>
    <dgm:cxn modelId="{683F5423-02FF-44A9-9A18-9EB989090A9B}" type="presOf" srcId="{83822B55-39AB-4AFB-B8E1-5926B8EBD657}" destId="{2511BBB1-7C6E-474C-B235-062B02D11141}" srcOrd="0" destOrd="0" presId="urn:microsoft.com/office/officeart/2005/8/layout/chevron2"/>
    <dgm:cxn modelId="{8FD10804-C2B9-40D3-B1CF-BF8F97B4EA9F}" srcId="{71CDCCAC-A020-48EB-9C28-6BB6A3D85676}" destId="{FCA93D7C-12CA-4C7F-8AAD-4CF2CB398F7D}" srcOrd="2" destOrd="0" parTransId="{FAECB4C1-58EE-4C10-AB8C-A7CA7A6339BB}" sibTransId="{A53D5929-86CB-43E1-AE9A-1D5C33E88668}"/>
    <dgm:cxn modelId="{74C3E777-1C73-46C7-BA2C-E9812983FEA2}" type="presOf" srcId="{8D0D505C-ADF4-44BE-944A-78306A8A6525}" destId="{C5F1DAD8-7EF5-49AD-8ABF-F82ACF9B2C51}" srcOrd="0" destOrd="0" presId="urn:microsoft.com/office/officeart/2005/8/layout/chevron2"/>
    <dgm:cxn modelId="{232C868B-7998-4B33-89CF-C5A532512FC3}" srcId="{71CDCCAC-A020-48EB-9C28-6BB6A3D85676}" destId="{DB152717-2DDA-4EF7-821B-0FFB4124B303}" srcOrd="4" destOrd="0" parTransId="{EEBFCEA7-001E-447C-B497-87080F6B36ED}" sibTransId="{D7132F6E-AC6F-4BE4-BB08-741A811777D6}"/>
    <dgm:cxn modelId="{DA089A9A-FFD2-4F14-97D9-6FFA2D85379C}" type="presOf" srcId="{AE23D8AF-0CA2-4841-90F6-08F58A3ED42E}" destId="{E89D6112-7A12-4196-804F-067325BA083B}" srcOrd="0" destOrd="0" presId="urn:microsoft.com/office/officeart/2005/8/layout/chevron2"/>
    <dgm:cxn modelId="{0CB753CB-DFBA-4D1A-AD0D-52CF5842F17B}" srcId="{FA6C2E27-B089-4FEE-A2F2-38D4F165B053}" destId="{3CDEA6AF-8FF7-433C-976F-F4D80E584485}" srcOrd="0" destOrd="0" parTransId="{DFF3AD53-9930-4379-9EAC-1A5CB5278EC2}" sibTransId="{3FDE6D62-2755-40E1-A793-61F6BE9548F1}"/>
    <dgm:cxn modelId="{14098577-B2B4-47A4-93CE-16E444A90415}" srcId="{99E60CF0-03D7-4F7D-A1EF-A517DD78941E}" destId="{AE23D8AF-0CA2-4841-90F6-08F58A3ED42E}" srcOrd="0" destOrd="0" parTransId="{4E06B24E-3A9F-4CFC-BF69-41891B6F63A8}" sibTransId="{81988BE5-ADD1-460C-8CBD-A6163E4FA9FE}"/>
    <dgm:cxn modelId="{6AD884ED-1A78-4518-9385-0543BDE98FB8}" type="presOf" srcId="{337AE257-F121-45AC-B7BB-0C442C02B092}" destId="{E89D6112-7A12-4196-804F-067325BA083B}" srcOrd="0" destOrd="1" presId="urn:microsoft.com/office/officeart/2005/8/layout/chevron2"/>
    <dgm:cxn modelId="{E8B086A4-DD59-4FA1-8635-3DBD7203CF4B}" type="presOf" srcId="{FA6C2E27-B089-4FEE-A2F2-38D4F165B053}" destId="{2AFB8A80-3834-46C2-BC6E-E3685D604FDC}" srcOrd="0" destOrd="0" presId="urn:microsoft.com/office/officeart/2005/8/layout/chevron2"/>
    <dgm:cxn modelId="{CCE9A3F4-7C2F-40F4-AE51-219E311B81F2}" type="presOf" srcId="{FCA93D7C-12CA-4C7F-8AAD-4CF2CB398F7D}" destId="{CC5F7AE9-EB0B-40F2-B644-7AE1BC7F7CDD}" srcOrd="0" destOrd="0" presId="urn:microsoft.com/office/officeart/2005/8/layout/chevron2"/>
    <dgm:cxn modelId="{8752CED7-D38C-474D-9B13-4B95A5D97336}" srcId="{DB152717-2DDA-4EF7-821B-0FFB4124B303}" destId="{97FA562A-FF1F-465B-8202-1381C086C1F2}" srcOrd="0" destOrd="0" parTransId="{601576BC-5B5A-48BD-A636-7A09E3770375}" sibTransId="{11C0EF86-ED3B-40C9-942F-D4B69FE1C866}"/>
    <dgm:cxn modelId="{B43B93A0-2611-42C8-9B4B-2BC17D569A7D}" type="presParOf" srcId="{A6C897E4-4552-4265-9FE8-CFE4CED03425}" destId="{C398866E-331D-426F-9C42-3803C829E450}" srcOrd="0" destOrd="0" presId="urn:microsoft.com/office/officeart/2005/8/layout/chevron2"/>
    <dgm:cxn modelId="{CD7091E5-A450-431A-825A-046DDA80A776}" type="presParOf" srcId="{C398866E-331D-426F-9C42-3803C829E450}" destId="{EAED4429-E3BA-48A0-9CC1-9B62D1B1CD5E}" srcOrd="0" destOrd="0" presId="urn:microsoft.com/office/officeart/2005/8/layout/chevron2"/>
    <dgm:cxn modelId="{51ADA230-584F-4C13-A304-431E8670B7D1}" type="presParOf" srcId="{C398866E-331D-426F-9C42-3803C829E450}" destId="{E89D6112-7A12-4196-804F-067325BA083B}" srcOrd="1" destOrd="0" presId="urn:microsoft.com/office/officeart/2005/8/layout/chevron2"/>
    <dgm:cxn modelId="{C3014CF5-0E8F-406C-A5C6-478BE37CC5BA}" type="presParOf" srcId="{A6C897E4-4552-4265-9FE8-CFE4CED03425}" destId="{4F4F583F-B5B2-4059-9BD4-CF719CFAAFC0}" srcOrd="1" destOrd="0" presId="urn:microsoft.com/office/officeart/2005/8/layout/chevron2"/>
    <dgm:cxn modelId="{A470586D-C7F6-4101-8CD6-881DD03683B7}" type="presParOf" srcId="{A6C897E4-4552-4265-9FE8-CFE4CED03425}" destId="{6E0F76B2-C79B-479D-8819-E81CBB28BFB9}" srcOrd="2" destOrd="0" presId="urn:microsoft.com/office/officeart/2005/8/layout/chevron2"/>
    <dgm:cxn modelId="{4EEB0F34-9CE1-404B-94E7-20DF0E26E602}" type="presParOf" srcId="{6E0F76B2-C79B-479D-8819-E81CBB28BFB9}" destId="{2AFB8A80-3834-46C2-BC6E-E3685D604FDC}" srcOrd="0" destOrd="0" presId="urn:microsoft.com/office/officeart/2005/8/layout/chevron2"/>
    <dgm:cxn modelId="{AB6CC9D4-AAA2-4E36-83FA-4A878A5BB986}" type="presParOf" srcId="{6E0F76B2-C79B-479D-8819-E81CBB28BFB9}" destId="{B665E55D-7428-4A0F-AE4F-CF5A721BCCDA}" srcOrd="1" destOrd="0" presId="urn:microsoft.com/office/officeart/2005/8/layout/chevron2"/>
    <dgm:cxn modelId="{59D0A27D-A5C0-4FC1-9677-440F8BB6F607}" type="presParOf" srcId="{A6C897E4-4552-4265-9FE8-CFE4CED03425}" destId="{5C494BEC-D507-46C6-A4C7-479C896E189F}" srcOrd="3" destOrd="0" presId="urn:microsoft.com/office/officeart/2005/8/layout/chevron2"/>
    <dgm:cxn modelId="{B73ADEEA-E53D-4782-9943-1DF2949B785D}" type="presParOf" srcId="{A6C897E4-4552-4265-9FE8-CFE4CED03425}" destId="{F6B45A7B-E86C-4789-89ED-D4E46EA80A8C}" srcOrd="4" destOrd="0" presId="urn:microsoft.com/office/officeart/2005/8/layout/chevron2"/>
    <dgm:cxn modelId="{9C2EBE0B-C6A6-4971-ACC1-6396D22BAD05}" type="presParOf" srcId="{F6B45A7B-E86C-4789-89ED-D4E46EA80A8C}" destId="{CC5F7AE9-EB0B-40F2-B644-7AE1BC7F7CDD}" srcOrd="0" destOrd="0" presId="urn:microsoft.com/office/officeart/2005/8/layout/chevron2"/>
    <dgm:cxn modelId="{206EF4E4-D182-4435-8DFB-4518CBAFA209}" type="presParOf" srcId="{F6B45A7B-E86C-4789-89ED-D4E46EA80A8C}" destId="{C5F1DAD8-7EF5-49AD-8ABF-F82ACF9B2C51}" srcOrd="1" destOrd="0" presId="urn:microsoft.com/office/officeart/2005/8/layout/chevron2"/>
    <dgm:cxn modelId="{D6A06A37-F9EC-4721-A09C-6575C271B084}" type="presParOf" srcId="{A6C897E4-4552-4265-9FE8-CFE4CED03425}" destId="{6278745E-9201-4B67-9FEA-AAD7D3AB6EC3}" srcOrd="5" destOrd="0" presId="urn:microsoft.com/office/officeart/2005/8/layout/chevron2"/>
    <dgm:cxn modelId="{C9BB1FEC-2E60-40E1-B22F-63B14913248F}" type="presParOf" srcId="{A6C897E4-4552-4265-9FE8-CFE4CED03425}" destId="{29C01338-EDCF-486D-A942-EAF967A52A37}" srcOrd="6" destOrd="0" presId="urn:microsoft.com/office/officeart/2005/8/layout/chevron2"/>
    <dgm:cxn modelId="{2A480D97-7530-43F2-A34F-607A549BA9B8}" type="presParOf" srcId="{29C01338-EDCF-486D-A942-EAF967A52A37}" destId="{853A0B97-1565-4273-9791-60D7CA33D124}" srcOrd="0" destOrd="0" presId="urn:microsoft.com/office/officeart/2005/8/layout/chevron2"/>
    <dgm:cxn modelId="{E9D033DB-0251-44AF-A867-AF1AB2A790B2}" type="presParOf" srcId="{29C01338-EDCF-486D-A942-EAF967A52A37}" destId="{2511BBB1-7C6E-474C-B235-062B02D11141}" srcOrd="1" destOrd="0" presId="urn:microsoft.com/office/officeart/2005/8/layout/chevron2"/>
    <dgm:cxn modelId="{C46DE9CA-B0D9-4AF6-9F8B-218A8F03B9E2}" type="presParOf" srcId="{A6C897E4-4552-4265-9FE8-CFE4CED03425}" destId="{B5E57BFC-181A-494F-866A-7F5612A7B389}" srcOrd="7" destOrd="0" presId="urn:microsoft.com/office/officeart/2005/8/layout/chevron2"/>
    <dgm:cxn modelId="{A4BC2607-090A-4E1B-8979-17381193712E}" type="presParOf" srcId="{A6C897E4-4552-4265-9FE8-CFE4CED03425}" destId="{6E87B9A8-401C-4C45-9E1D-4CD86573A5F5}" srcOrd="8" destOrd="0" presId="urn:microsoft.com/office/officeart/2005/8/layout/chevron2"/>
    <dgm:cxn modelId="{26B736F4-79AB-4CA1-9625-CA7C4809F081}" type="presParOf" srcId="{6E87B9A8-401C-4C45-9E1D-4CD86573A5F5}" destId="{5BA9F51C-EB24-43E4-A5D0-3EFDD5EB6480}" srcOrd="0" destOrd="0" presId="urn:microsoft.com/office/officeart/2005/8/layout/chevron2"/>
    <dgm:cxn modelId="{97B3DCAE-8CB8-4634-8430-5D9B7E1F7653}" type="presParOf" srcId="{6E87B9A8-401C-4C45-9E1D-4CD86573A5F5}" destId="{B3482F57-564D-4160-AF02-17260980EA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D4429-E3BA-48A0-9CC1-9B62D1B1CD5E}">
      <dsp:nvSpPr>
        <dsp:cNvPr id="0" name=""/>
        <dsp:cNvSpPr/>
      </dsp:nvSpPr>
      <dsp:spPr>
        <a:xfrm rot="5400000">
          <a:off x="-185778" y="314377"/>
          <a:ext cx="1238526" cy="86696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2200" kern="1200" dirty="0" smtClean="0">
              <a:solidFill>
                <a:schemeClr val="tx1"/>
              </a:solidFill>
            </a:rPr>
            <a:t>1</a:t>
          </a:r>
          <a:endParaRPr lang="zh-HK" altLang="en-US" sz="2200" kern="1200" dirty="0">
            <a:solidFill>
              <a:schemeClr val="tx1"/>
            </a:solidFill>
          </a:endParaRPr>
        </a:p>
      </dsp:txBody>
      <dsp:txXfrm rot="-5400000">
        <a:off x="1" y="562082"/>
        <a:ext cx="866968" cy="371558"/>
      </dsp:txXfrm>
    </dsp:sp>
    <dsp:sp modelId="{E89D6112-7A12-4196-804F-067325BA083B}">
      <dsp:nvSpPr>
        <dsp:cNvPr id="0" name=""/>
        <dsp:cNvSpPr/>
      </dsp:nvSpPr>
      <dsp:spPr>
        <a:xfrm rot="5400000">
          <a:off x="4481945" y="-3607396"/>
          <a:ext cx="1047078" cy="82770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altLang="zh-HK" sz="2200" kern="1200" dirty="0" smtClean="0"/>
            <a:t>Vocabulary building: Learn words/ phrases about Hong Kong now and then </a:t>
          </a:r>
          <a:r>
            <a:rPr lang="en-US" altLang="zh-HK" sz="2200" kern="1200" dirty="0" smtClean="0">
              <a:sym typeface="Wingdings" panose="05000000000000000000" pitchFamily="2" charset="2"/>
            </a:rPr>
            <a:t> </a:t>
          </a:r>
          <a:r>
            <a:rPr lang="en-US" altLang="zh-HK" sz="2200" kern="1200" dirty="0" smtClean="0"/>
            <a:t>Class brainstorm and guessing game</a:t>
          </a:r>
          <a:endParaRPr lang="zh-HK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altLang="zh-HK" sz="2200" kern="1200" dirty="0" smtClean="0"/>
            <a:t>Language: Revise present and past tense</a:t>
          </a:r>
          <a:endParaRPr lang="zh-HK" altLang="en-US" sz="2200" kern="1200" dirty="0"/>
        </a:p>
      </dsp:txBody>
      <dsp:txXfrm rot="-5400000">
        <a:off x="866969" y="58694"/>
        <a:ext cx="8225917" cy="944850"/>
      </dsp:txXfrm>
    </dsp:sp>
    <dsp:sp modelId="{2AFB8A80-3834-46C2-BC6E-E3685D604FDC}">
      <dsp:nvSpPr>
        <dsp:cNvPr id="0" name=""/>
        <dsp:cNvSpPr/>
      </dsp:nvSpPr>
      <dsp:spPr>
        <a:xfrm rot="5400000">
          <a:off x="-185778" y="1440019"/>
          <a:ext cx="1238526" cy="86696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FF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2200" kern="1200" dirty="0" smtClean="0">
              <a:solidFill>
                <a:schemeClr val="tx1"/>
              </a:solidFill>
            </a:rPr>
            <a:t>2</a:t>
          </a:r>
          <a:endParaRPr lang="zh-HK" altLang="en-US" sz="2200" kern="1200" dirty="0">
            <a:solidFill>
              <a:schemeClr val="tx1"/>
            </a:solidFill>
          </a:endParaRPr>
        </a:p>
      </dsp:txBody>
      <dsp:txXfrm rot="-5400000">
        <a:off x="1" y="1687724"/>
        <a:ext cx="866968" cy="371558"/>
      </dsp:txXfrm>
    </dsp:sp>
    <dsp:sp modelId="{B665E55D-7428-4A0F-AE4F-CF5A721BCCDA}">
      <dsp:nvSpPr>
        <dsp:cNvPr id="0" name=""/>
        <dsp:cNvSpPr/>
      </dsp:nvSpPr>
      <dsp:spPr>
        <a:xfrm rot="5400000">
          <a:off x="4602963" y="-2481754"/>
          <a:ext cx="805042" cy="82770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HK" sz="2200" kern="1200" dirty="0" smtClean="0"/>
            <a:t>Reading input: Read texts and share knowledge of different aspects of Hong Kong now and then </a:t>
          </a:r>
          <a:r>
            <a:rPr lang="en-US" altLang="zh-HK" sz="2200" kern="1200" dirty="0" smtClean="0">
              <a:sym typeface="Wingdings" panose="05000000000000000000" pitchFamily="2" charset="2"/>
            </a:rPr>
            <a:t></a:t>
          </a:r>
          <a:r>
            <a:rPr lang="en-US" altLang="zh-HK" sz="2200" kern="1200" dirty="0" smtClean="0"/>
            <a:t> Group jigsaw reading activity</a:t>
          </a:r>
          <a:endParaRPr lang="zh-HK" altLang="en-US" sz="2200" kern="1200" dirty="0"/>
        </a:p>
      </dsp:txBody>
      <dsp:txXfrm rot="-5400000">
        <a:off x="866969" y="1293539"/>
        <a:ext cx="8237732" cy="726444"/>
      </dsp:txXfrm>
    </dsp:sp>
    <dsp:sp modelId="{CC5F7AE9-EB0B-40F2-B644-7AE1BC7F7CDD}">
      <dsp:nvSpPr>
        <dsp:cNvPr id="0" name=""/>
        <dsp:cNvSpPr/>
      </dsp:nvSpPr>
      <dsp:spPr>
        <a:xfrm rot="5400000">
          <a:off x="-185778" y="2565660"/>
          <a:ext cx="1238526" cy="86696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2200" kern="1200" dirty="0" smtClean="0">
              <a:solidFill>
                <a:schemeClr val="tx1"/>
              </a:solidFill>
            </a:rPr>
            <a:t>3</a:t>
          </a:r>
          <a:endParaRPr lang="zh-HK" altLang="en-US" sz="2200" kern="1200" dirty="0">
            <a:solidFill>
              <a:schemeClr val="tx1"/>
            </a:solidFill>
          </a:endParaRPr>
        </a:p>
      </dsp:txBody>
      <dsp:txXfrm rot="-5400000">
        <a:off x="1" y="2813365"/>
        <a:ext cx="866968" cy="371558"/>
      </dsp:txXfrm>
    </dsp:sp>
    <dsp:sp modelId="{C5F1DAD8-7EF5-49AD-8ABF-F82ACF9B2C51}">
      <dsp:nvSpPr>
        <dsp:cNvPr id="0" name=""/>
        <dsp:cNvSpPr/>
      </dsp:nvSpPr>
      <dsp:spPr>
        <a:xfrm rot="5400000">
          <a:off x="4602963" y="-1356112"/>
          <a:ext cx="805042" cy="82770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HK" sz="2200" kern="1200" dirty="0" smtClean="0"/>
            <a:t>Writing activity: Write sentences about different aspects of old Hong Kong </a:t>
          </a:r>
          <a:r>
            <a:rPr lang="en-US" altLang="zh-HK" sz="2200" kern="1200" dirty="0" smtClean="0">
              <a:sym typeface="Wingdings" panose="05000000000000000000" pitchFamily="2" charset="2"/>
            </a:rPr>
            <a:t> </a:t>
          </a:r>
          <a:r>
            <a:rPr lang="en-US" altLang="zh-HK" sz="2200" kern="1200" dirty="0" smtClean="0"/>
            <a:t>Pair writing</a:t>
          </a:r>
          <a:endParaRPr lang="zh-HK" altLang="en-US" sz="2200" kern="1200" dirty="0"/>
        </a:p>
      </dsp:txBody>
      <dsp:txXfrm rot="-5400000">
        <a:off x="866969" y="2419181"/>
        <a:ext cx="8237732" cy="726444"/>
      </dsp:txXfrm>
    </dsp:sp>
    <dsp:sp modelId="{853A0B97-1565-4273-9791-60D7CA33D124}">
      <dsp:nvSpPr>
        <dsp:cNvPr id="0" name=""/>
        <dsp:cNvSpPr/>
      </dsp:nvSpPr>
      <dsp:spPr>
        <a:xfrm rot="5400000">
          <a:off x="-185778" y="3691302"/>
          <a:ext cx="1238526" cy="86696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2200" kern="1200" dirty="0" smtClean="0">
              <a:solidFill>
                <a:schemeClr val="tx1"/>
              </a:solidFill>
            </a:rPr>
            <a:t>4</a:t>
          </a:r>
          <a:endParaRPr lang="zh-HK" altLang="en-US" sz="2200" kern="1200" dirty="0">
            <a:solidFill>
              <a:schemeClr val="tx1"/>
            </a:solidFill>
          </a:endParaRPr>
        </a:p>
      </dsp:txBody>
      <dsp:txXfrm rot="-5400000">
        <a:off x="1" y="3939007"/>
        <a:ext cx="866968" cy="371558"/>
      </dsp:txXfrm>
    </dsp:sp>
    <dsp:sp modelId="{2511BBB1-7C6E-474C-B235-062B02D11141}">
      <dsp:nvSpPr>
        <dsp:cNvPr id="0" name=""/>
        <dsp:cNvSpPr/>
      </dsp:nvSpPr>
      <dsp:spPr>
        <a:xfrm rot="5400000">
          <a:off x="4602963" y="-230471"/>
          <a:ext cx="805042" cy="82770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HK" sz="2200" kern="1200" dirty="0" smtClean="0"/>
            <a:t>Speaking activity: Present sentences about different aspects of old Hong Kong </a:t>
          </a:r>
          <a:r>
            <a:rPr lang="en-US" altLang="zh-HK" sz="2200" kern="1200" dirty="0" smtClean="0">
              <a:sym typeface="Wingdings" panose="05000000000000000000" pitchFamily="2" charset="2"/>
            </a:rPr>
            <a:t> </a:t>
          </a:r>
          <a:r>
            <a:rPr lang="en-US" altLang="zh-HK" sz="2200" kern="1200" dirty="0" smtClean="0"/>
            <a:t>Pair speaking</a:t>
          </a:r>
          <a:endParaRPr lang="zh-HK" altLang="en-US" sz="2200" kern="1200" dirty="0"/>
        </a:p>
      </dsp:txBody>
      <dsp:txXfrm rot="-5400000">
        <a:off x="866969" y="3544822"/>
        <a:ext cx="8237732" cy="726444"/>
      </dsp:txXfrm>
    </dsp:sp>
    <dsp:sp modelId="{5BA9F51C-EB24-43E4-A5D0-3EFDD5EB6480}">
      <dsp:nvSpPr>
        <dsp:cNvPr id="0" name=""/>
        <dsp:cNvSpPr/>
      </dsp:nvSpPr>
      <dsp:spPr>
        <a:xfrm rot="5400000">
          <a:off x="-185778" y="4816944"/>
          <a:ext cx="1238526" cy="86696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rgbClr val="66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2200" kern="1200" dirty="0" smtClean="0">
              <a:solidFill>
                <a:schemeClr val="tx1"/>
              </a:solidFill>
            </a:rPr>
            <a:t>5</a:t>
          </a:r>
          <a:endParaRPr lang="zh-HK" altLang="en-US" sz="2200" kern="1200" dirty="0">
            <a:solidFill>
              <a:schemeClr val="tx1"/>
            </a:solidFill>
          </a:endParaRPr>
        </a:p>
      </dsp:txBody>
      <dsp:txXfrm rot="-5400000">
        <a:off x="1" y="5064649"/>
        <a:ext cx="866968" cy="371558"/>
      </dsp:txXfrm>
    </dsp:sp>
    <dsp:sp modelId="{B3482F57-564D-4160-AF02-17260980EACF}">
      <dsp:nvSpPr>
        <dsp:cNvPr id="0" name=""/>
        <dsp:cNvSpPr/>
      </dsp:nvSpPr>
      <dsp:spPr>
        <a:xfrm rot="5400000">
          <a:off x="4602963" y="895170"/>
          <a:ext cx="805042" cy="82770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HK" sz="2200" kern="1200" dirty="0" smtClean="0"/>
            <a:t>Main writing task: Write an article about different aspects of old Hong Kong </a:t>
          </a:r>
          <a:r>
            <a:rPr lang="en-US" altLang="zh-HK" sz="2200" kern="1200" dirty="0" smtClean="0">
              <a:sym typeface="Wingdings" panose="05000000000000000000" pitchFamily="2" charset="2"/>
            </a:rPr>
            <a:t> Individual writing</a:t>
          </a:r>
          <a:endParaRPr lang="zh-HK" altLang="en-US" sz="2200" kern="1200" dirty="0"/>
        </a:p>
      </dsp:txBody>
      <dsp:txXfrm rot="-5400000">
        <a:off x="866969" y="4670464"/>
        <a:ext cx="8237732" cy="726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F78F2-EFBB-43CF-865A-EE5F8C1CFADE}" type="datetimeFigureOut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E775D-D973-467D-8A80-5E00AF90ACA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000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448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9266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4534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364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9014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6471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TW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2725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3410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2625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86066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43495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23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7288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24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7134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sz="18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87770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rtl="0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altLang="zh-HK" sz="1200" b="0" i="0" u="none" strike="noStrike" kern="100" spc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BA55A-BCE3-43B5-8342-268E715B1FED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2792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TW" altLang="en-US" b="0" i="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TW" b="0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TW" b="0" i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zh-HK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4007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30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84230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TW" b="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TW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83852" y="8685331"/>
            <a:ext cx="29725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b"/>
          <a:lstStyle/>
          <a:p>
            <a:pPr>
              <a:defRPr/>
            </a:pPr>
            <a:fld id="{F5B771BD-D2E8-4E85-9CC9-FE690B3ED392}" type="slidenum">
              <a:rPr lang="en-US" altLang="zh-TW" sz="1200">
                <a:latin typeface="Arial" charset="0"/>
              </a:rPr>
              <a:pPr>
                <a:defRPr/>
              </a:pPr>
              <a:t>4</a:t>
            </a:fld>
            <a:endParaRPr lang="en-US" altLang="zh-TW" sz="12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7388"/>
            <a:ext cx="4567238" cy="342582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H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3540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H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0977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4D87E1-882D-41D1-9E51-BCF7DA836BAC}" type="slidenum">
              <a:rPr lang="en-US" altLang="zh-HK" smtClean="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zh-HK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zh-TW" altLang="en-US" b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775D-D973-467D-8A80-5E00AF90ACAB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425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7DB5-7ADB-4058-BAE6-57CAEAEAE1B3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280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1D5D-B5FF-4218-8D7C-E53903847225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92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5CB8-5CF7-4974-BDF3-87DCCFB2F269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755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0E16B24-4F1C-4525-8AC9-9B5C235BA230}" type="datetime1">
              <a:rPr lang="zh-HK" altLang="en-US" smtClean="0"/>
              <a:t>4/3/2015</a:t>
            </a:fld>
            <a:endParaRPr lang="fr-CA" altLang="zh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D332A9D-580D-46AD-BCBF-A107E91BBC20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338814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C8F0-0271-402A-9FFB-4300344E17A6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525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8D1B-8974-4CC5-8A1A-24D67BE4C1DB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345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11875-E297-4A14-883E-C9E50E3D19FE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925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8579-AB23-4BCE-B182-4F49A70D0E1E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03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3A02-0BD6-410E-A031-65C191BC6E80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13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7586-B7CE-4B84-BB75-297C4E1B91D1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819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5E09-2DAC-46AD-94E5-53D8DDCBB260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925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791C-1B65-4204-9972-2CD7436BD4DD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547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AEB6-989E-4AFA-B36C-07D66AFEC5AD}" type="datetime1">
              <a:rPr lang="zh-HK" altLang="en-US" smtClean="0"/>
              <a:t>4/3/2015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B4E7D-CC65-4031-AFAF-9E6C064FCBC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611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kumimoji="1" lang="en-US" altLang="zh-TW" sz="5400" dirty="0">
                <a:solidFill>
                  <a:schemeClr val="bg1">
                    <a:lumMod val="95000"/>
                  </a:schemeClr>
                </a:solidFill>
                <a:effectLst>
                  <a:glow rad="127000">
                    <a:schemeClr val="bg1">
                      <a:lumMod val="85000"/>
                    </a:schemeClr>
                  </a:glow>
                </a:effectLst>
                <a:latin typeface="Berlin Sans FB" pitchFamily="34" charset="0"/>
                <a:ea typeface="Meiryo UI" pitchFamily="34" charset="-128"/>
                <a:cs typeface="新細明體" pitchFamily="18" charset="-120"/>
              </a:rPr>
              <a:t>Grouping</a:t>
            </a:r>
            <a:endParaRPr lang="zh-HK" alt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‘Grouping’ - why and what</a:t>
            </a:r>
            <a:endParaRPr lang="zh-HK" altLang="en-US" dirty="0" smtClean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68552"/>
          </a:xfrm>
        </p:spPr>
        <p:txBody>
          <a:bodyPr>
            <a:noAutofit/>
          </a:bodyPr>
          <a:lstStyle/>
          <a:p>
            <a:r>
              <a:rPr lang="en-US" altLang="zh-HK" sz="3000" dirty="0"/>
              <a:t>‘Flexible grouping is one of the strategies used to cater for variation in learners’ needs, abilities and interests.’</a:t>
            </a:r>
          </a:p>
          <a:p>
            <a:r>
              <a:rPr lang="en-US" altLang="zh-HK" sz="3000" dirty="0" smtClean="0"/>
              <a:t>There are different kinds of grouping methods, e.g.</a:t>
            </a:r>
          </a:p>
          <a:p>
            <a:pPr marL="457200" lvl="1" indent="0">
              <a:buNone/>
            </a:pPr>
            <a:r>
              <a:rPr lang="en-US" altLang="zh-HK" sz="3000" dirty="0" smtClean="0"/>
              <a:t>Student composition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altLang="zh-HK" sz="3000" dirty="0" smtClean="0"/>
              <a:t>similar ability vs mixed ability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altLang="zh-HK" sz="3000" dirty="0" smtClean="0"/>
              <a:t>interests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altLang="zh-HK" sz="3000" dirty="0" smtClean="0"/>
              <a:t>genders, etc. </a:t>
            </a:r>
          </a:p>
          <a:p>
            <a:pPr marL="457200" lvl="1" indent="0">
              <a:buNone/>
            </a:pPr>
            <a:r>
              <a:rPr lang="en-US" altLang="zh-HK" sz="3000" dirty="0" smtClean="0"/>
              <a:t>Size</a:t>
            </a:r>
          </a:p>
          <a:p>
            <a:pPr lvl="1">
              <a:buFontTx/>
              <a:buChar char="-"/>
            </a:pPr>
            <a:r>
              <a:rPr lang="en-US" altLang="zh-HK" sz="3000" dirty="0" smtClean="0"/>
              <a:t>pairs, groups, etc.</a:t>
            </a:r>
            <a:endParaRPr lang="en-US" altLang="zh-HK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1</a:t>
            </a:fld>
            <a:endParaRPr lang="zh-HK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41484"/>
            <a:ext cx="65162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HK" sz="2800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Bold"/>
              </a:rPr>
              <a:t>Varying </a:t>
            </a:r>
            <a:r>
              <a:rPr lang="en-US" altLang="zh-HK" sz="2800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Bold"/>
              </a:rPr>
              <a:t>the  </a:t>
            </a:r>
            <a:r>
              <a:rPr lang="en-US" altLang="zh-HK" sz="3000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Bold"/>
              </a:rPr>
              <a:t>teaching</a:t>
            </a:r>
            <a:r>
              <a:rPr lang="en-US" altLang="zh-HK" sz="2800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Bold"/>
              </a:rPr>
              <a:t> </a:t>
            </a:r>
            <a:r>
              <a:rPr lang="en-US" altLang="zh-HK" sz="2800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pperplate Gothic Bold"/>
              </a:rPr>
              <a:t>process</a:t>
            </a:r>
            <a:endParaRPr lang="zh-HK" altLang="en-US" sz="2800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pperplate Gothic Bold"/>
            </a:endParaRPr>
          </a:p>
        </p:txBody>
      </p:sp>
    </p:spTree>
    <p:extLst>
      <p:ext uri="{BB962C8B-B14F-4D97-AF65-F5344CB8AC3E}">
        <p14:creationId xmlns:p14="http://schemas.microsoft.com/office/powerpoint/2010/main" val="135111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891588" cy="850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HK" dirty="0" smtClean="0"/>
              <a:t>What kind of questions to ask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14586"/>
            <a:ext cx="8642350" cy="542206"/>
          </a:xfrm>
        </p:spPr>
        <p:txBody>
          <a:bodyPr>
            <a:normAutofit lnSpcReduction="10000"/>
          </a:bodyPr>
          <a:lstStyle/>
          <a:p>
            <a:r>
              <a:rPr lang="en-US" altLang="zh-HK" sz="3000" dirty="0" smtClean="0"/>
              <a:t>Assigning </a:t>
            </a:r>
            <a:r>
              <a:rPr lang="en-US" altLang="zh-HK" sz="3000" dirty="0"/>
              <a:t>questions at different levels of </a:t>
            </a:r>
            <a:r>
              <a:rPr lang="en-US" altLang="zh-HK" sz="3000" dirty="0" smtClean="0"/>
              <a:t>complexity</a:t>
            </a:r>
            <a:endParaRPr lang="en-US" altLang="zh-HK" sz="3000" dirty="0"/>
          </a:p>
        </p:txBody>
      </p:sp>
      <p:sp>
        <p:nvSpPr>
          <p:cNvPr id="4" name="WordArt 73"/>
          <p:cNvSpPr>
            <a:spLocks noChangeArrowheads="1" noChangeShapeType="1" noTextEdit="1"/>
          </p:cNvSpPr>
          <p:nvPr/>
        </p:nvSpPr>
        <p:spPr bwMode="auto">
          <a:xfrm>
            <a:off x="1898452" y="1667744"/>
            <a:ext cx="5257800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HK" sz="1600" kern="10" dirty="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Century"/>
              </a:rPr>
              <a:t>Bloom's taxonomy of thinking skills</a:t>
            </a:r>
            <a:endParaRPr lang="zh-HK" altLang="en-US" sz="1600" kern="10" dirty="0">
              <a:ln w="9525">
                <a:solidFill>
                  <a:srgbClr val="008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1"/>
              </a:gradFill>
              <a:latin typeface="Century"/>
            </a:endParaRP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3124002" y="2420888"/>
            <a:ext cx="3032174" cy="577676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HK" sz="3000">
                <a:solidFill>
                  <a:schemeClr val="tx1"/>
                </a:solidFill>
                <a:latin typeface="Arial" pitchFamily="34" charset="0"/>
                <a:ea typeface="華康細圓體"/>
                <a:cs typeface="Arial" pitchFamily="34" charset="0"/>
              </a:rPr>
              <a:t>Knowledge</a:t>
            </a:r>
            <a:endParaRPr lang="en-US" altLang="zh-TW" sz="3000">
              <a:solidFill>
                <a:schemeClr val="tx1"/>
              </a:solidFill>
              <a:latin typeface="Arial" pitchFamily="34" charset="0"/>
              <a:ea typeface="華康細圓體"/>
              <a:cs typeface="Arial" pitchFamily="34" charset="0"/>
            </a:endParaRPr>
          </a:p>
        </p:txBody>
      </p:sp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3137322" y="3861048"/>
            <a:ext cx="3032174" cy="577676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HK" sz="3000">
                <a:solidFill>
                  <a:schemeClr val="tx1"/>
                </a:solidFill>
                <a:latin typeface="Arial" pitchFamily="34" charset="0"/>
                <a:ea typeface="華康細圓體"/>
                <a:cs typeface="Arial" pitchFamily="34" charset="0"/>
              </a:rPr>
              <a:t>Application</a:t>
            </a:r>
            <a:endParaRPr lang="en-US" altLang="zh-TW" sz="3000">
              <a:solidFill>
                <a:schemeClr val="tx1"/>
              </a:solidFill>
              <a:latin typeface="Arial" pitchFamily="34" charset="0"/>
              <a:ea typeface="華康細圓體"/>
              <a:cs typeface="Arial" pitchFamily="34" charset="0"/>
            </a:endParaRPr>
          </a:p>
        </p:txBody>
      </p:sp>
      <p:sp>
        <p:nvSpPr>
          <p:cNvPr id="7" name="Text Box 76"/>
          <p:cNvSpPr txBox="1">
            <a:spLocks noChangeArrowheads="1"/>
          </p:cNvSpPr>
          <p:nvPr/>
        </p:nvSpPr>
        <p:spPr bwMode="auto">
          <a:xfrm>
            <a:off x="3137322" y="3140359"/>
            <a:ext cx="3032174" cy="5776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HK" sz="3000" dirty="0">
                <a:solidFill>
                  <a:schemeClr val="tx1"/>
                </a:solidFill>
                <a:latin typeface="Arial" pitchFamily="34" charset="0"/>
                <a:ea typeface="華康細圓體"/>
                <a:cs typeface="Arial" pitchFamily="34" charset="0"/>
              </a:rPr>
              <a:t>Comprehension</a:t>
            </a:r>
            <a:endParaRPr lang="en-US" altLang="zh-TW" sz="3000" dirty="0">
              <a:solidFill>
                <a:schemeClr val="tx1"/>
              </a:solidFill>
              <a:latin typeface="Arial" pitchFamily="34" charset="0"/>
              <a:ea typeface="華康細圓體"/>
              <a:cs typeface="Arial" pitchFamily="34" charset="0"/>
            </a:endParaRPr>
          </a:p>
        </p:txBody>
      </p:sp>
      <p:sp>
        <p:nvSpPr>
          <p:cNvPr id="8" name="Text Box 77"/>
          <p:cNvSpPr txBox="1">
            <a:spLocks noChangeArrowheads="1"/>
          </p:cNvSpPr>
          <p:nvPr/>
        </p:nvSpPr>
        <p:spPr bwMode="auto">
          <a:xfrm>
            <a:off x="3137322" y="4607272"/>
            <a:ext cx="3032174" cy="579793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HK" sz="3000">
                <a:solidFill>
                  <a:schemeClr val="tx1"/>
                </a:solidFill>
                <a:latin typeface="Arial" pitchFamily="34" charset="0"/>
                <a:ea typeface="華康細圓體"/>
                <a:cs typeface="Arial" pitchFamily="34" charset="0"/>
              </a:rPr>
              <a:t>Analysis</a:t>
            </a:r>
            <a:endParaRPr lang="en-US" altLang="zh-TW" sz="3000">
              <a:solidFill>
                <a:schemeClr val="tx1"/>
              </a:solidFill>
              <a:latin typeface="Arial" pitchFamily="34" charset="0"/>
              <a:ea typeface="華康細圓體"/>
              <a:cs typeface="Arial" pitchFamily="34" charset="0"/>
            </a:endParaRPr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3137322" y="5361632"/>
            <a:ext cx="3032174" cy="575561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HK" sz="3000">
                <a:solidFill>
                  <a:schemeClr val="tx1"/>
                </a:solidFill>
                <a:latin typeface="Arial" pitchFamily="34" charset="0"/>
                <a:ea typeface="華康細圓體"/>
                <a:cs typeface="Arial" pitchFamily="34" charset="0"/>
              </a:rPr>
              <a:t>Synthesis</a:t>
            </a:r>
            <a:endParaRPr lang="en-US" altLang="zh-TW" sz="3000">
              <a:solidFill>
                <a:schemeClr val="tx1"/>
              </a:solidFill>
              <a:latin typeface="Arial" pitchFamily="34" charset="0"/>
              <a:ea typeface="華康細圓體"/>
              <a:cs typeface="Arial" pitchFamily="34" charset="0"/>
            </a:endParaRP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3124002" y="6165304"/>
            <a:ext cx="3032174" cy="577676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altLang="zh-HK" sz="3000">
                <a:solidFill>
                  <a:schemeClr val="tx1"/>
                </a:solidFill>
                <a:latin typeface="Arial" pitchFamily="34" charset="0"/>
                <a:ea typeface="華康細圓體"/>
                <a:cs typeface="Arial" pitchFamily="34" charset="0"/>
              </a:rPr>
              <a:t>Evaluation</a:t>
            </a:r>
            <a:endParaRPr lang="en-US" altLang="zh-TW" sz="3000">
              <a:solidFill>
                <a:schemeClr val="tx1"/>
              </a:solidFill>
              <a:latin typeface="Arial" pitchFamily="34" charset="0"/>
              <a:ea typeface="華康細圓體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067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4020460" y="6237312"/>
            <a:ext cx="11182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HK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Verb</a:t>
            </a: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046144" y="6259721"/>
            <a:ext cx="1116048" cy="5232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HK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Noun</a:t>
            </a:r>
          </a:p>
        </p:txBody>
      </p:sp>
      <p:sp>
        <p:nvSpPr>
          <p:cNvPr id="22" name="Rectangle 123"/>
          <p:cNvSpPr>
            <a:spLocks noChangeArrowheads="1"/>
          </p:cNvSpPr>
          <p:nvPr/>
        </p:nvSpPr>
        <p:spPr bwMode="auto">
          <a:xfrm>
            <a:off x="6138248" y="1996351"/>
            <a:ext cx="2728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define, list, recall, repeat, state </a:t>
            </a:r>
          </a:p>
        </p:txBody>
      </p:sp>
      <p:sp>
        <p:nvSpPr>
          <p:cNvPr id="23" name="Rectangle 124"/>
          <p:cNvSpPr>
            <a:spLocks noChangeArrowheads="1"/>
          </p:cNvSpPr>
          <p:nvPr/>
        </p:nvSpPr>
        <p:spPr bwMode="auto">
          <a:xfrm>
            <a:off x="6124800" y="2734450"/>
            <a:ext cx="24694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classify, describe, </a:t>
            </a:r>
            <a:r>
              <a:rPr lang="en-US" altLang="zh-TW" sz="2000" dirty="0" err="1">
                <a:solidFill>
                  <a:schemeClr val="tx1"/>
                </a:solidFill>
                <a:latin typeface="Arial" pitchFamily="34" charset="0"/>
              </a:rPr>
              <a:t>summarise</a:t>
            </a: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, explain</a:t>
            </a:r>
          </a:p>
        </p:txBody>
      </p:sp>
      <p:sp>
        <p:nvSpPr>
          <p:cNvPr id="24" name="Rectangle 125"/>
          <p:cNvSpPr>
            <a:spLocks noChangeArrowheads="1"/>
          </p:cNvSpPr>
          <p:nvPr/>
        </p:nvSpPr>
        <p:spPr bwMode="auto">
          <a:xfrm>
            <a:off x="6106420" y="3611445"/>
            <a:ext cx="2602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apply, problem-solve </a:t>
            </a:r>
          </a:p>
        </p:txBody>
      </p:sp>
      <p:sp>
        <p:nvSpPr>
          <p:cNvPr id="25" name="Rectangle 126"/>
          <p:cNvSpPr>
            <a:spLocks noChangeArrowheads="1"/>
          </p:cNvSpPr>
          <p:nvPr/>
        </p:nvSpPr>
        <p:spPr bwMode="auto">
          <a:xfrm>
            <a:off x="6124800" y="4135874"/>
            <a:ext cx="24694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compare, contrast, </a:t>
            </a:r>
            <a:r>
              <a:rPr lang="en-US" altLang="zh-TW" sz="2000" dirty="0" err="1">
                <a:solidFill>
                  <a:schemeClr val="tx1"/>
                </a:solidFill>
                <a:latin typeface="Arial" pitchFamily="34" charset="0"/>
              </a:rPr>
              <a:t>analyse</a:t>
            </a: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6" name="Rectangle 127"/>
          <p:cNvSpPr>
            <a:spLocks noChangeArrowheads="1"/>
          </p:cNvSpPr>
          <p:nvPr/>
        </p:nvSpPr>
        <p:spPr bwMode="auto">
          <a:xfrm>
            <a:off x="6116980" y="5051158"/>
            <a:ext cx="29915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judge, evaluate, criticize </a:t>
            </a:r>
          </a:p>
        </p:txBody>
      </p:sp>
      <p:sp>
        <p:nvSpPr>
          <p:cNvPr id="27" name="Rectangle 128"/>
          <p:cNvSpPr>
            <a:spLocks noChangeArrowheads="1"/>
          </p:cNvSpPr>
          <p:nvPr/>
        </p:nvSpPr>
        <p:spPr bwMode="auto">
          <a:xfrm>
            <a:off x="6064081" y="5755670"/>
            <a:ext cx="3044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chemeClr val="tx1"/>
                </a:solidFill>
                <a:latin typeface="Arial" pitchFamily="34" charset="0"/>
              </a:rPr>
              <a:t>construct, create, design </a:t>
            </a:r>
          </a:p>
        </p:txBody>
      </p:sp>
      <p:sp>
        <p:nvSpPr>
          <p:cNvPr id="28" name="WordArt 58"/>
          <p:cNvSpPr>
            <a:spLocks noChangeArrowheads="1" noChangeShapeType="1" noTextEdit="1"/>
          </p:cNvSpPr>
          <p:nvPr/>
        </p:nvSpPr>
        <p:spPr bwMode="auto">
          <a:xfrm>
            <a:off x="122396" y="548681"/>
            <a:ext cx="2963545" cy="10658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HK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"/>
              </a:rPr>
              <a:t>Bloom's taxonomy </a:t>
            </a:r>
          </a:p>
          <a:p>
            <a:pPr algn="ctr"/>
            <a:r>
              <a:rPr lang="en-US" altLang="zh-HK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"/>
              </a:rPr>
              <a:t>of thinking skills (1956)</a:t>
            </a:r>
            <a:endParaRPr lang="zh-HK" alt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Century"/>
            </a:endParaRPr>
          </a:p>
        </p:txBody>
      </p:sp>
      <p:sp>
        <p:nvSpPr>
          <p:cNvPr id="29" name="WordArt 59"/>
          <p:cNvSpPr>
            <a:spLocks noChangeArrowheads="1" noChangeShapeType="1" noTextEdit="1"/>
          </p:cNvSpPr>
          <p:nvPr/>
        </p:nvSpPr>
        <p:spPr bwMode="auto">
          <a:xfrm>
            <a:off x="3153705" y="643969"/>
            <a:ext cx="2858455" cy="926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HK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"/>
              </a:rPr>
              <a:t>Revised framework </a:t>
            </a:r>
          </a:p>
          <a:p>
            <a:pPr algn="ctr"/>
            <a:r>
              <a:rPr lang="en-US" altLang="zh-HK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"/>
              </a:rPr>
              <a:t>(2001)</a:t>
            </a:r>
            <a:endParaRPr lang="zh-HK" alt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Century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>
                <a:solidFill>
                  <a:schemeClr val="tx1"/>
                </a:solidFill>
              </a:rPr>
              <a:t>11</a:t>
            </a:fld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3131840" y="5731916"/>
            <a:ext cx="2929908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Create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122396" y="2130425"/>
            <a:ext cx="2889650" cy="433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Knowledge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110416" y="3570229"/>
            <a:ext cx="2889650" cy="433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122396" y="2870111"/>
            <a:ext cx="2889650" cy="433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Comprehension</a:t>
            </a:r>
            <a:endParaRPr lang="en-US" altLang="zh-TW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122396" y="4283018"/>
            <a:ext cx="2889650" cy="434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Analysis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121156" y="5013176"/>
            <a:ext cx="2889650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Synthesis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22396" y="5731916"/>
            <a:ext cx="2889650" cy="433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Evaluation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120158" y="5017881"/>
            <a:ext cx="2925435" cy="433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Evaluate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3121861" y="4283018"/>
            <a:ext cx="2903069" cy="433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Analyze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3134238" y="3578226"/>
            <a:ext cx="2912016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Apply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3138133" y="2851150"/>
            <a:ext cx="2882941" cy="43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Understand</a:t>
            </a:r>
            <a:endParaRPr lang="en-US" altLang="zh-TW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3136933" y="2133600"/>
            <a:ext cx="2891887" cy="433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HK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Remember</a:t>
            </a:r>
            <a:endParaRPr lang="en-US" altLang="zh-TW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>
            <a:off x="2868596" y="3086805"/>
            <a:ext cx="610584" cy="1588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>
            <a:off x="2831641" y="4500505"/>
            <a:ext cx="610584" cy="1588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19" name="Line 50"/>
          <p:cNvSpPr>
            <a:spLocks noChangeShapeType="1"/>
          </p:cNvSpPr>
          <p:nvPr/>
        </p:nvSpPr>
        <p:spPr bwMode="auto">
          <a:xfrm>
            <a:off x="2868596" y="3859213"/>
            <a:ext cx="610584" cy="1587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20" name="Line 51"/>
          <p:cNvSpPr>
            <a:spLocks noChangeShapeType="1"/>
          </p:cNvSpPr>
          <p:nvPr/>
        </p:nvSpPr>
        <p:spPr bwMode="auto">
          <a:xfrm>
            <a:off x="2785121" y="5298868"/>
            <a:ext cx="574800" cy="55562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21" name="Line 52"/>
          <p:cNvSpPr>
            <a:spLocks noChangeShapeType="1"/>
          </p:cNvSpPr>
          <p:nvPr/>
        </p:nvSpPr>
        <p:spPr bwMode="auto">
          <a:xfrm flipV="1">
            <a:off x="2811961" y="5379830"/>
            <a:ext cx="547960" cy="49371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3" name="Line 28"/>
          <p:cNvSpPr>
            <a:spLocks noChangeShapeType="1"/>
          </p:cNvSpPr>
          <p:nvPr/>
        </p:nvSpPr>
        <p:spPr bwMode="auto">
          <a:xfrm>
            <a:off x="2868596" y="2376398"/>
            <a:ext cx="610584" cy="1587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</p:spTree>
    <p:extLst>
      <p:ext uri="{BB962C8B-B14F-4D97-AF65-F5344CB8AC3E}">
        <p14:creationId xmlns:p14="http://schemas.microsoft.com/office/powerpoint/2010/main" val="297237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2" grpId="0"/>
      <p:bldP spid="23" grpId="0"/>
      <p:bldP spid="24" grpId="0"/>
      <p:bldP spid="25" grpId="0"/>
      <p:bldP spid="26" grpId="0"/>
      <p:bldP spid="27" grpId="0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268761"/>
            <a:ext cx="914400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zh-TW" sz="3000" b="1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Knowledge -</a:t>
            </a:r>
            <a:endParaRPr lang="en-US" altLang="zh-TW" sz="3000" b="1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What do the little pigs want to build?</a:t>
            </a:r>
          </a:p>
          <a:p>
            <a:endParaRPr lang="en-US" altLang="zh-TW" sz="3000" b="1" dirty="0" smtClean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r>
              <a:rPr lang="en-US" altLang="zh-TW" sz="3000" b="1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Comprehension -</a:t>
            </a:r>
            <a:endParaRPr lang="en-US" altLang="zh-TW" sz="3000" b="1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Why is the house of the first little pig blown down so easily?</a:t>
            </a:r>
          </a:p>
          <a:p>
            <a:endParaRPr lang="en-US" altLang="zh-TW" sz="3000" b="1" dirty="0" smtClean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r>
              <a:rPr lang="en-US" altLang="zh-TW" sz="3000" b="1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Application -</a:t>
            </a:r>
            <a:endParaRPr lang="en-US" altLang="zh-TW" sz="3000" b="1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How would you protect yourselves from the </a:t>
            </a:r>
            <a:r>
              <a:rPr lang="en-US" altLang="zh-TW" sz="3000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wolf </a:t>
            </a:r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if you were the little pigs?</a:t>
            </a:r>
          </a:p>
        </p:txBody>
      </p:sp>
      <p:sp>
        <p:nvSpPr>
          <p:cNvPr id="7" name="Rectangle 123"/>
          <p:cNvSpPr>
            <a:spLocks noChangeArrowheads="1"/>
          </p:cNvSpPr>
          <p:nvPr/>
        </p:nvSpPr>
        <p:spPr bwMode="auto">
          <a:xfrm>
            <a:off x="2312514" y="1268761"/>
            <a:ext cx="506779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define, list, recall, repeat, state </a:t>
            </a:r>
          </a:p>
        </p:txBody>
      </p:sp>
      <p:sp>
        <p:nvSpPr>
          <p:cNvPr id="8" name="Rectangle 124"/>
          <p:cNvSpPr>
            <a:spLocks noChangeArrowheads="1"/>
          </p:cNvSpPr>
          <p:nvPr/>
        </p:nvSpPr>
        <p:spPr bwMode="auto">
          <a:xfrm>
            <a:off x="3059832" y="2899545"/>
            <a:ext cx="59769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classify, describe, </a:t>
            </a:r>
            <a:r>
              <a:rPr lang="en-US" altLang="zh-TW" sz="3000" dirty="0" err="1">
                <a:solidFill>
                  <a:schemeClr val="tx1"/>
                </a:solidFill>
                <a:latin typeface="+mj-lt"/>
              </a:rPr>
              <a:t>summarise</a:t>
            </a: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, explain</a:t>
            </a:r>
          </a:p>
        </p:txBody>
      </p:sp>
      <p:sp>
        <p:nvSpPr>
          <p:cNvPr id="9" name="Rectangle 125"/>
          <p:cNvSpPr>
            <a:spLocks noChangeArrowheads="1"/>
          </p:cNvSpPr>
          <p:nvPr/>
        </p:nvSpPr>
        <p:spPr bwMode="auto">
          <a:xfrm>
            <a:off x="2386360" y="5001335"/>
            <a:ext cx="35199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apply, problem-solve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5776" y="334397"/>
            <a:ext cx="4042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3600" b="1" dirty="0" smtClean="0">
                <a:latin typeface="+mj-lt"/>
              </a:rPr>
              <a:t>The Three Little Pigs</a:t>
            </a:r>
            <a:endParaRPr lang="zh-HK" altLang="en-US" sz="36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>
                <a:solidFill>
                  <a:schemeClr val="tx1"/>
                </a:solidFill>
              </a:rPr>
              <a:pPr/>
              <a:t>12</a:t>
            </a:fld>
            <a:endParaRPr lang="zh-HK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0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6"/>
          <p:cNvSpPr>
            <a:spLocks noChangeArrowheads="1"/>
          </p:cNvSpPr>
          <p:nvPr/>
        </p:nvSpPr>
        <p:spPr bwMode="auto">
          <a:xfrm>
            <a:off x="1860820" y="669603"/>
            <a:ext cx="445949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compare, contrast, </a:t>
            </a:r>
            <a:r>
              <a:rPr lang="en-US" altLang="zh-TW" sz="3000" dirty="0" err="1">
                <a:solidFill>
                  <a:schemeClr val="tx1"/>
                </a:solidFill>
                <a:latin typeface="+mj-lt"/>
              </a:rPr>
              <a:t>analyse</a:t>
            </a: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8" name="Rectangle 128"/>
          <p:cNvSpPr>
            <a:spLocks noChangeArrowheads="1"/>
          </p:cNvSpPr>
          <p:nvPr/>
        </p:nvSpPr>
        <p:spPr bwMode="auto">
          <a:xfrm>
            <a:off x="2017812" y="4424412"/>
            <a:ext cx="40949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construct, create, design </a:t>
            </a:r>
          </a:p>
        </p:txBody>
      </p:sp>
      <p:sp>
        <p:nvSpPr>
          <p:cNvPr id="9" name="Rectangle 127"/>
          <p:cNvSpPr>
            <a:spLocks noChangeArrowheads="1"/>
          </p:cNvSpPr>
          <p:nvPr/>
        </p:nvSpPr>
        <p:spPr bwMode="auto">
          <a:xfrm>
            <a:off x="2189955" y="2336180"/>
            <a:ext cx="40128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3000" dirty="0">
                <a:solidFill>
                  <a:schemeClr val="tx1"/>
                </a:solidFill>
                <a:latin typeface="+mj-lt"/>
              </a:rPr>
              <a:t>judge, evaluate, criticize 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692697"/>
            <a:ext cx="914400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altLang="zh-TW" sz="3000" b="1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Analysis -</a:t>
            </a:r>
            <a:endParaRPr lang="en-US" altLang="zh-TW" sz="3000" b="1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What are the differences among the three little pigs?</a:t>
            </a:r>
          </a:p>
          <a:p>
            <a:endParaRPr lang="en-US" altLang="zh-TW" sz="3000" b="1" dirty="0" smtClean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r>
              <a:rPr lang="en-US" altLang="zh-TW" sz="3000" b="1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Evaluation -</a:t>
            </a:r>
            <a:endParaRPr lang="en-US" altLang="zh-TW" sz="3000" b="1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The third little pig kills the big bad wolf.  Do you think this is the right thing to do?  Why/ why not? </a:t>
            </a:r>
            <a:endParaRPr lang="en-US" altLang="zh-TW" sz="3000" dirty="0" smtClean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endParaRPr lang="en-US" altLang="zh-TW" sz="3000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r>
              <a:rPr lang="en-US" altLang="zh-TW" sz="3000" b="1" dirty="0" smtClean="0">
                <a:solidFill>
                  <a:schemeClr val="tx1"/>
                </a:solidFill>
                <a:latin typeface="+mj-lt"/>
                <a:ea typeface="新細明體" charset="-120"/>
              </a:rPr>
              <a:t>Synthesis -</a:t>
            </a:r>
            <a:endParaRPr lang="en-US" altLang="zh-TW" sz="3000" b="1" dirty="0">
              <a:solidFill>
                <a:schemeClr val="tx1"/>
              </a:solidFill>
              <a:latin typeface="+mj-lt"/>
              <a:ea typeface="新細明體" charset="-120"/>
            </a:endParaRPr>
          </a:p>
          <a:p>
            <a:pPr lvl="1"/>
            <a:r>
              <a:rPr lang="en-US" altLang="zh-TW" sz="3000" dirty="0">
                <a:solidFill>
                  <a:schemeClr val="tx1"/>
                </a:solidFill>
                <a:latin typeface="+mj-lt"/>
                <a:ea typeface="新細明體" charset="-120"/>
              </a:rPr>
              <a:t>Can you rewrite the ending of the story to promote friendship?</a:t>
            </a:r>
          </a:p>
          <a:p>
            <a:pPr lvl="1"/>
            <a:endParaRPr lang="en-US" altLang="zh-TW" sz="3000" dirty="0">
              <a:solidFill>
                <a:schemeClr val="tx1"/>
              </a:solidFill>
              <a:latin typeface="+mj-lt"/>
              <a:ea typeface="新細明體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13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7574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89" y="680995"/>
            <a:ext cx="2770211" cy="5411417"/>
            <a:chOff x="-1" y="0"/>
            <a:chExt cx="1931996" cy="4308364"/>
          </a:xfrm>
          <a:solidFill>
            <a:schemeClr val="bg1"/>
          </a:solidFill>
        </p:grpSpPr>
        <p:sp>
          <p:nvSpPr>
            <p:cNvPr id="5" name="Text Box 74"/>
            <p:cNvSpPr txBox="1">
              <a:spLocks noChangeArrowheads="1"/>
            </p:cNvSpPr>
            <p:nvPr/>
          </p:nvSpPr>
          <p:spPr bwMode="auto">
            <a:xfrm>
              <a:off x="0" y="0"/>
              <a:ext cx="1931995" cy="535259"/>
            </a:xfrm>
            <a:prstGeom prst="rect">
              <a:avLst/>
            </a:prstGeom>
            <a:grpFill/>
            <a:ln w="38100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8392" dir="12108085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kern="1200" dirty="0">
                  <a:effectLst/>
                  <a:latin typeface="Arial"/>
                  <a:ea typeface="華康細圓體"/>
                </a:rPr>
                <a:t>Knowledge</a:t>
              </a:r>
              <a:endParaRPr lang="zh-TW" sz="2800" dirty="0">
                <a:effectLst/>
                <a:latin typeface="Times New Roman"/>
                <a:ea typeface="新細明體"/>
              </a:endParaRPr>
            </a:p>
          </p:txBody>
        </p:sp>
        <p:sp>
          <p:nvSpPr>
            <p:cNvPr id="6" name="Text Box 75"/>
            <p:cNvSpPr txBox="1">
              <a:spLocks noChangeArrowheads="1"/>
            </p:cNvSpPr>
            <p:nvPr/>
          </p:nvSpPr>
          <p:spPr bwMode="auto">
            <a:xfrm>
              <a:off x="-1" y="1498600"/>
              <a:ext cx="1931996" cy="527477"/>
            </a:xfrm>
            <a:prstGeom prst="rect">
              <a:avLst/>
            </a:prstGeom>
            <a:grpFill/>
            <a:ln w="38100" algn="ctr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8392" dir="12108085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kern="1200" dirty="0">
                  <a:effectLst/>
                  <a:latin typeface="Arial"/>
                  <a:ea typeface="華康細圓體"/>
                </a:rPr>
                <a:t>Application</a:t>
              </a:r>
              <a:endParaRPr lang="zh-TW" sz="2800" dirty="0">
                <a:effectLst/>
                <a:latin typeface="Times New Roman"/>
                <a:ea typeface="新細明體"/>
              </a:endParaRPr>
            </a:p>
          </p:txBody>
        </p:sp>
        <p:sp>
          <p:nvSpPr>
            <p:cNvPr id="7" name="Text Box 76"/>
            <p:cNvSpPr txBox="1">
              <a:spLocks noChangeArrowheads="1"/>
            </p:cNvSpPr>
            <p:nvPr/>
          </p:nvSpPr>
          <p:spPr bwMode="auto">
            <a:xfrm>
              <a:off x="0" y="736600"/>
              <a:ext cx="1931995" cy="551355"/>
            </a:xfrm>
            <a:prstGeom prst="rect">
              <a:avLst/>
            </a:prstGeom>
            <a:grp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8392" dir="12108085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kern="1200" dirty="0">
                  <a:effectLst/>
                  <a:latin typeface="Arial"/>
                  <a:ea typeface="華康細圓體"/>
                </a:rPr>
                <a:t>Comprehension</a:t>
              </a:r>
              <a:endParaRPr lang="zh-TW" sz="2800" dirty="0">
                <a:effectLst/>
                <a:latin typeface="Times New Roman"/>
                <a:ea typeface="新細明體"/>
              </a:endParaRPr>
            </a:p>
          </p:txBody>
        </p:sp>
        <p:sp>
          <p:nvSpPr>
            <p:cNvPr id="8" name="Text Box 77"/>
            <p:cNvSpPr txBox="1">
              <a:spLocks noChangeArrowheads="1"/>
            </p:cNvSpPr>
            <p:nvPr/>
          </p:nvSpPr>
          <p:spPr bwMode="auto">
            <a:xfrm>
              <a:off x="0" y="2247900"/>
              <a:ext cx="1914247" cy="524108"/>
            </a:xfrm>
            <a:prstGeom prst="rect">
              <a:avLst/>
            </a:prstGeom>
            <a:grpFill/>
            <a:ln w="381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8392" dir="12108085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kern="1200" dirty="0">
                  <a:effectLst/>
                  <a:latin typeface="Arial"/>
                  <a:ea typeface="華康細圓體"/>
                </a:rPr>
                <a:t>Analysis</a:t>
              </a:r>
              <a:endParaRPr lang="zh-TW" sz="2800" dirty="0">
                <a:effectLst/>
                <a:latin typeface="Times New Roman"/>
                <a:ea typeface="新細明體"/>
              </a:endParaRPr>
            </a:p>
          </p:txBody>
        </p:sp>
        <p:sp>
          <p:nvSpPr>
            <p:cNvPr id="9" name="Text Box 78"/>
            <p:cNvSpPr txBox="1">
              <a:spLocks noChangeArrowheads="1"/>
            </p:cNvSpPr>
            <p:nvPr/>
          </p:nvSpPr>
          <p:spPr bwMode="auto">
            <a:xfrm>
              <a:off x="-1" y="3784256"/>
              <a:ext cx="1914248" cy="524108"/>
            </a:xfrm>
            <a:prstGeom prst="rect">
              <a:avLst/>
            </a:prstGeom>
            <a:grpFill/>
            <a:ln w="38100" algn="ctr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8392" dir="12108085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kern="1200" dirty="0">
                  <a:effectLst/>
                  <a:latin typeface="Arial"/>
                  <a:ea typeface="華康細圓體"/>
                </a:rPr>
                <a:t>Synthesis</a:t>
              </a:r>
              <a:endParaRPr lang="zh-TW" sz="2800" dirty="0">
                <a:effectLst/>
                <a:latin typeface="Times New Roman"/>
                <a:ea typeface="新細明體"/>
              </a:endParaRPr>
            </a:p>
          </p:txBody>
        </p:sp>
        <p:sp>
          <p:nvSpPr>
            <p:cNvPr id="10" name="Text Box 79"/>
            <p:cNvSpPr txBox="1">
              <a:spLocks noChangeArrowheads="1"/>
            </p:cNvSpPr>
            <p:nvPr/>
          </p:nvSpPr>
          <p:spPr bwMode="auto">
            <a:xfrm>
              <a:off x="0" y="3035300"/>
              <a:ext cx="1914247" cy="501805"/>
            </a:xfrm>
            <a:prstGeom prst="rect">
              <a:avLst/>
            </a:prstGeom>
            <a:grpFill/>
            <a:ln w="38100" algn="ctr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8392" dir="12108085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kern="1200" dirty="0">
                  <a:effectLst/>
                  <a:latin typeface="Arial"/>
                  <a:ea typeface="華康細圓體"/>
                </a:rPr>
                <a:t>Evaluation</a:t>
              </a:r>
              <a:endParaRPr lang="zh-TW" sz="2800" dirty="0">
                <a:effectLst/>
                <a:latin typeface="Times New Roman"/>
                <a:ea typeface="新細明體"/>
              </a:endParaRPr>
            </a:p>
          </p:txBody>
        </p:sp>
      </p:grp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315918" y="5868765"/>
            <a:ext cx="5828082" cy="58457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/>
            </a:pP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Compare</a:t>
            </a:r>
            <a:r>
              <a:rPr kumimoji="1" lang="en-US" altLang="zh-HK" sz="270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 Cinderella and her step sisters. </a:t>
            </a:r>
            <a:endParaRPr kumimoji="1" lang="en-US" altLang="zh-HK" sz="27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HK" sz="27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19614" y="1178749"/>
            <a:ext cx="5824386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2.  Who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are the characters in the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story of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    Cinderella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?</a:t>
            </a:r>
            <a:endParaRPr lang="zh-HK" altLang="en-US" sz="2700" dirty="0"/>
          </a:p>
        </p:txBody>
      </p:sp>
      <p:sp>
        <p:nvSpPr>
          <p:cNvPr id="14" name="Rectangle 13"/>
          <p:cNvSpPr/>
          <p:nvPr/>
        </p:nvSpPr>
        <p:spPr>
          <a:xfrm>
            <a:off x="3319614" y="2255396"/>
            <a:ext cx="5824386" cy="133882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Do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you think Cinderella</a:t>
            </a:r>
            <a:r>
              <a:rPr kumimoji="1" lang="en-US" altLang="zh-HK" sz="2700" dirty="0">
                <a:latin typeface="Arial"/>
                <a:ea typeface="新細明體" pitchFamily="18" charset="-120"/>
                <a:cs typeface="Times New Roman" pitchFamily="18" charset="0"/>
              </a:rPr>
              <a:t>’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s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stepmother and sisters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should ask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Cinderella to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do all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the housework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? Why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15918" y="3704332"/>
            <a:ext cx="5828082" cy="954107"/>
          </a:xfrm>
          <a:prstGeom prst="rect">
            <a:avLst/>
          </a:prstGeom>
          <a:solidFill>
            <a:schemeClr val="bg1"/>
          </a:solidFill>
          <a:ln w="38100"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Can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you think of a new way to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help  Cinderella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?  </a:t>
            </a:r>
            <a:endParaRPr kumimoji="1" lang="en-US" altLang="zh-HK" sz="27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19614" y="4771752"/>
            <a:ext cx="5824385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</a:pP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Why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does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Cinderella have to leave the      party before midnight?</a:t>
            </a:r>
            <a:endParaRPr kumimoji="1" lang="en-US" altLang="zh-HK" sz="27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 w="38100">
            <a:noFill/>
          </a:ln>
        </p:spPr>
        <p:txBody>
          <a:bodyPr/>
          <a:lstStyle/>
          <a:p>
            <a:fld id="{174B4E7D-CC65-4031-AFAF-9E6C064FCBCC}" type="slidenum">
              <a:rPr lang="zh-HK" altLang="en-US"/>
              <a:t>14</a:t>
            </a:fld>
            <a:endParaRPr lang="zh-HK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3315917" y="129406"/>
            <a:ext cx="5828083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If </a:t>
            </a:r>
            <a:r>
              <a:rPr kumimoji="1" lang="en-US" altLang="zh-HK" sz="2700" dirty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you were </a:t>
            </a:r>
            <a:r>
              <a:rPr kumimoji="1" lang="en-US" altLang="zh-HK" sz="2700" dirty="0" smtClean="0">
                <a:latin typeface="Arial Narrow" pitchFamily="34" charset="0"/>
                <a:ea typeface="新細明體" pitchFamily="18" charset="-120"/>
                <a:cs typeface="Times New Roman" pitchFamily="18" charset="0"/>
              </a:rPr>
              <a:t>Cinderella and you wanted to join the party, what would you do?</a:t>
            </a:r>
            <a:endParaRPr kumimoji="1" lang="en-US" altLang="zh-HK" sz="2700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291C-CFA8-467F-AB49-A0A16CB2565D}" type="slidenum">
              <a:rPr lang="fr-CA" altLang="zh-HK"/>
              <a:pPr/>
              <a:t>15</a:t>
            </a:fld>
            <a:endParaRPr lang="fr-CA" altLang="zh-HK"/>
          </a:p>
        </p:txBody>
      </p:sp>
      <p:sp>
        <p:nvSpPr>
          <p:cNvPr id="269321" name="AutoShape 9"/>
          <p:cNvSpPr>
            <a:spLocks noChangeArrowheads="1"/>
          </p:cNvSpPr>
          <p:nvPr/>
        </p:nvSpPr>
        <p:spPr bwMode="auto">
          <a:xfrm>
            <a:off x="251518" y="2204864"/>
            <a:ext cx="8713663" cy="3932373"/>
          </a:xfrm>
          <a:prstGeom prst="wedgeRoundRectCallout">
            <a:avLst>
              <a:gd name="adj1" fmla="val 20496"/>
              <a:gd name="adj2" fmla="val -6554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endParaRPr lang="zh-TW" altLang="en-US"/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458360" y="2141364"/>
            <a:ext cx="850892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TW" sz="3200" b="0" dirty="0">
                <a:latin typeface="Calibri" pitchFamily="34" charset="0"/>
              </a:rPr>
              <a:t>‘[</a:t>
            </a:r>
            <a:r>
              <a:rPr lang="en-US" altLang="zh-TW" sz="4000" b="1" dirty="0">
                <a:solidFill>
                  <a:srgbClr val="6600CC"/>
                </a:solidFill>
                <a:latin typeface="Calibri" pitchFamily="34" charset="0"/>
              </a:rPr>
              <a:t>Scaffolding</a:t>
            </a:r>
            <a:r>
              <a:rPr lang="en-US" altLang="zh-TW" sz="3200" b="0" dirty="0">
                <a:latin typeface="Calibri" pitchFamily="34" charset="0"/>
              </a:rPr>
              <a:t>]</a:t>
            </a:r>
            <a:r>
              <a:rPr lang="en-US" altLang="zh-TW" sz="3200" b="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en-US" altLang="zh-TW" sz="3200" b="0" dirty="0">
                <a:latin typeface="Calibri" pitchFamily="34" charset="0"/>
              </a:rPr>
              <a:t>has been praised for its ability</a:t>
            </a:r>
            <a:r>
              <a:rPr lang="en-US" altLang="zh-TW" sz="3200" b="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en-US" altLang="zh-TW" sz="3200" b="0" dirty="0">
                <a:latin typeface="Calibri" pitchFamily="34" charset="0"/>
              </a:rPr>
              <a:t>to</a:t>
            </a:r>
            <a:r>
              <a:rPr lang="en-US" altLang="zh-TW" sz="3200" b="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en-US" altLang="zh-TW" sz="3200" b="0" dirty="0">
                <a:solidFill>
                  <a:srgbClr val="6600CC"/>
                </a:solidFill>
                <a:latin typeface="Calibri" pitchFamily="34" charset="0"/>
              </a:rPr>
              <a:t>engage most learners </a:t>
            </a:r>
            <a:r>
              <a:rPr lang="en-US" altLang="zh-TW" sz="3200" b="0" dirty="0">
                <a:latin typeface="Calibri" pitchFamily="34" charset="0"/>
              </a:rPr>
              <a:t>because they are constantly </a:t>
            </a:r>
            <a:r>
              <a:rPr lang="en-US" altLang="zh-TW" sz="3200" b="0" dirty="0">
                <a:solidFill>
                  <a:srgbClr val="006600"/>
                </a:solidFill>
                <a:latin typeface="Calibri" pitchFamily="34" charset="0"/>
              </a:rPr>
              <a:t>building on prior knowledge  and forming associations between new information &amp; concepts</a:t>
            </a:r>
            <a:r>
              <a:rPr lang="en-US" altLang="zh-TW" sz="3200" b="0" dirty="0">
                <a:latin typeface="Calibri" pitchFamily="34" charset="0"/>
              </a:rPr>
              <a:t>… This type of instruction</a:t>
            </a:r>
            <a:r>
              <a:rPr lang="en-US" altLang="zh-TW" sz="3200" b="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en-US" altLang="zh-TW" sz="3200" b="0" dirty="0">
                <a:solidFill>
                  <a:srgbClr val="6600CC"/>
                </a:solidFill>
                <a:latin typeface="Calibri" pitchFamily="34" charset="0"/>
              </a:rPr>
              <a:t>minimizes failure</a:t>
            </a:r>
            <a:r>
              <a:rPr lang="en-US" altLang="zh-TW" sz="3200" b="0" dirty="0">
                <a:latin typeface="Calibri" pitchFamily="34" charset="0"/>
              </a:rPr>
              <a:t>, which </a:t>
            </a:r>
            <a:r>
              <a:rPr lang="en-US" altLang="zh-TW" sz="3200" b="0" dirty="0" smtClean="0">
                <a:latin typeface="Calibri" pitchFamily="34" charset="0"/>
              </a:rPr>
              <a:t>decreases </a:t>
            </a:r>
            <a:r>
              <a:rPr lang="en-US" altLang="zh-TW" sz="3200" b="0" dirty="0">
                <a:latin typeface="Calibri" pitchFamily="34" charset="0"/>
              </a:rPr>
              <a:t>frustration,</a:t>
            </a:r>
            <a:r>
              <a:rPr lang="en-US" altLang="zh-TW" sz="3200" b="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en-US" altLang="zh-TW" sz="3200" b="0" dirty="0">
                <a:solidFill>
                  <a:srgbClr val="6600CC"/>
                </a:solidFill>
                <a:latin typeface="Calibri" pitchFamily="34" charset="0"/>
              </a:rPr>
              <a:t>especially for </a:t>
            </a:r>
            <a:r>
              <a:rPr lang="en-US" altLang="zh-TW" sz="3200" b="0" dirty="0" smtClean="0">
                <a:solidFill>
                  <a:srgbClr val="6600CC"/>
                </a:solidFill>
                <a:latin typeface="Calibri" pitchFamily="34" charset="0"/>
              </a:rPr>
              <a:t>students </a:t>
            </a:r>
            <a:r>
              <a:rPr lang="en-US" altLang="zh-TW" sz="3200" b="0" dirty="0">
                <a:solidFill>
                  <a:srgbClr val="6600CC"/>
                </a:solidFill>
                <a:latin typeface="Calibri" pitchFamily="34" charset="0"/>
              </a:rPr>
              <a:t>with special learning needs</a:t>
            </a:r>
            <a:r>
              <a:rPr lang="en-US" altLang="zh-TW" sz="3200" b="0" dirty="0">
                <a:latin typeface="Calibri" pitchFamily="34" charset="0"/>
              </a:rPr>
              <a:t>.’</a:t>
            </a:r>
            <a:endParaRPr lang="en-US" altLang="zh-TW" sz="3200" b="0" dirty="0">
              <a:solidFill>
                <a:srgbClr val="4D4D4D"/>
              </a:solidFill>
              <a:latin typeface="Calibri" pitchFamily="34" charset="0"/>
            </a:endParaRPr>
          </a:p>
          <a:p>
            <a:r>
              <a:rPr lang="en-US" altLang="zh-TW" sz="2000" b="0" dirty="0">
                <a:solidFill>
                  <a:srgbClr val="4D4D4D"/>
                </a:solidFill>
                <a:latin typeface="Calibri" pitchFamily="34" charset="0"/>
              </a:rPr>
              <a:t>(Heather Coffey)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kumimoji="1" lang="en-US" altLang="zh-TW" sz="6600" dirty="0" smtClean="0">
                <a:solidFill>
                  <a:schemeClr val="bg1">
                    <a:lumMod val="95000"/>
                  </a:schemeClr>
                </a:solidFill>
                <a:effectLst>
                  <a:glow rad="127000">
                    <a:schemeClr val="bg1">
                      <a:lumMod val="85000"/>
                    </a:schemeClr>
                  </a:glow>
                </a:effectLst>
                <a:latin typeface="Berlin Sans FB" pitchFamily="34" charset="0"/>
                <a:ea typeface="Meiryo UI" pitchFamily="34" charset="-128"/>
                <a:cs typeface="新細明體" pitchFamily="18" charset="-120"/>
              </a:rPr>
              <a:t>Scaffolding</a:t>
            </a:r>
            <a:endParaRPr lang="zh-HK" altLang="en-US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5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1" grpId="0" animBg="1"/>
      <p:bldP spid="2693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552728" cy="778098"/>
          </a:xfrm>
        </p:spPr>
        <p:txBody>
          <a:bodyPr>
            <a:normAutofit fontScale="90000"/>
          </a:bodyPr>
          <a:lstStyle/>
          <a:p>
            <a:r>
              <a:rPr lang="en-US" altLang="zh-HK" b="1" u="sng" dirty="0" smtClean="0"/>
              <a:t>An example of scaffolding (P.4) </a:t>
            </a:r>
            <a:endParaRPr lang="zh-HK" alt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Theme:</a:t>
            </a:r>
          </a:p>
          <a:p>
            <a:pPr marL="0" indent="0" algn="just">
              <a:buNone/>
            </a:pPr>
            <a:r>
              <a:rPr lang="en-US" altLang="zh-TW" sz="3000" dirty="0" smtClean="0">
                <a:cs typeface="Arial" charset="0"/>
                <a:sym typeface="Wingdings"/>
              </a:rPr>
              <a:t>    Attractions in HK</a:t>
            </a:r>
          </a:p>
          <a:p>
            <a:pPr marL="0" indent="0" algn="just">
              <a:buNone/>
            </a:pPr>
            <a:r>
              <a:rPr lang="en-US" altLang="zh-TW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Objectives:</a:t>
            </a:r>
            <a:r>
              <a:rPr lang="en-US" altLang="zh-TW" sz="3000" dirty="0" smtClean="0">
                <a:cs typeface="Arial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TW" sz="3000" dirty="0" smtClean="0">
                <a:cs typeface="Arial" charset="0"/>
              </a:rPr>
              <a:t> talk about different attractions in HK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TW" sz="3000" dirty="0" smtClean="0">
                <a:cs typeface="Arial" charset="0"/>
              </a:rPr>
              <a:t> use </a:t>
            </a:r>
            <a:r>
              <a:rPr lang="en-US" altLang="zh-TW" sz="3000" dirty="0">
                <a:cs typeface="Arial" charset="0"/>
              </a:rPr>
              <a:t>present tense to talk about things that can </a:t>
            </a:r>
            <a:r>
              <a:rPr lang="en-US" altLang="zh-TW" sz="3000" dirty="0" smtClean="0">
                <a:cs typeface="Arial" charset="0"/>
              </a:rPr>
              <a:t>be    </a:t>
            </a:r>
          </a:p>
          <a:p>
            <a:pPr marL="0" indent="0" algn="just">
              <a:buNone/>
            </a:pPr>
            <a:r>
              <a:rPr lang="en-US" altLang="zh-TW" sz="3000" dirty="0">
                <a:cs typeface="Arial" charset="0"/>
              </a:rPr>
              <a:t> </a:t>
            </a:r>
            <a:r>
              <a:rPr lang="en-US" altLang="zh-TW" sz="3000" dirty="0" smtClean="0">
                <a:cs typeface="Arial" charset="0"/>
              </a:rPr>
              <a:t>    done </a:t>
            </a:r>
            <a:r>
              <a:rPr lang="en-US" altLang="zh-TW" sz="3000" dirty="0">
                <a:cs typeface="Arial" charset="0"/>
              </a:rPr>
              <a:t>in </a:t>
            </a:r>
            <a:r>
              <a:rPr lang="en-US" altLang="zh-TW" sz="3000" dirty="0" smtClean="0">
                <a:cs typeface="Arial" charset="0"/>
              </a:rPr>
              <a:t>the </a:t>
            </a:r>
            <a:r>
              <a:rPr lang="en-US" altLang="zh-TW" sz="3000" dirty="0">
                <a:cs typeface="Arial" charset="0"/>
              </a:rPr>
              <a:t>above </a:t>
            </a:r>
            <a:r>
              <a:rPr lang="en-US" altLang="zh-TW" sz="3000" dirty="0" smtClean="0">
                <a:cs typeface="Arial" charset="0"/>
              </a:rPr>
              <a:t>places.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TW" sz="3000" dirty="0" smtClean="0">
                <a:cs typeface="Arial" charset="0"/>
              </a:rPr>
              <a:t> learn how to write </a:t>
            </a:r>
            <a:r>
              <a:rPr lang="en-US" altLang="zh-TW" sz="3000" dirty="0">
                <a:cs typeface="Arial" charset="0"/>
              </a:rPr>
              <a:t>an email </a:t>
            </a:r>
            <a:endParaRPr lang="en-US" altLang="zh-TW" sz="3000" dirty="0" smtClean="0">
              <a:cs typeface="Arial" charset="0"/>
            </a:endParaRPr>
          </a:p>
          <a:p>
            <a:pPr marL="0" indent="0" algn="just">
              <a:buNone/>
            </a:pPr>
            <a:r>
              <a:rPr lang="en-US" altLang="zh-TW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Main task: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TW" sz="3000" dirty="0">
                <a:cs typeface="Arial" charset="0"/>
              </a:rPr>
              <a:t> </a:t>
            </a:r>
            <a:r>
              <a:rPr lang="en-US" altLang="zh-TW" sz="3000" dirty="0" smtClean="0">
                <a:cs typeface="Arial" charset="0"/>
              </a:rPr>
              <a:t>write an email to tell the e-pal about </a:t>
            </a:r>
          </a:p>
          <a:p>
            <a:pPr marL="0" indent="0" algn="just">
              <a:buNone/>
            </a:pPr>
            <a:r>
              <a:rPr lang="en-US" altLang="zh-TW" sz="3000" dirty="0" smtClean="0">
                <a:cs typeface="Arial" charset="0"/>
              </a:rPr>
              <a:t>    a 1-day </a:t>
            </a:r>
            <a:r>
              <a:rPr lang="en-US" altLang="zh-TW" sz="3000" smtClean="0">
                <a:cs typeface="Arial" charset="0"/>
              </a:rPr>
              <a:t>itinerary in </a:t>
            </a:r>
            <a:r>
              <a:rPr lang="en-US" altLang="zh-TW" sz="3000" dirty="0" smtClean="0">
                <a:cs typeface="Arial" charset="0"/>
              </a:rPr>
              <a:t>HK</a:t>
            </a:r>
            <a:r>
              <a:rPr lang="en-US" altLang="zh-TW" sz="3000" dirty="0">
                <a:cs typeface="Arial" charset="0"/>
              </a:rPr>
              <a:t> </a:t>
            </a:r>
            <a:r>
              <a:rPr lang="en-US" altLang="zh-TW" sz="3000" dirty="0" smtClean="0">
                <a:cs typeface="Arial" charset="0"/>
              </a:rPr>
              <a:t>(Final Task)</a:t>
            </a:r>
            <a:endParaRPr lang="zh-HK" alt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20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650" b="1" u="sng" dirty="0" smtClean="0">
                <a:cs typeface="Arial" charset="0"/>
              </a:rPr>
              <a:t>Pre-writing stage</a:t>
            </a:r>
          </a:p>
          <a:p>
            <a:pPr marL="0" indent="0">
              <a:buNone/>
            </a:pPr>
            <a:r>
              <a:rPr lang="en-US" altLang="zh-TW" sz="2650" dirty="0">
                <a:cs typeface="Arial" charset="0"/>
              </a:rPr>
              <a:t> </a:t>
            </a:r>
            <a:r>
              <a:rPr lang="en-US" altLang="zh-TW" sz="2650" dirty="0" smtClean="0">
                <a:cs typeface="Arial" charset="0"/>
              </a:rPr>
              <a:t>      </a:t>
            </a:r>
            <a:r>
              <a:rPr lang="en-US" altLang="zh-TW" sz="2650" dirty="0" smtClean="0">
                <a:cs typeface="Arial" charset="0"/>
                <a:sym typeface="Wingdings"/>
              </a:rPr>
              <a:t> </a:t>
            </a:r>
            <a:r>
              <a:rPr lang="en-US" altLang="zh-TW" sz="2650" dirty="0" smtClean="0">
                <a:cs typeface="Arial" charset="0"/>
              </a:rPr>
              <a:t>learn names of different attractions in HK </a:t>
            </a:r>
            <a:r>
              <a:rPr lang="en-US" altLang="zh-TW" sz="2650" dirty="0" smtClean="0">
                <a:solidFill>
                  <a:srgbClr val="006600"/>
                </a:solidFill>
                <a:cs typeface="Arial" charset="0"/>
              </a:rPr>
              <a:t>(words &amp;  </a:t>
            </a:r>
          </a:p>
          <a:p>
            <a:pPr marL="0" indent="0">
              <a:buNone/>
            </a:pPr>
            <a:r>
              <a:rPr lang="en-US" altLang="zh-TW" sz="2650" dirty="0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altLang="zh-TW" sz="2650" dirty="0" smtClean="0">
                <a:solidFill>
                  <a:srgbClr val="006600"/>
                </a:solidFill>
                <a:cs typeface="Arial" charset="0"/>
              </a:rPr>
              <a:t>           phrases)</a:t>
            </a:r>
            <a:r>
              <a:rPr lang="en-US" altLang="zh-TW" sz="2650" dirty="0">
                <a:solidFill>
                  <a:srgbClr val="006600"/>
                </a:solidFill>
                <a:cs typeface="Arial" charset="0"/>
                <a:sym typeface="Wingdings"/>
              </a:rPr>
              <a:t> </a:t>
            </a:r>
            <a:endParaRPr lang="en-US" altLang="zh-TW" sz="2650" dirty="0" smtClean="0">
              <a:solidFill>
                <a:srgbClr val="006600"/>
              </a:solidFill>
              <a:cs typeface="Arial" charset="0"/>
              <a:sym typeface="Wingdings"/>
            </a:endParaRPr>
          </a:p>
          <a:p>
            <a:pPr marL="0" indent="0" algn="just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       learn and write about the activities that can be done in  </a:t>
            </a:r>
          </a:p>
          <a:p>
            <a:pPr marL="0" indent="0" algn="just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           these places </a:t>
            </a:r>
            <a:r>
              <a:rPr lang="en-US" altLang="zh-TW" sz="2650" dirty="0" smtClean="0">
                <a:solidFill>
                  <a:srgbClr val="006600"/>
                </a:solidFill>
                <a:cs typeface="Arial" charset="0"/>
                <a:sym typeface="Wingdings"/>
              </a:rPr>
              <a:t>(sentences)</a:t>
            </a:r>
          </a:p>
          <a:p>
            <a:pPr marL="0" indent="0" algn="just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       construct a paragraph(s) about these places in a class  </a:t>
            </a:r>
          </a:p>
          <a:p>
            <a:pPr marL="0" indent="0" algn="just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           based activity with the help of a graphic organizer/   </a:t>
            </a:r>
          </a:p>
          <a:p>
            <a:pPr marL="0" indent="0" algn="just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           relevant websites  generate more ideas </a:t>
            </a:r>
            <a:r>
              <a:rPr lang="en-US" altLang="zh-TW" sz="2650" dirty="0" smtClean="0">
                <a:solidFill>
                  <a:srgbClr val="006600"/>
                </a:solidFill>
                <a:cs typeface="Arial" charset="0"/>
                <a:sym typeface="Wingdings"/>
              </a:rPr>
              <a:t>(paragraphs)</a:t>
            </a:r>
          </a:p>
          <a:p>
            <a:pPr marL="0" indent="0">
              <a:buNone/>
            </a:pPr>
            <a:r>
              <a:rPr lang="en-US" altLang="zh-TW" sz="2650" b="1" u="sng" dirty="0" smtClean="0">
                <a:cs typeface="Arial" charset="0"/>
              </a:rPr>
              <a:t>While-writing stage</a:t>
            </a:r>
          </a:p>
          <a:p>
            <a:pPr marL="0" indent="0">
              <a:buNone/>
            </a:pPr>
            <a:r>
              <a:rPr lang="en-US" altLang="zh-TW" sz="2650" dirty="0">
                <a:cs typeface="Arial" charset="0"/>
              </a:rPr>
              <a:t> </a:t>
            </a:r>
            <a:r>
              <a:rPr lang="en-US" altLang="zh-TW" sz="2650" dirty="0" smtClean="0">
                <a:cs typeface="Arial" charset="0"/>
              </a:rPr>
              <a:t>      </a:t>
            </a:r>
            <a:r>
              <a:rPr lang="en-US" altLang="zh-TW" sz="2650" dirty="0" smtClean="0">
                <a:cs typeface="Arial" charset="0"/>
                <a:sym typeface="Wingdings"/>
              </a:rPr>
              <a:t> </a:t>
            </a:r>
            <a:r>
              <a:rPr lang="en-US" altLang="zh-TW" sz="2650" dirty="0" smtClean="0">
                <a:solidFill>
                  <a:srgbClr val="FF0000"/>
                </a:solidFill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conduct group writing to consolidate what they try</a:t>
            </a:r>
          </a:p>
          <a:p>
            <a:pPr marL="0" indent="0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</a:t>
            </a:r>
            <a:r>
              <a:rPr lang="en-US" altLang="zh-TW" sz="2650" dirty="0" smtClean="0">
                <a:cs typeface="Arial" charset="0"/>
                <a:sym typeface="Wingdings"/>
              </a:rPr>
              <a:t>            </a:t>
            </a:r>
            <a:r>
              <a:rPr lang="en-US" altLang="zh-TW" sz="2650" dirty="0">
                <a:cs typeface="Arial" charset="0"/>
                <a:sym typeface="Wingdings"/>
              </a:rPr>
              <a:t>in the pre-writing stage</a:t>
            </a:r>
          </a:p>
          <a:p>
            <a:pPr marL="0" indent="0">
              <a:buNone/>
            </a:pPr>
            <a:r>
              <a:rPr lang="en-US" altLang="zh-TW" sz="2650" dirty="0">
                <a:cs typeface="Arial" charset="0"/>
                <a:sym typeface="Wingdings"/>
              </a:rPr>
              <a:t>   </a:t>
            </a:r>
            <a:r>
              <a:rPr lang="en-US" altLang="zh-TW" sz="2650" dirty="0" smtClean="0">
                <a:cs typeface="Arial" charset="0"/>
                <a:sym typeface="Wingdings"/>
              </a:rPr>
              <a:t>      Individual writing </a:t>
            </a:r>
            <a:endParaRPr lang="en-US" altLang="zh-TW" sz="2650" dirty="0">
              <a:cs typeface="Arial" charset="0"/>
            </a:endParaRPr>
          </a:p>
          <a:p>
            <a:pPr marL="0" indent="0">
              <a:buNone/>
            </a:pPr>
            <a:endParaRPr lang="en-US" altLang="zh-TW" sz="2650" dirty="0" smtClean="0">
              <a:cs typeface="Arial" charset="0"/>
            </a:endParaRPr>
          </a:p>
          <a:p>
            <a:pPr marL="0" indent="0">
              <a:buNone/>
            </a:pPr>
            <a:r>
              <a:rPr lang="en-US" altLang="zh-TW" sz="2650" dirty="0">
                <a:cs typeface="Arial" charset="0"/>
              </a:rPr>
              <a:t> </a:t>
            </a:r>
            <a:r>
              <a:rPr lang="en-US" altLang="zh-TW" sz="2650" dirty="0" smtClean="0">
                <a:cs typeface="Arial" charset="0"/>
              </a:rPr>
              <a:t>  </a:t>
            </a:r>
          </a:p>
          <a:p>
            <a:pPr marL="0" indent="0">
              <a:buNone/>
            </a:pPr>
            <a:endParaRPr lang="en-US" altLang="zh-TW" sz="2650" b="0" dirty="0" smtClean="0">
              <a:cs typeface="Arial" charset="0"/>
            </a:endParaRPr>
          </a:p>
          <a:p>
            <a:pPr marL="0" indent="0">
              <a:buNone/>
            </a:pPr>
            <a:endParaRPr lang="zh-TW" altLang="en-US" sz="2650" b="0" dirty="0" smtClean="0">
              <a:cs typeface="Arial" charset="0"/>
            </a:endParaRPr>
          </a:p>
          <a:p>
            <a:endParaRPr lang="zh-HK" altLang="en-US" sz="265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03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Procedures (with scaffolding):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737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31"/>
          <p:cNvSpPr>
            <a:spLocks noChangeArrowheads="1"/>
          </p:cNvSpPr>
          <p:nvPr/>
        </p:nvSpPr>
        <p:spPr bwMode="auto">
          <a:xfrm>
            <a:off x="1835696" y="0"/>
            <a:ext cx="5400129" cy="10795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zh-TW" sz="3400" dirty="0" smtClean="0">
                <a:solidFill>
                  <a:schemeClr val="hlink"/>
                </a:solidFill>
                <a:latin typeface="Berlin Sans FB Demi" pitchFamily="34" charset="0"/>
              </a:rPr>
              <a:t>Scaffolding </a:t>
            </a:r>
            <a:r>
              <a:rPr lang="en-US" altLang="zh-TW" sz="3400" dirty="0">
                <a:solidFill>
                  <a:schemeClr val="hlink"/>
                </a:solidFill>
                <a:latin typeface="Berlin Sans FB Demi" pitchFamily="34" charset="0"/>
              </a:rPr>
              <a:t>strategies</a:t>
            </a:r>
            <a:endParaRPr lang="zh-TW" altLang="en-US" sz="3400" dirty="0">
              <a:solidFill>
                <a:schemeClr val="hlink"/>
              </a:solidFill>
              <a:latin typeface="Berlin Sans FB Demi" pitchFamily="34" charset="0"/>
            </a:endParaRPr>
          </a:p>
        </p:txBody>
      </p:sp>
      <p:sp>
        <p:nvSpPr>
          <p:cNvPr id="29" name="立方體 28"/>
          <p:cNvSpPr/>
          <p:nvPr/>
        </p:nvSpPr>
        <p:spPr>
          <a:xfrm>
            <a:off x="755576" y="4797152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Language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0" name="立方體 29"/>
          <p:cNvSpPr/>
          <p:nvPr/>
        </p:nvSpPr>
        <p:spPr>
          <a:xfrm>
            <a:off x="3131604" y="4797152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Ideas &amp; </a:t>
            </a:r>
            <a:r>
              <a:rPr lang="en-US" altLang="zh-HK" sz="28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Organisation</a:t>
            </a:r>
            <a:endParaRPr lang="zh-HK" altLang="en-US" sz="28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1" name="立方體 30"/>
          <p:cNvSpPr/>
          <p:nvPr/>
        </p:nvSpPr>
        <p:spPr>
          <a:xfrm>
            <a:off x="5508104" y="4797152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Confidence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2" name="立方體 31"/>
          <p:cNvSpPr/>
          <p:nvPr/>
        </p:nvSpPr>
        <p:spPr>
          <a:xfrm>
            <a:off x="755576" y="3645024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Vocabulary building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3" name="立方體 32"/>
          <p:cNvSpPr/>
          <p:nvPr/>
        </p:nvSpPr>
        <p:spPr>
          <a:xfrm>
            <a:off x="3131604" y="3636701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Brainstorming activities</a:t>
            </a:r>
            <a:endParaRPr lang="zh-HK" altLang="en-US" sz="26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4" name="立方體 33"/>
          <p:cNvSpPr/>
          <p:nvPr/>
        </p:nvSpPr>
        <p:spPr>
          <a:xfrm>
            <a:off x="5508104" y="3630504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Class writing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5" name="立方體 34"/>
          <p:cNvSpPr/>
          <p:nvPr/>
        </p:nvSpPr>
        <p:spPr>
          <a:xfrm>
            <a:off x="755576" y="2461364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Sentence making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6" name="立方體 35"/>
          <p:cNvSpPr/>
          <p:nvPr/>
        </p:nvSpPr>
        <p:spPr>
          <a:xfrm>
            <a:off x="3131604" y="2453041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Planning tools/</a:t>
            </a:r>
          </a:p>
          <a:p>
            <a:pPr algn="ctr"/>
            <a:r>
              <a:rPr lang="en-US" altLang="zh-HK" sz="26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organisers</a:t>
            </a:r>
            <a:endParaRPr lang="zh-HK" altLang="en-US" sz="26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7" name="立方體 36"/>
          <p:cNvSpPr/>
          <p:nvPr/>
        </p:nvSpPr>
        <p:spPr>
          <a:xfrm>
            <a:off x="5508104" y="2446844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Group/pair</a:t>
            </a:r>
          </a:p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writing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18</a:t>
            </a:fld>
            <a:endParaRPr lang="zh-HK" altLang="en-US"/>
          </a:p>
        </p:txBody>
      </p:sp>
      <p:sp>
        <p:nvSpPr>
          <p:cNvPr id="38" name="立方體 37"/>
          <p:cNvSpPr/>
          <p:nvPr/>
        </p:nvSpPr>
        <p:spPr>
          <a:xfrm>
            <a:off x="755576" y="1268760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Paragraph writing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9" name="立方體 38"/>
          <p:cNvSpPr/>
          <p:nvPr/>
        </p:nvSpPr>
        <p:spPr>
          <a:xfrm>
            <a:off x="3131604" y="1273137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Examples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40" name="立方體 39"/>
          <p:cNvSpPr/>
          <p:nvPr/>
        </p:nvSpPr>
        <p:spPr>
          <a:xfrm>
            <a:off x="5508104" y="1266940"/>
            <a:ext cx="2808312" cy="1584176"/>
          </a:xfrm>
          <a:prstGeom prst="cub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Individual writing</a:t>
            </a:r>
            <a:endParaRPr lang="zh-HK" altLang="en-U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70AD-BE9E-4A74-BE54-C313C2B56C72}" type="slidenum">
              <a:rPr lang="fr-CA" altLang="zh-HK"/>
              <a:pPr/>
              <a:t>19</a:t>
            </a:fld>
            <a:endParaRPr lang="fr-CA" altLang="zh-HK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004048" y="-34355"/>
            <a:ext cx="4139952" cy="68580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67269" name="AutoShape 5"/>
          <p:cNvSpPr>
            <a:spLocks noChangeArrowheads="1"/>
          </p:cNvSpPr>
          <p:nvPr/>
        </p:nvSpPr>
        <p:spPr bwMode="auto">
          <a:xfrm>
            <a:off x="5148064" y="2781299"/>
            <a:ext cx="3889375" cy="3743325"/>
          </a:xfrm>
          <a:prstGeom prst="wedgeRoundRectCallout">
            <a:avLst>
              <a:gd name="adj1" fmla="val -8736"/>
              <a:gd name="adj2" fmla="val -8015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US" altLang="zh-TW" sz="3600" b="0" dirty="0">
                <a:latin typeface="Berlin Sans FB Demi" pitchFamily="34" charset="0"/>
              </a:rPr>
              <a:t>Make learning tasks/activities</a:t>
            </a:r>
            <a:r>
              <a:rPr lang="en-US" altLang="zh-TW" sz="3600" b="0" dirty="0">
                <a:solidFill>
                  <a:schemeClr val="hlink"/>
                </a:solidFill>
                <a:latin typeface="Berlin Sans FB Demi" pitchFamily="34" charset="0"/>
              </a:rPr>
              <a:t> more stimulating </a:t>
            </a:r>
            <a:r>
              <a:rPr lang="en-US" altLang="zh-TW" sz="3600" b="0" dirty="0">
                <a:latin typeface="Berlin Sans FB Demi" pitchFamily="34" charset="0"/>
              </a:rPr>
              <a:t>and</a:t>
            </a:r>
            <a:r>
              <a:rPr lang="en-US" altLang="zh-TW" sz="3600" b="0" dirty="0">
                <a:solidFill>
                  <a:schemeClr val="hlink"/>
                </a:solidFill>
                <a:latin typeface="Berlin Sans FB Demi" pitchFamily="34" charset="0"/>
              </a:rPr>
              <a:t> enjoyable </a:t>
            </a:r>
            <a:endParaRPr lang="en-US" altLang="zh-TW" sz="3600" dirty="0">
              <a:latin typeface="Berlin Sans FB Demi" pitchFamily="34" charset="0"/>
            </a:endParaRPr>
          </a:p>
        </p:txBody>
      </p:sp>
      <p:sp>
        <p:nvSpPr>
          <p:cNvPr id="267271" name="AutoShape 7"/>
          <p:cNvSpPr>
            <a:spLocks noChangeArrowheads="1"/>
          </p:cNvSpPr>
          <p:nvPr/>
        </p:nvSpPr>
        <p:spPr bwMode="auto">
          <a:xfrm>
            <a:off x="136279" y="-34355"/>
            <a:ext cx="4716463" cy="5573088"/>
          </a:xfrm>
          <a:prstGeom prst="cloudCallout">
            <a:avLst>
              <a:gd name="adj1" fmla="val -44879"/>
              <a:gd name="adj2" fmla="val 696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l"/>
            <a:endParaRPr lang="zh-TW" altLang="en-US" sz="2400" b="0">
              <a:latin typeface="Comic Sans MS" pitchFamily="66" charset="0"/>
            </a:endParaRPr>
          </a:p>
        </p:txBody>
      </p:sp>
      <p:sp>
        <p:nvSpPr>
          <p:cNvPr id="267272" name="Text Box 8"/>
          <p:cNvSpPr txBox="1">
            <a:spLocks noChangeArrowheads="1"/>
          </p:cNvSpPr>
          <p:nvPr/>
        </p:nvSpPr>
        <p:spPr bwMode="auto">
          <a:xfrm>
            <a:off x="755576" y="737419"/>
            <a:ext cx="381635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TW" sz="3000" b="0" dirty="0">
                <a:latin typeface="Comic Sans MS" pitchFamily="66" charset="0"/>
              </a:rPr>
              <a:t>My </a:t>
            </a:r>
            <a:r>
              <a:rPr lang="en-US" altLang="zh-TW" sz="3000" b="0" dirty="0" smtClean="0">
                <a:latin typeface="Comic Sans MS" pitchFamily="66" charset="0"/>
              </a:rPr>
              <a:t>students </a:t>
            </a:r>
            <a:r>
              <a:rPr lang="en-US" altLang="zh-TW" sz="3000" b="0" dirty="0">
                <a:latin typeface="Comic Sans MS" pitchFamily="66" charset="0"/>
              </a:rPr>
              <a:t>all</a:t>
            </a:r>
            <a:r>
              <a:rPr lang="en-US" altLang="zh-TW" sz="3000" b="0" dirty="0">
                <a:solidFill>
                  <a:srgbClr val="FF0000"/>
                </a:solidFill>
                <a:latin typeface="Comic Sans MS" pitchFamily="66" charset="0"/>
              </a:rPr>
              <a:t> differ</a:t>
            </a:r>
            <a:r>
              <a:rPr lang="en-US" altLang="zh-TW" sz="3000" b="0" dirty="0">
                <a:latin typeface="Comic Sans MS" pitchFamily="66" charset="0"/>
              </a:rPr>
              <a:t> in their </a:t>
            </a:r>
            <a:r>
              <a:rPr lang="en-US" altLang="zh-TW" sz="3000" b="0" dirty="0">
                <a:solidFill>
                  <a:srgbClr val="FF0000"/>
                </a:solidFill>
                <a:latin typeface="Comic Sans MS" pitchFamily="66" charset="0"/>
              </a:rPr>
              <a:t>motivation level</a:t>
            </a:r>
            <a:r>
              <a:rPr lang="en-US" altLang="zh-TW" sz="3000" b="0" dirty="0">
                <a:latin typeface="Comic Sans MS" pitchFamily="66" charset="0"/>
              </a:rPr>
              <a:t> &amp; </a:t>
            </a:r>
            <a:r>
              <a:rPr lang="en-US" altLang="zh-TW" sz="3000" b="0" dirty="0">
                <a:solidFill>
                  <a:srgbClr val="FF0000"/>
                </a:solidFill>
                <a:latin typeface="Comic Sans MS" pitchFamily="66" charset="0"/>
              </a:rPr>
              <a:t>intelligences</a:t>
            </a:r>
            <a:r>
              <a:rPr lang="en-US" altLang="zh-TW" sz="3000" b="0" dirty="0">
                <a:latin typeface="Comic Sans MS" pitchFamily="66" charset="0"/>
              </a:rPr>
              <a:t>.  And they </a:t>
            </a:r>
            <a:r>
              <a:rPr lang="en-US" altLang="zh-TW" sz="3000" b="0" dirty="0">
                <a:solidFill>
                  <a:srgbClr val="FF0000"/>
                </a:solidFill>
                <a:latin typeface="Comic Sans MS" pitchFamily="66" charset="0"/>
              </a:rPr>
              <a:t>always forget</a:t>
            </a:r>
            <a:r>
              <a:rPr lang="en-US" altLang="zh-TW" sz="3000" b="0" dirty="0">
                <a:latin typeface="Comic Sans MS" pitchFamily="66" charset="0"/>
              </a:rPr>
              <a:t> what is taught.  How can I tailor my instruction to all those needs?</a:t>
            </a:r>
            <a:endParaRPr lang="zh-TW" altLang="en-US" sz="3000" b="0" dirty="0"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en-US" altLang="zh-TW" sz="2400" b="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6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/>
      <p:bldP spid="2672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‘Grouping’ - how</a:t>
            </a:r>
            <a:endParaRPr lang="zh-HK" altLang="en-US" dirty="0" smtClean="0"/>
          </a:p>
        </p:txBody>
      </p:sp>
      <p:sp>
        <p:nvSpPr>
          <p:cNvPr id="2" name="Vertical Scroll 1"/>
          <p:cNvSpPr/>
          <p:nvPr/>
        </p:nvSpPr>
        <p:spPr>
          <a:xfrm>
            <a:off x="0" y="2204864"/>
            <a:ext cx="9144000" cy="4653136"/>
          </a:xfrm>
          <a:prstGeom prst="verticalScroll">
            <a:avLst>
              <a:gd name="adj" fmla="val 106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HK" sz="2700" dirty="0" smtClean="0">
              <a:solidFill>
                <a:schemeClr val="tx1"/>
              </a:solidFill>
            </a:endParaRPr>
          </a:p>
          <a:p>
            <a:endParaRPr lang="en-US" altLang="zh-HK" sz="2500" dirty="0">
              <a:solidFill>
                <a:schemeClr val="tx1"/>
              </a:solidFill>
            </a:endParaRPr>
          </a:p>
          <a:p>
            <a:pPr lvl="1"/>
            <a:r>
              <a:rPr lang="en-US" altLang="zh-HK" sz="2500" b="1" dirty="0" smtClean="0">
                <a:solidFill>
                  <a:schemeClr val="tx1"/>
                </a:solidFill>
              </a:rPr>
              <a:t>Theme:</a:t>
            </a:r>
            <a:r>
              <a:rPr lang="en-US" altLang="zh-HK" sz="2500" dirty="0" smtClean="0">
                <a:solidFill>
                  <a:schemeClr val="tx1"/>
                </a:solidFill>
              </a:rPr>
              <a:t> Hong Kong Now and Then</a:t>
            </a:r>
          </a:p>
          <a:p>
            <a:pPr lvl="1"/>
            <a:r>
              <a:rPr lang="en-US" altLang="zh-HK" sz="2500" b="1" dirty="0" smtClean="0">
                <a:solidFill>
                  <a:schemeClr val="tx1"/>
                </a:solidFill>
              </a:rPr>
              <a:t>Objectives:</a:t>
            </a:r>
            <a:r>
              <a:rPr lang="en-US" altLang="zh-HK" sz="25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>
              <a:buAutoNum type="arabicPeriod"/>
            </a:pPr>
            <a:r>
              <a:rPr lang="en-US" altLang="zh-HK" sz="2500" dirty="0" smtClean="0">
                <a:solidFill>
                  <a:schemeClr val="tx1"/>
                </a:solidFill>
              </a:rPr>
              <a:t>To talk about different aspects of Hong Kong now and then with different words and phrases</a:t>
            </a:r>
          </a:p>
          <a:p>
            <a:pPr marL="914400" lvl="1" indent="-457200">
              <a:buAutoNum type="arabicPeriod"/>
            </a:pPr>
            <a:r>
              <a:rPr lang="en-US" altLang="zh-HK" sz="2500" dirty="0" smtClean="0">
                <a:solidFill>
                  <a:schemeClr val="tx1"/>
                </a:solidFill>
              </a:rPr>
              <a:t>To revisit past tense to talk about things in old Hong Kong and present tense to talk about Hong Kong today</a:t>
            </a:r>
          </a:p>
          <a:p>
            <a:pPr marL="914400" lvl="1" indent="-457200">
              <a:buAutoNum type="arabicPeriod"/>
            </a:pPr>
            <a:r>
              <a:rPr lang="en-US" altLang="zh-HK" sz="2500" dirty="0" smtClean="0">
                <a:solidFill>
                  <a:schemeClr val="tx1"/>
                </a:solidFill>
              </a:rPr>
              <a:t>To learn about different aspects of old Hong Kong</a:t>
            </a:r>
          </a:p>
          <a:p>
            <a:pPr lvl="1"/>
            <a:r>
              <a:rPr lang="en-US" altLang="zh-HK" sz="2500" b="1" dirty="0" smtClean="0">
                <a:solidFill>
                  <a:schemeClr val="tx1"/>
                </a:solidFill>
              </a:rPr>
              <a:t>Main task: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HK" sz="2500" dirty="0" smtClean="0">
                <a:solidFill>
                  <a:schemeClr val="tx1"/>
                </a:solidFill>
              </a:rPr>
              <a:t>Write an article about different aspects of old Hong Kong</a:t>
            </a:r>
            <a:endParaRPr lang="en-US" altLang="zh-HK" sz="25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altLang="zh-HK" sz="27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HK" sz="3000" dirty="0" smtClean="0"/>
              <a:t>How can grouping be done in an English classroom?</a:t>
            </a:r>
          </a:p>
          <a:p>
            <a:pPr marL="0" indent="0" algn="ctr">
              <a:buNone/>
            </a:pPr>
            <a:r>
              <a:rPr lang="en-US" altLang="zh-HK" sz="3000" dirty="0" smtClean="0"/>
              <a:t>Let’s look at an example.</a:t>
            </a:r>
          </a:p>
          <a:p>
            <a:pPr marL="0" indent="0">
              <a:buNone/>
            </a:pPr>
            <a:endParaRPr lang="en-US" altLang="zh-HK" sz="2800" dirty="0" smtClean="0"/>
          </a:p>
        </p:txBody>
      </p:sp>
    </p:spTree>
    <p:extLst>
      <p:ext uri="{BB962C8B-B14F-4D97-AF65-F5344CB8AC3E}">
        <p14:creationId xmlns:p14="http://schemas.microsoft.com/office/powerpoint/2010/main" val="19592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8" y="5556"/>
            <a:ext cx="9144000" cy="11079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kumimoji="1" lang="en-US" altLang="zh-TW" sz="6600" dirty="0" smtClean="0">
                <a:solidFill>
                  <a:schemeClr val="bg1">
                    <a:lumMod val="95000"/>
                  </a:schemeClr>
                </a:solidFill>
                <a:effectLst>
                  <a:glow rad="127000">
                    <a:schemeClr val="bg1">
                      <a:lumMod val="85000"/>
                    </a:schemeClr>
                  </a:glow>
                </a:effectLst>
                <a:latin typeface="Berlin Sans FB" pitchFamily="34" charset="0"/>
                <a:ea typeface="Meiryo UI" pitchFamily="34" charset="-128"/>
                <a:cs typeface="新細明體" pitchFamily="18" charset="-120"/>
              </a:rPr>
              <a:t>Active learning</a:t>
            </a:r>
            <a:endParaRPr lang="zh-HK" altLang="en-US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4462" name="Rectangle 30"/>
          <p:cNvSpPr>
            <a:spLocks noChangeArrowheads="1"/>
          </p:cNvSpPr>
          <p:nvPr/>
        </p:nvSpPr>
        <p:spPr bwMode="auto">
          <a:xfrm>
            <a:off x="143960" y="3761699"/>
            <a:ext cx="3269214" cy="276109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  <a:extLst/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 altLang="zh-TW" sz="3000" b="0" dirty="0" smtClean="0">
                <a:latin typeface="Book Antiqua" pitchFamily="18" charset="0"/>
              </a:rPr>
              <a:t>Enlisting </a:t>
            </a:r>
            <a:r>
              <a:rPr lang="en-US" altLang="zh-TW" sz="3000" b="0" dirty="0">
                <a:latin typeface="Book Antiqua" pitchFamily="18" charset="0"/>
              </a:rPr>
              <a:t>students as </a:t>
            </a:r>
            <a:r>
              <a:rPr lang="en-US" altLang="zh-TW" sz="3000" dirty="0">
                <a:latin typeface="Book Antiqua" pitchFamily="18" charset="0"/>
              </a:rPr>
              <a:t>active </a:t>
            </a:r>
            <a:r>
              <a:rPr lang="en-US" altLang="zh-TW" sz="3000" b="0" dirty="0">
                <a:latin typeface="Book Antiqua" pitchFamily="18" charset="0"/>
              </a:rPr>
              <a:t>participants can maintain learning</a:t>
            </a:r>
            <a:r>
              <a:rPr lang="en-US" altLang="zh-TW" sz="3000" dirty="0">
                <a:latin typeface="Book Antiqua" pitchFamily="18" charset="0"/>
              </a:rPr>
              <a:t> motivation</a:t>
            </a:r>
            <a:r>
              <a:rPr lang="en-US" altLang="zh-TW" sz="3000" b="0" dirty="0">
                <a:latin typeface="Book Antiqua" pitchFamily="18" charset="0"/>
              </a:rPr>
              <a:t> </a:t>
            </a:r>
          </a:p>
          <a:p>
            <a:pPr algn="l">
              <a:spcBef>
                <a:spcPct val="30000"/>
              </a:spcBef>
            </a:pPr>
            <a:r>
              <a:rPr lang="en-US" altLang="zh-TW" b="0" dirty="0">
                <a:latin typeface="Book Antiqua" pitchFamily="18" charset="0"/>
              </a:rPr>
              <a:t>(</a:t>
            </a:r>
            <a:r>
              <a:rPr lang="en-US" altLang="zh-TW" b="0" dirty="0" err="1">
                <a:latin typeface="Book Antiqua" pitchFamily="18" charset="0"/>
              </a:rPr>
              <a:t>Dornyei</a:t>
            </a:r>
            <a:r>
              <a:rPr lang="en-US" altLang="zh-TW" b="0" dirty="0">
                <a:latin typeface="Book Antiqua" pitchFamily="18" charset="0"/>
              </a:rPr>
              <a:t> 2001)</a:t>
            </a:r>
          </a:p>
        </p:txBody>
      </p:sp>
      <p:sp>
        <p:nvSpPr>
          <p:cNvPr id="274463" name="AutoShape 31"/>
          <p:cNvSpPr>
            <a:spLocks noChangeArrowheads="1"/>
          </p:cNvSpPr>
          <p:nvPr/>
        </p:nvSpPr>
        <p:spPr bwMode="auto">
          <a:xfrm>
            <a:off x="1252168" y="1146468"/>
            <a:ext cx="6636487" cy="105251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zh-TW" sz="3400" dirty="0" smtClean="0">
                <a:solidFill>
                  <a:schemeClr val="hlink"/>
                </a:solidFill>
                <a:latin typeface="Berlin Sans FB Demi" pitchFamily="34" charset="0"/>
              </a:rPr>
              <a:t>Active learning: Why &amp; What</a:t>
            </a:r>
            <a:endParaRPr lang="en-US" altLang="zh-TW" sz="3400" dirty="0">
              <a:solidFill>
                <a:schemeClr val="hlink"/>
              </a:solidFill>
              <a:latin typeface="Berlin Sans FB Dem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4580" y="2337618"/>
            <a:ext cx="5544616" cy="4247317"/>
          </a:xfrm>
          <a:prstGeom prst="rect">
            <a:avLst/>
          </a:prstGeom>
          <a:solidFill>
            <a:srgbClr val="FFFFFF">
              <a:alpha val="98824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zh-TW" altLang="zh-HK" sz="3000" b="1" dirty="0">
                <a:latin typeface="Comic Sans MS" panose="030F0702030302020204" pitchFamily="66" charset="0"/>
              </a:rPr>
              <a:t>Active learning</a:t>
            </a:r>
            <a:r>
              <a:rPr lang="zh-TW" altLang="zh-HK" sz="3000" dirty="0">
                <a:latin typeface="Comic Sans MS" panose="030F0702030302020204" pitchFamily="66" charset="0"/>
              </a:rPr>
              <a:t> is a model of instruction that </a:t>
            </a:r>
            <a:r>
              <a:rPr lang="zh-TW" altLang="zh-HK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focus</a:t>
            </a:r>
            <a:r>
              <a:rPr lang="en-US" altLang="zh-TW" sz="3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zh-TW" altLang="zh-HK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zh-TW" altLang="zh-HK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the responsibility </a:t>
            </a:r>
            <a:r>
              <a:rPr lang="zh-TW" altLang="zh-HK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altLang="zh-TW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zh-TW" altLang="zh-HK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zh-TW" altLang="zh-HK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learning on learners. </a:t>
            </a:r>
          </a:p>
          <a:p>
            <a:pPr algn="just"/>
            <a:r>
              <a:rPr lang="en-US" altLang="zh-TW" sz="3000" dirty="0" smtClean="0">
                <a:latin typeface="Comic Sans MS" panose="030F0702030302020204" pitchFamily="66" charset="0"/>
              </a:rPr>
              <a:t>It </a:t>
            </a:r>
            <a:r>
              <a:rPr lang="zh-TW" altLang="zh-HK" sz="3000" dirty="0" smtClean="0">
                <a:latin typeface="Comic Sans MS" panose="030F0702030302020204" pitchFamily="66" charset="0"/>
              </a:rPr>
              <a:t>engages </a:t>
            </a:r>
            <a:r>
              <a:rPr lang="zh-TW" altLang="zh-HK" sz="3000" dirty="0">
                <a:latin typeface="Comic Sans MS" panose="030F0702030302020204" pitchFamily="66" charset="0"/>
              </a:rPr>
              <a:t>students in two aspects – </a:t>
            </a:r>
            <a:r>
              <a:rPr lang="zh-TW" altLang="zh-HK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doing things and thinking about the things they are doing </a:t>
            </a:r>
            <a:r>
              <a:rPr lang="zh-TW" altLang="zh-HK" sz="3000" dirty="0">
                <a:latin typeface="Comic Sans MS" panose="030F0702030302020204" pitchFamily="66" charset="0"/>
              </a:rPr>
              <a:t>(Bonwell and Eison, 1991).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3AA7B-8714-43D2-8B09-AA468091D3A8}" type="slidenum">
              <a:rPr lang="fr-CA" altLang="zh-HK"/>
              <a:pPr/>
              <a:t>20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18740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466D-F9D8-4338-BC37-647EF5A170BE}" type="slidenum">
              <a:rPr lang="fr-CA" altLang="zh-HK"/>
              <a:pPr/>
              <a:t>21</a:t>
            </a:fld>
            <a:endParaRPr lang="fr-CA" altLang="zh-HK"/>
          </a:p>
        </p:txBody>
      </p:sp>
      <p:sp>
        <p:nvSpPr>
          <p:cNvPr id="400388" name="Rectangle 4"/>
          <p:cNvSpPr>
            <a:spLocks/>
          </p:cNvSpPr>
          <p:nvPr/>
        </p:nvSpPr>
        <p:spPr bwMode="auto">
          <a:xfrm>
            <a:off x="5292725" y="1268413"/>
            <a:ext cx="822960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endParaRPr lang="en-US" altLang="zh-TW" sz="2800" b="0"/>
          </a:p>
          <a:p>
            <a:pPr>
              <a:buFont typeface="Arial" charset="0"/>
              <a:buNone/>
            </a:pPr>
            <a:endParaRPr lang="en-US" altLang="zh-TW" sz="2800" b="0"/>
          </a:p>
        </p:txBody>
      </p:sp>
      <p:sp>
        <p:nvSpPr>
          <p:cNvPr id="400395" name="Rectangle 11"/>
          <p:cNvSpPr>
            <a:spLocks noChangeArrowheads="1"/>
          </p:cNvSpPr>
          <p:nvPr/>
        </p:nvSpPr>
        <p:spPr bwMode="auto">
          <a:xfrm>
            <a:off x="395536" y="1556792"/>
            <a:ext cx="8353425" cy="40010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TW" sz="3000" b="0" dirty="0" smtClean="0">
                <a:latin typeface="Comic Sans MS" panose="030F0702030302020204" pitchFamily="66" charset="0"/>
              </a:rPr>
              <a:t>   </a:t>
            </a:r>
          </a:p>
          <a:p>
            <a:pPr marL="457200" indent="-457200" algn="l">
              <a:lnSpc>
                <a:spcPct val="90000"/>
              </a:lnSpc>
              <a:buFont typeface="Wingdings"/>
              <a:buChar char="¶"/>
            </a:pPr>
            <a:r>
              <a:rPr lang="en-US" altLang="zh-TW" sz="3000" b="0" dirty="0" smtClean="0">
                <a:latin typeface="Comic Sans MS" panose="030F0702030302020204" pitchFamily="66" charset="0"/>
              </a:rPr>
              <a:t> Use multi-sensory </a:t>
            </a:r>
            <a:r>
              <a:rPr lang="en-US" altLang="zh-TW" sz="3000" b="0" dirty="0">
                <a:latin typeface="Comic Sans MS" panose="030F0702030302020204" pitchFamily="66" charset="0"/>
              </a:rPr>
              <a:t>teaching    </a:t>
            </a:r>
            <a:endParaRPr lang="en-US" altLang="zh-TW" sz="3000" b="0" dirty="0" smtClean="0">
              <a:latin typeface="Comic Sans MS" panose="030F0702030302020204" pitchFamily="66" charset="0"/>
            </a:endParaRPr>
          </a:p>
          <a:p>
            <a:pPr marL="457200" indent="-457200" algn="l">
              <a:lnSpc>
                <a:spcPct val="90000"/>
              </a:lnSpc>
              <a:buFont typeface="Wingdings"/>
              <a:buChar char="¶"/>
            </a:pPr>
            <a:endParaRPr lang="en-US" altLang="zh-TW" sz="3000" dirty="0">
              <a:latin typeface="Comic Sans MS" panose="030F0702030302020204" pitchFamily="66" charset="0"/>
            </a:endParaRPr>
          </a:p>
          <a:p>
            <a:r>
              <a:rPr lang="en-US" altLang="zh-TW" sz="3000" dirty="0">
                <a:latin typeface="Bauhaus 93" pitchFamily="82" charset="0"/>
                <a:sym typeface="Wingdings" pitchFamily="2" charset="2"/>
              </a:rPr>
              <a:t>   </a:t>
            </a:r>
            <a:r>
              <a:rPr lang="en-US" altLang="zh-TW" sz="3200" dirty="0">
                <a:latin typeface="Comic Sans MS" panose="030F0702030302020204" pitchFamily="66" charset="0"/>
              </a:rPr>
              <a:t>Use multiple intelligence approach</a:t>
            </a:r>
          </a:p>
          <a:p>
            <a:r>
              <a:rPr lang="en-US" altLang="zh-TW" sz="3000" dirty="0">
                <a:latin typeface="Comic Sans MS" panose="030F0702030302020204" pitchFamily="66" charset="0"/>
              </a:rPr>
              <a:t>          </a:t>
            </a:r>
            <a:r>
              <a:rPr lang="en-US" altLang="zh-TW" sz="3000" dirty="0">
                <a:latin typeface="Comic Sans MS" panose="030F0702030302020204" pitchFamily="66" charset="0"/>
                <a:sym typeface="Wingdings"/>
              </a:rPr>
              <a:t> </a:t>
            </a:r>
            <a:r>
              <a:rPr lang="en-US" altLang="zh-TW" sz="3000" dirty="0">
                <a:latin typeface="Comic Sans MS" panose="030F0702030302020204" pitchFamily="66" charset="0"/>
              </a:rPr>
              <a:t>Use games / hands-on activities </a:t>
            </a:r>
          </a:p>
          <a:p>
            <a:pPr>
              <a:lnSpc>
                <a:spcPct val="90000"/>
              </a:lnSpc>
            </a:pPr>
            <a:r>
              <a:rPr lang="en-US" altLang="zh-TW" sz="3000" dirty="0">
                <a:latin typeface="Comic Sans MS" panose="030F0702030302020204" pitchFamily="66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en-US" altLang="zh-TW" sz="3000" dirty="0">
                <a:latin typeface="Comic Sans MS" panose="030F0702030302020204" pitchFamily="66" charset="0"/>
                <a:sym typeface="Wingdings" pitchFamily="2" charset="2"/>
              </a:rPr>
              <a:t>    </a:t>
            </a:r>
            <a:r>
              <a:rPr lang="en-US" altLang="zh-TW" sz="3000" dirty="0">
                <a:latin typeface="Comic Sans MS" panose="030F0702030302020204" pitchFamily="66" charset="0"/>
              </a:rPr>
              <a:t>      </a:t>
            </a:r>
            <a:r>
              <a:rPr lang="en-US" altLang="zh-TW" sz="3000" dirty="0">
                <a:latin typeface="Comic Sans MS" panose="030F0702030302020204" pitchFamily="66" charset="0"/>
                <a:sym typeface="Wingdings"/>
              </a:rPr>
              <a:t> </a:t>
            </a:r>
            <a:r>
              <a:rPr lang="en-US" altLang="zh-TW" sz="3000" dirty="0">
                <a:latin typeface="Comic Sans MS" panose="030F0702030302020204" pitchFamily="66" charset="0"/>
              </a:rPr>
              <a:t>Increase mental and/or bodily    </a:t>
            </a:r>
          </a:p>
          <a:p>
            <a:pPr>
              <a:lnSpc>
                <a:spcPct val="90000"/>
              </a:lnSpc>
            </a:pPr>
            <a:r>
              <a:rPr lang="en-US" altLang="zh-TW" sz="3000" dirty="0">
                <a:latin typeface="Comic Sans MS" panose="030F0702030302020204" pitchFamily="66" charset="0"/>
              </a:rPr>
              <a:t>               </a:t>
            </a:r>
            <a:r>
              <a:rPr lang="en-US" altLang="zh-TW" sz="3000" dirty="0" smtClean="0">
                <a:latin typeface="Comic Sans MS" panose="030F0702030302020204" pitchFamily="66" charset="0"/>
              </a:rPr>
              <a:t>involvement</a:t>
            </a:r>
            <a:r>
              <a:rPr lang="en-US" altLang="zh-TW" sz="3000" b="0" dirty="0" smtClean="0">
                <a:latin typeface="Comic Sans MS" panose="030F0702030302020204" pitchFamily="66" charset="0"/>
              </a:rPr>
              <a:t>                     </a:t>
            </a:r>
            <a:endParaRPr lang="en-US" altLang="zh-TW" sz="3000" b="0" dirty="0">
              <a:latin typeface="Comic Sans MS" panose="030F0702030302020204" pitchFamily="66" charset="0"/>
            </a:endParaRPr>
          </a:p>
          <a:p>
            <a:pPr algn="l"/>
            <a:endParaRPr lang="en-US" altLang="zh-TW" sz="3000" b="0" dirty="0">
              <a:latin typeface="Bauhaus 93" pitchFamily="82" charset="0"/>
            </a:endParaRPr>
          </a:p>
        </p:txBody>
      </p:sp>
      <p:sp>
        <p:nvSpPr>
          <p:cNvPr id="400398" name="AutoShape 14"/>
          <p:cNvSpPr>
            <a:spLocks noChangeArrowheads="1"/>
          </p:cNvSpPr>
          <p:nvPr/>
        </p:nvSpPr>
        <p:spPr bwMode="auto">
          <a:xfrm>
            <a:off x="2411760" y="116632"/>
            <a:ext cx="4752975" cy="10795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altLang="zh-TW" sz="3800" dirty="0">
                <a:solidFill>
                  <a:schemeClr val="hlink"/>
                </a:solidFill>
                <a:latin typeface="Berlin Sans FB Demi" pitchFamily="34" charset="0"/>
              </a:rPr>
              <a:t> </a:t>
            </a:r>
            <a:r>
              <a:rPr lang="en-US" altLang="zh-TW" sz="3800" dirty="0" smtClean="0">
                <a:solidFill>
                  <a:schemeClr val="hlink"/>
                </a:solidFill>
                <a:latin typeface="Berlin Sans FB Demi" pitchFamily="34" charset="0"/>
              </a:rPr>
              <a:t>Active </a:t>
            </a:r>
            <a:r>
              <a:rPr lang="en-US" altLang="zh-TW" sz="3800" dirty="0">
                <a:solidFill>
                  <a:schemeClr val="hlink"/>
                </a:solidFill>
                <a:latin typeface="Berlin Sans FB Demi" pitchFamily="34" charset="0"/>
              </a:rPr>
              <a:t>learning </a:t>
            </a:r>
            <a:r>
              <a:rPr lang="en-US" altLang="zh-TW" sz="3400" dirty="0">
                <a:solidFill>
                  <a:schemeClr val="hlink"/>
                </a:solidFill>
                <a:latin typeface="Berlin Sans FB Dem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24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76849" y="3075057"/>
            <a:ext cx="8883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sz="4000" kern="100" dirty="0">
                <a:sym typeface="Webdings"/>
              </a:rPr>
              <a:t></a:t>
            </a:r>
            <a:endParaRPr lang="zh-TW" altLang="zh-HK" sz="4000" kern="100" dirty="0">
              <a:cs typeface="Times New Roman"/>
            </a:endParaRPr>
          </a:p>
        </p:txBody>
      </p:sp>
      <p:sp>
        <p:nvSpPr>
          <p:cNvPr id="13" name="AutoShape 31"/>
          <p:cNvSpPr>
            <a:spLocks noChangeArrowheads="1"/>
          </p:cNvSpPr>
          <p:nvPr/>
        </p:nvSpPr>
        <p:spPr bwMode="auto">
          <a:xfrm>
            <a:off x="147641" y="68072"/>
            <a:ext cx="5864520" cy="720594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zh-TW" sz="3200" dirty="0" smtClean="0">
                <a:solidFill>
                  <a:schemeClr val="hlink"/>
                </a:solidFill>
                <a:latin typeface="Berlin Sans FB Demi" pitchFamily="34" charset="0"/>
              </a:rPr>
              <a:t>Use</a:t>
            </a:r>
            <a:r>
              <a:rPr lang="en-US" altLang="zh-TW" sz="3200" dirty="0" smtClean="0">
                <a:latin typeface="Bauhaus 93" pitchFamily="82" charset="0"/>
              </a:rPr>
              <a:t> </a:t>
            </a:r>
            <a:r>
              <a:rPr lang="en-US" altLang="zh-TW" sz="3200" dirty="0" smtClean="0">
                <a:solidFill>
                  <a:schemeClr val="hlink"/>
                </a:solidFill>
                <a:latin typeface="Berlin Sans FB Demi" pitchFamily="34" charset="0"/>
              </a:rPr>
              <a:t>multi-sensory teaching</a:t>
            </a:r>
            <a:endParaRPr lang="en-US" altLang="zh-TW" sz="3200" dirty="0">
              <a:solidFill>
                <a:schemeClr val="hlink"/>
              </a:solidFill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1694" y="2751308"/>
            <a:ext cx="8150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zh-HK" sz="4000" kern="100" dirty="0">
                <a:sym typeface="Wingdings"/>
              </a:rPr>
              <a:t></a:t>
            </a:r>
            <a:endParaRPr lang="zh-HK" alt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4360740" y="2177618"/>
            <a:ext cx="81505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HK" sz="4000" kern="100" dirty="0" smtClean="0">
                <a:sym typeface="Webdings"/>
              </a:rPr>
              <a:t></a:t>
            </a:r>
            <a:endParaRPr lang="zh-HK" alt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59990" y="3880411"/>
            <a:ext cx="81505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HK" sz="4000" kern="100" dirty="0" smtClean="0">
                <a:sym typeface="Webdings"/>
              </a:rPr>
              <a:t></a:t>
            </a:r>
            <a:endParaRPr lang="zh-HK" alt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5270869" y="3954781"/>
            <a:ext cx="81505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HK" sz="4000" kern="100" dirty="0">
                <a:sym typeface="Wingdings"/>
              </a:rPr>
              <a:t></a:t>
            </a:r>
            <a:endParaRPr lang="zh-HK" alt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22</a:t>
            </a:fld>
            <a:endParaRPr lang="zh-HK" altLang="en-US"/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 rot="20172109">
            <a:off x="5830503" y="2050049"/>
            <a:ext cx="2655055" cy="925513"/>
          </a:xfrm>
          <a:prstGeom prst="leftArrowCallout">
            <a:avLst>
              <a:gd name="adj1" fmla="val 25000"/>
              <a:gd name="adj2" fmla="val 25000"/>
              <a:gd name="adj3" fmla="val 45340"/>
              <a:gd name="adj4" fmla="val 725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Let students 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smell</a:t>
            </a:r>
            <a:endParaRPr kumimoji="1" lang="en-US" altLang="zh-TW" sz="2200" dirty="0">
              <a:latin typeface="Arial" charset="0"/>
              <a:ea typeface="新細明體" charset="-120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 rot="2785073">
            <a:off x="1588845" y="1482639"/>
            <a:ext cx="2517213" cy="1468340"/>
          </a:xfrm>
          <a:prstGeom prst="rightArrowCallout">
            <a:avLst>
              <a:gd name="adj1" fmla="val 25000"/>
              <a:gd name="adj2" fmla="val 25000"/>
              <a:gd name="adj3" fmla="val 26269"/>
              <a:gd name="adj4" fmla="val 7702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Use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v</a:t>
            </a:r>
            <a:r>
              <a:rPr kumimoji="1" lang="en-US" altLang="zh-TW" sz="2200" dirty="0" smtClean="0">
                <a:latin typeface="Arial" charset="0"/>
                <a:ea typeface="新細明體" charset="-120"/>
              </a:rPr>
              <a:t>isual </a:t>
            </a:r>
            <a:r>
              <a:rPr kumimoji="1" lang="en-US" altLang="zh-TW" sz="2200" dirty="0">
                <a:latin typeface="Arial" charset="0"/>
                <a:ea typeface="新細明體" charset="-120"/>
              </a:rPr>
              <a:t>aids, 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g</a:t>
            </a:r>
            <a:r>
              <a:rPr kumimoji="1" lang="en-US" altLang="zh-TW" sz="2200" dirty="0" smtClean="0">
                <a:latin typeface="Arial" charset="0"/>
                <a:ea typeface="新細明體" charset="-120"/>
              </a:rPr>
              <a:t>raphics,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 </a:t>
            </a:r>
            <a:r>
              <a:rPr kumimoji="1" lang="en-US" altLang="zh-TW" sz="2200" dirty="0" err="1" smtClean="0">
                <a:latin typeface="Arial" charset="0"/>
                <a:ea typeface="新細明體" charset="-120"/>
              </a:rPr>
              <a:t>realia</a:t>
            </a:r>
            <a:endParaRPr kumimoji="1" lang="en-US" altLang="zh-TW" sz="2200" dirty="0">
              <a:latin typeface="Arial" charset="0"/>
              <a:ea typeface="新細明體" charset="-120"/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3860750" y="1122859"/>
            <a:ext cx="1512888" cy="1035050"/>
          </a:xfrm>
          <a:prstGeom prst="downArrowCallout">
            <a:avLst>
              <a:gd name="adj1" fmla="val 36541"/>
              <a:gd name="adj2" fmla="val 36541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Use audio</a:t>
            </a: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 rot="486589">
            <a:off x="324196" y="2885083"/>
            <a:ext cx="3316228" cy="1195708"/>
          </a:xfrm>
          <a:prstGeom prst="rightArrowCallout">
            <a:avLst>
              <a:gd name="adj1" fmla="val 25000"/>
              <a:gd name="adj2" fmla="val 25000"/>
              <a:gd name="adj3" fmla="val 28073"/>
              <a:gd name="adj4" fmla="val 808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Give handouts, 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summary notes, 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written instructions</a:t>
            </a:r>
            <a:endParaRPr kumimoji="1" lang="en-US" altLang="zh-TW" sz="2200" dirty="0">
              <a:latin typeface="Arial" charset="0"/>
              <a:ea typeface="新細明體" charset="-120"/>
            </a:endParaRP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 rot="3093925">
            <a:off x="1453231" y="4191552"/>
            <a:ext cx="2372892" cy="1968784"/>
          </a:xfrm>
          <a:prstGeom prst="upArrowCallout">
            <a:avLst>
              <a:gd name="adj1" fmla="val 38600"/>
              <a:gd name="adj2" fmla="val 38557"/>
              <a:gd name="adj3" fmla="val 20986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Allow time to ask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 questions, discuss,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 share and present 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ideas </a:t>
            </a:r>
            <a:r>
              <a:rPr kumimoji="1" lang="en-US" altLang="zh-TW" sz="2200" dirty="0">
                <a:latin typeface="Arial" charset="0"/>
                <a:ea typeface="新細明體" charset="-120"/>
              </a:rPr>
              <a:t>orally</a:t>
            </a: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 rot="194129">
            <a:off x="5843167" y="3249996"/>
            <a:ext cx="3046513" cy="1752600"/>
          </a:xfrm>
          <a:prstGeom prst="leftArrowCallout">
            <a:avLst>
              <a:gd name="adj1" fmla="val 25000"/>
              <a:gd name="adj2" fmla="val 25000"/>
              <a:gd name="adj3" fmla="val 26706"/>
              <a:gd name="adj4" fmla="val 738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 Encourage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learning by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doing </a:t>
            </a:r>
            <a:r>
              <a:rPr kumimoji="1" lang="en-US" altLang="zh-TW" sz="2200" dirty="0" smtClean="0">
                <a:latin typeface="Arial" charset="0"/>
                <a:ea typeface="新細明體" charset="-120"/>
              </a:rPr>
              <a:t>e.g</a:t>
            </a:r>
            <a:r>
              <a:rPr kumimoji="1" lang="en-US" altLang="zh-TW" sz="2200" dirty="0">
                <a:latin typeface="Arial" charset="0"/>
                <a:ea typeface="新細明體" charset="-120"/>
              </a:rPr>
              <a:t>. </a:t>
            </a:r>
            <a:endParaRPr kumimoji="1" lang="en-US" altLang="zh-TW" sz="2200" dirty="0" smtClean="0">
              <a:latin typeface="Arial" charset="0"/>
              <a:ea typeface="新細明體" charset="-120"/>
            </a:endParaRP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role-plays</a:t>
            </a:r>
            <a:r>
              <a:rPr kumimoji="1" lang="en-US" altLang="zh-TW" sz="2200" dirty="0">
                <a:latin typeface="Arial" charset="0"/>
                <a:ea typeface="新細明體" charset="-120"/>
              </a:rPr>
              <a:t>,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 field trips</a:t>
            </a: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 rot="19557260">
            <a:off x="5055999" y="1035274"/>
            <a:ext cx="2520950" cy="1152525"/>
          </a:xfrm>
          <a:prstGeom prst="leftArrowCallout">
            <a:avLst>
              <a:gd name="adj1" fmla="val 25000"/>
              <a:gd name="adj2" fmla="val 25000"/>
              <a:gd name="adj3" fmla="val 36455"/>
              <a:gd name="adj4" fmla="val 742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Listen to oral</a:t>
            </a:r>
          </a:p>
          <a:p>
            <a:pPr algn="ctr" eaLnBrk="1" hangingPunct="1"/>
            <a:r>
              <a:rPr kumimoji="1" lang="en-US" altLang="zh-TW" sz="2200" dirty="0">
                <a:latin typeface="Arial" charset="0"/>
                <a:ea typeface="新細明體" charset="-120"/>
              </a:rPr>
              <a:t>presentation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20856056">
            <a:off x="3477841" y="4415883"/>
            <a:ext cx="1695744" cy="1892229"/>
          </a:xfrm>
          <a:prstGeom prst="upArrowCallout">
            <a:avLst>
              <a:gd name="adj1" fmla="val 31285"/>
              <a:gd name="adj2" fmla="val 38557"/>
              <a:gd name="adj3" fmla="val 20986"/>
              <a:gd name="adj4" fmla="val 729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Let students 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taste</a:t>
            </a:r>
            <a:endParaRPr kumimoji="1" lang="en-US" altLang="zh-TW" sz="2200" dirty="0">
              <a:latin typeface="Arial" charset="0"/>
              <a:ea typeface="新細明體" charset="-12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20418478">
            <a:off x="5264574" y="4702726"/>
            <a:ext cx="1772046" cy="1565969"/>
          </a:xfrm>
          <a:prstGeom prst="upArrowCallout">
            <a:avLst>
              <a:gd name="adj1" fmla="val 38600"/>
              <a:gd name="adj2" fmla="val 38557"/>
              <a:gd name="adj3" fmla="val 20986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Let students </a:t>
            </a:r>
          </a:p>
          <a:p>
            <a:pPr algn="ctr" eaLnBrk="1" hangingPunct="1"/>
            <a:r>
              <a:rPr kumimoji="1" lang="en-US" altLang="zh-TW" sz="2200" dirty="0" smtClean="0">
                <a:latin typeface="Arial" charset="0"/>
                <a:ea typeface="新細明體" charset="-120"/>
              </a:rPr>
              <a:t>touch</a:t>
            </a:r>
            <a:endParaRPr kumimoji="1" lang="en-US" altLang="zh-TW" sz="2200" dirty="0"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05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 animBg="1"/>
      <p:bldP spid="63497" grpId="0" animBg="1"/>
      <p:bldP spid="63498" grpId="0" animBg="1"/>
      <p:bldP spid="63499" grpId="0" animBg="1"/>
      <p:bldP spid="63501" grpId="0" animBg="1"/>
      <p:bldP spid="63502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4C4D-8CB2-4045-8E95-F6B070504B25}" type="slidenum">
              <a:rPr lang="fr-CA" altLang="zh-HK"/>
              <a:pPr/>
              <a:t>23</a:t>
            </a:fld>
            <a:endParaRPr lang="fr-CA" altLang="zh-HK"/>
          </a:p>
        </p:txBody>
      </p:sp>
      <p:pic>
        <p:nvPicPr>
          <p:cNvPr id="51098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4" t="17006" r="11510" b="66442"/>
          <a:stretch/>
        </p:blipFill>
        <p:spPr bwMode="auto">
          <a:xfrm>
            <a:off x="73596" y="1557337"/>
            <a:ext cx="8975903" cy="21223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7" name="Bevel 3"/>
          <p:cNvSpPr/>
          <p:nvPr/>
        </p:nvSpPr>
        <p:spPr>
          <a:xfrm>
            <a:off x="179512" y="228974"/>
            <a:ext cx="2736304" cy="1044401"/>
          </a:xfrm>
          <a:prstGeom prst="bevel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err="1" smtClean="0">
                <a:solidFill>
                  <a:schemeClr val="tx1"/>
                </a:solidFill>
              </a:rPr>
              <a:t>Colour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 coding</a:t>
            </a:r>
            <a:endParaRPr lang="en-US" altLang="zh-TW" sz="28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913" y="3861048"/>
            <a:ext cx="7056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 smtClean="0"/>
              <a:t>Frosty has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HK" sz="2800" dirty="0" smtClean="0"/>
              <a:t>a </a:t>
            </a:r>
            <a:r>
              <a:rPr lang="en-US" altLang="zh-HK" sz="2800" dirty="0" smtClean="0">
                <a:solidFill>
                  <a:srgbClr val="3333FF"/>
                </a:solidFill>
              </a:rPr>
              <a:t>sharp/ long </a:t>
            </a:r>
            <a:r>
              <a:rPr lang="en-US" altLang="zh-HK" sz="2800" dirty="0" smtClean="0">
                <a:solidFill>
                  <a:srgbClr val="FF3300"/>
                </a:solidFill>
              </a:rPr>
              <a:t>nose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HK" sz="2800" dirty="0"/>
              <a:t>t</a:t>
            </a:r>
            <a:r>
              <a:rPr lang="en-US" altLang="zh-HK" sz="2800" dirty="0" smtClean="0"/>
              <a:t>wo </a:t>
            </a:r>
            <a:r>
              <a:rPr lang="en-US" altLang="zh-HK" sz="2800" dirty="0" smtClean="0">
                <a:solidFill>
                  <a:srgbClr val="3333FF"/>
                </a:solidFill>
              </a:rPr>
              <a:t>round/ small </a:t>
            </a:r>
            <a:r>
              <a:rPr lang="en-US" altLang="zh-HK" sz="2800" dirty="0" smtClean="0">
                <a:solidFill>
                  <a:srgbClr val="FF3300"/>
                </a:solidFill>
              </a:rPr>
              <a:t>eyes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HK" sz="2800" dirty="0" smtClean="0"/>
              <a:t>a </a:t>
            </a:r>
            <a:r>
              <a:rPr lang="en-US" altLang="zh-HK" sz="2800" dirty="0" smtClean="0">
                <a:solidFill>
                  <a:srgbClr val="3333FF"/>
                </a:solidFill>
              </a:rPr>
              <a:t>big</a:t>
            </a:r>
            <a:r>
              <a:rPr lang="en-US" altLang="zh-HK" sz="2800" dirty="0" smtClean="0"/>
              <a:t> </a:t>
            </a:r>
            <a:r>
              <a:rPr lang="en-US" altLang="zh-HK" sz="2800" dirty="0" smtClean="0">
                <a:solidFill>
                  <a:srgbClr val="FF3300"/>
                </a:solidFill>
              </a:rPr>
              <a:t>mouth</a:t>
            </a:r>
            <a:endParaRPr lang="zh-HK" altLang="en-US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9A4A-4488-4CCA-99E5-5551807B509E}" type="slidenum">
              <a:rPr lang="fr-CA" altLang="zh-HK"/>
              <a:pPr/>
              <a:t>24</a:t>
            </a:fld>
            <a:endParaRPr lang="fr-CA" altLang="zh-HK"/>
          </a:p>
        </p:txBody>
      </p:sp>
      <p:pic>
        <p:nvPicPr>
          <p:cNvPr id="512022" name="Picture 2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2" t="15967" r="28198" b="74331"/>
          <a:stretch/>
        </p:blipFill>
        <p:spPr bwMode="auto">
          <a:xfrm>
            <a:off x="9458" y="2006488"/>
            <a:ext cx="8594990" cy="201622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07" name="AutoShape 7"/>
          <p:cNvSpPr>
            <a:spLocks noChangeArrowheads="1"/>
          </p:cNvSpPr>
          <p:nvPr/>
        </p:nvSpPr>
        <p:spPr bwMode="auto">
          <a:xfrm rot="17215590" flipH="1" flipV="1">
            <a:off x="5975797" y="4683201"/>
            <a:ext cx="1512887" cy="370636"/>
          </a:xfrm>
          <a:prstGeom prst="curvedDownArrow">
            <a:avLst>
              <a:gd name="adj1" fmla="val 69817"/>
              <a:gd name="adj2" fmla="val 139633"/>
              <a:gd name="adj3" fmla="val 33333"/>
            </a:avLst>
          </a:prstGeom>
          <a:solidFill>
            <a:srgbClr val="9966FF"/>
          </a:solidFill>
          <a:ln w="9525">
            <a:solidFill>
              <a:srgbClr val="99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4692194" y="3634309"/>
            <a:ext cx="2952328" cy="425998"/>
          </a:xfrm>
          <a:prstGeom prst="rect">
            <a:avLst/>
          </a:prstGeom>
          <a:noFill/>
          <a:ln w="76200">
            <a:solidFill>
              <a:srgbClr val="99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512020" name="Rectangle 20"/>
          <p:cNvSpPr>
            <a:spLocks noChangeArrowheads="1"/>
          </p:cNvSpPr>
          <p:nvPr/>
        </p:nvSpPr>
        <p:spPr bwMode="auto">
          <a:xfrm>
            <a:off x="4692194" y="3617899"/>
            <a:ext cx="2952328" cy="404813"/>
          </a:xfrm>
          <a:prstGeom prst="rect">
            <a:avLst/>
          </a:prstGeom>
          <a:solidFill>
            <a:schemeClr val="bg1">
              <a:alpha val="19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3" name="Bevel 3"/>
          <p:cNvSpPr/>
          <p:nvPr/>
        </p:nvSpPr>
        <p:spPr>
          <a:xfrm>
            <a:off x="225482" y="225599"/>
            <a:ext cx="2736304" cy="1044401"/>
          </a:xfrm>
          <a:prstGeom prst="bevel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chemeClr val="tx1"/>
                </a:solidFill>
              </a:rPr>
              <a:t>Multi-media </a:t>
            </a:r>
          </a:p>
          <a:p>
            <a:pPr algn="ctr"/>
            <a:r>
              <a:rPr lang="en-US" altLang="zh-TW" sz="3000" b="1" dirty="0" smtClean="0">
                <a:solidFill>
                  <a:schemeClr val="tx1"/>
                </a:solidFill>
              </a:rPr>
              <a:t>resources</a:t>
            </a:r>
            <a:endParaRPr lang="en-US" altLang="zh-TW" sz="30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4287" y="4795071"/>
            <a:ext cx="3627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dirty="0" smtClean="0"/>
              <a:t>Watch a music video called ‘Frosty the Snowman’</a:t>
            </a:r>
            <a:endParaRPr lang="zh-HK" alt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917235" y="2480196"/>
            <a:ext cx="5716185" cy="33855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869208" y="2475369"/>
            <a:ext cx="642490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1600" dirty="0" smtClean="0">
                <a:solidFill>
                  <a:srgbClr val="4D4D4D"/>
                </a:solidFill>
                <a:latin typeface="Comic Sans MS" panose="030F0702030302020204" pitchFamily="66" charset="0"/>
              </a:rPr>
              <a:t>and put their hearts and souls into decorating it. They loved it so</a:t>
            </a:r>
            <a:endParaRPr lang="zh-HK" altLang="en-US" sz="1600" dirty="0">
              <a:solidFill>
                <a:srgbClr val="4D4D4D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496" y="2985732"/>
            <a:ext cx="9148165" cy="382764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3000" b="1" dirty="0">
                <a:ea typeface="新細明體" pitchFamily="18" charset="-120"/>
              </a:rPr>
              <a:t>You will be given a kind of food to try.</a:t>
            </a:r>
          </a:p>
          <a:p>
            <a:pPr lvl="1"/>
            <a:r>
              <a:rPr lang="en-US" altLang="zh-HK" sz="3000" dirty="0" smtClean="0">
                <a:ea typeface="新細明體" pitchFamily="18" charset="-120"/>
              </a:rPr>
              <a:t>Is </a:t>
            </a:r>
            <a:r>
              <a:rPr lang="en-US" altLang="zh-HK" sz="3000" dirty="0">
                <a:ea typeface="新細明體" pitchFamily="18" charset="-120"/>
              </a:rPr>
              <a:t>it sweet or bitter?</a:t>
            </a:r>
          </a:p>
          <a:p>
            <a:pPr lvl="1"/>
            <a:r>
              <a:rPr lang="en-US" altLang="zh-HK" sz="3000" dirty="0">
                <a:ea typeface="新細明體" pitchFamily="18" charset="-120"/>
              </a:rPr>
              <a:t>Is it hard or soft?</a:t>
            </a:r>
          </a:p>
          <a:p>
            <a:pPr lvl="1"/>
            <a:r>
              <a:rPr lang="en-US" altLang="zh-HK" sz="3000" dirty="0">
                <a:ea typeface="新細明體" pitchFamily="18" charset="-120"/>
              </a:rPr>
              <a:t>Is it crunchy or chewy (or both!)</a:t>
            </a:r>
          </a:p>
          <a:p>
            <a:pPr lvl="1"/>
            <a:r>
              <a:rPr lang="en-US" altLang="zh-HK" sz="3000" dirty="0">
                <a:ea typeface="新細明體" pitchFamily="18" charset="-120"/>
              </a:rPr>
              <a:t>What is in it? (nuts, marshmallow, toffee etc.</a:t>
            </a:r>
          </a:p>
          <a:p>
            <a:pPr lvl="1"/>
            <a:r>
              <a:rPr lang="en-US" altLang="zh-HK" sz="3000" dirty="0">
                <a:ea typeface="新細明體" pitchFamily="18" charset="-120"/>
              </a:rPr>
              <a:t>Give it a mark out of ten</a:t>
            </a:r>
          </a:p>
          <a:p>
            <a:pPr lvl="1"/>
            <a:r>
              <a:rPr lang="en-US" altLang="zh-HK" sz="3000" dirty="0">
                <a:ea typeface="新細明體" pitchFamily="18" charset="-120"/>
              </a:rPr>
              <a:t>Write its name on the </a:t>
            </a:r>
            <a:r>
              <a:rPr lang="en-US" altLang="zh-HK" sz="3000" dirty="0" smtClean="0">
                <a:ea typeface="新細明體" pitchFamily="18" charset="-120"/>
              </a:rPr>
              <a:t>paper</a:t>
            </a:r>
          </a:p>
        </p:txBody>
      </p:sp>
      <p:sp>
        <p:nvSpPr>
          <p:cNvPr id="11" name="Bevel 3"/>
          <p:cNvSpPr/>
          <p:nvPr/>
        </p:nvSpPr>
        <p:spPr>
          <a:xfrm>
            <a:off x="145604" y="131911"/>
            <a:ext cx="3680507" cy="1152128"/>
          </a:xfrm>
          <a:prstGeom prst="bevel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chemeClr val="tx1"/>
                </a:solidFill>
              </a:rPr>
              <a:t>Use multi-sensory experiences</a:t>
            </a:r>
            <a:endParaRPr lang="en-US" altLang="zh-TW" sz="3000" b="1" dirty="0">
              <a:solidFill>
                <a:schemeClr val="tx1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211960" y="112856"/>
            <a:ext cx="4830348" cy="1015663"/>
          </a:xfrm>
          <a:prstGeom prst="rect">
            <a:avLst/>
          </a:prstGeom>
          <a:solidFill>
            <a:schemeClr val="bg1"/>
          </a:solidFill>
          <a:ln w="28575">
            <a:solidFill>
              <a:srgbClr val="FF9900"/>
            </a:solidFill>
            <a:prstDash val="sys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Chips have salt in them.  </a:t>
            </a:r>
            <a:endParaRPr lang="en-US" altLang="zh-HK" sz="3000" dirty="0">
              <a:latin typeface="Arial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They are </a:t>
            </a:r>
            <a:r>
              <a:rPr lang="en-US" altLang="zh-HK" sz="3000" b="1" dirty="0" smtClean="0">
                <a:latin typeface="Arial" pitchFamily="34" charset="0"/>
                <a:ea typeface="新細明體" pitchFamily="18" charset="-120"/>
              </a:rPr>
              <a:t>crispy </a:t>
            </a: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and </a:t>
            </a:r>
            <a:r>
              <a:rPr lang="en-US" altLang="zh-HK" sz="3000" b="1" dirty="0" smtClean="0">
                <a:latin typeface="Arial" pitchFamily="34" charset="0"/>
                <a:ea typeface="新細明體" pitchFamily="18" charset="-120"/>
              </a:rPr>
              <a:t>salty</a:t>
            </a: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.</a:t>
            </a:r>
            <a:endParaRPr lang="en-US" altLang="zh-HK" sz="3000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1430416"/>
            <a:ext cx="4248472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  <a:prstDash val="sysDash"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An Oreo biscuit </a:t>
            </a:r>
            <a:r>
              <a:rPr lang="en-US" altLang="zh-HK" sz="3000" dirty="0">
                <a:latin typeface="Arial" pitchFamily="34" charset="0"/>
                <a:ea typeface="新細明體" pitchFamily="18" charset="-120"/>
              </a:rPr>
              <a:t>has </a:t>
            </a: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cream in </a:t>
            </a:r>
            <a:r>
              <a:rPr lang="en-US" altLang="zh-HK" sz="3000" dirty="0">
                <a:latin typeface="Arial" pitchFamily="34" charset="0"/>
                <a:ea typeface="新細明體" pitchFamily="18" charset="-120"/>
              </a:rPr>
              <a:t>it.  It is </a:t>
            </a:r>
            <a:r>
              <a:rPr lang="en-US" altLang="zh-HK" sz="3000" b="1" dirty="0" smtClean="0">
                <a:latin typeface="Arial" pitchFamily="34" charset="0"/>
                <a:ea typeface="新細明體" pitchFamily="18" charset="-120"/>
              </a:rPr>
              <a:t>crunchy and sweet.</a:t>
            </a:r>
            <a:endParaRPr lang="en-US" altLang="zh-HK" sz="30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427984" y="1222698"/>
            <a:ext cx="4614324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  <a:prstDash val="sysDash"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A marshmallow has jam in it.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3000" dirty="0" smtClean="0">
                <a:latin typeface="Arial" pitchFamily="34" charset="0"/>
                <a:ea typeface="新細明體" pitchFamily="18" charset="-120"/>
              </a:rPr>
              <a:t>It </a:t>
            </a:r>
            <a:r>
              <a:rPr lang="en-US" altLang="zh-HK" sz="3000" dirty="0">
                <a:latin typeface="Arial" pitchFamily="34" charset="0"/>
                <a:ea typeface="新細明體" pitchFamily="18" charset="-120"/>
              </a:rPr>
              <a:t>is </a:t>
            </a:r>
            <a:r>
              <a:rPr lang="en-US" altLang="zh-HK" sz="3000" b="1" dirty="0" smtClean="0">
                <a:latin typeface="Arial" pitchFamily="34" charset="0"/>
                <a:ea typeface="新細明體" pitchFamily="18" charset="-120"/>
              </a:rPr>
              <a:t>sweet and soft.</a:t>
            </a:r>
            <a:endParaRPr lang="en-US" altLang="zh-HK" sz="3000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8" name="AutoShape 4" descr="data:image/jpeg;base64,/9j/4AAQSkZJRgABAQAAAQABAAD/2wBDAAMCAgMCAgMDAwMEAwMEBQgFBQQEBQoHBwYIDAoMDAsKCwsNDhIQDQ4RDgsLEBYQERMUFRUVDA8XGBYUGBIUFRT/2wBDAQMEBAUEBQkFBQkUDQsNFBQUFBQUFBQUFBQUFBQUFBQUFBQUFBQUFBQUFBQUFBQUFBQUFBQUFBQUFBQUFBQUFBT/wAARCACTALMDASIAAhEBAxEB/8QAHgAAAgEFAQEBAAAAAAAAAAAAAAEHAgUGCAkEAwr/xABDEAABAwMDAgMGAwYEBQIHAAABAgMEBQYRABIhBzETIkEICRRRYXEygaEVI0KR4fAWUmLBFyQzQ7El8SZyc5KistH/xAAZAQEBAQEBAQAAAAAAAAAAAAAAAQIDBAX/xAAkEQEBAAICAQQDAAMAAAAAAAAAAQIRITESA0FRYRMiMlJxkf/aAAwDAQACEQMRAD8A6mnTOqCfrpk/XWGx66qPbVGee+mTx30D0f00s/XSz9floKj6/no+f31ST35+ennvz66BjsdMf76oB4POktWPXGgrP+2l8/tqjeBj5Y750eIknv6dtEfX10h/tpZ/vOgH6+mimNA9NIH66QPbnQVen5HR6/nqnPHf0Onnnv66Bj/bQrvpA/X00lHnvoKhoPfVIP10yee+grHbRqkHjvo0CP8AfGmf740iPtpkfbQL1/ppnt/TSxz6aFHA9NUP++2qSVA+mnnGD9dQ11m9rHpz0PbH7frC5EhQcBaprKpIZWjgIeWjKWipXlAUQc54wDiXjsktuomUkDv357atNz3XR7Kok2s16qRKPSYaPEkTJryWmmkkhIKlH5qIA+ZIA51zS6qe8kvm/Q9S7LoP+G2TCej1KM094kxsLPlkx5wKUownGMI4KirJ426xXXfL1Vqqq1fd9zLoqpZRGejUsh5yVGHZuVIc8hIH+UOEEDnIB1m5a6dp6V7yrrre/tj9J7DqFYp866WZM6mU5NSdjwE+OXW1AFKWlDyLWQQcBXA5JAzqKq37zrpZT45egw6xVm3IK34622UoS5KBIEUnJweOVjIGRgHXNmybhRXrso7dGsWnRqBGmIUqdVnXJC2W84KvGcVtSoBWQlKR5sDnONZ7T+r1vWhfVVqE2NdlFgPbhBokylMtR3ykAeKHCN4Wcd+cbsE4Gpuuk9PDXLbOke8+erce3VxOnNUnF1a26oIzCyFLB4THVyBgeY7z/p4/EPi37xa600R/x+m1RaqSZ69jioDq2kxxyGSlBzvOMB3OMHO3OtHf+HFU6uuTruaqTlIRUpiizGnvF5ZQpZCSVJxtQSkgAgdu2MHXhs3pDDvCO45R7we4eXGfebiOpQ0tCd7gKR5lJSPUeuPnpbfZrwx/xdAmven24DUG5dqTKbJSpLURqY4pG53uplzCSQvG0gAYOTnGATl9F95p0rqdSqEZ5irQ24cPxy+42ja46MZaTyDk5OCe+05A4B57U3qXTLGtmq2TWa9W6dXIFQ8eLXWYzNSWQop5ZbWQE7gOMqzhRBwRjVd93DIqNt0efRrCbWwypxLrtw0ltmTJXtGX0MpIGwnv6BQHbjU3U/HhenWa0/au6U3dHjuR71pkFbsAVFbNTdEVTLeBuCyvCQpO4ZTnPcjIBOpTp8+NVIMeZDkNSochtLrElhYW26hQylSVDIUCCCCOCDr8+H7etiakIqVDl0N7cpTjtPkKW0tZzgqadCjtHHlSocZ1Jlm9dupvS0MSbN6gSKnTGKWKeVRCsMU9kqSdiYrvCVJI8qtvoQDgnV8tdsfil/mu5JUQO3ppknPHz1ot0X95xb9fkswb3gO0hS4rDEVyMy7KnTZQGHnFR2m9qG1Y3JweOQRjB1uxRrkpVyx1yqPVIVVjIdUyp6DIQ8gOJ/EkqSSAoZ5Hca3LL045YZY9rmP9vlpK7/00goH6aZ/LVZA/vjTPf+mkB9tMjn01Ax2/po0AcemjQUnOg50H7/ppn7/poKCsAgHXxqE9ilwJM2U4GIsZpTzrqhkIQkEqJx8gDr6qAP3+g1zL94R7Q0i+Lgl2HSpLsa06E+lFTMilNymJk5KgULyl0O+CgEjKEnCgSR5UnS2YtY43K6ej2kPeKVu46hMtvp43Mo1MdS0EPFmRT684cbitoOtlARnb5AN6gk8jJSNXnrQplEXHrvUOqR0yJTaUoi0qNmS+2e3xjScJBIOMDzKP+bGdfOl0+f0ztuDcqLbXWpst1K4sbxDJjwkEKypCuHAXPKME8YIJyNeqgURdLk/8ReoBDsd9aFsstrC1peWra2UITwCAFEqUQE7MJye/Lvl7cMZj0yK4PAsytVC2JKJ06059O+LYpNBpri50VDu0rL7pHkCUpUQ2QruO2NYHS5lg2vX4i6TbNbltbEtrbnoLkneUqO5KVJ3HO0fhBSMHnOvf1qkR65X41yUW86ZBQlhLMKmqqCy+6AeShCUYypRVkK79yedY29d98uV+DXVQY8WuxmVRGWleE1ILZSVKcDSiDtAB5ACeM476t+lveqzW4ac5dNGrNNEuvMu1QIl0ekVOj/BqbLW5a20OBIS8nac8gcJBxkZ1grl91mtV2kP3JTJD7ETJhUmQ4qLG3p4KlqWoY5HmORu4BOMDV0sa8KNZ12RbgnV+u3hc623N9No0cLZbSoYOFEErwMjgJHPpr39WKndddrLonG1kUhx/42DHnKjIW20oDaFpX+8SrAAUkjvnI09mdsYcly5k5uTbEGHY1WJ3LlC4o4jnI/EWlLwjAz+D7Ec51IPXUuVk0ORR6nCRBVAbck0aFU2obkkOKKi6crSFBRHcZ4xj56illibIbTARVbWJxhMWnUMzcnnv4cUk9j9/TOskvipft9VIlvNiExFpkaKuXVrVU6JCm8oLgUW1bE5wkIxgY4HcaRnmvBIr8NFsyIabSplHKFNux59IqqHJTb38KinxFqc5zuH4h/p1mFBVctUiybtvU1OhIosI02HKZjAvynZBwkJaIPiLyQQTwSc9xrAadMqLdViy6ZVbNVMZUHWZKorcYpWO2N7CQD98akq9LvW50/apF/VR5qr1Xa+mp0KO09EiNpdJQFFO1JWoDKkoVwEp7ZOhOXhqVTokC31ortuV+t1cr2mrVuH8MFDBUdxThCTgYA/Ee2T6XKgVOBadh1WpWhYd32yuoxWwq4XmGpKGUpwfIlxeVhXm8uMgK4GQDqOZ9Xq0Gmu2tCuSPc1tzkoKJUgmOhvkq2KDivIrI7cjnKe51XOpku7a1Gav24W7TbabQ0w3KQta/DSdoI2JVtTx+I/l20al31EidSaNbUSdT6TPq0+j3PLjNLlVmLTwiLNUtA3BwpV4gCjjdgeU8beNXjo97QnUL2XbkZiRhFhU0KWs0x5PwlCe3thPjuFDfivu4SnC8lXAznGrdV4sXqqmmWvUbgpFXuEocNNcoCXnW0NIRk+M84eXDjJOMY7kHGbDQ49y1eo03pdcFEXKxJW3EqLLQdegnaVEtrJKCnjnnIydvpqfa2fLrn7PXtL2/wBfqKDEak0yvRozLk6DKjOtN71pO4xnHEp8dsFKvMBkApKgncNTIo41wXtit3Z0a6gRZ9Mp0GNcVFmF1utTkBx8OgFKiHXVBCgUqKSlPGCRz312j6EdZqR136eQ7lpaTGc3GNNgrdQ4uJJSAVtFSCQR5gQfVJBwDkDeOUvF7eX1MPHmdJGB0HOdCcY76Z79/wBNbcgM40aY7d/00agpJ++mT99IgfL9NUkgKx8/poIg9rDq2roz0Rr1bjoWqpykGmwFDZht91CsOK3KSMISlSsZ5KQPXXIezLUiXHVIUptiAxTqZ/zj85rw1AtJwVYfjbCl308NYUk8YPca3g96ZdsppqwbaaSDBUZVTlkqaRtKQlpo7nfIDhToGfnn01plaLaqhZ97SFwlz6g7Sv8Al5EhUNUlpsq5HitKClKwcbdoGCfprlecnv8ARnjhv5SBctuOSqnOuaixq0/cKKcnwIU4ttw1qWMIJb3nJQMnCkpJP1yTBMjqi9XCqn3xUqq5FwGXKVTYzERhKB2C9oC14UARgjGONTX096mQ5FPq9wVxAteFUlx6dGbfbDin1ob5WklJI5PJ2nv641FNZp8np/VW4VxWvblzyJsjYjxKi9Jl71E7Q7uUCBxnhIB57Z1Z03nu3c6Wej9QKJ04uiTUaCXJkaa2pTLhZQ3MhuFO0ISrBCgDgggebJ7HOpyse3rci2XSqheIRXa4G5Pwz7yVre8JSFOONgEE4QnIIydpV6A6j/pnMtxxypN1CVTrduMv5bpdLjIgeAEZwla1J2qyRnj+fykXrlMnWtSbYuejwvjI1NcejvsIZUtt2O80ElRcR2H4h3/iyfqn0xJpA77L8iy6pXofxFs2dEkoiR6JTXtsh51YKkqecVkrJT5ipWSd3lCQMG+WB0rse4bVduWoSKxAioW618LJcbUStBQCElCUleS4njaCOTz6eafdjk6ZKNszKbU6NLUxJNErLnwsuO820G/KsqQlRwDyhYyMeXjX2Zh3pcNIluG2E0ekQXFTkw1JWBMkKKQooUoqC1bR89oxgd9SSpx7vXWbANvXtVaVRahW7cpLD6fiZzMiL8LECcIL7h8YObNx5yArgAc6sNKodxM0yfcKbrqNQXGqHwjSaROQ26s+HvS+lx8+YYzkAAjPfVbrNWoN0KuiTcNFgXVUgpydSZhU6FsvHCkvFKSkZTypJ55+eiWwuPbr1LTLtFdIffZlOUZ2c8Ay+hoI3tuBAIGM8bsY45I02ansrtGzrcvmfU4cqJVqbJhxnJkmry3Gy0rzAAENpCASV8bc7sfXXmqNrR7E6mO2hSLiq8aoiQmMJDzTaYylrSCApvgqRkkZPpztPbWRWHIr9StCu2VS7fp8GmPRy8iqMTFuNCQl1ChtdWpQUFFAGB2xnjka8DlfuX9rmTVuns+ZXYsht9dU2Lj73EDCPEUobUp45wpOfmNO0snbL+i9qWZdxuGmV614rdyR3Eokw0qSiK+tKlJbWhokJT5shWMDz8AZxqw3nfNz9NqtX7bqjirgbnK+IhPzVOfDtpORkJ4SrCfLtOUgAYAB0qJcDjU0UilJXUuo9xPMmqTIKt8SI0mQX1AKBO4pO0qUBtG0AE9zJnVlVq0fqdKqVzVaShhVNTGVS3SsxtyxwsMlOeUpznspRyDySNa3Dn2QRSrosu2aBEitv1eXW0p8Ryq0pxMIsulW4JSFJUVoR/qHmPy41IVi1G4OoFt3E9W63UotttpRKiVlpsRqg8GlqKwNv8ODgqyRlOBkAajin3Uun0xLKKDQrgpqZgRBnS4SWt2PLjfgHZjGUk+U/rPPSz4KBb1Qtu5qpSoEi4XnW4UWnOOPNIJZADTanElLYJTkAK2k5wdSdmN55V9a7Cj1a0oNTguCemlx2lJelMLmgxiCA4gLUEkkpIO5JIxnvuOs493Z1bbsDrC3b092oQqTd6PhGmnqY0zHMoZVGc3tpTgqAcRyCCVJ57aiLpbXpl2vTrYqFDeKqPQnojzsyOXErdCytAXkpAOSrASoEjBzrBbRqAtmpRKpSm3IMqlyWZomNbUlhbawsFZafUU8jBDqFd/MRrN3OXWyZTUd7U8DGgnn115qZMRUqfFloTtRIaQ8lOOwUAr/AH16SBnt+muz5qoHj10aABjt+mjQUkf3nVKmxjPr99VH++NGc/f00RzZ96YFt9TbLdK2Wm0UdYDz0L4ssqL6vM22Tgr4AHqOeday9IKr+xK27EqUt6nqnx/C21KVES4pe4FB+Hx4iOTwMnvkjnW6nvQKTBl02yH0Epra/i229uAVMpLWfzBXwR8zrnVbtedtursKp7Bals+fZS4zSJLOMnxFynkqAURnKscehGANcr/T6Hp39JtsDcNCj3xadxWtT640qbR5KHEtrjbHIykq4WlO1JKQeFLGcbvl2gGdEurpvXXpqJUddQkslv8Abc/YVA4JUltToO1ShkZHJHGdZLdtZcuCr/4/tKc2usxzsqcNDxkbXD6qJQgKBHGMYOO3rrKYfUeg9SqNUXKpCnIqtHYTKZgttocY8Ubh+6CkZSSrbncTgD+bfDeUl5lYVTOnPUTqhUocG40+FS1FO+bNbbU4y3n/ALSkpKsnKu3Hz4wNS5aCapMhVmiKaoMujUinIi0hlt2QuXJeCVoQl1ZIJ37dpBAGcAfWCbdqVnVb4mPccerUucGluCWipvr3u8qOUkhKdysE8EZ156DLtek02XPrsqqSqo2pDLFPpk9yGh9G3IW6tIJ3ZPJzz6AaS8scPiu5qXTEGlXH03p7dTi/u1FDT0Nw/VwJUCTx+Y1dLBoNXrkeXPtG5JVseG54QhSKlsU4MBQ2FJClAZx+H07nB1lXSWKzdsWuVSZHchRm3WWobdTlOSUrcUtQKEKcJcOcgHJI4BGMHVqvHp9QKN1JkRanX5dqPSmkzI06O2HoS17vMlC87gE4xkH8QI+WoatWCr0i46nXJ9Pmy6LXrhgO7XIk+OkyntqBjatxADmMny7s8ZGdeWR07uiEtKptAt2mxG1qZlT5ZjrYjqByoOFJX5huBwAVHjGca9i6Mm/q01Dp91KuSvwo+yPJYpzjKdiAVBDru5XPmwlRwPTPYa+02oVfqVSw7U6s0KRRmgiofBsOeKhZUQEODH7107c7hnAGOPQn/V6syyOpV6UBsUestx7YDi/DXAX4EQlKilSghKUnvnuB+ROsEbftukzX410wrgqrzDi23m3KiI6eMjJSElX5b/z1eabSGJ1tYe6iw4tAjtH/ANMpsd7x1p54La1JSpSj65PfJAHOsu6W9P3nEUGVIp9Mk29KirkqkymlqlF1SCUjwzwUAgeXGCASDyNXtJjvpdOhriKhSLjkUC3Y1vteEhqkqlqecbnPYUCFOqO9QGB+HCecZ4OvBfPTWsXe4q6oL9Oq15NusoqdOhkLjB3YCkMtu+oSE5TkgEHAB41iNn1uPcFYabl3dX6TXkOFLMlBbRHSoHhKEBBLY78dhr60Sl09VXrcmuXXMprMFBQpumPFDtRVnlYWreN57lPb1yNX6akmU0t9TrV6iDKotboalxglBVHVGSw4nzYQpKU7VE7iAMJJ/InMmdD+ndw0m5adMrjLL0VltfwcWSpR8BwhO9SyOEBKNwJ+vpqy9HxaFZuCqT5jVRfj0JoSYbtWeRJejNjfv2FCUgn+Lbg4PI7nVd09V5PUhr9hWtHXGgrSn4qbNIBbQVHIWoHyoyeQD5vXgcX7JjJztKNTkmjWJdc2PX5t3tVKQ4w22xEifuQTgBKXNoW2MDOO+RwM6g5MV9SS1KiP+NgpjftGmMMPJPYll9k4UAcAtqByD88Z992z2qdbtHolLmR5FFprq0KluRI8+I++sHe8XASpveONikYwkd8avfQejR6z1BosqXTmY1LizGH5UOKg+EsIcbCnEYPl3BRzj64A7a52/LpLuzTtxbUZcO3aUw4MONRGUKz8wgA/+NXIjn+ugcE/fQe/9Nd3zDA4/ro0x2/po0FJH1/XSUcKSPv66Zz9dUlRB7HRGhnvQi9Bd6c1RLLi2GvjW1BJ/F5mSUj/AFEZ/n9NaFdT7I/YVQDjKzJpc1r9pRJCPKmZEOQ04PXB2lJHdK0rSeUnXUb3h9hSbu6GJqsZAUqgTEzH1ZAKYy0ltxQ/+UqQo/QE+mtF/Z4h0HqjFf6O3bLZpVTlOOLtCuPAkRpS1bn4ToBBLT5G9Kc8ObyPMvB5ZTl6/Ty/Vr5Sbnq1NMaO25JWQApijtvGLBbQCFbnsEAjAIOcemSo8ak2izWrjoy3rYlt0moJf3zZFPj/AA7BJGFNtreJLuN3PAUMjjnWN9Xek1a6e3jUqFXYEinVUPBCm3AdqmgcBxCsYWhXoocH7jWCO1B6jVPxS34gp4CYKEnDbTmSQ5txyoHJH159BrLtMpO2ZXDOtyLVo9Muyjy5L7YQXaiykNKI5/7Z4c4IySRuI7AHGsqpluWJchVJt6qwIldWjbFcklKVtqI4PhOYTuHby/PjUcC7FVaPGg1da6m4oqkTajNUXHkp9Gmu4xjA59cnjVsdpNBrDHxsGU9TS/J8CNBP74+nmJ4wMnHbuD8tXomW0ydU6rd9oWRbcSPVA2w1vXPrAjBouurXtSopCSANpIG3uc51HKZFpXGVord0VyfUltrSJs1kFlCiBjw2RuOCQAQVA4yQQQNZn0+sGM1Jk0yu1JusxEJK3aU4vDLBGCHFFXAOM9ge3OvK30ijzUOyqlR1QIzjq/hzTl70rQORjJySQeMfLS1bLremNW/eMqoURFgRVIpcic43Gal00JS24N3LqykblkDGOcH151nN33uxTpFvV+jXD+0odEdFOqEWKFAKd5y6QThRcCVDcfXGMawi270nWQW2I9qQVLiEkOupdU7gnnJ3Yxn5AdtX1XWqpS4D0ddiUt5p1zc/taWlKlH/ADY/3OnkzLPdjC5FBvK6plcrQj0KkbFNttNMJfkPKx5cIJAynI8ys5xjnvq4RupFSthyns0Stf4ugtLCksSIio0lJHbjcRkAkb0kgZIPHe7W7atO6i1aTKqdupt1kJSk/CrWW3VnPm2k8KAxwD+XrrJrHsVi1pU2cuBEpMxiO94ElMgPutpKceNzwgAjdgjnGNNVZjbdrZfPSdu4LknSpD1NtugoabeZlSB4UjK8ZCs7UqAJPYE8jvjWDVundPLejRmUS6lcc9hKS65DWERpKwSfMVZOO3CUjPbTqVpxXpkJdTun9oP1AEsOkOEEAgJGSCrJyB2A5+WiLcFOt2O1MpNDYTJhPFqc3UPO6MnHl5CknhQOO3GO+lpZz0lamwp1Lg0isma9SKK9E3SbbMNJekg5AAQMKUcqPbvtAyNYDWr5prbQXb7Zp9Dc/dynqduYlNOLyAFsklCgPllQPYlJOsPqVXl1F9yHKmu1NJSJVOmKdWXYxPdAJOccYKTxkBQ+tcaI7UnBNlrO6SypEkkYClfMgdyTj7kep1Npcvh6IgdqlQcUtLDUtJS3IlRmwy3MZOMFTQG3PYkjGfUE862OsGyHKJAsentKdj1q6KtBMZAd8NaqeiUEpXzg7XnElQOMFMYEZCtXXpf7PVM6V2O11X61wDBt9tvwKVZk1vw5tckkZQHQrlprIBIIzhOVADCVZ77Isap+0X7TBvSsLKkUY/tWUlkER0OgeFGZbSchKEjhKfQN/MkmWexjnr9p7OmOOTz6/PQRz3/XSQDgYzpnOfXXoeBUBx3/AF0aQzj10aBEfbTI+2kToJ0HmqEOPUIb8SWy3KiyG1NPMOpCkOIUCFJUDwQQSCPrrjH7V/QR7of1dqNLiuSxTShMyjy3XgHFxypO1W5ODuaXlvPByhKv4hntICM4I/TUU+0V7PtB9oSwpFFqbbMSrtJKqXWfhw49AeyDuTyCUK2gLRkBQ+RAIlm41jdVpP0U9pKxfaPoUDpz18ixE3HGHw9GvB5QZW8o4wFvDBYfJx5vwO/xAK4Vj3W73bt42tLdl2UsXpStxUqM6pEeeyCSRlBwh3A9UlJ+Sda7dbOjVa6UXzVLWuKKY8yI8UsyfBUiPPa4KXWCoedBBGcE7SdqsHUs+z17eN99Co0agXAwu+LPaIQ0xIe2zIjf+Vh85ykZ4Q5kcYBSNc9y8ZOv7T+WtdetmdQZ86nz4EulVFCy05FlR1supI9ClYB/TVseZdS/CUEhTUdvalBOQk/P+fOuxdD6wez/AO1xTGaXLl0aryljyUS5Gkx5raicYb3kZVx3aWfvqOeofuurFrjsiRbNdrNqSHVFSY6iibGb+gQ5hYHy8+nje5dpPUx9+HLONLlQocsoG4vq2qPqee3251kNMvqdTa/BkJW4EQ2wFISvIcwO5GMdsffGttLy91z1CpRUu3LholxMpb3BuSHILq15PlAIWjnjBKhznONQtXPY361W+4tyV02q74yQTALErAHrhtxRx+XOsX7dZn8VGzfU6ptwpa1SXVPvvf8AUUR+Hd5vmQT9DjXpHUha67HcdS8uM20MIS5sJIABJIHPqeQfTOca9c/opf8ATg43M6f3RGwe6qJJwPzCMat6entzup+I/wAJ3E4kHwtyaNKKQfl/0++s7jp5ZV4n75mLpNSZaUpr4l3duYWoAoCs7CAcD0/9tec1t56oxlOkvNmJ4SkLUfN3GB8hg9vv89Z3RvZz6nVoluB0zux1Sk7gV0l1hI+R3OBI5++pGtj2Cetl1bN1pR6G0lOSut1Ftkn7Jb3qJ+4GruVnzvy1uVImzqO3GWgkx5G9pYJCkAnlI+nY/kNel6OpyU/JlyMmSgJcddV+JWMZ57nA1v8AdPPdWTXHELve9EJjn8UK34xQtRwcfvnc4wcdm+ee2tgIHQ/2ePZIpkat1uPR6PNjp3tVWvvfF1Bw558JKty1K47NI/lrclrlfUn+6539EfZM6i9aEsy7foXwFHBSk1qt7oscoJwVNgje9gZOEDHGNwzrcR3px0Q9gSiwK7cq13t1I8LxadFfUkyFu8grYZ/BGa3Zy8rcoAEAqUAk4L1z95/MntSaP0npTlJbILarjrLKVST25Yj5KUdjhTm44P4ARrTGQ/UrpqUqr12oyKhNlL8eTUJz5dedUe5WtRyeP5D6abxn3Vkyz+mbdXOslz+0hesiuXHKYSUp2xojZxFgx87jsSTnA4KifMs9z2A6cew10YT0k6Kw5kqO5GrNx7alLZeTtUy2QfAax3BCDuIPIUtQ9Nas+wX7LTnUGdTOotxw0KsiKr4iks7xmpS23iA4tIH/AEGy3kAn94racbU+bpgTn661hLvyyY9TKa8YaQAPTTI59NIHQTzro4qgOPTRpA8aNAj9/wBNM/f9NI/3zpn++dAvz/TQQCOT+mj1/rpnt/XQYZ1U6QWn1nth6g3bSWKpCUFeE4pID0VZHDjLndtY45H2ORxrnJ1X92r1As2oMqsmfHvuiBl111yctEKXHCSopb8MAh4lIACk7cqyNqRg66mnn/31Ts47+ulkvZLZ0/PY5AakowuO7FfyRskMFsggkEFKgCMEEHjggjuNSv009q3rH0ghtQbevSTIpjWAmBUkpmsJA/hSl0FSB9EFOuxV/dF7F6ovxnrttKkXFIisvR2H6hEQ46yh0YcDa8bkZ+YIIPIIPOtQeofurLekx4xsG759BkmatckVxPx7fwysYba2lCgUYOCoqKtx3E4B1y8LOnWZS9o/s73rtyQ2fDu7p7TqlgJSX6PMciEfM7HA4D9gRqWKH70npLObSanb11Up3+IfCMPtj80uhR/+3Wq96ewL1jsqj3bWZNLg1CmURtLrBpUkyZNSb8QpUpmOlJUClHnUlWD6J3Eaiitez71Gt+sWzTKlYNbbq9xxW5FMhJhqcccQrcdiykFLa0hJKkLIKMjdjOm8oz44V0oge8h6EzPMavWYpHAQ7Rn8/wD4g/8AnXre94p0Fwf/AImqLysdk0aXn9Ua5NIojj9Nq1RRTJZplIfai1OUpsoagvOFQQ28o8NqJQobTzkYOMjPti2dWJM+hU2NQJ7lWr7LUijwfhlh6pMuBRbdYSQPEbUELwoceU6z5Vfx4unlU95l0Qp6SpgXHU1J7CNSdhP5uLSNR7cfvYKK0lxFt9OKhKUoENP1achhIPoSlpK//wBhrQODatcqtBm1yn2zU6jR4MxNOlToMFx1tmUpO4MqCUkhfzGOCQDgkAy7bfsY9Z7nucUFuxpdMdVTRVBNqp8CEEKQFIaLwBHjKJ2eF+JKs79qRu1reSzHCMgv33h3W6/kvx4NSp9nwnfKUUGL4bwT/wDWcK1g/VJSftrXaqrqdyVR2o1mqSapPkK3PTZr63n3T/qWskn8zrbOxPdo9VbkptFm12VSbTMioeDPpcp7x5UWEnGXkra3trdUN4DeQBlBKjykbJ2Z7r3pdR01NFyzqxeCHZqH4BfkGEqJHSCPAUWCkO78+dZA3YGAnnN1ll2vljj05n2faM+85bUK16PMumpl1DSWqQwqUptSyUp8QoBS0CUq5cKRwTng66Hezh7u1y26w1cnVOXGm1OBUmZtMpNElLVDHhg8yipA8XKik7AAkbOSrcdbn27ZlBtBElNDotPoyZKgt8U+K2wHVAbQpexI3EDAycnGrxg7u5x8tWYSM3O18YsJiHGajsNIZYaTsbbbQEpQkdgAOAB8hr7nA9f00x/t89JXf+utuYH3/TTPfv8AppD++dM9/wCugY7d/wBNGgdv66NBQc/T+Wmc/T+WmR9NBH00FPOfT+Wmc49P5aMc9tMjjtoFz9P5aXP09PTVWPpox9PloKTnn/8AmkQee3fVZHfj56Md+PXQfJCVpB7ffVYBVwrt8tVAcHjTA+nrqoss+0aHUqdUKdKo1OlU+orLk2I/FQtqUo4yp1BGFk4GSoHsPlpuWpRnKpT6mukwV1KnNKYhTFRkF6K2oAKQ0vGUJIABCcA4GruR9PQaCO/HpoPLGp7UIOCO0hgOOKdWGkhG5SjlSjj1J5J7k99ekZ+Q7arxz20gPp6aD5pSQSdCARznX0A+mkB241AucenY+mnzn07/AC08cdvQ6Mc9vXRSGfp2+WkrOfT+WqgPp6aFDntoKRn6fy0znPp/LTA+mgjntogGcen8tGmMY9P56NBUQNMgaNGtsqcDOqiBjRo0CwNGB/40aNAEDn89GBz99GjQAAwdMAfro0aBED9BpEDn7aNGgqwM6QA/TRo0AANAA40aNAYGPyOjAz+ejRoAAfpoUBnRo0AANJQ50aNAAcaNGjQf/9k="/>
          <p:cNvSpPr>
            <a:spLocks noChangeAspect="1" noChangeArrowheads="1"/>
          </p:cNvSpPr>
          <p:nvPr/>
        </p:nvSpPr>
        <p:spPr bwMode="auto">
          <a:xfrm>
            <a:off x="63500" y="-669925"/>
            <a:ext cx="17049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9" name="AutoShape 6" descr="data:image/jpeg;base64,/9j/4AAQSkZJRgABAQAAAQABAAD/2wBDAAMCAgMCAgMDAwMEAwMEBQgFBQQEBQoHBwYIDAoMDAsKCwsNDhIQDQ4RDgsLEBYQERMUFRUVDA8XGBYUGBIUFRT/2wBDAQMEBAUEBQkFBQkUDQsNFBQUFBQUFBQUFBQUFBQUFBQUFBQUFBQUFBQUFBQUFBQUFBQUFBQUFBQUFBQUFBQUFBT/wAARCACTALMDASIAAhEBAxEB/8QAHgAAAgEFAQEBAAAAAAAAAAAAAAEHAgUGCAkEAwr/xABDEAABAwMDAgMGAwYEBQIHAAABAgMEBQYRABIhBzETIkEICRRRYXEygaEVI0KR4fAWUmLBFyQzQ7El8SZyc5KistH/xAAZAQEBAQEBAQAAAAAAAAAAAAAAAQIDBAX/xAAkEQEBAAICAQQDAAMAAAAAAAAAAQIRITESA0FRYRMiMlJxkf/aAAwDAQACEQMRAD8A6mnTOqCfrpk/XWGx66qPbVGee+mTx30D0f00s/XSz9floKj6/no+f31ST35+ennvz66BjsdMf76oB4POktWPXGgrP+2l8/tqjeBj5Y750eIknv6dtEfX10h/tpZ/vOgH6+mimNA9NIH66QPbnQVen5HR6/nqnPHf0Onnnv66Bj/bQrvpA/X00lHnvoKhoPfVIP10yee+grHbRqkHjvo0CP8AfGmf740iPtpkfbQL1/ppnt/TSxz6aFHA9NUP++2qSVA+mnnGD9dQ11m9rHpz0PbH7frC5EhQcBaprKpIZWjgIeWjKWipXlAUQc54wDiXjsktuomUkDv357atNz3XR7Kok2s16qRKPSYaPEkTJryWmmkkhIKlH5qIA+ZIA51zS6qe8kvm/Q9S7LoP+G2TCej1KM094kxsLPlkx5wKUownGMI4KirJ426xXXfL1Vqqq1fd9zLoqpZRGejUsh5yVGHZuVIc8hIH+UOEEDnIB1m5a6dp6V7yrrre/tj9J7DqFYp866WZM6mU5NSdjwE+OXW1AFKWlDyLWQQcBXA5JAzqKq37zrpZT45egw6xVm3IK34622UoS5KBIEUnJweOVjIGRgHXNmybhRXrso7dGsWnRqBGmIUqdVnXJC2W84KvGcVtSoBWQlKR5sDnONZ7T+r1vWhfVVqE2NdlFgPbhBokylMtR3ykAeKHCN4Wcd+cbsE4Gpuuk9PDXLbOke8+erce3VxOnNUnF1a26oIzCyFLB4THVyBgeY7z/p4/EPi37xa600R/x+m1RaqSZ69jioDq2kxxyGSlBzvOMB3OMHO3OtHf+HFU6uuTruaqTlIRUpiizGnvF5ZQpZCSVJxtQSkgAgdu2MHXhs3pDDvCO45R7we4eXGfebiOpQ0tCd7gKR5lJSPUeuPnpbfZrwx/xdAmven24DUG5dqTKbJSpLURqY4pG53uplzCSQvG0gAYOTnGATl9F95p0rqdSqEZ5irQ24cPxy+42ja46MZaTyDk5OCe+05A4B57U3qXTLGtmq2TWa9W6dXIFQ8eLXWYzNSWQop5ZbWQE7gOMqzhRBwRjVd93DIqNt0efRrCbWwypxLrtw0ltmTJXtGX0MpIGwnv6BQHbjU3U/HhenWa0/au6U3dHjuR71pkFbsAVFbNTdEVTLeBuCyvCQpO4ZTnPcjIBOpTp8+NVIMeZDkNSochtLrElhYW26hQylSVDIUCCCCOCDr8+H7etiakIqVDl0N7cpTjtPkKW0tZzgqadCjtHHlSocZ1Jlm9dupvS0MSbN6gSKnTGKWKeVRCsMU9kqSdiYrvCVJI8qtvoQDgnV8tdsfil/mu5JUQO3ppknPHz1ot0X95xb9fkswb3gO0hS4rDEVyMy7KnTZQGHnFR2m9qG1Y3JweOQRjB1uxRrkpVyx1yqPVIVVjIdUyp6DIQ8gOJ/EkqSSAoZ5Hca3LL045YZY9rmP9vlpK7/00goH6aZ/LVZA/vjTPf+mkB9tMjn01Ax2/po0AcemjQUnOg50H7/ppn7/poKCsAgHXxqE9ilwJM2U4GIsZpTzrqhkIQkEqJx8gDr6qAP3+g1zL94R7Q0i+Lgl2HSpLsa06E+lFTMilNymJk5KgULyl0O+CgEjKEnCgSR5UnS2YtY43K6ej2kPeKVu46hMtvp43Mo1MdS0EPFmRT684cbitoOtlARnb5AN6gk8jJSNXnrQplEXHrvUOqR0yJTaUoi0qNmS+2e3xjScJBIOMDzKP+bGdfOl0+f0ztuDcqLbXWpst1K4sbxDJjwkEKypCuHAXPKME8YIJyNeqgURdLk/8ReoBDsd9aFsstrC1peWra2UITwCAFEqUQE7MJye/Lvl7cMZj0yK4PAsytVC2JKJ06059O+LYpNBpri50VDu0rL7pHkCUpUQ2QruO2NYHS5lg2vX4i6TbNbltbEtrbnoLkneUqO5KVJ3HO0fhBSMHnOvf1qkR65X41yUW86ZBQlhLMKmqqCy+6AeShCUYypRVkK79yedY29d98uV+DXVQY8WuxmVRGWleE1ILZSVKcDSiDtAB5ACeM476t+lveqzW4ac5dNGrNNEuvMu1QIl0ekVOj/BqbLW5a20OBIS8nac8gcJBxkZ1grl91mtV2kP3JTJD7ETJhUmQ4qLG3p4KlqWoY5HmORu4BOMDV0sa8KNZ12RbgnV+u3hc623N9No0cLZbSoYOFEErwMjgJHPpr39WKndddrLonG1kUhx/42DHnKjIW20oDaFpX+8SrAAUkjvnI09mdsYcly5k5uTbEGHY1WJ3LlC4o4jnI/EWlLwjAz+D7Ec51IPXUuVk0ORR6nCRBVAbck0aFU2obkkOKKi6crSFBRHcZ4xj56illibIbTARVbWJxhMWnUMzcnnv4cUk9j9/TOskvipft9VIlvNiExFpkaKuXVrVU6JCm8oLgUW1bE5wkIxgY4HcaRnmvBIr8NFsyIabSplHKFNux59IqqHJTb38KinxFqc5zuH4h/p1mFBVctUiybtvU1OhIosI02HKZjAvynZBwkJaIPiLyQQTwSc9xrAadMqLdViy6ZVbNVMZUHWZKorcYpWO2N7CQD98akq9LvW50/apF/VR5qr1Xa+mp0KO09EiNpdJQFFO1JWoDKkoVwEp7ZOhOXhqVTokC31ortuV+t1cr2mrVuH8MFDBUdxThCTgYA/Ee2T6XKgVOBadh1WpWhYd32yuoxWwq4XmGpKGUpwfIlxeVhXm8uMgK4GQDqOZ9Xq0Gmu2tCuSPc1tzkoKJUgmOhvkq2KDivIrI7cjnKe51XOpku7a1Gav24W7TbabQ0w3KQta/DSdoI2JVtTx+I/l20al31EidSaNbUSdT6TPq0+j3PLjNLlVmLTwiLNUtA3BwpV4gCjjdgeU8beNXjo97QnUL2XbkZiRhFhU0KWs0x5PwlCe3thPjuFDfivu4SnC8lXAznGrdV4sXqqmmWvUbgpFXuEocNNcoCXnW0NIRk+M84eXDjJOMY7kHGbDQ49y1eo03pdcFEXKxJW3EqLLQdegnaVEtrJKCnjnnIydvpqfa2fLrn7PXtL2/wBfqKDEak0yvRozLk6DKjOtN71pO4xnHEp8dsFKvMBkApKgncNTIo41wXtit3Z0a6gRZ9Mp0GNcVFmF1utTkBx8OgFKiHXVBCgUqKSlPGCRz312j6EdZqR136eQ7lpaTGc3GNNgrdQ4uJJSAVtFSCQR5gQfVJBwDkDeOUvF7eX1MPHmdJGB0HOdCcY76Z79/wBNbcgM40aY7d/00agpJ++mT99IgfL9NUkgKx8/poIg9rDq2roz0Rr1bjoWqpykGmwFDZht91CsOK3KSMISlSsZ5KQPXXIezLUiXHVIUptiAxTqZ/zj85rw1AtJwVYfjbCl308NYUk8YPca3g96ZdsppqwbaaSDBUZVTlkqaRtKQlpo7nfIDhToGfnn01plaLaqhZ97SFwlz6g7Sv8Al5EhUNUlpsq5HitKClKwcbdoGCfprlecnv8ARnjhv5SBctuOSqnOuaixq0/cKKcnwIU4ttw1qWMIJb3nJQMnCkpJP1yTBMjqi9XCqn3xUqq5FwGXKVTYzERhKB2C9oC14UARgjGONTX096mQ5FPq9wVxAteFUlx6dGbfbDin1ob5WklJI5PJ2nv641FNZp8np/VW4VxWvblzyJsjYjxKi9Jl71E7Q7uUCBxnhIB57Z1Z03nu3c6Wej9QKJ04uiTUaCXJkaa2pTLhZQ3MhuFO0ISrBCgDgggebJ7HOpyse3rci2XSqheIRXa4G5Pwz7yVre8JSFOONgEE4QnIIydpV6A6j/pnMtxxypN1CVTrduMv5bpdLjIgeAEZwla1J2qyRnj+fykXrlMnWtSbYuejwvjI1NcejvsIZUtt2O80ElRcR2H4h3/iyfqn0xJpA77L8iy6pXofxFs2dEkoiR6JTXtsh51YKkqecVkrJT5ipWSd3lCQMG+WB0rse4bVduWoSKxAioW618LJcbUStBQCElCUleS4njaCOTz6eafdjk6ZKNszKbU6NLUxJNErLnwsuO820G/KsqQlRwDyhYyMeXjX2Zh3pcNIluG2E0ekQXFTkw1JWBMkKKQooUoqC1bR89oxgd9SSpx7vXWbANvXtVaVRahW7cpLD6fiZzMiL8LECcIL7h8YObNx5yArgAc6sNKodxM0yfcKbrqNQXGqHwjSaROQ26s+HvS+lx8+YYzkAAjPfVbrNWoN0KuiTcNFgXVUgpydSZhU6FsvHCkvFKSkZTypJ55+eiWwuPbr1LTLtFdIffZlOUZ2c8Ay+hoI3tuBAIGM8bsY45I02ansrtGzrcvmfU4cqJVqbJhxnJkmry3Gy0rzAAENpCASV8bc7sfXXmqNrR7E6mO2hSLiq8aoiQmMJDzTaYylrSCApvgqRkkZPpztPbWRWHIr9StCu2VS7fp8GmPRy8iqMTFuNCQl1ChtdWpQUFFAGB2xnjka8DlfuX9rmTVuns+ZXYsht9dU2Lj73EDCPEUobUp45wpOfmNO0snbL+i9qWZdxuGmV614rdyR3Eokw0qSiK+tKlJbWhokJT5shWMDz8AZxqw3nfNz9NqtX7bqjirgbnK+IhPzVOfDtpORkJ4SrCfLtOUgAYAB0qJcDjU0UilJXUuo9xPMmqTIKt8SI0mQX1AKBO4pO0qUBtG0AE9zJnVlVq0fqdKqVzVaShhVNTGVS3SsxtyxwsMlOeUpznspRyDySNa3Dn2QRSrosu2aBEitv1eXW0p8Ryq0pxMIsulW4JSFJUVoR/qHmPy41IVi1G4OoFt3E9W63UotttpRKiVlpsRqg8GlqKwNv8ODgqyRlOBkAajin3Uun0xLKKDQrgpqZgRBnS4SWt2PLjfgHZjGUk+U/rPPSz4KBb1Qtu5qpSoEi4XnW4UWnOOPNIJZADTanElLYJTkAK2k5wdSdmN55V9a7Cj1a0oNTguCemlx2lJelMLmgxiCA4gLUEkkpIO5JIxnvuOs493Z1bbsDrC3b092oQqTd6PhGmnqY0zHMoZVGc3tpTgqAcRyCCVJ57aiLpbXpl2vTrYqFDeKqPQnojzsyOXErdCytAXkpAOSrASoEjBzrBbRqAtmpRKpSm3IMqlyWZomNbUlhbawsFZafUU8jBDqFd/MRrN3OXWyZTUd7U8DGgnn115qZMRUqfFloTtRIaQ8lOOwUAr/AH16SBnt+muz5qoHj10aABjt+mjQUkf3nVKmxjPr99VH++NGc/f00RzZ96YFt9TbLdK2Wm0UdYDz0L4ssqL6vM22Tgr4AHqOeday9IKr+xK27EqUt6nqnx/C21KVES4pe4FB+Hx4iOTwMnvkjnW6nvQKTBl02yH0Epra/i229uAVMpLWfzBXwR8zrnVbtedtursKp7Bals+fZS4zSJLOMnxFynkqAURnKscehGANcr/T6Hp39JtsDcNCj3xadxWtT640qbR5KHEtrjbHIykq4WlO1JKQeFLGcbvl2gGdEurpvXXpqJUddQkslv8Abc/YVA4JUltToO1ShkZHJHGdZLdtZcuCr/4/tKc2usxzsqcNDxkbXD6qJQgKBHGMYOO3rrKYfUeg9SqNUXKpCnIqtHYTKZgttocY8Ubh+6CkZSSrbncTgD+bfDeUl5lYVTOnPUTqhUocG40+FS1FO+bNbbU4y3n/ALSkpKsnKu3Hz4wNS5aCapMhVmiKaoMujUinIi0hlt2QuXJeCVoQl1ZIJ37dpBAGcAfWCbdqVnVb4mPccerUucGluCWipvr3u8qOUkhKdysE8EZ156DLtek02XPrsqqSqo2pDLFPpk9yGh9G3IW6tIJ3ZPJzz6AaS8scPiu5qXTEGlXH03p7dTi/u1FDT0Nw/VwJUCTx+Y1dLBoNXrkeXPtG5JVseG54QhSKlsU4MBQ2FJClAZx+H07nB1lXSWKzdsWuVSZHchRm3WWobdTlOSUrcUtQKEKcJcOcgHJI4BGMHVqvHp9QKN1JkRanX5dqPSmkzI06O2HoS17vMlC87gE4xkH8QI+WoatWCr0i46nXJ9Pmy6LXrhgO7XIk+OkyntqBjatxADmMny7s8ZGdeWR07uiEtKptAt2mxG1qZlT5ZjrYjqByoOFJX5huBwAVHjGca9i6Mm/q01Dp91KuSvwo+yPJYpzjKdiAVBDru5XPmwlRwPTPYa+02oVfqVSw7U6s0KRRmgiofBsOeKhZUQEODH7107c7hnAGOPQn/V6syyOpV6UBsUestx7YDi/DXAX4EQlKilSghKUnvnuB+ROsEbftukzX410wrgqrzDi23m3KiI6eMjJSElX5b/z1eabSGJ1tYe6iw4tAjtH/ANMpsd7x1p54La1JSpSj65PfJAHOsu6W9P3nEUGVIp9Mk29KirkqkymlqlF1SCUjwzwUAgeXGCASDyNXtJjvpdOhriKhSLjkUC3Y1vteEhqkqlqecbnPYUCFOqO9QGB+HCecZ4OvBfPTWsXe4q6oL9Oq15NusoqdOhkLjB3YCkMtu+oSE5TkgEHAB41iNn1uPcFYabl3dX6TXkOFLMlBbRHSoHhKEBBLY78dhr60Sl09VXrcmuXXMprMFBQpumPFDtRVnlYWreN57lPb1yNX6akmU0t9TrV6iDKotboalxglBVHVGSw4nzYQpKU7VE7iAMJJ/InMmdD+ndw0m5adMrjLL0VltfwcWSpR8BwhO9SyOEBKNwJ+vpqy9HxaFZuCqT5jVRfj0JoSYbtWeRJejNjfv2FCUgn+Lbg4PI7nVd09V5PUhr9hWtHXGgrSn4qbNIBbQVHIWoHyoyeQD5vXgcX7JjJztKNTkmjWJdc2PX5t3tVKQ4w22xEifuQTgBKXNoW2MDOO+RwM6g5MV9SS1KiP+NgpjftGmMMPJPYll9k4UAcAtqByD88Z992z2qdbtHolLmR5FFprq0KluRI8+I++sHe8XASpveONikYwkd8avfQejR6z1BosqXTmY1LizGH5UOKg+EsIcbCnEYPl3BRzj64A7a52/LpLuzTtxbUZcO3aUw4MONRGUKz8wgA/+NXIjn+ugcE/fQe/9Nd3zDA4/ro0x2/po0FJH1/XSUcKSPv66Zz9dUlRB7HRGhnvQi9Bd6c1RLLi2GvjW1BJ/F5mSUj/AFEZ/n9NaFdT7I/YVQDjKzJpc1r9pRJCPKmZEOQ04PXB2lJHdK0rSeUnXUb3h9hSbu6GJqsZAUqgTEzH1ZAKYy0ltxQ/+UqQo/QE+mtF/Z4h0HqjFf6O3bLZpVTlOOLtCuPAkRpS1bn4ToBBLT5G9Kc8ObyPMvB5ZTl6/Ty/Vr5Sbnq1NMaO25JWQApijtvGLBbQCFbnsEAjAIOcemSo8ak2izWrjoy3rYlt0moJf3zZFPj/AA7BJGFNtreJLuN3PAUMjjnWN9Xek1a6e3jUqFXYEinVUPBCm3AdqmgcBxCsYWhXoocH7jWCO1B6jVPxS34gp4CYKEnDbTmSQ5txyoHJH159BrLtMpO2ZXDOtyLVo9Muyjy5L7YQXaiykNKI5/7Z4c4IySRuI7AHGsqpluWJchVJt6qwIldWjbFcklKVtqI4PhOYTuHby/PjUcC7FVaPGg1da6m4oqkTajNUXHkp9Gmu4xjA59cnjVsdpNBrDHxsGU9TS/J8CNBP74+nmJ4wMnHbuD8tXomW0ydU6rd9oWRbcSPVA2w1vXPrAjBouurXtSopCSANpIG3uc51HKZFpXGVord0VyfUltrSJs1kFlCiBjw2RuOCQAQVA4yQQQNZn0+sGM1Jk0yu1JusxEJK3aU4vDLBGCHFFXAOM9ge3OvK30ijzUOyqlR1QIzjq/hzTl70rQORjJySQeMfLS1bLremNW/eMqoURFgRVIpcic43Gal00JS24N3LqykblkDGOcH151nN33uxTpFvV+jXD+0odEdFOqEWKFAKd5y6QThRcCVDcfXGMawi270nWQW2I9qQVLiEkOupdU7gnnJ3Yxn5AdtX1XWqpS4D0ddiUt5p1zc/taWlKlH/ADY/3OnkzLPdjC5FBvK6plcrQj0KkbFNttNMJfkPKx5cIJAynI8ys5xjnvq4RupFSthyns0Stf4ugtLCksSIio0lJHbjcRkAkb0kgZIPHe7W7atO6i1aTKqdupt1kJSk/CrWW3VnPm2k8KAxwD+XrrJrHsVi1pU2cuBEpMxiO94ElMgPutpKceNzwgAjdgjnGNNVZjbdrZfPSdu4LknSpD1NtugoabeZlSB4UjK8ZCs7UqAJPYE8jvjWDVundPLejRmUS6lcc9hKS65DWERpKwSfMVZOO3CUjPbTqVpxXpkJdTun9oP1AEsOkOEEAgJGSCrJyB2A5+WiLcFOt2O1MpNDYTJhPFqc3UPO6MnHl5CknhQOO3GO+lpZz0lamwp1Lg0isma9SKK9E3SbbMNJekg5AAQMKUcqPbvtAyNYDWr5prbQXb7Zp9Dc/dynqduYlNOLyAFsklCgPllQPYlJOsPqVXl1F9yHKmu1NJSJVOmKdWXYxPdAJOccYKTxkBQ+tcaI7UnBNlrO6SypEkkYClfMgdyTj7kep1Npcvh6IgdqlQcUtLDUtJS3IlRmwy3MZOMFTQG3PYkjGfUE862OsGyHKJAsentKdj1q6KtBMZAd8NaqeiUEpXzg7XnElQOMFMYEZCtXXpf7PVM6V2O11X61wDBt9tvwKVZk1vw5tckkZQHQrlprIBIIzhOVADCVZ77Isap+0X7TBvSsLKkUY/tWUlkER0OgeFGZbSchKEjhKfQN/MkmWexjnr9p7OmOOTz6/PQRz3/XSQDgYzpnOfXXoeBUBx3/AF0aQzj10aBEfbTI+2kToJ0HmqEOPUIb8SWy3KiyG1NPMOpCkOIUCFJUDwQQSCPrrjH7V/QR7of1dqNLiuSxTShMyjy3XgHFxypO1W5ODuaXlvPByhKv4hntICM4I/TUU+0V7PtB9oSwpFFqbbMSrtJKqXWfhw49AeyDuTyCUK2gLRkBQ+RAIlm41jdVpP0U9pKxfaPoUDpz18ixE3HGHw9GvB5QZW8o4wFvDBYfJx5vwO/xAK4Vj3W73bt42tLdl2UsXpStxUqM6pEeeyCSRlBwh3A9UlJ+Sda7dbOjVa6UXzVLWuKKY8yI8UsyfBUiPPa4KXWCoedBBGcE7SdqsHUs+z17eN99Co0agXAwu+LPaIQ0xIe2zIjf+Vh85ykZ4Q5kcYBSNc9y8ZOv7T+WtdetmdQZ86nz4EulVFCy05FlR1supI9ClYB/TVseZdS/CUEhTUdvalBOQk/P+fOuxdD6wez/AO1xTGaXLl0aryljyUS5Gkx5raicYb3kZVx3aWfvqOeofuurFrjsiRbNdrNqSHVFSY6iibGb+gQ5hYHy8+nje5dpPUx9+HLONLlQocsoG4vq2qPqee3251kNMvqdTa/BkJW4EQ2wFISvIcwO5GMdsffGttLy91z1CpRUu3LholxMpb3BuSHILq15PlAIWjnjBKhznONQtXPY361W+4tyV02q74yQTALErAHrhtxRx+XOsX7dZn8VGzfU6ptwpa1SXVPvvf8AUUR+Hd5vmQT9DjXpHUha67HcdS8uM20MIS5sJIABJIHPqeQfTOca9c/opf8ATg43M6f3RGwe6qJJwPzCMat6entzup+I/wAJ3E4kHwtyaNKKQfl/0++s7jp5ZV4n75mLpNSZaUpr4l3duYWoAoCs7CAcD0/9tec1t56oxlOkvNmJ4SkLUfN3GB8hg9vv89Z3RvZz6nVoluB0zux1Sk7gV0l1hI+R3OBI5++pGtj2Cetl1bN1pR6G0lOSut1Ftkn7Jb3qJ+4GruVnzvy1uVImzqO3GWgkx5G9pYJCkAnlI+nY/kNel6OpyU/JlyMmSgJcddV+JWMZ57nA1v8AdPPdWTXHELve9EJjn8UK34xQtRwcfvnc4wcdm+ee2tgIHQ/2ePZIpkat1uPR6PNjp3tVWvvfF1Bw558JKty1K47NI/lrclrlfUn+6539EfZM6i9aEsy7foXwFHBSk1qt7oscoJwVNgje9gZOEDHGNwzrcR3px0Q9gSiwK7cq13t1I8LxadFfUkyFu8grYZ/BGa3Zy8rcoAEAqUAk4L1z95/MntSaP0npTlJbILarjrLKVST25Yj5KUdjhTm44P4ARrTGQ/UrpqUqr12oyKhNlL8eTUJz5dedUe5WtRyeP5D6abxn3Vkyz+mbdXOslz+0hesiuXHKYSUp2xojZxFgx87jsSTnA4KifMs9z2A6cew10YT0k6Kw5kqO5GrNx7alLZeTtUy2QfAax3BCDuIPIUtQ9Nas+wX7LTnUGdTOotxw0KsiKr4iks7xmpS23iA4tIH/AEGy3kAn94racbU+bpgTn661hLvyyY9TKa8YaQAPTTI59NIHQTzro4qgOPTRpA8aNAj9/wBNM/f9NI/3zpn++dAvz/TQQCOT+mj1/rpnt/XQYZ1U6QWn1nth6g3bSWKpCUFeE4pID0VZHDjLndtY45H2ORxrnJ1X92r1As2oMqsmfHvuiBl111yctEKXHCSopb8MAh4lIACk7cqyNqRg66mnn/31Ts47+ulkvZLZ0/PY5AakowuO7FfyRskMFsggkEFKgCMEEHjggjuNSv009q3rH0ghtQbevSTIpjWAmBUkpmsJA/hSl0FSB9EFOuxV/dF7F6ovxnrttKkXFIisvR2H6hEQ46yh0YcDa8bkZ+YIIPIIPOtQeofurLekx4xsG759BkmatckVxPx7fwysYba2lCgUYOCoqKtx3E4B1y8LOnWZS9o/s73rtyQ2fDu7p7TqlgJSX6PMciEfM7HA4D9gRqWKH70npLObSanb11Up3+IfCMPtj80uhR/+3Wq96ewL1jsqj3bWZNLg1CmURtLrBpUkyZNSb8QpUpmOlJUClHnUlWD6J3Eaiitez71Gt+sWzTKlYNbbq9xxW5FMhJhqcccQrcdiykFLa0hJKkLIKMjdjOm8oz44V0oge8h6EzPMavWYpHAQ7Rn8/wD4g/8AnXre94p0Fwf/AImqLysdk0aXn9Ua5NIojj9Nq1RRTJZplIfai1OUpsoagvOFQQ28o8NqJQobTzkYOMjPti2dWJM+hU2NQJ7lWr7LUijwfhlh6pMuBRbdYSQPEbUELwoceU6z5Vfx4unlU95l0Qp6SpgXHU1J7CNSdhP5uLSNR7cfvYKK0lxFt9OKhKUoENP1achhIPoSlpK//wBhrQODatcqtBm1yn2zU6jR4MxNOlToMFx1tmUpO4MqCUkhfzGOCQDgkAy7bfsY9Z7nucUFuxpdMdVTRVBNqp8CEEKQFIaLwBHjKJ2eF+JKs79qRu1reSzHCMgv33h3W6/kvx4NSp9nwnfKUUGL4bwT/wDWcK1g/VJSftrXaqrqdyVR2o1mqSapPkK3PTZr63n3T/qWskn8zrbOxPdo9VbkptFm12VSbTMioeDPpcp7x5UWEnGXkra3trdUN4DeQBlBKjykbJ2Z7r3pdR01NFyzqxeCHZqH4BfkGEqJHSCPAUWCkO78+dZA3YGAnnN1ll2vljj05n2faM+85bUK16PMumpl1DSWqQwqUptSyUp8QoBS0CUq5cKRwTng66Hezh7u1y26w1cnVOXGm1OBUmZtMpNElLVDHhg8yipA8XKik7AAkbOSrcdbn27ZlBtBElNDotPoyZKgt8U+K2wHVAbQpexI3EDAycnGrxg7u5x8tWYSM3O18YsJiHGajsNIZYaTsbbbQEpQkdgAOAB8hr7nA9f00x/t89JXf+utuYH3/TTPfv8AppD++dM9/wCugY7d/wBNGgdv66NBQc/T+Wmc/T+WmR9NBH00FPOfT+Wmc49P5aMc9tMjjtoFz9P5aXP09PTVWPpox9PloKTnn/8AmkQee3fVZHfj56Md+PXQfJCVpB7ffVYBVwrt8tVAcHjTA+nrqoss+0aHUqdUKdKo1OlU+orLk2I/FQtqUo4yp1BGFk4GSoHsPlpuWpRnKpT6mukwV1KnNKYhTFRkF6K2oAKQ0vGUJIABCcA4GruR9PQaCO/HpoPLGp7UIOCO0hgOOKdWGkhG5SjlSjj1J5J7k99ekZ+Q7arxz20gPp6aD5pSQSdCARznX0A+mkB241AucenY+mnzn07/AC08cdvQ6Mc9vXRSGfp2+WkrOfT+WqgPp6aFDntoKRn6fy0znPp/LTA+mgjntogGcen8tGmMY9P56NBUQNMgaNGtsqcDOqiBjRo0CwNGB/40aNAEDn89GBz99GjQAAwdMAfro0aBED9BpEDn7aNGgqwM6QA/TRo0AANAA40aNAYGPyOjAz+ejRoAAfpoUBnRo0AANJQ50aNAAcaNGjQf/9k="/>
          <p:cNvSpPr>
            <a:spLocks noChangeAspect="1" noChangeArrowheads="1"/>
          </p:cNvSpPr>
          <p:nvPr/>
        </p:nvSpPr>
        <p:spPr bwMode="auto">
          <a:xfrm>
            <a:off x="215900" y="-517525"/>
            <a:ext cx="17049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10" name="AutoShape 8" descr="data:image/jpeg;base64,/9j/4AAQSkZJRgABAQAAAQABAAD/2wBDAAMCAgMCAgMDAwMEAwMEBQgFBQQEBQoHBwYIDAoMDAsKCwsNDhIQDQ4RDgsLEBYQERMUFRUVDA8XGBYUGBIUFRT/2wBDAQMEBAUEBQkFBQkUDQsNFBQUFBQUFBQUFBQUFBQUFBQUFBQUFBQUFBQUFBQUFBQUFBQUFBQUFBQUFBQUFBQUFBT/wAARCACTALMDASIAAhEBAxEB/8QAHgAAAgEFAQEBAAAAAAAAAAAAAAEHAgUGCAkEAwr/xABDEAABAwMDAgMGAwYEBQIHAAABAgMEBQYRABIhBzETIkEICRRRYXEygaEVI0KR4fAWUmLBFyQzQ7El8SZyc5KistH/xAAZAQEBAQEBAQAAAAAAAAAAAAAAAQIDBAX/xAAkEQEBAAICAQQDAAMAAAAAAAAAAQIRITESA0FRYRMiMlJxkf/aAAwDAQACEQMRAD8A6mnTOqCfrpk/XWGx66qPbVGee+mTx30D0f00s/XSz9floKj6/no+f31ST35+ennvz66BjsdMf76oB4POktWPXGgrP+2l8/tqjeBj5Y750eIknv6dtEfX10h/tpZ/vOgH6+mimNA9NIH66QPbnQVen5HR6/nqnPHf0Onnnv66Bj/bQrvpA/X00lHnvoKhoPfVIP10yee+grHbRqkHjvo0CP8AfGmf740iPtpkfbQL1/ppnt/TSxz6aFHA9NUP++2qSVA+mnnGD9dQ11m9rHpz0PbH7frC5EhQcBaprKpIZWjgIeWjKWipXlAUQc54wDiXjsktuomUkDv357atNz3XR7Kok2s16qRKPSYaPEkTJryWmmkkhIKlH5qIA+ZIA51zS6qe8kvm/Q9S7LoP+G2TCej1KM094kxsLPlkx5wKUownGMI4KirJ426xXXfL1Vqqq1fd9zLoqpZRGejUsh5yVGHZuVIc8hIH+UOEEDnIB1m5a6dp6V7yrrre/tj9J7DqFYp866WZM6mU5NSdjwE+OXW1AFKWlDyLWQQcBXA5JAzqKq37zrpZT45egw6xVm3IK34622UoS5KBIEUnJweOVjIGRgHXNmybhRXrso7dGsWnRqBGmIUqdVnXJC2W84KvGcVtSoBWQlKR5sDnONZ7T+r1vWhfVVqE2NdlFgPbhBokylMtR3ykAeKHCN4Wcd+cbsE4Gpuuk9PDXLbOke8+erce3VxOnNUnF1a26oIzCyFLB4THVyBgeY7z/p4/EPi37xa600R/x+m1RaqSZ69jioDq2kxxyGSlBzvOMB3OMHO3OtHf+HFU6uuTruaqTlIRUpiizGnvF5ZQpZCSVJxtQSkgAgdu2MHXhs3pDDvCO45R7we4eXGfebiOpQ0tCd7gKR5lJSPUeuPnpbfZrwx/xdAmven24DUG5dqTKbJSpLURqY4pG53uplzCSQvG0gAYOTnGATl9F95p0rqdSqEZ5irQ24cPxy+42ja46MZaTyDk5OCe+05A4B57U3qXTLGtmq2TWa9W6dXIFQ8eLXWYzNSWQop5ZbWQE7gOMqzhRBwRjVd93DIqNt0efRrCbWwypxLrtw0ltmTJXtGX0MpIGwnv6BQHbjU3U/HhenWa0/au6U3dHjuR71pkFbsAVFbNTdEVTLeBuCyvCQpO4ZTnPcjIBOpTp8+NVIMeZDkNSochtLrElhYW26hQylSVDIUCCCCOCDr8+H7etiakIqVDl0N7cpTjtPkKW0tZzgqadCjtHHlSocZ1Jlm9dupvS0MSbN6gSKnTGKWKeVRCsMU9kqSdiYrvCVJI8qtvoQDgnV8tdsfil/mu5JUQO3ppknPHz1ot0X95xb9fkswb3gO0hS4rDEVyMy7KnTZQGHnFR2m9qG1Y3JweOQRjB1uxRrkpVyx1yqPVIVVjIdUyp6DIQ8gOJ/EkqSSAoZ5Hca3LL045YZY9rmP9vlpK7/00goH6aZ/LVZA/vjTPf+mkB9tMjn01Ax2/po0AcemjQUnOg50H7/ppn7/poKCsAgHXxqE9ilwJM2U4GIsZpTzrqhkIQkEqJx8gDr6qAP3+g1zL94R7Q0i+Lgl2HSpLsa06E+lFTMilNymJk5KgULyl0O+CgEjKEnCgSR5UnS2YtY43K6ej2kPeKVu46hMtvp43Mo1MdS0EPFmRT684cbitoOtlARnb5AN6gk8jJSNXnrQplEXHrvUOqR0yJTaUoi0qNmS+2e3xjScJBIOMDzKP+bGdfOl0+f0ztuDcqLbXWpst1K4sbxDJjwkEKypCuHAXPKME8YIJyNeqgURdLk/8ReoBDsd9aFsstrC1peWra2UITwCAFEqUQE7MJye/Lvl7cMZj0yK4PAsytVC2JKJ06059O+LYpNBpri50VDu0rL7pHkCUpUQ2QruO2NYHS5lg2vX4i6TbNbltbEtrbnoLkneUqO5KVJ3HO0fhBSMHnOvf1qkR65X41yUW86ZBQlhLMKmqqCy+6AeShCUYypRVkK79yedY29d98uV+DXVQY8WuxmVRGWleE1ILZSVKcDSiDtAB5ACeM476t+lveqzW4ac5dNGrNNEuvMu1QIl0ekVOj/BqbLW5a20OBIS8nac8gcJBxkZ1grl91mtV2kP3JTJD7ETJhUmQ4qLG3p4KlqWoY5HmORu4BOMDV0sa8KNZ12RbgnV+u3hc623N9No0cLZbSoYOFEErwMjgJHPpr39WKndddrLonG1kUhx/42DHnKjIW20oDaFpX+8SrAAUkjvnI09mdsYcly5k5uTbEGHY1WJ3LlC4o4jnI/EWlLwjAz+D7Ec51IPXUuVk0ORR6nCRBVAbck0aFU2obkkOKKi6crSFBRHcZ4xj56illibIbTARVbWJxhMWnUMzcnnv4cUk9j9/TOskvipft9VIlvNiExFpkaKuXVrVU6JCm8oLgUW1bE5wkIxgY4HcaRnmvBIr8NFsyIabSplHKFNux59IqqHJTb38KinxFqc5zuH4h/p1mFBVctUiybtvU1OhIosI02HKZjAvynZBwkJaIPiLyQQTwSc9xrAadMqLdViy6ZVbNVMZUHWZKorcYpWO2N7CQD98akq9LvW50/apF/VR5qr1Xa+mp0KO09EiNpdJQFFO1JWoDKkoVwEp7ZOhOXhqVTokC31ortuV+t1cr2mrVuH8MFDBUdxThCTgYA/Ee2T6XKgVOBadh1WpWhYd32yuoxWwq4XmGpKGUpwfIlxeVhXm8uMgK4GQDqOZ9Xq0Gmu2tCuSPc1tzkoKJUgmOhvkq2KDivIrI7cjnKe51XOpku7a1Gav24W7TbabQ0w3KQta/DSdoI2JVtTx+I/l20al31EidSaNbUSdT6TPq0+j3PLjNLlVmLTwiLNUtA3BwpV4gCjjdgeU8beNXjo97QnUL2XbkZiRhFhU0KWs0x5PwlCe3thPjuFDfivu4SnC8lXAznGrdV4sXqqmmWvUbgpFXuEocNNcoCXnW0NIRk+M84eXDjJOMY7kHGbDQ49y1eo03pdcFEXKxJW3EqLLQdegnaVEtrJKCnjnnIydvpqfa2fLrn7PXtL2/wBfqKDEak0yvRozLk6DKjOtN71pO4xnHEp8dsFKvMBkApKgncNTIo41wXtit3Z0a6gRZ9Mp0GNcVFmF1utTkBx8OgFKiHXVBCgUqKSlPGCRz312j6EdZqR136eQ7lpaTGc3GNNgrdQ4uJJSAVtFSCQR5gQfVJBwDkDeOUvF7eX1MPHmdJGB0HOdCcY76Z79/wBNbcgM40aY7d/00agpJ++mT99IgfL9NUkgKx8/poIg9rDq2roz0Rr1bjoWqpykGmwFDZht91CsOK3KSMISlSsZ5KQPXXIezLUiXHVIUptiAxTqZ/zj85rw1AtJwVYfjbCl308NYUk8YPca3g96ZdsppqwbaaSDBUZVTlkqaRtKQlpo7nfIDhToGfnn01plaLaqhZ97SFwlz6g7Sv8Al5EhUNUlpsq5HitKClKwcbdoGCfprlecnv8ARnjhv5SBctuOSqnOuaixq0/cKKcnwIU4ttw1qWMIJb3nJQMnCkpJP1yTBMjqi9XCqn3xUqq5FwGXKVTYzERhKB2C9oC14UARgjGONTX096mQ5FPq9wVxAteFUlx6dGbfbDin1ob5WklJI5PJ2nv641FNZp8np/VW4VxWvblzyJsjYjxKi9Jl71E7Q7uUCBxnhIB57Z1Z03nu3c6Wej9QKJ04uiTUaCXJkaa2pTLhZQ3MhuFO0ISrBCgDgggebJ7HOpyse3rci2XSqheIRXa4G5Pwz7yVre8JSFOONgEE4QnIIydpV6A6j/pnMtxxypN1CVTrduMv5bpdLjIgeAEZwla1J2qyRnj+fykXrlMnWtSbYuejwvjI1NcejvsIZUtt2O80ElRcR2H4h3/iyfqn0xJpA77L8iy6pXofxFs2dEkoiR6JTXtsh51YKkqecVkrJT5ipWSd3lCQMG+WB0rse4bVduWoSKxAioW618LJcbUStBQCElCUleS4njaCOTz6eafdjk6ZKNszKbU6NLUxJNErLnwsuO820G/KsqQlRwDyhYyMeXjX2Zh3pcNIluG2E0ekQXFTkw1JWBMkKKQooUoqC1bR89oxgd9SSpx7vXWbANvXtVaVRahW7cpLD6fiZzMiL8LECcIL7h8YObNx5yArgAc6sNKodxM0yfcKbrqNQXGqHwjSaROQ26s+HvS+lx8+YYzkAAjPfVbrNWoN0KuiTcNFgXVUgpydSZhU6FsvHCkvFKSkZTypJ55+eiWwuPbr1LTLtFdIffZlOUZ2c8Ay+hoI3tuBAIGM8bsY45I02ansrtGzrcvmfU4cqJVqbJhxnJkmry3Gy0rzAAENpCASV8bc7sfXXmqNrR7E6mO2hSLiq8aoiQmMJDzTaYylrSCApvgqRkkZPpztPbWRWHIr9StCu2VS7fp8GmPRy8iqMTFuNCQl1ChtdWpQUFFAGB2xnjka8DlfuX9rmTVuns+ZXYsht9dU2Lj73EDCPEUobUp45wpOfmNO0snbL+i9qWZdxuGmV614rdyR3Eokw0qSiK+tKlJbWhokJT5shWMDz8AZxqw3nfNz9NqtX7bqjirgbnK+IhPzVOfDtpORkJ4SrCfLtOUgAYAB0qJcDjU0UilJXUuo9xPMmqTIKt8SI0mQX1AKBO4pO0qUBtG0AE9zJnVlVq0fqdKqVzVaShhVNTGVS3SsxtyxwsMlOeUpznspRyDySNa3Dn2QRSrosu2aBEitv1eXW0p8Ryq0pxMIsulW4JSFJUVoR/qHmPy41IVi1G4OoFt3E9W63UotttpRKiVlpsRqg8GlqKwNv8ODgqyRlOBkAajin3Uun0xLKKDQrgpqZgRBnS4SWt2PLjfgHZjGUk+U/rPPSz4KBb1Qtu5qpSoEi4XnW4UWnOOPNIJZADTanElLYJTkAK2k5wdSdmN55V9a7Cj1a0oNTguCemlx2lJelMLmgxiCA4gLUEkkpIO5JIxnvuOs493Z1bbsDrC3b092oQqTd6PhGmnqY0zHMoZVGc3tpTgqAcRyCCVJ57aiLpbXpl2vTrYqFDeKqPQnojzsyOXErdCytAXkpAOSrASoEjBzrBbRqAtmpRKpSm3IMqlyWZomNbUlhbawsFZafUU8jBDqFd/MRrN3OXWyZTUd7U8DGgnn115qZMRUqfFloTtRIaQ8lOOwUAr/AH16SBnt+muz5qoHj10aABjt+mjQUkf3nVKmxjPr99VH++NGc/f00RzZ96YFt9TbLdK2Wm0UdYDz0L4ssqL6vM22Tgr4AHqOeday9IKr+xK27EqUt6nqnx/C21KVES4pe4FB+Hx4iOTwMnvkjnW6nvQKTBl02yH0Epra/i229uAVMpLWfzBXwR8zrnVbtedtursKp7Bals+fZS4zSJLOMnxFynkqAURnKscehGANcr/T6Hp39JtsDcNCj3xadxWtT640qbR5KHEtrjbHIykq4WlO1JKQeFLGcbvl2gGdEurpvXXpqJUddQkslv8Abc/YVA4JUltToO1ShkZHJHGdZLdtZcuCr/4/tKc2usxzsqcNDxkbXD6qJQgKBHGMYOO3rrKYfUeg9SqNUXKpCnIqtHYTKZgttocY8Ubh+6CkZSSrbncTgD+bfDeUl5lYVTOnPUTqhUocG40+FS1FO+bNbbU4y3n/ALSkpKsnKu3Hz4wNS5aCapMhVmiKaoMujUinIi0hlt2QuXJeCVoQl1ZIJ37dpBAGcAfWCbdqVnVb4mPccerUucGluCWipvr3u8qOUkhKdysE8EZ156DLtek02XPrsqqSqo2pDLFPpk9yGh9G3IW6tIJ3ZPJzz6AaS8scPiu5qXTEGlXH03p7dTi/u1FDT0Nw/VwJUCTx+Y1dLBoNXrkeXPtG5JVseG54QhSKlsU4MBQ2FJClAZx+H07nB1lXSWKzdsWuVSZHchRm3WWobdTlOSUrcUtQKEKcJcOcgHJI4BGMHVqvHp9QKN1JkRanX5dqPSmkzI06O2HoS17vMlC87gE4xkH8QI+WoatWCr0i46nXJ9Pmy6LXrhgO7XIk+OkyntqBjatxADmMny7s8ZGdeWR07uiEtKptAt2mxG1qZlT5ZjrYjqByoOFJX5huBwAVHjGca9i6Mm/q01Dp91KuSvwo+yPJYpzjKdiAVBDru5XPmwlRwPTPYa+02oVfqVSw7U6s0KRRmgiofBsOeKhZUQEODH7107c7hnAGOPQn/V6syyOpV6UBsUestx7YDi/DXAX4EQlKilSghKUnvnuB+ROsEbftukzX410wrgqrzDi23m3KiI6eMjJSElX5b/z1eabSGJ1tYe6iw4tAjtH/ANMpsd7x1p54La1JSpSj65PfJAHOsu6W9P3nEUGVIp9Mk29KirkqkymlqlF1SCUjwzwUAgeXGCASDyNXtJjvpdOhriKhSLjkUC3Y1vteEhqkqlqecbnPYUCFOqO9QGB+HCecZ4OvBfPTWsXe4q6oL9Oq15NusoqdOhkLjB3YCkMtu+oSE5TkgEHAB41iNn1uPcFYabl3dX6TXkOFLMlBbRHSoHhKEBBLY78dhr60Sl09VXrcmuXXMprMFBQpumPFDtRVnlYWreN57lPb1yNX6akmU0t9TrV6iDKotboalxglBVHVGSw4nzYQpKU7VE7iAMJJ/InMmdD+ndw0m5adMrjLL0VltfwcWSpR8BwhO9SyOEBKNwJ+vpqy9HxaFZuCqT5jVRfj0JoSYbtWeRJejNjfv2FCUgn+Lbg4PI7nVd09V5PUhr9hWtHXGgrSn4qbNIBbQVHIWoHyoyeQD5vXgcX7JjJztKNTkmjWJdc2PX5t3tVKQ4w22xEifuQTgBKXNoW2MDOO+RwM6g5MV9SS1KiP+NgpjftGmMMPJPYll9k4UAcAtqByD88Z992z2qdbtHolLmR5FFprq0KluRI8+I++sHe8XASpveONikYwkd8avfQejR6z1BosqXTmY1LizGH5UOKg+EsIcbCnEYPl3BRzj64A7a52/LpLuzTtxbUZcO3aUw4MONRGUKz8wgA/+NXIjn+ugcE/fQe/9Nd3zDA4/ro0x2/po0FJH1/XSUcKSPv66Zz9dUlRB7HRGhnvQi9Bd6c1RLLi2GvjW1BJ/F5mSUj/AFEZ/n9NaFdT7I/YVQDjKzJpc1r9pRJCPKmZEOQ04PXB2lJHdK0rSeUnXUb3h9hSbu6GJqsZAUqgTEzH1ZAKYy0ltxQ/+UqQo/QE+mtF/Z4h0HqjFf6O3bLZpVTlOOLtCuPAkRpS1bn4ToBBLT5G9Kc8ObyPMvB5ZTl6/Ty/Vr5Sbnq1NMaO25JWQApijtvGLBbQCFbnsEAjAIOcemSo8ak2izWrjoy3rYlt0moJf3zZFPj/AA7BJGFNtreJLuN3PAUMjjnWN9Xek1a6e3jUqFXYEinVUPBCm3AdqmgcBxCsYWhXoocH7jWCO1B6jVPxS34gp4CYKEnDbTmSQ5txyoHJH159BrLtMpO2ZXDOtyLVo9Muyjy5L7YQXaiykNKI5/7Z4c4IySRuI7AHGsqpluWJchVJt6qwIldWjbFcklKVtqI4PhOYTuHby/PjUcC7FVaPGg1da6m4oqkTajNUXHkp9Gmu4xjA59cnjVsdpNBrDHxsGU9TS/J8CNBP74+nmJ4wMnHbuD8tXomW0ydU6rd9oWRbcSPVA2w1vXPrAjBouurXtSopCSANpIG3uc51HKZFpXGVord0VyfUltrSJs1kFlCiBjw2RuOCQAQVA4yQQQNZn0+sGM1Jk0yu1JusxEJK3aU4vDLBGCHFFXAOM9ge3OvK30ijzUOyqlR1QIzjq/hzTl70rQORjJySQeMfLS1bLremNW/eMqoURFgRVIpcic43Gal00JS24N3LqykblkDGOcH151nN33uxTpFvV+jXD+0odEdFOqEWKFAKd5y6QThRcCVDcfXGMawi270nWQW2I9qQVLiEkOupdU7gnnJ3Yxn5AdtX1XWqpS4D0ddiUt5p1zc/taWlKlH/ADY/3OnkzLPdjC5FBvK6plcrQj0KkbFNttNMJfkPKx5cIJAynI8ys5xjnvq4RupFSthyns0Stf4ugtLCksSIio0lJHbjcRkAkb0kgZIPHe7W7atO6i1aTKqdupt1kJSk/CrWW3VnPm2k8KAxwD+XrrJrHsVi1pU2cuBEpMxiO94ElMgPutpKceNzwgAjdgjnGNNVZjbdrZfPSdu4LknSpD1NtugoabeZlSB4UjK8ZCs7UqAJPYE8jvjWDVundPLejRmUS6lcc9hKS65DWERpKwSfMVZOO3CUjPbTqVpxXpkJdTun9oP1AEsOkOEEAgJGSCrJyB2A5+WiLcFOt2O1MpNDYTJhPFqc3UPO6MnHl5CknhQOO3GO+lpZz0lamwp1Lg0isma9SKK9E3SbbMNJekg5AAQMKUcqPbvtAyNYDWr5prbQXb7Zp9Dc/dynqduYlNOLyAFsklCgPllQPYlJOsPqVXl1F9yHKmu1NJSJVOmKdWXYxPdAJOccYKTxkBQ+tcaI7UnBNlrO6SypEkkYClfMgdyTj7kep1Npcvh6IgdqlQcUtLDUtJS3IlRmwy3MZOMFTQG3PYkjGfUE862OsGyHKJAsentKdj1q6KtBMZAd8NaqeiUEpXzg7XnElQOMFMYEZCtXXpf7PVM6V2O11X61wDBt9tvwKVZk1vw5tckkZQHQrlprIBIIzhOVADCVZ77Isap+0X7TBvSsLKkUY/tWUlkER0OgeFGZbSchKEjhKfQN/MkmWexjnr9p7OmOOTz6/PQRz3/XSQDgYzpnOfXXoeBUBx3/AF0aQzj10aBEfbTI+2kToJ0HmqEOPUIb8SWy3KiyG1NPMOpCkOIUCFJUDwQQSCPrrjH7V/QR7of1dqNLiuSxTShMyjy3XgHFxypO1W5ODuaXlvPByhKv4hntICM4I/TUU+0V7PtB9oSwpFFqbbMSrtJKqXWfhw49AeyDuTyCUK2gLRkBQ+RAIlm41jdVpP0U9pKxfaPoUDpz18ixE3HGHw9GvB5QZW8o4wFvDBYfJx5vwO/xAK4Vj3W73bt42tLdl2UsXpStxUqM6pEeeyCSRlBwh3A9UlJ+Sda7dbOjVa6UXzVLWuKKY8yI8UsyfBUiPPa4KXWCoedBBGcE7SdqsHUs+z17eN99Co0agXAwu+LPaIQ0xIe2zIjf+Vh85ykZ4Q5kcYBSNc9y8ZOv7T+WtdetmdQZ86nz4EulVFCy05FlR1supI9ClYB/TVseZdS/CUEhTUdvalBOQk/P+fOuxdD6wez/AO1xTGaXLl0aryljyUS5Gkx5raicYb3kZVx3aWfvqOeofuurFrjsiRbNdrNqSHVFSY6iibGb+gQ5hYHy8+nje5dpPUx9+HLONLlQocsoG4vq2qPqee3251kNMvqdTa/BkJW4EQ2wFISvIcwO5GMdsffGttLy91z1CpRUu3LholxMpb3BuSHILq15PlAIWjnjBKhznONQtXPY361W+4tyV02q74yQTALErAHrhtxRx+XOsX7dZn8VGzfU6ptwpa1SXVPvvf8AUUR+Hd5vmQT9DjXpHUha67HcdS8uM20MIS5sJIABJIHPqeQfTOca9c/opf8ATg43M6f3RGwe6qJJwPzCMat6entzup+I/wAJ3E4kHwtyaNKKQfl/0++s7jp5ZV4n75mLpNSZaUpr4l3duYWoAoCs7CAcD0/9tec1t56oxlOkvNmJ4SkLUfN3GB8hg9vv89Z3RvZz6nVoluB0zux1Sk7gV0l1hI+R3OBI5++pGtj2Cetl1bN1pR6G0lOSut1Ftkn7Jb3qJ+4GruVnzvy1uVImzqO3GWgkx5G9pYJCkAnlI+nY/kNel6OpyU/JlyMmSgJcddV+JWMZ57nA1v8AdPPdWTXHELve9EJjn8UK34xQtRwcfvnc4wcdm+ee2tgIHQ/2ePZIpkat1uPR6PNjp3tVWvvfF1Bw558JKty1K47NI/lrclrlfUn+6539EfZM6i9aEsy7foXwFHBSk1qt7oscoJwVNgje9gZOEDHGNwzrcR3px0Q9gSiwK7cq13t1I8LxadFfUkyFu8grYZ/BGa3Zy8rcoAEAqUAk4L1z95/MntSaP0npTlJbILarjrLKVST25Yj5KUdjhTm44P4ARrTGQ/UrpqUqr12oyKhNlL8eTUJz5dedUe5WtRyeP5D6abxn3Vkyz+mbdXOslz+0hesiuXHKYSUp2xojZxFgx87jsSTnA4KifMs9z2A6cew10YT0k6Kw5kqO5GrNx7alLZeTtUy2QfAax3BCDuIPIUtQ9Nas+wX7LTnUGdTOotxw0KsiKr4iks7xmpS23iA4tIH/AEGy3kAn94racbU+bpgTn661hLvyyY9TKa8YaQAPTTI59NIHQTzro4qgOPTRpA8aNAj9/wBNM/f9NI/3zpn++dAvz/TQQCOT+mj1/rpnt/XQYZ1U6QWn1nth6g3bSWKpCUFeE4pID0VZHDjLndtY45H2ORxrnJ1X92r1As2oMqsmfHvuiBl111yctEKXHCSopb8MAh4lIACk7cqyNqRg66mnn/31Ts47+ulkvZLZ0/PY5AakowuO7FfyRskMFsggkEFKgCMEEHjggjuNSv009q3rH0ghtQbevSTIpjWAmBUkpmsJA/hSl0FSB9EFOuxV/dF7F6ovxnrttKkXFIisvR2H6hEQ46yh0YcDa8bkZ+YIIPIIPOtQeofurLekx4xsG759BkmatckVxPx7fwysYba2lCgUYOCoqKtx3E4B1y8LOnWZS9o/s73rtyQ2fDu7p7TqlgJSX6PMciEfM7HA4D9gRqWKH70npLObSanb11Up3+IfCMPtj80uhR/+3Wq96ewL1jsqj3bWZNLg1CmURtLrBpUkyZNSb8QpUpmOlJUClHnUlWD6J3Eaiitez71Gt+sWzTKlYNbbq9xxW5FMhJhqcccQrcdiykFLa0hJKkLIKMjdjOm8oz44V0oge8h6EzPMavWYpHAQ7Rn8/wD4g/8AnXre94p0Fwf/AImqLysdk0aXn9Ua5NIojj9Nq1RRTJZplIfai1OUpsoagvOFQQ28o8NqJQobTzkYOMjPti2dWJM+hU2NQJ7lWr7LUijwfhlh6pMuBRbdYSQPEbUELwoceU6z5Vfx4unlU95l0Qp6SpgXHU1J7CNSdhP5uLSNR7cfvYKK0lxFt9OKhKUoENP1achhIPoSlpK//wBhrQODatcqtBm1yn2zU6jR4MxNOlToMFx1tmUpO4MqCUkhfzGOCQDgkAy7bfsY9Z7nucUFuxpdMdVTRVBNqp8CEEKQFIaLwBHjKJ2eF+JKs79qRu1reSzHCMgv33h3W6/kvx4NSp9nwnfKUUGL4bwT/wDWcK1g/VJSftrXaqrqdyVR2o1mqSapPkK3PTZr63n3T/qWskn8zrbOxPdo9VbkptFm12VSbTMioeDPpcp7x5UWEnGXkra3trdUN4DeQBlBKjykbJ2Z7r3pdR01NFyzqxeCHZqH4BfkGEqJHSCPAUWCkO78+dZA3YGAnnN1ll2vljj05n2faM+85bUK16PMumpl1DSWqQwqUptSyUp8QoBS0CUq5cKRwTng66Hezh7u1y26w1cnVOXGm1OBUmZtMpNElLVDHhg8yipA8XKik7AAkbOSrcdbn27ZlBtBElNDotPoyZKgt8U+K2wHVAbQpexI3EDAycnGrxg7u5x8tWYSM3O18YsJiHGajsNIZYaTsbbbQEpQkdgAOAB8hr7nA9f00x/t89JXf+utuYH3/TTPfv8AppD++dM9/wCugY7d/wBNGgdv66NBQc/T+Wmc/T+WmR9NBH00FPOfT+Wmc49P5aMc9tMjjtoFz9P5aXP09PTVWPpox9PloKTnn/8AmkQee3fVZHfj56Md+PXQfJCVpB7ffVYBVwrt8tVAcHjTA+nrqoss+0aHUqdUKdKo1OlU+orLk2I/FQtqUo4yp1BGFk4GSoHsPlpuWpRnKpT6mukwV1KnNKYhTFRkF6K2oAKQ0vGUJIABCcA4GruR9PQaCO/HpoPLGp7UIOCO0hgOOKdWGkhG5SjlSjj1J5J7k99ekZ+Q7arxz20gPp6aD5pSQSdCARznX0A+mkB241AucenY+mnzn07/AC08cdvQ6Mc9vXRSGfp2+WkrOfT+WqgPp6aFDntoKRn6fy0znPp/LTA+mgjntogGcen8tGmMY9P56NBUQNMgaNGtsqcDOqiBjRo0CwNGB/40aNAEDn89GBz99GjQAAwdMAfro0aBED9BpEDn7aNGgqwM6QA/TRo0AANAA40aNAYGPyOjAz+ejRoAAfpoUBnRo0AANJQ50aNAAcaNGjQf/9k="/>
          <p:cNvSpPr>
            <a:spLocks noChangeAspect="1" noChangeArrowheads="1"/>
          </p:cNvSpPr>
          <p:nvPr/>
        </p:nvSpPr>
        <p:spPr bwMode="auto">
          <a:xfrm>
            <a:off x="368300" y="-365125"/>
            <a:ext cx="17049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 sz="3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53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vel 3"/>
          <p:cNvSpPr/>
          <p:nvPr/>
        </p:nvSpPr>
        <p:spPr>
          <a:xfrm>
            <a:off x="1979712" y="183903"/>
            <a:ext cx="5472608" cy="868833"/>
          </a:xfrm>
          <a:prstGeom prst="bevel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chemeClr val="tx1"/>
                </a:solidFill>
              </a:rPr>
              <a:t>Use multi-sensory experiences</a:t>
            </a:r>
            <a:endParaRPr lang="en-US" altLang="zh-TW" sz="3000" b="1" dirty="0">
              <a:solidFill>
                <a:schemeClr val="tx1"/>
              </a:solidFill>
            </a:endParaRPr>
          </a:p>
        </p:txBody>
      </p:sp>
      <p:sp>
        <p:nvSpPr>
          <p:cNvPr id="8" name="文字方塊 1"/>
          <p:cNvSpPr txBox="1"/>
          <p:nvPr/>
        </p:nvSpPr>
        <p:spPr>
          <a:xfrm>
            <a:off x="1946796" y="113693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000" b="1" dirty="0" smtClean="0">
                <a:latin typeface="Comic Sans MS" panose="030F0702030302020204" pitchFamily="66" charset="0"/>
              </a:rPr>
              <a:t>A visit to Tai O</a:t>
            </a:r>
            <a:endParaRPr lang="zh-HK" altLang="en-US" sz="4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53867"/>
              </p:ext>
            </p:extLst>
          </p:nvPr>
        </p:nvGraphicFramePr>
        <p:xfrm>
          <a:off x="107505" y="2040592"/>
          <a:ext cx="8928991" cy="4628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3632"/>
                <a:gridCol w="1737965"/>
                <a:gridCol w="1630512"/>
                <a:gridCol w="1708155"/>
                <a:gridCol w="2018727"/>
              </a:tblGrid>
              <a:tr h="361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</a:rPr>
                        <a:t>Sight </a:t>
                      </a: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  <a:sym typeface="Webdings"/>
                        </a:rPr>
                        <a:t></a:t>
                      </a:r>
                      <a:endParaRPr lang="zh-TW" sz="25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</a:rPr>
                        <a:t>Smell </a:t>
                      </a: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  <a:sym typeface="Wingdings"/>
                        </a:rPr>
                        <a:t></a:t>
                      </a:r>
                      <a:endParaRPr lang="zh-TW" sz="25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</a:rPr>
                        <a:t>Hear </a:t>
                      </a: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  <a:sym typeface="Webdings"/>
                        </a:rPr>
                        <a:t></a:t>
                      </a:r>
                      <a:endParaRPr lang="zh-TW" sz="25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</a:rPr>
                        <a:t>Taste </a:t>
                      </a: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  <a:sym typeface="Webdings"/>
                        </a:rPr>
                        <a:t></a:t>
                      </a:r>
                      <a:endParaRPr lang="zh-TW" sz="25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</a:rPr>
                        <a:t>Touch </a:t>
                      </a:r>
                      <a:r>
                        <a:rPr lang="en-US" sz="2500" kern="100" dirty="0">
                          <a:solidFill>
                            <a:schemeClr val="bg1"/>
                          </a:solidFill>
                          <a:effectLst/>
                          <a:sym typeface="Wingdings"/>
                        </a:rPr>
                        <a:t></a:t>
                      </a:r>
                      <a:endParaRPr lang="zh-TW" sz="2500" kern="100" dirty="0">
                        <a:solidFill>
                          <a:schemeClr val="bg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2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What did you see?</a:t>
                      </a:r>
                      <a:endParaRPr lang="zh-TW" sz="2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What did you smell?</a:t>
                      </a:r>
                      <a:endParaRPr lang="zh-TW" sz="2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What did you hear?</a:t>
                      </a:r>
                      <a:endParaRPr lang="zh-TW" sz="25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What did you </a:t>
                      </a:r>
                      <a:r>
                        <a:rPr lang="en-US" sz="25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taste?</a:t>
                      </a:r>
                      <a:endParaRPr lang="zh-TW" sz="2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b="1" kern="10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What did you touch?</a:t>
                      </a:r>
                      <a:endParaRPr lang="zh-TW" sz="25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5768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trees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people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sampans</a:t>
                      </a:r>
                    </a:p>
                    <a:p>
                      <a:pPr marL="342900" indent="-34290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salted fish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Sunset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waterway</a:t>
                      </a:r>
                      <a:endParaRPr lang="en-US" sz="245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indent="-34290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different  </a:t>
                      </a:r>
                    </a:p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(kinds of)   </a:t>
                      </a:r>
                    </a:p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    seafood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salty fish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shrimp paste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curry</a:t>
                      </a:r>
                      <a:r>
                        <a:rPr lang="en-US" altLang="zh-TW" sz="2450" b="1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fish b</a:t>
                      </a: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alls</a:t>
                      </a:r>
                      <a:endParaRPr lang="zh-TW" sz="245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Tai </a:t>
                      </a:r>
                      <a:r>
                        <a:rPr lang="en-US" sz="245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O people </a:t>
                      </a: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talking /selling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seagulls</a:t>
                      </a:r>
                      <a:endParaRPr lang="zh-TW" sz="245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tea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450" b="1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 </a:t>
                      </a: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dumplings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fish balls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Sweet </a:t>
                      </a:r>
                      <a:r>
                        <a:rPr lang="en-US" altLang="zh-TW" sz="2450" b="1" kern="1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beancurd</a:t>
                      </a:r>
                      <a:r>
                        <a:rPr lang="en-US" altLang="zh-TW" sz="2450" b="1" kern="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dessert </a:t>
                      </a:r>
                      <a:endParaRPr lang="zh-TW" sz="245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stilt houses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sampan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5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bridge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541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55" name="Rectangle 35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20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altLang="zh-TW" sz="4000" b="1" smtClean="0"/>
              <a:t>Theory of Multiple Intelligences</a:t>
            </a:r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7ADCF1B2-20AC-4667-88A9-26012D6FB460}" type="slidenum">
              <a:rPr lang="fr-CA" altLang="zh-HK"/>
              <a:pPr/>
              <a:t>27</a:t>
            </a:fld>
            <a:endParaRPr lang="fr-CA" altLang="zh-HK"/>
          </a:p>
        </p:txBody>
      </p:sp>
      <p:sp>
        <p:nvSpPr>
          <p:cNvPr id="312323" name="_s1030"/>
          <p:cNvSpPr>
            <a:spLocks noChangeShapeType="1"/>
          </p:cNvSpPr>
          <p:nvPr/>
        </p:nvSpPr>
        <p:spPr bwMode="auto">
          <a:xfrm flipH="1">
            <a:off x="2189163" y="3733801"/>
            <a:ext cx="1316038" cy="31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HK" altLang="en-US"/>
          </a:p>
        </p:txBody>
      </p:sp>
      <p:sp>
        <p:nvSpPr>
          <p:cNvPr id="312324" name="_s1031"/>
          <p:cNvSpPr>
            <a:spLocks noChangeArrowheads="1"/>
          </p:cNvSpPr>
          <p:nvPr/>
        </p:nvSpPr>
        <p:spPr bwMode="auto">
          <a:xfrm>
            <a:off x="3175" y="2725738"/>
            <a:ext cx="2674938" cy="1660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kumimoji="1" lang="en-US" altLang="zh-TW" sz="3500" b="0"/>
              <a:t>Intra-</a:t>
            </a:r>
          </a:p>
          <a:p>
            <a:pPr algn="l"/>
            <a:r>
              <a:rPr kumimoji="1" lang="en-US" altLang="zh-TW" sz="3500" b="0"/>
              <a:t>personal</a:t>
            </a:r>
          </a:p>
        </p:txBody>
      </p:sp>
      <p:sp>
        <p:nvSpPr>
          <p:cNvPr id="312327" name="_s1032"/>
          <p:cNvSpPr>
            <a:spLocks noChangeShapeType="1"/>
          </p:cNvSpPr>
          <p:nvPr/>
        </p:nvSpPr>
        <p:spPr bwMode="auto">
          <a:xfrm flipH="1">
            <a:off x="2535238" y="4016375"/>
            <a:ext cx="1127125" cy="804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HK" altLang="en-US"/>
          </a:p>
        </p:txBody>
      </p:sp>
      <p:sp>
        <p:nvSpPr>
          <p:cNvPr id="312328" name="_s1033"/>
          <p:cNvSpPr>
            <a:spLocks noChangeArrowheads="1"/>
          </p:cNvSpPr>
          <p:nvPr/>
        </p:nvSpPr>
        <p:spPr bwMode="auto">
          <a:xfrm>
            <a:off x="6350" y="4513263"/>
            <a:ext cx="2914650" cy="1743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kumimoji="1" lang="en-US" altLang="zh-TW" sz="3500" b="0" dirty="0"/>
              <a:t>Inter-</a:t>
            </a:r>
          </a:p>
          <a:p>
            <a:pPr algn="l"/>
            <a:r>
              <a:rPr kumimoji="1" lang="en-US" altLang="zh-TW" sz="3500" b="0" dirty="0" smtClean="0"/>
              <a:t>personal</a:t>
            </a:r>
            <a:endParaRPr kumimoji="1" lang="en-US" altLang="zh-TW" sz="3500" b="0" dirty="0"/>
          </a:p>
        </p:txBody>
      </p:sp>
      <p:sp>
        <p:nvSpPr>
          <p:cNvPr id="312331" name="_s1038"/>
          <p:cNvSpPr>
            <a:spLocks noChangeShapeType="1"/>
          </p:cNvSpPr>
          <p:nvPr/>
        </p:nvSpPr>
        <p:spPr bwMode="auto">
          <a:xfrm>
            <a:off x="5380038" y="3733800"/>
            <a:ext cx="12509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HK" altLang="en-US"/>
          </a:p>
        </p:txBody>
      </p:sp>
      <p:sp>
        <p:nvSpPr>
          <p:cNvPr id="312332" name="_s1039"/>
          <p:cNvSpPr>
            <a:spLocks noChangeArrowheads="1"/>
          </p:cNvSpPr>
          <p:nvPr/>
        </p:nvSpPr>
        <p:spPr bwMode="auto">
          <a:xfrm>
            <a:off x="6284913" y="2859088"/>
            <a:ext cx="2528887" cy="1654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kumimoji="1" lang="en-US" altLang="zh-TW" sz="3300" b="0" dirty="0" smtClean="0"/>
              <a:t>Bodily/ </a:t>
            </a:r>
            <a:endParaRPr kumimoji="1" lang="en-US" altLang="zh-TW" sz="3300" b="0" dirty="0"/>
          </a:p>
          <a:p>
            <a:pPr algn="l"/>
            <a:r>
              <a:rPr kumimoji="1" lang="en-US" altLang="zh-TW" sz="3300" b="0" dirty="0"/>
              <a:t>kinesthetic</a:t>
            </a:r>
          </a:p>
        </p:txBody>
      </p:sp>
      <p:sp>
        <p:nvSpPr>
          <p:cNvPr id="312335" name="_s1028"/>
          <p:cNvSpPr>
            <a:spLocks noChangeShapeType="1"/>
          </p:cNvSpPr>
          <p:nvPr/>
        </p:nvSpPr>
        <p:spPr bwMode="auto">
          <a:xfrm flipH="1" flipV="1">
            <a:off x="2466975" y="2457450"/>
            <a:ext cx="1389063" cy="806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HK" altLang="en-US"/>
          </a:p>
        </p:txBody>
      </p:sp>
      <p:sp>
        <p:nvSpPr>
          <p:cNvPr id="312336" name="_s1029"/>
          <p:cNvSpPr>
            <a:spLocks noChangeArrowheads="1"/>
          </p:cNvSpPr>
          <p:nvPr/>
        </p:nvSpPr>
        <p:spPr bwMode="auto">
          <a:xfrm>
            <a:off x="315913" y="1047750"/>
            <a:ext cx="2774950" cy="1609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kumimoji="1" lang="zh-TW" altLang="en-US" sz="3500" b="0" dirty="0"/>
          </a:p>
          <a:p>
            <a:pPr algn="ctr"/>
            <a:endParaRPr kumimoji="1" lang="zh-TW" altLang="en-US" sz="3500" b="0" dirty="0"/>
          </a:p>
          <a:p>
            <a:pPr algn="ctr">
              <a:lnSpc>
                <a:spcPts val="3100"/>
              </a:lnSpc>
            </a:pPr>
            <a:endParaRPr kumimoji="1" lang="en-US" altLang="zh-TW" sz="3500" b="0" dirty="0" smtClean="0"/>
          </a:p>
          <a:p>
            <a:pPr algn="ctr">
              <a:lnSpc>
                <a:spcPts val="3100"/>
              </a:lnSpc>
            </a:pPr>
            <a:r>
              <a:rPr kumimoji="1" lang="en-US" altLang="zh-TW" sz="3500" b="0" dirty="0" smtClean="0"/>
              <a:t>Verbal/ </a:t>
            </a:r>
          </a:p>
          <a:p>
            <a:pPr algn="ctr">
              <a:lnSpc>
                <a:spcPts val="3100"/>
              </a:lnSpc>
            </a:pPr>
            <a:r>
              <a:rPr kumimoji="1" lang="en-US" altLang="zh-TW" sz="3500" b="0" dirty="0" smtClean="0"/>
              <a:t>Linguistic</a:t>
            </a:r>
            <a:endParaRPr kumimoji="1" lang="en-US" altLang="zh-TW" sz="3500" b="0" dirty="0"/>
          </a:p>
          <a:p>
            <a:pPr algn="ctr"/>
            <a:endParaRPr kumimoji="1" lang="en-US" altLang="zh-TW" sz="3500" b="0" dirty="0"/>
          </a:p>
          <a:p>
            <a:pPr algn="ctr"/>
            <a:endParaRPr kumimoji="1" lang="en-US" altLang="zh-TW" sz="3500" b="0" dirty="0"/>
          </a:p>
          <a:p>
            <a:pPr algn="ctr"/>
            <a:endParaRPr kumimoji="1" lang="zh-TW" altLang="en-US" sz="3500" b="0" dirty="0"/>
          </a:p>
        </p:txBody>
      </p:sp>
      <p:grpSp>
        <p:nvGrpSpPr>
          <p:cNvPr id="312338" name="Group 18"/>
          <p:cNvGrpSpPr>
            <a:grpSpLocks/>
          </p:cNvGrpSpPr>
          <p:nvPr/>
        </p:nvGrpSpPr>
        <p:grpSpPr bwMode="auto">
          <a:xfrm>
            <a:off x="5106988" y="4070350"/>
            <a:ext cx="3709987" cy="2219325"/>
            <a:chOff x="3217" y="2564"/>
            <a:chExt cx="2337" cy="1398"/>
          </a:xfrm>
          <a:solidFill>
            <a:schemeClr val="bg1"/>
          </a:solidFill>
        </p:grpSpPr>
        <p:sp>
          <p:nvSpPr>
            <p:cNvPr id="312339" name="_s1036"/>
            <p:cNvSpPr>
              <a:spLocks noChangeShapeType="1"/>
            </p:cNvSpPr>
            <p:nvPr/>
          </p:nvSpPr>
          <p:spPr bwMode="auto">
            <a:xfrm>
              <a:off x="3217" y="2564"/>
              <a:ext cx="960" cy="532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 anchor="ctr"/>
            <a:lstStyle/>
            <a:p>
              <a:endParaRPr lang="zh-HK" altLang="en-US" sz="3500"/>
            </a:p>
          </p:txBody>
        </p:sp>
        <p:sp>
          <p:nvSpPr>
            <p:cNvPr id="312340" name="_s1037"/>
            <p:cNvSpPr>
              <a:spLocks noChangeArrowheads="1"/>
            </p:cNvSpPr>
            <p:nvPr/>
          </p:nvSpPr>
          <p:spPr bwMode="auto">
            <a:xfrm>
              <a:off x="3915" y="2944"/>
              <a:ext cx="1639" cy="101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kumimoji="1" lang="en-US" altLang="zh-TW" sz="3500" b="0" dirty="0" smtClean="0"/>
            </a:p>
            <a:p>
              <a:pPr algn="ctr"/>
              <a:r>
                <a:rPr kumimoji="1" lang="en-US" altLang="zh-TW" sz="3500" b="0" dirty="0" smtClean="0"/>
                <a:t>Naturalistic</a:t>
              </a:r>
              <a:endParaRPr kumimoji="1" lang="en-US" altLang="zh-TW" sz="3500" b="0" dirty="0"/>
            </a:p>
            <a:p>
              <a:pPr algn="ctr"/>
              <a:endParaRPr kumimoji="1" lang="zh-TW" altLang="en-US" sz="3500" b="0" dirty="0"/>
            </a:p>
          </p:txBody>
        </p:sp>
      </p:grpSp>
      <p:grpSp>
        <p:nvGrpSpPr>
          <p:cNvPr id="312342" name="Group 22"/>
          <p:cNvGrpSpPr>
            <a:grpSpLocks/>
          </p:cNvGrpSpPr>
          <p:nvPr/>
        </p:nvGrpSpPr>
        <p:grpSpPr bwMode="auto">
          <a:xfrm>
            <a:off x="5172075" y="1047750"/>
            <a:ext cx="3644900" cy="2305050"/>
            <a:chOff x="3258" y="660"/>
            <a:chExt cx="2296" cy="1452"/>
          </a:xfrm>
          <a:solidFill>
            <a:schemeClr val="bg1"/>
          </a:solidFill>
        </p:grpSpPr>
        <p:sp>
          <p:nvSpPr>
            <p:cNvPr id="312343" name="_s1040"/>
            <p:cNvSpPr>
              <a:spLocks noChangeShapeType="1"/>
            </p:cNvSpPr>
            <p:nvPr/>
          </p:nvSpPr>
          <p:spPr bwMode="auto">
            <a:xfrm flipV="1">
              <a:off x="3258" y="1548"/>
              <a:ext cx="956" cy="56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0" tIns="0" rIns="0" bIns="0" anchor="ctr"/>
            <a:lstStyle/>
            <a:p>
              <a:endParaRPr lang="zh-HK" altLang="en-US" sz="3500"/>
            </a:p>
          </p:txBody>
        </p:sp>
        <p:sp>
          <p:nvSpPr>
            <p:cNvPr id="312344" name="_s1041"/>
            <p:cNvSpPr>
              <a:spLocks noChangeArrowheads="1"/>
            </p:cNvSpPr>
            <p:nvPr/>
          </p:nvSpPr>
          <p:spPr bwMode="auto">
            <a:xfrm>
              <a:off x="3871" y="660"/>
              <a:ext cx="1683" cy="105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kumimoji="1" lang="en-US" altLang="zh-TW" sz="3500" b="0" dirty="0" smtClean="0"/>
                <a:t>Musical/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kumimoji="1" lang="en-US" altLang="zh-TW" sz="3500" b="0" dirty="0" smtClean="0"/>
                <a:t>Rhythmic</a:t>
              </a:r>
              <a:endParaRPr kumimoji="1" lang="zh-TW" altLang="en-US" sz="3500" b="0" dirty="0"/>
            </a:p>
          </p:txBody>
        </p:sp>
      </p:grpSp>
      <p:sp>
        <p:nvSpPr>
          <p:cNvPr id="312346" name="_s1043"/>
          <p:cNvSpPr>
            <a:spLocks noChangeArrowheads="1"/>
          </p:cNvSpPr>
          <p:nvPr/>
        </p:nvSpPr>
        <p:spPr bwMode="auto">
          <a:xfrm>
            <a:off x="3162300" y="981075"/>
            <a:ext cx="2914650" cy="1795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kumimoji="1" lang="zh-TW" altLang="en-US" sz="3500" b="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kumimoji="1" lang="en-US" altLang="zh-TW" sz="3500" b="0" dirty="0"/>
              <a:t>Logical/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kumimoji="1" lang="en-US" altLang="zh-TW" sz="3500" b="0" dirty="0" smtClean="0"/>
              <a:t>Mathematical</a:t>
            </a:r>
            <a:endParaRPr kumimoji="1" lang="en-US" altLang="zh-TW" sz="3500" b="0" dirty="0"/>
          </a:p>
          <a:p>
            <a:pPr algn="ctr"/>
            <a:endParaRPr kumimoji="1" lang="zh-TW" altLang="en-US" sz="3500" b="0" dirty="0"/>
          </a:p>
        </p:txBody>
      </p:sp>
      <p:sp>
        <p:nvSpPr>
          <p:cNvPr id="312348" name="Line 28"/>
          <p:cNvSpPr>
            <a:spLocks noChangeShapeType="1"/>
          </p:cNvSpPr>
          <p:nvPr/>
        </p:nvSpPr>
        <p:spPr bwMode="auto">
          <a:xfrm>
            <a:off x="4618038" y="2776538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312350" name="_s1034"/>
          <p:cNvSpPr>
            <a:spLocks noChangeShapeType="1"/>
          </p:cNvSpPr>
          <p:nvPr/>
        </p:nvSpPr>
        <p:spPr bwMode="auto">
          <a:xfrm>
            <a:off x="4410075" y="4200525"/>
            <a:ext cx="3175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zh-HK" altLang="en-US"/>
          </a:p>
        </p:txBody>
      </p:sp>
      <p:sp>
        <p:nvSpPr>
          <p:cNvPr id="312351" name="_s1035"/>
          <p:cNvSpPr>
            <a:spLocks noChangeArrowheads="1"/>
          </p:cNvSpPr>
          <p:nvPr/>
        </p:nvSpPr>
        <p:spPr bwMode="auto">
          <a:xfrm>
            <a:off x="3162300" y="4883150"/>
            <a:ext cx="2844800" cy="1711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endParaRPr kumimoji="1" lang="zh-TW" altLang="en-US" sz="3500" b="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kumimoji="1" lang="en-US" altLang="zh-TW" sz="3500" b="0" dirty="0"/>
              <a:t>Visual/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kumimoji="1" lang="en-US" altLang="zh-TW" sz="3500" b="0" dirty="0"/>
              <a:t>Spatial</a:t>
            </a:r>
          </a:p>
          <a:p>
            <a:pPr algn="l"/>
            <a:endParaRPr kumimoji="1" lang="zh-TW" altLang="en-US" sz="3500" b="0" dirty="0"/>
          </a:p>
        </p:txBody>
      </p:sp>
      <p:sp>
        <p:nvSpPr>
          <p:cNvPr id="312353" name="Line 33"/>
          <p:cNvSpPr>
            <a:spLocks noChangeShapeType="1"/>
          </p:cNvSpPr>
          <p:nvPr/>
        </p:nvSpPr>
        <p:spPr bwMode="auto">
          <a:xfrm>
            <a:off x="4549775" y="4697413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312354" name="Text Box 34"/>
          <p:cNvSpPr txBox="1">
            <a:spLocks noChangeArrowheads="1"/>
          </p:cNvSpPr>
          <p:nvPr/>
        </p:nvSpPr>
        <p:spPr bwMode="auto">
          <a:xfrm>
            <a:off x="6119813" y="6461125"/>
            <a:ext cx="302418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000" b="0"/>
              <a:t>Howard Gardner 1993</a:t>
            </a:r>
          </a:p>
        </p:txBody>
      </p:sp>
      <p:sp>
        <p:nvSpPr>
          <p:cNvPr id="312356" name="_s1042"/>
          <p:cNvSpPr>
            <a:spLocks noChangeArrowheads="1"/>
          </p:cNvSpPr>
          <p:nvPr/>
        </p:nvSpPr>
        <p:spPr bwMode="auto">
          <a:xfrm>
            <a:off x="2816225" y="3024188"/>
            <a:ext cx="3395663" cy="1668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85000"/>
              </a:lnSpc>
            </a:pPr>
            <a:r>
              <a:rPr kumimoji="1" lang="en-US" altLang="zh-TW" sz="3900" b="1" dirty="0" smtClean="0"/>
              <a:t>Multiple </a:t>
            </a:r>
          </a:p>
          <a:p>
            <a:pPr algn="ctr">
              <a:lnSpc>
                <a:spcPct val="85000"/>
              </a:lnSpc>
            </a:pPr>
            <a:r>
              <a:rPr kumimoji="1" lang="en-US" altLang="zh-TW" sz="3900" b="1" dirty="0" smtClean="0"/>
              <a:t>Intelligences</a:t>
            </a:r>
            <a:endParaRPr kumimoji="1" lang="en-US" altLang="zh-TW" sz="3900" b="1" dirty="0"/>
          </a:p>
        </p:txBody>
      </p:sp>
      <p:sp>
        <p:nvSpPr>
          <p:cNvPr id="312357" name="AutoShape 37"/>
          <p:cNvSpPr>
            <a:spLocks noChangeArrowheads="1"/>
          </p:cNvSpPr>
          <p:nvPr/>
        </p:nvSpPr>
        <p:spPr bwMode="auto">
          <a:xfrm>
            <a:off x="1331912" y="-4762"/>
            <a:ext cx="6891337" cy="1052512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zh-TW" sz="3400" dirty="0">
                <a:solidFill>
                  <a:schemeClr val="hlink"/>
                </a:solidFill>
                <a:latin typeface="Berlin Sans FB Demi" pitchFamily="34" charset="0"/>
              </a:rPr>
              <a:t>Use </a:t>
            </a:r>
            <a:r>
              <a:rPr lang="en-US" altLang="zh-TW" sz="3400" dirty="0" smtClean="0">
                <a:solidFill>
                  <a:schemeClr val="hlink"/>
                </a:solidFill>
                <a:latin typeface="Berlin Sans FB Demi" pitchFamily="34" charset="0"/>
              </a:rPr>
              <a:t>multiple intelligence </a:t>
            </a:r>
            <a:r>
              <a:rPr lang="en-US" altLang="zh-TW" sz="3400" dirty="0">
                <a:solidFill>
                  <a:schemeClr val="hlink"/>
                </a:solidFill>
                <a:latin typeface="Berlin Sans FB Demi" pitchFamily="34" charset="0"/>
              </a:rPr>
              <a:t>approach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192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035" y="1779206"/>
            <a:ext cx="9133963" cy="51061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Task</a:t>
            </a:r>
            <a:r>
              <a:rPr lang="en-US" altLang="zh-TW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TW" sz="3000" dirty="0">
                <a:cs typeface="Arial" charset="0"/>
              </a:rPr>
              <a:t> </a:t>
            </a:r>
            <a:r>
              <a:rPr lang="en-US" altLang="zh-TW" sz="3000" dirty="0" smtClean="0">
                <a:cs typeface="Arial" charset="0"/>
              </a:rPr>
              <a:t>write a letter to a friend and tell him how you spent your picnic day</a:t>
            </a:r>
          </a:p>
          <a:p>
            <a:pPr marL="0" indent="0" algn="just">
              <a:buNone/>
            </a:pPr>
            <a:r>
              <a:rPr lang="en-US" altLang="zh-HK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Pre-tasks tapping into </a:t>
            </a:r>
            <a:r>
              <a:rPr lang="en-US" altLang="zh-HK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different intelligences: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 smtClean="0"/>
              <a:t>brainstorm and discuss what students can do </a:t>
            </a:r>
          </a:p>
          <a:p>
            <a:pPr marL="0" indent="0" algn="just">
              <a:buNone/>
            </a:pPr>
            <a:r>
              <a:rPr lang="en-US" altLang="zh-HK" sz="3000" dirty="0"/>
              <a:t> </a:t>
            </a:r>
            <a:r>
              <a:rPr lang="en-US" altLang="zh-HK" sz="3000" dirty="0" smtClean="0"/>
              <a:t>   on the picnic day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/>
              <a:t>s</a:t>
            </a:r>
            <a:r>
              <a:rPr lang="en-US" altLang="zh-HK" sz="3000" dirty="0" smtClean="0"/>
              <a:t>equence events that happened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/>
              <a:t>s</a:t>
            </a:r>
            <a:r>
              <a:rPr lang="en-US" altLang="zh-HK" sz="3000" dirty="0" smtClean="0"/>
              <a:t>ing a song about picnics</a:t>
            </a:r>
          </a:p>
          <a:p>
            <a:pPr marL="0" indent="0" algn="just">
              <a:buNone/>
            </a:pPr>
            <a:endParaRPr lang="en-US" altLang="zh-HK" sz="3000" dirty="0" smtClean="0"/>
          </a:p>
          <a:p>
            <a:pPr marL="0" indent="0" algn="just">
              <a:buNone/>
            </a:pPr>
            <a:endParaRPr lang="en-US" altLang="zh-HK" sz="30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en-US" altLang="zh-HK" sz="3000" dirty="0" smtClean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466D-F9D8-4338-BC37-647EF5A170BE}" type="slidenum">
              <a:rPr lang="fr-CA" altLang="zh-HK"/>
              <a:pPr/>
              <a:t>28</a:t>
            </a:fld>
            <a:endParaRPr lang="fr-CA" altLang="zh-HK" dirty="0"/>
          </a:p>
        </p:txBody>
      </p:sp>
      <p:sp>
        <p:nvSpPr>
          <p:cNvPr id="2" name="TextBox 1"/>
          <p:cNvSpPr txBox="1"/>
          <p:nvPr/>
        </p:nvSpPr>
        <p:spPr>
          <a:xfrm>
            <a:off x="10036" y="188640"/>
            <a:ext cx="9133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400" dirty="0" smtClean="0"/>
              <a:t>How to tap into students’ </a:t>
            </a:r>
          </a:p>
          <a:p>
            <a:pPr algn="ctr"/>
            <a:r>
              <a:rPr lang="en-US" altLang="zh-HK" sz="4400" dirty="0" smtClean="0"/>
              <a:t>multiple intelligences in class</a:t>
            </a:r>
            <a:endParaRPr lang="zh-HK" alt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7200801" y="3421449"/>
            <a:ext cx="1979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000" dirty="0">
                <a:solidFill>
                  <a:srgbClr val="FF0000"/>
                </a:solidFill>
              </a:rPr>
              <a:t>Verbal/ linguistic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0926" y="4501569"/>
            <a:ext cx="26110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HK" sz="3000" dirty="0">
                <a:solidFill>
                  <a:srgbClr val="FF0000"/>
                </a:solidFill>
              </a:rPr>
              <a:t>Logical/ Mathematical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7944" y="5517232"/>
            <a:ext cx="1997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HK" sz="3000" dirty="0" smtClean="0">
                <a:solidFill>
                  <a:srgbClr val="FF0000"/>
                </a:solidFill>
              </a:rPr>
              <a:t>Musical/ rhythmic</a:t>
            </a:r>
            <a:endParaRPr lang="en-US" altLang="zh-HK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2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0600" y="692696"/>
            <a:ext cx="6408712" cy="535917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/>
              <a:t>show photos taken on a picnic day to help students generate </a:t>
            </a:r>
            <a:r>
              <a:rPr lang="en-US" altLang="zh-HK" sz="3000" dirty="0" smtClean="0"/>
              <a:t>ideas</a:t>
            </a:r>
            <a:endParaRPr lang="en-US" altLang="zh-HK" sz="3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 smtClean="0"/>
              <a:t>play ‘Crocodile Bench’ to revise vocabulary about picnics</a:t>
            </a:r>
            <a:endParaRPr lang="en-US" altLang="zh-HK" sz="3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 smtClean="0"/>
              <a:t>note down observations of the surroundings on the picnic day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 smtClean="0"/>
              <a:t>discuss in groups what they can/ cannot do on the picnic day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HK" sz="3000" dirty="0"/>
              <a:t>edit </a:t>
            </a:r>
            <a:r>
              <a:rPr lang="en-US" altLang="zh-HK" sz="3000" dirty="0" smtClean="0"/>
              <a:t>their own </a:t>
            </a:r>
            <a:r>
              <a:rPr lang="en-US" altLang="zh-HK" sz="3000" dirty="0"/>
              <a:t>writing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altLang="zh-HK" sz="3000" dirty="0" smtClean="0"/>
          </a:p>
          <a:p>
            <a:pPr marL="0" indent="0" algn="just">
              <a:buNone/>
            </a:pPr>
            <a:endParaRPr lang="en-US" altLang="zh-HK" sz="30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en-US" altLang="zh-HK" sz="3000" dirty="0" smtClean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466D-F9D8-4338-BC37-647EF5A170BE}" type="slidenum">
              <a:rPr lang="fr-CA" altLang="zh-HK"/>
              <a:pPr/>
              <a:t>29</a:t>
            </a:fld>
            <a:endParaRPr lang="fr-CA" altLang="zh-HK" dirty="0"/>
          </a:p>
        </p:txBody>
      </p:sp>
      <p:sp>
        <p:nvSpPr>
          <p:cNvPr id="9" name="Rectangle 8"/>
          <p:cNvSpPr/>
          <p:nvPr/>
        </p:nvSpPr>
        <p:spPr>
          <a:xfrm>
            <a:off x="6732240" y="786770"/>
            <a:ext cx="2448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000" dirty="0" smtClean="0">
                <a:solidFill>
                  <a:srgbClr val="FF0000"/>
                </a:solidFill>
              </a:rPr>
              <a:t>Visual/ spatial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224" y="1549241"/>
            <a:ext cx="2376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000" dirty="0" smtClean="0">
                <a:solidFill>
                  <a:srgbClr val="FF0000"/>
                </a:solidFill>
              </a:rPr>
              <a:t>Bodily/ kinesthetic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0336" y="2780928"/>
            <a:ext cx="21599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000" dirty="0" smtClean="0">
                <a:solidFill>
                  <a:srgbClr val="FF0000"/>
                </a:solidFill>
              </a:rPr>
              <a:t>Naturalistic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8623" y="3717032"/>
            <a:ext cx="28679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000" dirty="0" smtClean="0">
                <a:solidFill>
                  <a:srgbClr val="FF0000"/>
                </a:solidFill>
              </a:rPr>
              <a:t>Inter-personal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60652" y="4727236"/>
            <a:ext cx="2448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000" dirty="0" smtClean="0">
                <a:solidFill>
                  <a:srgbClr val="FF0000"/>
                </a:solidFill>
              </a:rPr>
              <a:t>Intra-personal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HK" sz="3900" dirty="0" smtClean="0"/>
              <a:t>A brief lesson flow</a:t>
            </a:r>
          </a:p>
          <a:p>
            <a:pPr algn="ctr"/>
            <a:endParaRPr lang="zh-HK" alt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33919489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640484" y="1641500"/>
            <a:ext cx="41044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43512" y="2937644"/>
            <a:ext cx="34076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6428" y="4038972"/>
            <a:ext cx="14401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60700" y="5169892"/>
            <a:ext cx="15714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6508" y="6309320"/>
            <a:ext cx="20755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665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How to play ‘Crocodile Bench’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488832" cy="4824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HK" sz="3000" dirty="0" smtClean="0"/>
              <a:t>Students form 3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HK" sz="3000" dirty="0" smtClean="0"/>
              <a:t>Students queue </a:t>
            </a:r>
            <a:r>
              <a:rPr lang="en-US" altLang="zh-HK" sz="3000" dirty="0"/>
              <a:t>up on a </a:t>
            </a:r>
            <a:r>
              <a:rPr lang="en-US" altLang="zh-HK" sz="3000" dirty="0" smtClean="0"/>
              <a:t>bench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HK" sz="3000" dirty="0" smtClean="0"/>
              <a:t>Each student gets a word card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HK" sz="3000" dirty="0" smtClean="0"/>
              <a:t>Teacher </a:t>
            </a:r>
            <a:r>
              <a:rPr lang="en-US" altLang="zh-HK" sz="3000" dirty="0"/>
              <a:t>reads aloud a </a:t>
            </a:r>
            <a:r>
              <a:rPr lang="en-US" altLang="zh-HK" sz="3000" dirty="0" smtClean="0"/>
              <a:t>word related to ‘picnics’, e.g. picnic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HK" sz="3000" dirty="0" smtClean="0"/>
              <a:t>Students with </a:t>
            </a:r>
            <a:r>
              <a:rPr lang="en-US" altLang="zh-HK" sz="3000" dirty="0"/>
              <a:t>that food card </a:t>
            </a:r>
            <a:r>
              <a:rPr lang="en-US" altLang="zh-HK" sz="3000" dirty="0" smtClean="0"/>
              <a:t>move </a:t>
            </a:r>
            <a:r>
              <a:rPr lang="en-US" altLang="zh-HK" sz="3000" dirty="0"/>
              <a:t>to the </a:t>
            </a:r>
            <a:r>
              <a:rPr lang="en-US" altLang="zh-HK" sz="3000" dirty="0" smtClean="0"/>
              <a:t>front.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HK" sz="3000" dirty="0" smtClean="0"/>
              <a:t>The </a:t>
            </a:r>
            <a:r>
              <a:rPr lang="en-US" altLang="zh-HK" sz="3000" dirty="0"/>
              <a:t>quickest one </a:t>
            </a:r>
            <a:r>
              <a:rPr lang="en-US" altLang="zh-HK" sz="3000" dirty="0" smtClean="0"/>
              <a:t>who is able to pronounce the word correctly is the winner</a:t>
            </a:r>
            <a:endParaRPr lang="zh-TW" altLang="zh-HK" sz="3000" dirty="0"/>
          </a:p>
          <a:p>
            <a:pPr marL="514350" indent="-514350">
              <a:buFont typeface="+mj-lt"/>
              <a:buAutoNum type="arabicPeriod"/>
            </a:pPr>
            <a:endParaRPr lang="zh-HK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30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651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04" name="Rectangle 268"/>
          <p:cNvSpPr>
            <a:spLocks noGrp="1" noChangeArrowheads="1"/>
          </p:cNvSpPr>
          <p:nvPr>
            <p:ph idx="1"/>
          </p:nvPr>
        </p:nvSpPr>
        <p:spPr>
          <a:xfrm>
            <a:off x="-11112" y="128885"/>
            <a:ext cx="9144000" cy="1643931"/>
          </a:xfrm>
          <a:gradFill rotWithShape="1">
            <a:gsLst>
              <a:gs pos="0">
                <a:schemeClr val="bg1">
                  <a:alpha val="84000"/>
                </a:schemeClr>
              </a:gs>
              <a:gs pos="100000">
                <a:schemeClr val="bg1">
                  <a:gamma/>
                  <a:shade val="86275"/>
                  <a:invGamma/>
                  <a:alpha val="86000"/>
                </a:schemeClr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TW" sz="2800" dirty="0" smtClean="0">
                <a:latin typeface="Comic Sans MS" panose="030F0702030302020204" pitchFamily="66" charset="0"/>
              </a:rPr>
              <a:t>Multiple Intelligences in action (1)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latin typeface="Comic Sans MS" panose="030F0702030302020204" pitchFamily="66" charset="0"/>
              </a:rPr>
              <a:t>P.4  Average class  (35 students) </a:t>
            </a:r>
          </a:p>
          <a:p>
            <a:pPr>
              <a:lnSpc>
                <a:spcPct val="80000"/>
              </a:lnSpc>
            </a:pPr>
            <a:r>
              <a:rPr lang="en-US" altLang="zh-TW" sz="2800" dirty="0" smtClean="0">
                <a:latin typeface="Comic Sans MS" panose="030F0702030302020204" pitchFamily="66" charset="0"/>
              </a:rPr>
              <a:t>Usual practice: Pre-teaching necessary vocab at  pre-reading stage </a:t>
            </a:r>
          </a:p>
        </p:txBody>
      </p:sp>
      <p:sp>
        <p:nvSpPr>
          <p:cNvPr id="10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4037-1069-4339-8B6A-993608F6AD6D}" type="slidenum">
              <a:rPr lang="fr-CA" altLang="zh-HK"/>
              <a:pPr/>
              <a:t>31</a:t>
            </a:fld>
            <a:endParaRPr lang="fr-CA" altLang="zh-HK"/>
          </a:p>
        </p:txBody>
      </p:sp>
      <p:sp>
        <p:nvSpPr>
          <p:cNvPr id="244756" name="Rectangle 20"/>
          <p:cNvSpPr>
            <a:spLocks noChangeArrowheads="1"/>
          </p:cNvSpPr>
          <p:nvPr/>
        </p:nvSpPr>
        <p:spPr bwMode="auto">
          <a:xfrm>
            <a:off x="4752975" y="2908300"/>
            <a:ext cx="4286250" cy="41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44764" name="Text Box 28"/>
          <p:cNvSpPr txBox="1">
            <a:spLocks noChangeArrowheads="1"/>
          </p:cNvSpPr>
          <p:nvPr/>
        </p:nvSpPr>
        <p:spPr bwMode="auto">
          <a:xfrm>
            <a:off x="3582987" y="1927926"/>
            <a:ext cx="4897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b="0" dirty="0">
                <a:latin typeface="Eras Demi ITC" pitchFamily="34" charset="0"/>
              </a:rPr>
              <a:t>Word Card Action Game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87536" y="3717032"/>
            <a:ext cx="35194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3000" b="0" dirty="0">
                <a:latin typeface="Comic Sans MS" panose="030F0702030302020204" pitchFamily="66" charset="0"/>
              </a:rPr>
              <a:t>No. of sensory learning  preferences used </a:t>
            </a: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63501" y="5444548"/>
            <a:ext cx="29916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3000" b="0" dirty="0">
                <a:latin typeface="Comic Sans MS" panose="030F0702030302020204" pitchFamily="66" charset="0"/>
              </a:rPr>
              <a:t>Amount of                  S-S interaction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73422" y="2493483"/>
            <a:ext cx="33563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3000" b="0" dirty="0">
                <a:latin typeface="Comic Sans MS" panose="030F0702030302020204" pitchFamily="66" charset="0"/>
              </a:rPr>
              <a:t>Extent of mental involvement </a:t>
            </a:r>
          </a:p>
        </p:txBody>
      </p:sp>
      <p:sp>
        <p:nvSpPr>
          <p:cNvPr id="244943" name="Line 207"/>
          <p:cNvSpPr>
            <a:spLocks noChangeShapeType="1"/>
          </p:cNvSpPr>
          <p:nvPr/>
        </p:nvSpPr>
        <p:spPr bwMode="auto">
          <a:xfrm>
            <a:off x="3347864" y="2348880"/>
            <a:ext cx="0" cy="397056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3000"/>
          </a:p>
        </p:txBody>
      </p:sp>
      <p:sp>
        <p:nvSpPr>
          <p:cNvPr id="244944" name="Line 208"/>
          <p:cNvSpPr>
            <a:spLocks noChangeShapeType="1"/>
          </p:cNvSpPr>
          <p:nvPr/>
        </p:nvSpPr>
        <p:spPr bwMode="auto">
          <a:xfrm>
            <a:off x="3347864" y="6319448"/>
            <a:ext cx="48244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3000"/>
          </a:p>
        </p:txBody>
      </p:sp>
      <p:sp>
        <p:nvSpPr>
          <p:cNvPr id="2" name="AutoShape 2" descr="data:image/jpeg;base64,/9j/4AAQSkZJRgABAQEAYABgAAD/2wBDAAoHBwkHBgoJCAkLCwoMDxkQDw4ODx4WFxIZJCAmJSMgIyIoLTkwKCo2KyIjMkQyNjs9QEBAJjBGS0U+Sjk/QD3/2wBDAQsLCw8NDx0QEB09KSMpPT09PT09PT09PT09PT09PT09PT09PT09PT09PT09PT09PT09PT09PT09PT09PT09PT3/wAARCACW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iikPFABTVkR2YKysVO1gDnB9D+dKTWHF4cNj4iuNW0258kXpX7ZbOm6OTHG9cEbX9TyD3GeaAL+tQ3M2jXiWM0kF2YmMMkYyVcDK8Hg8gcd6Z4fv7jVdCs7y8tJrO5liBmglQoyOOGGDzjIJHtil1fXdO0Gye61O7it4k7seWPYKvUk4PA9K5ab4oWi6VNe2ug69PDGhdZDZMsTY6/PyAB3NAHQ3ulzv4p03U7fyjHDBPbzhjhtr7WUr64ZMY9/atjpzXKJ4xv5LRLhfC+pvG8YlUxz27blIzkYkyeOnHNMbxT4hcO9v4S/dgZUXOpRxu/0ChgPxIpXRXK+xf8ABGi3Ph7whYaZeNE09urBzESVOXY8EgdjTdQ8QXJ8T2uiaTbrNKNs1/O4JjtoTng46SMAdoP15FZtv8RoIJbaHxBpN/oz3DBY5J1DwljzjevQ/UcZ5rqrSe0ukNxZSQSrLgmSFgwfjg5HXjGPamTaxZpByaxfFEGt3enJa6DNBbS3D+XPdSE7oIiDlkA6t6c/4jR0+z/s+wgtvPnuPKQJ51xJvkfHdm7mgC3RSA0UALSUtJQAUYxTHkVELOwUDuTgVwuvfEA3t7Fovgqa3vdVllMckrozQQrtYlt44JBAPcUAaHiDxv8AY9bXw/olm2o626bimdsVvkDDSn0wc4HbHTIqhZax4k8PeIrGw8T3FrfWWpv5MF3bxeWYZsZCsoHIb/PQ1t+GPC8Ph63ld5Wu9Su28y8vZB88z/0UdhV3W9Jj1vSLmxkbyzKhCSgZMT/wuvuDgg9a53W97TYdjTFOrhtG+Iek6foVvD4j1SCDVLZ2tLpCxkcyRtsZsKCcHGc4xzXW6fqtlqtv5+nXlvdxdN8EgcD64roEW6KTJooAdSGlpDQBkWGl32najKy6pJcadJlhb3KmSSJiSfklznbz0YHHYiqHizxhBoFuYLMQ32sSMkcGnrLiRy5wCR1xwT/UZzWh4m8QQeGNAutUulaRIANsa9XYnCr+JI5rzPTvDfjaDWLnXpj4fl1G9Cl2u1dnhwPuqAuFwMA4z060m7FRi5bHQ6H4bllvV13xO6XutzAbNwAS0XGfKjXJGVJPzD/ElfE+vX0OqafoWjTJHqmo7na5dd/2WJTkttwQxbDAZ9DnrmsWzjuW8ayX3jeOGB7eJY9OkDbbIEcsysxHzk8jOP4vQV3uxGdZdqFtuFcAE7TzwfQ8Gpe50xV1ZaHM+CA+nW+oeHri5FxcaTOFV1TaGhkHmRnHbq3HbAHaujmuIYDEs0gQzSCKPP8AE5BIUe+AaV4htlMO2KWRceYEBOcYBPrj0Ncr4hsvEklpDG0trf2sN1BcSC2iMNwyxvuKhc7GJ4PVenAOaW7K1grB8RNPF9p+kTTllsbTUUkvJEYho4jhSwxzgdyOmc1oWwk028uL7wm9heQykyXWnRzoFmkbpKJBnY2ABjGG68Hmqni28l1zwjcW2hRTXcl7KttIYxta3G4F/MU4YHHGCO+Tx1dJ4Js9LEVz4ZihsdRt5WdXbJSYNw0cnfaeMf3SOBTTsZuPM3oa9r48thqUlrrlnLoasA1rJfuqrccfP8wyqlT23ZIIPfFb+qfbn0ycaS1ut8U/ctcAmMN745x/nmsi+sLXUrOW0vbdLi1lBVo3Gcj29D7jkVT8F6jeQXd74c1CGXOmhRZ3Lrj7RbdFPoWGACR+ODTTuZ1KfIbmhafe6dYbNT1GTUb12LyzsgRT2AVBwoAA6dTk9606BR9aoyCkpa4rX/E02raq3hfwxcR/2kQxvbhwdtrEPlbB/wCemSAOCOfxobsAzxVcf8JpNd+D9Mx5a7Dqd4eRa87kRV43sxX1wPc9Oh0HQNP8NaathpUHk24bcQWLFmPViT1JxRoOgaf4dsRa6dDtHWSVsGSVv7zt/Ea0q46lRy0WxSQUhFOpKyGeOatYjRvibqtuIUEWoRi9iYpzk/fwfQtuqTRFe1+JeiHTT5clwsv2xY8APEF4LDvz/IVd8d8fFHT/APsFN/6MeoNIjS68eafM1xDaR6VE91PLMQpkRlIwnqByWPQUK/1pNdv0PUTTy5376feeu5opoGQCDkHoRRXo2PHH5ozSe9czqPxG8K6VczW95rEKTQyNFIio7lWXGQdqn1x9QR1BoGV/iGqXdno+mOsci3+qQpLE/wDHGmXbjuPlAP1qbU9a0/R0hbUbkQm4fy4UCNI8reiqoJPUdu4rkfEHijw7qXxO8P3EeoW/k2drNLJdiceXllOxPYjnjr8wHaukbxL4aMqSvrejtJGCEc3KFlB64OcjOB+VRLc6KLsnqVo9WsPFeoNpUFimpaekHm3U8kZKxSbiFjKMMh+GPqK2rK0g0+zitbSJYYIhhI16KOv9a57VLvwXrSgX+paM8isGWZLpUlQjoQ4IIx9a0Y/FPh6OJE/4SHTX2qF3PeKWOO5OeT71LNYtJ6lTxlqVzp9rpcFpd/Y2v9Rit5J+AUj5LYY8AnAHPvXR+W5BbY209wOK8/8AF81h4rnt7T/hKfD1tpUDrON0iyyvMAwwQWC7MH19a05bDwRc3duYp9It7wY+zvZXKwuOeNuwjuO9PoSpO7OoSCKKWWWONVklIaRwMFyBgE+vAA/CqOv+INP8NaYb7U5GSLdsRUXc8jdcKPw6kgVpIfO5jKyZ/uMG/lXH/FOF4vCMd2Y/3tnfQzRmQfKDkj5vUdKSV3qVKVo3R1kFwtxbRzKkiLIoYLIhRhnsVPIPtXN+KDBpviTQPEGoRyvYWDyQzNGCTC0g+RyByRu4x9OvQt/szxpc3EQufEOnxW3mq8htLUhyvXaCRyD7n8+lW/HYnPgnU5LR/Lmt1S5Rh/CY5FfI/KmrJky96DujuQcjoR9aUms/Qri4utDsp7yW2luJIVeSS2OYnJHVT6GsvXfFS294NG0URXmuzA7IS37u3HeSYj7qj06ngDrmtDkM3WvFusS+LZPDOgaav2hI1eW/uDmOFWGd4UdcdgSMntit3w/4ftfD1i0NuXkmmcy3NxIcyTyHq7H1J7dqNB0KPRbR1MrXN5cP5t3duoDzyHucdAOgXoBxWrXHVqc2i2KSCkpaKyGFITjtS5rC8Y+IF8O+Hbq6SaNLxoylmhG5pJTwoVerckU4q7sB59rF3/bnxE1K8Xm301Bp8RPGXBJk/JiR+VV9LW01vx7BYahNFbwWwaFYW3GS986JgyjH3VChsnPp3PFC0EnhvwzLcXYa4uRmeYDqzsR1PfGRk+xr0PwH4Vit4Y9fv54b3U7qEbJYuYoIzyEj/Pk9/wA8lCPtKzqdFoj1MS1QwsaG0nq/6/rY6+1gFnaQ20IAihRY0BJJAAwOfwoqaivQPIK2oaja6Tp819fzJDbQLukkc4AH+JPAHcmuO8DeDdOj8MWd3qum2lzqN1m6klngV5B5h3BSSM8AjOe+as/Fof8AFsdX/wC2P/o5K6m1/wCPSHP/ADzX+QrGu2kNEZ06zaIxta25jIwV8pcEemMVnf8ACGeG/wDoX9J/8A4/8K2s0ma5eZ9yjn73wD4YvbWS3k0KwRHABaGBY3HOeGUAjp61Mvgvw0oAHh/SuPW0jP8ASo7TxtoV94hl0O3vw+oRsyGPy2ALLncASMEjB/I1ug1TcloxaHP2fgHwxZrKqaHYSCSRpCZoFkIJ7AsDhR2A4FMuPh14Uuv9ZoVmP+ualP8A0EipPGGtTaLaaYbZ9kl7qdvabsA/KzZYcg9VBH410NDlJa3A4a5+EPhiW5t5baC4s1iJ3xwTuBLnpuJJIx7Y60Xnwm0a6sZbVL3VoopMfILsugwcj5W4P413NIfbrR7SXcDiF+G9wiKieMvEqqowFF3gAU2b4azTwSwy+L/EUkcqFHSS53KykYIII54rqtN17TdXuLqDT72G5ktW2TLG2dh5HP5H8q0Kp1JrRgcNN4V8X2tjHbaZ4xIiUJCEksIl8uPoSCOcgdOnTqK3fC/he18MaeY4S013OfMu7uQ5kuJO7MTz1JwPf1JJ1rlS9rKiyPGSjASIMsnHUe461wPgW48Vator3Q8Q2l1DDO8Ci6sTl1j4zvDK3zDuwJFUueotw2PQ6K880n4sDUJg02g3kdiSy/a4JPOGQcZC7VJH059q2rL4leGbyZ4m1JLWRZDGFu1MJb0YbugPvg+oFZcjvZFOMkk2tzqqK5658eeGbOZ4p9csVdCAwWXdjP0z/wDWrB1L4q25l8jw7pl3qjkHE7IYYAe3JGTz14HsaORrfQIxcnaKudV4m1ZtD8OX2oRvarJBEWj+0vtRm7L6knsB1OBXi1u13ezS+JvEl3dXAiQyW8c5GU45ITovsBj1rY1SS7u2Or+Kbxbn7IGeKJYwkEGeyr/E2eAWJPSrUPws1vxR9kuvEV9BZwAq/wBigjYsFONwJJGH7d8fpRC9VOFN6dX+iO5UlhLVKvxdF+rMDSv7X+IN3Hp1lpsttpbyL9rutx+WMEEgNgDJBGF5J+ma97giS3gjijUIkahFUdgOAKWONY0VEUBFACgdhT67KdONNWijirVp1pc03djeaKdRVmRwvxT1OCfwxc+H7WXztZ1AolvaQgtI2HRmyB90bQTk4rsrdSlvGhGCqAEenFeSeENQi8Ga/qU/jwXFvrd+V8u4e381ZEGAQjRg5JJGQBj5R9K9N0bXtP12Od9PmaTyJPLlV4XiZGxnBVwD0Irmr3fTQaNKg0lLXMUYln4P0Sw1+bWrWwSPUZixeYMx5b7xCk4BPqBnk+praxS0VTbe4HH/ABDha4Twyife/t+2P4BXJ/QV2Gc1g+KtP1C+TSpdMht5prK/W6Mc8pjVlCOuMgHn5x2pVufE7Rlm03SFbHyp9ulOfx8qravFCN2g9KRegz1pazGYHh/wbpnhnUtRu9ME0f28qXhLAxpgk/IMZAyx6k+2K36KKbberAjmV3hdYm2yFSFbPQ44/WuH+FcNy3gW8gknP2s3dyjStknfwCxzznPPPNd1IpeNlVmQkEBl6j3HvXnlxoOveBNKvtZsfELXyRM93cWd1bosc5Y5c7t2VbuMdxjHOK3oyS0JZx0a674RszDq+hXIsbRUVrqCMbR6nOSG5I5yPfHSnXOuaTcvJGImv54sloo7UyMoHU8jGB3Oa9ntja+ItAikuLXNtf26u8My/wALKDtI/GmaN4b0nw8kiaTYQWolOXKLy31J5x7dKUsHTlLm2O6nmVaEOTRrzPF01LRhaLdabZwXN0670t7eEGbPfIUHbj19qv21p4n1+1msotBvbG7lG3zp18uGJG/iLnknBPCjNeywWNtbTTy29vDFLcMGldIwrSH1Ygcn61OKI4Omt9RzzKtLSNkrdDi/Dvww0rR4QdSZtYuQ+5ZbtcqnoFUkgfjmu1HFLSV1JWOBtvcKWiigQlFFFADGiRmVmRSy9CRyK8+utMPgLxg+uW++TSNXkWG+DMx+zSM2RMzHgICcHJ4zXomKgvbKHULKe0ukEkE8bRyIe6kYIpNXVgFR1dFdSCrDII5BFOrhtH1y48IXcXh/xIpjszIYdL1FmBWWMHCpKRwr4xzgZ79Mnua4ZwcWUgpCcUVHcQi4tpYS8iCRChaNirLkYyCOh96kZJ1oJrlLS88T6HIba/0861ZRqBHeWsiLcMP9uN2AJ9SCPXnJwt3r3iLUYfK0Lw9NaSsdpudVkSNIj6hEZi/f07dav2b7iudUDmlrL0DSJdG08wXOpXmozPIZHnun3Nk44A/hXjoPetSpdugwoopKQGD421L+zPB+pSpK8U8kRggaNtriV/kTB68E545wDWPa/C60vI7eXxNqOo6vdoq7xPdMYgwHIUYB25z1pmqwt438YRaXHxo+hzJcXco5E1wORCO2AD83UjJHFd6BXbSjyxJYDilxRRWggoxS0lAC0UUlAC0UlLQAlFFFAC0hpaSgDO13SINd0S80y5A8q6iMZOM7T2Ye4OCPpXK2ul+JvBWnxpZSnxFYQxKgtJMRzxkDko+DuXcT8p6DAHSu7xSbc9aTSe4HI2vxH8Pvviv7v+zLyI7ZrW9UxvG3p6H6g10FnqthqS5sL22uhjP7iZX4/A0t9pGm6hIr31haXLoNqtPCrkD0BIrjNf8ACHgTwxDda9qunRLG/HkjJVnPIWOPIG446dAM9BmsnQix3O878ijFcF8Mb83UuvxW11Nc6XDeD7E0zMWRCudmG5AA213ueR6VzTjyuwwpecdDXnOieM9U13WL3Tb7VdJ0iS3u2gRYYGkeXaedsrny+eccZ4ztxWpefDGy1O9afU9b1+7DuXeGW7URn22qowPYYrWNB9WFzo9V1rTdFiV9Uv7a0V/uedIFLfQdT17Vwl94/u/FGoHSPB8F8tuZBFcavFb+YIhnBKKSBjp8xOQMkDoa62y8BeGdPj2QaFYYwBmWEStj6tk1vRwxwxLFEipGgAVVGAoHQADpWsaUYiuZXhnwxp/hPSRp+mLJ5RcyO8jbnkY4G4ngdABwB0rYoAAorUQtJS0lAC0lLSUALSUtJQAUtJS0AJRRRQAtJRQRQAUyaaO3heaaRY4o1LO7nCqo5JJPAAFR3l3b2FrJc3k8cFvEu55JGAVR7mvGdc1+58a3a3N1vt9Fj+e2s3G1m6fPL2PQkDkYP57UKE68uWAm7GtrXxI1PXjNa+GYzZWQkATVJDlpFHXbGR3PQnsDnBOBgzWzX14l7qlxNqF6nSa4bOP91fuqPYCph6enpS19HhsvpUVdq77syc2yFEvrO7lu9G1KfTbmZQszRgOsoHTKnjI9fr61pxeMfGcFuYDe6TOxGBPLbsJB74Hy5/CqRNGDjOOKdXLsPVlzSjqJTaMVfDFrJHMb53urqeQyPcZKncTnIGcVpaZqHifw0I/7K1iW8tYmBFld/MCgwNoY9OB2wKsUZpzy7Dyjy8tg5md/4e+Jeja9qQ0xhcWOpE7Vt7lMbjgnhhkdBnnGcjGa64GvC57RJp4JkZ4bi3cSQzx/fjYdx69OhrpvC3xE1NPEB0/xU1mlrOp+z3qARRqw/hfJwMj9cdc14eLwE8P7y1j3/wAzSM0z0+ige9FcBYtJRRQAtJRRQAtJRRQAUtJS0AJRRRQAtIaWq2o3SWOn3N1K4SOCJ5WY9FCqST+lAHmXxH1WbV/EqeH0bOm2kazXqL/y0lPKIx9AMNj356DHM62M6Ff57QN/Sk0gM9iLy4kMt1ek3M8pGC7vyTgcd+1M18t/wj98E+95X6ZGa+kw+HVHCPu1d/cYt3kS6QZP7GsvNChvJX7vTGOP0xVymREeSnAUbR8vpx0p2RXo01ywSJbIbu8hsYRNdOUj3BS20nGfXHSpEgUXEkqg75MBuSRxwOP0p+frQCKdrvUVxsciTLvidXXOAyMGH5ilORUDWNs6RIYgEhlEyBeAHznPHuan4ojzfaBlO51E2upWdobdmW6JAmDcAjtjH+c1aeOKeIxXEayRNjcjDIPfpWZrBxq2iAq3+vfBzx0Gf6VdeSdzPFAnlPHsKSyjKSZ5IwOfaueNRuU4y1V/0uO2lzs/hZrV4LR9B1Zme6t08+CYyl/NiLYI55+U4H0I/H0QV4hFPLY63o2oRyrGtpex+cx5/dyERv19m/zivbl6V83jKCoVXBbG0XdXHUlLSVylC0lLSUALRRRQAUUUUAJRRRQAVU1ax/tPSbyx8zyxdQPDv27tu5SM474z0oooA84tvhVrlnZLBD4ktmKYRFewGFQcZBznOOx/PvVq2+EERsJLbUPEeq3Akzv2BEUj6EMfTvRRWrr1GrOT+8VkLD8J5opY408UX62iKFEQgTfgf7X/ANarv/CrYA4/4qDWdmORvizn67P6UUUe3q/zP72FkR3PwsUootPEeqxOGBYy+XICvcABVwffPHoarX3wruWCHT/E17Gdw3faIUk+XvjAHNFFHt6v8z+9jsiH/hVOrbdv/CYSge2noD+e+o5vhbr0URNp4qSeXstxZALj6gk/pRRTWIrfzv72LlRU1L4Wa815pr/8JDauVnxv+xhDFleSACd33ehxVv8A4VNrCI5g8XyMxGQslkNpPYH5jx+FFFL29W9+Z/eFkTR/CW4nu4G1XxLPc28bh2ghtVhDEcjkE8ZHp+VelDvRRUTnKbvJ3YxaKKKkAooooAKKKKACloooASiiigD/2Q=="/>
          <p:cNvSpPr>
            <a:spLocks noChangeAspect="1" noChangeArrowheads="1"/>
          </p:cNvSpPr>
          <p:nvPr/>
        </p:nvSpPr>
        <p:spPr bwMode="auto">
          <a:xfrm>
            <a:off x="63500" y="-685800"/>
            <a:ext cx="1695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851919" y="2946251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09542" y="290830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3" name="TextBox 22"/>
          <p:cNvSpPr txBox="1"/>
          <p:nvPr/>
        </p:nvSpPr>
        <p:spPr>
          <a:xfrm>
            <a:off x="6660232" y="290830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3851920" y="5564225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09541" y="5444548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3877071" y="4125374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7" name="TextBox 26"/>
          <p:cNvSpPr txBox="1"/>
          <p:nvPr/>
        </p:nvSpPr>
        <p:spPr>
          <a:xfrm>
            <a:off x="5305349" y="4125374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8" name="TextBox 27"/>
          <p:cNvSpPr txBox="1"/>
          <p:nvPr/>
        </p:nvSpPr>
        <p:spPr>
          <a:xfrm>
            <a:off x="6695281" y="4139788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3342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055" name="Rectangle 295"/>
          <p:cNvSpPr>
            <a:spLocks noGrp="1" noChangeArrowheads="1"/>
          </p:cNvSpPr>
          <p:nvPr>
            <p:ph idx="1"/>
          </p:nvPr>
        </p:nvSpPr>
        <p:spPr>
          <a:xfrm>
            <a:off x="1" y="44624"/>
            <a:ext cx="9144000" cy="1834976"/>
          </a:xfrm>
          <a:gradFill rotWithShape="1">
            <a:gsLst>
              <a:gs pos="0">
                <a:schemeClr val="bg1">
                  <a:alpha val="84000"/>
                </a:schemeClr>
              </a:gs>
              <a:gs pos="100000">
                <a:schemeClr val="bg1">
                  <a:gamma/>
                  <a:shade val="86275"/>
                  <a:invGamma/>
                  <a:alpha val="86000"/>
                </a:schemeClr>
              </a:gs>
            </a:gsLst>
            <a:lin ang="5400000" scaled="1"/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zh-TW" sz="2800" dirty="0">
                <a:latin typeface="Comic Sans MS" panose="030F0702030302020204" pitchFamily="66" charset="0"/>
              </a:rPr>
              <a:t>Multiple Intelligences in action </a:t>
            </a:r>
            <a:r>
              <a:rPr lang="en-US" altLang="zh-TW" sz="2800" dirty="0" smtClean="0">
                <a:latin typeface="Comic Sans MS" panose="030F0702030302020204" pitchFamily="66" charset="0"/>
              </a:rPr>
              <a:t>(2)</a:t>
            </a:r>
            <a:endParaRPr lang="en-US" altLang="zh-TW" sz="28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latin typeface="Comic Sans MS" panose="030F0702030302020204" pitchFamily="66" charset="0"/>
              </a:rPr>
              <a:t>P.3  Average class 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latin typeface="Comic Sans MS" panose="030F0702030302020204" pitchFamily="66" charset="0"/>
              </a:rPr>
              <a:t>15-19 students: Extroverted, talkative, active, weak in spelling </a:t>
            </a:r>
          </a:p>
          <a:p>
            <a:pPr lvl="1">
              <a:lnSpc>
                <a:spcPct val="90000"/>
              </a:lnSpc>
            </a:pPr>
            <a:endParaRPr lang="en-US" altLang="zh-TW" sz="3000" dirty="0" smtClean="0">
              <a:latin typeface="Comic Sans MS" panose="030F0702030302020204" pitchFamily="66" charset="0"/>
            </a:endParaRPr>
          </a:p>
        </p:txBody>
      </p:sp>
      <p:sp>
        <p:nvSpPr>
          <p:cNvPr id="24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05B2-2ADA-48D6-82FC-3269F02E48A0}" type="slidenum">
              <a:rPr lang="fr-CA" altLang="zh-HK"/>
              <a:pPr/>
              <a:t>32</a:t>
            </a:fld>
            <a:endParaRPr lang="fr-CA" altLang="zh-HK"/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214313" y="2478088"/>
            <a:ext cx="41052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4824413" y="2620963"/>
            <a:ext cx="4286250" cy="419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373769" name="Text Box 9"/>
          <p:cNvSpPr txBox="1">
            <a:spLocks noChangeArrowheads="1"/>
          </p:cNvSpPr>
          <p:nvPr/>
        </p:nvSpPr>
        <p:spPr bwMode="auto">
          <a:xfrm>
            <a:off x="3708400" y="1789113"/>
            <a:ext cx="4105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3200" b="0" dirty="0">
                <a:latin typeface="Eras Demi ITC" pitchFamily="34" charset="0"/>
              </a:rPr>
              <a:t>Running Dictation</a:t>
            </a:r>
          </a:p>
        </p:txBody>
      </p:sp>
      <p:sp>
        <p:nvSpPr>
          <p:cNvPr id="373771" name="Text Box 11"/>
          <p:cNvSpPr txBox="1">
            <a:spLocks noChangeArrowheads="1"/>
          </p:cNvSpPr>
          <p:nvPr/>
        </p:nvSpPr>
        <p:spPr bwMode="auto">
          <a:xfrm>
            <a:off x="-19409" y="3429000"/>
            <a:ext cx="30598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800" b="0" dirty="0">
                <a:latin typeface="Comic Sans MS" panose="030F0702030302020204" pitchFamily="66" charset="0"/>
              </a:rPr>
              <a:t>No. of sensory learning  preferences used </a:t>
            </a:r>
          </a:p>
        </p:txBody>
      </p:sp>
      <p:sp>
        <p:nvSpPr>
          <p:cNvPr id="373772" name="Text Box 12"/>
          <p:cNvSpPr txBox="1">
            <a:spLocks noChangeArrowheads="1"/>
          </p:cNvSpPr>
          <p:nvPr/>
        </p:nvSpPr>
        <p:spPr bwMode="auto">
          <a:xfrm>
            <a:off x="0" y="5355213"/>
            <a:ext cx="29578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800" b="0" dirty="0">
                <a:latin typeface="Comic Sans MS" panose="030F0702030302020204" pitchFamily="66" charset="0"/>
              </a:rPr>
              <a:t>Amount of                  S-S interaction</a:t>
            </a:r>
          </a:p>
        </p:txBody>
      </p:sp>
      <p:sp>
        <p:nvSpPr>
          <p:cNvPr id="373819" name="Text Box 59"/>
          <p:cNvSpPr txBox="1">
            <a:spLocks noChangeArrowheads="1"/>
          </p:cNvSpPr>
          <p:nvPr/>
        </p:nvSpPr>
        <p:spPr bwMode="auto">
          <a:xfrm>
            <a:off x="1" y="2330877"/>
            <a:ext cx="30598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800" b="0" dirty="0">
                <a:latin typeface="Comic Sans MS" panose="030F0702030302020204" pitchFamily="66" charset="0"/>
              </a:rPr>
              <a:t>Extent of mental involvement </a:t>
            </a:r>
          </a:p>
        </p:txBody>
      </p:sp>
      <p:sp>
        <p:nvSpPr>
          <p:cNvPr id="373866" name="Line 106"/>
          <p:cNvSpPr>
            <a:spLocks noChangeShapeType="1"/>
          </p:cNvSpPr>
          <p:nvPr/>
        </p:nvSpPr>
        <p:spPr bwMode="auto">
          <a:xfrm>
            <a:off x="2983650" y="2078832"/>
            <a:ext cx="0" cy="42765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 sz="2800"/>
          </a:p>
        </p:txBody>
      </p:sp>
      <p:sp>
        <p:nvSpPr>
          <p:cNvPr id="373867" name="Line 107"/>
          <p:cNvSpPr>
            <a:spLocks noChangeShapeType="1"/>
          </p:cNvSpPr>
          <p:nvPr/>
        </p:nvSpPr>
        <p:spPr bwMode="auto">
          <a:xfrm flipV="1">
            <a:off x="2957880" y="6355375"/>
            <a:ext cx="60848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3771255" y="266709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6948264" y="270892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5975201" y="271647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60478" y="271647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2" name="TextBox 31"/>
          <p:cNvSpPr txBox="1"/>
          <p:nvPr/>
        </p:nvSpPr>
        <p:spPr>
          <a:xfrm>
            <a:off x="4831728" y="5649126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31865" y="5661975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4" name="TextBox 33"/>
          <p:cNvSpPr txBox="1"/>
          <p:nvPr/>
        </p:nvSpPr>
        <p:spPr>
          <a:xfrm>
            <a:off x="5975201" y="5637309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04521" y="5614640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6" name="TextBox 35"/>
          <p:cNvSpPr txBox="1"/>
          <p:nvPr/>
        </p:nvSpPr>
        <p:spPr>
          <a:xfrm>
            <a:off x="6021159" y="4077072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7" name="TextBox 36"/>
          <p:cNvSpPr txBox="1"/>
          <p:nvPr/>
        </p:nvSpPr>
        <p:spPr>
          <a:xfrm>
            <a:off x="4895081" y="4085099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  <p:sp>
        <p:nvSpPr>
          <p:cNvPr id="38" name="TextBox 37"/>
          <p:cNvSpPr txBox="1"/>
          <p:nvPr/>
        </p:nvSpPr>
        <p:spPr>
          <a:xfrm>
            <a:off x="3706191" y="4086364"/>
            <a:ext cx="901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000" dirty="0" smtClean="0">
                <a:sym typeface="Wingdings"/>
              </a:rPr>
              <a:t></a:t>
            </a: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9806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74004"/>
              </p:ext>
            </p:extLst>
          </p:nvPr>
        </p:nvGraphicFramePr>
        <p:xfrm>
          <a:off x="436015" y="2492896"/>
          <a:ext cx="370376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881"/>
                <a:gridCol w="1851881"/>
              </a:tblGrid>
              <a:tr h="1404156">
                <a:tc>
                  <a:txBody>
                    <a:bodyPr/>
                    <a:lstStyle/>
                    <a:p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4156">
                <a:tc>
                  <a:txBody>
                    <a:bodyPr/>
                    <a:lstStyle/>
                    <a:p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524198" y="4190190"/>
            <a:ext cx="17281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Average group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2330587" y="2620067"/>
            <a:ext cx="16470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More proficient group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57486" y="2620067"/>
            <a:ext cx="16561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Less proficient group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2330587" y="4221088"/>
            <a:ext cx="180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Average group</a:t>
            </a:r>
          </a:p>
        </p:txBody>
      </p:sp>
      <p:sp>
        <p:nvSpPr>
          <p:cNvPr id="17419" name="TextBox 1"/>
          <p:cNvSpPr txBox="1">
            <a:spLocks noChangeArrowheads="1"/>
          </p:cNvSpPr>
          <p:nvPr/>
        </p:nvSpPr>
        <p:spPr bwMode="auto">
          <a:xfrm flipH="1">
            <a:off x="251520" y="1373867"/>
            <a:ext cx="3924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2400" dirty="0" smtClean="0">
                <a:solidFill>
                  <a:schemeClr val="tx1"/>
                </a:solidFill>
                <a:latin typeface="+mn-lt"/>
              </a:rPr>
              <a:t>Phase one - </a:t>
            </a:r>
            <a:r>
              <a:rPr lang="en-US" altLang="zh-TW" sz="2400" dirty="0" smtClean="0">
                <a:solidFill>
                  <a:schemeClr val="tx1"/>
                </a:solidFill>
                <a:latin typeface="+mn-lt"/>
              </a:rPr>
              <a:t>similar </a:t>
            </a:r>
            <a:r>
              <a:rPr lang="en-US" altLang="zh-TW" sz="2400" dirty="0">
                <a:solidFill>
                  <a:schemeClr val="tx1"/>
                </a:solidFill>
                <a:latin typeface="+mn-lt"/>
              </a:rPr>
              <a:t>ability grouping</a:t>
            </a:r>
            <a:endParaRPr lang="zh-HK" alt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HK" dirty="0" smtClean="0"/>
              <a:t>Group jigsaw reading task</a:t>
            </a:r>
            <a:endParaRPr lang="zh-HK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/>
              <a:t>4</a:t>
            </a:fld>
            <a:endParaRPr lang="zh-HK" altLang="en-US" dirty="0"/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 flipH="1">
            <a:off x="5436095" y="1373867"/>
            <a:ext cx="33094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zh-HK" sz="2400" dirty="0" smtClean="0">
                <a:solidFill>
                  <a:schemeClr val="tx1"/>
                </a:solidFill>
                <a:latin typeface="+mj-lt"/>
              </a:rPr>
              <a:t>Phase two - </a:t>
            </a:r>
            <a:r>
              <a:rPr lang="en-US" altLang="zh-TW" sz="2400" dirty="0" smtClean="0">
                <a:solidFill>
                  <a:schemeClr val="tx1"/>
                </a:solidFill>
                <a:latin typeface="+mj-lt"/>
              </a:rPr>
              <a:t>mixed </a:t>
            </a:r>
            <a:r>
              <a:rPr lang="en-US" altLang="zh-TW" sz="2400" dirty="0">
                <a:solidFill>
                  <a:schemeClr val="tx1"/>
                </a:solidFill>
                <a:latin typeface="+mj-lt"/>
              </a:rPr>
              <a:t>ability </a:t>
            </a:r>
            <a:r>
              <a:rPr lang="en-US" altLang="zh-TW" sz="2400" dirty="0" smtClean="0">
                <a:solidFill>
                  <a:schemeClr val="tx1"/>
                </a:solidFill>
                <a:latin typeface="+mj-lt"/>
              </a:rPr>
              <a:t>grouping</a:t>
            </a:r>
            <a:endParaRPr lang="zh-HK" altLang="en-US" sz="24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94734"/>
              </p:ext>
            </p:extLst>
          </p:nvPr>
        </p:nvGraphicFramePr>
        <p:xfrm>
          <a:off x="5004048" y="2559948"/>
          <a:ext cx="3888432" cy="274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323735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7525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076056" y="2675841"/>
            <a:ext cx="1800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Less proficient member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009183" y="2695375"/>
            <a:ext cx="17890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More proficient member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292082" y="4254187"/>
            <a:ext cx="15121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Average member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98387" y="4254187"/>
            <a:ext cx="14392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TW" sz="2400" i="1" dirty="0">
                <a:latin typeface="Arial" charset="0"/>
                <a:cs typeface="Arial" charset="0"/>
              </a:rPr>
              <a:t>Average member</a:t>
            </a:r>
          </a:p>
        </p:txBody>
      </p:sp>
    </p:spTree>
    <p:extLst>
      <p:ext uri="{BB962C8B-B14F-4D97-AF65-F5344CB8AC3E}">
        <p14:creationId xmlns:p14="http://schemas.microsoft.com/office/powerpoint/2010/main" val="3090314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23528" y="548680"/>
            <a:ext cx="8461126" cy="12960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zh-HK" sz="3200" dirty="0" smtClean="0">
                <a:solidFill>
                  <a:schemeClr val="tx1"/>
                </a:solidFill>
              </a:rPr>
              <a:t>What is the rationale behind different grouping methods?</a:t>
            </a:r>
          </a:p>
        </p:txBody>
      </p:sp>
      <p:sp>
        <p:nvSpPr>
          <p:cNvPr id="9" name="Explosion 2 8"/>
          <p:cNvSpPr/>
          <p:nvPr/>
        </p:nvSpPr>
        <p:spPr>
          <a:xfrm>
            <a:off x="98698" y="1772816"/>
            <a:ext cx="4752082" cy="2480147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3000" dirty="0">
                <a:solidFill>
                  <a:schemeClr val="tx1"/>
                </a:solidFill>
              </a:rPr>
              <a:t>Level of interaction</a:t>
            </a:r>
            <a:endParaRPr lang="zh-HK" altLang="en-US" sz="3000" dirty="0">
              <a:solidFill>
                <a:schemeClr val="tx1"/>
              </a:solidFill>
            </a:endParaRPr>
          </a:p>
        </p:txBody>
      </p:sp>
      <p:sp>
        <p:nvSpPr>
          <p:cNvPr id="11" name="Explosion 2 10"/>
          <p:cNvSpPr/>
          <p:nvPr/>
        </p:nvSpPr>
        <p:spPr>
          <a:xfrm>
            <a:off x="2771800" y="3984998"/>
            <a:ext cx="5400600" cy="246833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3000" dirty="0">
                <a:solidFill>
                  <a:schemeClr val="tx1"/>
                </a:solidFill>
              </a:rPr>
              <a:t>Level of participation</a:t>
            </a:r>
            <a:endParaRPr lang="zh-HK" altLang="en-US" sz="3000" dirty="0">
              <a:solidFill>
                <a:schemeClr val="tx1"/>
              </a:solidFill>
            </a:endParaRPr>
          </a:p>
        </p:txBody>
      </p:sp>
      <p:sp>
        <p:nvSpPr>
          <p:cNvPr id="12" name="Explosion 2 11"/>
          <p:cNvSpPr/>
          <p:nvPr/>
        </p:nvSpPr>
        <p:spPr>
          <a:xfrm>
            <a:off x="4427985" y="1628800"/>
            <a:ext cx="4716014" cy="2457846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HK" sz="3000" dirty="0">
                <a:solidFill>
                  <a:schemeClr val="tx1"/>
                </a:solidFill>
              </a:rPr>
              <a:t>Level of support</a:t>
            </a:r>
            <a:endParaRPr lang="zh-HK" altLang="en-US" sz="3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/>
              <a:t>5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505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zh-HK" dirty="0" smtClean="0"/>
              <a:t>Varying demands for different groups</a:t>
            </a:r>
            <a:endParaRPr lang="zh-HK" altLang="en-US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71687"/>
            <a:ext cx="8229600" cy="4349601"/>
          </a:xfrm>
        </p:spPr>
        <p:txBody>
          <a:bodyPr>
            <a:normAutofit/>
          </a:bodyPr>
          <a:lstStyle/>
          <a:p>
            <a:r>
              <a:rPr lang="en-US" altLang="zh-HK" sz="3000" dirty="0" smtClean="0"/>
              <a:t>Assigning different aspects of a topic</a:t>
            </a:r>
          </a:p>
          <a:p>
            <a:pPr lvl="1"/>
            <a:r>
              <a:rPr lang="en-US" altLang="zh-HK" sz="3000" dirty="0" smtClean="0"/>
              <a:t>Way of life</a:t>
            </a:r>
          </a:p>
          <a:p>
            <a:pPr lvl="1"/>
            <a:r>
              <a:rPr lang="en-US" altLang="zh-HK" sz="3000" dirty="0" smtClean="0"/>
              <a:t>Entertainment</a:t>
            </a:r>
            <a:endParaRPr lang="en-US" altLang="zh-TW" sz="3000" dirty="0" smtClean="0"/>
          </a:p>
          <a:p>
            <a:pPr lvl="1"/>
            <a:r>
              <a:rPr lang="en-US" altLang="zh-HK" sz="3000" dirty="0" smtClean="0"/>
              <a:t>Housing</a:t>
            </a:r>
            <a:r>
              <a:rPr lang="zh-TW" altLang="zh-HK" sz="3000" dirty="0" smtClean="0"/>
              <a:t> </a:t>
            </a:r>
          </a:p>
          <a:p>
            <a:pPr lvl="1"/>
            <a:r>
              <a:rPr lang="en-US" altLang="zh-HK" sz="3000" dirty="0" smtClean="0"/>
              <a:t>Transportation</a:t>
            </a:r>
          </a:p>
          <a:p>
            <a:endParaRPr lang="en-US" altLang="zh-HK" sz="3000" dirty="0" smtClean="0"/>
          </a:p>
          <a:p>
            <a:r>
              <a:rPr lang="en-US" altLang="zh-HK" sz="3000" dirty="0"/>
              <a:t>Using co-operative learning </a:t>
            </a:r>
            <a:r>
              <a:rPr lang="en-US" altLang="zh-HK" sz="3000" dirty="0" smtClean="0"/>
              <a:t>structures</a:t>
            </a:r>
          </a:p>
          <a:p>
            <a:endParaRPr lang="en-US" altLang="zh-HK" sz="2800" dirty="0" smtClean="0"/>
          </a:p>
          <a:p>
            <a:endParaRPr lang="en-US" altLang="zh-HK" sz="2800" dirty="0" smtClean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16216" y="630932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F93FA9F-25BA-4D60-9324-4095881F6995}" type="slidenum">
              <a:rPr lang="fr-CA" altLang="zh-HK" sz="1200" smtClean="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CA" altLang="zh-HK" sz="1200" smtClean="0">
              <a:solidFill>
                <a:srgbClr val="898989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707904" y="2204864"/>
            <a:ext cx="2952328" cy="12975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000" dirty="0" smtClean="0">
                <a:solidFill>
                  <a:schemeClr val="tx1"/>
                </a:solidFill>
              </a:rPr>
              <a:t>Length</a:t>
            </a:r>
            <a:endParaRPr lang="zh-HK" altLang="en-US" sz="3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04048" y="3212976"/>
            <a:ext cx="2736304" cy="12241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000" dirty="0" smtClean="0">
                <a:solidFill>
                  <a:schemeClr val="tx1"/>
                </a:solidFill>
              </a:rPr>
              <a:t>Support</a:t>
            </a:r>
            <a:endParaRPr lang="zh-HK" altLang="en-US" sz="3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40152" y="2276873"/>
            <a:ext cx="3024336" cy="123368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000" dirty="0" smtClean="0">
                <a:solidFill>
                  <a:schemeClr val="tx1"/>
                </a:solidFill>
              </a:rPr>
              <a:t>Task requirement</a:t>
            </a:r>
          </a:p>
        </p:txBody>
      </p:sp>
    </p:spTree>
    <p:extLst>
      <p:ext uri="{BB962C8B-B14F-4D97-AF65-F5344CB8AC3E}">
        <p14:creationId xmlns:p14="http://schemas.microsoft.com/office/powerpoint/2010/main" val="198059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49" y="265906"/>
            <a:ext cx="3230563" cy="930846"/>
          </a:xfr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kumimoji="1" lang="en-US" altLang="zh-TW" sz="2800" dirty="0" smtClean="0"/>
              <a:t>Use co-operative learning structures</a:t>
            </a:r>
            <a:endParaRPr lang="zh-HK" alt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>
                <a:solidFill>
                  <a:schemeClr val="tx1"/>
                </a:solidFill>
              </a:rPr>
              <a:t>7</a:t>
            </a:fld>
            <a:endParaRPr lang="zh-HK" alt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34179"/>
              </p:ext>
            </p:extLst>
          </p:nvPr>
        </p:nvGraphicFramePr>
        <p:xfrm>
          <a:off x="323528" y="1556792"/>
          <a:ext cx="367240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496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Numbered Heads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28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Round robin</a:t>
                      </a:r>
                    </a:p>
                    <a:p>
                      <a:pPr algn="ctr"/>
                      <a:endParaRPr lang="zh-HK" altLang="en-US" sz="28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itchFamily="34" charset="0"/>
                        </a:rPr>
                        <a:t>Jigsaw reading</a:t>
                      </a:r>
                    </a:p>
                    <a:p>
                      <a:pPr algn="ctr"/>
                      <a:endParaRPr lang="zh-HK" altLang="en-US" sz="28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23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  <a:cs typeface="Arial" pitchFamily="34" charset="0"/>
                        </a:rPr>
                        <a:t>Assigning roles</a:t>
                      </a:r>
                    </a:p>
                    <a:p>
                      <a:pPr algn="ctr"/>
                      <a:endParaRPr lang="zh-HK" altLang="en-US" sz="28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0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Think-pair-share</a:t>
                      </a:r>
                    </a:p>
                    <a:p>
                      <a:pPr algn="ctr"/>
                      <a:endParaRPr lang="zh-HK" altLang="en-US" sz="28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88"/>
          <p:cNvSpPr>
            <a:spLocks noChangeArrowheads="1"/>
          </p:cNvSpPr>
          <p:nvPr/>
        </p:nvSpPr>
        <p:spPr bwMode="auto">
          <a:xfrm>
            <a:off x="5796136" y="1034733"/>
            <a:ext cx="2808312" cy="954107"/>
          </a:xfrm>
          <a:prstGeom prst="rect">
            <a:avLst/>
          </a:prstGeom>
          <a:ln>
            <a:solidFill>
              <a:schemeClr val="tx1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dirty="0">
                <a:solidFill>
                  <a:schemeClr val="tx1"/>
                </a:solidFill>
              </a:rPr>
              <a:t>Assigning roles </a:t>
            </a:r>
            <a:r>
              <a:rPr lang="en-US" altLang="zh-TW" sz="2800" dirty="0" smtClean="0">
                <a:solidFill>
                  <a:schemeClr val="tx1"/>
                </a:solidFill>
              </a:rPr>
              <a:t>in a writing group</a:t>
            </a:r>
            <a:endParaRPr kumimoji="1" lang="en-US" altLang="zh-TW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25250"/>
              </p:ext>
            </p:extLst>
          </p:nvPr>
        </p:nvGraphicFramePr>
        <p:xfrm>
          <a:off x="5652120" y="2348880"/>
          <a:ext cx="316835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Tense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police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Punctuation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guard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Vocabulary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builder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Idea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generator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995936" y="4437112"/>
            <a:ext cx="1656184" cy="720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0581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3076426" y="2830488"/>
            <a:ext cx="2847131" cy="720725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altLang="zh-TW" dirty="0" smtClean="0"/>
              <a:t>Do you agree?</a:t>
            </a:r>
            <a:endParaRPr lang="zh-TW" altLang="en-US" dirty="0" smtClean="0"/>
          </a:p>
        </p:txBody>
      </p:sp>
      <p:sp>
        <p:nvSpPr>
          <p:cNvPr id="2253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FE920A3-6E7F-4135-A70A-9D12FE96F0F8}" type="slidenum">
              <a:rPr lang="fr-CA" altLang="zh-HK" sz="1200" smtClean="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r-CA" altLang="zh-HK" sz="1200" smtClean="0">
              <a:solidFill>
                <a:srgbClr val="898989"/>
              </a:solidFill>
            </a:endParaRPr>
          </a:p>
        </p:txBody>
      </p:sp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395536" y="766911"/>
            <a:ext cx="8208912" cy="126188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defRPr/>
            </a:pPr>
            <a:r>
              <a:rPr lang="en-US" altLang="zh-TW" sz="3800" b="1" dirty="0" smtClean="0">
                <a:latin typeface="Bradley Hand ITC" panose="03070402050302030203" pitchFamily="66" charset="0"/>
                <a:ea typeface="Batang" pitchFamily="18" charset="-127"/>
              </a:rPr>
              <a:t>‘It is always good to put students of mixed abilities in the same group.’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179388" y="3564409"/>
            <a:ext cx="88931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D4D4D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D4D4D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D4D4D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D4D4D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D4D4D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b="0" dirty="0">
                <a:solidFill>
                  <a:schemeClr val="tx1"/>
                </a:solidFill>
                <a:latin typeface="Rockwell" pitchFamily="18" charset="0"/>
                <a:ea typeface="SimSun" pitchFamily="2" charset="-122"/>
              </a:rPr>
              <a:t>When grouping learners, the teacher should make decisions relating to the </a:t>
            </a:r>
            <a:r>
              <a:rPr lang="en-US" altLang="zh-TW" b="0" dirty="0">
                <a:solidFill>
                  <a:srgbClr val="0000FF"/>
                </a:solidFill>
                <a:latin typeface="Rockwell" pitchFamily="18" charset="0"/>
                <a:ea typeface="SimSun" pitchFamily="2" charset="-122"/>
              </a:rPr>
              <a:t>ability </a:t>
            </a:r>
            <a:r>
              <a:rPr lang="en-US" altLang="zh-TW" b="0" dirty="0">
                <a:solidFill>
                  <a:schemeClr val="tx1"/>
                </a:solidFill>
                <a:latin typeface="Rockwell" pitchFamily="18" charset="0"/>
                <a:ea typeface="SimSun" pitchFamily="2" charset="-122"/>
              </a:rPr>
              <a:t>   (similar or mixed ability grouping) and the </a:t>
            </a:r>
            <a:r>
              <a:rPr lang="en-US" altLang="zh-TW" b="0" dirty="0">
                <a:solidFill>
                  <a:srgbClr val="0000FF"/>
                </a:solidFill>
                <a:latin typeface="Rockwell" pitchFamily="18" charset="0"/>
                <a:ea typeface="SimSun" pitchFamily="2" charset="-122"/>
              </a:rPr>
              <a:t>size of groups</a:t>
            </a:r>
            <a:r>
              <a:rPr lang="en-US" altLang="zh-TW" b="0" dirty="0">
                <a:solidFill>
                  <a:schemeClr val="tx1"/>
                </a:solidFill>
                <a:latin typeface="Rockwell" pitchFamily="18" charset="0"/>
                <a:ea typeface="SimSun" pitchFamily="2" charset="-122"/>
              </a:rPr>
              <a:t> according to the </a:t>
            </a:r>
            <a:r>
              <a:rPr lang="en-US" altLang="zh-TW" dirty="0">
                <a:solidFill>
                  <a:srgbClr val="0000FF"/>
                </a:solidFill>
                <a:latin typeface="Rockwell" pitchFamily="18" charset="0"/>
                <a:ea typeface="SimSun" pitchFamily="2" charset="-122"/>
              </a:rPr>
              <a:t>purposes</a:t>
            </a:r>
            <a:r>
              <a:rPr lang="en-US" altLang="zh-TW" b="0" dirty="0">
                <a:solidFill>
                  <a:srgbClr val="0000FF"/>
                </a:solidFill>
                <a:latin typeface="Rockwell" pitchFamily="18" charset="0"/>
                <a:ea typeface="SimSun" pitchFamily="2" charset="-122"/>
              </a:rPr>
              <a:t> and requirements of tasks</a:t>
            </a:r>
            <a:r>
              <a:rPr lang="en-US" altLang="zh-TW" b="0" dirty="0" smtClean="0">
                <a:solidFill>
                  <a:schemeClr val="tx1"/>
                </a:solidFill>
                <a:latin typeface="Rockwell" pitchFamily="18" charset="0"/>
                <a:ea typeface="SimSun" pitchFamily="2" charset="-122"/>
              </a:rPr>
              <a:t>.</a:t>
            </a:r>
            <a:endParaRPr lang="en-US" altLang="zh-TW" sz="20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283968" y="2028795"/>
            <a:ext cx="432048" cy="536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43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268760"/>
            <a:ext cx="8891588" cy="850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HK" dirty="0" smtClean="0"/>
              <a:t>Questioning - why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/>
          </a:bodyPr>
          <a:lstStyle/>
          <a:p>
            <a:r>
              <a:rPr lang="en-US" altLang="zh-HK" sz="3000" dirty="0" smtClean="0"/>
              <a:t>‘Teachers </a:t>
            </a:r>
            <a:r>
              <a:rPr lang="en-US" altLang="zh-HK" sz="3000" dirty="0"/>
              <a:t>can </a:t>
            </a:r>
            <a:r>
              <a:rPr lang="en-US" altLang="zh-HK" sz="3000" dirty="0">
                <a:solidFill>
                  <a:srgbClr val="6600CC"/>
                </a:solidFill>
              </a:rPr>
              <a:t>collect a lot of information about learners’ </a:t>
            </a:r>
            <a:r>
              <a:rPr lang="en-US" altLang="zh-HK" sz="3000" dirty="0"/>
              <a:t>knowledge and skills in the language, as well as their values and attitudes towards specific topics or learning in general, </a:t>
            </a:r>
            <a:r>
              <a:rPr lang="en-US" altLang="zh-HK" sz="3000" dirty="0">
                <a:solidFill>
                  <a:srgbClr val="6600CC"/>
                </a:solidFill>
              </a:rPr>
              <a:t>through appropriate use of a variety of question types</a:t>
            </a:r>
            <a:r>
              <a:rPr lang="en-US" altLang="zh-HK" sz="3000" dirty="0"/>
              <a:t>. </a:t>
            </a:r>
            <a:r>
              <a:rPr lang="en-US" altLang="zh-HK" sz="3000" dirty="0" smtClean="0"/>
              <a:t>‘</a:t>
            </a:r>
            <a:endParaRPr lang="zh-HK" altLang="en-US" sz="3000" dirty="0"/>
          </a:p>
          <a:p>
            <a:r>
              <a:rPr lang="en-US" altLang="zh-HK" sz="3000" dirty="0" smtClean="0"/>
              <a:t>‘Questions </a:t>
            </a:r>
            <a:r>
              <a:rPr lang="en-US" altLang="zh-HK" sz="3000" dirty="0"/>
              <a:t>can be </a:t>
            </a:r>
            <a:r>
              <a:rPr lang="en-US" altLang="zh-HK" sz="3000" dirty="0">
                <a:solidFill>
                  <a:srgbClr val="6600CC"/>
                </a:solidFill>
              </a:rPr>
              <a:t>content-</a:t>
            </a:r>
            <a:r>
              <a:rPr lang="en-US" altLang="zh-HK" sz="3000" dirty="0" err="1">
                <a:solidFill>
                  <a:srgbClr val="6600CC"/>
                </a:solidFill>
              </a:rPr>
              <a:t>centred</a:t>
            </a:r>
            <a:r>
              <a:rPr lang="en-US" altLang="zh-HK" sz="3000" dirty="0"/>
              <a:t> </a:t>
            </a:r>
            <a:r>
              <a:rPr lang="en-US" altLang="zh-HK" sz="3000" dirty="0" smtClean="0"/>
              <a:t>that </a:t>
            </a:r>
            <a:r>
              <a:rPr lang="en-US" altLang="zh-HK" sz="3000" dirty="0"/>
              <a:t>go </a:t>
            </a:r>
            <a:r>
              <a:rPr lang="en-US" altLang="zh-HK" sz="3000" dirty="0">
                <a:solidFill>
                  <a:srgbClr val="6600CC"/>
                </a:solidFill>
              </a:rPr>
              <a:t>beyond the surface meaning</a:t>
            </a:r>
            <a:r>
              <a:rPr lang="en-US" altLang="zh-HK" sz="3000" dirty="0"/>
              <a:t>. Open-ended questions that </a:t>
            </a:r>
            <a:r>
              <a:rPr lang="en-US" altLang="zh-HK" sz="3000" dirty="0" smtClean="0"/>
              <a:t>ask learners </a:t>
            </a:r>
            <a:r>
              <a:rPr lang="en-US" altLang="zh-HK" sz="3000" dirty="0"/>
              <a:t>to </a:t>
            </a:r>
            <a:r>
              <a:rPr lang="en-US" altLang="zh-HK" sz="3000" dirty="0">
                <a:solidFill>
                  <a:srgbClr val="6600CC"/>
                </a:solidFill>
              </a:rPr>
              <a:t>analyze, synthesize or evaluate </a:t>
            </a:r>
            <a:r>
              <a:rPr lang="en-US" altLang="zh-HK" sz="3000" dirty="0"/>
              <a:t>information are more </a:t>
            </a:r>
            <a:r>
              <a:rPr lang="en-US" altLang="zh-HK" sz="3000" dirty="0" smtClean="0"/>
              <a:t>useful than </a:t>
            </a:r>
            <a:r>
              <a:rPr lang="en-US" altLang="zh-HK" sz="3000" dirty="0"/>
              <a:t>closed </a:t>
            </a:r>
            <a:r>
              <a:rPr lang="en-US" altLang="zh-HK" sz="3000" dirty="0" smtClean="0"/>
              <a:t>ones.’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4E7D-CC65-4031-AFAF-9E6C064FCBCC}" type="slidenum">
              <a:rPr lang="zh-HK" altLang="en-US" smtClean="0"/>
              <a:t>9</a:t>
            </a:fld>
            <a:endParaRPr lang="zh-HK" altLang="en-US"/>
          </a:p>
        </p:txBody>
      </p:sp>
      <p:sp>
        <p:nvSpPr>
          <p:cNvPr id="5" name="Rectangle 4"/>
          <p:cNvSpPr/>
          <p:nvPr/>
        </p:nvSpPr>
        <p:spPr>
          <a:xfrm>
            <a:off x="-36512" y="0"/>
            <a:ext cx="9144000" cy="11079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kumimoji="1" lang="en-US" altLang="zh-TW" sz="6600" dirty="0" smtClean="0">
                <a:solidFill>
                  <a:schemeClr val="bg1">
                    <a:lumMod val="95000"/>
                  </a:schemeClr>
                </a:solidFill>
                <a:effectLst>
                  <a:glow rad="127000">
                    <a:schemeClr val="bg1">
                      <a:lumMod val="85000"/>
                    </a:schemeClr>
                  </a:glow>
                </a:effectLst>
                <a:latin typeface="Berlin Sans FB" pitchFamily="34" charset="0"/>
                <a:ea typeface="Meiryo UI" pitchFamily="34" charset="-128"/>
                <a:cs typeface="新細明體" pitchFamily="18" charset="-120"/>
              </a:rPr>
              <a:t>Questioning</a:t>
            </a:r>
            <a:endParaRPr lang="zh-HK" altLang="en-US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</TotalTime>
  <Words>1833</Words>
  <Application>Microsoft Office PowerPoint</Application>
  <PresentationFormat>On-screen Show (4:3)</PresentationFormat>
  <Paragraphs>445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‘Grouping’ - why and what</vt:lpstr>
      <vt:lpstr>‘Grouping’ - how</vt:lpstr>
      <vt:lpstr>PowerPoint Presentation</vt:lpstr>
      <vt:lpstr>PowerPoint Presentation</vt:lpstr>
      <vt:lpstr>PowerPoint Presentation</vt:lpstr>
      <vt:lpstr>Varying demands for different groups</vt:lpstr>
      <vt:lpstr>Use co-operative learning structures</vt:lpstr>
      <vt:lpstr>PowerPoint Presentation</vt:lpstr>
      <vt:lpstr>Questioning - why</vt:lpstr>
      <vt:lpstr>What kind of questions to 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example of scaffolding (P.4)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Theory of Multiple Intelligences</vt:lpstr>
      <vt:lpstr>PowerPoint Presentation</vt:lpstr>
      <vt:lpstr>PowerPoint Presentation</vt:lpstr>
      <vt:lpstr>How to play ‘Crocodile Bench’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TAM, Kwai-lan Jenny</dc:creator>
  <cp:lastModifiedBy>TAM, Kwai-lan Jenny</cp:lastModifiedBy>
  <cp:revision>345</cp:revision>
  <dcterms:created xsi:type="dcterms:W3CDTF">2014-10-23T03:25:55Z</dcterms:created>
  <dcterms:modified xsi:type="dcterms:W3CDTF">2015-03-04T06:07:07Z</dcterms:modified>
</cp:coreProperties>
</file>