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5" r:id="rId2"/>
  </p:sldMasterIdLst>
  <p:notesMasterIdLst>
    <p:notesMasterId r:id="rId14"/>
  </p:notesMasterIdLst>
  <p:handoutMasterIdLst>
    <p:handoutMasterId r:id="rId15"/>
  </p:handoutMasterIdLst>
  <p:sldIdLst>
    <p:sldId id="364" r:id="rId3"/>
    <p:sldId id="287" r:id="rId4"/>
    <p:sldId id="326" r:id="rId5"/>
    <p:sldId id="351" r:id="rId6"/>
    <p:sldId id="330" r:id="rId7"/>
    <p:sldId id="334" r:id="rId8"/>
    <p:sldId id="344" r:id="rId9"/>
    <p:sldId id="337" r:id="rId10"/>
    <p:sldId id="348" r:id="rId11"/>
    <p:sldId id="350" r:id="rId12"/>
    <p:sldId id="281" r:id="rId13"/>
  </p:sldIdLst>
  <p:sldSz cx="9144000" cy="6858000" type="screen4x3"/>
  <p:notesSz cx="9928225" cy="6797675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6600"/>
    <a:srgbClr val="0099CC"/>
    <a:srgbClr val="006600"/>
    <a:srgbClr val="000099"/>
    <a:srgbClr val="3333FF"/>
    <a:srgbClr val="FFFF00"/>
    <a:srgbClr val="800000"/>
    <a:srgbClr val="FBDF53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F1AB2-1976-4502-BF36-3FF5EA218861}" styleName="中等深淺樣式 4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6D9F66E-5EB9-4882-86FB-DCBF35E3C3E4}" styleName="中等深淺樣式 4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中等深淺樣式 4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505E3EF-67EA-436B-97B2-0124C06EBD24}" styleName="中等深淺樣式 4 - 輔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451" autoAdjust="0"/>
    <p:restoredTop sz="86108" autoAdjust="0"/>
  </p:normalViewPr>
  <p:slideViewPr>
    <p:cSldViewPr>
      <p:cViewPr>
        <p:scale>
          <a:sx n="50" d="100"/>
          <a:sy n="50" d="100"/>
        </p:scale>
        <p:origin x="-355" y="2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2230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3699" y="0"/>
            <a:ext cx="4302230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6456612"/>
            <a:ext cx="4302230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3699" y="6456612"/>
            <a:ext cx="4302230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0C52C5-E354-4F38-B3AE-10290052C3EA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693373481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31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594" y="0"/>
            <a:ext cx="430331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zh-HK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360" y="3229444"/>
            <a:ext cx="7943507" cy="305895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699"/>
            <a:ext cx="430331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594" y="6456699"/>
            <a:ext cx="430331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D5F3B1-F593-45E5-AF36-7046410AB95D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69098654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D5F3B1-F593-45E5-AF36-7046410AB95D}" type="slidenum">
              <a:rPr lang="zh-HK" altLang="en-US" smtClean="0"/>
              <a:pPr/>
              <a:t>2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867602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D5F3B1-F593-45E5-AF36-7046410AB95D}" type="slidenum">
              <a:rPr lang="zh-HK" altLang="en-US" smtClean="0"/>
              <a:pPr/>
              <a:t>3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4375583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D5F3B1-F593-45E5-AF36-7046410AB95D}" type="slidenum">
              <a:rPr lang="zh-HK" altLang="en-US" smtClean="0"/>
              <a:pPr/>
              <a:t>4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24071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D5F3B1-F593-45E5-AF36-7046410AB95D}" type="slidenum">
              <a:rPr lang="zh-HK" altLang="en-US" smtClean="0"/>
              <a:pPr/>
              <a:t>11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68713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HK" smtClean="0"/>
              <a:t>Click to edit Master subtitle style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5D004-056B-4DC1-8E0B-0A28E32B21ED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59506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47482-D6C7-4F79-952E-89B95410735E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11721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60BD0-0EB7-4593-B758-6C3F8865BCBC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729856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981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330000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330000"/>
              </a:solidFill>
            </a:endParaRP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7709DB6-F09F-4F7F-93C6-E49EF7ED7CAC}" type="slidenum">
              <a:rPr lang="en-US" altLang="zh-TW">
                <a:solidFill>
                  <a:srgbClr val="330000"/>
                </a:solidFill>
              </a:rPr>
              <a:pPr/>
              <a:t>‹#›</a:t>
            </a:fld>
            <a:endParaRPr lang="en-US" altLang="zh-TW">
              <a:solidFill>
                <a:srgbClr val="33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0376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33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33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4C554C-EBA1-460B-A300-6B9BD134409E}" type="slidenum">
              <a:rPr lang="en-US" altLang="zh-TW">
                <a:solidFill>
                  <a:srgbClr val="330000"/>
                </a:solidFill>
              </a:rPr>
              <a:pPr/>
              <a:t>‹#›</a:t>
            </a:fld>
            <a:endParaRPr lang="en-US" altLang="zh-TW">
              <a:solidFill>
                <a:srgbClr val="33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779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33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33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EBBB2C-1B27-4668-96DE-BFED53540D42}" type="slidenum">
              <a:rPr lang="en-US" altLang="zh-TW">
                <a:solidFill>
                  <a:srgbClr val="330000"/>
                </a:solidFill>
              </a:rPr>
              <a:pPr/>
              <a:t>‹#›</a:t>
            </a:fld>
            <a:endParaRPr lang="en-US" altLang="zh-TW">
              <a:solidFill>
                <a:srgbClr val="33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4607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330000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330000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2E61C0-66A8-4AA3-B850-6DAA28A6C80D}" type="slidenum">
              <a:rPr lang="en-US" altLang="zh-TW">
                <a:solidFill>
                  <a:srgbClr val="330000"/>
                </a:solidFill>
              </a:rPr>
              <a:pPr/>
              <a:t>‹#›</a:t>
            </a:fld>
            <a:endParaRPr lang="en-US" altLang="zh-TW">
              <a:solidFill>
                <a:srgbClr val="33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6688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330000"/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330000"/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D6ED21-8A58-4DA8-BB44-E72CE6836E78}" type="slidenum">
              <a:rPr lang="en-US" altLang="zh-TW">
                <a:solidFill>
                  <a:srgbClr val="330000"/>
                </a:solidFill>
              </a:rPr>
              <a:pPr/>
              <a:t>‹#›</a:t>
            </a:fld>
            <a:endParaRPr lang="en-US" altLang="zh-TW">
              <a:solidFill>
                <a:srgbClr val="33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8644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330000"/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330000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F331A9-C10F-4F98-A2B3-B2B83FC535A3}" type="slidenum">
              <a:rPr lang="en-US" altLang="zh-TW">
                <a:solidFill>
                  <a:srgbClr val="330000"/>
                </a:solidFill>
              </a:rPr>
              <a:pPr/>
              <a:t>‹#›</a:t>
            </a:fld>
            <a:endParaRPr lang="en-US" altLang="zh-TW">
              <a:solidFill>
                <a:srgbClr val="33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1427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330000"/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33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5CB57A-41C3-44FE-A325-3784E25E1D24}" type="slidenum">
              <a:rPr lang="en-US" altLang="zh-TW">
                <a:solidFill>
                  <a:srgbClr val="330000"/>
                </a:solidFill>
              </a:rPr>
              <a:pPr/>
              <a:t>‹#›</a:t>
            </a:fld>
            <a:endParaRPr lang="en-US" altLang="zh-TW">
              <a:solidFill>
                <a:srgbClr val="33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6201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330000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330000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8EE688-B2E7-4FCE-AAE1-046CDB87A5DB}" type="slidenum">
              <a:rPr lang="en-US" altLang="zh-TW">
                <a:solidFill>
                  <a:srgbClr val="330000"/>
                </a:solidFill>
              </a:rPr>
              <a:pPr/>
              <a:t>‹#›</a:t>
            </a:fld>
            <a:endParaRPr lang="en-US" altLang="zh-TW">
              <a:solidFill>
                <a:srgbClr val="33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34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716EF-C9F2-422D-B548-D4C704A32DB0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448688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330000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330000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9F3F28-925B-4DA3-BE1E-2CA17D12E5C7}" type="slidenum">
              <a:rPr lang="en-US" altLang="zh-TW">
                <a:solidFill>
                  <a:srgbClr val="330000"/>
                </a:solidFill>
              </a:rPr>
              <a:pPr/>
              <a:t>‹#›</a:t>
            </a:fld>
            <a:endParaRPr lang="en-US" altLang="zh-TW">
              <a:solidFill>
                <a:srgbClr val="33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250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33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33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AB0DE8-49B9-49D5-89D2-9C3C2EF804CF}" type="slidenum">
              <a:rPr lang="en-US" altLang="zh-TW">
                <a:solidFill>
                  <a:srgbClr val="330000"/>
                </a:solidFill>
              </a:rPr>
              <a:pPr/>
              <a:t>‹#›</a:t>
            </a:fld>
            <a:endParaRPr lang="en-US" altLang="zh-TW">
              <a:solidFill>
                <a:srgbClr val="33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8560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15100" y="533400"/>
            <a:ext cx="1943100" cy="55626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5676900" cy="55626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33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33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76E661-3FA4-40B6-A09E-051E87B68E76}" type="slidenum">
              <a:rPr lang="en-US" altLang="zh-TW">
                <a:solidFill>
                  <a:srgbClr val="330000"/>
                </a:solidFill>
              </a:rPr>
              <a:pPr/>
              <a:t>‹#›</a:t>
            </a:fld>
            <a:endParaRPr lang="en-US" altLang="zh-TW">
              <a:solidFill>
                <a:srgbClr val="33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144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F8E88-E903-4B5A-B642-02B0F5A0E896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61498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690C2-39EC-47F3-A646-85016C48D545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90516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A8721-DB25-400A-BF25-73E75DC00F44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89783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12894-21B4-412F-BEA3-23BDCEB03013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93418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3C53D-EED5-4E14-9C77-4A2C3068C3B1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26342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7D6FA-E64A-47E3-A991-12333456D099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54696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9F22F-93B0-4B8C-BC02-BA44ECC31908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79067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C88C2-2430-4763-9181-9F82A1EB6667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35528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334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kumimoji="0" sz="1400"/>
            </a:lvl1pPr>
          </a:lstStyle>
          <a:p>
            <a:endParaRPr lang="en-US" altLang="zh-TW" smtClean="0">
              <a:solidFill>
                <a:srgbClr val="330000"/>
              </a:solidFill>
              <a:ea typeface="新細明體" charset="-12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kumimoji="0" sz="1400"/>
            </a:lvl1pPr>
          </a:lstStyle>
          <a:p>
            <a:endParaRPr lang="en-US" altLang="zh-TW" smtClean="0">
              <a:solidFill>
                <a:srgbClr val="330000"/>
              </a:solidFill>
              <a:ea typeface="新細明體" charset="-12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400"/>
            </a:lvl1pPr>
          </a:lstStyle>
          <a:p>
            <a:fld id="{A215B09A-588B-4AEC-B6D4-8938E885BE41}" type="slidenum">
              <a:rPr lang="en-US" altLang="zh-TW" smtClean="0">
                <a:solidFill>
                  <a:srgbClr val="330000"/>
                </a:solidFill>
                <a:ea typeface="新細明體" charset="-120"/>
              </a:rPr>
              <a:pPr/>
              <a:t>‹#›</a:t>
            </a:fld>
            <a:endParaRPr lang="en-US" altLang="zh-TW" smtClean="0">
              <a:solidFill>
                <a:srgbClr val="330000"/>
              </a:solidFill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12214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Blip>
          <a:blip r:embed="rId14"/>
        </a:buBlip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d.edb.gov.hk/becg/english/index-2.html" TargetMode="Externa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-c.edu.hk/eng/reform/annex/Edu-reform-eng.pdf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8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方塊 6"/>
          <p:cNvSpPr txBox="1"/>
          <p:nvPr/>
        </p:nvSpPr>
        <p:spPr>
          <a:xfrm>
            <a:off x="5970698" y="5704002"/>
            <a:ext cx="34198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HK" sz="2200" b="1" dirty="0" smtClean="0">
                <a:solidFill>
                  <a:srgbClr val="330000"/>
                </a:solidFill>
                <a:ea typeface="新細明體" charset="-120"/>
              </a:rPr>
              <a:t>Language Learning Support Section, EDB</a:t>
            </a:r>
            <a:endParaRPr kumimoji="1" lang="en-US" altLang="zh-HK" sz="2200" dirty="0" smtClean="0">
              <a:solidFill>
                <a:srgbClr val="330000"/>
              </a:solidFill>
              <a:ea typeface="新細明體" charset="-120"/>
            </a:endParaRPr>
          </a:p>
          <a:p>
            <a:r>
              <a:rPr kumimoji="1" lang="en-US" altLang="zh-HK" sz="2200" b="1" dirty="0" smtClean="0">
                <a:solidFill>
                  <a:srgbClr val="330000"/>
                </a:solidFill>
                <a:ea typeface="新細明體" charset="-120"/>
              </a:rPr>
              <a:t>9 March 2016</a:t>
            </a:r>
            <a:endParaRPr kumimoji="1" lang="zh-HK" altLang="en-US" sz="2200" b="1" dirty="0">
              <a:solidFill>
                <a:srgbClr val="330000"/>
              </a:solidFill>
              <a:ea typeface="新細明體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883108" y="2186646"/>
            <a:ext cx="752682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800"/>
              </a:lnSpc>
            </a:pPr>
            <a:r>
              <a:rPr kumimoji="1" lang="en-US" altLang="zh-HK" sz="3600" b="1" dirty="0" err="1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anose="020E0802040304020204" pitchFamily="34" charset="0"/>
                <a:ea typeface="新細明體" charset="-120"/>
              </a:rPr>
              <a:t>Maximising</a:t>
            </a:r>
            <a:r>
              <a:rPr kumimoji="1" lang="en-US" altLang="zh-HK" sz="36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anose="020E0802040304020204" pitchFamily="34" charset="0"/>
                <a:ea typeface="新細明體" charset="-120"/>
              </a:rPr>
              <a:t> learning effectiveness through promoting Self-directed learning, </a:t>
            </a:r>
            <a:r>
              <a:rPr kumimoji="1" lang="en-US" altLang="zh-HK" sz="36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anose="020E0802040304020204" pitchFamily="34" charset="0"/>
                <a:ea typeface="新細明體" charset="-120"/>
              </a:rPr>
              <a:t>e-learning </a:t>
            </a:r>
            <a:r>
              <a:rPr kumimoji="1" lang="en-US" altLang="zh-HK" sz="36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anose="020E0802040304020204" pitchFamily="34" charset="0"/>
                <a:ea typeface="新細明體" charset="-120"/>
              </a:rPr>
              <a:t>and Reading across the Curriculum</a:t>
            </a:r>
            <a:endParaRPr kumimoji="1" lang="zh-HK" altLang="en-US" sz="3600" b="1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bertus Extra Bold" panose="020E0802040304020204" pitchFamily="34" charset="0"/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0312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0" t="21485" r="32499" b="54687"/>
          <a:stretch/>
        </p:blipFill>
        <p:spPr bwMode="auto">
          <a:xfrm>
            <a:off x="357182" y="150285"/>
            <a:ext cx="8064896" cy="2860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直線接點 6"/>
          <p:cNvCxnSpPr/>
          <p:nvPr/>
        </p:nvCxnSpPr>
        <p:spPr>
          <a:xfrm>
            <a:off x="1390004" y="1742970"/>
            <a:ext cx="590465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533289"/>
              </p:ext>
            </p:extLst>
          </p:nvPr>
        </p:nvGraphicFramePr>
        <p:xfrm>
          <a:off x="93830" y="3186734"/>
          <a:ext cx="8328248" cy="252984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3600399"/>
                <a:gridCol w="472784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2200" dirty="0" smtClean="0">
                          <a:solidFill>
                            <a:srgbClr val="FF0000"/>
                          </a:solidFill>
                        </a:rPr>
                        <a:t>Learning to read</a:t>
                      </a:r>
                      <a:endParaRPr lang="zh-HK" altLang="en-US" sz="2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2200" dirty="0" smtClean="0">
                          <a:solidFill>
                            <a:srgbClr val="FF0000"/>
                          </a:solidFill>
                        </a:rPr>
                        <a:t>Reading to learn</a:t>
                      </a:r>
                      <a:endParaRPr lang="zh-HK" altLang="en-US" sz="2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altLang="zh-HK" sz="2200" dirty="0" smtClean="0"/>
                        <a:t>B</a:t>
                      </a:r>
                      <a:r>
                        <a:rPr lang="en-US" altLang="zh-HK" sz="2200" baseline="0" dirty="0" smtClean="0"/>
                        <a:t>asic reading skills and strategies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altLang="zh-HK" sz="2200" baseline="0" dirty="0" smtClean="0"/>
                        <a:t>A wide variety of  reading activities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altLang="zh-HK" sz="2200" baseline="0" dirty="0" smtClean="0"/>
                        <a:t>Reading interests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altLang="zh-HK" sz="2200" baseline="0" dirty="0" smtClean="0"/>
                        <a:t>Reading habit</a:t>
                      </a:r>
                      <a:endParaRPr lang="zh-HK" alt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altLang="zh-HK" sz="2200" baseline="0" dirty="0" smtClean="0">
                          <a:solidFill>
                            <a:srgbClr val="FF0000"/>
                          </a:solidFill>
                        </a:rPr>
                        <a:t>Connect</a:t>
                      </a:r>
                      <a:r>
                        <a:rPr lang="en-US" altLang="zh-HK" sz="2200" baseline="0" dirty="0" smtClean="0"/>
                        <a:t> what </a:t>
                      </a:r>
                      <a:r>
                        <a:rPr lang="en-US" altLang="zh-HK" sz="2200" baseline="0" dirty="0" err="1" smtClean="0"/>
                        <a:t>Ss</a:t>
                      </a:r>
                      <a:r>
                        <a:rPr lang="en-US" altLang="zh-HK" sz="2200" baseline="0" dirty="0" smtClean="0"/>
                        <a:t> read with their personal experiences, learning experiences and global affairs 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altLang="zh-HK" sz="2200" baseline="0" dirty="0" smtClean="0"/>
                        <a:t>Cross-curricular reading </a:t>
                      </a:r>
                      <a:r>
                        <a:rPr lang="en-US" altLang="zh-HK" sz="2200" baseline="0" dirty="0" err="1" smtClean="0"/>
                        <a:t>programmes</a:t>
                      </a:r>
                      <a:r>
                        <a:rPr lang="en-US" altLang="zh-HK" sz="2200" baseline="0" dirty="0" smtClean="0">
                          <a:solidFill>
                            <a:srgbClr val="FF0000"/>
                          </a:solidFill>
                        </a:rPr>
                        <a:t>: make connections </a:t>
                      </a:r>
                      <a:r>
                        <a:rPr lang="en-US" altLang="zh-HK" sz="2200" baseline="0" dirty="0" smtClean="0"/>
                        <a:t>between the reading texts across various KLAs </a:t>
                      </a:r>
                      <a:endParaRPr lang="zh-HK" altLang="en-US" sz="2200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4" name="群組 3"/>
          <p:cNvGrpSpPr/>
          <p:nvPr/>
        </p:nvGrpSpPr>
        <p:grpSpPr>
          <a:xfrm>
            <a:off x="7187213" y="4949989"/>
            <a:ext cx="1839089" cy="1839089"/>
            <a:chOff x="2527093" y="4815984"/>
            <a:chExt cx="1839089" cy="1839089"/>
          </a:xfrm>
        </p:grpSpPr>
        <p:grpSp>
          <p:nvGrpSpPr>
            <p:cNvPr id="13" name="Group 5"/>
            <p:cNvGrpSpPr/>
            <p:nvPr/>
          </p:nvGrpSpPr>
          <p:grpSpPr>
            <a:xfrm>
              <a:off x="2527093" y="4815984"/>
              <a:ext cx="1839089" cy="1839089"/>
              <a:chOff x="3348373" y="797620"/>
              <a:chExt cx="1506767" cy="1506767"/>
            </a:xfrm>
            <a:scene3d>
              <a:camera prst="orthographicFront"/>
              <a:lightRig rig="threePt" dir="t">
                <a:rot lat="0" lon="0" rev="7500000"/>
              </a:lightRig>
            </a:scene3d>
          </p:grpSpPr>
          <p:sp>
            <p:nvSpPr>
              <p:cNvPr id="14" name="Oval 6"/>
              <p:cNvSpPr/>
              <p:nvPr/>
            </p:nvSpPr>
            <p:spPr>
              <a:xfrm>
                <a:off x="3348373" y="797620"/>
                <a:ext cx="1506767" cy="1506767"/>
              </a:xfrm>
              <a:prstGeom prst="ellipse">
                <a:avLst/>
              </a:prstGeom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5" name="Oval 4"/>
              <p:cNvSpPr/>
              <p:nvPr/>
            </p:nvSpPr>
            <p:spPr>
              <a:xfrm>
                <a:off x="3569034" y="1018281"/>
                <a:ext cx="1065445" cy="1065445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5400" tIns="25400" rIns="25400" bIns="2540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HK" altLang="en-US" sz="2000" kern="1200" dirty="0"/>
              </a:p>
            </p:txBody>
          </p:sp>
        </p:grpSp>
        <p:sp>
          <p:nvSpPr>
            <p:cNvPr id="16" name="Rectangle 4"/>
            <p:cNvSpPr/>
            <p:nvPr/>
          </p:nvSpPr>
          <p:spPr>
            <a:xfrm>
              <a:off x="2622593" y="5081167"/>
              <a:ext cx="1629386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HK" sz="2000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Reading </a:t>
              </a:r>
              <a:r>
                <a:rPr lang="en-US" altLang="zh-HK" sz="2000" b="1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across the </a:t>
              </a:r>
              <a:r>
                <a:rPr lang="en-US" altLang="zh-HK" sz="2000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Curriculum (</a:t>
              </a:r>
              <a:r>
                <a:rPr lang="en-US" altLang="zh-HK" sz="2000" b="1" dirty="0" err="1">
                  <a:solidFill>
                    <a:schemeClr val="bg1"/>
                  </a:solidFill>
                  <a:latin typeface="Calibri" panose="020F0502020204030204" pitchFamily="34" charset="0"/>
                </a:rPr>
                <a:t>RaC</a:t>
              </a:r>
              <a:r>
                <a:rPr lang="en-US" altLang="zh-HK" sz="2000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)</a:t>
              </a:r>
              <a:endParaRPr lang="zh-HK" altLang="en-US" sz="2000" b="1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11" name="圓角矩形 10"/>
          <p:cNvSpPr/>
          <p:nvPr/>
        </p:nvSpPr>
        <p:spPr>
          <a:xfrm>
            <a:off x="435013" y="2348880"/>
            <a:ext cx="3241359" cy="344274"/>
          </a:xfrm>
          <a:prstGeom prst="roundRect">
            <a:avLst/>
          </a:prstGeom>
          <a:solidFill>
            <a:srgbClr val="FF000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602248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6886633"/>
              </p:ext>
            </p:extLst>
          </p:nvPr>
        </p:nvGraphicFramePr>
        <p:xfrm>
          <a:off x="411302" y="613866"/>
          <a:ext cx="8280920" cy="5407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/>
                <a:gridCol w="2504514"/>
                <a:gridCol w="3976206"/>
              </a:tblGrid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3000" dirty="0" smtClean="0"/>
                        <a:t>Initiatives</a:t>
                      </a:r>
                      <a:endParaRPr lang="zh-HK" alt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3000" dirty="0" smtClean="0"/>
                        <a:t>Means</a:t>
                      </a:r>
                      <a:endParaRPr lang="zh-HK" alt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3000" dirty="0" smtClean="0"/>
                        <a:t>Ends</a:t>
                      </a:r>
                      <a:endParaRPr lang="zh-HK" altLang="en-US" sz="3000" dirty="0"/>
                    </a:p>
                  </a:txBody>
                  <a:tcPr/>
                </a:tc>
              </a:tr>
              <a:tr h="1493424">
                <a:tc>
                  <a:txBody>
                    <a:bodyPr/>
                    <a:lstStyle/>
                    <a:p>
                      <a:endParaRPr lang="zh-HK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sz="2200" b="1" dirty="0" smtClean="0">
                          <a:solidFill>
                            <a:schemeClr val="tx1"/>
                          </a:solidFill>
                        </a:rPr>
                        <a:t>How</a:t>
                      </a:r>
                      <a:r>
                        <a:rPr lang="en-US" altLang="zh-HK" sz="22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zh-HK" sz="2200" b="1" dirty="0" smtClean="0">
                          <a:solidFill>
                            <a:schemeClr val="tx1"/>
                          </a:solidFill>
                        </a:rPr>
                        <a:t>to broaden students’ knowledge base …</a:t>
                      </a:r>
                      <a:endParaRPr lang="zh-HK" alt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sz="2200" b="1" dirty="0" smtClean="0">
                          <a:solidFill>
                            <a:schemeClr val="tx1"/>
                          </a:solidFill>
                        </a:rPr>
                        <a:t>to better meet the linguistic and cognitive demands at secondary level and to cope with the fast-growing world</a:t>
                      </a:r>
                      <a:endParaRPr lang="zh-HK" altLang="en-US" sz="2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493424">
                <a:tc>
                  <a:txBody>
                    <a:bodyPr/>
                    <a:lstStyle/>
                    <a:p>
                      <a:endParaRPr lang="zh-HK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sz="2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How to help students set  learning goals and monitor progress</a:t>
                      </a:r>
                      <a:r>
                        <a:rPr lang="en-US" altLang="zh-HK" sz="22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…</a:t>
                      </a:r>
                      <a:endParaRPr lang="zh-HK" altLang="en-US" sz="2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HK" sz="2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 </a:t>
                      </a:r>
                      <a:r>
                        <a:rPr lang="en-US" altLang="zh-HK" sz="2200" b="1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support them </a:t>
                      </a:r>
                      <a:r>
                        <a:rPr lang="en-US" altLang="zh-HK" sz="2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 become responsible and autonomous learners</a:t>
                      </a:r>
                      <a:endParaRPr lang="zh-HK" altLang="en-US" sz="2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628486">
                <a:tc>
                  <a:txBody>
                    <a:bodyPr/>
                    <a:lstStyle/>
                    <a:p>
                      <a:endParaRPr lang="zh-HK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sz="2200" b="1" dirty="0" smtClean="0">
                          <a:solidFill>
                            <a:schemeClr val="tx1"/>
                          </a:solidFill>
                        </a:rPr>
                        <a:t>How to use e-tools,</a:t>
                      </a:r>
                      <a:r>
                        <a:rPr lang="en-US" altLang="zh-HK" sz="2200" b="1" baseline="0" dirty="0" smtClean="0">
                          <a:solidFill>
                            <a:schemeClr val="tx1"/>
                          </a:solidFill>
                        </a:rPr>
                        <a:t> e-Learning resources and </a:t>
                      </a:r>
                      <a:r>
                        <a:rPr lang="en-US" altLang="zh-HK" sz="2200" b="1" baseline="0" dirty="0" err="1" smtClean="0">
                          <a:solidFill>
                            <a:schemeClr val="tx1"/>
                          </a:solidFill>
                        </a:rPr>
                        <a:t>programmes</a:t>
                      </a:r>
                      <a:r>
                        <a:rPr lang="en-US" altLang="zh-HK" sz="2200" b="1" baseline="0" dirty="0" smtClean="0">
                          <a:solidFill>
                            <a:schemeClr val="tx1"/>
                          </a:solidFill>
                        </a:rPr>
                        <a:t> …</a:t>
                      </a:r>
                      <a:endParaRPr lang="zh-HK" alt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sz="2200" b="1" dirty="0" smtClean="0">
                          <a:solidFill>
                            <a:schemeClr val="tx1"/>
                          </a:solidFill>
                        </a:rPr>
                        <a:t>to increase interactivity in class, cater for learner diversity and improve students’ independent learning</a:t>
                      </a:r>
                      <a:endParaRPr lang="zh-HK" altLang="en-US" sz="2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3" name="群組 2"/>
          <p:cNvGrpSpPr/>
          <p:nvPr/>
        </p:nvGrpSpPr>
        <p:grpSpPr>
          <a:xfrm>
            <a:off x="738847" y="1514024"/>
            <a:ext cx="1201346" cy="4273304"/>
            <a:chOff x="922661" y="764704"/>
            <a:chExt cx="1201346" cy="4448884"/>
          </a:xfrm>
        </p:grpSpPr>
        <p:grpSp>
          <p:nvGrpSpPr>
            <p:cNvPr id="26" name="群組 25"/>
            <p:cNvGrpSpPr/>
            <p:nvPr/>
          </p:nvGrpSpPr>
          <p:grpSpPr>
            <a:xfrm>
              <a:off x="922661" y="764704"/>
              <a:ext cx="1198933" cy="1198933"/>
              <a:chOff x="2664297" y="508330"/>
              <a:chExt cx="1198933" cy="1198933"/>
            </a:xfrm>
            <a:scene3d>
              <a:camera prst="orthographicFront"/>
              <a:lightRig rig="threePt" dir="t">
                <a:rot lat="0" lon="0" rev="7500000"/>
              </a:lightRig>
            </a:scene3d>
          </p:grpSpPr>
          <p:sp>
            <p:nvSpPr>
              <p:cNvPr id="27" name="橢圓 26"/>
              <p:cNvSpPr/>
              <p:nvPr/>
            </p:nvSpPr>
            <p:spPr>
              <a:xfrm>
                <a:off x="2664297" y="508330"/>
                <a:ext cx="1198933" cy="1198933"/>
              </a:xfrm>
              <a:prstGeom prst="ellipse">
                <a:avLst/>
              </a:prstGeom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8" name="橢圓 4"/>
              <p:cNvSpPr/>
              <p:nvPr/>
            </p:nvSpPr>
            <p:spPr>
              <a:xfrm>
                <a:off x="2839877" y="683910"/>
                <a:ext cx="847773" cy="847773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5560" tIns="35560" rIns="35560" bIns="35560" numCol="1" spcCol="1270" anchor="ctr" anchorCtr="0">
                <a:noAutofit/>
              </a:bodyPr>
              <a:lstStyle/>
              <a:p>
                <a:pPr lvl="0" algn="ctr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altLang="zh-HK" sz="2800" b="1" kern="1200" dirty="0" err="1" smtClean="0"/>
                  <a:t>RaC</a:t>
                </a:r>
                <a:endParaRPr lang="zh-HK" altLang="en-US" sz="2800" b="1" kern="1200" dirty="0"/>
              </a:p>
            </p:txBody>
          </p:sp>
        </p:grpSp>
        <p:grpSp>
          <p:nvGrpSpPr>
            <p:cNvPr id="29" name="群組 28"/>
            <p:cNvGrpSpPr/>
            <p:nvPr/>
          </p:nvGrpSpPr>
          <p:grpSpPr>
            <a:xfrm>
              <a:off x="925074" y="2358801"/>
              <a:ext cx="1198933" cy="1198933"/>
              <a:chOff x="2190051" y="1687745"/>
              <a:chExt cx="1198933" cy="1198933"/>
            </a:xfrm>
            <a:scene3d>
              <a:camera prst="orthographicFront"/>
              <a:lightRig rig="threePt" dir="t">
                <a:rot lat="0" lon="0" rev="7500000"/>
              </a:lightRig>
            </a:scene3d>
          </p:grpSpPr>
          <p:sp>
            <p:nvSpPr>
              <p:cNvPr id="30" name="橢圓 29"/>
              <p:cNvSpPr/>
              <p:nvPr/>
            </p:nvSpPr>
            <p:spPr>
              <a:xfrm>
                <a:off x="2190051" y="1687745"/>
                <a:ext cx="1198933" cy="1198933"/>
              </a:xfrm>
              <a:prstGeom prst="ellipse">
                <a:avLst/>
              </a:prstGeom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1" name="橢圓 4"/>
              <p:cNvSpPr/>
              <p:nvPr/>
            </p:nvSpPr>
            <p:spPr>
              <a:xfrm>
                <a:off x="2365631" y="1863325"/>
                <a:ext cx="847773" cy="847773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5560" tIns="35560" rIns="35560" bIns="35560" numCol="1" spcCol="1270" anchor="ctr" anchorCtr="0">
                <a:noAutofit/>
              </a:bodyPr>
              <a:lstStyle/>
              <a:p>
                <a:pPr lvl="0" algn="ctr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altLang="zh-HK" sz="2800" b="1" kern="1200" dirty="0" smtClean="0"/>
                  <a:t>SDL</a:t>
                </a:r>
                <a:endParaRPr lang="zh-HK" altLang="en-US" sz="2800" b="1" kern="1200" dirty="0"/>
              </a:p>
            </p:txBody>
          </p:sp>
        </p:grpSp>
        <p:grpSp>
          <p:nvGrpSpPr>
            <p:cNvPr id="32" name="群組 31"/>
            <p:cNvGrpSpPr/>
            <p:nvPr/>
          </p:nvGrpSpPr>
          <p:grpSpPr>
            <a:xfrm>
              <a:off x="922661" y="4014787"/>
              <a:ext cx="1198801" cy="1198801"/>
              <a:chOff x="1375123" y="618527"/>
              <a:chExt cx="1198801" cy="1198801"/>
            </a:xfrm>
            <a:scene3d>
              <a:camera prst="orthographicFront"/>
              <a:lightRig rig="threePt" dir="t">
                <a:rot lat="0" lon="0" rev="7500000"/>
              </a:lightRig>
            </a:scene3d>
          </p:grpSpPr>
          <p:sp>
            <p:nvSpPr>
              <p:cNvPr id="33" name="橢圓 32"/>
              <p:cNvSpPr/>
              <p:nvPr/>
            </p:nvSpPr>
            <p:spPr>
              <a:xfrm>
                <a:off x="1375123" y="618527"/>
                <a:ext cx="1198801" cy="1198801"/>
              </a:xfrm>
              <a:prstGeom prst="ellipse">
                <a:avLst/>
              </a:prstGeom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3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4" name="橢圓 4"/>
              <p:cNvSpPr/>
              <p:nvPr/>
            </p:nvSpPr>
            <p:spPr>
              <a:xfrm>
                <a:off x="1550683" y="794087"/>
                <a:ext cx="847681" cy="847681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5560" tIns="35560" rIns="35560" bIns="35560" numCol="1" spcCol="1270" anchor="ctr" anchorCtr="0">
                <a:noAutofit/>
              </a:bodyPr>
              <a:lstStyle/>
              <a:p>
                <a:pPr lvl="0" algn="ctr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altLang="zh-HK" sz="2600" b="1" kern="1200" smtClean="0">
                    <a:latin typeface="+mn-lt"/>
                  </a:rPr>
                  <a:t>e- </a:t>
                </a:r>
                <a:r>
                  <a:rPr lang="en-US" altLang="zh-HK" sz="2600" b="1" kern="1200" smtClean="0">
                    <a:latin typeface="+mn-lt"/>
                  </a:rPr>
                  <a:t>learn-</a:t>
                </a:r>
                <a:r>
                  <a:rPr lang="en-US" altLang="zh-HK" sz="2600" b="1" kern="1200" dirty="0" err="1" smtClean="0">
                    <a:latin typeface="+mn-lt"/>
                  </a:rPr>
                  <a:t>ing</a:t>
                </a:r>
                <a:endParaRPr lang="zh-HK" altLang="en-US" sz="2600" b="1" kern="1200" dirty="0">
                  <a:latin typeface="+mn-lt"/>
                </a:endParaRPr>
              </a:p>
            </p:txBody>
          </p:sp>
        </p:grpSp>
      </p:grpSp>
      <p:sp>
        <p:nvSpPr>
          <p:cNvPr id="4" name="矩形 3"/>
          <p:cNvSpPr/>
          <p:nvPr/>
        </p:nvSpPr>
        <p:spPr>
          <a:xfrm>
            <a:off x="2195736" y="1466726"/>
            <a:ext cx="6480720" cy="1410920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4" name="矩形 13"/>
          <p:cNvSpPr/>
          <p:nvPr/>
        </p:nvSpPr>
        <p:spPr>
          <a:xfrm>
            <a:off x="2180775" y="2904455"/>
            <a:ext cx="6480720" cy="1410920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5" name="矩形 14"/>
          <p:cNvSpPr/>
          <p:nvPr/>
        </p:nvSpPr>
        <p:spPr>
          <a:xfrm>
            <a:off x="2188715" y="4344876"/>
            <a:ext cx="6480720" cy="1644880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370283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b="1" dirty="0" err="1" smtClean="0">
                <a:solidFill>
                  <a:srgbClr val="00B0F0"/>
                </a:solidFill>
                <a:latin typeface="Calibri" panose="020F0502020204030204" pitchFamily="34" charset="0"/>
              </a:rPr>
              <a:t>Programme</a:t>
            </a:r>
            <a:r>
              <a:rPr lang="en-US" altLang="zh-HK" b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 rundown</a:t>
            </a:r>
            <a:endParaRPr lang="zh-HK" altLang="en-US" b="1" dirty="0">
              <a:solidFill>
                <a:srgbClr val="00B0F0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2363726"/>
              </p:ext>
            </p:extLst>
          </p:nvPr>
        </p:nvGraphicFramePr>
        <p:xfrm>
          <a:off x="467544" y="1412776"/>
          <a:ext cx="8136904" cy="463296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2952328"/>
                <a:gridCol w="5184576"/>
              </a:tblGrid>
              <a:tr h="216407">
                <a:tc>
                  <a:txBody>
                    <a:bodyPr/>
                    <a:lstStyle/>
                    <a:p>
                      <a:r>
                        <a:rPr lang="en-US" altLang="zh-HK" sz="2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Time</a:t>
                      </a:r>
                      <a:endParaRPr lang="zh-HK" altLang="en-US" sz="2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HK" sz="2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Programme</a:t>
                      </a:r>
                      <a:endParaRPr lang="zh-HK" altLang="en-US" sz="2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921549">
                <a:tc>
                  <a:txBody>
                    <a:bodyPr/>
                    <a:lstStyle/>
                    <a:p>
                      <a:r>
                        <a:rPr lang="en-US" altLang="zh-HK" sz="2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2pm – 2.20pm</a:t>
                      </a:r>
                      <a:endParaRPr lang="zh-HK" altLang="en-US" sz="2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sz="2800" dirty="0" smtClean="0"/>
                        <a:t>Introduction to the 3 key elements</a:t>
                      </a:r>
                      <a:r>
                        <a:rPr lang="en-US" altLang="zh-HK" sz="2800" baseline="0" dirty="0" smtClean="0"/>
                        <a:t> in </a:t>
                      </a:r>
                      <a:r>
                        <a:rPr lang="en-US" altLang="zh-HK" sz="2800" dirty="0" smtClean="0"/>
                        <a:t>Learning to Learn 2.0</a:t>
                      </a:r>
                      <a:endParaRPr lang="zh-HK" altLang="en-US" sz="2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2223089">
                <a:tc>
                  <a:txBody>
                    <a:bodyPr/>
                    <a:lstStyle/>
                    <a:p>
                      <a:r>
                        <a:rPr lang="en-US" altLang="zh-HK" sz="2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2.20pm – 4.50pm</a:t>
                      </a:r>
                      <a:endParaRPr lang="zh-HK" altLang="en-US" sz="2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HK" sz="2800" dirty="0" smtClean="0"/>
                        <a:t>Infusion of the 3 key elements into practice</a:t>
                      </a:r>
                      <a:endParaRPr lang="zh-TW" altLang="zh-HK" sz="2800" dirty="0" smtClean="0"/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zh-HK" sz="2800" dirty="0" err="1" smtClean="0"/>
                        <a:t>RaC</a:t>
                      </a:r>
                      <a:endParaRPr lang="en-US" altLang="zh-HK" sz="2800" dirty="0" smtClean="0"/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zh-HK" sz="2800" dirty="0" smtClean="0"/>
                        <a:t>SDL</a:t>
                      </a:r>
                      <a:endParaRPr lang="zh-HK" altLang="en-US" sz="2800" dirty="0" smtClean="0">
                        <a:latin typeface="Calibri" panose="020F0502020204030204" pitchFamily="34" charset="0"/>
                      </a:endParaRP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zh-HK" sz="2800" dirty="0" smtClean="0"/>
                        <a:t>e-learning</a:t>
                      </a:r>
                      <a:endParaRPr lang="en-US" altLang="zh-HK" sz="2800" b="1" i="1" kern="1200" baseline="0" dirty="0" smtClean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662176">
                <a:tc>
                  <a:txBody>
                    <a:bodyPr/>
                    <a:lstStyle/>
                    <a:p>
                      <a:r>
                        <a:rPr lang="en-US" altLang="zh-HK" sz="2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4.50pm – 5pm</a:t>
                      </a:r>
                      <a:endParaRPr lang="zh-HK" altLang="en-US" sz="2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sz="2800" dirty="0" smtClean="0"/>
                        <a:t>Concluding remarks: The way forward</a:t>
                      </a:r>
                      <a:endParaRPr lang="zh-HK" altLang="en-US" sz="2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038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112440"/>
            <a:ext cx="8568952" cy="1143000"/>
          </a:xfrm>
        </p:spPr>
        <p:txBody>
          <a:bodyPr>
            <a:noAutofit/>
          </a:bodyPr>
          <a:lstStyle/>
          <a:p>
            <a:r>
              <a:rPr lang="en-US" altLang="zh-HK" sz="3600" b="1" dirty="0" smtClean="0"/>
              <a:t>Part I. Introduction to the 3 key elements in Learning to Learn 2.0</a:t>
            </a:r>
            <a:endParaRPr lang="zh-HK" altLang="en-US" sz="3600" b="1" dirty="0"/>
          </a:p>
        </p:txBody>
      </p:sp>
      <p:pic>
        <p:nvPicPr>
          <p:cNvPr id="19" name="Picture 2" descr="cov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501258"/>
            <a:ext cx="3775107" cy="5345552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meeting 9_01032016\Learning to lear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72" y="1501259"/>
            <a:ext cx="3764322" cy="5345551"/>
          </a:xfrm>
          <a:prstGeom prst="rect">
            <a:avLst/>
          </a:prstGeom>
          <a:noFill/>
          <a:ln w="19050">
            <a:solidFill>
              <a:srgbClr val="0066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直線接點 5"/>
          <p:cNvCxnSpPr/>
          <p:nvPr/>
        </p:nvCxnSpPr>
        <p:spPr>
          <a:xfrm>
            <a:off x="7308304" y="3645024"/>
            <a:ext cx="122413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圓角矩形 6"/>
          <p:cNvSpPr/>
          <p:nvPr/>
        </p:nvSpPr>
        <p:spPr>
          <a:xfrm>
            <a:off x="4900224" y="3140968"/>
            <a:ext cx="3672408" cy="288032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2" name="矩形 21"/>
          <p:cNvSpPr/>
          <p:nvPr/>
        </p:nvSpPr>
        <p:spPr>
          <a:xfrm>
            <a:off x="2677382" y="1142681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HK" sz="1400" u="sng" dirty="0">
                <a:hlinkClick r:id="rId5"/>
              </a:rPr>
              <a:t>https://cd.edb.gov.hk/becg/english/index-2.html</a:t>
            </a:r>
            <a:endParaRPr lang="zh-HK" altLang="en-US" sz="1400" dirty="0"/>
          </a:p>
        </p:txBody>
      </p:sp>
      <p:pic>
        <p:nvPicPr>
          <p:cNvPr id="9" name="Picture 2" descr="cove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4" t="35915" r="40814" b="58777"/>
          <a:stretch/>
        </p:blipFill>
        <p:spPr bwMode="auto">
          <a:xfrm>
            <a:off x="4853020" y="1501260"/>
            <a:ext cx="3764422" cy="496614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7538716"/>
              </p:ext>
            </p:extLst>
          </p:nvPr>
        </p:nvGraphicFramePr>
        <p:xfrm>
          <a:off x="1805020" y="1501260"/>
          <a:ext cx="6096000" cy="14833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HK" baseline="0" dirty="0" smtClean="0"/>
                        <a:t>Learning to Learn</a:t>
                      </a:r>
                      <a:endParaRPr lang="zh-HK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dirty="0" smtClean="0"/>
                        <a:t>Learnin</a:t>
                      </a:r>
                      <a:r>
                        <a:rPr lang="en-US" altLang="zh-HK" baseline="0" dirty="0" smtClean="0"/>
                        <a:t>g to Learn 2.0</a:t>
                      </a:r>
                      <a:endParaRPr lang="zh-HK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HK" dirty="0" smtClean="0"/>
                        <a:t>2002</a:t>
                      </a:r>
                      <a:endParaRPr lang="zh-HK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HK" dirty="0" smtClean="0"/>
                        <a:t>2014</a:t>
                      </a:r>
                      <a:endParaRPr lang="zh-HK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HK" dirty="0" smtClean="0"/>
                        <a:t>P1 to S3</a:t>
                      </a:r>
                      <a:endParaRPr lang="zh-HK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HK" dirty="0" smtClean="0"/>
                        <a:t>P1</a:t>
                      </a:r>
                      <a:r>
                        <a:rPr lang="en-US" altLang="zh-HK" baseline="0" dirty="0" smtClean="0"/>
                        <a:t> to P6</a:t>
                      </a:r>
                      <a:endParaRPr lang="zh-HK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HK" dirty="0" smtClean="0"/>
                        <a:t>Building on Strengths</a:t>
                      </a:r>
                      <a:endParaRPr lang="zh-HK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HK" dirty="0" smtClean="0"/>
                        <a:t>To Sustain,</a:t>
                      </a:r>
                      <a:r>
                        <a:rPr lang="en-US" altLang="zh-HK" baseline="0" dirty="0" smtClean="0"/>
                        <a:t> Deepen and Focus</a:t>
                      </a:r>
                      <a:endParaRPr lang="zh-HK" alt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2726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群組 13"/>
          <p:cNvGrpSpPr/>
          <p:nvPr/>
        </p:nvGrpSpPr>
        <p:grpSpPr>
          <a:xfrm>
            <a:off x="-70296" y="0"/>
            <a:ext cx="8775865" cy="6862975"/>
            <a:chOff x="-16417" y="0"/>
            <a:chExt cx="8775865" cy="6862975"/>
          </a:xfrm>
        </p:grpSpPr>
        <p:grpSp>
          <p:nvGrpSpPr>
            <p:cNvPr id="9" name="群組 8"/>
            <p:cNvGrpSpPr/>
            <p:nvPr/>
          </p:nvGrpSpPr>
          <p:grpSpPr>
            <a:xfrm>
              <a:off x="-16417" y="0"/>
              <a:ext cx="8775865" cy="6862975"/>
              <a:chOff x="36657" y="49430"/>
              <a:chExt cx="8775865" cy="6862975"/>
            </a:xfrm>
          </p:grpSpPr>
          <p:pic>
            <p:nvPicPr>
              <p:cNvPr id="10" name="Picture 2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8366" r="32551" b="5962"/>
              <a:stretch/>
            </p:blipFill>
            <p:spPr bwMode="auto">
              <a:xfrm>
                <a:off x="36657" y="49430"/>
                <a:ext cx="8775865" cy="48040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2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338" t="38194" r="34023" b="19860"/>
              <a:stretch/>
            </p:blipFill>
            <p:spPr bwMode="auto">
              <a:xfrm>
                <a:off x="1787858" y="4725144"/>
                <a:ext cx="4882254" cy="21872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3" name="矩形 12"/>
            <p:cNvSpPr/>
            <p:nvPr/>
          </p:nvSpPr>
          <p:spPr>
            <a:xfrm>
              <a:off x="6480015" y="6326920"/>
              <a:ext cx="2279433" cy="45393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1" t="56815" r="43277" b="20077"/>
          <a:stretch/>
        </p:blipFill>
        <p:spPr bwMode="auto">
          <a:xfrm>
            <a:off x="47298" y="1352150"/>
            <a:ext cx="7334472" cy="2178449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59" t="41169" r="35195" b="49779"/>
          <a:stretch/>
        </p:blipFill>
        <p:spPr bwMode="auto">
          <a:xfrm>
            <a:off x="63064" y="416681"/>
            <a:ext cx="8970579" cy="889123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5" name="群組 4"/>
          <p:cNvGrpSpPr/>
          <p:nvPr/>
        </p:nvGrpSpPr>
        <p:grpSpPr>
          <a:xfrm>
            <a:off x="6835303" y="4443168"/>
            <a:ext cx="2160240" cy="2033824"/>
            <a:chOff x="6355524" y="4005064"/>
            <a:chExt cx="2160240" cy="2033824"/>
          </a:xfrm>
        </p:grpSpPr>
        <p:sp>
          <p:nvSpPr>
            <p:cNvPr id="4" name="文字方塊 3"/>
            <p:cNvSpPr txBox="1"/>
            <p:nvPr/>
          </p:nvSpPr>
          <p:spPr>
            <a:xfrm>
              <a:off x="6684882" y="4417520"/>
              <a:ext cx="1501524" cy="120032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zh-HK" b="1" dirty="0">
                  <a:solidFill>
                    <a:srgbClr val="FF0000"/>
                  </a:solidFill>
                </a:rPr>
                <a:t>K</a:t>
              </a:r>
              <a:r>
                <a:rPr lang="en-US" altLang="zh-HK" b="1" dirty="0" smtClean="0">
                  <a:solidFill>
                    <a:srgbClr val="FF0000"/>
                  </a:solidFill>
                </a:rPr>
                <a:t>ey messages related to today’s sharing</a:t>
              </a:r>
              <a:endParaRPr lang="zh-HK" alt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2" name="八角星形 1"/>
            <p:cNvSpPr/>
            <p:nvPr/>
          </p:nvSpPr>
          <p:spPr>
            <a:xfrm>
              <a:off x="6355524" y="4005064"/>
              <a:ext cx="2160240" cy="2033824"/>
            </a:xfrm>
            <a:prstGeom prst="star8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619514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" action="ppaction://noaction"/>
          </p:cNvPr>
          <p:cNvSpPr/>
          <p:nvPr/>
        </p:nvSpPr>
        <p:spPr>
          <a:xfrm>
            <a:off x="234051" y="243880"/>
            <a:ext cx="8640959" cy="3785652"/>
          </a:xfrm>
          <a:prstGeom prst="rect">
            <a:avLst/>
          </a:prstGeom>
          <a:solidFill>
            <a:schemeClr val="bg1">
              <a:lumMod val="75000"/>
              <a:alpha val="92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en-US" altLang="zh-HK" sz="2000" i="1" dirty="0" smtClean="0">
                <a:latin typeface="Calibri" panose="020F0502020204030204" pitchFamily="34" charset="0"/>
              </a:rPr>
              <a:t>Aims of Education for the 21</a:t>
            </a:r>
            <a:r>
              <a:rPr lang="en-US" altLang="zh-HK" sz="2000" i="1" baseline="30000" dirty="0" smtClean="0">
                <a:latin typeface="Calibri" panose="020F0502020204030204" pitchFamily="34" charset="0"/>
              </a:rPr>
              <a:t>st</a:t>
            </a:r>
            <a:r>
              <a:rPr lang="en-US" altLang="zh-HK" sz="2000" i="1" dirty="0" smtClean="0">
                <a:latin typeface="Calibri" panose="020F0502020204030204" pitchFamily="34" charset="0"/>
              </a:rPr>
              <a:t> Century</a:t>
            </a:r>
          </a:p>
          <a:p>
            <a:pPr algn="ctr"/>
            <a:endParaRPr lang="en-US" altLang="zh-HK" sz="2000" i="1" dirty="0" smtClean="0">
              <a:latin typeface="Calibri" panose="020F0502020204030204" pitchFamily="34" charset="0"/>
            </a:endParaRPr>
          </a:p>
          <a:p>
            <a:pPr algn="just"/>
            <a:r>
              <a:rPr lang="en-US" altLang="zh-HK" sz="2000" dirty="0" smtClean="0">
                <a:latin typeface="Calibri" panose="020F0502020204030204" pitchFamily="34" charset="0"/>
              </a:rPr>
              <a:t>To </a:t>
            </a:r>
            <a:r>
              <a:rPr lang="en-US" altLang="zh-HK" sz="2000" dirty="0">
                <a:latin typeface="Calibri" panose="020F0502020204030204" pitchFamily="34" charset="0"/>
              </a:rPr>
              <a:t>enable every person to attain all-round development in </a:t>
            </a:r>
            <a:r>
              <a:rPr lang="en-US" altLang="zh-HK" sz="2000" dirty="0" smtClean="0">
                <a:latin typeface="Calibri" panose="020F0502020204030204" pitchFamily="34" charset="0"/>
              </a:rPr>
              <a:t>the domains </a:t>
            </a:r>
            <a:r>
              <a:rPr lang="en-US" altLang="zh-HK" sz="2000" dirty="0">
                <a:latin typeface="Calibri" panose="020F0502020204030204" pitchFamily="34" charset="0"/>
              </a:rPr>
              <a:t>of ethics, intellect, physique, social skills and </a:t>
            </a:r>
            <a:r>
              <a:rPr lang="en-US" altLang="zh-HK" sz="2000" dirty="0" smtClean="0">
                <a:latin typeface="Calibri" panose="020F0502020204030204" pitchFamily="34" charset="0"/>
              </a:rPr>
              <a:t>aesthetics according </a:t>
            </a:r>
            <a:r>
              <a:rPr lang="en-US" altLang="zh-HK" sz="2000" dirty="0">
                <a:latin typeface="Calibri" panose="020F0502020204030204" pitchFamily="34" charset="0"/>
              </a:rPr>
              <a:t>to his/her own attributes so that he/she is capable of </a:t>
            </a:r>
            <a:r>
              <a:rPr lang="en-US" altLang="zh-HK" sz="2000" dirty="0" smtClean="0">
                <a:latin typeface="Calibri" panose="020F0502020204030204" pitchFamily="34" charset="0"/>
              </a:rPr>
              <a:t>lifelong learning</a:t>
            </a:r>
            <a:r>
              <a:rPr lang="en-US" altLang="zh-HK" sz="2000" dirty="0">
                <a:latin typeface="Calibri" panose="020F0502020204030204" pitchFamily="34" charset="0"/>
              </a:rPr>
              <a:t>, critical and exploratory thinking, innovating </a:t>
            </a:r>
            <a:r>
              <a:rPr lang="en-US" altLang="zh-HK" sz="2000" dirty="0" smtClean="0">
                <a:latin typeface="Calibri" panose="020F0502020204030204" pitchFamily="34" charset="0"/>
              </a:rPr>
              <a:t>and adapting </a:t>
            </a:r>
            <a:r>
              <a:rPr lang="en-US" altLang="zh-HK" sz="2000" dirty="0">
                <a:latin typeface="Calibri" panose="020F0502020204030204" pitchFamily="34" charset="0"/>
              </a:rPr>
              <a:t>to change; filled with self-confidence and a team </a:t>
            </a:r>
            <a:r>
              <a:rPr lang="en-US" altLang="zh-HK" sz="2000" dirty="0" smtClean="0">
                <a:latin typeface="Calibri" panose="020F0502020204030204" pitchFamily="34" charset="0"/>
              </a:rPr>
              <a:t>spirit; willing </a:t>
            </a:r>
            <a:r>
              <a:rPr lang="en-US" altLang="zh-HK" sz="2000" dirty="0">
                <a:latin typeface="Calibri" panose="020F0502020204030204" pitchFamily="34" charset="0"/>
              </a:rPr>
              <a:t>to put forward continuing effort for the prosperity, </a:t>
            </a:r>
            <a:r>
              <a:rPr lang="en-US" altLang="zh-HK" sz="2000" dirty="0" smtClean="0">
                <a:latin typeface="Calibri" panose="020F0502020204030204" pitchFamily="34" charset="0"/>
              </a:rPr>
              <a:t>progress, freedom </a:t>
            </a:r>
            <a:r>
              <a:rPr lang="en-US" altLang="zh-HK" sz="2000" dirty="0">
                <a:latin typeface="Calibri" panose="020F0502020204030204" pitchFamily="34" charset="0"/>
              </a:rPr>
              <a:t>and democracy of their society, and contribute to </a:t>
            </a:r>
            <a:r>
              <a:rPr lang="en-US" altLang="zh-HK" sz="2000" dirty="0" smtClean="0">
                <a:latin typeface="Calibri" panose="020F0502020204030204" pitchFamily="34" charset="0"/>
              </a:rPr>
              <a:t>the future </a:t>
            </a:r>
            <a:r>
              <a:rPr lang="en-US" altLang="zh-HK" sz="2000" dirty="0">
                <a:latin typeface="Calibri" panose="020F0502020204030204" pitchFamily="34" charset="0"/>
              </a:rPr>
              <a:t>well-being of the nation and the world at large</a:t>
            </a:r>
            <a:r>
              <a:rPr lang="en-US" altLang="zh-HK" sz="2000" dirty="0" smtClean="0">
                <a:latin typeface="Calibri" panose="020F0502020204030204" pitchFamily="34" charset="0"/>
              </a:rPr>
              <a:t>.</a:t>
            </a:r>
            <a:r>
              <a:rPr lang="zh-TW" altLang="en-US" sz="2000" dirty="0" smtClean="0">
                <a:latin typeface="Calibri" panose="020F0502020204030204" pitchFamily="34" charset="0"/>
              </a:rPr>
              <a:t> </a:t>
            </a:r>
            <a:endParaRPr lang="en-US" altLang="zh-TW" sz="2000" dirty="0" smtClean="0">
              <a:latin typeface="Calibri" panose="020F0502020204030204" pitchFamily="34" charset="0"/>
            </a:endParaRPr>
          </a:p>
          <a:p>
            <a:pPr algn="just"/>
            <a:endParaRPr lang="en-US" altLang="zh-TW" sz="2000" dirty="0" smtClean="0">
              <a:latin typeface="Calibri" panose="020F0502020204030204" pitchFamily="34" charset="0"/>
            </a:endParaRPr>
          </a:p>
          <a:p>
            <a:pPr algn="just"/>
            <a:r>
              <a:rPr lang="en-US" altLang="zh-HK" sz="2000" i="1" dirty="0" smtClean="0">
                <a:latin typeface="Calibri" panose="020F0502020204030204" pitchFamily="34" charset="0"/>
              </a:rPr>
              <a:t>(Quote from the </a:t>
            </a:r>
            <a:r>
              <a:rPr lang="en-US" altLang="zh-HK" sz="2000" i="1" dirty="0">
                <a:latin typeface="Calibri" panose="020F0502020204030204" pitchFamily="34" charset="0"/>
              </a:rPr>
              <a:t>"</a:t>
            </a:r>
            <a:r>
              <a:rPr lang="en-US" altLang="zh-HK" sz="2000" i="1" dirty="0">
                <a:latin typeface="Calibri" panose="020F0502020204030204" pitchFamily="34" charset="0"/>
                <a:hlinkClick r:id="rId2"/>
              </a:rPr>
              <a:t>Reform Proposal for the Education System in Hong Kong</a:t>
            </a:r>
            <a:r>
              <a:rPr lang="en-US" altLang="zh-HK" sz="2000" i="1" dirty="0">
                <a:latin typeface="Calibri" panose="020F0502020204030204" pitchFamily="34" charset="0"/>
              </a:rPr>
              <a:t>" </a:t>
            </a:r>
            <a:r>
              <a:rPr lang="en-US" altLang="zh-HK" sz="2000" i="1" dirty="0" smtClean="0">
                <a:latin typeface="Calibri" panose="020F0502020204030204" pitchFamily="34" charset="0"/>
              </a:rPr>
              <a:t>by The </a:t>
            </a:r>
            <a:r>
              <a:rPr lang="en-US" altLang="zh-HK" sz="2000" i="1" dirty="0">
                <a:latin typeface="Calibri" panose="020F0502020204030204" pitchFamily="34" charset="0"/>
              </a:rPr>
              <a:t>Education Commission (EC) </a:t>
            </a:r>
            <a:r>
              <a:rPr lang="en-US" altLang="zh-HK" sz="2000" i="1" dirty="0" smtClean="0">
                <a:latin typeface="Calibri" panose="020F0502020204030204" pitchFamily="34" charset="0"/>
              </a:rPr>
              <a:t>in </a:t>
            </a:r>
            <a:r>
              <a:rPr lang="en-US" altLang="zh-HK" sz="2000" i="1" dirty="0">
                <a:latin typeface="Calibri" panose="020F0502020204030204" pitchFamily="34" charset="0"/>
              </a:rPr>
              <a:t>September 2000</a:t>
            </a:r>
            <a:r>
              <a:rPr lang="en-US" altLang="zh-HK" sz="2000" i="1" dirty="0" smtClean="0">
                <a:latin typeface="Calibri" panose="020F0502020204030204" pitchFamily="34" charset="0"/>
              </a:rPr>
              <a:t>.)</a:t>
            </a:r>
            <a:endParaRPr lang="zh-HK" altLang="en-US" sz="2000" i="1" dirty="0">
              <a:latin typeface="Calibri" panose="020F0502020204030204" pitchFamily="34" charset="0"/>
            </a:endParaRPr>
          </a:p>
        </p:txBody>
      </p:sp>
      <p:sp>
        <p:nvSpPr>
          <p:cNvPr id="22" name="圓角矩形 21"/>
          <p:cNvSpPr/>
          <p:nvPr/>
        </p:nvSpPr>
        <p:spPr>
          <a:xfrm>
            <a:off x="3716412" y="891952"/>
            <a:ext cx="2520280" cy="360040"/>
          </a:xfrm>
          <a:prstGeom prst="round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3" name="圓角矩形 22"/>
          <p:cNvSpPr/>
          <p:nvPr/>
        </p:nvSpPr>
        <p:spPr>
          <a:xfrm>
            <a:off x="3407172" y="1470236"/>
            <a:ext cx="5455138" cy="360040"/>
          </a:xfrm>
          <a:prstGeom prst="round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4" name="圓角矩形 23"/>
          <p:cNvSpPr/>
          <p:nvPr/>
        </p:nvSpPr>
        <p:spPr>
          <a:xfrm>
            <a:off x="234050" y="1776666"/>
            <a:ext cx="3833894" cy="360040"/>
          </a:xfrm>
          <a:prstGeom prst="round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5" name="爆炸 1 24"/>
          <p:cNvSpPr/>
          <p:nvPr/>
        </p:nvSpPr>
        <p:spPr>
          <a:xfrm>
            <a:off x="3017540" y="1713166"/>
            <a:ext cx="1264704" cy="559762"/>
          </a:xfrm>
          <a:prstGeom prst="irregularSeal1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37" name="文字方塊 36"/>
          <p:cNvSpPr txBox="1"/>
          <p:nvPr/>
        </p:nvSpPr>
        <p:spPr>
          <a:xfrm>
            <a:off x="302248" y="5525008"/>
            <a:ext cx="2592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HK" sz="2400" dirty="0" err="1" smtClean="0"/>
              <a:t>Ziyad</a:t>
            </a:r>
            <a:r>
              <a:rPr lang="en-US" altLang="zh-HK" sz="2400" dirty="0" smtClean="0"/>
              <a:t> </a:t>
            </a:r>
            <a:r>
              <a:rPr lang="en-US" altLang="zh-HK" sz="2400" dirty="0" err="1" smtClean="0"/>
              <a:t>Jawabra</a:t>
            </a:r>
            <a:r>
              <a:rPr lang="en-US" altLang="zh-HK" sz="2400" dirty="0" smtClean="0"/>
              <a:t>, CEO of Nokia</a:t>
            </a:r>
            <a:endParaRPr lang="zh-HK" altLang="en-US" sz="2400" dirty="0"/>
          </a:p>
        </p:txBody>
      </p:sp>
      <p:sp>
        <p:nvSpPr>
          <p:cNvPr id="32" name="文字方塊 31"/>
          <p:cNvSpPr txBox="1"/>
          <p:nvPr/>
        </p:nvSpPr>
        <p:spPr>
          <a:xfrm>
            <a:off x="3479180" y="4312346"/>
            <a:ext cx="45637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2200" dirty="0" smtClean="0">
                <a:solidFill>
                  <a:srgbClr val="FF0000"/>
                </a:solidFill>
                <a:sym typeface="Symbol"/>
              </a:rPr>
              <a:t> </a:t>
            </a:r>
            <a:r>
              <a:rPr lang="en-US" altLang="zh-HK" sz="2200" dirty="0" smtClean="0"/>
              <a:t>The </a:t>
            </a:r>
            <a:r>
              <a:rPr lang="en-US" altLang="zh-HK" sz="2200" dirty="0"/>
              <a:t>world </a:t>
            </a:r>
            <a:r>
              <a:rPr lang="en-US" altLang="zh-HK" sz="2200" dirty="0" smtClean="0"/>
              <a:t>changes too </a:t>
            </a:r>
            <a:r>
              <a:rPr lang="en-US" altLang="zh-HK" sz="2200" dirty="0"/>
              <a:t>fast. </a:t>
            </a:r>
            <a:endParaRPr lang="zh-HK" altLang="en-US" sz="2200" dirty="0"/>
          </a:p>
        </p:txBody>
      </p:sp>
      <p:sp>
        <p:nvSpPr>
          <p:cNvPr id="33" name="文字方塊 32"/>
          <p:cNvSpPr txBox="1"/>
          <p:nvPr/>
        </p:nvSpPr>
        <p:spPr>
          <a:xfrm>
            <a:off x="3477373" y="4867466"/>
            <a:ext cx="54678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/>
            <a:r>
              <a:rPr lang="en-US" altLang="zh-HK" sz="2200" dirty="0" smtClean="0">
                <a:solidFill>
                  <a:srgbClr val="FF0000"/>
                </a:solidFill>
                <a:sym typeface="Symbol"/>
              </a:rPr>
              <a:t></a:t>
            </a:r>
            <a:r>
              <a:rPr lang="en-US" altLang="zh-HK" sz="2200" dirty="0" smtClean="0">
                <a:sym typeface="Symbol"/>
              </a:rPr>
              <a:t> </a:t>
            </a:r>
            <a:r>
              <a:rPr lang="en-US" altLang="zh-HK" sz="2200" dirty="0" smtClean="0"/>
              <a:t>They </a:t>
            </a:r>
            <a:r>
              <a:rPr lang="en-US" altLang="zh-HK" sz="2200" dirty="0"/>
              <a:t>missed out on </a:t>
            </a:r>
            <a:r>
              <a:rPr lang="en-US" altLang="zh-HK" sz="2200" dirty="0" smtClean="0"/>
              <a:t>changing and so they </a:t>
            </a:r>
            <a:r>
              <a:rPr lang="en-US" altLang="zh-HK" sz="2200" dirty="0"/>
              <a:t>lost the opportunity </a:t>
            </a:r>
            <a:r>
              <a:rPr lang="en-US" altLang="zh-HK" sz="2200" dirty="0" smtClean="0"/>
              <a:t>to </a:t>
            </a:r>
            <a:r>
              <a:rPr lang="en-US" altLang="zh-HK" sz="2200" dirty="0"/>
              <a:t>make it big. </a:t>
            </a:r>
            <a:endParaRPr lang="zh-HK" altLang="en-US" sz="2200" dirty="0"/>
          </a:p>
        </p:txBody>
      </p:sp>
      <p:sp>
        <p:nvSpPr>
          <p:cNvPr id="34" name="文字方塊 33"/>
          <p:cNvSpPr txBox="1"/>
          <p:nvPr/>
        </p:nvSpPr>
        <p:spPr>
          <a:xfrm>
            <a:off x="3485302" y="5802007"/>
            <a:ext cx="538970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/>
            <a:r>
              <a:rPr lang="en-US" altLang="zh-HK" sz="2200" dirty="0" smtClean="0">
                <a:solidFill>
                  <a:srgbClr val="FF0000"/>
                </a:solidFill>
                <a:sym typeface="Symbol"/>
              </a:rPr>
              <a:t> </a:t>
            </a:r>
            <a:r>
              <a:rPr lang="en-US" altLang="zh-HK" sz="2200" dirty="0" smtClean="0"/>
              <a:t>Not </a:t>
            </a:r>
            <a:r>
              <a:rPr lang="en-US" altLang="zh-HK" sz="2200" dirty="0"/>
              <a:t>only did they miss the opportunity to earn big money, they lost their chance of survival.</a:t>
            </a:r>
            <a:endParaRPr lang="zh-HK" altLang="en-US" sz="2200" dirty="0"/>
          </a:p>
        </p:txBody>
      </p:sp>
      <p:sp>
        <p:nvSpPr>
          <p:cNvPr id="35" name="圓角矩形圖說文字 34"/>
          <p:cNvSpPr/>
          <p:nvPr/>
        </p:nvSpPr>
        <p:spPr>
          <a:xfrm>
            <a:off x="82035" y="4174356"/>
            <a:ext cx="3287037" cy="830312"/>
          </a:xfrm>
          <a:prstGeom prst="wedgeRoundRectCallout">
            <a:avLst>
              <a:gd name="adj1" fmla="val 30101"/>
              <a:gd name="adj2" fmla="val 9638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zh-HK" sz="2000" dirty="0" smtClean="0"/>
          </a:p>
          <a:p>
            <a:r>
              <a:rPr lang="en-US" altLang="zh-HK" sz="2000" dirty="0" smtClean="0"/>
              <a:t>We </a:t>
            </a:r>
            <a:r>
              <a:rPr lang="en-US" altLang="zh-HK" sz="2000" dirty="0"/>
              <a:t>didn’t do anything wrong, but somehow, we lost</a:t>
            </a:r>
            <a:r>
              <a:rPr lang="en-US" altLang="zh-HK" sz="2000" dirty="0" smtClean="0"/>
              <a:t>.</a:t>
            </a:r>
            <a:endParaRPr lang="zh-HK" altLang="en-US" sz="2000" dirty="0"/>
          </a:p>
          <a:p>
            <a:pPr algn="ctr"/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967254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37" grpId="0"/>
      <p:bldP spid="32" grpId="0"/>
      <p:bldP spid="33" grpId="0"/>
      <p:bldP spid="34" grpId="0"/>
      <p:bldP spid="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群組 18"/>
          <p:cNvGrpSpPr/>
          <p:nvPr/>
        </p:nvGrpSpPr>
        <p:grpSpPr>
          <a:xfrm>
            <a:off x="395536" y="2841942"/>
            <a:ext cx="8339600" cy="4016451"/>
            <a:chOff x="395536" y="2841942"/>
            <a:chExt cx="8339600" cy="4016451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594" t="57813" r="24844" b="18945"/>
            <a:stretch/>
          </p:blipFill>
          <p:spPr bwMode="auto">
            <a:xfrm>
              <a:off x="435052" y="3664786"/>
              <a:ext cx="7861024" cy="31936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2" descr="cover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37619">
              <a:off x="7594581" y="2841942"/>
              <a:ext cx="1140555" cy="1615026"/>
            </a:xfrm>
            <a:prstGeom prst="rect">
              <a:avLst/>
            </a:prstGeom>
            <a:noFill/>
            <a:ln w="19050">
              <a:solidFill>
                <a:schemeClr val="accent1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37" t="49035" r="39062" b="44531"/>
            <a:stretch/>
          </p:blipFill>
          <p:spPr bwMode="auto">
            <a:xfrm>
              <a:off x="395536" y="3035052"/>
              <a:ext cx="6065359" cy="884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85738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HK" dirty="0" smtClean="0"/>
              <a:t>If </a:t>
            </a:r>
            <a:r>
              <a:rPr lang="en-US" altLang="zh-HK" b="1" dirty="0" smtClean="0">
                <a:solidFill>
                  <a:srgbClr val="FF0000"/>
                </a:solidFill>
              </a:rPr>
              <a:t>change</a:t>
            </a:r>
            <a:r>
              <a:rPr lang="en-US" altLang="zh-HK" dirty="0" smtClean="0"/>
              <a:t> is so important …</a:t>
            </a:r>
            <a:endParaRPr lang="zh-HK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1007716" y="1304087"/>
            <a:ext cx="806489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lvl="0" indent="-177800"/>
            <a:r>
              <a:rPr lang="en-US" altLang="zh-HK" sz="2200" dirty="0" smtClean="0">
                <a:solidFill>
                  <a:srgbClr val="0099CC"/>
                </a:solidFill>
                <a:sym typeface="Symbol"/>
              </a:rPr>
              <a:t> </a:t>
            </a:r>
            <a:r>
              <a:rPr lang="en-US" altLang="zh-HK" sz="2200" dirty="0" smtClean="0">
                <a:solidFill>
                  <a:srgbClr val="0099CC"/>
                </a:solidFill>
              </a:rPr>
              <a:t>How </a:t>
            </a:r>
            <a:r>
              <a:rPr lang="en-US" altLang="zh-HK" sz="2200" dirty="0">
                <a:solidFill>
                  <a:srgbClr val="0099CC"/>
                </a:solidFill>
              </a:rPr>
              <a:t>can we help our </a:t>
            </a:r>
            <a:r>
              <a:rPr lang="en-US" altLang="zh-HK" sz="2200" dirty="0" err="1">
                <a:solidFill>
                  <a:srgbClr val="0099CC"/>
                </a:solidFill>
              </a:rPr>
              <a:t>Ss</a:t>
            </a:r>
            <a:r>
              <a:rPr lang="en-US" altLang="zh-HK" sz="2200" dirty="0">
                <a:solidFill>
                  <a:srgbClr val="0099CC"/>
                </a:solidFill>
              </a:rPr>
              <a:t> to become </a:t>
            </a:r>
            <a:r>
              <a:rPr lang="en-US" altLang="zh-HK" sz="2200" dirty="0" smtClean="0">
                <a:solidFill>
                  <a:srgbClr val="0099CC"/>
                </a:solidFill>
              </a:rPr>
              <a:t>lifelong </a:t>
            </a:r>
            <a:r>
              <a:rPr lang="en-US" altLang="zh-HK" sz="2200" dirty="0">
                <a:solidFill>
                  <a:srgbClr val="0099CC"/>
                </a:solidFill>
              </a:rPr>
              <a:t>learners </a:t>
            </a:r>
            <a:r>
              <a:rPr lang="en-US" altLang="zh-HK" sz="2200" dirty="0" smtClean="0">
                <a:solidFill>
                  <a:srgbClr val="0099CC"/>
                </a:solidFill>
              </a:rPr>
              <a:t>to cope </a:t>
            </a:r>
            <a:r>
              <a:rPr lang="en-US" altLang="zh-HK" sz="2200" dirty="0">
                <a:solidFill>
                  <a:srgbClr val="0099CC"/>
                </a:solidFill>
              </a:rPr>
              <a:t>with </a:t>
            </a:r>
            <a:r>
              <a:rPr lang="en-US" altLang="zh-HK" sz="2200" dirty="0" smtClean="0">
                <a:solidFill>
                  <a:srgbClr val="FF0000"/>
                </a:solidFill>
              </a:rPr>
              <a:t>changes</a:t>
            </a:r>
            <a:r>
              <a:rPr lang="en-US" altLang="zh-HK" sz="2200" dirty="0" smtClean="0">
                <a:solidFill>
                  <a:srgbClr val="0099CC"/>
                </a:solidFill>
              </a:rPr>
              <a:t>?  </a:t>
            </a:r>
            <a:endParaRPr lang="zh-TW" altLang="zh-HK" sz="2200" dirty="0">
              <a:solidFill>
                <a:srgbClr val="0099CC"/>
              </a:solidFill>
            </a:endParaRPr>
          </a:p>
          <a:p>
            <a:pPr lvl="0"/>
            <a:r>
              <a:rPr lang="en-US" altLang="zh-HK" sz="2200" dirty="0" smtClean="0">
                <a:solidFill>
                  <a:srgbClr val="0099CC"/>
                </a:solidFill>
                <a:sym typeface="Symbol"/>
              </a:rPr>
              <a:t> </a:t>
            </a:r>
            <a:r>
              <a:rPr lang="en-US" altLang="zh-HK" sz="2200" dirty="0" smtClean="0">
                <a:solidFill>
                  <a:srgbClr val="0099CC"/>
                </a:solidFill>
              </a:rPr>
              <a:t>How </a:t>
            </a:r>
            <a:r>
              <a:rPr lang="en-US" altLang="zh-HK" sz="2200" dirty="0">
                <a:solidFill>
                  <a:srgbClr val="0099CC"/>
                </a:solidFill>
              </a:rPr>
              <a:t>will the school curriculum respond to the </a:t>
            </a:r>
            <a:r>
              <a:rPr lang="en-US" altLang="zh-HK" sz="2200" dirty="0">
                <a:solidFill>
                  <a:srgbClr val="FF0000"/>
                </a:solidFill>
              </a:rPr>
              <a:t>changes</a:t>
            </a:r>
            <a:r>
              <a:rPr lang="en-US" altLang="zh-HK" sz="2200" dirty="0">
                <a:solidFill>
                  <a:srgbClr val="0099CC"/>
                </a:solidFill>
              </a:rPr>
              <a:t>?</a:t>
            </a:r>
            <a:endParaRPr lang="zh-TW" altLang="zh-HK" sz="2200" dirty="0">
              <a:solidFill>
                <a:srgbClr val="0099CC"/>
              </a:solidFill>
            </a:endParaRPr>
          </a:p>
          <a:p>
            <a:pPr marL="177800" lvl="0" indent="-177800"/>
            <a:r>
              <a:rPr lang="en-US" altLang="zh-HK" sz="2200" dirty="0" smtClean="0">
                <a:solidFill>
                  <a:srgbClr val="0099CC"/>
                </a:solidFill>
                <a:sym typeface="Symbol"/>
              </a:rPr>
              <a:t> </a:t>
            </a:r>
            <a:r>
              <a:rPr lang="en-US" altLang="zh-HK" sz="2200" dirty="0" smtClean="0">
                <a:solidFill>
                  <a:srgbClr val="0099CC"/>
                </a:solidFill>
              </a:rPr>
              <a:t>What </a:t>
            </a:r>
            <a:r>
              <a:rPr lang="en-US" altLang="zh-HK" sz="2200" dirty="0">
                <a:solidFill>
                  <a:srgbClr val="0099CC"/>
                </a:solidFill>
              </a:rPr>
              <a:t>kind of learning experiences do our students need to cope with </a:t>
            </a:r>
            <a:r>
              <a:rPr lang="en-US" altLang="zh-HK" sz="2200" dirty="0" smtClean="0">
                <a:solidFill>
                  <a:srgbClr val="FF0000"/>
                </a:solidFill>
              </a:rPr>
              <a:t>changes</a:t>
            </a:r>
            <a:r>
              <a:rPr lang="en-US" altLang="zh-HK" sz="2200" dirty="0" smtClean="0">
                <a:solidFill>
                  <a:srgbClr val="0099CC"/>
                </a:solidFill>
              </a:rPr>
              <a:t>?</a:t>
            </a:r>
            <a:endParaRPr lang="zh-TW" altLang="zh-HK" sz="2200" dirty="0">
              <a:solidFill>
                <a:srgbClr val="0099CC"/>
              </a:solidFill>
            </a:endParaRPr>
          </a:p>
          <a:p>
            <a:endParaRPr lang="zh-HK" altLang="en-US" dirty="0"/>
          </a:p>
        </p:txBody>
      </p:sp>
      <p:cxnSp>
        <p:nvCxnSpPr>
          <p:cNvPr id="13" name="直線接點 12"/>
          <p:cNvCxnSpPr/>
          <p:nvPr/>
        </p:nvCxnSpPr>
        <p:spPr>
          <a:xfrm>
            <a:off x="521953" y="5360516"/>
            <a:ext cx="212703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接點 15"/>
          <p:cNvCxnSpPr/>
          <p:nvPr/>
        </p:nvCxnSpPr>
        <p:spPr>
          <a:xfrm>
            <a:off x="3517417" y="5360516"/>
            <a:ext cx="383749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接點 17"/>
          <p:cNvCxnSpPr/>
          <p:nvPr/>
        </p:nvCxnSpPr>
        <p:spPr>
          <a:xfrm>
            <a:off x="764084" y="5707856"/>
            <a:ext cx="553610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圓角矩形 16"/>
          <p:cNvSpPr/>
          <p:nvPr/>
        </p:nvSpPr>
        <p:spPr>
          <a:xfrm>
            <a:off x="5677520" y="5805264"/>
            <a:ext cx="2376264" cy="288032"/>
          </a:xfrm>
          <a:prstGeom prst="roundRect">
            <a:avLst/>
          </a:prstGeom>
          <a:solidFill>
            <a:srgbClr val="FF000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1" name="圓角矩形 20"/>
          <p:cNvSpPr/>
          <p:nvPr/>
        </p:nvSpPr>
        <p:spPr>
          <a:xfrm>
            <a:off x="466380" y="6127080"/>
            <a:ext cx="1670048" cy="279648"/>
          </a:xfrm>
          <a:prstGeom prst="roundRect">
            <a:avLst/>
          </a:prstGeom>
          <a:solidFill>
            <a:srgbClr val="FF000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183142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6" t="36001" r="26205" b="56576"/>
          <a:stretch/>
        </p:blipFill>
        <p:spPr bwMode="auto">
          <a:xfrm>
            <a:off x="282314" y="620688"/>
            <a:ext cx="8473635" cy="824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1" t="22461" r="26719" b="59157"/>
          <a:stretch/>
        </p:blipFill>
        <p:spPr bwMode="auto">
          <a:xfrm>
            <a:off x="393457" y="1340768"/>
            <a:ext cx="8661643" cy="2122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直線接點 14"/>
          <p:cNvCxnSpPr/>
          <p:nvPr/>
        </p:nvCxnSpPr>
        <p:spPr>
          <a:xfrm>
            <a:off x="997000" y="2226072"/>
            <a:ext cx="580724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接點 17"/>
          <p:cNvCxnSpPr/>
          <p:nvPr/>
        </p:nvCxnSpPr>
        <p:spPr>
          <a:xfrm>
            <a:off x="1293540" y="2518296"/>
            <a:ext cx="349448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表格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6315077"/>
              </p:ext>
            </p:extLst>
          </p:nvPr>
        </p:nvGraphicFramePr>
        <p:xfrm>
          <a:off x="759068" y="4158480"/>
          <a:ext cx="8148488" cy="1404351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603872"/>
                <a:gridCol w="2880320"/>
                <a:gridCol w="2664296"/>
              </a:tblGrid>
              <a:tr h="4681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sz="2000" b="1" dirty="0" smtClean="0"/>
                        <a:t>Communication skills</a:t>
                      </a:r>
                      <a:endParaRPr lang="zh-HK" altLang="en-US" sz="20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sz="2000" dirty="0" smtClean="0"/>
                        <a:t>Critical thinking skills</a:t>
                      </a:r>
                      <a:endParaRPr lang="zh-HK" altLang="en-U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sz="2000" dirty="0" smtClean="0"/>
                        <a:t>Creativity</a:t>
                      </a:r>
                      <a:endParaRPr lang="zh-HK" altLang="en-US" sz="2000" dirty="0"/>
                    </a:p>
                  </a:txBody>
                  <a:tcPr/>
                </a:tc>
              </a:tr>
              <a:tr h="468117">
                <a:tc>
                  <a:txBody>
                    <a:bodyPr/>
                    <a:lstStyle/>
                    <a:p>
                      <a:r>
                        <a:rPr lang="en-US" altLang="zh-HK" sz="2000" b="1" dirty="0" smtClean="0"/>
                        <a:t>Collaboration</a:t>
                      </a:r>
                      <a:r>
                        <a:rPr lang="en-US" altLang="zh-HK" sz="2000" b="1" baseline="0" dirty="0" smtClean="0"/>
                        <a:t> skills</a:t>
                      </a:r>
                      <a:endParaRPr lang="zh-HK" alt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HK" sz="2000" b="1" dirty="0" smtClean="0"/>
                        <a:t>Self-management skills</a:t>
                      </a:r>
                      <a:endParaRPr lang="zh-HK" alt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HK" sz="2000" b="1" dirty="0" smtClean="0"/>
                        <a:t>Problem-solving</a:t>
                      </a:r>
                      <a:r>
                        <a:rPr lang="en-US" altLang="zh-HK" sz="2000" b="1" baseline="0" dirty="0" smtClean="0"/>
                        <a:t> skills</a:t>
                      </a:r>
                      <a:endParaRPr lang="zh-HK" altLang="en-US" sz="2000" b="1" dirty="0"/>
                    </a:p>
                  </a:txBody>
                  <a:tcPr/>
                </a:tc>
              </a:tr>
              <a:tr h="4681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sz="2000" b="1" dirty="0" smtClean="0"/>
                        <a:t>Numeracy</a:t>
                      </a:r>
                      <a:r>
                        <a:rPr lang="en-US" altLang="zh-HK" sz="2000" b="1" baseline="0" dirty="0" smtClean="0"/>
                        <a:t> skills</a:t>
                      </a:r>
                      <a:endParaRPr lang="zh-HK" alt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sz="2000" b="1" smtClean="0"/>
                        <a:t>Information technology</a:t>
                      </a:r>
                      <a:endParaRPr lang="zh-HK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HK" sz="2000" b="1" dirty="0" smtClean="0"/>
                        <a:t>Study</a:t>
                      </a:r>
                      <a:r>
                        <a:rPr lang="en-US" altLang="zh-HK" sz="2000" b="1" baseline="0" dirty="0" smtClean="0"/>
                        <a:t> skills</a:t>
                      </a:r>
                      <a:endParaRPr lang="zh-HK" altLang="en-US" sz="2000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6" name="圖片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72" y="4130555"/>
            <a:ext cx="653553" cy="452646"/>
          </a:xfrm>
          <a:prstGeom prst="rect">
            <a:avLst/>
          </a:prstGeom>
        </p:spPr>
      </p:pic>
      <p:sp>
        <p:nvSpPr>
          <p:cNvPr id="17" name="文字方塊 16"/>
          <p:cNvSpPr txBox="1"/>
          <p:nvPr/>
        </p:nvSpPr>
        <p:spPr>
          <a:xfrm>
            <a:off x="3477116" y="3730445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2000" b="1" dirty="0" smtClean="0">
                <a:solidFill>
                  <a:schemeClr val="accent6">
                    <a:lumMod val="75000"/>
                  </a:schemeClr>
                </a:solidFill>
              </a:rPr>
              <a:t>The 9 generic skills</a:t>
            </a:r>
            <a:endParaRPr lang="zh-HK" altLang="en-U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21" name="群組 20"/>
          <p:cNvGrpSpPr/>
          <p:nvPr/>
        </p:nvGrpSpPr>
        <p:grpSpPr>
          <a:xfrm>
            <a:off x="340519" y="4634426"/>
            <a:ext cx="5856132" cy="436309"/>
            <a:chOff x="372051" y="4192978"/>
            <a:chExt cx="5856132" cy="436309"/>
          </a:xfrm>
        </p:grpSpPr>
        <p:sp>
          <p:nvSpPr>
            <p:cNvPr id="24" name="圓角矩形 23"/>
            <p:cNvSpPr/>
            <p:nvPr/>
          </p:nvSpPr>
          <p:spPr>
            <a:xfrm>
              <a:off x="774252" y="4192978"/>
              <a:ext cx="5453931" cy="436309"/>
            </a:xfrm>
            <a:prstGeom prst="roundRect">
              <a:avLst/>
            </a:prstGeom>
            <a:noFill/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25" name="動作按鈕: 文件 24">
              <a:hlinkClick r:id="rId5" action="ppaction://hlinksldjump" highlightClick="1"/>
            </p:cNvPr>
            <p:cNvSpPr/>
            <p:nvPr/>
          </p:nvSpPr>
          <p:spPr>
            <a:xfrm>
              <a:off x="372051" y="4218379"/>
              <a:ext cx="288032" cy="360040"/>
            </a:xfrm>
            <a:prstGeom prst="actionButtonDocumen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0066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02176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63" t="19141" r="25313" b="35565"/>
          <a:stretch/>
        </p:blipFill>
        <p:spPr bwMode="auto">
          <a:xfrm>
            <a:off x="683568" y="780922"/>
            <a:ext cx="7446250" cy="4641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直線接點 7"/>
          <p:cNvCxnSpPr/>
          <p:nvPr/>
        </p:nvCxnSpPr>
        <p:spPr>
          <a:xfrm>
            <a:off x="1619672" y="1093530"/>
            <a:ext cx="4608512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接點 9"/>
          <p:cNvCxnSpPr/>
          <p:nvPr/>
        </p:nvCxnSpPr>
        <p:spPr>
          <a:xfrm>
            <a:off x="2165937" y="1348904"/>
            <a:ext cx="558292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圓角矩形 12"/>
          <p:cNvSpPr/>
          <p:nvPr/>
        </p:nvSpPr>
        <p:spPr>
          <a:xfrm>
            <a:off x="7316812" y="2505224"/>
            <a:ext cx="432048" cy="288032"/>
          </a:xfrm>
          <a:prstGeom prst="roundRect">
            <a:avLst/>
          </a:prstGeom>
          <a:solidFill>
            <a:srgbClr val="FF000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7" name="圓角矩形 16"/>
          <p:cNvSpPr/>
          <p:nvPr/>
        </p:nvSpPr>
        <p:spPr>
          <a:xfrm>
            <a:off x="840284" y="2746028"/>
            <a:ext cx="1512168" cy="288032"/>
          </a:xfrm>
          <a:prstGeom prst="roundRect">
            <a:avLst/>
          </a:prstGeom>
          <a:solidFill>
            <a:srgbClr val="FF000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6" name="弧形箭號 (左彎) 15"/>
          <p:cNvSpPr/>
          <p:nvPr/>
        </p:nvSpPr>
        <p:spPr>
          <a:xfrm>
            <a:off x="7876628" y="1270472"/>
            <a:ext cx="506380" cy="144016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solidFill>
                <a:schemeClr val="tx1"/>
              </a:solidFill>
            </a:endParaRPr>
          </a:p>
        </p:txBody>
      </p:sp>
      <p:cxnSp>
        <p:nvCxnSpPr>
          <p:cNvPr id="21" name="直線接點 20"/>
          <p:cNvCxnSpPr/>
          <p:nvPr/>
        </p:nvCxnSpPr>
        <p:spPr>
          <a:xfrm>
            <a:off x="1875809" y="3526727"/>
            <a:ext cx="5061768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2"/>
          <p:cNvGrpSpPr/>
          <p:nvPr/>
        </p:nvGrpSpPr>
        <p:grpSpPr>
          <a:xfrm>
            <a:off x="7316812" y="5085184"/>
            <a:ext cx="1584176" cy="1547403"/>
            <a:chOff x="2752361" y="2279857"/>
            <a:chExt cx="1506767" cy="1506767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8" name="Oval 13"/>
            <p:cNvSpPr/>
            <p:nvPr/>
          </p:nvSpPr>
          <p:spPr>
            <a:xfrm>
              <a:off x="2752361" y="2279857"/>
              <a:ext cx="1506767" cy="1506767"/>
            </a:xfrm>
            <a:prstGeom prst="ellipse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Oval 4"/>
            <p:cNvSpPr/>
            <p:nvPr/>
          </p:nvSpPr>
          <p:spPr>
            <a:xfrm>
              <a:off x="2973022" y="2500518"/>
              <a:ext cx="1065445" cy="106544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560" tIns="35560" rIns="35560" bIns="3556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HK" sz="2000" b="1" kern="1200" dirty="0" smtClean="0"/>
                <a:t>Self-directed learning</a:t>
              </a:r>
            </a:p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HK" sz="2000" b="1" dirty="0" smtClean="0"/>
                <a:t>(SDL)</a:t>
              </a:r>
              <a:endParaRPr lang="zh-HK" altLang="en-US" sz="2000" b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915344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6" t="36001" r="26205" b="56576"/>
          <a:stretch/>
        </p:blipFill>
        <p:spPr bwMode="auto">
          <a:xfrm>
            <a:off x="41014" y="265088"/>
            <a:ext cx="8473635" cy="824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0" t="33008" r="26406" b="60547"/>
          <a:stretch/>
        </p:blipFill>
        <p:spPr bwMode="auto">
          <a:xfrm>
            <a:off x="226244" y="1022320"/>
            <a:ext cx="8208912" cy="707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38" t="22215" r="26718" b="29102"/>
          <a:stretch/>
        </p:blipFill>
        <p:spPr bwMode="auto">
          <a:xfrm>
            <a:off x="221680" y="1849263"/>
            <a:ext cx="7709420" cy="5017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直線接點 18"/>
          <p:cNvCxnSpPr/>
          <p:nvPr/>
        </p:nvCxnSpPr>
        <p:spPr>
          <a:xfrm>
            <a:off x="2361084" y="2611512"/>
            <a:ext cx="5400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接點 21"/>
          <p:cNvCxnSpPr/>
          <p:nvPr/>
        </p:nvCxnSpPr>
        <p:spPr>
          <a:xfrm>
            <a:off x="704280" y="2873772"/>
            <a:ext cx="86471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圓角矩形 25"/>
          <p:cNvSpPr/>
          <p:nvPr/>
        </p:nvSpPr>
        <p:spPr>
          <a:xfrm>
            <a:off x="764208" y="3831580"/>
            <a:ext cx="3854524" cy="288032"/>
          </a:xfrm>
          <a:prstGeom prst="roundRect">
            <a:avLst/>
          </a:prstGeom>
          <a:solidFill>
            <a:srgbClr val="FF000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7" name="圓角矩形 26"/>
          <p:cNvSpPr/>
          <p:nvPr/>
        </p:nvSpPr>
        <p:spPr>
          <a:xfrm>
            <a:off x="4915272" y="5616872"/>
            <a:ext cx="1274936" cy="288032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8" name="圓角矩形 27"/>
          <p:cNvSpPr/>
          <p:nvPr/>
        </p:nvSpPr>
        <p:spPr>
          <a:xfrm>
            <a:off x="729680" y="6119812"/>
            <a:ext cx="3507804" cy="288032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9" name="圓角矩形 28"/>
          <p:cNvSpPr/>
          <p:nvPr/>
        </p:nvSpPr>
        <p:spPr>
          <a:xfrm>
            <a:off x="5796260" y="6132512"/>
            <a:ext cx="1872208" cy="288032"/>
          </a:xfrm>
          <a:prstGeom prst="roundRect">
            <a:avLst/>
          </a:prstGeom>
          <a:noFill/>
          <a:ln>
            <a:solidFill>
              <a:srgbClr val="0099CC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30" name="圓角矩形 29"/>
          <p:cNvSpPr/>
          <p:nvPr/>
        </p:nvSpPr>
        <p:spPr>
          <a:xfrm>
            <a:off x="741648" y="6414402"/>
            <a:ext cx="2724956" cy="285800"/>
          </a:xfrm>
          <a:prstGeom prst="roundRect">
            <a:avLst/>
          </a:prstGeom>
          <a:noFill/>
          <a:ln>
            <a:solidFill>
              <a:srgbClr val="0099CC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grpSp>
        <p:nvGrpSpPr>
          <p:cNvPr id="34" name="群組 33"/>
          <p:cNvGrpSpPr/>
          <p:nvPr/>
        </p:nvGrpSpPr>
        <p:grpSpPr>
          <a:xfrm>
            <a:off x="7761684" y="5507074"/>
            <a:ext cx="1208893" cy="1208894"/>
            <a:chOff x="91286" y="235145"/>
            <a:chExt cx="1208893" cy="1208894"/>
          </a:xfrm>
        </p:grpSpPr>
        <p:sp>
          <p:nvSpPr>
            <p:cNvPr id="35" name="Oval 10"/>
            <p:cNvSpPr/>
            <p:nvPr/>
          </p:nvSpPr>
          <p:spPr>
            <a:xfrm>
              <a:off x="91286" y="235145"/>
              <a:ext cx="1208893" cy="1208894"/>
            </a:xfrm>
            <a:prstGeom prst="ellipse">
              <a:avLst/>
            </a:pr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Oval 4"/>
            <p:cNvSpPr/>
            <p:nvPr/>
          </p:nvSpPr>
          <p:spPr>
            <a:xfrm>
              <a:off x="129386" y="323284"/>
              <a:ext cx="1121613" cy="854817"/>
            </a:xfrm>
            <a:prstGeom prst="rect">
              <a:avLst/>
            </a:prstGeom>
            <a:scene3d>
              <a:camera prst="orthographicFront"/>
              <a:lightRig rig="threePt" dir="t">
                <a:rot lat="0" lon="0" rev="7500000"/>
              </a:lightRig>
            </a:scene3d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560" tIns="35560" rIns="35560" bIns="3556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HK" sz="2000" b="1" kern="1200" dirty="0" smtClean="0">
                  <a:latin typeface="+mn-lt"/>
                </a:rPr>
                <a:t>e- </a:t>
              </a:r>
              <a:r>
                <a:rPr lang="en-US" altLang="zh-HK" sz="2000" b="1" kern="1200" dirty="0" smtClean="0">
                  <a:latin typeface="+mn-lt"/>
                </a:rPr>
                <a:t>learning</a:t>
              </a:r>
              <a:endParaRPr lang="zh-HK" altLang="en-US" sz="2000" b="1" kern="1200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86015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50"/>
                            </p:stCondLst>
                            <p:childTnLst>
                              <p:par>
                                <p:cTn id="2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1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1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1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預設簡報設計">
  <a:themeElements>
    <a:clrScheme name="預設簡報設計 1">
      <a:dk1>
        <a:srgbClr val="330000"/>
      </a:dk1>
      <a:lt1>
        <a:srgbClr val="FFFFFF"/>
      </a:lt1>
      <a:dk2>
        <a:srgbClr val="320000"/>
      </a:dk2>
      <a:lt2>
        <a:srgbClr val="808080"/>
      </a:lt2>
      <a:accent1>
        <a:srgbClr val="FFCC00"/>
      </a:accent1>
      <a:accent2>
        <a:srgbClr val="FFDC4C"/>
      </a:accent2>
      <a:accent3>
        <a:srgbClr val="FFFFFF"/>
      </a:accent3>
      <a:accent4>
        <a:srgbClr val="2A0000"/>
      </a:accent4>
      <a:accent5>
        <a:srgbClr val="FFE2AA"/>
      </a:accent5>
      <a:accent6>
        <a:srgbClr val="E7C744"/>
      </a:accent6>
      <a:hlink>
        <a:srgbClr val="009999"/>
      </a:hlink>
      <a:folHlink>
        <a:srgbClr val="CC6018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330000"/>
        </a:dk1>
        <a:lt1>
          <a:srgbClr val="FFFFFF"/>
        </a:lt1>
        <a:dk2>
          <a:srgbClr val="320000"/>
        </a:dk2>
        <a:lt2>
          <a:srgbClr val="808080"/>
        </a:lt2>
        <a:accent1>
          <a:srgbClr val="FFCC00"/>
        </a:accent1>
        <a:accent2>
          <a:srgbClr val="FFDC4C"/>
        </a:accent2>
        <a:accent3>
          <a:srgbClr val="FFFFFF"/>
        </a:accent3>
        <a:accent4>
          <a:srgbClr val="2A0000"/>
        </a:accent4>
        <a:accent5>
          <a:srgbClr val="FFE2AA"/>
        </a:accent5>
        <a:accent6>
          <a:srgbClr val="E7C744"/>
        </a:accent6>
        <a:hlink>
          <a:srgbClr val="009999"/>
        </a:hlink>
        <a:folHlink>
          <a:srgbClr val="CC601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3830</TotalTime>
  <Words>510</Words>
  <Application>Microsoft Office PowerPoint</Application>
  <PresentationFormat>如螢幕大小 (4:3)</PresentationFormat>
  <Paragraphs>79</Paragraphs>
  <Slides>11</Slides>
  <Notes>4</Notes>
  <HiddenSlides>0</HiddenSlides>
  <MMClips>0</MMClips>
  <ScaleCrop>false</ScaleCrop>
  <HeadingPairs>
    <vt:vector size="4" baseType="variant">
      <vt:variant>
        <vt:lpstr>佈景主題</vt:lpstr>
      </vt:variant>
      <vt:variant>
        <vt:i4>2</vt:i4>
      </vt:variant>
      <vt:variant>
        <vt:lpstr>投影片標題</vt:lpstr>
      </vt:variant>
      <vt:variant>
        <vt:i4>11</vt:i4>
      </vt:variant>
    </vt:vector>
  </HeadingPairs>
  <TitlesOfParts>
    <vt:vector size="13" baseType="lpstr">
      <vt:lpstr>Office Theme</vt:lpstr>
      <vt:lpstr>預設簡報設計</vt:lpstr>
      <vt:lpstr>PowerPoint 簡報</vt:lpstr>
      <vt:lpstr>Programme rundown</vt:lpstr>
      <vt:lpstr>Part I. Introduction to the 3 key elements in Learning to Learn 2.0</vt:lpstr>
      <vt:lpstr>PowerPoint 簡報</vt:lpstr>
      <vt:lpstr>PowerPoint 簡報</vt:lpstr>
      <vt:lpstr>If change is so important …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TSANG, Wai-lan</dc:creator>
  <cp:lastModifiedBy>FAN, Wai Chung Amy</cp:lastModifiedBy>
  <cp:revision>389</cp:revision>
  <cp:lastPrinted>2015-11-19T03:58:15Z</cp:lastPrinted>
  <dcterms:created xsi:type="dcterms:W3CDTF">2014-10-15T03:09:39Z</dcterms:created>
  <dcterms:modified xsi:type="dcterms:W3CDTF">2016-04-07T06:35:37Z</dcterms:modified>
</cp:coreProperties>
</file>