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24"/>
  </p:notesMasterIdLst>
  <p:handoutMasterIdLst>
    <p:handoutMasterId r:id="rId25"/>
  </p:handoutMasterIdLst>
  <p:sldIdLst>
    <p:sldId id="256" r:id="rId2"/>
    <p:sldId id="459" r:id="rId3"/>
    <p:sldId id="461" r:id="rId4"/>
    <p:sldId id="514" r:id="rId5"/>
    <p:sldId id="523" r:id="rId6"/>
    <p:sldId id="524" r:id="rId7"/>
    <p:sldId id="525" r:id="rId8"/>
    <p:sldId id="526" r:id="rId9"/>
    <p:sldId id="527" r:id="rId10"/>
    <p:sldId id="528" r:id="rId11"/>
    <p:sldId id="419" r:id="rId12"/>
    <p:sldId id="529" r:id="rId13"/>
    <p:sldId id="530" r:id="rId14"/>
    <p:sldId id="531" r:id="rId15"/>
    <p:sldId id="532" r:id="rId16"/>
    <p:sldId id="533" r:id="rId17"/>
    <p:sldId id="534" r:id="rId18"/>
    <p:sldId id="535" r:id="rId19"/>
    <p:sldId id="466" r:id="rId20"/>
    <p:sldId id="430" r:id="rId21"/>
    <p:sldId id="468" r:id="rId22"/>
    <p:sldId id="469" r:id="rId23"/>
  </p:sldIdLst>
  <p:sldSz cx="9144000" cy="6858000" type="screen4x3"/>
  <p:notesSz cx="6797675" cy="9926638"/>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5050"/>
    <a:srgbClr val="FF0000"/>
    <a:srgbClr val="0066FF"/>
    <a:srgbClr val="0099FF"/>
    <a:srgbClr val="33CC33"/>
    <a:srgbClr val="CCCCFF"/>
    <a:srgbClr val="009900"/>
    <a:srgbClr val="0066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69" autoAdjust="0"/>
    <p:restoredTop sz="97852" autoAdjust="0"/>
  </p:normalViewPr>
  <p:slideViewPr>
    <p:cSldViewPr>
      <p:cViewPr>
        <p:scale>
          <a:sx n="40" d="100"/>
          <a:sy n="40" d="100"/>
        </p:scale>
        <p:origin x="-581" y="-264"/>
      </p:cViewPr>
      <p:guideLst>
        <p:guide orient="horz" pos="2160"/>
        <p:guide pos="2880"/>
      </p:guideLst>
    </p:cSldViewPr>
  </p:slideViewPr>
  <p:notesTextViewPr>
    <p:cViewPr>
      <p:scale>
        <a:sx n="1" d="1"/>
        <a:sy n="1" d="1"/>
      </p:scale>
      <p:origin x="0" y="0"/>
    </p:cViewPr>
  </p:notesTextViewPr>
  <p:sorterViewPr>
    <p:cViewPr>
      <p:scale>
        <a:sx n="100" d="100"/>
        <a:sy n="100" d="100"/>
      </p:scale>
      <p:origin x="0" y="64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1440" tIns="45720" rIns="91440" bIns="45720" rtlCol="0"/>
          <a:lstStyle>
            <a:lvl1pPr algn="l">
              <a:defRPr sz="1200"/>
            </a:lvl1pPr>
          </a:lstStyle>
          <a:p>
            <a:endParaRPr lang="zh-HK" altLang="en-US"/>
          </a:p>
        </p:txBody>
      </p:sp>
      <p:sp>
        <p:nvSpPr>
          <p:cNvPr id="3" name="Date Placeholder 2"/>
          <p:cNvSpPr>
            <a:spLocks noGrp="1"/>
          </p:cNvSpPr>
          <p:nvPr>
            <p:ph type="dt" sz="quarter" idx="1"/>
          </p:nvPr>
        </p:nvSpPr>
        <p:spPr>
          <a:xfrm>
            <a:off x="3850443" y="1"/>
            <a:ext cx="2945659" cy="496332"/>
          </a:xfrm>
          <a:prstGeom prst="rect">
            <a:avLst/>
          </a:prstGeom>
        </p:spPr>
        <p:txBody>
          <a:bodyPr vert="horz" lIns="91440" tIns="45720" rIns="91440" bIns="45720" rtlCol="0"/>
          <a:lstStyle>
            <a:lvl1pPr algn="r">
              <a:defRPr sz="1200"/>
            </a:lvl1pPr>
          </a:lstStyle>
          <a:p>
            <a:fld id="{E0F41937-A5F1-431B-BCC2-332C371F4BD6}" type="datetimeFigureOut">
              <a:rPr lang="zh-HK" altLang="en-US" smtClean="0"/>
              <a:t>7/4/2016</a:t>
            </a:fld>
            <a:endParaRPr lang="zh-HK" altLang="en-US"/>
          </a:p>
        </p:txBody>
      </p:sp>
      <p:sp>
        <p:nvSpPr>
          <p:cNvPr id="4" name="Footer Placeholder 3"/>
          <p:cNvSpPr>
            <a:spLocks noGrp="1"/>
          </p:cNvSpPr>
          <p:nvPr>
            <p:ph type="ftr" sz="quarter" idx="2"/>
          </p:nvPr>
        </p:nvSpPr>
        <p:spPr>
          <a:xfrm>
            <a:off x="0" y="9428585"/>
            <a:ext cx="2945659" cy="496332"/>
          </a:xfrm>
          <a:prstGeom prst="rect">
            <a:avLst/>
          </a:prstGeom>
        </p:spPr>
        <p:txBody>
          <a:bodyPr vert="horz" lIns="91440" tIns="45720" rIns="91440" bIns="45720" rtlCol="0" anchor="b"/>
          <a:lstStyle>
            <a:lvl1pPr algn="l">
              <a:defRPr sz="1200"/>
            </a:lvl1pPr>
          </a:lstStyle>
          <a:p>
            <a:endParaRPr lang="zh-HK" altLang="en-US"/>
          </a:p>
        </p:txBody>
      </p:sp>
      <p:sp>
        <p:nvSpPr>
          <p:cNvPr id="5" name="Slide Number Placeholder 4"/>
          <p:cNvSpPr>
            <a:spLocks noGrp="1"/>
          </p:cNvSpPr>
          <p:nvPr>
            <p:ph type="sldNum" sz="quarter" idx="3"/>
          </p:nvPr>
        </p:nvSpPr>
        <p:spPr>
          <a:xfrm>
            <a:off x="3850443" y="9428585"/>
            <a:ext cx="2945659" cy="496332"/>
          </a:xfrm>
          <a:prstGeom prst="rect">
            <a:avLst/>
          </a:prstGeom>
        </p:spPr>
        <p:txBody>
          <a:bodyPr vert="horz" lIns="91440" tIns="45720" rIns="91440" bIns="45720" rtlCol="0" anchor="b"/>
          <a:lstStyle>
            <a:lvl1pPr algn="r">
              <a:defRPr sz="1200"/>
            </a:lvl1pPr>
          </a:lstStyle>
          <a:p>
            <a:fld id="{D27C881E-9E6F-4CAA-BBD4-7A5CA801611A}" type="slidenum">
              <a:rPr lang="zh-HK" altLang="en-US" smtClean="0"/>
              <a:t>‹#›</a:t>
            </a:fld>
            <a:endParaRPr lang="zh-HK" altLang="en-US"/>
          </a:p>
        </p:txBody>
      </p:sp>
    </p:spTree>
    <p:extLst>
      <p:ext uri="{BB962C8B-B14F-4D97-AF65-F5344CB8AC3E}">
        <p14:creationId xmlns:p14="http://schemas.microsoft.com/office/powerpoint/2010/main" val="2615969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944958" cy="496809"/>
          </a:xfrm>
          <a:prstGeom prst="rect">
            <a:avLst/>
          </a:prstGeom>
        </p:spPr>
        <p:txBody>
          <a:bodyPr vert="horz" lIns="91440" tIns="45720" rIns="91440" bIns="45720" rtlCol="0"/>
          <a:lstStyle>
            <a:lvl1pPr algn="l">
              <a:defRPr sz="1200"/>
            </a:lvl1pPr>
          </a:lstStyle>
          <a:p>
            <a:endParaRPr lang="en-GB"/>
          </a:p>
        </p:txBody>
      </p:sp>
      <p:sp>
        <p:nvSpPr>
          <p:cNvPr id="3" name="日期版面配置區 2"/>
          <p:cNvSpPr>
            <a:spLocks noGrp="1"/>
          </p:cNvSpPr>
          <p:nvPr>
            <p:ph type="dt" idx="1"/>
          </p:nvPr>
        </p:nvSpPr>
        <p:spPr>
          <a:xfrm>
            <a:off x="3851098" y="1"/>
            <a:ext cx="2944958" cy="496809"/>
          </a:xfrm>
          <a:prstGeom prst="rect">
            <a:avLst/>
          </a:prstGeom>
        </p:spPr>
        <p:txBody>
          <a:bodyPr vert="horz" lIns="91440" tIns="45720" rIns="91440" bIns="45720" rtlCol="0"/>
          <a:lstStyle>
            <a:lvl1pPr algn="r">
              <a:defRPr sz="1200"/>
            </a:lvl1pPr>
          </a:lstStyle>
          <a:p>
            <a:fld id="{E0E149A0-0F26-44C4-8D89-65DD4B192247}" type="datetimeFigureOut">
              <a:rPr lang="en-GB" smtClean="0"/>
              <a:t>07/04/2016</a:t>
            </a:fld>
            <a:endParaRPr lang="en-GB"/>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備忘稿版面配置區 4"/>
          <p:cNvSpPr>
            <a:spLocks noGrp="1"/>
          </p:cNvSpPr>
          <p:nvPr>
            <p:ph type="body" sz="quarter" idx="3"/>
          </p:nvPr>
        </p:nvSpPr>
        <p:spPr>
          <a:xfrm>
            <a:off x="679606" y="4715711"/>
            <a:ext cx="5438464" cy="4466511"/>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6" name="頁尾版面配置區 5"/>
          <p:cNvSpPr>
            <a:spLocks noGrp="1"/>
          </p:cNvSpPr>
          <p:nvPr>
            <p:ph type="ftr" sz="quarter" idx="4"/>
          </p:nvPr>
        </p:nvSpPr>
        <p:spPr>
          <a:xfrm>
            <a:off x="0" y="9428243"/>
            <a:ext cx="2944958" cy="496809"/>
          </a:xfrm>
          <a:prstGeom prst="rect">
            <a:avLst/>
          </a:prstGeom>
        </p:spPr>
        <p:txBody>
          <a:bodyPr vert="horz" lIns="91440" tIns="45720" rIns="91440" bIns="45720" rtlCol="0" anchor="b"/>
          <a:lstStyle>
            <a:lvl1pPr algn="l">
              <a:defRPr sz="1200"/>
            </a:lvl1pPr>
          </a:lstStyle>
          <a:p>
            <a:endParaRPr lang="en-GB"/>
          </a:p>
        </p:txBody>
      </p:sp>
      <p:sp>
        <p:nvSpPr>
          <p:cNvPr id="7" name="投影片編號版面配置區 6"/>
          <p:cNvSpPr>
            <a:spLocks noGrp="1"/>
          </p:cNvSpPr>
          <p:nvPr>
            <p:ph type="sldNum" sz="quarter" idx="5"/>
          </p:nvPr>
        </p:nvSpPr>
        <p:spPr>
          <a:xfrm>
            <a:off x="3851098" y="9428243"/>
            <a:ext cx="2944958" cy="496809"/>
          </a:xfrm>
          <a:prstGeom prst="rect">
            <a:avLst/>
          </a:prstGeom>
        </p:spPr>
        <p:txBody>
          <a:bodyPr vert="horz" lIns="91440" tIns="45720" rIns="91440" bIns="45720" rtlCol="0" anchor="b"/>
          <a:lstStyle>
            <a:lvl1pPr algn="r">
              <a:defRPr sz="1200"/>
            </a:lvl1pPr>
          </a:lstStyle>
          <a:p>
            <a:fld id="{8D72DF1D-DCBD-403B-90DC-1B2A1C6D4271}" type="slidenum">
              <a:rPr lang="en-GB" smtClean="0"/>
              <a:t>‹#›</a:t>
            </a:fld>
            <a:endParaRPr lang="en-GB"/>
          </a:p>
        </p:txBody>
      </p:sp>
    </p:spTree>
    <p:extLst>
      <p:ext uri="{BB962C8B-B14F-4D97-AF65-F5344CB8AC3E}">
        <p14:creationId xmlns:p14="http://schemas.microsoft.com/office/powerpoint/2010/main" val="383330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8D72DF1D-DCBD-403B-90DC-1B2A1C6D4271}" type="slidenum">
              <a:rPr lang="en-GB" smtClean="0"/>
              <a:t>1</a:t>
            </a:fld>
            <a:endParaRPr lang="en-GB"/>
          </a:p>
        </p:txBody>
      </p:sp>
    </p:spTree>
    <p:extLst>
      <p:ext uri="{BB962C8B-B14F-4D97-AF65-F5344CB8AC3E}">
        <p14:creationId xmlns:p14="http://schemas.microsoft.com/office/powerpoint/2010/main" val="3859193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HK" baseline="0" dirty="0" smtClean="0"/>
          </a:p>
        </p:txBody>
      </p:sp>
      <p:sp>
        <p:nvSpPr>
          <p:cNvPr id="4" name="投影片編號版面配置區 3"/>
          <p:cNvSpPr>
            <a:spLocks noGrp="1"/>
          </p:cNvSpPr>
          <p:nvPr>
            <p:ph type="sldNum" sz="quarter" idx="10"/>
          </p:nvPr>
        </p:nvSpPr>
        <p:spPr/>
        <p:txBody>
          <a:bodyPr/>
          <a:lstStyle/>
          <a:p>
            <a:fld id="{8D72DF1D-DCBD-403B-90DC-1B2A1C6D4271}" type="slidenum">
              <a:rPr lang="en-GB" smtClean="0"/>
              <a:t>10</a:t>
            </a:fld>
            <a:endParaRPr lang="en-GB"/>
          </a:p>
        </p:txBody>
      </p:sp>
    </p:spTree>
    <p:extLst>
      <p:ext uri="{BB962C8B-B14F-4D97-AF65-F5344CB8AC3E}">
        <p14:creationId xmlns:p14="http://schemas.microsoft.com/office/powerpoint/2010/main" val="1426208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8D72DF1D-DCBD-403B-90DC-1B2A1C6D4271}" type="slidenum">
              <a:rPr lang="en-GB" smtClean="0"/>
              <a:t>11</a:t>
            </a:fld>
            <a:endParaRPr lang="en-GB"/>
          </a:p>
        </p:txBody>
      </p:sp>
    </p:spTree>
    <p:extLst>
      <p:ext uri="{BB962C8B-B14F-4D97-AF65-F5344CB8AC3E}">
        <p14:creationId xmlns:p14="http://schemas.microsoft.com/office/powerpoint/2010/main" val="2345715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8D72DF1D-DCBD-403B-90DC-1B2A1C6D4271}" type="slidenum">
              <a:rPr lang="en-GB" smtClean="0"/>
              <a:t>12</a:t>
            </a:fld>
            <a:endParaRPr lang="en-GB"/>
          </a:p>
        </p:txBody>
      </p:sp>
    </p:spTree>
    <p:extLst>
      <p:ext uri="{BB962C8B-B14F-4D97-AF65-F5344CB8AC3E}">
        <p14:creationId xmlns:p14="http://schemas.microsoft.com/office/powerpoint/2010/main" val="3771939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HK" baseline="0" dirty="0" smtClean="0"/>
          </a:p>
        </p:txBody>
      </p:sp>
      <p:sp>
        <p:nvSpPr>
          <p:cNvPr id="4" name="投影片編號版面配置區 3"/>
          <p:cNvSpPr>
            <a:spLocks noGrp="1"/>
          </p:cNvSpPr>
          <p:nvPr>
            <p:ph type="sldNum" sz="quarter" idx="10"/>
          </p:nvPr>
        </p:nvSpPr>
        <p:spPr/>
        <p:txBody>
          <a:bodyPr/>
          <a:lstStyle/>
          <a:p>
            <a:fld id="{8D72DF1D-DCBD-403B-90DC-1B2A1C6D4271}" type="slidenum">
              <a:rPr lang="en-GB" smtClean="0"/>
              <a:t>13</a:t>
            </a:fld>
            <a:endParaRPr lang="en-GB"/>
          </a:p>
        </p:txBody>
      </p:sp>
    </p:spTree>
    <p:extLst>
      <p:ext uri="{BB962C8B-B14F-4D97-AF65-F5344CB8AC3E}">
        <p14:creationId xmlns:p14="http://schemas.microsoft.com/office/powerpoint/2010/main" val="2229305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HK" baseline="0" dirty="0" smtClean="0"/>
          </a:p>
        </p:txBody>
      </p:sp>
      <p:sp>
        <p:nvSpPr>
          <p:cNvPr id="4" name="投影片編號版面配置區 3"/>
          <p:cNvSpPr>
            <a:spLocks noGrp="1"/>
          </p:cNvSpPr>
          <p:nvPr>
            <p:ph type="sldNum" sz="quarter" idx="10"/>
          </p:nvPr>
        </p:nvSpPr>
        <p:spPr/>
        <p:txBody>
          <a:bodyPr/>
          <a:lstStyle/>
          <a:p>
            <a:pPr>
              <a:defRPr/>
            </a:pPr>
            <a:fld id="{62433B56-E24E-46A5-84D4-D96EB8F36847}" type="slidenum">
              <a:rPr lang="zh-HK" altLang="en-US" smtClean="0"/>
              <a:pPr>
                <a:defRPr/>
              </a:pPr>
              <a:t>14</a:t>
            </a:fld>
            <a:endParaRPr lang="zh-HK" altLang="en-US"/>
          </a:p>
        </p:txBody>
      </p:sp>
    </p:spTree>
    <p:extLst>
      <p:ext uri="{BB962C8B-B14F-4D97-AF65-F5344CB8AC3E}">
        <p14:creationId xmlns:p14="http://schemas.microsoft.com/office/powerpoint/2010/main" val="31532276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HK" dirty="0" smtClean="0"/>
          </a:p>
        </p:txBody>
      </p:sp>
      <p:sp>
        <p:nvSpPr>
          <p:cNvPr id="4" name="投影片編號版面配置區 3"/>
          <p:cNvSpPr>
            <a:spLocks noGrp="1"/>
          </p:cNvSpPr>
          <p:nvPr>
            <p:ph type="sldNum" sz="quarter" idx="10"/>
          </p:nvPr>
        </p:nvSpPr>
        <p:spPr/>
        <p:txBody>
          <a:bodyPr/>
          <a:lstStyle/>
          <a:p>
            <a:fld id="{8D72DF1D-DCBD-403B-90DC-1B2A1C6D4271}" type="slidenum">
              <a:rPr lang="en-GB" smtClean="0"/>
              <a:t>15</a:t>
            </a:fld>
            <a:endParaRPr lang="en-GB"/>
          </a:p>
        </p:txBody>
      </p:sp>
    </p:spTree>
    <p:extLst>
      <p:ext uri="{BB962C8B-B14F-4D97-AF65-F5344CB8AC3E}">
        <p14:creationId xmlns:p14="http://schemas.microsoft.com/office/powerpoint/2010/main" val="22293058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HK" baseline="0" dirty="0" smtClean="0"/>
          </a:p>
        </p:txBody>
      </p:sp>
      <p:sp>
        <p:nvSpPr>
          <p:cNvPr id="4" name="投影片編號版面配置區 3"/>
          <p:cNvSpPr>
            <a:spLocks noGrp="1"/>
          </p:cNvSpPr>
          <p:nvPr>
            <p:ph type="sldNum" sz="quarter" idx="10"/>
          </p:nvPr>
        </p:nvSpPr>
        <p:spPr/>
        <p:txBody>
          <a:bodyPr/>
          <a:lstStyle/>
          <a:p>
            <a:pPr>
              <a:defRPr/>
            </a:pPr>
            <a:fld id="{62433B56-E24E-46A5-84D4-D96EB8F36847}" type="slidenum">
              <a:rPr lang="zh-HK" altLang="en-US" smtClean="0"/>
              <a:pPr>
                <a:defRPr/>
              </a:pPr>
              <a:t>16</a:t>
            </a:fld>
            <a:endParaRPr lang="zh-HK" altLang="en-US"/>
          </a:p>
        </p:txBody>
      </p:sp>
    </p:spTree>
    <p:extLst>
      <p:ext uri="{BB962C8B-B14F-4D97-AF65-F5344CB8AC3E}">
        <p14:creationId xmlns:p14="http://schemas.microsoft.com/office/powerpoint/2010/main" val="28231221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HK" baseline="0" dirty="0" smtClean="0"/>
          </a:p>
        </p:txBody>
      </p:sp>
      <p:sp>
        <p:nvSpPr>
          <p:cNvPr id="4" name="投影片編號版面配置區 3"/>
          <p:cNvSpPr>
            <a:spLocks noGrp="1"/>
          </p:cNvSpPr>
          <p:nvPr>
            <p:ph type="sldNum" sz="quarter" idx="10"/>
          </p:nvPr>
        </p:nvSpPr>
        <p:spPr/>
        <p:txBody>
          <a:bodyPr/>
          <a:lstStyle/>
          <a:p>
            <a:pPr>
              <a:defRPr/>
            </a:pPr>
            <a:fld id="{62433B56-E24E-46A5-84D4-D96EB8F36847}" type="slidenum">
              <a:rPr lang="zh-HK" altLang="en-US" smtClean="0"/>
              <a:pPr>
                <a:defRPr/>
              </a:pPr>
              <a:t>17</a:t>
            </a:fld>
            <a:endParaRPr lang="zh-HK" altLang="en-US"/>
          </a:p>
        </p:txBody>
      </p:sp>
    </p:spTree>
    <p:extLst>
      <p:ext uri="{BB962C8B-B14F-4D97-AF65-F5344CB8AC3E}">
        <p14:creationId xmlns:p14="http://schemas.microsoft.com/office/powerpoint/2010/main" val="28231221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HK" baseline="0" dirty="0" smtClean="0"/>
          </a:p>
        </p:txBody>
      </p:sp>
      <p:sp>
        <p:nvSpPr>
          <p:cNvPr id="4" name="投影片編號版面配置區 3"/>
          <p:cNvSpPr>
            <a:spLocks noGrp="1"/>
          </p:cNvSpPr>
          <p:nvPr>
            <p:ph type="sldNum" sz="quarter" idx="10"/>
          </p:nvPr>
        </p:nvSpPr>
        <p:spPr/>
        <p:txBody>
          <a:bodyPr/>
          <a:lstStyle/>
          <a:p>
            <a:pPr>
              <a:defRPr/>
            </a:pPr>
            <a:fld id="{62433B56-E24E-46A5-84D4-D96EB8F36847}" type="slidenum">
              <a:rPr lang="zh-HK" altLang="en-US" smtClean="0"/>
              <a:pPr>
                <a:defRPr/>
              </a:pPr>
              <a:t>18</a:t>
            </a:fld>
            <a:endParaRPr lang="zh-HK" altLang="en-US"/>
          </a:p>
        </p:txBody>
      </p:sp>
    </p:spTree>
    <p:extLst>
      <p:ext uri="{BB962C8B-B14F-4D97-AF65-F5344CB8AC3E}">
        <p14:creationId xmlns:p14="http://schemas.microsoft.com/office/powerpoint/2010/main" val="3153227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8D72DF1D-DCBD-403B-90DC-1B2A1C6D4271}" type="slidenum">
              <a:rPr lang="en-GB" smtClean="0"/>
              <a:t>19</a:t>
            </a:fld>
            <a:endParaRPr lang="en-GB"/>
          </a:p>
        </p:txBody>
      </p:sp>
    </p:spTree>
    <p:extLst>
      <p:ext uri="{BB962C8B-B14F-4D97-AF65-F5344CB8AC3E}">
        <p14:creationId xmlns:p14="http://schemas.microsoft.com/office/powerpoint/2010/main" val="3830224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HK" sz="1600" b="1" dirty="0" smtClean="0">
                <a:latin typeface="Arial Black" panose="020B0A04020102020204" pitchFamily="34" charset="0"/>
              </a:rPr>
              <a:t>To understand</a:t>
            </a:r>
            <a:r>
              <a:rPr lang="en-US" altLang="zh-HK" sz="1600" b="1" baseline="0" dirty="0" smtClean="0">
                <a:latin typeface="Arial Black" panose="020B0A04020102020204" pitchFamily="34" charset="0"/>
              </a:rPr>
              <a:t> what self-directed learning is, we made reference to the definition given by Knowles. According to Knowles, self-directed learning means…</a:t>
            </a:r>
            <a:endParaRPr lang="zh-HK" altLang="en-US" sz="1600" b="1" dirty="0">
              <a:latin typeface="Arial Black" panose="020B0A04020102020204" pitchFamily="34" charset="0"/>
            </a:endParaRPr>
          </a:p>
        </p:txBody>
      </p:sp>
      <p:sp>
        <p:nvSpPr>
          <p:cNvPr id="4" name="投影片編號版面配置區 3"/>
          <p:cNvSpPr>
            <a:spLocks noGrp="1"/>
          </p:cNvSpPr>
          <p:nvPr>
            <p:ph type="sldNum" sz="quarter" idx="10"/>
          </p:nvPr>
        </p:nvSpPr>
        <p:spPr/>
        <p:txBody>
          <a:bodyPr/>
          <a:lstStyle/>
          <a:p>
            <a:fld id="{8D72DF1D-DCBD-403B-90DC-1B2A1C6D4271}" type="slidenum">
              <a:rPr lang="en-GB" smtClean="0"/>
              <a:t>2</a:t>
            </a:fld>
            <a:endParaRPr lang="en-GB"/>
          </a:p>
        </p:txBody>
      </p:sp>
    </p:spTree>
    <p:extLst>
      <p:ext uri="{BB962C8B-B14F-4D97-AF65-F5344CB8AC3E}">
        <p14:creationId xmlns:p14="http://schemas.microsoft.com/office/powerpoint/2010/main" val="4699923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HK" b="1" dirty="0" smtClean="0"/>
              <a:t>This</a:t>
            </a:r>
            <a:r>
              <a:rPr lang="en-US" altLang="zh-HK" b="1" baseline="0" dirty="0" smtClean="0"/>
              <a:t> school case is a P2 case and the topic is called ‘Our school’. I would like to express my special thanks to CCC Kei </a:t>
            </a:r>
            <a:r>
              <a:rPr lang="en-US" altLang="zh-HK" b="1" baseline="0" dirty="0" err="1" smtClean="0"/>
              <a:t>Faat</a:t>
            </a:r>
            <a:r>
              <a:rPr lang="en-US" altLang="zh-HK" b="1" baseline="0" dirty="0" smtClean="0"/>
              <a:t> Primary School for collaborating with me in working out this unit. We basically followed the 4 basic steps to conduct SDL.  </a:t>
            </a:r>
          </a:p>
          <a:p>
            <a:r>
              <a:rPr lang="en-US" altLang="zh-HK" b="1" baseline="0" dirty="0" smtClean="0"/>
              <a:t>First we… Teachers found that there is a need for students to improve their vocabulary learning, so it is stated in the subject plan that students in all level should do self-directed learning to acquire more words. A more teacher-directed approach is adopted in the SDL process. Teachers help students in different levels to set learning goals. So in P1…. In P2.. In P4-6..</a:t>
            </a:r>
          </a:p>
          <a:p>
            <a:endParaRPr lang="en-US" altLang="zh-HK" b="1" baseline="0" dirty="0" smtClean="0"/>
          </a:p>
          <a:p>
            <a:r>
              <a:rPr lang="en-US" altLang="zh-HK" b="1" baseline="0" dirty="0" smtClean="0"/>
              <a:t>After diagnosing needs and setting learning goals, teachers help students select learning resources.  The use of e-resources was applied in the SDL process. So, in the unit planning, we start with … At the end of the unit, students were given 2 websites and they had to browse the websites and learn new words from them. After they have entered the website, they can see a pulldown menu with words related to school facilities. So, they can learn the new words by clicking them. A photo of the school facility will be shown together with the word so that students can get the meaning of the word. They could the copy the words into their ‘Word bank’. </a:t>
            </a:r>
          </a:p>
          <a:p>
            <a:endParaRPr lang="en-US" altLang="zh-HK" b="1" baseline="0" dirty="0" smtClean="0"/>
          </a:p>
          <a:p>
            <a:r>
              <a:rPr lang="en-US" altLang="zh-HK" b="1" baseline="0" dirty="0" smtClean="0"/>
              <a:t>To monitor the learning process, students can review their ‘word bank’ and see what new words they have learned and teachers can also check the booklet from time to time. </a:t>
            </a:r>
          </a:p>
          <a:p>
            <a:endParaRPr lang="en-US" altLang="zh-HK" b="1" baseline="0" dirty="0" smtClean="0"/>
          </a:p>
          <a:p>
            <a:r>
              <a:rPr lang="en-US" altLang="zh-HK" b="1" baseline="0" dirty="0" smtClean="0"/>
              <a:t>In stage 4, evaluating learning outcomes, we basically…(read the points). As you can see from the student writing, students tried to use some of the new words learned when writing about their dream school. </a:t>
            </a:r>
          </a:p>
          <a:p>
            <a:endParaRPr lang="en-US" altLang="zh-HK" baseline="0" dirty="0" smtClean="0"/>
          </a:p>
          <a:p>
            <a:r>
              <a:rPr lang="en-US" altLang="zh-HK" b="1" baseline="0" dirty="0" smtClean="0"/>
              <a:t>We found that the first try-out on SDL was a success and students were able to learn more words with appropriate input given. They could learn at their own pace and at their own time and they can also keep a good record of what they have learned. It is hoped that through implement SDL, students can be more motivated to learn and learn more independently. </a:t>
            </a:r>
          </a:p>
          <a:p>
            <a:endParaRPr lang="zh-HK" altLang="en-US" dirty="0"/>
          </a:p>
        </p:txBody>
      </p:sp>
      <p:sp>
        <p:nvSpPr>
          <p:cNvPr id="4" name="投影片編號版面配置區 3"/>
          <p:cNvSpPr>
            <a:spLocks noGrp="1"/>
          </p:cNvSpPr>
          <p:nvPr>
            <p:ph type="sldNum" sz="quarter" idx="10"/>
          </p:nvPr>
        </p:nvSpPr>
        <p:spPr/>
        <p:txBody>
          <a:bodyPr/>
          <a:lstStyle/>
          <a:p>
            <a:fld id="{8D72DF1D-DCBD-403B-90DC-1B2A1C6D4271}" type="slidenum">
              <a:rPr lang="en-GB" smtClean="0"/>
              <a:t>20</a:t>
            </a:fld>
            <a:endParaRPr lang="en-GB"/>
          </a:p>
        </p:txBody>
      </p:sp>
    </p:spTree>
    <p:extLst>
      <p:ext uri="{BB962C8B-B14F-4D97-AF65-F5344CB8AC3E}">
        <p14:creationId xmlns:p14="http://schemas.microsoft.com/office/powerpoint/2010/main" val="24197130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HK" dirty="0" smtClean="0"/>
              <a:t>To sum up,</a:t>
            </a:r>
            <a:r>
              <a:rPr lang="en-US" altLang="zh-HK" baseline="0" dirty="0" smtClean="0"/>
              <a:t> when teachers promote SDL in school, there are a few points to note:</a:t>
            </a:r>
            <a:endParaRPr lang="zh-HK" altLang="en-US" dirty="0"/>
          </a:p>
        </p:txBody>
      </p:sp>
      <p:sp>
        <p:nvSpPr>
          <p:cNvPr id="4" name="投影片編號版面配置區 3"/>
          <p:cNvSpPr>
            <a:spLocks noGrp="1"/>
          </p:cNvSpPr>
          <p:nvPr>
            <p:ph type="sldNum" sz="quarter" idx="10"/>
          </p:nvPr>
        </p:nvSpPr>
        <p:spPr/>
        <p:txBody>
          <a:bodyPr/>
          <a:lstStyle/>
          <a:p>
            <a:fld id="{8D72DF1D-DCBD-403B-90DC-1B2A1C6D4271}" type="slidenum">
              <a:rPr lang="en-GB" smtClean="0"/>
              <a:t>21</a:t>
            </a:fld>
            <a:endParaRPr lang="en-GB"/>
          </a:p>
        </p:txBody>
      </p:sp>
    </p:spTree>
    <p:extLst>
      <p:ext uri="{BB962C8B-B14F-4D97-AF65-F5344CB8AC3E}">
        <p14:creationId xmlns:p14="http://schemas.microsoft.com/office/powerpoint/2010/main" val="20499151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8D72DF1D-DCBD-403B-90DC-1B2A1C6D4271}" type="slidenum">
              <a:rPr lang="en-GB" smtClean="0"/>
              <a:t>22</a:t>
            </a:fld>
            <a:endParaRPr lang="en-GB"/>
          </a:p>
        </p:txBody>
      </p:sp>
    </p:spTree>
    <p:extLst>
      <p:ext uri="{BB962C8B-B14F-4D97-AF65-F5344CB8AC3E}">
        <p14:creationId xmlns:p14="http://schemas.microsoft.com/office/powerpoint/2010/main" val="3539478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HK" b="1" dirty="0" smtClean="0">
                <a:latin typeface="Arial Black" panose="020B0A04020102020204" pitchFamily="34" charset="0"/>
              </a:rPr>
              <a:t>To</a:t>
            </a:r>
            <a:r>
              <a:rPr lang="en-US" altLang="zh-HK" b="1" baseline="0" dirty="0" smtClean="0">
                <a:latin typeface="Arial Black" panose="020B0A04020102020204" pitchFamily="34" charset="0"/>
              </a:rPr>
              <a:t> </a:t>
            </a:r>
            <a:r>
              <a:rPr lang="en-US" altLang="zh-HK" b="1" baseline="0" dirty="0" err="1" smtClean="0">
                <a:latin typeface="Arial Black" panose="020B0A04020102020204" pitchFamily="34" charset="0"/>
              </a:rPr>
              <a:t>realise</a:t>
            </a:r>
            <a:r>
              <a:rPr lang="en-US" altLang="zh-HK" b="1" baseline="0" dirty="0" smtClean="0">
                <a:latin typeface="Arial Black" panose="020B0A04020102020204" pitchFamily="34" charset="0"/>
              </a:rPr>
              <a:t> the essence of SDL, it take a careful process.  Based on the definition given by Knowles, four basic steps can be derived and they are:</a:t>
            </a:r>
            <a:endParaRPr lang="zh-HK" altLang="en-US" b="1" dirty="0">
              <a:latin typeface="Arial Black" panose="020B0A04020102020204" pitchFamily="34" charset="0"/>
            </a:endParaRPr>
          </a:p>
        </p:txBody>
      </p:sp>
      <p:sp>
        <p:nvSpPr>
          <p:cNvPr id="4" name="投影片編號版面配置區 3"/>
          <p:cNvSpPr>
            <a:spLocks noGrp="1"/>
          </p:cNvSpPr>
          <p:nvPr>
            <p:ph type="sldNum" sz="quarter" idx="10"/>
          </p:nvPr>
        </p:nvSpPr>
        <p:spPr/>
        <p:txBody>
          <a:bodyPr/>
          <a:lstStyle/>
          <a:p>
            <a:fld id="{8D72DF1D-DCBD-403B-90DC-1B2A1C6D4271}" type="slidenum">
              <a:rPr lang="en-GB" smtClean="0"/>
              <a:t>3</a:t>
            </a:fld>
            <a:endParaRPr lang="en-GB"/>
          </a:p>
        </p:txBody>
      </p:sp>
    </p:spTree>
    <p:extLst>
      <p:ext uri="{BB962C8B-B14F-4D97-AF65-F5344CB8AC3E}">
        <p14:creationId xmlns:p14="http://schemas.microsoft.com/office/powerpoint/2010/main" val="1966046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HK" sz="1400" b="1" dirty="0" smtClean="0">
                <a:latin typeface="Arial Black" panose="020B0A04020102020204" pitchFamily="34" charset="0"/>
              </a:rPr>
              <a:t>(Read</a:t>
            </a:r>
            <a:r>
              <a:rPr lang="en-US" altLang="zh-HK" sz="1400" b="1" baseline="0" dirty="0" smtClean="0">
                <a:latin typeface="Arial Black" panose="020B0A04020102020204" pitchFamily="34" charset="0"/>
              </a:rPr>
              <a:t> out 1-4).  …</a:t>
            </a:r>
          </a:p>
          <a:p>
            <a:r>
              <a:rPr lang="en-US" altLang="zh-HK" sz="1400" b="1" baseline="0" dirty="0" smtClean="0">
                <a:latin typeface="Arial Black" panose="020B0A04020102020204" pitchFamily="34" charset="0"/>
              </a:rPr>
              <a:t>What should be done in each stage of the SDL process depends on the readiness of your learners. For example in stage 1, …</a:t>
            </a:r>
          </a:p>
          <a:p>
            <a:r>
              <a:rPr lang="en-US" altLang="zh-HK" sz="1400" b="1" baseline="0" dirty="0" smtClean="0">
                <a:latin typeface="Arial Black" panose="020B0A04020102020204" pitchFamily="34" charset="0"/>
              </a:rPr>
              <a:t>If more teacher input is given at the earlier stages such as in primary levels,  we should help our students move along the continuum so that the ultimate goal of independent learning can be achieved. </a:t>
            </a:r>
          </a:p>
          <a:p>
            <a:r>
              <a:rPr lang="en-US" altLang="zh-HK" sz="1400" b="1" dirty="0" smtClean="0">
                <a:latin typeface="Arial Black" panose="020B0A04020102020204" pitchFamily="34" charset="0"/>
              </a:rPr>
              <a:t>When implementing</a:t>
            </a:r>
            <a:r>
              <a:rPr lang="en-US" altLang="zh-HK" sz="1400" b="1" baseline="0" dirty="0" smtClean="0">
                <a:latin typeface="Arial Black" panose="020B0A04020102020204" pitchFamily="34" charset="0"/>
              </a:rPr>
              <a:t> SDL, you can design various worksheets to fit into the different stages of the SDL process. In a minute, my colleague, Connie, will share with you some worksheets which are designed for the different stages of SDL. </a:t>
            </a:r>
            <a:endParaRPr lang="zh-HK" altLang="en-US" sz="1400" b="1" dirty="0">
              <a:latin typeface="Arial Black" panose="020B0A04020102020204" pitchFamily="34" charset="0"/>
            </a:endParaRPr>
          </a:p>
        </p:txBody>
      </p:sp>
      <p:sp>
        <p:nvSpPr>
          <p:cNvPr id="4" name="投影片編號版面配置區 3"/>
          <p:cNvSpPr>
            <a:spLocks noGrp="1"/>
          </p:cNvSpPr>
          <p:nvPr>
            <p:ph type="sldNum" sz="quarter" idx="10"/>
          </p:nvPr>
        </p:nvSpPr>
        <p:spPr/>
        <p:txBody>
          <a:bodyPr/>
          <a:lstStyle/>
          <a:p>
            <a:fld id="{8D72DF1D-DCBD-403B-90DC-1B2A1C6D4271}" type="slidenum">
              <a:rPr lang="en-GB" smtClean="0"/>
              <a:t>4</a:t>
            </a:fld>
            <a:endParaRPr lang="en-GB"/>
          </a:p>
        </p:txBody>
      </p:sp>
    </p:spTree>
    <p:extLst>
      <p:ext uri="{BB962C8B-B14F-4D97-AF65-F5344CB8AC3E}">
        <p14:creationId xmlns:p14="http://schemas.microsoft.com/office/powerpoint/2010/main" val="744768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8D72DF1D-DCBD-403B-90DC-1B2A1C6D4271}" type="slidenum">
              <a:rPr lang="en-GB" smtClean="0"/>
              <a:t>5</a:t>
            </a:fld>
            <a:endParaRPr lang="en-GB"/>
          </a:p>
        </p:txBody>
      </p:sp>
    </p:spTree>
    <p:extLst>
      <p:ext uri="{BB962C8B-B14F-4D97-AF65-F5344CB8AC3E}">
        <p14:creationId xmlns:p14="http://schemas.microsoft.com/office/powerpoint/2010/main" val="348981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HK" baseline="0" dirty="0" smtClean="0"/>
          </a:p>
        </p:txBody>
      </p:sp>
      <p:sp>
        <p:nvSpPr>
          <p:cNvPr id="4" name="投影片編號版面配置區 3"/>
          <p:cNvSpPr>
            <a:spLocks noGrp="1"/>
          </p:cNvSpPr>
          <p:nvPr>
            <p:ph type="sldNum" sz="quarter" idx="10"/>
          </p:nvPr>
        </p:nvSpPr>
        <p:spPr/>
        <p:txBody>
          <a:bodyPr/>
          <a:lstStyle/>
          <a:p>
            <a:fld id="{8D72DF1D-DCBD-403B-90DC-1B2A1C6D4271}" type="slidenum">
              <a:rPr lang="en-GB" smtClean="0"/>
              <a:t>6</a:t>
            </a:fld>
            <a:endParaRPr lang="en-GB"/>
          </a:p>
        </p:txBody>
      </p:sp>
    </p:spTree>
    <p:extLst>
      <p:ext uri="{BB962C8B-B14F-4D97-AF65-F5344CB8AC3E}">
        <p14:creationId xmlns:p14="http://schemas.microsoft.com/office/powerpoint/2010/main" val="1996234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HK" baseline="0" dirty="0" smtClean="0"/>
          </a:p>
        </p:txBody>
      </p:sp>
      <p:sp>
        <p:nvSpPr>
          <p:cNvPr id="4" name="投影片編號版面配置區 3"/>
          <p:cNvSpPr>
            <a:spLocks noGrp="1"/>
          </p:cNvSpPr>
          <p:nvPr>
            <p:ph type="sldNum" sz="quarter" idx="10"/>
          </p:nvPr>
        </p:nvSpPr>
        <p:spPr/>
        <p:txBody>
          <a:bodyPr/>
          <a:lstStyle/>
          <a:p>
            <a:fld id="{8D72DF1D-DCBD-403B-90DC-1B2A1C6D4271}" type="slidenum">
              <a:rPr lang="en-GB" smtClean="0"/>
              <a:t>7</a:t>
            </a:fld>
            <a:endParaRPr lang="en-GB"/>
          </a:p>
        </p:txBody>
      </p:sp>
    </p:spTree>
    <p:extLst>
      <p:ext uri="{BB962C8B-B14F-4D97-AF65-F5344CB8AC3E}">
        <p14:creationId xmlns:p14="http://schemas.microsoft.com/office/powerpoint/2010/main" val="2214161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HK" baseline="0" dirty="0" smtClean="0"/>
          </a:p>
        </p:txBody>
      </p:sp>
      <p:sp>
        <p:nvSpPr>
          <p:cNvPr id="4" name="投影片編號版面配置區 3"/>
          <p:cNvSpPr>
            <a:spLocks noGrp="1"/>
          </p:cNvSpPr>
          <p:nvPr>
            <p:ph type="sldNum" sz="quarter" idx="10"/>
          </p:nvPr>
        </p:nvSpPr>
        <p:spPr/>
        <p:txBody>
          <a:bodyPr/>
          <a:lstStyle/>
          <a:p>
            <a:fld id="{8D72DF1D-DCBD-403B-90DC-1B2A1C6D4271}" type="slidenum">
              <a:rPr lang="en-GB" smtClean="0"/>
              <a:t>8</a:t>
            </a:fld>
            <a:endParaRPr lang="en-GB"/>
          </a:p>
        </p:txBody>
      </p:sp>
    </p:spTree>
    <p:extLst>
      <p:ext uri="{BB962C8B-B14F-4D97-AF65-F5344CB8AC3E}">
        <p14:creationId xmlns:p14="http://schemas.microsoft.com/office/powerpoint/2010/main" val="3568477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8D72DF1D-DCBD-403B-90DC-1B2A1C6D4271}" type="slidenum">
              <a:rPr lang="en-GB" smtClean="0"/>
              <a:t>9</a:t>
            </a:fld>
            <a:endParaRPr lang="en-GB"/>
          </a:p>
        </p:txBody>
      </p:sp>
    </p:spTree>
    <p:extLst>
      <p:ext uri="{BB962C8B-B14F-4D97-AF65-F5344CB8AC3E}">
        <p14:creationId xmlns:p14="http://schemas.microsoft.com/office/powerpoint/2010/main" val="2462051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8991F662-BE7A-40F3-82BF-ADF83F6A231A}" type="datetimeFigureOut">
              <a:rPr lang="zh-HK" altLang="en-US" smtClean="0"/>
              <a:t>7/4/2016</a:t>
            </a:fld>
            <a:endParaRPr lang="zh-HK" altLang="en-US"/>
          </a:p>
        </p:txBody>
      </p:sp>
      <p:sp>
        <p:nvSpPr>
          <p:cNvPr id="20" name="頁尾版面配置區 19"/>
          <p:cNvSpPr>
            <a:spLocks noGrp="1"/>
          </p:cNvSpPr>
          <p:nvPr>
            <p:ph type="ftr" sz="quarter" idx="11"/>
          </p:nvPr>
        </p:nvSpPr>
        <p:spPr/>
        <p:txBody>
          <a:bodyPr/>
          <a:lstStyle>
            <a:extLst/>
          </a:lstStyle>
          <a:p>
            <a:endParaRPr lang="zh-HK" altLang="en-US"/>
          </a:p>
        </p:txBody>
      </p:sp>
      <p:sp>
        <p:nvSpPr>
          <p:cNvPr id="10" name="投影片編號版面配置區 9"/>
          <p:cNvSpPr>
            <a:spLocks noGrp="1"/>
          </p:cNvSpPr>
          <p:nvPr>
            <p:ph type="sldNum" sz="quarter" idx="12"/>
          </p:nvPr>
        </p:nvSpPr>
        <p:spPr/>
        <p:txBody>
          <a:bodyPr/>
          <a:lstStyle>
            <a:extLst/>
          </a:lstStyle>
          <a:p>
            <a:fld id="{8E30FDB2-6024-4B3E-9824-5526D7478223}" type="slidenum">
              <a:rPr lang="zh-HK" altLang="en-US" smtClean="0"/>
              <a:t>‹#›</a:t>
            </a:fld>
            <a:endParaRPr lang="zh-HK"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8991F662-BE7A-40F3-82BF-ADF83F6A231A}" type="datetimeFigureOut">
              <a:rPr lang="zh-HK" altLang="en-US" smtClean="0"/>
              <a:t>7/4/2016</a:t>
            </a:fld>
            <a:endParaRPr lang="zh-HK" altLang="en-US"/>
          </a:p>
        </p:txBody>
      </p:sp>
      <p:sp>
        <p:nvSpPr>
          <p:cNvPr id="5" name="頁尾版面配置區 4"/>
          <p:cNvSpPr>
            <a:spLocks noGrp="1"/>
          </p:cNvSpPr>
          <p:nvPr>
            <p:ph type="ftr" sz="quarter" idx="11"/>
          </p:nvPr>
        </p:nvSpPr>
        <p:spPr/>
        <p:txBody>
          <a:bodyPr/>
          <a:lstStyle>
            <a:extLst/>
          </a:lstStyle>
          <a:p>
            <a:endParaRPr lang="zh-HK" altLang="en-US"/>
          </a:p>
        </p:txBody>
      </p:sp>
      <p:sp>
        <p:nvSpPr>
          <p:cNvPr id="6" name="投影片編號版面配置區 5"/>
          <p:cNvSpPr>
            <a:spLocks noGrp="1"/>
          </p:cNvSpPr>
          <p:nvPr>
            <p:ph type="sldNum" sz="quarter" idx="12"/>
          </p:nvPr>
        </p:nvSpPr>
        <p:spPr/>
        <p:txBody>
          <a:bodyPr/>
          <a:lstStyle>
            <a:extLst/>
          </a:lstStyle>
          <a:p>
            <a:fld id="{8E30FDB2-6024-4B3E-9824-5526D7478223}" type="slidenum">
              <a:rPr lang="zh-HK" altLang="en-US" smtClean="0"/>
              <a:t>‹#›</a:t>
            </a:fld>
            <a:endParaRPr lang="zh-HK"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8991F662-BE7A-40F3-82BF-ADF83F6A231A}" type="datetimeFigureOut">
              <a:rPr lang="zh-HK" altLang="en-US" smtClean="0"/>
              <a:t>7/4/2016</a:t>
            </a:fld>
            <a:endParaRPr lang="zh-HK" altLang="en-US"/>
          </a:p>
        </p:txBody>
      </p:sp>
      <p:sp>
        <p:nvSpPr>
          <p:cNvPr id="5" name="頁尾版面配置區 4"/>
          <p:cNvSpPr>
            <a:spLocks noGrp="1"/>
          </p:cNvSpPr>
          <p:nvPr>
            <p:ph type="ftr" sz="quarter" idx="11"/>
          </p:nvPr>
        </p:nvSpPr>
        <p:spPr/>
        <p:txBody>
          <a:bodyPr/>
          <a:lstStyle>
            <a:extLst/>
          </a:lstStyle>
          <a:p>
            <a:endParaRPr lang="zh-HK" altLang="en-US"/>
          </a:p>
        </p:txBody>
      </p:sp>
      <p:sp>
        <p:nvSpPr>
          <p:cNvPr id="6" name="投影片編號版面配置區 5"/>
          <p:cNvSpPr>
            <a:spLocks noGrp="1"/>
          </p:cNvSpPr>
          <p:nvPr>
            <p:ph type="sldNum" sz="quarter" idx="12"/>
          </p:nvPr>
        </p:nvSpPr>
        <p:spPr/>
        <p:txBody>
          <a:bodyPr/>
          <a:lstStyle>
            <a:extLst/>
          </a:lstStyle>
          <a:p>
            <a:fld id="{8E30FDB2-6024-4B3E-9824-5526D7478223}" type="slidenum">
              <a:rPr lang="zh-HK" altLang="en-US" smtClean="0"/>
              <a:t>‹#›</a:t>
            </a:fld>
            <a:endParaRPr lang="zh-HK"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8991F662-BE7A-40F3-82BF-ADF83F6A231A}" type="datetimeFigureOut">
              <a:rPr lang="zh-HK" altLang="en-US" smtClean="0"/>
              <a:t>7/4/2016</a:t>
            </a:fld>
            <a:endParaRPr lang="zh-HK" altLang="en-US"/>
          </a:p>
        </p:txBody>
      </p:sp>
      <p:sp>
        <p:nvSpPr>
          <p:cNvPr id="5" name="頁尾版面配置區 4"/>
          <p:cNvSpPr>
            <a:spLocks noGrp="1"/>
          </p:cNvSpPr>
          <p:nvPr>
            <p:ph type="ftr" sz="quarter" idx="11"/>
          </p:nvPr>
        </p:nvSpPr>
        <p:spPr/>
        <p:txBody>
          <a:bodyPr/>
          <a:lstStyle>
            <a:extLst/>
          </a:lstStyle>
          <a:p>
            <a:endParaRPr lang="zh-HK" altLang="en-US"/>
          </a:p>
        </p:txBody>
      </p:sp>
      <p:sp>
        <p:nvSpPr>
          <p:cNvPr id="6" name="投影片編號版面配置區 5"/>
          <p:cNvSpPr>
            <a:spLocks noGrp="1"/>
          </p:cNvSpPr>
          <p:nvPr>
            <p:ph type="sldNum" sz="quarter" idx="12"/>
          </p:nvPr>
        </p:nvSpPr>
        <p:spPr/>
        <p:txBody>
          <a:bodyPr/>
          <a:lstStyle>
            <a:extLst/>
          </a:lstStyle>
          <a:p>
            <a:fld id="{8E30FDB2-6024-4B3E-9824-5526D7478223}" type="slidenum">
              <a:rPr lang="zh-HK" altLang="en-US" smtClean="0"/>
              <a:t>‹#›</a:t>
            </a:fld>
            <a:endParaRPr lang="zh-HK"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8991F662-BE7A-40F3-82BF-ADF83F6A231A}" type="datetimeFigureOut">
              <a:rPr lang="zh-HK" altLang="en-US" smtClean="0"/>
              <a:t>7/4/2016</a:t>
            </a:fld>
            <a:endParaRPr lang="zh-HK" altLang="en-US"/>
          </a:p>
        </p:txBody>
      </p:sp>
      <p:sp>
        <p:nvSpPr>
          <p:cNvPr id="5" name="頁尾版面配置區 4"/>
          <p:cNvSpPr>
            <a:spLocks noGrp="1"/>
          </p:cNvSpPr>
          <p:nvPr>
            <p:ph type="ftr" sz="quarter" idx="11"/>
          </p:nvPr>
        </p:nvSpPr>
        <p:spPr/>
        <p:txBody>
          <a:bodyPr/>
          <a:lstStyle>
            <a:extLst/>
          </a:lstStyle>
          <a:p>
            <a:endParaRPr lang="zh-HK" altLang="en-US"/>
          </a:p>
        </p:txBody>
      </p:sp>
      <p:sp>
        <p:nvSpPr>
          <p:cNvPr id="6" name="投影片編號版面配置區 5"/>
          <p:cNvSpPr>
            <a:spLocks noGrp="1"/>
          </p:cNvSpPr>
          <p:nvPr>
            <p:ph type="sldNum" sz="quarter" idx="12"/>
          </p:nvPr>
        </p:nvSpPr>
        <p:spPr/>
        <p:txBody>
          <a:bodyPr/>
          <a:lstStyle>
            <a:extLst/>
          </a:lstStyle>
          <a:p>
            <a:fld id="{8E30FDB2-6024-4B3E-9824-5526D7478223}" type="slidenum">
              <a:rPr lang="zh-HK" altLang="en-US" smtClean="0"/>
              <a:t>‹#›</a:t>
            </a:fld>
            <a:endParaRPr lang="zh-HK"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8991F662-BE7A-40F3-82BF-ADF83F6A231A}" type="datetimeFigureOut">
              <a:rPr lang="zh-HK" altLang="en-US" smtClean="0"/>
              <a:t>7/4/2016</a:t>
            </a:fld>
            <a:endParaRPr lang="zh-HK" altLang="en-US"/>
          </a:p>
        </p:txBody>
      </p:sp>
      <p:sp>
        <p:nvSpPr>
          <p:cNvPr id="6" name="頁尾版面配置區 5"/>
          <p:cNvSpPr>
            <a:spLocks noGrp="1"/>
          </p:cNvSpPr>
          <p:nvPr>
            <p:ph type="ftr" sz="quarter" idx="11"/>
          </p:nvPr>
        </p:nvSpPr>
        <p:spPr/>
        <p:txBody>
          <a:bodyPr/>
          <a:lstStyle>
            <a:extLst/>
          </a:lstStyle>
          <a:p>
            <a:endParaRPr lang="zh-HK" altLang="en-US"/>
          </a:p>
        </p:txBody>
      </p:sp>
      <p:sp>
        <p:nvSpPr>
          <p:cNvPr id="7" name="投影片編號版面配置區 6"/>
          <p:cNvSpPr>
            <a:spLocks noGrp="1"/>
          </p:cNvSpPr>
          <p:nvPr>
            <p:ph type="sldNum" sz="quarter" idx="12"/>
          </p:nvPr>
        </p:nvSpPr>
        <p:spPr/>
        <p:txBody>
          <a:bodyPr/>
          <a:lstStyle>
            <a:extLst/>
          </a:lstStyle>
          <a:p>
            <a:fld id="{8E30FDB2-6024-4B3E-9824-5526D7478223}" type="slidenum">
              <a:rPr lang="zh-HK" altLang="en-US" smtClean="0"/>
              <a:t>‹#›</a:t>
            </a:fld>
            <a:endParaRPr lang="zh-HK"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8991F662-BE7A-40F3-82BF-ADF83F6A231A}" type="datetimeFigureOut">
              <a:rPr lang="zh-HK" altLang="en-US" smtClean="0"/>
              <a:t>7/4/2016</a:t>
            </a:fld>
            <a:endParaRPr lang="zh-HK" altLang="en-US"/>
          </a:p>
        </p:txBody>
      </p:sp>
      <p:sp>
        <p:nvSpPr>
          <p:cNvPr id="8" name="頁尾版面配置區 7"/>
          <p:cNvSpPr>
            <a:spLocks noGrp="1"/>
          </p:cNvSpPr>
          <p:nvPr>
            <p:ph type="ftr" sz="quarter" idx="11"/>
          </p:nvPr>
        </p:nvSpPr>
        <p:spPr/>
        <p:txBody>
          <a:bodyPr/>
          <a:lstStyle>
            <a:extLst/>
          </a:lstStyle>
          <a:p>
            <a:endParaRPr lang="zh-HK" altLang="en-US"/>
          </a:p>
        </p:txBody>
      </p:sp>
      <p:sp>
        <p:nvSpPr>
          <p:cNvPr id="9" name="投影片編號版面配置區 8"/>
          <p:cNvSpPr>
            <a:spLocks noGrp="1"/>
          </p:cNvSpPr>
          <p:nvPr>
            <p:ph type="sldNum" sz="quarter" idx="12"/>
          </p:nvPr>
        </p:nvSpPr>
        <p:spPr/>
        <p:txBody>
          <a:bodyPr/>
          <a:lstStyle>
            <a:extLst/>
          </a:lstStyle>
          <a:p>
            <a:fld id="{8E30FDB2-6024-4B3E-9824-5526D7478223}" type="slidenum">
              <a:rPr lang="zh-HK" altLang="en-US" smtClean="0"/>
              <a:t>‹#›</a:t>
            </a:fld>
            <a:endParaRPr lang="zh-HK"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8991F662-BE7A-40F3-82BF-ADF83F6A231A}" type="datetimeFigureOut">
              <a:rPr lang="zh-HK" altLang="en-US" smtClean="0"/>
              <a:t>7/4/2016</a:t>
            </a:fld>
            <a:endParaRPr lang="zh-HK" altLang="en-US"/>
          </a:p>
        </p:txBody>
      </p:sp>
      <p:sp>
        <p:nvSpPr>
          <p:cNvPr id="4" name="頁尾版面配置區 3"/>
          <p:cNvSpPr>
            <a:spLocks noGrp="1"/>
          </p:cNvSpPr>
          <p:nvPr>
            <p:ph type="ftr" sz="quarter" idx="11"/>
          </p:nvPr>
        </p:nvSpPr>
        <p:spPr/>
        <p:txBody>
          <a:bodyPr/>
          <a:lstStyle>
            <a:extLst/>
          </a:lstStyle>
          <a:p>
            <a:endParaRPr lang="zh-HK" altLang="en-US"/>
          </a:p>
        </p:txBody>
      </p:sp>
      <p:sp>
        <p:nvSpPr>
          <p:cNvPr id="5" name="投影片編號版面配置區 4"/>
          <p:cNvSpPr>
            <a:spLocks noGrp="1"/>
          </p:cNvSpPr>
          <p:nvPr>
            <p:ph type="sldNum" sz="quarter" idx="12"/>
          </p:nvPr>
        </p:nvSpPr>
        <p:spPr/>
        <p:txBody>
          <a:bodyPr/>
          <a:lstStyle>
            <a:extLst/>
          </a:lstStyle>
          <a:p>
            <a:fld id="{8E30FDB2-6024-4B3E-9824-5526D7478223}" type="slidenum">
              <a:rPr lang="zh-HK" altLang="en-US" smtClean="0"/>
              <a:t>‹#›</a:t>
            </a:fld>
            <a:endParaRPr lang="zh-HK"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8991F662-BE7A-40F3-82BF-ADF83F6A231A}" type="datetimeFigureOut">
              <a:rPr lang="zh-HK" altLang="en-US" smtClean="0"/>
              <a:t>7/4/2016</a:t>
            </a:fld>
            <a:endParaRPr lang="zh-HK" altLang="en-US"/>
          </a:p>
        </p:txBody>
      </p:sp>
      <p:sp>
        <p:nvSpPr>
          <p:cNvPr id="3" name="頁尾版面配置區 2"/>
          <p:cNvSpPr>
            <a:spLocks noGrp="1"/>
          </p:cNvSpPr>
          <p:nvPr>
            <p:ph type="ftr" sz="quarter" idx="11"/>
          </p:nvPr>
        </p:nvSpPr>
        <p:spPr/>
        <p:txBody>
          <a:bodyPr/>
          <a:lstStyle>
            <a:extLst/>
          </a:lstStyle>
          <a:p>
            <a:endParaRPr lang="zh-HK" altLang="en-US"/>
          </a:p>
        </p:txBody>
      </p:sp>
      <p:sp>
        <p:nvSpPr>
          <p:cNvPr id="4" name="投影片編號版面配置區 3"/>
          <p:cNvSpPr>
            <a:spLocks noGrp="1"/>
          </p:cNvSpPr>
          <p:nvPr>
            <p:ph type="sldNum" sz="quarter" idx="12"/>
          </p:nvPr>
        </p:nvSpPr>
        <p:spPr/>
        <p:txBody>
          <a:bodyPr/>
          <a:lstStyle>
            <a:extLst/>
          </a:lstStyle>
          <a:p>
            <a:fld id="{8E30FDB2-6024-4B3E-9824-5526D7478223}" type="slidenum">
              <a:rPr lang="zh-HK" altLang="en-US" smtClean="0"/>
              <a:t>‹#›</a:t>
            </a:fld>
            <a:endParaRPr lang="zh-HK"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8991F662-BE7A-40F3-82BF-ADF83F6A231A}" type="datetimeFigureOut">
              <a:rPr lang="zh-HK" altLang="en-US" smtClean="0"/>
              <a:t>7/4/2016</a:t>
            </a:fld>
            <a:endParaRPr lang="zh-HK" altLang="en-US"/>
          </a:p>
        </p:txBody>
      </p:sp>
      <p:sp>
        <p:nvSpPr>
          <p:cNvPr id="6" name="頁尾版面配置區 5"/>
          <p:cNvSpPr>
            <a:spLocks noGrp="1"/>
          </p:cNvSpPr>
          <p:nvPr>
            <p:ph type="ftr" sz="quarter" idx="11"/>
          </p:nvPr>
        </p:nvSpPr>
        <p:spPr/>
        <p:txBody>
          <a:bodyPr/>
          <a:lstStyle>
            <a:extLst/>
          </a:lstStyle>
          <a:p>
            <a:endParaRPr lang="zh-HK" altLang="en-US"/>
          </a:p>
        </p:txBody>
      </p:sp>
      <p:sp>
        <p:nvSpPr>
          <p:cNvPr id="7" name="投影片編號版面配置區 6"/>
          <p:cNvSpPr>
            <a:spLocks noGrp="1"/>
          </p:cNvSpPr>
          <p:nvPr>
            <p:ph type="sldNum" sz="quarter" idx="12"/>
          </p:nvPr>
        </p:nvSpPr>
        <p:spPr/>
        <p:txBody>
          <a:bodyPr/>
          <a:lstStyle>
            <a:extLst/>
          </a:lstStyle>
          <a:p>
            <a:fld id="{8E30FDB2-6024-4B3E-9824-5526D7478223}" type="slidenum">
              <a:rPr lang="zh-HK" altLang="en-US" smtClean="0"/>
              <a:t>‹#›</a:t>
            </a:fld>
            <a:endParaRPr lang="zh-HK"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8991F662-BE7A-40F3-82BF-ADF83F6A231A}" type="datetimeFigureOut">
              <a:rPr lang="zh-HK" altLang="en-US" smtClean="0"/>
              <a:t>7/4/2016</a:t>
            </a:fld>
            <a:endParaRPr lang="zh-HK" altLang="en-US"/>
          </a:p>
        </p:txBody>
      </p:sp>
      <p:sp>
        <p:nvSpPr>
          <p:cNvPr id="6" name="頁尾版面配置區 5"/>
          <p:cNvSpPr>
            <a:spLocks noGrp="1"/>
          </p:cNvSpPr>
          <p:nvPr>
            <p:ph type="ftr" sz="quarter" idx="11"/>
          </p:nvPr>
        </p:nvSpPr>
        <p:spPr/>
        <p:txBody>
          <a:bodyPr/>
          <a:lstStyle>
            <a:extLst/>
          </a:lstStyle>
          <a:p>
            <a:endParaRPr lang="zh-HK" altLang="en-US"/>
          </a:p>
        </p:txBody>
      </p:sp>
      <p:sp>
        <p:nvSpPr>
          <p:cNvPr id="7" name="投影片編號版面配置區 6"/>
          <p:cNvSpPr>
            <a:spLocks noGrp="1"/>
          </p:cNvSpPr>
          <p:nvPr>
            <p:ph type="sldNum" sz="quarter" idx="12"/>
          </p:nvPr>
        </p:nvSpPr>
        <p:spPr/>
        <p:txBody>
          <a:bodyPr/>
          <a:lstStyle>
            <a:extLst/>
          </a:lstStyle>
          <a:p>
            <a:fld id="{8E30FDB2-6024-4B3E-9824-5526D7478223}" type="slidenum">
              <a:rPr lang="zh-HK" altLang="en-US" smtClean="0"/>
              <a:t>‹#›</a:t>
            </a:fld>
            <a:endParaRPr lang="zh-HK"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991F662-BE7A-40F3-82BF-ADF83F6A231A}" type="datetimeFigureOut">
              <a:rPr lang="zh-HK" altLang="en-US" smtClean="0"/>
              <a:t>7/4/2016</a:t>
            </a:fld>
            <a:endParaRPr lang="zh-HK"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HK"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E30FDB2-6024-4B3E-9824-5526D7478223}" type="slidenum">
              <a:rPr lang="zh-HK" altLang="en-US" smtClean="0"/>
              <a:t>‹#›</a:t>
            </a:fld>
            <a:endParaRPr lang="zh-HK"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0.xml"/><Relationship Id="rId5" Type="http://schemas.openxmlformats.org/officeDocument/2006/relationships/hyperlink" Target="https://quizlet.com/_1qzu8w" TargetMode="Externa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10.xml"/><Relationship Id="rId5" Type="http://schemas.openxmlformats.org/officeDocument/2006/relationships/hyperlink" Target="https://quizlet.com/_1qzu8w" TargetMode="Externa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google.com.hk/url?sa=i&amp;rct=j&amp;q=&amp;esrc=s&amp;source=images&amp;cd=&amp;cad=rja&amp;uact=8&amp;ved=0ahUKEwjw-Iegv5LLAhVFHZQKHUNDAQcQjRwIBw&amp;url=http://www.moondynejoes.com.au/sports-bar/information-live-sport-events-perth-bar-information-tab-perth-bar-information-foxsports-perth-bar-information-setanta-sports-live-sport-fremantle-bar/&amp;psig=AFQjCNHYfdsY9EMacSRmFw3GP7qkRjN0OA&amp;ust=1456475246614480"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hyperlink" Target="http://www.google.com.hk/url?sa=i&amp;rct=j&amp;q=&amp;esrc=s&amp;source=images&amp;cd=&amp;cad=rja&amp;uact=8&amp;ved=&amp;url=http://www.nfrbmea.org/faq.htm&amp;psig=AFQjCNH8kkQVqqZYsrNb7X4Om_CrJFkMXA&amp;ust=1456453954362281"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altLang="zh-HK" sz="6000" b="1" i="1" dirty="0">
                <a:solidFill>
                  <a:srgbClr val="0000FF"/>
                </a:solidFill>
              </a:rPr>
              <a:t>Self-directed learning</a:t>
            </a:r>
            <a:endParaRPr lang="zh-HK" altLang="en-US" sz="6000" b="1" i="1" dirty="0">
              <a:solidFill>
                <a:srgbClr val="0000FF"/>
              </a:solidFill>
            </a:endParaRPr>
          </a:p>
          <a:p>
            <a:endParaRPr lang="zh-HK" altLang="en-US" dirty="0"/>
          </a:p>
        </p:txBody>
      </p:sp>
    </p:spTree>
    <p:extLst>
      <p:ext uri="{BB962C8B-B14F-4D97-AF65-F5344CB8AC3E}">
        <p14:creationId xmlns:p14="http://schemas.microsoft.com/office/powerpoint/2010/main" val="2038553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圓角矩形 3"/>
          <p:cNvSpPr/>
          <p:nvPr/>
        </p:nvSpPr>
        <p:spPr>
          <a:xfrm>
            <a:off x="37640" y="4705949"/>
            <a:ext cx="4119730" cy="115973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457200" indent="-457200">
              <a:buAutoNum type="alphaUcPeriod"/>
            </a:pPr>
            <a:r>
              <a:rPr lang="en-US" altLang="zh-HK" sz="2400" dirty="0" smtClean="0"/>
              <a:t>Diagnosing learning needs and setting learning goals</a:t>
            </a:r>
            <a:endParaRPr lang="zh-HK" altLang="en-US" sz="2400" dirty="0"/>
          </a:p>
        </p:txBody>
      </p:sp>
      <p:sp>
        <p:nvSpPr>
          <p:cNvPr id="5" name="圓角矩形 4"/>
          <p:cNvSpPr/>
          <p:nvPr/>
        </p:nvSpPr>
        <p:spPr>
          <a:xfrm>
            <a:off x="51285" y="5966698"/>
            <a:ext cx="4106085" cy="86409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457200" indent="-457200">
              <a:buAutoNum type="alphaUcPeriod" startAt="2"/>
            </a:pPr>
            <a:r>
              <a:rPr lang="en-US" altLang="zh-HK" sz="2400" dirty="0" smtClean="0">
                <a:solidFill>
                  <a:schemeClr val="accent3">
                    <a:lumMod val="50000"/>
                  </a:schemeClr>
                </a:solidFill>
              </a:rPr>
              <a:t>Selecting learning resources and strategies</a:t>
            </a:r>
          </a:p>
        </p:txBody>
      </p:sp>
      <p:sp>
        <p:nvSpPr>
          <p:cNvPr id="6" name="圓角矩形 5"/>
          <p:cNvSpPr/>
          <p:nvPr/>
        </p:nvSpPr>
        <p:spPr>
          <a:xfrm>
            <a:off x="4248191" y="4727121"/>
            <a:ext cx="4320480" cy="1124987"/>
          </a:xfrm>
          <a:prstGeom prst="roundRect">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lphaUcPeriod" startAt="3"/>
            </a:pPr>
            <a:r>
              <a:rPr lang="en-US" altLang="zh-HK" sz="2400" dirty="0" smtClean="0"/>
              <a:t>Monitoring learning progress</a:t>
            </a:r>
            <a:endParaRPr lang="zh-HK" altLang="en-US" sz="2400" dirty="0"/>
          </a:p>
        </p:txBody>
      </p:sp>
      <p:sp>
        <p:nvSpPr>
          <p:cNvPr id="7" name="圓角矩形 6"/>
          <p:cNvSpPr/>
          <p:nvPr/>
        </p:nvSpPr>
        <p:spPr>
          <a:xfrm>
            <a:off x="4305538" y="5993812"/>
            <a:ext cx="4230617" cy="83698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zh-HK" sz="2400" dirty="0" smtClean="0"/>
              <a:t>D. Evaluating learning outcomes</a:t>
            </a:r>
            <a:endParaRPr lang="zh-HK" altLang="en-US" sz="2400" dirty="0"/>
          </a:p>
        </p:txBody>
      </p:sp>
      <p:sp>
        <p:nvSpPr>
          <p:cNvPr id="8" name="圓角矩形 7"/>
          <p:cNvSpPr/>
          <p:nvPr/>
        </p:nvSpPr>
        <p:spPr>
          <a:xfrm>
            <a:off x="84224" y="4023220"/>
            <a:ext cx="8664239" cy="64807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altLang="zh-HK" sz="2400" dirty="0"/>
              <a:t>Which step(s) of SDL does this activity involve?</a:t>
            </a:r>
            <a:endParaRPr lang="zh-HK" altLang="en-US" sz="2400" dirty="0"/>
          </a:p>
        </p:txBody>
      </p:sp>
      <p:sp>
        <p:nvSpPr>
          <p:cNvPr id="3" name="矩形 2"/>
          <p:cNvSpPr/>
          <p:nvPr/>
        </p:nvSpPr>
        <p:spPr>
          <a:xfrm>
            <a:off x="10922" y="0"/>
            <a:ext cx="9133077" cy="134076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HK" sz="2400" dirty="0" smtClean="0"/>
              <a:t>Situation 5</a:t>
            </a:r>
            <a:r>
              <a:rPr lang="en-US" altLang="zh-TW" sz="2400" dirty="0" smtClean="0"/>
              <a:t>:</a:t>
            </a:r>
          </a:p>
          <a:p>
            <a:r>
              <a:rPr lang="en-US" altLang="zh-TW" sz="2400" dirty="0" smtClean="0"/>
              <a:t>To prepare for the dictation, students complete the following worksheet:</a:t>
            </a:r>
            <a:endParaRPr lang="zh-HK" altLang="en-US" dirty="0"/>
          </a:p>
        </p:txBody>
      </p:sp>
      <p:pic>
        <p:nvPicPr>
          <p:cNvPr id="2" name="圖片 1"/>
          <p:cNvPicPr>
            <a:picLocks noChangeAspect="1"/>
          </p:cNvPicPr>
          <p:nvPr/>
        </p:nvPicPr>
        <p:blipFill rotWithShape="1">
          <a:blip r:embed="rId3"/>
          <a:srcRect l="39768" t="50399" r="39573" b="31290"/>
          <a:stretch/>
        </p:blipFill>
        <p:spPr>
          <a:xfrm>
            <a:off x="2195735" y="1477370"/>
            <a:ext cx="4822149" cy="2404145"/>
          </a:xfrm>
          <a:prstGeom prst="rect">
            <a:avLst/>
          </a:prstGeom>
          <a:ln w="38100" cap="sq">
            <a:solidFill>
              <a:schemeClr val="accent5">
                <a:lumMod val="75000"/>
              </a:schemeClr>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87591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192" y="620688"/>
            <a:ext cx="6255488" cy="1362075"/>
          </a:xfrm>
        </p:spPr>
        <p:txBody>
          <a:bodyPr/>
          <a:lstStyle/>
          <a:p>
            <a:r>
              <a:rPr lang="en-US" altLang="zh-HK" dirty="0" smtClean="0"/>
              <a:t>School cases</a:t>
            </a:r>
            <a:endParaRPr lang="zh-HK" altLang="en-US" dirty="0"/>
          </a:p>
        </p:txBody>
      </p:sp>
      <p:graphicFrame>
        <p:nvGraphicFramePr>
          <p:cNvPr id="7" name="Table 6"/>
          <p:cNvGraphicFramePr>
            <a:graphicFrameLocks noGrp="1"/>
          </p:cNvGraphicFramePr>
          <p:nvPr>
            <p:extLst>
              <p:ext uri="{D42A27DB-BD31-4B8C-83A1-F6EECF244321}">
                <p14:modId xmlns:p14="http://schemas.microsoft.com/office/powerpoint/2010/main" val="3319252144"/>
              </p:ext>
            </p:extLst>
          </p:nvPr>
        </p:nvGraphicFramePr>
        <p:xfrm>
          <a:off x="683568" y="1556792"/>
          <a:ext cx="7200800" cy="2592288"/>
        </p:xfrm>
        <a:graphic>
          <a:graphicData uri="http://schemas.openxmlformats.org/drawingml/2006/table">
            <a:tbl>
              <a:tblPr firstRow="1" bandRow="1">
                <a:tableStyleId>{0505E3EF-67EA-436B-97B2-0124C06EBD24}</a:tableStyleId>
              </a:tblPr>
              <a:tblGrid>
                <a:gridCol w="2804522"/>
                <a:gridCol w="4396278"/>
              </a:tblGrid>
              <a:tr h="2592288">
                <a:tc>
                  <a:txBody>
                    <a:bodyPr/>
                    <a:lstStyle/>
                    <a:p>
                      <a:r>
                        <a:rPr lang="en-US" altLang="zh-HK" sz="2400" dirty="0" smtClean="0"/>
                        <a:t>School</a:t>
                      </a:r>
                      <a:r>
                        <a:rPr lang="en-US" altLang="zh-HK" sz="2400" baseline="0" dirty="0" smtClean="0"/>
                        <a:t>-based examples</a:t>
                      </a:r>
                    </a:p>
                  </a:txBody>
                  <a:tcPr anchor="ctr"/>
                </a:tc>
                <a:tc>
                  <a:txBody>
                    <a:bodyPr/>
                    <a:lstStyle/>
                    <a:p>
                      <a:pPr marL="342900" indent="-342900">
                        <a:buFontTx/>
                        <a:buChar char="-"/>
                      </a:pPr>
                      <a:r>
                        <a:rPr lang="en-US" altLang="zh-HK" sz="2400" dirty="0" smtClean="0"/>
                        <a:t>Vocabulary</a:t>
                      </a:r>
                      <a:r>
                        <a:rPr lang="en-US" altLang="zh-HK" sz="2400" baseline="0" dirty="0" smtClean="0"/>
                        <a:t> learning -&gt; speaking</a:t>
                      </a:r>
                    </a:p>
                    <a:p>
                      <a:pPr marL="342900" indent="-342900">
                        <a:buFontTx/>
                        <a:buChar char="-"/>
                      </a:pPr>
                      <a:r>
                        <a:rPr lang="en-US" altLang="zh-HK" sz="2400" baseline="0" dirty="0" smtClean="0"/>
                        <a:t>Vocabulary learning -&gt; writing</a:t>
                      </a:r>
                    </a:p>
                  </a:txBody>
                  <a:tcPr anchor="ctr"/>
                </a:tc>
              </a:tr>
            </a:tbl>
          </a:graphicData>
        </a:graphic>
      </p:graphicFrame>
    </p:spTree>
    <p:extLst>
      <p:ext uri="{BB962C8B-B14F-4D97-AF65-F5344CB8AC3E}">
        <p14:creationId xmlns:p14="http://schemas.microsoft.com/office/powerpoint/2010/main" val="1863993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1042504" y="1052736"/>
            <a:ext cx="7704856" cy="4770537"/>
          </a:xfrm>
          <a:prstGeom prst="rect">
            <a:avLst/>
          </a:prstGeom>
          <a:noFill/>
        </p:spPr>
        <p:txBody>
          <a:bodyPr wrap="square" rtlCol="0">
            <a:spAutoFit/>
          </a:bodyPr>
          <a:lstStyle/>
          <a:p>
            <a:r>
              <a:rPr lang="en-US" altLang="zh-HK" sz="2800" dirty="0" smtClean="0"/>
              <a:t>Level: P3</a:t>
            </a:r>
          </a:p>
          <a:p>
            <a:endParaRPr lang="en-US" altLang="zh-HK" sz="2800" dirty="0"/>
          </a:p>
          <a:p>
            <a:r>
              <a:rPr lang="en-US" altLang="zh-HK" sz="2800" dirty="0" smtClean="0"/>
              <a:t>Learning vocabulary for describing dishes and do a presentation on a favourite dish</a:t>
            </a:r>
          </a:p>
          <a:p>
            <a:endParaRPr lang="en-US" altLang="zh-HK" sz="2800" dirty="0"/>
          </a:p>
          <a:p>
            <a:pPr marL="342900" indent="-342900">
              <a:buFontTx/>
              <a:buChar char="-"/>
            </a:pPr>
            <a:r>
              <a:rPr lang="en-US" altLang="zh-HK" sz="2800" dirty="0"/>
              <a:t>to help students learn </a:t>
            </a:r>
            <a:r>
              <a:rPr lang="en-US" altLang="zh-HK" sz="2800" dirty="0" smtClean="0"/>
              <a:t>vocabulary and apply them in context</a:t>
            </a:r>
            <a:endParaRPr lang="en-US" altLang="zh-HK" sz="2800" dirty="0"/>
          </a:p>
          <a:p>
            <a:pPr marL="342900" indent="-342900">
              <a:buFontTx/>
              <a:buChar char="-"/>
            </a:pPr>
            <a:r>
              <a:rPr lang="en-US" altLang="zh-HK" sz="2800" dirty="0" smtClean="0"/>
              <a:t>to cater for learner diversity</a:t>
            </a:r>
          </a:p>
          <a:p>
            <a:pPr marL="342900" indent="-342900">
              <a:buFontTx/>
              <a:buChar char="-"/>
            </a:pPr>
            <a:r>
              <a:rPr lang="en-US" altLang="zh-HK" sz="2800" dirty="0" smtClean="0"/>
              <a:t>to create space for tasks that required higher order thinking skills in class</a:t>
            </a:r>
          </a:p>
          <a:p>
            <a:pPr marL="342900" indent="-342900">
              <a:buFontTx/>
              <a:buChar char="-"/>
            </a:pPr>
            <a:endParaRPr lang="en-US" altLang="zh-HK" sz="2400" dirty="0" smtClean="0"/>
          </a:p>
        </p:txBody>
      </p:sp>
    </p:spTree>
    <p:extLst>
      <p:ext uri="{BB962C8B-B14F-4D97-AF65-F5344CB8AC3E}">
        <p14:creationId xmlns:p14="http://schemas.microsoft.com/office/powerpoint/2010/main" val="88785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1275162" y="764704"/>
            <a:ext cx="7056784" cy="156966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marL="265113" indent="-265113">
              <a:buAutoNum type="arabicPeriod"/>
            </a:pPr>
            <a:r>
              <a:rPr lang="en-US" altLang="zh-HK" sz="2400" dirty="0" smtClean="0"/>
              <a:t>Identifying learning needs and setting learning goals</a:t>
            </a:r>
            <a:endParaRPr lang="en-US" altLang="zh-HK" sz="2400" dirty="0"/>
          </a:p>
          <a:p>
            <a:pPr marL="266700"/>
            <a:r>
              <a:rPr lang="en-US" altLang="zh-HK" sz="2400" dirty="0" smtClean="0"/>
              <a:t>Describing a favourite dish</a:t>
            </a:r>
          </a:p>
          <a:p>
            <a:pPr marL="742950" lvl="1" indent="-285750">
              <a:buFont typeface="Arial" panose="020B0604020202020204" pitchFamily="34" charset="0"/>
              <a:buChar char="•"/>
            </a:pPr>
            <a:r>
              <a:rPr lang="en-US" altLang="zh-HK" sz="2400" dirty="0" smtClean="0"/>
              <a:t>Vocabulary about common ingredients</a:t>
            </a:r>
          </a:p>
          <a:p>
            <a:pPr marL="742950" lvl="1" indent="-285750">
              <a:buFont typeface="Arial" panose="020B0604020202020204" pitchFamily="34" charset="0"/>
              <a:buChar char="•"/>
            </a:pPr>
            <a:r>
              <a:rPr lang="en-US" altLang="zh-HK" sz="2400" dirty="0" smtClean="0"/>
              <a:t>Vocabulary for describing tastes</a:t>
            </a:r>
            <a:endParaRPr lang="en-US" altLang="zh-HK" sz="2400" dirty="0"/>
          </a:p>
        </p:txBody>
      </p:sp>
      <p:sp>
        <p:nvSpPr>
          <p:cNvPr id="4" name="文字方塊 3"/>
          <p:cNvSpPr txBox="1"/>
          <p:nvPr/>
        </p:nvSpPr>
        <p:spPr>
          <a:xfrm>
            <a:off x="1343313" y="2810644"/>
            <a:ext cx="7056784" cy="1569660"/>
          </a:xfrm>
          <a:prstGeom prst="rect">
            <a:avLst/>
          </a:prstGeom>
          <a:solidFill>
            <a:srgbClr val="FFC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altLang="zh-HK" sz="2400" dirty="0" smtClean="0">
                <a:solidFill>
                  <a:schemeClr val="accent5">
                    <a:lumMod val="75000"/>
                  </a:schemeClr>
                </a:solidFill>
              </a:rPr>
              <a:t>2. Selecting learning strategies</a:t>
            </a:r>
          </a:p>
          <a:p>
            <a:pPr marL="342900" indent="-342900">
              <a:buFont typeface="Arial" panose="020B0604020202020204" pitchFamily="34" charset="0"/>
              <a:buChar char="•"/>
            </a:pPr>
            <a:r>
              <a:rPr lang="en-US" altLang="zh-HK" sz="2400" dirty="0" smtClean="0">
                <a:solidFill>
                  <a:schemeClr val="accent5">
                    <a:lumMod val="75000"/>
                  </a:schemeClr>
                </a:solidFill>
              </a:rPr>
              <a:t>Quizlet (Flashcards)</a:t>
            </a:r>
          </a:p>
          <a:p>
            <a:pPr marL="342900" indent="-342900">
              <a:buFont typeface="Arial" panose="020B0604020202020204" pitchFamily="34" charset="0"/>
              <a:buChar char="•"/>
            </a:pPr>
            <a:r>
              <a:rPr lang="en-US" altLang="zh-HK" sz="2400" dirty="0" smtClean="0">
                <a:solidFill>
                  <a:schemeClr val="accent5">
                    <a:lumMod val="75000"/>
                  </a:schemeClr>
                </a:solidFill>
              </a:rPr>
              <a:t>Look, say, cover, spell, check / Look, spell, cover, write, check</a:t>
            </a:r>
          </a:p>
        </p:txBody>
      </p:sp>
      <p:sp>
        <p:nvSpPr>
          <p:cNvPr id="6" name="文字方塊 5"/>
          <p:cNvSpPr txBox="1"/>
          <p:nvPr/>
        </p:nvSpPr>
        <p:spPr>
          <a:xfrm>
            <a:off x="1319123" y="4797152"/>
            <a:ext cx="7056784" cy="1200329"/>
          </a:xfrm>
          <a:prstGeom prst="rect">
            <a:avLst/>
          </a:prstGeom>
          <a:gradFill flip="none" rotWithShape="1">
            <a:gsLst>
              <a:gs pos="0">
                <a:srgbClr val="009900"/>
              </a:gs>
              <a:gs pos="50000">
                <a:schemeClr val="accent1">
                  <a:tint val="44500"/>
                  <a:satMod val="160000"/>
                </a:schemeClr>
              </a:gs>
              <a:gs pos="100000">
                <a:srgbClr val="0070C0"/>
              </a:gs>
            </a:gsLst>
            <a:path path="circle">
              <a:fillToRect r="100000" b="100000"/>
            </a:path>
            <a:tileRect l="-100000" t="-100000"/>
          </a:gradFill>
          <a:ln w="50800">
            <a:solidFill>
              <a:srgbClr val="00B050"/>
            </a:solidFill>
          </a:ln>
        </p:spPr>
        <p:txBody>
          <a:bodyPr wrap="square" rtlCol="0">
            <a:spAutoFit/>
          </a:bodyPr>
          <a:lstStyle/>
          <a:p>
            <a:r>
              <a:rPr lang="en-US" altLang="zh-HK" sz="2400" dirty="0"/>
              <a:t>3</a:t>
            </a:r>
            <a:r>
              <a:rPr lang="en-US" altLang="zh-HK" sz="2400" dirty="0" smtClean="0"/>
              <a:t>.  Monitoring learning progress &amp; Evaluating learning   </a:t>
            </a:r>
          </a:p>
          <a:p>
            <a:r>
              <a:rPr lang="en-US" altLang="zh-HK" sz="2400" dirty="0"/>
              <a:t> </a:t>
            </a:r>
            <a:r>
              <a:rPr lang="en-US" altLang="zh-HK" sz="2400" dirty="0" smtClean="0"/>
              <a:t>   outcomes</a:t>
            </a:r>
          </a:p>
          <a:p>
            <a:pPr marL="342900" indent="-342900">
              <a:buFont typeface="Arial" panose="020B0604020202020204" pitchFamily="34" charset="0"/>
              <a:buChar char="•"/>
            </a:pPr>
            <a:r>
              <a:rPr lang="en-US" altLang="zh-HK" sz="2400" dirty="0" smtClean="0"/>
              <a:t>Quizlet </a:t>
            </a:r>
            <a:r>
              <a:rPr lang="en-US" altLang="zh-HK" sz="2400" dirty="0"/>
              <a:t>(Scatter, Learn, Speller, </a:t>
            </a:r>
            <a:r>
              <a:rPr lang="en-US" altLang="zh-HK" sz="2400" dirty="0" smtClean="0"/>
              <a:t>Gravity)</a:t>
            </a:r>
          </a:p>
        </p:txBody>
      </p:sp>
      <p:sp>
        <p:nvSpPr>
          <p:cNvPr id="7" name="向下箭號 6"/>
          <p:cNvSpPr/>
          <p:nvPr/>
        </p:nvSpPr>
        <p:spPr>
          <a:xfrm>
            <a:off x="4572000" y="2405221"/>
            <a:ext cx="360040" cy="3617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9" name="向下箭號 8"/>
          <p:cNvSpPr/>
          <p:nvPr/>
        </p:nvSpPr>
        <p:spPr>
          <a:xfrm>
            <a:off x="4572000" y="4381996"/>
            <a:ext cx="360040" cy="3617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Tree>
    <p:extLst>
      <p:ext uri="{BB962C8B-B14F-4D97-AF65-F5344CB8AC3E}">
        <p14:creationId xmlns:p14="http://schemas.microsoft.com/office/powerpoint/2010/main" val="142379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par>
                                <p:cTn id="8" presetID="9" presetClass="emph" presetSubtype="0" grpId="0" nodeType="withEffect">
                                  <p:stCondLst>
                                    <p:cond delay="0"/>
                                  </p:stCondLst>
                                  <p:childTnLst>
                                    <p:set>
                                      <p:cBhvr rctx="PPT">
                                        <p:cTn id="9" dur="indefinite"/>
                                        <p:tgtEl>
                                          <p:spTgt spid="7"/>
                                        </p:tgtEl>
                                        <p:attrNameLst>
                                          <p:attrName>style.opacity</p:attrName>
                                        </p:attrNameLst>
                                      </p:cBhvr>
                                      <p:to>
                                        <p:strVal val="0.5"/>
                                      </p:to>
                                    </p:set>
                                    <p:animEffect filter="image" prLst="opacity: 0.5">
                                      <p:cBhvr rctx="IE">
                                        <p:cTn id="10" dur="indefinite"/>
                                        <p:tgtEl>
                                          <p:spTgt spid="7"/>
                                        </p:tgtEl>
                                      </p:cBhvr>
                                    </p:animEffect>
                                  </p:childTnLst>
                                </p:cTn>
                              </p:par>
                              <p:par>
                                <p:cTn id="11" presetID="9" presetClass="emph" presetSubtype="0" grpId="0" nodeType="withEffect">
                                  <p:stCondLst>
                                    <p:cond delay="0"/>
                                  </p:stCondLst>
                                  <p:childTnLst>
                                    <p:set>
                                      <p:cBhvr rctx="PPT">
                                        <p:cTn id="12" dur="indefinite"/>
                                        <p:tgtEl>
                                          <p:spTgt spid="4"/>
                                        </p:tgtEl>
                                        <p:attrNameLst>
                                          <p:attrName>style.opacity</p:attrName>
                                        </p:attrNameLst>
                                      </p:cBhvr>
                                      <p:to>
                                        <p:strVal val="0.5"/>
                                      </p:to>
                                    </p:set>
                                    <p:animEffect filter="image" prLst="opacity: 0.5">
                                      <p:cBhvr rctx="IE">
                                        <p:cTn id="13" dur="indefinite"/>
                                        <p:tgtEl>
                                          <p:spTgt spid="4"/>
                                        </p:tgtEl>
                                      </p:cBhvr>
                                    </p:animEffect>
                                  </p:childTnLst>
                                </p:cTn>
                              </p:par>
                              <p:par>
                                <p:cTn id="14" presetID="9" presetClass="emph" presetSubtype="0" grpId="0" nodeType="withEffect">
                                  <p:stCondLst>
                                    <p:cond delay="0"/>
                                  </p:stCondLst>
                                  <p:childTnLst>
                                    <p:set>
                                      <p:cBhvr rctx="PPT">
                                        <p:cTn id="15" dur="indefinite"/>
                                        <p:tgtEl>
                                          <p:spTgt spid="9"/>
                                        </p:tgtEl>
                                        <p:attrNameLst>
                                          <p:attrName>style.opacity</p:attrName>
                                        </p:attrNameLst>
                                      </p:cBhvr>
                                      <p:to>
                                        <p:strVal val="0.5"/>
                                      </p:to>
                                    </p:set>
                                    <p:animEffect filter="image" prLst="opacity: 0.5">
                                      <p:cBhvr rctx="IE">
                                        <p:cTn id="16" dur="indefinite"/>
                                        <p:tgtEl>
                                          <p:spTgt spid="9"/>
                                        </p:tgtEl>
                                      </p:cBhvr>
                                    </p:animEffect>
                                  </p:childTnLst>
                                </p:cTn>
                              </p:par>
                              <p:par>
                                <p:cTn id="17" presetID="9" presetClass="emph" presetSubtype="0" grpId="0" nodeType="withEffect">
                                  <p:stCondLst>
                                    <p:cond delay="0"/>
                                  </p:stCondLst>
                                  <p:childTnLst>
                                    <p:set>
                                      <p:cBhvr rctx="PPT">
                                        <p:cTn id="18" dur="indefinite"/>
                                        <p:tgtEl>
                                          <p:spTgt spid="6"/>
                                        </p:tgtEl>
                                        <p:attrNameLst>
                                          <p:attrName>style.opacity</p:attrName>
                                        </p:attrNameLst>
                                      </p:cBhvr>
                                      <p:to>
                                        <p:strVal val="0.5"/>
                                      </p:to>
                                    </p:set>
                                    <p:animEffect filter="image" prLst="opacity: 0.5">
                                      <p:cBhvr rctx="IE">
                                        <p:cTn id="19"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0" y="1196752"/>
            <a:ext cx="9051753" cy="5544616"/>
          </a:xfrm>
          <a:prstGeom prst="rect">
            <a:avLst/>
          </a:prstGeom>
          <a:ln w="12700">
            <a:solidFill>
              <a:schemeClr val="accent2">
                <a:lumMod val="50000"/>
              </a:schemeClr>
            </a:solidFill>
            <a:miter lim="800000"/>
            <a:headEnd/>
            <a:tailEnd/>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2" name="直線圖說文字 1 1"/>
          <p:cNvSpPr/>
          <p:nvPr/>
        </p:nvSpPr>
        <p:spPr>
          <a:xfrm>
            <a:off x="4788024" y="116632"/>
            <a:ext cx="3456384" cy="1224136"/>
          </a:xfrm>
          <a:prstGeom prst="borderCallout1">
            <a:avLst>
              <a:gd name="adj1" fmla="val 18750"/>
              <a:gd name="adj2" fmla="val -8333"/>
              <a:gd name="adj3" fmla="val 93825"/>
              <a:gd name="adj4" fmla="val -81323"/>
            </a:avLst>
          </a:prstGeom>
          <a:ln>
            <a:solidFill>
              <a:schemeClr val="accent3">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zh-HK" sz="2400" dirty="0">
                <a:solidFill>
                  <a:schemeClr val="bg1"/>
                </a:solidFill>
              </a:rPr>
              <a:t>Identifying learning needs and setting learning goals</a:t>
            </a:r>
            <a:endParaRPr lang="zh-HK" altLang="en-US" sz="2400" dirty="0">
              <a:solidFill>
                <a:schemeClr val="bg1"/>
              </a:solidFill>
            </a:endParaRPr>
          </a:p>
        </p:txBody>
      </p:sp>
    </p:spTree>
    <p:extLst>
      <p:ext uri="{BB962C8B-B14F-4D97-AF65-F5344CB8AC3E}">
        <p14:creationId xmlns:p14="http://schemas.microsoft.com/office/powerpoint/2010/main" val="55321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1275162" y="764704"/>
            <a:ext cx="7056784" cy="156966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marL="265113" indent="-265113">
              <a:buAutoNum type="arabicPeriod"/>
            </a:pPr>
            <a:r>
              <a:rPr lang="en-US" altLang="zh-HK" sz="2400" dirty="0" smtClean="0"/>
              <a:t>Identifying learning needs and setting learning goals</a:t>
            </a:r>
            <a:endParaRPr lang="en-US" altLang="zh-HK" sz="2400" dirty="0"/>
          </a:p>
          <a:p>
            <a:pPr marL="266700"/>
            <a:r>
              <a:rPr lang="en-US" altLang="zh-HK" sz="2400" dirty="0" smtClean="0"/>
              <a:t>Describing a favourite dish</a:t>
            </a:r>
          </a:p>
          <a:p>
            <a:pPr marL="742950" lvl="1" indent="-285750">
              <a:buFont typeface="Arial" panose="020B0604020202020204" pitchFamily="34" charset="0"/>
              <a:buChar char="•"/>
            </a:pPr>
            <a:r>
              <a:rPr lang="en-US" altLang="zh-HK" sz="2400" dirty="0" smtClean="0"/>
              <a:t>Vocabulary about common ingredients</a:t>
            </a:r>
          </a:p>
          <a:p>
            <a:pPr marL="742950" lvl="1" indent="-285750">
              <a:buFont typeface="Arial" panose="020B0604020202020204" pitchFamily="34" charset="0"/>
              <a:buChar char="•"/>
            </a:pPr>
            <a:r>
              <a:rPr lang="en-US" altLang="zh-HK" sz="2400" dirty="0" smtClean="0"/>
              <a:t>Vocabulary for describing tastes</a:t>
            </a:r>
            <a:endParaRPr lang="en-US" altLang="zh-HK" sz="2400" dirty="0"/>
          </a:p>
        </p:txBody>
      </p:sp>
      <p:sp>
        <p:nvSpPr>
          <p:cNvPr id="4" name="文字方塊 3"/>
          <p:cNvSpPr txBox="1"/>
          <p:nvPr/>
        </p:nvSpPr>
        <p:spPr>
          <a:xfrm>
            <a:off x="1343313" y="2810644"/>
            <a:ext cx="7056784" cy="1569660"/>
          </a:xfrm>
          <a:prstGeom prst="rect">
            <a:avLst/>
          </a:prstGeom>
          <a:solidFill>
            <a:srgbClr val="FFC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altLang="zh-HK" sz="2400" dirty="0" smtClean="0">
                <a:solidFill>
                  <a:schemeClr val="accent5">
                    <a:lumMod val="75000"/>
                  </a:schemeClr>
                </a:solidFill>
              </a:rPr>
              <a:t>2. Selecting learning strategies</a:t>
            </a:r>
          </a:p>
          <a:p>
            <a:pPr marL="342900" indent="-342900">
              <a:buFont typeface="Arial" panose="020B0604020202020204" pitchFamily="34" charset="0"/>
              <a:buChar char="•"/>
            </a:pPr>
            <a:r>
              <a:rPr lang="en-US" altLang="zh-HK" sz="2400" dirty="0" smtClean="0">
                <a:solidFill>
                  <a:schemeClr val="accent5">
                    <a:lumMod val="75000"/>
                  </a:schemeClr>
                </a:solidFill>
              </a:rPr>
              <a:t>Quizlet (Flashcards)</a:t>
            </a:r>
          </a:p>
          <a:p>
            <a:pPr marL="342900" indent="-342900">
              <a:buFont typeface="Arial" panose="020B0604020202020204" pitchFamily="34" charset="0"/>
              <a:buChar char="•"/>
            </a:pPr>
            <a:r>
              <a:rPr lang="en-US" altLang="zh-HK" sz="2400" dirty="0" smtClean="0">
                <a:solidFill>
                  <a:schemeClr val="accent5">
                    <a:lumMod val="75000"/>
                  </a:schemeClr>
                </a:solidFill>
              </a:rPr>
              <a:t>Look, say, cover, spell, check / Look, spell, cover, write, check</a:t>
            </a:r>
          </a:p>
        </p:txBody>
      </p:sp>
      <p:sp>
        <p:nvSpPr>
          <p:cNvPr id="6" name="文字方塊 5"/>
          <p:cNvSpPr txBox="1"/>
          <p:nvPr/>
        </p:nvSpPr>
        <p:spPr>
          <a:xfrm>
            <a:off x="1319123" y="4797152"/>
            <a:ext cx="7056784" cy="1200329"/>
          </a:xfrm>
          <a:prstGeom prst="rect">
            <a:avLst/>
          </a:prstGeom>
          <a:gradFill flip="none" rotWithShape="1">
            <a:gsLst>
              <a:gs pos="0">
                <a:srgbClr val="009900"/>
              </a:gs>
              <a:gs pos="50000">
                <a:schemeClr val="accent1">
                  <a:tint val="44500"/>
                  <a:satMod val="160000"/>
                </a:schemeClr>
              </a:gs>
              <a:gs pos="100000">
                <a:srgbClr val="0070C0"/>
              </a:gs>
            </a:gsLst>
            <a:path path="circle">
              <a:fillToRect r="100000" b="100000"/>
            </a:path>
            <a:tileRect l="-100000" t="-100000"/>
          </a:gradFill>
          <a:ln w="50800">
            <a:solidFill>
              <a:srgbClr val="00B050"/>
            </a:solidFill>
          </a:ln>
        </p:spPr>
        <p:txBody>
          <a:bodyPr wrap="square" rtlCol="0">
            <a:spAutoFit/>
          </a:bodyPr>
          <a:lstStyle/>
          <a:p>
            <a:r>
              <a:rPr lang="en-US" altLang="zh-HK" sz="2400" dirty="0"/>
              <a:t>3</a:t>
            </a:r>
            <a:r>
              <a:rPr lang="en-US" altLang="zh-HK" sz="2400" dirty="0" smtClean="0"/>
              <a:t>.  Monitoring learning progress &amp; Evaluating learning   </a:t>
            </a:r>
          </a:p>
          <a:p>
            <a:r>
              <a:rPr lang="en-US" altLang="zh-HK" sz="2400" dirty="0"/>
              <a:t> </a:t>
            </a:r>
            <a:r>
              <a:rPr lang="en-US" altLang="zh-HK" sz="2400" dirty="0" smtClean="0"/>
              <a:t>   outcomes</a:t>
            </a:r>
          </a:p>
          <a:p>
            <a:pPr marL="342900" indent="-342900">
              <a:buFont typeface="Arial" panose="020B0604020202020204" pitchFamily="34" charset="0"/>
              <a:buChar char="•"/>
            </a:pPr>
            <a:r>
              <a:rPr lang="en-US" altLang="zh-HK" sz="2400" dirty="0" smtClean="0"/>
              <a:t>Quizlet </a:t>
            </a:r>
            <a:r>
              <a:rPr lang="en-US" altLang="zh-HK" sz="2400" dirty="0"/>
              <a:t>(Scatter, Learn, Speller, </a:t>
            </a:r>
            <a:r>
              <a:rPr lang="en-US" altLang="zh-HK" sz="2400" dirty="0" smtClean="0"/>
              <a:t>Gravity)</a:t>
            </a:r>
          </a:p>
        </p:txBody>
      </p:sp>
      <p:sp>
        <p:nvSpPr>
          <p:cNvPr id="7" name="向下箭號 6"/>
          <p:cNvSpPr/>
          <p:nvPr/>
        </p:nvSpPr>
        <p:spPr>
          <a:xfrm>
            <a:off x="4572000" y="2405221"/>
            <a:ext cx="360040" cy="3617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9" name="向下箭號 8"/>
          <p:cNvSpPr/>
          <p:nvPr/>
        </p:nvSpPr>
        <p:spPr>
          <a:xfrm>
            <a:off x="4572000" y="4381996"/>
            <a:ext cx="360040" cy="3617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Tree>
    <p:extLst>
      <p:ext uri="{BB962C8B-B14F-4D97-AF65-F5344CB8AC3E}">
        <p14:creationId xmlns:p14="http://schemas.microsoft.com/office/powerpoint/2010/main" val="3498969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4"/>
                                        </p:tgtEl>
                                      </p:cBhvr>
                                    </p:animEffect>
                                    <p:animScale>
                                      <p:cBhvr>
                                        <p:cTn id="10" dur="250" autoRev="1" fill="hold"/>
                                        <p:tgtEl>
                                          <p:spTgt spid="4"/>
                                        </p:tgtEl>
                                      </p:cBhvr>
                                      <p:by x="105000" y="105000"/>
                                    </p:animScale>
                                  </p:childTnLst>
                                </p:cTn>
                              </p:par>
                              <p:par>
                                <p:cTn id="11" presetID="26" presetClass="emph" presetSubtype="0" fill="hold" grpId="0" nodeType="withEffect">
                                  <p:stCondLst>
                                    <p:cond delay="0"/>
                                  </p:stCondLst>
                                  <p:childTnLst>
                                    <p:animEffect transition="out" filter="fade">
                                      <p:cBhvr>
                                        <p:cTn id="12" dur="500" tmFilter="0, 0; .2, .5; .8, .5; 1, 0"/>
                                        <p:tgtEl>
                                          <p:spTgt spid="9"/>
                                        </p:tgtEl>
                                      </p:cBhvr>
                                    </p:animEffect>
                                    <p:animScale>
                                      <p:cBhvr>
                                        <p:cTn id="13" dur="250" autoRev="1" fill="hold"/>
                                        <p:tgtEl>
                                          <p:spTgt spid="9"/>
                                        </p:tgtEl>
                                      </p:cBhvr>
                                      <p:by x="105000" y="105000"/>
                                    </p:animScale>
                                  </p:childTnLst>
                                </p:cTn>
                              </p:par>
                              <p:par>
                                <p:cTn id="14" presetID="26" presetClass="emph" presetSubtype="0" fill="hold" grpId="0" nodeType="withEffect">
                                  <p:stCondLst>
                                    <p:cond delay="0"/>
                                  </p:stCondLst>
                                  <p:childTnLst>
                                    <p:animEffect transition="out" filter="fade">
                                      <p:cBhvr>
                                        <p:cTn id="15" dur="500" tmFilter="0, 0; .2, .5; .8, .5; 1, 0"/>
                                        <p:tgtEl>
                                          <p:spTgt spid="6"/>
                                        </p:tgtEl>
                                      </p:cBhvr>
                                    </p:animEffect>
                                    <p:animScale>
                                      <p:cBhvr>
                                        <p:cTn id="16" dur="250" autoRev="1" fill="hold"/>
                                        <p:tgtEl>
                                          <p:spTgt spid="6"/>
                                        </p:tgtEl>
                                      </p:cBhvr>
                                      <p:by x="105000" y="105000"/>
                                    </p:animScale>
                                  </p:childTnLst>
                                </p:cTn>
                              </p:par>
                              <p:par>
                                <p:cTn id="17" presetID="9" presetClass="emph" presetSubtype="0" grpId="0" nodeType="withEffect">
                                  <p:stCondLst>
                                    <p:cond delay="0"/>
                                  </p:stCondLst>
                                  <p:childTnLst>
                                    <p:set>
                                      <p:cBhvr rctx="PPT">
                                        <p:cTn id="18" dur="indefinite"/>
                                        <p:tgtEl>
                                          <p:spTgt spid="3"/>
                                        </p:tgtEl>
                                        <p:attrNameLst>
                                          <p:attrName>style.opacity</p:attrName>
                                        </p:attrNameLst>
                                      </p:cBhvr>
                                      <p:to>
                                        <p:strVal val="0.5"/>
                                      </p:to>
                                    </p:set>
                                    <p:animEffect filter="image" prLst="opacity: 0.5">
                                      <p:cBhvr rctx="IE">
                                        <p:cTn id="19"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04406"/>
            <a:ext cx="9127292" cy="5228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投影片編號版面配置區 3"/>
          <p:cNvSpPr>
            <a:spLocks noGrp="1"/>
          </p:cNvSpPr>
          <p:nvPr>
            <p:ph type="sldNum" sz="quarter" idx="12"/>
          </p:nvPr>
        </p:nvSpPr>
        <p:spPr/>
        <p:txBody>
          <a:bodyPr/>
          <a:lstStyle/>
          <a:p>
            <a:pPr>
              <a:defRPr/>
            </a:pPr>
            <a:fld id="{5234665F-67E4-4298-9B50-D8AC5BF6E5F8}" type="slidenum">
              <a:rPr lang="zh-CN" altLang="en-US" smtClean="0"/>
              <a:pPr>
                <a:defRPr/>
              </a:pPr>
              <a:t>16</a:t>
            </a:fld>
            <a:endParaRPr lang="zh-CN" altLang="en-US"/>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5703" y="-1"/>
            <a:ext cx="1220929" cy="1235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矩形 9"/>
          <p:cNvSpPr/>
          <p:nvPr/>
        </p:nvSpPr>
        <p:spPr>
          <a:xfrm>
            <a:off x="385274" y="6050175"/>
            <a:ext cx="4572000" cy="369332"/>
          </a:xfrm>
          <a:prstGeom prst="rect">
            <a:avLst/>
          </a:prstGeom>
        </p:spPr>
        <p:txBody>
          <a:bodyPr>
            <a:spAutoFit/>
          </a:bodyPr>
          <a:lstStyle/>
          <a:p>
            <a:endParaRPr lang="zh-HK" altLang="en-US" dirty="0"/>
          </a:p>
        </p:txBody>
      </p:sp>
      <p:sp>
        <p:nvSpPr>
          <p:cNvPr id="11" name="文字方塊 10"/>
          <p:cNvSpPr txBox="1"/>
          <p:nvPr/>
        </p:nvSpPr>
        <p:spPr>
          <a:xfrm>
            <a:off x="3062953" y="666973"/>
            <a:ext cx="4402750" cy="369332"/>
          </a:xfrm>
          <a:prstGeom prst="rect">
            <a:avLst/>
          </a:prstGeom>
          <a:solidFill>
            <a:schemeClr val="bg1"/>
          </a:solidFill>
        </p:spPr>
        <p:txBody>
          <a:bodyPr wrap="square" rtlCol="0">
            <a:spAutoFit/>
          </a:bodyPr>
          <a:lstStyle/>
          <a:p>
            <a:r>
              <a:rPr lang="en-US" altLang="zh-HK" dirty="0" smtClean="0">
                <a:solidFill>
                  <a:srgbClr val="0000FF"/>
                </a:solidFill>
                <a:hlinkClick r:id="rId5"/>
              </a:rPr>
              <a:t>https://quizlet.com/_1qzu8w</a:t>
            </a:r>
            <a:endParaRPr lang="zh-HK" altLang="en-US" dirty="0">
              <a:solidFill>
                <a:srgbClr val="0000FF"/>
              </a:solidFill>
            </a:endParaRPr>
          </a:p>
        </p:txBody>
      </p:sp>
      <p:sp>
        <p:nvSpPr>
          <p:cNvPr id="3" name="矩形 2"/>
          <p:cNvSpPr/>
          <p:nvPr/>
        </p:nvSpPr>
        <p:spPr>
          <a:xfrm>
            <a:off x="107504" y="1340768"/>
            <a:ext cx="8856984" cy="1224136"/>
          </a:xfrm>
          <a:prstGeom prst="rect">
            <a:avLst/>
          </a:prstGeom>
          <a:noFill/>
          <a:ln w="3810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Tree>
    <p:extLst>
      <p:ext uri="{BB962C8B-B14F-4D97-AF65-F5344CB8AC3E}">
        <p14:creationId xmlns:p14="http://schemas.microsoft.com/office/powerpoint/2010/main" val="1798177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04406"/>
            <a:ext cx="9127292" cy="5228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投影片編號版面配置區 3"/>
          <p:cNvSpPr>
            <a:spLocks noGrp="1"/>
          </p:cNvSpPr>
          <p:nvPr>
            <p:ph type="sldNum" sz="quarter" idx="12"/>
          </p:nvPr>
        </p:nvSpPr>
        <p:spPr/>
        <p:txBody>
          <a:bodyPr/>
          <a:lstStyle/>
          <a:p>
            <a:pPr>
              <a:defRPr/>
            </a:pPr>
            <a:fld id="{5234665F-67E4-4298-9B50-D8AC5BF6E5F8}" type="slidenum">
              <a:rPr lang="zh-CN" altLang="en-US" smtClean="0"/>
              <a:pPr>
                <a:defRPr/>
              </a:pPr>
              <a:t>17</a:t>
            </a:fld>
            <a:endParaRPr lang="zh-CN" altLang="en-US"/>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5703" y="-1"/>
            <a:ext cx="1220929" cy="1235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文字方塊 10"/>
          <p:cNvSpPr txBox="1"/>
          <p:nvPr/>
        </p:nvSpPr>
        <p:spPr>
          <a:xfrm>
            <a:off x="3062953" y="666973"/>
            <a:ext cx="4402750" cy="369332"/>
          </a:xfrm>
          <a:prstGeom prst="rect">
            <a:avLst/>
          </a:prstGeom>
          <a:solidFill>
            <a:schemeClr val="bg1"/>
          </a:solidFill>
        </p:spPr>
        <p:txBody>
          <a:bodyPr wrap="square" rtlCol="0">
            <a:spAutoFit/>
          </a:bodyPr>
          <a:lstStyle/>
          <a:p>
            <a:r>
              <a:rPr lang="en-US" altLang="zh-HK" dirty="0" smtClean="0">
                <a:solidFill>
                  <a:srgbClr val="0000FF"/>
                </a:solidFill>
                <a:hlinkClick r:id="rId5"/>
              </a:rPr>
              <a:t>https://quizlet.com/_1qzu8w</a:t>
            </a:r>
            <a:endParaRPr lang="zh-HK" altLang="en-US" dirty="0">
              <a:solidFill>
                <a:srgbClr val="0000FF"/>
              </a:solidFill>
            </a:endParaRPr>
          </a:p>
        </p:txBody>
      </p:sp>
      <p:sp>
        <p:nvSpPr>
          <p:cNvPr id="3" name="矩形 2"/>
          <p:cNvSpPr/>
          <p:nvPr/>
        </p:nvSpPr>
        <p:spPr>
          <a:xfrm>
            <a:off x="6012160" y="1340768"/>
            <a:ext cx="2952328" cy="1224136"/>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9" name="直線圖說文字 2 8"/>
          <p:cNvSpPr/>
          <p:nvPr/>
        </p:nvSpPr>
        <p:spPr>
          <a:xfrm flipH="1">
            <a:off x="2267744" y="54905"/>
            <a:ext cx="4032448" cy="612068"/>
          </a:xfrm>
          <a:prstGeom prst="borderCallout2">
            <a:avLst>
              <a:gd name="adj1" fmla="val 31200"/>
              <a:gd name="adj2" fmla="val -3609"/>
              <a:gd name="adj3" fmla="val 49874"/>
              <a:gd name="adj4" fmla="val -13832"/>
              <a:gd name="adj5" fmla="val 195900"/>
              <a:gd name="adj6" fmla="val -28883"/>
            </a:avLst>
          </a:prstGeom>
          <a:solidFill>
            <a:srgbClr val="00B050"/>
          </a:solidFill>
          <a:ln>
            <a:solidFill>
              <a:srgbClr val="33996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HK" sz="2800" dirty="0">
                <a:solidFill>
                  <a:schemeClr val="bg1"/>
                </a:solidFill>
              </a:rPr>
              <a:t>m</a:t>
            </a:r>
            <a:r>
              <a:rPr lang="en-US" altLang="zh-HK" sz="2800" dirty="0" smtClean="0">
                <a:solidFill>
                  <a:schemeClr val="bg1"/>
                </a:solidFill>
              </a:rPr>
              <a:t>onitor learning progress</a:t>
            </a:r>
            <a:endParaRPr lang="zh-HK" altLang="en-US" sz="2800" dirty="0">
              <a:solidFill>
                <a:schemeClr val="bg1"/>
              </a:solidFill>
            </a:endParaRPr>
          </a:p>
        </p:txBody>
      </p:sp>
      <p:sp>
        <p:nvSpPr>
          <p:cNvPr id="16" name="文字方塊 15"/>
          <p:cNvSpPr txBox="1"/>
          <p:nvPr/>
        </p:nvSpPr>
        <p:spPr>
          <a:xfrm>
            <a:off x="759602" y="3187576"/>
            <a:ext cx="4197672" cy="830997"/>
          </a:xfrm>
          <a:prstGeom prst="rect">
            <a:avLst/>
          </a:prstGeom>
          <a:gradFill flip="none" rotWithShape="1">
            <a:gsLst>
              <a:gs pos="0">
                <a:srgbClr val="009900"/>
              </a:gs>
              <a:gs pos="50000">
                <a:schemeClr val="accent1">
                  <a:tint val="44500"/>
                  <a:satMod val="160000"/>
                </a:schemeClr>
              </a:gs>
              <a:gs pos="100000">
                <a:srgbClr val="0070C0"/>
              </a:gs>
            </a:gsLst>
            <a:path path="circle">
              <a:fillToRect r="100000" b="100000"/>
            </a:path>
            <a:tileRect l="-100000" t="-100000"/>
          </a:gradFill>
          <a:ln w="50800">
            <a:solidFill>
              <a:srgbClr val="00B050"/>
            </a:solidFill>
          </a:ln>
        </p:spPr>
        <p:txBody>
          <a:bodyPr wrap="square" rtlCol="0">
            <a:spAutoFit/>
          </a:bodyPr>
          <a:lstStyle/>
          <a:p>
            <a:r>
              <a:rPr lang="en-US" altLang="zh-HK" sz="2400" dirty="0"/>
              <a:t>m</a:t>
            </a:r>
            <a:r>
              <a:rPr lang="en-US" altLang="zh-HK" sz="2400" dirty="0" smtClean="0"/>
              <a:t>onitoring learning progress &amp; </a:t>
            </a:r>
          </a:p>
          <a:p>
            <a:r>
              <a:rPr lang="en-US" altLang="zh-HK" sz="2400" dirty="0"/>
              <a:t>e</a:t>
            </a:r>
            <a:r>
              <a:rPr lang="en-US" altLang="zh-HK" sz="2400" dirty="0" smtClean="0"/>
              <a:t>valuating learning outcomes</a:t>
            </a:r>
          </a:p>
        </p:txBody>
      </p:sp>
      <p:sp>
        <p:nvSpPr>
          <p:cNvPr id="17" name="矩形 16"/>
          <p:cNvSpPr/>
          <p:nvPr/>
        </p:nvSpPr>
        <p:spPr>
          <a:xfrm>
            <a:off x="6062960" y="2575507"/>
            <a:ext cx="2901528" cy="144306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18" name="直線圖說文字 2 17"/>
          <p:cNvSpPr/>
          <p:nvPr/>
        </p:nvSpPr>
        <p:spPr>
          <a:xfrm flipH="1">
            <a:off x="5225195" y="5932797"/>
            <a:ext cx="3363044" cy="838161"/>
          </a:xfrm>
          <a:prstGeom prst="borderCallout2">
            <a:avLst>
              <a:gd name="adj1" fmla="val -55496"/>
              <a:gd name="adj2" fmla="val 100768"/>
              <a:gd name="adj3" fmla="val -20646"/>
              <a:gd name="adj4" fmla="val 106369"/>
              <a:gd name="adj5" fmla="val 29957"/>
              <a:gd name="adj6" fmla="val 10272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HK" sz="2800" dirty="0">
                <a:solidFill>
                  <a:schemeClr val="accent5">
                    <a:lumMod val="75000"/>
                  </a:schemeClr>
                </a:solidFill>
              </a:rPr>
              <a:t>s</a:t>
            </a:r>
            <a:r>
              <a:rPr lang="en-US" altLang="zh-HK" sz="2800" dirty="0" smtClean="0">
                <a:solidFill>
                  <a:schemeClr val="accent5">
                    <a:lumMod val="75000"/>
                  </a:schemeClr>
                </a:solidFill>
              </a:rPr>
              <a:t>electing learning strategies </a:t>
            </a:r>
            <a:endParaRPr lang="zh-HK" altLang="en-US" sz="2800" dirty="0">
              <a:solidFill>
                <a:schemeClr val="accent5">
                  <a:lumMod val="75000"/>
                </a:schemeClr>
              </a:solidFill>
            </a:endParaRPr>
          </a:p>
        </p:txBody>
      </p:sp>
      <p:sp>
        <p:nvSpPr>
          <p:cNvPr id="19" name="文字方塊 18"/>
          <p:cNvSpPr txBox="1"/>
          <p:nvPr/>
        </p:nvSpPr>
        <p:spPr>
          <a:xfrm>
            <a:off x="168908" y="5978484"/>
            <a:ext cx="4197672" cy="830997"/>
          </a:xfrm>
          <a:prstGeom prst="rect">
            <a:avLst/>
          </a:prstGeom>
          <a:gradFill flip="none" rotWithShape="1">
            <a:gsLst>
              <a:gs pos="0">
                <a:srgbClr val="009900"/>
              </a:gs>
              <a:gs pos="50000">
                <a:schemeClr val="accent1">
                  <a:tint val="44500"/>
                  <a:satMod val="160000"/>
                </a:schemeClr>
              </a:gs>
              <a:gs pos="100000">
                <a:srgbClr val="0070C0"/>
              </a:gs>
            </a:gsLst>
            <a:path path="circle">
              <a:fillToRect r="100000" b="100000"/>
            </a:path>
            <a:tileRect l="-100000" t="-100000"/>
          </a:gradFill>
          <a:ln w="50800">
            <a:solidFill>
              <a:srgbClr val="00B050"/>
            </a:solidFill>
          </a:ln>
        </p:spPr>
        <p:txBody>
          <a:bodyPr wrap="square" rtlCol="0">
            <a:spAutoFit/>
          </a:bodyPr>
          <a:lstStyle/>
          <a:p>
            <a:r>
              <a:rPr lang="en-US" altLang="zh-HK" sz="2400" dirty="0"/>
              <a:t>m</a:t>
            </a:r>
            <a:r>
              <a:rPr lang="en-US" altLang="zh-HK" sz="2400" dirty="0" smtClean="0"/>
              <a:t>onitoring learning progress &amp; </a:t>
            </a:r>
          </a:p>
          <a:p>
            <a:r>
              <a:rPr lang="en-US" altLang="zh-HK" sz="2400" dirty="0"/>
              <a:t>e</a:t>
            </a:r>
            <a:r>
              <a:rPr lang="en-US" altLang="zh-HK" sz="2400" dirty="0" smtClean="0"/>
              <a:t>valuating learning outcomes</a:t>
            </a:r>
          </a:p>
        </p:txBody>
      </p:sp>
      <p:sp>
        <p:nvSpPr>
          <p:cNvPr id="20" name="矩形 19"/>
          <p:cNvSpPr/>
          <p:nvPr/>
        </p:nvSpPr>
        <p:spPr>
          <a:xfrm>
            <a:off x="6014939" y="4155679"/>
            <a:ext cx="2901528" cy="164958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Tree>
    <p:extLst>
      <p:ext uri="{BB962C8B-B14F-4D97-AF65-F5344CB8AC3E}">
        <p14:creationId xmlns:p14="http://schemas.microsoft.com/office/powerpoint/2010/main" val="264556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arn(inVertical)">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arn(inVertical)">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arn(inVertical)">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arn(inVertical)">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barn(inVertical)">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barn(inVertical)">
                                      <p:cBhvr>
                                        <p:cTn id="3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6" grpId="0" animBg="1"/>
      <p:bldP spid="17" grpId="0" animBg="1"/>
      <p:bldP spid="18" grpId="0" animBg="1"/>
      <p:bldP spid="19" grpId="0" animBg="1"/>
      <p:bldP spid="2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291" b="2931"/>
          <a:stretch/>
        </p:blipFill>
        <p:spPr bwMode="auto">
          <a:xfrm>
            <a:off x="107504" y="827630"/>
            <a:ext cx="8989105" cy="46240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直線圖說文字 2 3"/>
          <p:cNvSpPr/>
          <p:nvPr/>
        </p:nvSpPr>
        <p:spPr>
          <a:xfrm>
            <a:off x="2987824" y="215562"/>
            <a:ext cx="4251550" cy="612068"/>
          </a:xfrm>
          <a:prstGeom prst="borderCallout2">
            <a:avLst>
              <a:gd name="adj1" fmla="val 35349"/>
              <a:gd name="adj2" fmla="val 102490"/>
              <a:gd name="adj3" fmla="val 31200"/>
              <a:gd name="adj4" fmla="val 127612"/>
              <a:gd name="adj5" fmla="val 237587"/>
              <a:gd name="adj6" fmla="val 12965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HK" sz="2800" dirty="0">
                <a:solidFill>
                  <a:schemeClr val="accent5">
                    <a:lumMod val="75000"/>
                  </a:schemeClr>
                </a:solidFill>
              </a:rPr>
              <a:t>s</a:t>
            </a:r>
            <a:r>
              <a:rPr lang="en-US" altLang="zh-HK" sz="2800" dirty="0" smtClean="0">
                <a:solidFill>
                  <a:schemeClr val="accent5">
                    <a:lumMod val="75000"/>
                  </a:schemeClr>
                </a:solidFill>
              </a:rPr>
              <a:t>electing learning resources</a:t>
            </a:r>
            <a:endParaRPr lang="zh-HK" altLang="en-US" sz="2800" dirty="0">
              <a:solidFill>
                <a:schemeClr val="accent5">
                  <a:lumMod val="75000"/>
                </a:schemeClr>
              </a:solidFill>
            </a:endParaRPr>
          </a:p>
        </p:txBody>
      </p:sp>
      <p:sp>
        <p:nvSpPr>
          <p:cNvPr id="5" name="矩形 4"/>
          <p:cNvSpPr/>
          <p:nvPr/>
        </p:nvSpPr>
        <p:spPr>
          <a:xfrm>
            <a:off x="162620" y="5453732"/>
            <a:ext cx="3240360" cy="792088"/>
          </a:xfrm>
          <a:prstGeom prst="rect">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HK" sz="2800" dirty="0"/>
              <a:t>m</a:t>
            </a:r>
            <a:r>
              <a:rPr lang="en-US" altLang="zh-HK" sz="2800" dirty="0" smtClean="0"/>
              <a:t>onitoring progress</a:t>
            </a:r>
            <a:endParaRPr lang="zh-HK" altLang="en-US" sz="2800" dirty="0"/>
          </a:p>
        </p:txBody>
      </p:sp>
      <p:sp>
        <p:nvSpPr>
          <p:cNvPr id="6" name="矩形 5"/>
          <p:cNvSpPr/>
          <p:nvPr/>
        </p:nvSpPr>
        <p:spPr>
          <a:xfrm>
            <a:off x="3561231" y="5429572"/>
            <a:ext cx="4464496" cy="79208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HK" sz="2800" dirty="0"/>
              <a:t>e</a:t>
            </a:r>
            <a:r>
              <a:rPr lang="en-US" altLang="zh-HK" sz="2800" dirty="0" smtClean="0"/>
              <a:t>valuating learning outcomes</a:t>
            </a:r>
            <a:endParaRPr lang="zh-HK" altLang="en-US" sz="2800" dirty="0"/>
          </a:p>
        </p:txBody>
      </p:sp>
    </p:spTree>
    <p:extLst>
      <p:ext uri="{BB962C8B-B14F-4D97-AF65-F5344CB8AC3E}">
        <p14:creationId xmlns:p14="http://schemas.microsoft.com/office/powerpoint/2010/main" val="24341769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1032210" y="979240"/>
            <a:ext cx="7704856" cy="4893647"/>
          </a:xfrm>
          <a:prstGeom prst="rect">
            <a:avLst/>
          </a:prstGeom>
          <a:noFill/>
        </p:spPr>
        <p:txBody>
          <a:bodyPr wrap="square" rtlCol="0">
            <a:spAutoFit/>
          </a:bodyPr>
          <a:lstStyle/>
          <a:p>
            <a:r>
              <a:rPr lang="en-US" altLang="zh-HK" sz="3200" dirty="0" smtClean="0"/>
              <a:t>Level: P2</a:t>
            </a:r>
          </a:p>
          <a:p>
            <a:endParaRPr lang="zh-TW" altLang="zh-HK" sz="3200" dirty="0"/>
          </a:p>
          <a:p>
            <a:r>
              <a:rPr lang="en-US" altLang="zh-HK" sz="3200" dirty="0"/>
              <a:t>Unit </a:t>
            </a:r>
            <a:r>
              <a:rPr lang="en-US" altLang="zh-HK" sz="3200" dirty="0" smtClean="0"/>
              <a:t>3  </a:t>
            </a:r>
            <a:r>
              <a:rPr lang="en-US" altLang="zh-HK" sz="3200" dirty="0"/>
              <a:t>:  </a:t>
            </a:r>
            <a:r>
              <a:rPr lang="en-US" altLang="zh-HK" sz="3200" dirty="0" smtClean="0"/>
              <a:t>Our school</a:t>
            </a:r>
          </a:p>
          <a:p>
            <a:pPr marL="806450" indent="-806450"/>
            <a:endParaRPr lang="en-US" altLang="zh-HK" sz="3200" b="1" dirty="0" smtClean="0"/>
          </a:p>
          <a:p>
            <a:pPr marL="2057400" indent="-2057400"/>
            <a:r>
              <a:rPr lang="en-US" altLang="zh-HK" sz="3200" b="1" dirty="0" smtClean="0"/>
              <a:t>SDL task:  Learn more words about  school facilities</a:t>
            </a:r>
          </a:p>
          <a:p>
            <a:pPr marL="2057400" indent="-2057400"/>
            <a:endParaRPr lang="en-US" altLang="zh-HK" sz="3200" b="1" dirty="0"/>
          </a:p>
          <a:p>
            <a:pPr marL="2057400" indent="-2057400"/>
            <a:r>
              <a:rPr lang="en-US" altLang="zh-HK" sz="3200" b="1" dirty="0" smtClean="0"/>
              <a:t>Application: writing </a:t>
            </a:r>
          </a:p>
          <a:p>
            <a:pPr marL="2057400" indent="-2057400"/>
            <a:endParaRPr lang="en-US" altLang="zh-HK" sz="3200" b="1" dirty="0"/>
          </a:p>
          <a:p>
            <a:pPr marL="2057400" indent="-2057400"/>
            <a:r>
              <a:rPr lang="en-US" altLang="zh-HK" sz="2400" b="1" i="1" dirty="0" smtClean="0">
                <a:solidFill>
                  <a:srgbClr val="0066FF"/>
                </a:solidFill>
              </a:rPr>
              <a:t>Acknowledgement: CCC Kei </a:t>
            </a:r>
            <a:r>
              <a:rPr lang="en-US" altLang="zh-HK" sz="2400" b="1" i="1" dirty="0" err="1" smtClean="0">
                <a:solidFill>
                  <a:srgbClr val="0066FF"/>
                </a:solidFill>
              </a:rPr>
              <a:t>Faat</a:t>
            </a:r>
            <a:r>
              <a:rPr lang="en-US" altLang="zh-HK" sz="2400" b="1" i="1" dirty="0" smtClean="0">
                <a:solidFill>
                  <a:srgbClr val="0066FF"/>
                </a:solidFill>
              </a:rPr>
              <a:t> Primary School</a:t>
            </a:r>
            <a:endParaRPr lang="en-US" altLang="zh-HK" sz="2400" i="1" dirty="0">
              <a:solidFill>
                <a:srgbClr val="0066FF"/>
              </a:solidFill>
            </a:endParaRPr>
          </a:p>
        </p:txBody>
      </p:sp>
    </p:spTree>
    <p:extLst>
      <p:ext uri="{BB962C8B-B14F-4D97-AF65-F5344CB8AC3E}">
        <p14:creationId xmlns:p14="http://schemas.microsoft.com/office/powerpoint/2010/main" val="294398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60648"/>
            <a:ext cx="7406640" cy="720080"/>
          </a:xfrm>
        </p:spPr>
        <p:txBody>
          <a:bodyPr>
            <a:normAutofit/>
          </a:bodyPr>
          <a:lstStyle/>
          <a:p>
            <a:r>
              <a:rPr lang="en-US" altLang="zh-HK" sz="3600" b="1" i="1" dirty="0">
                <a:solidFill>
                  <a:srgbClr val="0000FF"/>
                </a:solidFill>
              </a:rPr>
              <a:t>Definition of SDL</a:t>
            </a:r>
            <a:endParaRPr lang="zh-HK" altLang="en-US" sz="3600" b="1" i="1" dirty="0">
              <a:solidFill>
                <a:srgbClr val="0000FF"/>
              </a:solidFill>
            </a:endParaRPr>
          </a:p>
          <a:p>
            <a:endParaRPr lang="zh-HK"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124744"/>
            <a:ext cx="7553325"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60474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文字方塊 1"/>
          <p:cNvSpPr txBox="1"/>
          <p:nvPr/>
        </p:nvSpPr>
        <p:spPr>
          <a:xfrm>
            <a:off x="977470" y="97661"/>
            <a:ext cx="6042802" cy="1323439"/>
          </a:xfrm>
          <a:prstGeom prst="rect">
            <a:avLst/>
          </a:prstGeom>
          <a:noFill/>
        </p:spPr>
        <p:txBody>
          <a:bodyPr wrap="square" rtlCol="0">
            <a:spAutoFit/>
          </a:bodyPr>
          <a:lstStyle/>
          <a:p>
            <a:r>
              <a:rPr lang="en-US" altLang="zh-HK" sz="2800" dirty="0" smtClean="0"/>
              <a:t>Level: P2                   Topic</a:t>
            </a:r>
            <a:r>
              <a:rPr lang="en-US" altLang="zh-HK" sz="2800" dirty="0"/>
              <a:t>: Our school</a:t>
            </a:r>
          </a:p>
          <a:p>
            <a:endParaRPr lang="en-US" altLang="zh-HK" sz="2800" dirty="0" smtClean="0"/>
          </a:p>
          <a:p>
            <a:endParaRPr lang="en-US" altLang="zh-HK" sz="2400" dirty="0"/>
          </a:p>
        </p:txBody>
      </p:sp>
      <p:sp>
        <p:nvSpPr>
          <p:cNvPr id="3" name="文字方塊 2"/>
          <p:cNvSpPr txBox="1"/>
          <p:nvPr/>
        </p:nvSpPr>
        <p:spPr>
          <a:xfrm>
            <a:off x="251520" y="803369"/>
            <a:ext cx="8622704" cy="1200329"/>
          </a:xfrm>
          <a:prstGeom prst="rect">
            <a:avLst/>
          </a:prstGeom>
          <a:solidFill>
            <a:srgbClr val="FF5050">
              <a:alpha val="88000"/>
            </a:srgbClr>
          </a:solidFill>
          <a:ln w="50800">
            <a:solidFill>
              <a:srgbClr val="00B050"/>
            </a:solidFill>
          </a:ln>
        </p:spPr>
        <p:txBody>
          <a:bodyPr wrap="square" rtlCol="0">
            <a:spAutoFit/>
          </a:bodyPr>
          <a:lstStyle/>
          <a:p>
            <a:pPr marL="265113" indent="-265113">
              <a:buFontTx/>
              <a:buAutoNum type="arabicPeriod"/>
            </a:pPr>
            <a:r>
              <a:rPr lang="en-US" altLang="zh-HK" sz="2400" b="1" dirty="0">
                <a:hlinkClick r:id="" action="ppaction://hlinkshowjump?jump=nextslide"/>
              </a:rPr>
              <a:t>Diagnosing learning needs and setting learning </a:t>
            </a:r>
            <a:r>
              <a:rPr lang="en-US" altLang="zh-HK" sz="2400" b="1" dirty="0" smtClean="0">
                <a:hlinkClick r:id="" action="ppaction://hlinkshowjump?jump=nextslide"/>
              </a:rPr>
              <a:t>goals</a:t>
            </a:r>
            <a:endParaRPr lang="en-US" altLang="zh-HK" sz="2400" b="1" dirty="0"/>
          </a:p>
          <a:p>
            <a:pPr marL="266700" indent="-266700"/>
            <a:r>
              <a:rPr lang="en-US" altLang="zh-HK" sz="2400" dirty="0" smtClean="0"/>
              <a:t>    Students need to expand their vocabulary on school facilities for accomplishing a writing task</a:t>
            </a:r>
            <a:endParaRPr lang="en-US" altLang="zh-HK" sz="2400" dirty="0"/>
          </a:p>
        </p:txBody>
      </p:sp>
      <p:sp>
        <p:nvSpPr>
          <p:cNvPr id="7" name="文字方塊 6"/>
          <p:cNvSpPr txBox="1"/>
          <p:nvPr/>
        </p:nvSpPr>
        <p:spPr>
          <a:xfrm>
            <a:off x="251520" y="2304905"/>
            <a:ext cx="8622704" cy="830997"/>
          </a:xfrm>
          <a:prstGeom prst="rect">
            <a:avLst/>
          </a:prstGeom>
          <a:solidFill>
            <a:srgbClr val="FFC000">
              <a:alpha val="64000"/>
            </a:srgbClr>
          </a:solidFill>
          <a:ln w="50800">
            <a:solidFill>
              <a:srgbClr val="00B050"/>
            </a:solidFill>
          </a:ln>
        </p:spPr>
        <p:txBody>
          <a:bodyPr wrap="square" rtlCol="0">
            <a:spAutoFit/>
          </a:bodyPr>
          <a:lstStyle/>
          <a:p>
            <a:r>
              <a:rPr lang="en-US" altLang="zh-HK" sz="2400" b="1" dirty="0" smtClean="0"/>
              <a:t>2. Selecting learning resources and strategies</a:t>
            </a:r>
          </a:p>
          <a:p>
            <a:r>
              <a:rPr lang="en-US" altLang="zh-HK" sz="2400" dirty="0" smtClean="0">
                <a:solidFill>
                  <a:srgbClr val="0000FF"/>
                </a:solidFill>
              </a:rPr>
              <a:t>Apply the use of e-resources to facilitate vocabulary learning</a:t>
            </a:r>
          </a:p>
        </p:txBody>
      </p:sp>
      <p:sp>
        <p:nvSpPr>
          <p:cNvPr id="8" name="文字方塊 7"/>
          <p:cNvSpPr txBox="1"/>
          <p:nvPr/>
        </p:nvSpPr>
        <p:spPr>
          <a:xfrm>
            <a:off x="251520" y="3449829"/>
            <a:ext cx="8622704" cy="1200329"/>
          </a:xfrm>
          <a:prstGeom prst="rect">
            <a:avLst/>
          </a:prstGeom>
          <a:solidFill>
            <a:srgbClr val="009900">
              <a:alpha val="62000"/>
            </a:srgbClr>
          </a:solidFill>
          <a:ln w="50800">
            <a:solidFill>
              <a:srgbClr val="00B050"/>
            </a:solidFill>
          </a:ln>
        </p:spPr>
        <p:txBody>
          <a:bodyPr wrap="square" rtlCol="0">
            <a:spAutoFit/>
          </a:bodyPr>
          <a:lstStyle/>
          <a:p>
            <a:r>
              <a:rPr lang="en-US" altLang="zh-HK" dirty="0" smtClean="0"/>
              <a:t>3</a:t>
            </a:r>
            <a:r>
              <a:rPr lang="en-US" altLang="zh-HK" sz="2400" dirty="0" smtClean="0"/>
              <a:t>. </a:t>
            </a:r>
            <a:r>
              <a:rPr lang="en-US" altLang="zh-HK" sz="2400" b="1" dirty="0" smtClean="0"/>
              <a:t>Monitoring learning progress</a:t>
            </a:r>
          </a:p>
          <a:p>
            <a:r>
              <a:rPr lang="en-US" altLang="zh-HK" sz="2400" dirty="0" smtClean="0"/>
              <a:t>Encourage students to keep a record of the new words learned and share in class</a:t>
            </a:r>
          </a:p>
        </p:txBody>
      </p:sp>
      <p:sp>
        <p:nvSpPr>
          <p:cNvPr id="9" name="文字方塊 8"/>
          <p:cNvSpPr txBox="1"/>
          <p:nvPr/>
        </p:nvSpPr>
        <p:spPr>
          <a:xfrm>
            <a:off x="251520" y="4891977"/>
            <a:ext cx="8622704" cy="1938992"/>
          </a:xfrm>
          <a:prstGeom prst="rect">
            <a:avLst/>
          </a:prstGeom>
          <a:solidFill>
            <a:srgbClr val="0066FF">
              <a:alpha val="68000"/>
            </a:srgbClr>
          </a:solidFill>
          <a:ln w="50800">
            <a:solidFill>
              <a:srgbClr val="00B050"/>
            </a:solidFill>
          </a:ln>
        </p:spPr>
        <p:txBody>
          <a:bodyPr wrap="square" rtlCol="0">
            <a:spAutoFit/>
          </a:bodyPr>
          <a:lstStyle/>
          <a:p>
            <a:r>
              <a:rPr lang="en-US" altLang="zh-HK" sz="2400" b="1" dirty="0" smtClean="0"/>
              <a:t>4. Evaluating learning outcomes</a:t>
            </a:r>
          </a:p>
          <a:p>
            <a:pPr marL="285750" indent="-285750">
              <a:buFont typeface="Arial" panose="020B0604020202020204" pitchFamily="34" charset="0"/>
              <a:buChar char="•"/>
            </a:pPr>
            <a:r>
              <a:rPr lang="en-US" altLang="zh-HK" sz="2400" dirty="0" smtClean="0"/>
              <a:t>Assess students’ reporting on the new words learned </a:t>
            </a:r>
            <a:endParaRPr lang="en-US" altLang="zh-HK" sz="2400" dirty="0"/>
          </a:p>
          <a:p>
            <a:pPr marL="285750" indent="-285750">
              <a:buFont typeface="Arial" panose="020B0604020202020204" pitchFamily="34" charset="0"/>
              <a:buChar char="•"/>
            </a:pPr>
            <a:r>
              <a:rPr lang="en-US" altLang="zh-HK" sz="2400" dirty="0" smtClean="0"/>
              <a:t>Assess students’ vocabulary learning record </a:t>
            </a:r>
          </a:p>
          <a:p>
            <a:pPr marL="285750" indent="-285750">
              <a:buFont typeface="Arial" panose="020B0604020202020204" pitchFamily="34" charset="0"/>
              <a:buChar char="•"/>
            </a:pPr>
            <a:r>
              <a:rPr lang="en-US" altLang="zh-HK" sz="2400" dirty="0" smtClean="0"/>
              <a:t>Assess students’ writing to see if they can apply the words learned in use</a:t>
            </a:r>
            <a:endParaRPr lang="en-US" altLang="zh-HK" sz="2400" dirty="0"/>
          </a:p>
        </p:txBody>
      </p:sp>
      <p:sp>
        <p:nvSpPr>
          <p:cNvPr id="5" name="向下箭號 4"/>
          <p:cNvSpPr/>
          <p:nvPr/>
        </p:nvSpPr>
        <p:spPr>
          <a:xfrm>
            <a:off x="4588592" y="2062091"/>
            <a:ext cx="367334" cy="1880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12" name="向下箭號 11"/>
          <p:cNvSpPr/>
          <p:nvPr/>
        </p:nvSpPr>
        <p:spPr>
          <a:xfrm>
            <a:off x="4573170" y="3173693"/>
            <a:ext cx="382755" cy="1952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13" name="向下箭號 12"/>
          <p:cNvSpPr/>
          <p:nvPr/>
        </p:nvSpPr>
        <p:spPr>
          <a:xfrm>
            <a:off x="4573170" y="4696758"/>
            <a:ext cx="382755" cy="1952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6" name="AutoShape 2" descr="data:image/jpeg;base64,/9j/4AAQSkZJRgABAQAAAQABAAD/2wCEAAkGBxAPDw8PEBIQEA8QEA8PDxAQEBAQEA8PFREWFhYRFRUYHSggGBolGxUVITEhJSkrLi4uFx8zODMtNygtLisBCgoKDg0OFxAQFy0dHyUtLSstLS0tKy0tLS0tLS0tLS0tLS0tLS0tLS0tLS0tLS0tLS0tLS0tLS0tLS0tLS0rLf/AABEIAOEA4QMBEQACEQEDEQH/xAAcAAABBAMBAAAAAAAAAAAAAAAAAQIDBAUGBwj/xABJEAABAwIDBAUGCggEBwEAAAABAAIDBBEFEiEGMUFRBxNhcZEiMlKBscEjM0JicnOSobLRFBYkNFOCs/A1Q5OiJWODo8Ph8RX/xAAaAQEAAwEBAQAAAAAAAAAAAAAAAQIDBAUG/8QAMREAAgIBAwMCBQQBBAMAAAAAAAECEQMEEiEFMVETQRQiMmFxFSMz8LE1QmKBJVLR/9oADAMBAAIRAxEAPwDuKAEAIAQAgBACAEAIAQCIAQAgC6EACgC6gkEAKQKgBACAEAIAQAgBACAEAIAQAgBACAEAIAQAgEugMFjm19BRXE9RGHgX6prg+U/yN18VpDDOfZFJZIo0TF+mVou2lpi/k+d+Qd+VoJ+9dUdH/wCzMZZ/BqmIdJ+Ky3yysgHKKJtx63XW8dJjXcyeaRganaXEJfjKyrd2dfI0fZaQFqsMF2RVzl5Kbq+c75pz3zSH3q/px8EbpeQbXzjdNOO6aQe9R6a8Dc/JdpdpsQi+LrKtvYZ5HDwcSFEsMH3SJWR+TO4f0oYpFbNIycf82Ntz622WMtJB9kXWaSNswjpkYbCqpizm+F+cfZIBWEtHX0s0jqF7m94JtdQ1ukFRG5/GMuDJB/IdVyzxTh3RtGaZnAVmXBAKgBACAEAIAQAgBACAEAIAQAgBAIVANa2r22o8NBEri+a12wR2Mh5X4NHaVtiwym+DOWRROQbS9JFfWktY79FgO6OI+UR86TefVYL0celhH7s5p5nL7GnEEkk3JOpJ1JPMldKRjZZo8Plm+Kjc/taDbx3JuSCV9jNU2xtU/wA7q4x85xJ8ACs3mii2xmUg2EHy5z/Iy33kqj1HhFvSXktN2Hp+Mkx+wPcqvPIt6aB2w9PwkmH2D7k9eXgemirNsI35E5/nYD7CrLP5RX0/BjanYyqb5pikHzXEHwI96us0WRskjCVuGzQ/GxvYOZHk+O5aKUZdmVpoqtJBBBII1BBsQeYKOKITfsbjs30kV1GQ2R36TDoMkh8to+a/f43XLk0sZduDaOZo69stttSYiAI3ZJbXdE+wkbz04jtC8/JgljZ0wyRl2NmBWRoKgBACAEAIAQAgBACAEAIAQEc0rWNLnENa0Xc5xsAOZKLnsOxyDbfpTc/NT4cbM3PqiCHO+qB3D5x9XNd+HSe8zlyZvBy03c4uJLnucS4kkuc4m5JO8ld6SRzt2ZzDNl5pbOf8Ezm7Vx7m/mqvJFdiVBs2nD9nKaGxy9Y70pLHwG5YvI2aKCRmmusLDQcANAFnRa0LnShYudTQsM6ULDOlCwzqNosTOlCxC/h4pQMPiGz9NNclnVu9KOzfu3FXWSUe5VwTNWxPZaaK7o/hWdmjwO1vH1LaOVPuUcK7GCaXMcHNLmPabgglrmuHEHeCtGkyvY6fsR0nuaWwV5uCbNnA07pAPxBefm0vvE6cea+GdepalsjQ5hBBAIIN9CuBqjpJkAqARAKgBACAEAIAQAgIK2rjgjfNK5scUbS573GzWtA1JKlJt0iG6OB9IG3kuJPMMRdHRtPktBIdP86Ts5N9+71MGnUOX3OPJkb7GsYZhklQ6zBZvynm+Vv/AL7F0tpGSTZumFYPDT2IAfJxe4C4+iOCwlNs0UUjKh6ptLWOD1aiLFD1NFbFzpQsXOpoiwzpQsM6ULDOlE2BcoobhC9KJsaXqKJsaXqKJsxeK4TDUAlwyv4SNAv6+atGTRVpM0vE8Lkp3WeLtPmvHmu/I9i3jJMzao2XYTbmWge2KUufSkgC5JMPaObezwXLn06lyu5tjyVwzvGG4hHURtexzXNcA4FpBBB4grzGmnTOtO1ZbUEggBACAVACAEAIBkjw0EkgAAkk7gBxSrBwLpK22diEpghJbRxOIHDr3g/GH5umg7b93qafBsVvucWXJbo1nB8MM7tdI2+ceZ9ELpk1FUu5mlZulOxsbQxgDWjcAsXbLrgmD1O0ix4crbStjg9KIsXOpoixc6ULDOpoWSU8T5DlY1zzyaCVDaXdiyWpo5oheSN7Bzc0geKiMov6WHwVs6tRFhnShYmdRRNiF6bSbGl6q0TY0vUUTZBUMbI0seA5p3gqOUWs0vGMNMDtNY3Xynl809q2jK0ZtUbH0ebYuoZGwSuP6M82af4Lid/0Tx5XuuXU4Ny3LubYstfg73SVIkaHBeYdhOEAqAEAIAQAgEQHJ+mPa7KDhsDvKeA6qcL+SzeIr9u89neu7SYb+ZnNmn/tOT0sBe9rBvcQO4cSvR7HKblSxtja1jdwHj2rHuy5Ya9W2lWyQOVkitjs6tRFi50oixc6URYZ0oWXcHozUzxwj5R1PJoFyfAKmSWyLkTG5SUfJ1egoo6dgjjaGtA9ZPMniV405ym7Z6UIKCpEzwHAggEHQgi4IULgs1ZzjbHCBTSNfGLRScPQfxA7F6mmy71Uu55+WGyX2NdzrpoysTOlCwL0omxM6ULGFyrRZMY56q4lkytWRtkY5jtxHgeBVVwyzdo0yohLHOad4Nitu6KHUOina0/uczvLZ8UT8qMDze8ezuXmavDte9djrwzvhnX43hwBHFcZ0D0AIAQAgBAYXa7HmYfRy1LrEtGWNpNs8p81v98AVpig5ySKzltVnmeonfNI+WRxfJI4ve473OJuSvajFLhHnydmSwNnlOdyAA9f/wAUyKpmea5VSDZI1y0oo2PD1NFbHB6miLFzpRFhnShYGUDeQO8gK21ldxsGwFdGK5rczbvZI1uvyrXt4Arl1mN+k2jbT5F6is6kSvGo9UaSpog07pJq2Mgha4gOdJcXPADX2rv0EG5NnDrJpJJnP2ztO4g9xC9La6OPcOzqKJ3CF6UTYmdRRNiF6UTYxz1DRZSInPVHEumYDG2fCB3pDXvGitHsQ3yUKWofDIyWM5XscHNPaFWcVJUy8ZU7PQ+xGPNq6eOQfLaLi+rX8WnuK8TJDbKj0IytWbQqFgQCoAQCFAcO6aMe6+rZRsPwdL5T+Rnc2/3NNvWV6ejx1Hd5OPPO3Rz9jV3pHK2ZPCn2JHMD7lLRWzLMciRDkSB6tRSxwepoixHTAbypUSrlRA+v9EesrRYyjmV31D3bye4aBXUEijmRWVqRVtktLO+J7JGEtexwc1w4EKsoqSp9mIz2u/c6vgPSDTSsDag9TMAA4kfBuPMEbu4rxc3T5xdx5R6eLXRaqfcvYhtvQwtJEvWngyIZiT7AsoaHLJ9qNJ6zGvezle0mOSV85lf5LQMsbBuY3817WDAsMdqPLyZXklbMTZbtIzTHsleNxPiq7UW3E7K5w3i/3FUeNF1MsMqmu3Gx5FUcKLqY8vVaLJjS9GiyZG96o0WTMRijruA5D2okS2Y17VDLpm69FmMmGodTuPkyeWzsePOHrHsXnazFxuR14J80d3ppc7Q5ecdZMgEQCoCnjFe2mp56h+jIYpJXdzWk2+5WhHdJIiTpWeXKupdPLJM/V8r3SO73G69yEdqSPMm+WKxq2Rk2WYdCCOC0SM2zJxS3CnaQ5EnWKVEo2RvqDw8VZRKuRCddVdIzbFAUkWKApK2OY3Ud4UMWdgZsLh9geqdqB/mOXgvXZk6s9iOjxtXQHYTD/wCE7/Ueo+OzeSfg8Yn6i4f/AAnf6j1Px2byR8HiNJ2+waCklhbA0tD43Oddxdc5rcV6WhzSyxbl5PP1eNY5JR8GrWXdyc1iWUE2JZCUxtlBax7JiO0dqq4llImEwKo4mikNklsFXaWUjFzakniVDRZMrvCzaNExKSoMMscrd8b2vHqKwyR3Jo2hKmejtlK8SxNINw5ocPWvDaptHpJ2jPqCRUAIDQembEuqw3qgbOqZGx97B5TvYF06WNzsxzuo0cLYF7K7nnNliMLRGbZYY1aIybJ2haGdjlJUUBSVseApKtigKSLFshWxw09qkizZ/wBe68Dzo/8ATC4X0/D3o6vjcq4TOoYdOXwQvd5z42Odw1LQSvFyR2zaR7GKW6CbJy5VLnN+lHWen+qd+Nex01fI/wAnka9/uL8Gk2XpHCJZCbEsoJsaQoLWNIQlDSFBexpCq0SiF7VSSNIsrPCyZqmQPCzZqmdd6KMSLqaNpOsbnRnuBu37iF42qjtyM9HBK4HUwuY2FQCKAcZ6dKvNU0kN9GRyyEdrnNA+5pXpaKPDZx6l9jm8YXpJHEyxGFqkZNlmMLRGTZKArlGxwCkq2OAUlGxwCkq2OAUkWOAQrYtlJFi5UrgiztmEH9mp/qYvwBfM5l+5L8s+jw/xx/BaJWdGlnO+k3WeD6p34yvZ6b9L/J4/UH+4vwaZZegcNiWUk2IQoJTGkKC1jSELWNIVSyY0hCyZDIFSRpFld4WTRqmV5AsmaxZunRbVZZZY/oPHsPuXma2PZndpnxR3WmddjT2LzzrJUAiA4D0uz58VkHoRRN9p969bRr9s4NQ/nNSYF3I45FiMLVGUiywLVGTJAFYoxwCkq2PAUlGxwCkq2OspKtjgEK2LZSRYtkfYWdmwk/s8H1Mf4Avms38kvyz6PC/24/gtErM0OfdJGs8H1R/EvY6b9L/J5HUH86/BqFl6J56YhCE2NIUE2NIUFkxpCFrGEKCyY0hQXRG8KrLplaQLFm0StIFlI1iZ7YGXLW29KN33OauDWr5Ds0z+Y9A4U68QXlHeXEAFAedukx18Xquzqh/2mr2NJ/GjzdR9bNejXajlkWYwtUZSLLAtUYskAVijHAKSjHgKStjwFJWxwCkoxwCkgdZCthZKIs7BhR/Z4Pqo/wAIXzWZfuS/LPpcH8cfwWSVQ0NC6Q9Zofqj+Jev076H+Tx+ov8AcX4NTIXonnpiEITY0hQWsYQoLJjSELIaQoLJjCFUumRvCqy6K0gWTNolaQLJmsWZTY02rY/ov9y4dZ9B16b6j0JgR+CXkHpGSQCFAeeek5lsWqPnCJ3+wD3L2NJ/GjzdT9bNdjXbE5JFmNaxMpFlgWyMZEgVkZtjwFJRjgFJVseApKNjwFJVscApKtjgEIN8bsXT2BzyagHePyXjy6hk8HsR6fCrTNjgjDGMYL2Y1rRffYCy4JPdJs74rbFIeSlE2YfGcDjq3Nc9zgWtyjLbde66cOoliVI5s2mjlds1LafBY6Xqshcc5ffMRpa35r0tLqJZb3ex5mq08cNbTAELsaORMaQoLWNIUFkMIQshpCqWTGEKC6ZG9VZeJVkWUjeJWkWLNUZTY1t61nY159n5rh1n8bOzS/UegsB+K8F5B6Rk0AiA4T0wU+XEWv8A4kI/2uI94Xq6J/JR5+qXzGmxr0InDIsxrWJlIsxrZGDJQFczY8BCjJArFRwCko2PAUlWOAUlWPaEaIs6C3aulsPKfuH+W5eI9Bmb7Htx6hhSA7V0vpP+w5R8Bm8D9RwifrVS+k/7DlPwGbwP1HCIdqqX0n/YcnwOXwP1DCa/tXikVSIerJOQvzXaRvtbf3Lu0mCeO9xw6zUQy7dvsa8Qu1nEmNIUFkxhCgsmNIUF0MKguhhCgsiGRVkaxK0ixkbRK0ixZsjO7CRXqnO9FlvFw/Jedrn8qR36RfM2d7wZtogvLO8yCARAcm6bqH92nA81z43dzgCPvaV6Ghly4nHq48KRy+NeqjzpFqNaxMJFmNbRMZE7VcyY9oUlGPCkox4CtRRseApKseApKtjgFJWxwCkrYtkoixbILEIShY0hQWsaQoLIYQoLJjCFBcYQoLIYQoLoYQoLoglWbNYlWRYyNolaRZM3RuXRzS3L3+k6w9S8jXSuSR6ekjUWzt1Ay0bQuE6yygBAaj0mYYajD5gBdzGGRna5nlW8AQttPPbkTMs0bgzgUZXvR8HjyLUa1iYyLMZW0TCRlMPwuecOdDE+QM84tF8ul9UnmhjaUpURHFOf0xsrtWpzseFYozIYVhc1VJ1cLc7rXOoAaOZJ3LLNnhhW6bL4cM8z2wRLi+ETUcgjmDQ8tDxldmGUkj3Jp9RDOt0CNRp5YXtmVAF0nK2OAUlWx4Cko2OAQgLIBCEJsYQoLJjSoLInw/Dpal/VwsL32JsLCwHEkrHNmhhjcnSOjDhlldRVsq1MLo3OY8Fr2OLXA7wRoQrRmpxUo9iJRcJOL7kLgpJQwqpdETlDNEV5CsmbRKshWMjaJWkWUnwbR7nVuj/D8kcTba2ue8m59q8DPPdNyPaxR2wSOpMFgAsjQcgBAV66LPG4b9CidcirPN+0mGmkrJobWaHZmdrHaj229S93T5N8Ezx88HGTRTjK64s5ZFqMrWLMZHUeib93rvpN/pleV1L64Ho9P+iZg9lNk/0+nllEpjfG7I1thlPkB1yeG9dmp1rwTjGu6OLTaP14OV9mZOXYaJ1PJLTVInkjDszRkylzRcsBG496xh1KSyKOSNJmk+nReNyhK2jN9G1LE2lklZIDJJ8YNLw2vYH1a+tc3U8kpZUmuPb7nT0zHBYnJPn/AAa/Fs66sq3sjqTPDG1pfUuOaxNzkGu9dy1iwYU3Cm+yOD4N58rqdpd2WxsdBM2QUlV10sWj2ENtm10uN2466qi6llg16sKTJfTcU0/SnbRS2e2YNWyc5iySF2QMsLF1txPDVdOq1/oShStPk5tL0/14z5prgtSbLRCpp6Zs+Z0jZOsc0NORzW3sB+ayXUcnpSybKou+m4/VjjUrsuRbEw53xOqfhdSxjQ3Nk4OcCsZdWyUpKHBtHo+Pc4OfPgbSbFRlxilqQKixcI2ZSQy+jiDry8VM+rT4lGHykY+kQtxlP5vBgYsJa2qfTTythDM2aQjTQX07wvQlqm8KyY43fsedHSpZ3iyOq9zL/qpTzxSPo6kzPjHlNc0AE2JA3Ai9iuFdSywmo5Y0meh+mYpwcsM7aMnsBhsBp3yEsfK64eCGl0FiRb1gXXN1LUZPVUVwv8nV0vT4/Sk3y/8ABidn8KDa8x0lWSBBn65jWOuSbFhG7kVvqc7lp08sObMNLgSz7cU/Yx0Gz0tXX1MIffq5HmaZw+cRe3M66di6JayOHBCVd1wjGOklmzyjfZ8syP6k003WR0tX1k8XnscG5b+rt46rm/UckWnkhUWda6djkmsc7kjFbM7KGsdUse90UkFm5coN3G+h8Fvqtd6SjKKtMx0ui9VyUnTRkY9gIpYpBDVtkqYhZ7G5Cxslj5BtqNx1XM+pTUluhSZ1R6fFxe2VtHOqhpaS06FpII5EGxC9Hdf4OGq49ypIVkzaJLhFL107G8AQ53cCuPVZNmNnZp8e+SO57I0VgDyC8Oz1za0AIAQCFAcr6XMBLmtqmDyotH2G+I/kfeu3RZdrpnJq8dpNHLYyvZR5MizGVrFmMjqfRIf2eu+k3+mV5fUXc4Ho6BVCZJ0an/h1d9J/9BqnqH82O/7yU0H8M6/vA7oq+Jrf+n+Byt1WlLH/AHwV6XezIO6Mv3at+l/4yo6l9eP8Dpv0ZBnRlUMMVTT3DZH+U3mRktp3FX6pCSlDJXBl0qcds4N8subGYJNRS1E1RaOMMy5i4WcASS7sFh96y1+phnhCOPlmug009POcsnCJ9jKgSf8A6MrdA+Zzm9xabKNdDb6UX4J0E1L1ZLyaxsN/iEHb1tzz+DcvV6kq0sv+v8nkdMd6qP8A2ZyL/Hnev+kF57/089CL/wDIsIv8ff8A3/kBJf6cv77iL/8AJv8Avgs0tBDNi1WZQ15YGOYx1iCco1sd9lnPNPHo4KLqzWGDHk1s3JXXsZjBn1JdUCeOOGMG0DWWuWjNcm3C2VcedY/k2Nt+52YPU+ffFRXtRr/R24H9NjuMxdcDs1C7+pqvTkcPS+fVh92Vdh8NkpcQfFKAHiAu0IIsXaG/qV+oZoZdOpQ8lOnYZYdQ4z8F/ZSrY3EMUhcQ18kxcy587KXAgd1wfWsNXBvBimuUl/8ADo0eSKz5YP3ZBsds9UUdZPPPZkTWSMDy4Wfme05t+gsOKtrNVDNhjCHcaPSzw5pZJ9uSfYirbPV4nKzzHvYWnmPKF1nrYOGPFF+xpo5qc8kl7mH6KT+1130G/wBRy06i/wBvGU0H15LOe40f2mo+ul/GV345XBfg45r52zFyFQ2XijcdhcKJ+EI1fa2nyeC8XV5d0tvg9fTY6jbOz4TT9XGOZXGdReQAgBACAoYvRtmjc0gEWIIO4jkpTadohq1R562jwd1FUOiN8h8qI82X3X5jcvc02b1I2eNqMeyVFGMrrizlkjI0WITRAiOSSMO84Me5od32VnCEnbV0Z7pRtJlijr5Y2lkcj2Nd5zWvLQ7S2oHYtXjhJ7pKzLfKNqLosUldLECI5Hxh3nBji3NbnZXljhN3JWYrJOCqLokpa2WIERyPYHecGuLQe+29WlihLmSsoss48RdDYZC0hzSWuG4tJBHcVdxTVS5RkpOLtOi5UYnPKMsksr2+i57iPBUhpsUHcYotk1OWaqUhKaskjBDHvYHbw1xaD32V5YoZHclZlHLOHEXQQzOY4OY4tcNzmkgjS29XlBSVNWjOM5QdxdMf+lyZ+szv6z08xzeKr6UNu2uPBb1Z7t18h+lSZ+tzv6z08xz7rb+5PRht21x4Hqz3br5AVcmfrQ9/WenmOblvUejBx2NKgs2RS33z5JH4pUFxcZpcxFic7r25Ki0uFRrajT4nK3e5lWGqkjdnY9zH+k1xDvFXnjhOO2StEQyzi90XTFfiU+cy9bJ1hGUvznMW8r8lT4fGo7VFUa+vkctzlyVXTOLs+Z2e+bPc5r87q2yNVXHghTd3fPklq8WqJG5JJpXt9Fz3EeCxjp8UXaijd58klTkUoa+WG/VSPjzWvkcW3tzsoyQjPmSsvjnKPEXRWhr5Yi50Uj43O0cWOc0u1vqQs5wjLho2xylF8MoTSEkkkkkkkneTzVHXZGi5JMLojPKG/JGru7kuPU5vTjXudunxb5Wdm2SwqwbpoAF4b5PYN1aLIBUAIAQAgEKA0jb7ZltVEbaPHlRu5O5dx3LbBmeOVmObH6io4rLE6N7o3gtewlrgeBC96E1JWjxckXF0yRjlsmYSRYY5aJmMkWI3rVMxkiw1y0TMpIkCsZtDwVJVjwVJRoeCpKUOQgEAhKEjCVBZIaSoLpEZKhlkRvcq2aJFeR6zbNYorPcs2zaKK73LJs2iiJrS9wa0XcdAsMk1FbmdGODk9qOi7HYDlA0uSbk8yvBzZXklZ7eHEscaR1TD6URsA421WRqWkAIAQAgBACAjmiDwWlAcx2/2Q628sQAlaDwt1g9En2Fdem1Dg6fY5dRg3q13OXkFpLXAhwNiCLEHkV7UJ7uUeNOO10yVjlqmYtFhj1qmZNE7HrRMycSdj1dMycSZrlezJoeCpKtDgVJVoW6kihboRQhKglIaSoLJEbnKGy6RE96o5GiiQPeqNmqiQPes2zWKK73LNs1iiE3JAGpOgCxnNRVs3hBt0jcNldnzcOcLuPZuHJeJqNR6jpdj2tPgWNW+51rA8MEbQSNeC5TpMwgBACAEAIAQAgEQENXTNkaQQgOZbabGiQmSMBso462eOR/NdWn1Lxv7HLn0yyL7nNJonxPLJAWuG8H+9y9rHlU1aPHyY3B1Icx62UjCSJ2PWiZk4kzXq6kZuJK2RXTM3ElbIrbijiSCRTuKOIvWKdxG0OsTcRsEMqbi20jdIquRZRI3SKrkXUSJ71Rs0SIHvVGzRRIXvWbZqokbGueQ1ouTwWOTKoK5HRjxObqJt+zWzZuHOF3G2vLsC8XUal5HS7Hs4NOsat9zqWBYM2NoJC5fajp5u2Z4BAKgBACAEAIAQAgBAIgIqina8WKA0janZJkzTdv0XC2ZvcVrjzSxu0ZZMUcipnL8XwCemJuC+MX8sDUDtC9fDrIT78M8nNpJw7coxrHrtTOJxJWvV1IzcSVsituKOJIJFZSKOI8SKdxXaL1incRtDrE3DaIZE3E7RhkVdxO0jdIq7i6iRueqtsuoohe9UlI0jEtUOGSTHQFrefPuC4c+sjDhcnfg0cp8vg3rZ7ZcNtp3niV5GTLLI7Z62PFHGuDoeE4O2MAka8lmaGXAQCoAQAgBACAEAIAQAgBACAa5oIsdUBh8SwNkgNgO6yCjn+PbENJLmtyO5tGh7wurFq54/ucuXSwn9jTq7Z6oh+TnHNu/wXo49djl34PPyaHJHtyYwktNiCDyIIK7I5FLsziljku6HCRXszcRwkU7iu0cJFO4bQ6xNw2CGRRY2jDIlllEbcncCe7VZyyRj3ZpHG32VlymwmaThlHbv8FxZNdCP08nbj0M5fVwbLhOyeoJGY9o9y8/LqpzPRxaWEPY3nB9mbWJAHqXLydNG1UlEyMaAX5oC0gBACAEAIAQAgBACAEAIAQAgBACAjkha7eAUBiqzAmP3AIDXcS2Ra692A94urKcl2ZRwjLujWqzYdnBpb9En2LojrMsf9xhPR4pexiptjXDc53rF1suoT90Yvp8PZlZ2yco+V9y0/UX4M/05eRo2Vl9L/ao/Uf+I/Tv+RPHsi47y7wVJdQm+yo0j0+C7uzIUuxreLSe8krGWsyy9zaOjxL2M9QbJAWs0D1Lnc5S9zoUIx9jYqHZkN3gBVLGcpsOjj4XQFwBAKgBACAEAIAQAgBACAEAIAQCIAQAgBACAVAIgGOhad4CAgfh8Z4ICJ2ExHggEGDxf3ZAPbhcQ4ICdlIwbmhAShoG5AKgBAKgBACAEAIAQAgBACAQoBUAIAQAgEQCoAQAgBACAEAIAQAgBACAEAIAQAgBACAEAIAQAgBACA//2Q==">
            <a:hlinkClick r:id="rId3"/>
          </p:cNvPr>
          <p:cNvSpPr>
            <a:spLocks noChangeAspect="1" noChangeArrowheads="1"/>
          </p:cNvSpPr>
          <p:nvPr/>
        </p:nvSpPr>
        <p:spPr bwMode="auto">
          <a:xfrm>
            <a:off x="71438" y="-1371600"/>
            <a:ext cx="2857500" cy="2857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HK" altLang="en-US"/>
          </a:p>
        </p:txBody>
      </p:sp>
    </p:spTree>
    <p:extLst>
      <p:ext uri="{BB962C8B-B14F-4D97-AF65-F5344CB8AC3E}">
        <p14:creationId xmlns:p14="http://schemas.microsoft.com/office/powerpoint/2010/main" val="752685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0" y="2047653"/>
            <a:ext cx="4572000" cy="1107996"/>
          </a:xfrm>
          <a:prstGeom prst="rect">
            <a:avLst/>
          </a:prstGeom>
        </p:spPr>
        <p:txBody>
          <a:bodyPr>
            <a:spAutoFit/>
          </a:bodyPr>
          <a:lstStyle/>
          <a:p>
            <a:pPr algn="ctr"/>
            <a:r>
              <a:rPr lang="en-US" altLang="zh-HK" sz="6600" b="1" i="1" dirty="0" smtClean="0">
                <a:solidFill>
                  <a:srgbClr val="0000FF"/>
                </a:solidFill>
              </a:rPr>
              <a:t>Conclusion</a:t>
            </a:r>
            <a:endParaRPr lang="zh-HK" altLang="en-US" sz="6600" b="1" i="1" dirty="0">
              <a:solidFill>
                <a:srgbClr val="0000FF"/>
              </a:solidFill>
            </a:endParaRPr>
          </a:p>
        </p:txBody>
      </p:sp>
    </p:spTree>
    <p:extLst>
      <p:ext uri="{BB962C8B-B14F-4D97-AF65-F5344CB8AC3E}">
        <p14:creationId xmlns:p14="http://schemas.microsoft.com/office/powerpoint/2010/main" val="17191656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ears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8755234">
            <a:off x="255440" y="-14022"/>
            <a:ext cx="1552138" cy="16702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ontent Placeholder 10"/>
          <p:cNvGraphicFramePr>
            <a:graphicFrameLocks/>
          </p:cNvGraphicFramePr>
          <p:nvPr>
            <p:extLst>
              <p:ext uri="{D42A27DB-BD31-4B8C-83A1-F6EECF244321}">
                <p14:modId xmlns:p14="http://schemas.microsoft.com/office/powerpoint/2010/main" val="723204107"/>
              </p:ext>
            </p:extLst>
          </p:nvPr>
        </p:nvGraphicFramePr>
        <p:xfrm>
          <a:off x="251520" y="1772816"/>
          <a:ext cx="8496944" cy="4005050"/>
        </p:xfrm>
        <a:graphic>
          <a:graphicData uri="http://schemas.openxmlformats.org/drawingml/2006/table">
            <a:tbl>
              <a:tblPr firstRow="1" bandRow="1">
                <a:tableStyleId>{5C22544A-7EE6-4342-B048-85BDC9FD1C3A}</a:tableStyleId>
              </a:tblPr>
              <a:tblGrid>
                <a:gridCol w="8496944"/>
              </a:tblGrid>
              <a:tr h="768085">
                <a:tc>
                  <a:txBody>
                    <a:bodyPr/>
                    <a:lstStyle/>
                    <a:p>
                      <a:r>
                        <a:rPr lang="en-US" altLang="zh-HK" sz="2400" dirty="0" smtClean="0">
                          <a:latin typeface="+mn-lt"/>
                        </a:rPr>
                        <a:t>Provide students</a:t>
                      </a:r>
                      <a:r>
                        <a:rPr lang="en-US" altLang="zh-HK" sz="2400" baseline="0" dirty="0" smtClean="0">
                          <a:latin typeface="+mn-lt"/>
                        </a:rPr>
                        <a:t> with opportunities for...</a:t>
                      </a:r>
                      <a:endParaRPr lang="zh-HK" altLang="en-US" sz="2400" dirty="0">
                        <a:latin typeface="+mn-lt"/>
                      </a:endParaRPr>
                    </a:p>
                  </a:txBody>
                  <a:tcPr marL="187992" marR="187992" anchor="ctr"/>
                </a:tc>
              </a:tr>
              <a:tr h="768085">
                <a:tc>
                  <a:txBody>
                    <a:bodyPr/>
                    <a:lstStyle/>
                    <a:p>
                      <a:r>
                        <a:rPr lang="en-US" altLang="zh-HK" sz="2400" dirty="0" smtClean="0">
                          <a:latin typeface="+mn-lt"/>
                        </a:rPr>
                        <a:t>Understanding</a:t>
                      </a:r>
                      <a:r>
                        <a:rPr lang="en-US" altLang="zh-HK" sz="2400" baseline="0" dirty="0" smtClean="0">
                          <a:latin typeface="+mn-lt"/>
                        </a:rPr>
                        <a:t> their </a:t>
                      </a:r>
                      <a:r>
                        <a:rPr lang="en-US" altLang="zh-HK" sz="2400" u="sng" baseline="0" dirty="0" smtClean="0">
                          <a:solidFill>
                            <a:srgbClr val="FF0000"/>
                          </a:solidFill>
                          <a:latin typeface="+mn-lt"/>
                        </a:rPr>
                        <a:t>            </a:t>
                      </a:r>
                      <a:r>
                        <a:rPr lang="en-US" altLang="zh-HK" sz="2400" baseline="0" dirty="0" smtClean="0">
                          <a:latin typeface="+mn-lt"/>
                        </a:rPr>
                        <a:t>as learners and setting achievable </a:t>
                      </a:r>
                      <a:r>
                        <a:rPr lang="en-US" altLang="zh-HK" sz="2400" u="none" baseline="0" dirty="0" smtClean="0">
                          <a:solidFill>
                            <a:srgbClr val="FF0000"/>
                          </a:solidFill>
                          <a:latin typeface="+mn-lt"/>
                        </a:rPr>
                        <a:t>______</a:t>
                      </a:r>
                      <a:endParaRPr lang="zh-HK" altLang="en-US" sz="2400" u="none" dirty="0">
                        <a:solidFill>
                          <a:srgbClr val="FF0000"/>
                        </a:solidFill>
                        <a:latin typeface="+mn-lt"/>
                      </a:endParaRPr>
                    </a:p>
                  </a:txBody>
                  <a:tcPr marL="187992" marR="187992" anchor="ctr"/>
                </a:tc>
              </a:tr>
              <a:tr h="7680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zh-HK" sz="2400" kern="1200" dirty="0" smtClean="0">
                          <a:solidFill>
                            <a:schemeClr val="dk1"/>
                          </a:solidFill>
                          <a:latin typeface="+mn-lt"/>
                          <a:ea typeface="+mn-ea"/>
                          <a:cs typeface="+mn-cs"/>
                        </a:rPr>
                        <a:t>Selecting learning </a:t>
                      </a:r>
                      <a:r>
                        <a:rPr kumimoji="0" lang="en-US" altLang="zh-HK" sz="2400" kern="1200" dirty="0" smtClean="0">
                          <a:solidFill>
                            <a:srgbClr val="FF0000"/>
                          </a:solidFill>
                          <a:latin typeface="+mn-lt"/>
                          <a:ea typeface="+mn-ea"/>
                          <a:cs typeface="+mn-cs"/>
                        </a:rPr>
                        <a:t>___________</a:t>
                      </a:r>
                      <a:r>
                        <a:rPr kumimoji="0" lang="en-US" altLang="zh-HK" sz="2400" kern="1200" dirty="0" smtClean="0">
                          <a:solidFill>
                            <a:schemeClr val="dk1"/>
                          </a:solidFill>
                          <a:latin typeface="+mn-lt"/>
                          <a:ea typeface="+mn-ea"/>
                          <a:cs typeface="+mn-cs"/>
                        </a:rPr>
                        <a:t>and learning </a:t>
                      </a:r>
                      <a:r>
                        <a:rPr kumimoji="0" lang="en-US" altLang="zh-HK" sz="2400" kern="1200" dirty="0" smtClean="0">
                          <a:solidFill>
                            <a:srgbClr val="FF0000"/>
                          </a:solidFill>
                          <a:latin typeface="+mn-lt"/>
                          <a:ea typeface="+mn-ea"/>
                          <a:cs typeface="+mn-cs"/>
                        </a:rPr>
                        <a:t>____________</a:t>
                      </a:r>
                      <a:endParaRPr lang="zh-HK" altLang="en-US" sz="2400" dirty="0">
                        <a:solidFill>
                          <a:srgbClr val="FF0000"/>
                        </a:solidFill>
                        <a:latin typeface="+mn-lt"/>
                      </a:endParaRPr>
                    </a:p>
                  </a:txBody>
                  <a:tcPr marL="187992" marR="187992" anchor="ctr"/>
                </a:tc>
              </a:tr>
              <a:tr h="768085">
                <a:tc>
                  <a:txBody>
                    <a:bodyPr/>
                    <a:lstStyle/>
                    <a:p>
                      <a:r>
                        <a:rPr lang="en-US" altLang="zh-HK" sz="2400" dirty="0" smtClean="0">
                          <a:latin typeface="+mn-lt"/>
                        </a:rPr>
                        <a:t>Monitoring </a:t>
                      </a:r>
                      <a:r>
                        <a:rPr lang="en-US" altLang="zh-HK" sz="2400" dirty="0" smtClean="0">
                          <a:solidFill>
                            <a:srgbClr val="FF0000"/>
                          </a:solidFill>
                          <a:latin typeface="+mn-lt"/>
                        </a:rPr>
                        <a:t>_______________</a:t>
                      </a:r>
                      <a:endParaRPr lang="en-US" altLang="zh-HK" sz="2400" u="sng" dirty="0" smtClean="0">
                        <a:solidFill>
                          <a:srgbClr val="FF0000"/>
                        </a:solidFill>
                        <a:latin typeface="+mn-lt"/>
                      </a:endParaRPr>
                    </a:p>
                    <a:p>
                      <a:endParaRPr lang="zh-HK" altLang="en-US" sz="2400" dirty="0">
                        <a:latin typeface="+mn-lt"/>
                      </a:endParaRPr>
                    </a:p>
                  </a:txBody>
                  <a:tcPr marL="187992" marR="187992" anchor="ctr"/>
                </a:tc>
              </a:tr>
              <a:tr h="768085">
                <a:tc>
                  <a:txBody>
                    <a:bodyPr/>
                    <a:lstStyle/>
                    <a:p>
                      <a:r>
                        <a:rPr lang="en-US" altLang="zh-HK" sz="2400" u="none" dirty="0" smtClean="0">
                          <a:solidFill>
                            <a:srgbClr val="FF0000"/>
                          </a:solidFill>
                          <a:latin typeface="+mn-lt"/>
                        </a:rPr>
                        <a:t>__________</a:t>
                      </a:r>
                      <a:r>
                        <a:rPr lang="en-US" altLang="zh-HK" sz="2400" u="none" baseline="0" dirty="0" smtClean="0">
                          <a:solidFill>
                            <a:srgbClr val="FF0000"/>
                          </a:solidFill>
                          <a:latin typeface="+mn-lt"/>
                        </a:rPr>
                        <a:t> </a:t>
                      </a:r>
                      <a:r>
                        <a:rPr lang="en-US" altLang="zh-HK" sz="2400" dirty="0" smtClean="0">
                          <a:latin typeface="+mn-lt"/>
                        </a:rPr>
                        <a:t>and revision</a:t>
                      </a:r>
                    </a:p>
                    <a:p>
                      <a:endParaRPr lang="zh-HK" altLang="en-US" sz="2400" dirty="0">
                        <a:latin typeface="+mn-lt"/>
                      </a:endParaRPr>
                    </a:p>
                  </a:txBody>
                  <a:tcPr marL="187992" marR="187992" anchor="ctr"/>
                </a:tc>
              </a:tr>
            </a:tbl>
          </a:graphicData>
        </a:graphic>
      </p:graphicFrame>
      <p:sp>
        <p:nvSpPr>
          <p:cNvPr id="2" name="文字方塊 1"/>
          <p:cNvSpPr txBox="1"/>
          <p:nvPr/>
        </p:nvSpPr>
        <p:spPr>
          <a:xfrm>
            <a:off x="2960958" y="2560712"/>
            <a:ext cx="922784" cy="461665"/>
          </a:xfrm>
          <a:prstGeom prst="rect">
            <a:avLst/>
          </a:prstGeom>
          <a:noFill/>
        </p:spPr>
        <p:txBody>
          <a:bodyPr wrap="square" rtlCol="0">
            <a:spAutoFit/>
          </a:bodyPr>
          <a:lstStyle/>
          <a:p>
            <a:r>
              <a:rPr lang="en-US" altLang="zh-HK" sz="2400" dirty="0" smtClean="0">
                <a:solidFill>
                  <a:srgbClr val="FF0000"/>
                </a:solidFill>
              </a:rPr>
              <a:t>needs</a:t>
            </a:r>
            <a:endParaRPr lang="zh-HK" altLang="en-US" sz="2400" dirty="0">
              <a:solidFill>
                <a:srgbClr val="FF0000"/>
              </a:solidFill>
            </a:endParaRPr>
          </a:p>
        </p:txBody>
      </p:sp>
      <p:sp>
        <p:nvSpPr>
          <p:cNvPr id="5" name="文字方塊 4"/>
          <p:cNvSpPr txBox="1"/>
          <p:nvPr/>
        </p:nvSpPr>
        <p:spPr>
          <a:xfrm>
            <a:off x="532017" y="2886794"/>
            <a:ext cx="922784" cy="461665"/>
          </a:xfrm>
          <a:prstGeom prst="rect">
            <a:avLst/>
          </a:prstGeom>
          <a:noFill/>
        </p:spPr>
        <p:txBody>
          <a:bodyPr wrap="square" rtlCol="0">
            <a:spAutoFit/>
          </a:bodyPr>
          <a:lstStyle/>
          <a:p>
            <a:r>
              <a:rPr lang="en-US" altLang="zh-HK" sz="2400" dirty="0" smtClean="0">
                <a:solidFill>
                  <a:srgbClr val="FF0000"/>
                </a:solidFill>
              </a:rPr>
              <a:t>goals</a:t>
            </a:r>
            <a:endParaRPr lang="zh-HK" altLang="en-US" sz="2400" dirty="0">
              <a:solidFill>
                <a:srgbClr val="FF0000"/>
              </a:solidFill>
            </a:endParaRPr>
          </a:p>
        </p:txBody>
      </p:sp>
      <p:sp>
        <p:nvSpPr>
          <p:cNvPr id="7" name="文字方塊 6"/>
          <p:cNvSpPr txBox="1"/>
          <p:nvPr/>
        </p:nvSpPr>
        <p:spPr>
          <a:xfrm>
            <a:off x="2843808" y="3456533"/>
            <a:ext cx="1440160" cy="461665"/>
          </a:xfrm>
          <a:prstGeom prst="rect">
            <a:avLst/>
          </a:prstGeom>
          <a:noFill/>
        </p:spPr>
        <p:txBody>
          <a:bodyPr wrap="square" rtlCol="0">
            <a:spAutoFit/>
          </a:bodyPr>
          <a:lstStyle/>
          <a:p>
            <a:r>
              <a:rPr lang="en-US" altLang="zh-HK" sz="2400" dirty="0" smtClean="0">
                <a:solidFill>
                  <a:srgbClr val="FF0000"/>
                </a:solidFill>
              </a:rPr>
              <a:t>strategies</a:t>
            </a:r>
            <a:endParaRPr lang="zh-HK" altLang="en-US" sz="2400" dirty="0">
              <a:solidFill>
                <a:srgbClr val="FF0000"/>
              </a:solidFill>
            </a:endParaRPr>
          </a:p>
        </p:txBody>
      </p:sp>
      <p:sp>
        <p:nvSpPr>
          <p:cNvPr id="8" name="文字方塊 7"/>
          <p:cNvSpPr txBox="1"/>
          <p:nvPr/>
        </p:nvSpPr>
        <p:spPr>
          <a:xfrm>
            <a:off x="6230094" y="3494633"/>
            <a:ext cx="1512168" cy="461665"/>
          </a:xfrm>
          <a:prstGeom prst="rect">
            <a:avLst/>
          </a:prstGeom>
          <a:noFill/>
        </p:spPr>
        <p:txBody>
          <a:bodyPr wrap="square" rtlCol="0">
            <a:spAutoFit/>
          </a:bodyPr>
          <a:lstStyle/>
          <a:p>
            <a:r>
              <a:rPr lang="en-US" altLang="zh-HK" sz="2400" dirty="0" smtClean="0">
                <a:solidFill>
                  <a:srgbClr val="FF0000"/>
                </a:solidFill>
              </a:rPr>
              <a:t>resources</a:t>
            </a:r>
            <a:endParaRPr lang="zh-HK" altLang="en-US" sz="2400" dirty="0">
              <a:solidFill>
                <a:srgbClr val="FF0000"/>
              </a:solidFill>
            </a:endParaRPr>
          </a:p>
        </p:txBody>
      </p:sp>
      <p:sp>
        <p:nvSpPr>
          <p:cNvPr id="9" name="文字方塊 8"/>
          <p:cNvSpPr txBox="1"/>
          <p:nvPr/>
        </p:nvSpPr>
        <p:spPr>
          <a:xfrm>
            <a:off x="2060104" y="4085555"/>
            <a:ext cx="2808312" cy="461665"/>
          </a:xfrm>
          <a:prstGeom prst="rect">
            <a:avLst/>
          </a:prstGeom>
          <a:noFill/>
        </p:spPr>
        <p:txBody>
          <a:bodyPr wrap="square" rtlCol="0">
            <a:spAutoFit/>
          </a:bodyPr>
          <a:lstStyle/>
          <a:p>
            <a:r>
              <a:rPr lang="en-US" altLang="zh-HK" sz="2400" dirty="0">
                <a:solidFill>
                  <a:srgbClr val="FF0000"/>
                </a:solidFill>
              </a:rPr>
              <a:t>l</a:t>
            </a:r>
            <a:r>
              <a:rPr lang="en-US" altLang="zh-HK" sz="2400" dirty="0" smtClean="0">
                <a:solidFill>
                  <a:srgbClr val="FF0000"/>
                </a:solidFill>
              </a:rPr>
              <a:t>earning process</a:t>
            </a:r>
            <a:endParaRPr lang="zh-HK" altLang="en-US" sz="2400" dirty="0">
              <a:solidFill>
                <a:srgbClr val="FF0000"/>
              </a:solidFill>
            </a:endParaRPr>
          </a:p>
        </p:txBody>
      </p:sp>
      <p:sp>
        <p:nvSpPr>
          <p:cNvPr id="10" name="文字方塊 9"/>
          <p:cNvSpPr txBox="1"/>
          <p:nvPr/>
        </p:nvSpPr>
        <p:spPr>
          <a:xfrm>
            <a:off x="317054" y="4945360"/>
            <a:ext cx="1848010" cy="461665"/>
          </a:xfrm>
          <a:prstGeom prst="rect">
            <a:avLst/>
          </a:prstGeom>
          <a:noFill/>
        </p:spPr>
        <p:txBody>
          <a:bodyPr wrap="square" rtlCol="0">
            <a:spAutoFit/>
          </a:bodyPr>
          <a:lstStyle/>
          <a:p>
            <a:r>
              <a:rPr lang="en-US" altLang="zh-HK" sz="2400" dirty="0" smtClean="0">
                <a:solidFill>
                  <a:srgbClr val="FF0000"/>
                </a:solidFill>
              </a:rPr>
              <a:t>  Assessment</a:t>
            </a:r>
            <a:endParaRPr lang="zh-HK" altLang="en-US" sz="2400" dirty="0">
              <a:solidFill>
                <a:srgbClr val="FF0000"/>
              </a:solidFill>
            </a:endParaRPr>
          </a:p>
        </p:txBody>
      </p:sp>
    </p:spTree>
    <p:extLst>
      <p:ext uri="{BB962C8B-B14F-4D97-AF65-F5344CB8AC3E}">
        <p14:creationId xmlns:p14="http://schemas.microsoft.com/office/powerpoint/2010/main" val="101776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字方塊 8"/>
          <p:cNvSpPr txBox="1"/>
          <p:nvPr/>
        </p:nvSpPr>
        <p:spPr>
          <a:xfrm>
            <a:off x="1475656" y="1844824"/>
            <a:ext cx="5904656" cy="2123658"/>
          </a:xfrm>
          <a:prstGeom prst="rect">
            <a:avLst/>
          </a:prstGeom>
          <a:noFill/>
        </p:spPr>
        <p:txBody>
          <a:bodyPr wrap="square" rtlCol="0">
            <a:spAutoFit/>
          </a:bodyPr>
          <a:lstStyle/>
          <a:p>
            <a:pPr algn="ctr"/>
            <a:r>
              <a:rPr lang="en-US" altLang="zh-HK" sz="4400" b="1" i="1" dirty="0" smtClean="0">
                <a:solidFill>
                  <a:srgbClr val="0000FF"/>
                </a:solidFill>
              </a:rPr>
              <a:t>4 basic steps to achieve self-directed learning </a:t>
            </a:r>
            <a:endParaRPr lang="zh-HK" altLang="en-US" sz="4400" b="1" i="1" dirty="0">
              <a:solidFill>
                <a:srgbClr val="0000FF"/>
              </a:solidFill>
            </a:endParaRPr>
          </a:p>
        </p:txBody>
      </p:sp>
    </p:spTree>
    <p:extLst>
      <p:ext uri="{BB962C8B-B14F-4D97-AF65-F5344CB8AC3E}">
        <p14:creationId xmlns:p14="http://schemas.microsoft.com/office/powerpoint/2010/main" val="2249064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群組 31"/>
          <p:cNvGrpSpPr/>
          <p:nvPr/>
        </p:nvGrpSpPr>
        <p:grpSpPr>
          <a:xfrm>
            <a:off x="44674" y="641833"/>
            <a:ext cx="9125324" cy="1797918"/>
            <a:chOff x="44674" y="641833"/>
            <a:chExt cx="9125324" cy="1797918"/>
          </a:xfrm>
        </p:grpSpPr>
        <p:sp>
          <p:nvSpPr>
            <p:cNvPr id="7" name="矩形 6"/>
            <p:cNvSpPr/>
            <p:nvPr/>
          </p:nvSpPr>
          <p:spPr>
            <a:xfrm>
              <a:off x="3635895" y="641833"/>
              <a:ext cx="2762373" cy="17407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HK" sz="2400" dirty="0" smtClean="0">
                  <a:solidFill>
                    <a:schemeClr val="tx1"/>
                  </a:solidFill>
                </a:rPr>
                <a:t>- </a:t>
              </a:r>
            </a:p>
            <a:p>
              <a:r>
                <a:rPr lang="en-US" altLang="zh-HK" sz="2400" dirty="0" smtClean="0">
                  <a:solidFill>
                    <a:schemeClr val="tx1"/>
                  </a:solidFill>
                </a:rPr>
                <a:t>- </a:t>
              </a:r>
              <a:r>
                <a:rPr lang="en-US" altLang="zh-HK" sz="2400" dirty="0" smtClean="0">
                  <a:solidFill>
                    <a:schemeClr val="tx1"/>
                  </a:solidFill>
                  <a:latin typeface="Cambria Math" panose="02040503050406030204" pitchFamily="18" charset="0"/>
                  <a:ea typeface="Cambria Math" panose="02040503050406030204" pitchFamily="18" charset="0"/>
                </a:rPr>
                <a:t>Determined by T</a:t>
              </a:r>
            </a:p>
            <a:p>
              <a:pPr marL="171450" indent="-171450"/>
              <a:r>
                <a:rPr lang="en-US" altLang="zh-HK" sz="2400" dirty="0" smtClean="0">
                  <a:solidFill>
                    <a:schemeClr val="tx1"/>
                  </a:solidFill>
                  <a:latin typeface="Cambria Math" panose="02040503050406030204" pitchFamily="18" charset="0"/>
                  <a:ea typeface="Cambria Math" panose="02040503050406030204" pitchFamily="18" charset="0"/>
                </a:rPr>
                <a:t>- Assessment data  driven (e.g. test, exam</a:t>
              </a:r>
              <a:r>
                <a:rPr lang="en-US" altLang="zh-HK" sz="2200" dirty="0" smtClean="0">
                  <a:solidFill>
                    <a:schemeClr val="tx1"/>
                  </a:solidFill>
                  <a:latin typeface="Cambria Math" panose="02040503050406030204" pitchFamily="18" charset="0"/>
                  <a:ea typeface="Cambria Math" panose="02040503050406030204" pitchFamily="18" charset="0"/>
                </a:rPr>
                <a:t>)</a:t>
              </a:r>
              <a:endParaRPr lang="zh-HK" altLang="en-US" sz="2200" dirty="0">
                <a:solidFill>
                  <a:schemeClr val="tx1"/>
                </a:solidFill>
                <a:latin typeface="Cambria Math" panose="02040503050406030204" pitchFamily="18" charset="0"/>
              </a:endParaRPr>
            </a:p>
          </p:txBody>
        </p:sp>
        <p:sp>
          <p:nvSpPr>
            <p:cNvPr id="8" name="矩形 7"/>
            <p:cNvSpPr/>
            <p:nvPr/>
          </p:nvSpPr>
          <p:spPr>
            <a:xfrm>
              <a:off x="6422845" y="698983"/>
              <a:ext cx="2678855" cy="17407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76200">
                <a:buFontTx/>
                <a:buChar char="-"/>
              </a:pPr>
              <a:r>
                <a:rPr lang="en-US" altLang="zh-HK" sz="2200" dirty="0">
                  <a:solidFill>
                    <a:schemeClr val="tx1"/>
                  </a:solidFill>
                  <a:latin typeface="Cambria Math" panose="02040503050406030204" pitchFamily="18" charset="0"/>
                  <a:ea typeface="Cambria Math" panose="02040503050406030204" pitchFamily="18" charset="0"/>
                </a:rPr>
                <a:t>Experience </a:t>
              </a:r>
              <a:r>
                <a:rPr lang="en-US" altLang="zh-HK" sz="2200" dirty="0" smtClean="0">
                  <a:solidFill>
                    <a:schemeClr val="tx1"/>
                  </a:solidFill>
                  <a:latin typeface="Cambria Math" panose="02040503050406030204" pitchFamily="18" charset="0"/>
                  <a:ea typeface="Cambria Math" panose="02040503050406030204" pitchFamily="18" charset="0"/>
                </a:rPr>
                <a:t>  difficulties </a:t>
              </a:r>
              <a:r>
                <a:rPr lang="en-US" altLang="zh-HK" sz="2200" dirty="0">
                  <a:solidFill>
                    <a:schemeClr val="tx1"/>
                  </a:solidFill>
                  <a:latin typeface="Cambria Math" panose="02040503050406030204" pitchFamily="18" charset="0"/>
                  <a:ea typeface="Cambria Math" panose="02040503050406030204" pitchFamily="18" charset="0"/>
                </a:rPr>
                <a:t>in </a:t>
              </a:r>
              <a:r>
                <a:rPr lang="en-US" altLang="zh-HK" sz="2200" dirty="0" smtClean="0">
                  <a:solidFill>
                    <a:schemeClr val="tx1"/>
                  </a:solidFill>
                  <a:latin typeface="Cambria Math" panose="02040503050406030204" pitchFamily="18" charset="0"/>
                  <a:ea typeface="Cambria Math" panose="02040503050406030204" pitchFamily="18" charset="0"/>
                </a:rPr>
                <a:t>language use</a:t>
              </a:r>
              <a:endParaRPr lang="en-US" altLang="zh-HK" sz="2200" dirty="0">
                <a:solidFill>
                  <a:schemeClr val="tx1"/>
                </a:solidFill>
                <a:latin typeface="Cambria Math" panose="02040503050406030204" pitchFamily="18" charset="0"/>
                <a:ea typeface="Cambria Math" panose="02040503050406030204" pitchFamily="18" charset="0"/>
              </a:endParaRPr>
            </a:p>
            <a:p>
              <a:pPr indent="-171450">
                <a:buFontTx/>
                <a:buChar char="-"/>
              </a:pPr>
              <a:r>
                <a:rPr lang="en-US" altLang="zh-HK" sz="2200" dirty="0" smtClean="0">
                  <a:solidFill>
                    <a:schemeClr val="tx1"/>
                  </a:solidFill>
                  <a:latin typeface="Cambria Math" panose="02040503050406030204" pitchFamily="18" charset="0"/>
                  <a:ea typeface="Cambria Math" panose="02040503050406030204" pitchFamily="18" charset="0"/>
                </a:rPr>
                <a:t>Personal </a:t>
              </a:r>
              <a:r>
                <a:rPr lang="en-US" altLang="zh-HK" sz="2200" dirty="0">
                  <a:solidFill>
                    <a:schemeClr val="tx1"/>
                  </a:solidFill>
                  <a:latin typeface="Cambria Math" panose="02040503050406030204" pitchFamily="18" charset="0"/>
                  <a:ea typeface="Cambria Math" panose="02040503050406030204" pitchFamily="18" charset="0"/>
                </a:rPr>
                <a:t>plans</a:t>
              </a:r>
              <a:endParaRPr lang="zh-HK" altLang="en-US" sz="2200" dirty="0">
                <a:solidFill>
                  <a:schemeClr val="tx1"/>
                </a:solidFill>
                <a:latin typeface="Cambria Math" panose="02040503050406030204" pitchFamily="18" charset="0"/>
                <a:ea typeface="Cambria Math" panose="02040503050406030204" pitchFamily="18" charset="0"/>
              </a:endParaRPr>
            </a:p>
          </p:txBody>
        </p:sp>
        <p:sp>
          <p:nvSpPr>
            <p:cNvPr id="20" name="矩形 19"/>
            <p:cNvSpPr/>
            <p:nvPr/>
          </p:nvSpPr>
          <p:spPr>
            <a:xfrm>
              <a:off x="44674" y="868336"/>
              <a:ext cx="9125324" cy="1552365"/>
            </a:xfrm>
            <a:prstGeom prst="rect">
              <a:avLst/>
            </a:prstGeom>
            <a:noFill/>
            <a:ln w="6350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grpSp>
      <p:sp>
        <p:nvSpPr>
          <p:cNvPr id="2" name="圓角矩形 1"/>
          <p:cNvSpPr/>
          <p:nvPr/>
        </p:nvSpPr>
        <p:spPr>
          <a:xfrm>
            <a:off x="0" y="830237"/>
            <a:ext cx="3635896" cy="1554461"/>
          </a:xfrm>
          <a:prstGeom prst="roundRect">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66700" indent="-266700"/>
            <a:r>
              <a:rPr lang="en-US" altLang="zh-HK" sz="2400" dirty="0" smtClean="0">
                <a:solidFill>
                  <a:schemeClr val="tx1"/>
                </a:solidFill>
                <a:latin typeface="Aharoni" panose="02010803020104030203" pitchFamily="2" charset="-79"/>
                <a:cs typeface="Aharoni" panose="02010803020104030203" pitchFamily="2" charset="-79"/>
              </a:rPr>
              <a:t>1</a:t>
            </a:r>
            <a:r>
              <a:rPr lang="en-US" altLang="zh-HK" sz="2400" i="1" dirty="0" smtClean="0">
                <a:solidFill>
                  <a:schemeClr val="tx1"/>
                </a:solidFill>
                <a:latin typeface="Aharoni" panose="02010803020104030203" pitchFamily="2" charset="-79"/>
                <a:cs typeface="Aharoni" panose="02010803020104030203" pitchFamily="2" charset="-79"/>
              </a:rPr>
              <a:t>. </a:t>
            </a:r>
            <a:r>
              <a:rPr lang="en-US" altLang="zh-HK" sz="2600" i="1" dirty="0" smtClean="0">
                <a:solidFill>
                  <a:schemeClr val="tx1"/>
                </a:solidFill>
                <a:latin typeface="Aharoni" panose="02010803020104030203" pitchFamily="2" charset="-79"/>
                <a:cs typeface="Aharoni" panose="02010803020104030203" pitchFamily="2" charset="-79"/>
              </a:rPr>
              <a:t>Diagnosing   learning needs &amp; setting learning goals</a:t>
            </a:r>
            <a:endParaRPr lang="zh-HK" altLang="en-US" sz="2600" i="1" dirty="0">
              <a:solidFill>
                <a:schemeClr val="tx1"/>
              </a:solidFill>
              <a:latin typeface="Aharoni" panose="02010803020104030203" pitchFamily="2" charset="-79"/>
              <a:cs typeface="Aharoni" panose="02010803020104030203" pitchFamily="2" charset="-79"/>
            </a:endParaRPr>
          </a:p>
        </p:txBody>
      </p:sp>
      <p:sp>
        <p:nvSpPr>
          <p:cNvPr id="3" name="圓角矩形 2"/>
          <p:cNvSpPr/>
          <p:nvPr/>
        </p:nvSpPr>
        <p:spPr>
          <a:xfrm>
            <a:off x="36290" y="2384698"/>
            <a:ext cx="3599606" cy="151216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66700" indent="-266700"/>
            <a:r>
              <a:rPr lang="en-US" altLang="zh-HK" sz="2600" dirty="0">
                <a:solidFill>
                  <a:schemeClr val="tx1"/>
                </a:solidFill>
                <a:latin typeface="Aharoni" panose="02010803020104030203" pitchFamily="2" charset="-79"/>
                <a:cs typeface="Aharoni" panose="02010803020104030203" pitchFamily="2" charset="-79"/>
              </a:rPr>
              <a:t>2</a:t>
            </a:r>
            <a:r>
              <a:rPr lang="en-US" altLang="zh-HK" sz="2600" i="1" dirty="0">
                <a:solidFill>
                  <a:schemeClr val="tx1"/>
                </a:solidFill>
                <a:latin typeface="Aharoni" panose="02010803020104030203" pitchFamily="2" charset="-79"/>
                <a:cs typeface="Aharoni" panose="02010803020104030203" pitchFamily="2" charset="-79"/>
              </a:rPr>
              <a:t>. Selecting learning resources and strategies</a:t>
            </a:r>
          </a:p>
        </p:txBody>
      </p:sp>
      <p:sp>
        <p:nvSpPr>
          <p:cNvPr id="4" name="圓角矩形 3"/>
          <p:cNvSpPr/>
          <p:nvPr/>
        </p:nvSpPr>
        <p:spPr>
          <a:xfrm>
            <a:off x="20316" y="3926582"/>
            <a:ext cx="3615580" cy="1512168"/>
          </a:xfrm>
          <a:prstGeom prst="roundRect">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266700"/>
            <a:r>
              <a:rPr lang="en-US" altLang="zh-HK" sz="3000" dirty="0" smtClean="0">
                <a:solidFill>
                  <a:schemeClr val="tx1"/>
                </a:solidFill>
                <a:latin typeface="Aharoni" panose="02010803020104030203" pitchFamily="2" charset="-79"/>
                <a:cs typeface="Aharoni" panose="02010803020104030203" pitchFamily="2" charset="-79"/>
              </a:rPr>
              <a:t>3. </a:t>
            </a:r>
            <a:r>
              <a:rPr lang="en-US" altLang="zh-HK" sz="3000" i="1" dirty="0" smtClean="0">
                <a:solidFill>
                  <a:schemeClr val="tx1"/>
                </a:solidFill>
                <a:latin typeface="Aharoni" panose="02010803020104030203" pitchFamily="2" charset="-79"/>
                <a:cs typeface="Aharoni" panose="02010803020104030203" pitchFamily="2" charset="-79"/>
              </a:rPr>
              <a:t>Monitoring  learning progress</a:t>
            </a:r>
            <a:endParaRPr lang="zh-HK" altLang="en-US" sz="3000" i="1" dirty="0">
              <a:solidFill>
                <a:schemeClr val="tx1"/>
              </a:solidFill>
              <a:latin typeface="Aharoni" panose="02010803020104030203" pitchFamily="2" charset="-79"/>
              <a:cs typeface="Aharoni" panose="02010803020104030203" pitchFamily="2" charset="-79"/>
            </a:endParaRPr>
          </a:p>
        </p:txBody>
      </p:sp>
      <p:sp>
        <p:nvSpPr>
          <p:cNvPr id="5" name="圓角矩形 4"/>
          <p:cNvSpPr/>
          <p:nvPr/>
        </p:nvSpPr>
        <p:spPr>
          <a:xfrm>
            <a:off x="19844" y="5438750"/>
            <a:ext cx="3616052" cy="1443316"/>
          </a:xfrm>
          <a:prstGeom prst="roundRect">
            <a:avLst/>
          </a:prstGeom>
          <a:solidFill>
            <a:srgbClr val="0099FF"/>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66700" indent="-266700"/>
            <a:r>
              <a:rPr lang="en-US" altLang="zh-HK" sz="3000" dirty="0" smtClean="0">
                <a:solidFill>
                  <a:schemeClr val="tx1"/>
                </a:solidFill>
                <a:latin typeface="Aharoni" panose="02010803020104030203" pitchFamily="2" charset="-79"/>
                <a:cs typeface="Aharoni" panose="02010803020104030203" pitchFamily="2" charset="-79"/>
              </a:rPr>
              <a:t>4. </a:t>
            </a:r>
            <a:r>
              <a:rPr lang="en-US" altLang="zh-HK" sz="3000" i="1" dirty="0" smtClean="0">
                <a:solidFill>
                  <a:schemeClr val="tx1"/>
                </a:solidFill>
                <a:latin typeface="Aharoni" panose="02010803020104030203" pitchFamily="2" charset="-79"/>
                <a:cs typeface="Aharoni" panose="02010803020104030203" pitchFamily="2" charset="-79"/>
              </a:rPr>
              <a:t>Evaluating learning outcomes</a:t>
            </a:r>
            <a:endParaRPr lang="zh-HK" altLang="en-US" sz="3000" i="1" dirty="0">
              <a:solidFill>
                <a:schemeClr val="tx1"/>
              </a:solidFill>
              <a:latin typeface="Aharoni" panose="02010803020104030203" pitchFamily="2" charset="-79"/>
              <a:cs typeface="Aharoni" panose="02010803020104030203" pitchFamily="2" charset="-79"/>
            </a:endParaRPr>
          </a:p>
        </p:txBody>
      </p:sp>
      <p:grpSp>
        <p:nvGrpSpPr>
          <p:cNvPr id="33" name="群組 32"/>
          <p:cNvGrpSpPr/>
          <p:nvPr/>
        </p:nvGrpSpPr>
        <p:grpSpPr>
          <a:xfrm>
            <a:off x="0" y="2382601"/>
            <a:ext cx="9144000" cy="1543984"/>
            <a:chOff x="0" y="2477851"/>
            <a:chExt cx="9144000" cy="1448734"/>
          </a:xfrm>
        </p:grpSpPr>
        <p:sp>
          <p:nvSpPr>
            <p:cNvPr id="11" name="矩形 10"/>
            <p:cNvSpPr/>
            <p:nvPr/>
          </p:nvSpPr>
          <p:spPr>
            <a:xfrm>
              <a:off x="3635895" y="2495809"/>
              <a:ext cx="2786950" cy="14010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r>
                <a:rPr lang="en-US" altLang="zh-HK" sz="2200" dirty="0" smtClean="0">
                  <a:solidFill>
                    <a:schemeClr val="tx1"/>
                  </a:solidFill>
                  <a:latin typeface="Cambria Math" panose="02040503050406030204" pitchFamily="18" charset="0"/>
                  <a:ea typeface="Cambria Math" panose="02040503050406030204" pitchFamily="18" charset="0"/>
                </a:rPr>
                <a:t>- Provided </a:t>
              </a:r>
              <a:r>
                <a:rPr lang="en-US" altLang="zh-HK" sz="2200" dirty="0">
                  <a:solidFill>
                    <a:schemeClr val="tx1"/>
                  </a:solidFill>
                  <a:latin typeface="Cambria Math" panose="02040503050406030204" pitchFamily="18" charset="0"/>
                  <a:ea typeface="Cambria Math" panose="02040503050406030204" pitchFamily="18" charset="0"/>
                </a:rPr>
                <a:t>by </a:t>
              </a:r>
              <a:r>
                <a:rPr lang="en-US" altLang="zh-HK" sz="2200" dirty="0" smtClean="0">
                  <a:solidFill>
                    <a:schemeClr val="tx1"/>
                  </a:solidFill>
                  <a:latin typeface="Cambria Math" panose="02040503050406030204" pitchFamily="18" charset="0"/>
                  <a:ea typeface="Cambria Math" panose="02040503050406030204" pitchFamily="18" charset="0"/>
                </a:rPr>
                <a:t>  </a:t>
              </a:r>
              <a:r>
                <a:rPr lang="en-US" altLang="zh-HK" sz="2400" dirty="0" smtClean="0">
                  <a:solidFill>
                    <a:schemeClr val="tx1"/>
                  </a:solidFill>
                  <a:latin typeface="Cambria Math" panose="02040503050406030204" pitchFamily="18" charset="0"/>
                  <a:ea typeface="Cambria Math" panose="02040503050406030204" pitchFamily="18" charset="0"/>
                </a:rPr>
                <a:t>teachers </a:t>
              </a:r>
              <a:endParaRPr lang="en-US" altLang="zh-HK" sz="2400" dirty="0">
                <a:solidFill>
                  <a:schemeClr val="tx1"/>
                </a:solidFill>
                <a:latin typeface="Cambria Math" panose="02040503050406030204" pitchFamily="18" charset="0"/>
                <a:ea typeface="Cambria Math" panose="02040503050406030204" pitchFamily="18" charset="0"/>
              </a:endParaRPr>
            </a:p>
            <a:p>
              <a:pPr indent="-171450">
                <a:buFontTx/>
                <a:buChar char="-"/>
              </a:pPr>
              <a:r>
                <a:rPr lang="en-US" altLang="zh-HK" sz="2400" dirty="0">
                  <a:solidFill>
                    <a:schemeClr val="tx1"/>
                  </a:solidFill>
                  <a:latin typeface="Cambria Math" panose="02040503050406030204" pitchFamily="18" charset="0"/>
                  <a:ea typeface="Cambria Math" panose="02040503050406030204" pitchFamily="18" charset="0"/>
                </a:rPr>
                <a:t>Modelling </a:t>
              </a:r>
            </a:p>
            <a:p>
              <a:pPr indent="-171450">
                <a:buFontTx/>
                <a:buChar char="-"/>
              </a:pPr>
              <a:r>
                <a:rPr lang="en-US" altLang="zh-HK" sz="2400" dirty="0" smtClean="0">
                  <a:solidFill>
                    <a:schemeClr val="tx1"/>
                  </a:solidFill>
                  <a:latin typeface="Cambria Math" panose="02040503050406030204" pitchFamily="18" charset="0"/>
                  <a:ea typeface="Cambria Math" panose="02040503050406030204" pitchFamily="18" charset="0"/>
                </a:rPr>
                <a:t>Instructions </a:t>
              </a:r>
              <a:r>
                <a:rPr lang="en-US" altLang="zh-HK" sz="2400" dirty="0">
                  <a:solidFill>
                    <a:schemeClr val="tx1"/>
                  </a:solidFill>
                  <a:latin typeface="Cambria Math" panose="02040503050406030204" pitchFamily="18" charset="0"/>
                  <a:ea typeface="Cambria Math" panose="02040503050406030204" pitchFamily="18" charset="0"/>
                </a:rPr>
                <a:t>given</a:t>
              </a:r>
              <a:endParaRPr lang="zh-HK" altLang="en-US" sz="2400" dirty="0">
                <a:solidFill>
                  <a:schemeClr val="tx1"/>
                </a:solidFill>
                <a:latin typeface="Cambria Math" panose="02040503050406030204" pitchFamily="18" charset="0"/>
                <a:ea typeface="Cambria Math" panose="02040503050406030204" pitchFamily="18" charset="0"/>
              </a:endParaRPr>
            </a:p>
          </p:txBody>
        </p:sp>
        <p:sp>
          <p:nvSpPr>
            <p:cNvPr id="12" name="矩形 11"/>
            <p:cNvSpPr/>
            <p:nvPr/>
          </p:nvSpPr>
          <p:spPr>
            <a:xfrm>
              <a:off x="6398268" y="2491344"/>
              <a:ext cx="2745732" cy="14352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HK" sz="2400" dirty="0" smtClean="0">
                  <a:solidFill>
                    <a:schemeClr val="tx1"/>
                  </a:solidFill>
                  <a:latin typeface="Cambria Math" panose="02040503050406030204" pitchFamily="18" charset="0"/>
                  <a:ea typeface="Cambria Math" panose="02040503050406030204" pitchFamily="18" charset="0"/>
                </a:rPr>
                <a:t>Self-selection by learners</a:t>
              </a:r>
              <a:endParaRPr lang="zh-HK" altLang="en-US" sz="2400" dirty="0">
                <a:solidFill>
                  <a:schemeClr val="tx1"/>
                </a:solidFill>
                <a:latin typeface="Cambria Math" panose="02040503050406030204" pitchFamily="18" charset="0"/>
              </a:endParaRPr>
            </a:p>
          </p:txBody>
        </p:sp>
        <p:sp>
          <p:nvSpPr>
            <p:cNvPr id="21" name="矩形 20"/>
            <p:cNvSpPr/>
            <p:nvPr/>
          </p:nvSpPr>
          <p:spPr>
            <a:xfrm>
              <a:off x="0" y="2477851"/>
              <a:ext cx="9125324" cy="1448733"/>
            </a:xfrm>
            <a:prstGeom prst="rect">
              <a:avLst/>
            </a:prstGeom>
            <a:noFill/>
            <a:ln w="635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grpSp>
      <p:grpSp>
        <p:nvGrpSpPr>
          <p:cNvPr id="34" name="群組 33"/>
          <p:cNvGrpSpPr/>
          <p:nvPr/>
        </p:nvGrpSpPr>
        <p:grpSpPr>
          <a:xfrm>
            <a:off x="-16820" y="3888482"/>
            <a:ext cx="9160820" cy="1606560"/>
            <a:chOff x="-16820" y="3926583"/>
            <a:chExt cx="9160820" cy="1531219"/>
          </a:xfrm>
        </p:grpSpPr>
        <p:sp>
          <p:nvSpPr>
            <p:cNvPr id="14" name="矩形 13"/>
            <p:cNvSpPr/>
            <p:nvPr/>
          </p:nvSpPr>
          <p:spPr>
            <a:xfrm>
              <a:off x="3635896" y="3945635"/>
              <a:ext cx="2762372" cy="15121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Tx/>
                <a:buChar char="-"/>
              </a:pPr>
              <a:endParaRPr lang="en-US" altLang="zh-HK" dirty="0" smtClean="0">
                <a:solidFill>
                  <a:schemeClr val="tx1"/>
                </a:solidFill>
              </a:endParaRPr>
            </a:p>
            <a:p>
              <a:pPr marL="171450" indent="-171450">
                <a:buFontTx/>
                <a:buChar char="-"/>
              </a:pPr>
              <a:r>
                <a:rPr lang="en-US" altLang="zh-HK" sz="2200" dirty="0" smtClean="0">
                  <a:solidFill>
                    <a:schemeClr val="tx1"/>
                  </a:solidFill>
                  <a:latin typeface="Cambria Math" panose="02040503050406030204" pitchFamily="18" charset="0"/>
                  <a:ea typeface="Cambria Math" panose="02040503050406030204" pitchFamily="18" charset="0"/>
                </a:rPr>
                <a:t>Exercises</a:t>
              </a:r>
            </a:p>
            <a:p>
              <a:pPr marL="171450" indent="-171450">
                <a:buFontTx/>
                <a:buChar char="-"/>
              </a:pPr>
              <a:r>
                <a:rPr lang="en-US" altLang="zh-HK" sz="2200" dirty="0" smtClean="0">
                  <a:solidFill>
                    <a:schemeClr val="tx1"/>
                  </a:solidFill>
                  <a:latin typeface="Cambria Math" panose="02040503050406030204" pitchFamily="18" charset="0"/>
                  <a:ea typeface="Cambria Math" panose="02040503050406030204" pitchFamily="18" charset="0"/>
                </a:rPr>
                <a:t>Activities</a:t>
              </a:r>
            </a:p>
            <a:p>
              <a:pPr marL="171450" indent="-171450">
                <a:buFontTx/>
                <a:buChar char="-"/>
              </a:pPr>
              <a:r>
                <a:rPr lang="en-US" altLang="zh-HK" sz="2200" dirty="0" smtClean="0">
                  <a:solidFill>
                    <a:schemeClr val="tx1"/>
                  </a:solidFill>
                  <a:latin typeface="Cambria Math" panose="02040503050406030204" pitchFamily="18" charset="0"/>
                  <a:ea typeface="Cambria Math" panose="02040503050406030204" pitchFamily="18" charset="0"/>
                </a:rPr>
                <a:t>Assignments</a:t>
              </a:r>
            </a:p>
            <a:p>
              <a:pPr marL="171450" indent="-171450">
                <a:buFontTx/>
                <a:buChar char="-"/>
              </a:pPr>
              <a:r>
                <a:rPr lang="en-US" altLang="zh-HK" sz="2200" dirty="0" smtClean="0">
                  <a:solidFill>
                    <a:schemeClr val="tx1"/>
                  </a:solidFill>
                  <a:latin typeface="Cambria Math" panose="02040503050406030204" pitchFamily="18" charset="0"/>
                  <a:ea typeface="Cambria Math" panose="02040503050406030204" pitchFamily="18" charset="0"/>
                </a:rPr>
                <a:t>Feedback/comment</a:t>
              </a:r>
            </a:p>
            <a:p>
              <a:endParaRPr lang="en-US" altLang="zh-HK" sz="2000" dirty="0" smtClean="0">
                <a:solidFill>
                  <a:schemeClr val="tx1"/>
                </a:solidFill>
              </a:endParaRPr>
            </a:p>
          </p:txBody>
        </p:sp>
        <p:sp>
          <p:nvSpPr>
            <p:cNvPr id="15" name="矩形 14"/>
            <p:cNvSpPr/>
            <p:nvPr/>
          </p:nvSpPr>
          <p:spPr>
            <a:xfrm>
              <a:off x="6422845" y="3926583"/>
              <a:ext cx="2721155" cy="15312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Tx/>
                <a:buChar char="-"/>
              </a:pPr>
              <a:endParaRPr lang="en-US" altLang="zh-HK" dirty="0" smtClean="0">
                <a:solidFill>
                  <a:schemeClr val="tx1"/>
                </a:solidFill>
              </a:endParaRPr>
            </a:p>
            <a:p>
              <a:pPr marL="342900" indent="-342900">
                <a:buFontTx/>
                <a:buChar char="-"/>
              </a:pPr>
              <a:r>
                <a:rPr lang="en-US" altLang="zh-HK" sz="2200" dirty="0" smtClean="0">
                  <a:solidFill>
                    <a:schemeClr val="tx1"/>
                  </a:solidFill>
                  <a:latin typeface="Cambria Math" panose="02040503050406030204" pitchFamily="18" charset="0"/>
                  <a:ea typeface="Cambria Math" panose="02040503050406030204" pitchFamily="18" charset="0"/>
                </a:rPr>
                <a:t>Portfolios</a:t>
              </a:r>
            </a:p>
            <a:p>
              <a:pPr marL="342900" indent="-342900">
                <a:buFontTx/>
                <a:buChar char="-"/>
              </a:pPr>
              <a:r>
                <a:rPr lang="en-US" altLang="zh-HK" sz="2200" dirty="0" smtClean="0">
                  <a:solidFill>
                    <a:schemeClr val="tx1"/>
                  </a:solidFill>
                  <a:latin typeface="Cambria Math" panose="02040503050406030204" pitchFamily="18" charset="0"/>
                  <a:ea typeface="Cambria Math" panose="02040503050406030204" pitchFamily="18" charset="0"/>
                </a:rPr>
                <a:t>Reflection logs</a:t>
              </a:r>
            </a:p>
            <a:p>
              <a:pPr marL="342900" indent="-342900">
                <a:buFontTx/>
                <a:buChar char="-"/>
              </a:pPr>
              <a:r>
                <a:rPr lang="en-US" altLang="zh-HK" sz="2200" dirty="0" smtClean="0">
                  <a:solidFill>
                    <a:schemeClr val="tx1"/>
                  </a:solidFill>
                  <a:latin typeface="Cambria Math" panose="02040503050406030204" pitchFamily="18" charset="0"/>
                  <a:ea typeface="Cambria Math" panose="02040503050406030204" pitchFamily="18" charset="0"/>
                </a:rPr>
                <a:t>Learning diaries/contracts</a:t>
              </a:r>
              <a:endParaRPr lang="en-US" altLang="zh-HK" sz="2200" dirty="0">
                <a:solidFill>
                  <a:schemeClr val="tx1"/>
                </a:solidFill>
                <a:latin typeface="Cambria Math" panose="02040503050406030204" pitchFamily="18" charset="0"/>
                <a:ea typeface="Cambria Math" panose="02040503050406030204" pitchFamily="18" charset="0"/>
              </a:endParaRPr>
            </a:p>
            <a:p>
              <a:pPr marL="342900" indent="-342900">
                <a:buFontTx/>
                <a:buChar char="-"/>
              </a:pPr>
              <a:endParaRPr lang="en-US" altLang="zh-HK" sz="2000" dirty="0" smtClean="0">
                <a:solidFill>
                  <a:schemeClr val="tx1"/>
                </a:solidFill>
              </a:endParaRPr>
            </a:p>
          </p:txBody>
        </p:sp>
        <p:sp>
          <p:nvSpPr>
            <p:cNvPr id="22" name="矩形 21"/>
            <p:cNvSpPr/>
            <p:nvPr/>
          </p:nvSpPr>
          <p:spPr>
            <a:xfrm>
              <a:off x="-16820" y="3962990"/>
              <a:ext cx="9125324" cy="1475761"/>
            </a:xfrm>
            <a:prstGeom prst="rect">
              <a:avLst/>
            </a:prstGeom>
            <a:noFill/>
            <a:ln w="63500">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grpSp>
      <p:grpSp>
        <p:nvGrpSpPr>
          <p:cNvPr id="35" name="群組 34"/>
          <p:cNvGrpSpPr/>
          <p:nvPr/>
        </p:nvGrpSpPr>
        <p:grpSpPr>
          <a:xfrm>
            <a:off x="-23624" y="5438751"/>
            <a:ext cx="9167623" cy="1419249"/>
            <a:chOff x="-23624" y="5438750"/>
            <a:chExt cx="9167623" cy="1443317"/>
          </a:xfrm>
        </p:grpSpPr>
        <p:sp>
          <p:nvSpPr>
            <p:cNvPr id="18" name="矩形 17"/>
            <p:cNvSpPr/>
            <p:nvPr/>
          </p:nvSpPr>
          <p:spPr>
            <a:xfrm>
              <a:off x="3634728" y="5438750"/>
              <a:ext cx="2788115" cy="14433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Tx/>
                <a:buChar char="-"/>
              </a:pPr>
              <a:r>
                <a:rPr lang="en-US" altLang="zh-HK" sz="2400" dirty="0" smtClean="0">
                  <a:solidFill>
                    <a:schemeClr val="tx1"/>
                  </a:solidFill>
                </a:rPr>
                <a:t>Tests</a:t>
              </a:r>
            </a:p>
          </p:txBody>
        </p:sp>
        <p:sp>
          <p:nvSpPr>
            <p:cNvPr id="19" name="矩形 18"/>
            <p:cNvSpPr/>
            <p:nvPr/>
          </p:nvSpPr>
          <p:spPr>
            <a:xfrm>
              <a:off x="6422844" y="5438751"/>
              <a:ext cx="2721155" cy="14433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Tx/>
                <a:buChar char="-"/>
              </a:pPr>
              <a:r>
                <a:rPr lang="en-US" altLang="zh-HK" sz="2400" dirty="0" smtClean="0">
                  <a:solidFill>
                    <a:schemeClr val="tx1"/>
                  </a:solidFill>
                </a:rPr>
                <a:t>Self-assessment</a:t>
              </a:r>
            </a:p>
            <a:p>
              <a:pPr marL="342900" indent="-342900">
                <a:buFontTx/>
                <a:buChar char="-"/>
              </a:pPr>
              <a:r>
                <a:rPr lang="en-US" altLang="zh-HK" sz="2400" dirty="0" smtClean="0">
                  <a:solidFill>
                    <a:schemeClr val="tx1"/>
                  </a:solidFill>
                </a:rPr>
                <a:t>Reflections</a:t>
              </a:r>
            </a:p>
          </p:txBody>
        </p:sp>
        <p:sp>
          <p:nvSpPr>
            <p:cNvPr id="23" name="矩形 22"/>
            <p:cNvSpPr/>
            <p:nvPr/>
          </p:nvSpPr>
          <p:spPr>
            <a:xfrm>
              <a:off x="-23624" y="5495042"/>
              <a:ext cx="9125324" cy="1387025"/>
            </a:xfrm>
            <a:prstGeom prst="rect">
              <a:avLst/>
            </a:prstGeom>
            <a:noFill/>
            <a:ln w="63500">
              <a:solidFill>
                <a:srgbClr val="66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grpSp>
      <p:grpSp>
        <p:nvGrpSpPr>
          <p:cNvPr id="28" name="群組 27"/>
          <p:cNvGrpSpPr/>
          <p:nvPr/>
        </p:nvGrpSpPr>
        <p:grpSpPr>
          <a:xfrm>
            <a:off x="3634728" y="38100"/>
            <a:ext cx="5493321" cy="830236"/>
            <a:chOff x="2898210" y="0"/>
            <a:chExt cx="6229839" cy="1177615"/>
          </a:xfrm>
        </p:grpSpPr>
        <p:sp>
          <p:nvSpPr>
            <p:cNvPr id="29" name="圓角矩形 28"/>
            <p:cNvSpPr/>
            <p:nvPr/>
          </p:nvSpPr>
          <p:spPr>
            <a:xfrm>
              <a:off x="2898210" y="0"/>
              <a:ext cx="6229839" cy="1177615"/>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HK" sz="2800" b="1" dirty="0" smtClean="0">
                  <a:solidFill>
                    <a:srgbClr val="0000FF"/>
                  </a:solidFill>
                  <a:latin typeface="Arial Unicode MS" panose="020B0604020202020204" pitchFamily="34" charset="-120"/>
                  <a:ea typeface="Arial Unicode MS" panose="020B0604020202020204" pitchFamily="34" charset="-120"/>
                  <a:cs typeface="Arial Unicode MS" panose="020B0604020202020204" pitchFamily="34" charset="-120"/>
                </a:rPr>
                <a:t>Teacher-                     Learner-</a:t>
              </a:r>
            </a:p>
            <a:p>
              <a:r>
                <a:rPr lang="en-US" altLang="zh-HK" sz="2800" b="1" dirty="0" smtClean="0">
                  <a:solidFill>
                    <a:srgbClr val="0000FF"/>
                  </a:solidFill>
                  <a:latin typeface="Arial Unicode MS" panose="020B0604020202020204" pitchFamily="34" charset="-120"/>
                  <a:ea typeface="Arial Unicode MS" panose="020B0604020202020204" pitchFamily="34" charset="-120"/>
                  <a:cs typeface="Arial Unicode MS" panose="020B0604020202020204" pitchFamily="34" charset="-120"/>
                </a:rPr>
                <a:t>directed                      </a:t>
              </a:r>
              <a:r>
                <a:rPr lang="en-US" altLang="zh-HK" sz="2800" b="1" dirty="0" err="1" smtClean="0">
                  <a:solidFill>
                    <a:srgbClr val="0000FF"/>
                  </a:solidFill>
                  <a:latin typeface="Arial Unicode MS" panose="020B0604020202020204" pitchFamily="34" charset="-120"/>
                  <a:ea typeface="Arial Unicode MS" panose="020B0604020202020204" pitchFamily="34" charset="-120"/>
                  <a:cs typeface="Arial Unicode MS" panose="020B0604020202020204" pitchFamily="34" charset="-120"/>
                </a:rPr>
                <a:t>directed</a:t>
              </a:r>
              <a:endParaRPr lang="zh-HK" altLang="en-US" sz="2800" b="1" dirty="0">
                <a:solidFill>
                  <a:srgbClr val="0000FF"/>
                </a:solidFill>
                <a:latin typeface="Arial Unicode MS" panose="020B0604020202020204" pitchFamily="34" charset="-120"/>
                <a:ea typeface="Arial Unicode MS" panose="020B0604020202020204" pitchFamily="34" charset="-120"/>
                <a:cs typeface="Arial Unicode MS" panose="020B0604020202020204" pitchFamily="34" charset="-120"/>
              </a:endParaRPr>
            </a:p>
          </p:txBody>
        </p:sp>
        <p:pic>
          <p:nvPicPr>
            <p:cNvPr id="30" name="Picture 4" descr="http://www.nfrbmea.org/images/animated/arrow_L_StS.gif">
              <a:hlinkClick r:id="rId4"/>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307210" y="205519"/>
              <a:ext cx="2448272" cy="62901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4963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283" y="404664"/>
            <a:ext cx="7272808" cy="1362075"/>
          </a:xfrm>
        </p:spPr>
        <p:txBody>
          <a:bodyPr/>
          <a:lstStyle/>
          <a:p>
            <a:r>
              <a:rPr lang="en-US" altLang="zh-HK" dirty="0" smtClean="0"/>
              <a:t>Worksheet Analysis</a:t>
            </a:r>
            <a:endParaRPr lang="zh-HK" altLang="en-US" dirty="0"/>
          </a:p>
        </p:txBody>
      </p:sp>
      <p:sp>
        <p:nvSpPr>
          <p:cNvPr id="3" name="文字方塊 2"/>
          <p:cNvSpPr txBox="1"/>
          <p:nvPr/>
        </p:nvSpPr>
        <p:spPr>
          <a:xfrm>
            <a:off x="970275" y="1052736"/>
            <a:ext cx="7344816" cy="4401205"/>
          </a:xfrm>
          <a:prstGeom prst="rect">
            <a:avLst/>
          </a:prstGeom>
          <a:noFill/>
        </p:spPr>
        <p:txBody>
          <a:bodyPr wrap="square" rtlCol="0">
            <a:spAutoFit/>
          </a:bodyPr>
          <a:lstStyle/>
          <a:p>
            <a:r>
              <a:rPr lang="en-US" altLang="zh-HK" sz="2800" dirty="0" smtClean="0">
                <a:latin typeface="Cambria Math" panose="02040503050406030204" pitchFamily="18" charset="0"/>
                <a:ea typeface="Cambria Math" panose="02040503050406030204" pitchFamily="18" charset="0"/>
              </a:rPr>
              <a:t>There are 4 basic steps to achieve SDL:</a:t>
            </a:r>
          </a:p>
          <a:p>
            <a:pPr marL="514350" indent="-514350">
              <a:buAutoNum type="arabicPeriod"/>
            </a:pPr>
            <a:r>
              <a:rPr lang="en-US" altLang="zh-HK" sz="2800" dirty="0" smtClean="0">
                <a:solidFill>
                  <a:srgbClr val="FF0000"/>
                </a:solidFill>
                <a:latin typeface="Cambria Math" panose="02040503050406030204" pitchFamily="18" charset="0"/>
                <a:ea typeface="Cambria Math" panose="02040503050406030204" pitchFamily="18" charset="0"/>
              </a:rPr>
              <a:t>Diagnosing   </a:t>
            </a:r>
            <a:r>
              <a:rPr lang="en-US" altLang="zh-HK" sz="2800" dirty="0">
                <a:solidFill>
                  <a:srgbClr val="FF0000"/>
                </a:solidFill>
                <a:latin typeface="Cambria Math" panose="02040503050406030204" pitchFamily="18" charset="0"/>
                <a:ea typeface="Cambria Math" panose="02040503050406030204" pitchFamily="18" charset="0"/>
              </a:rPr>
              <a:t>learning needs and setting </a:t>
            </a:r>
            <a:r>
              <a:rPr lang="en-US" altLang="zh-HK" sz="2800" dirty="0" smtClean="0">
                <a:solidFill>
                  <a:srgbClr val="FF0000"/>
                </a:solidFill>
                <a:latin typeface="Cambria Math" panose="02040503050406030204" pitchFamily="18" charset="0"/>
                <a:ea typeface="Cambria Math" panose="02040503050406030204" pitchFamily="18" charset="0"/>
              </a:rPr>
              <a:t>     learning goals</a:t>
            </a:r>
            <a:endParaRPr lang="en-US" altLang="zh-HK" sz="2800" dirty="0">
              <a:solidFill>
                <a:srgbClr val="FF0000"/>
              </a:solidFill>
              <a:latin typeface="Cambria Math" panose="02040503050406030204" pitchFamily="18" charset="0"/>
              <a:ea typeface="Cambria Math" panose="02040503050406030204" pitchFamily="18" charset="0"/>
            </a:endParaRPr>
          </a:p>
          <a:p>
            <a:pPr indent="-342900">
              <a:buFont typeface="+mj-lt"/>
              <a:buAutoNum type="arabicPeriod"/>
            </a:pPr>
            <a:r>
              <a:rPr lang="en-US" altLang="zh-HK" sz="2800" dirty="0" smtClean="0">
                <a:solidFill>
                  <a:srgbClr val="FF0000"/>
                </a:solidFill>
                <a:latin typeface="Cambria Math" panose="02040503050406030204" pitchFamily="18" charset="0"/>
                <a:ea typeface="Cambria Math" panose="02040503050406030204" pitchFamily="18" charset="0"/>
              </a:rPr>
              <a:t> Selecting </a:t>
            </a:r>
            <a:r>
              <a:rPr lang="en-US" altLang="zh-HK" sz="2800" dirty="0">
                <a:solidFill>
                  <a:srgbClr val="FF0000"/>
                </a:solidFill>
                <a:latin typeface="Cambria Math" panose="02040503050406030204" pitchFamily="18" charset="0"/>
                <a:ea typeface="Cambria Math" panose="02040503050406030204" pitchFamily="18" charset="0"/>
              </a:rPr>
              <a:t>learning resources and strategies</a:t>
            </a:r>
          </a:p>
          <a:p>
            <a:pPr indent="-342900">
              <a:buFont typeface="+mj-lt"/>
              <a:buAutoNum type="arabicPeriod"/>
            </a:pPr>
            <a:r>
              <a:rPr lang="en-US" altLang="zh-HK" sz="2800" dirty="0" smtClean="0">
                <a:solidFill>
                  <a:srgbClr val="FF0000"/>
                </a:solidFill>
                <a:latin typeface="Cambria Math" panose="02040503050406030204" pitchFamily="18" charset="0"/>
                <a:ea typeface="Cambria Math" panose="02040503050406030204" pitchFamily="18" charset="0"/>
              </a:rPr>
              <a:t> Monitoring  </a:t>
            </a:r>
            <a:r>
              <a:rPr lang="en-US" altLang="zh-HK" sz="2800" dirty="0">
                <a:solidFill>
                  <a:srgbClr val="FF0000"/>
                </a:solidFill>
                <a:latin typeface="Cambria Math" panose="02040503050406030204" pitchFamily="18" charset="0"/>
                <a:ea typeface="Cambria Math" panose="02040503050406030204" pitchFamily="18" charset="0"/>
              </a:rPr>
              <a:t>learning progress</a:t>
            </a:r>
          </a:p>
          <a:p>
            <a:pPr indent="-342900">
              <a:buFont typeface="+mj-lt"/>
              <a:buAutoNum type="arabicPeriod"/>
            </a:pPr>
            <a:r>
              <a:rPr lang="en-US" altLang="zh-HK" sz="2800" dirty="0" smtClean="0">
                <a:solidFill>
                  <a:srgbClr val="FF0000"/>
                </a:solidFill>
                <a:latin typeface="Cambria Math" panose="02040503050406030204" pitchFamily="18" charset="0"/>
                <a:ea typeface="Cambria Math" panose="02040503050406030204" pitchFamily="18" charset="0"/>
              </a:rPr>
              <a:t> Evaluating </a:t>
            </a:r>
            <a:r>
              <a:rPr lang="en-US" altLang="zh-HK" sz="2800" dirty="0">
                <a:solidFill>
                  <a:srgbClr val="FF0000"/>
                </a:solidFill>
                <a:latin typeface="Cambria Math" panose="02040503050406030204" pitchFamily="18" charset="0"/>
                <a:ea typeface="Cambria Math" panose="02040503050406030204" pitchFamily="18" charset="0"/>
              </a:rPr>
              <a:t>learning outcomes</a:t>
            </a:r>
            <a:endParaRPr lang="zh-HK" altLang="en-US" sz="2800" dirty="0">
              <a:solidFill>
                <a:srgbClr val="FF0000"/>
              </a:solidFill>
              <a:latin typeface="Cambria Math" panose="02040503050406030204" pitchFamily="18" charset="0"/>
              <a:ea typeface="Cambria Math" panose="02040503050406030204" pitchFamily="18" charset="0"/>
            </a:endParaRPr>
          </a:p>
          <a:p>
            <a:endParaRPr lang="en-US" altLang="zh-HK" sz="2800" dirty="0">
              <a:latin typeface="Cambria Math" panose="02040503050406030204" pitchFamily="18" charset="0"/>
              <a:ea typeface="Cambria Math" panose="02040503050406030204" pitchFamily="18" charset="0"/>
            </a:endParaRPr>
          </a:p>
          <a:p>
            <a:r>
              <a:rPr lang="en-US" altLang="zh-HK" sz="2800" dirty="0" smtClean="0">
                <a:latin typeface="Cambria Math" panose="02040503050406030204" pitchFamily="18" charset="0"/>
                <a:ea typeface="Cambria Math" panose="02040503050406030204" pitchFamily="18" charset="0"/>
              </a:rPr>
              <a:t>Some worksheets are designed to help students to become self-directed learners.</a:t>
            </a:r>
          </a:p>
          <a:p>
            <a:r>
              <a:rPr lang="en-US" altLang="zh-HK" sz="2800" dirty="0" smtClean="0">
                <a:latin typeface="Cambria Math" panose="02040503050406030204" pitchFamily="18" charset="0"/>
                <a:ea typeface="Cambria Math" panose="02040503050406030204" pitchFamily="18" charset="0"/>
              </a:rPr>
              <a:t>Which step(s) of SDL do these activities involve?</a:t>
            </a:r>
            <a:endParaRPr lang="en-US" altLang="zh-HK" sz="2800" dirty="0" smtClean="0"/>
          </a:p>
        </p:txBody>
      </p:sp>
    </p:spTree>
    <p:extLst>
      <p:ext uri="{BB962C8B-B14F-4D97-AF65-F5344CB8AC3E}">
        <p14:creationId xmlns:p14="http://schemas.microsoft.com/office/powerpoint/2010/main" val="1599446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圖片 9"/>
          <p:cNvPicPr>
            <a:picLocks noChangeAspect="1"/>
          </p:cNvPicPr>
          <p:nvPr/>
        </p:nvPicPr>
        <p:blipFill rotWithShape="1">
          <a:blip r:embed="rId3"/>
          <a:srcRect l="39216" t="24053" r="15686" b="32374"/>
          <a:stretch/>
        </p:blipFill>
        <p:spPr>
          <a:xfrm>
            <a:off x="1100821" y="1515918"/>
            <a:ext cx="6957659" cy="3781336"/>
          </a:xfrm>
          <a:prstGeom prst="rect">
            <a:avLst/>
          </a:prstGeom>
          <a:ln w="28575">
            <a:solidFill>
              <a:schemeClr val="accent5">
                <a:lumMod val="75000"/>
              </a:schemeClr>
            </a:solidFill>
          </a:ln>
        </p:spPr>
      </p:pic>
      <p:sp>
        <p:nvSpPr>
          <p:cNvPr id="4" name="圓角矩形 3"/>
          <p:cNvSpPr/>
          <p:nvPr/>
        </p:nvSpPr>
        <p:spPr>
          <a:xfrm>
            <a:off x="37640" y="4705949"/>
            <a:ext cx="4119730" cy="115973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457200" indent="-457200">
              <a:buAutoNum type="alphaUcPeriod"/>
            </a:pPr>
            <a:r>
              <a:rPr lang="en-US" altLang="zh-HK" sz="2400" dirty="0" smtClean="0"/>
              <a:t>Diagnosing learning needs and setting learning goals</a:t>
            </a:r>
            <a:endParaRPr lang="zh-HK" altLang="en-US" sz="2400" dirty="0"/>
          </a:p>
        </p:txBody>
      </p:sp>
      <p:sp>
        <p:nvSpPr>
          <p:cNvPr id="5" name="圓角矩形 4"/>
          <p:cNvSpPr/>
          <p:nvPr/>
        </p:nvSpPr>
        <p:spPr>
          <a:xfrm>
            <a:off x="51285" y="5966698"/>
            <a:ext cx="4106085" cy="86409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457200" indent="-457200">
              <a:buAutoNum type="alphaUcPeriod" startAt="2"/>
            </a:pPr>
            <a:r>
              <a:rPr lang="en-US" altLang="zh-HK" sz="2400" dirty="0" smtClean="0">
                <a:solidFill>
                  <a:schemeClr val="accent3">
                    <a:lumMod val="50000"/>
                  </a:schemeClr>
                </a:solidFill>
              </a:rPr>
              <a:t>Selecting learning resources and strategies</a:t>
            </a:r>
          </a:p>
        </p:txBody>
      </p:sp>
      <p:sp>
        <p:nvSpPr>
          <p:cNvPr id="6" name="圓角矩形 5"/>
          <p:cNvSpPr/>
          <p:nvPr/>
        </p:nvSpPr>
        <p:spPr>
          <a:xfrm>
            <a:off x="4248191" y="4727121"/>
            <a:ext cx="4320480" cy="1124987"/>
          </a:xfrm>
          <a:prstGeom prst="roundRect">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lphaUcPeriod" startAt="3"/>
            </a:pPr>
            <a:r>
              <a:rPr lang="en-US" altLang="zh-HK" sz="2400" dirty="0" smtClean="0"/>
              <a:t>Monitoring learning progress</a:t>
            </a:r>
            <a:endParaRPr lang="zh-HK" altLang="en-US" sz="2400" dirty="0"/>
          </a:p>
        </p:txBody>
      </p:sp>
      <p:sp>
        <p:nvSpPr>
          <p:cNvPr id="7" name="圓角矩形 6"/>
          <p:cNvSpPr/>
          <p:nvPr/>
        </p:nvSpPr>
        <p:spPr>
          <a:xfrm>
            <a:off x="4305538" y="5993812"/>
            <a:ext cx="4230617" cy="83698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zh-HK" sz="2400" dirty="0" smtClean="0"/>
              <a:t>D. Evaluating learning outcomes</a:t>
            </a:r>
            <a:endParaRPr lang="zh-HK" altLang="en-US" sz="2400" dirty="0"/>
          </a:p>
        </p:txBody>
      </p:sp>
      <p:sp>
        <p:nvSpPr>
          <p:cNvPr id="8" name="圓角矩形 7"/>
          <p:cNvSpPr/>
          <p:nvPr/>
        </p:nvSpPr>
        <p:spPr>
          <a:xfrm>
            <a:off x="84224" y="4023220"/>
            <a:ext cx="8592231" cy="64807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altLang="zh-HK" sz="2400" dirty="0" smtClean="0"/>
              <a:t>Which step(s) of SDL does this activity involve?</a:t>
            </a:r>
            <a:endParaRPr lang="zh-HK" altLang="en-US" sz="2400" dirty="0"/>
          </a:p>
        </p:txBody>
      </p:sp>
      <p:sp>
        <p:nvSpPr>
          <p:cNvPr id="3" name="矩形 2"/>
          <p:cNvSpPr/>
          <p:nvPr/>
        </p:nvSpPr>
        <p:spPr>
          <a:xfrm>
            <a:off x="33867" y="0"/>
            <a:ext cx="9091570" cy="170080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HK" sz="2400" dirty="0" smtClean="0"/>
              <a:t>Situation 1</a:t>
            </a:r>
            <a:r>
              <a:rPr lang="en-US" altLang="zh-TW" sz="2400" dirty="0" smtClean="0"/>
              <a:t>:</a:t>
            </a:r>
          </a:p>
          <a:p>
            <a:r>
              <a:rPr lang="en-US" altLang="zh-TW" sz="2400" dirty="0" smtClean="0"/>
              <a:t>The students will do a presentation on introducing Cheung Chau for this unit. </a:t>
            </a:r>
            <a:endParaRPr lang="en-US" altLang="zh-TW" sz="2400" dirty="0"/>
          </a:p>
          <a:p>
            <a:r>
              <a:rPr lang="en-US" altLang="zh-TW" sz="2400" dirty="0" smtClean="0"/>
              <a:t>At the beginning of the series of lessons of this unit, teacher asks students to complete the K and W columns of the KWL chart.</a:t>
            </a:r>
            <a:endParaRPr lang="zh-HK" altLang="en-US" dirty="0"/>
          </a:p>
        </p:txBody>
      </p:sp>
    </p:spTree>
    <p:extLst>
      <p:ext uri="{BB962C8B-B14F-4D97-AF65-F5344CB8AC3E}">
        <p14:creationId xmlns:p14="http://schemas.microsoft.com/office/powerpoint/2010/main" val="111400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5"/>
                                        </p:tgtEl>
                                      </p:cBhvr>
                                    </p:animEffect>
                                    <p:set>
                                      <p:cBhvr>
                                        <p:cTn id="10" dur="1" fill="hold">
                                          <p:stCondLst>
                                            <p:cond delay="499"/>
                                          </p:stCondLst>
                                        </p:cTn>
                                        <p:tgtEl>
                                          <p:spTgt spid="5"/>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3" y="1151569"/>
            <a:ext cx="5726541" cy="5488471"/>
          </a:xfrm>
          <a:prstGeom prst="rect">
            <a:avLst/>
          </a:prstGeom>
          <a:noFill/>
          <a:ln w="28575">
            <a:solidFill>
              <a:schemeClr val="accent5">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4" name="圓角矩形 3"/>
          <p:cNvSpPr/>
          <p:nvPr/>
        </p:nvSpPr>
        <p:spPr>
          <a:xfrm>
            <a:off x="5642763" y="2348880"/>
            <a:ext cx="3410667" cy="115973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457200" indent="-457200">
              <a:buAutoNum type="alphaUcPeriod"/>
            </a:pPr>
            <a:r>
              <a:rPr lang="en-US" altLang="zh-HK" sz="2400" dirty="0" smtClean="0"/>
              <a:t>Diagnosing learning needs and setting learning goals</a:t>
            </a:r>
            <a:endParaRPr lang="zh-HK" altLang="en-US" sz="2400" dirty="0"/>
          </a:p>
        </p:txBody>
      </p:sp>
      <p:sp>
        <p:nvSpPr>
          <p:cNvPr id="5" name="圓角矩形 4"/>
          <p:cNvSpPr/>
          <p:nvPr/>
        </p:nvSpPr>
        <p:spPr>
          <a:xfrm>
            <a:off x="5629691" y="3573016"/>
            <a:ext cx="3423739" cy="107173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457200" indent="-457200">
              <a:buAutoNum type="alphaUcPeriod" startAt="2"/>
            </a:pPr>
            <a:r>
              <a:rPr lang="en-US" altLang="zh-HK" sz="2400" dirty="0" smtClean="0">
                <a:solidFill>
                  <a:schemeClr val="accent3">
                    <a:lumMod val="50000"/>
                  </a:schemeClr>
                </a:solidFill>
              </a:rPr>
              <a:t>Selecting learning resources and strategies</a:t>
            </a:r>
          </a:p>
        </p:txBody>
      </p:sp>
      <p:sp>
        <p:nvSpPr>
          <p:cNvPr id="6" name="圓角矩形 5"/>
          <p:cNvSpPr/>
          <p:nvPr/>
        </p:nvSpPr>
        <p:spPr>
          <a:xfrm>
            <a:off x="5614081" y="4725144"/>
            <a:ext cx="3447816" cy="967989"/>
          </a:xfrm>
          <a:prstGeom prst="roundRect">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lphaUcPeriod" startAt="3"/>
            </a:pPr>
            <a:r>
              <a:rPr lang="en-US" altLang="zh-HK" sz="2400" dirty="0" smtClean="0"/>
              <a:t>Monitoring learning progress</a:t>
            </a:r>
            <a:endParaRPr lang="zh-HK" altLang="en-US" sz="2400" dirty="0"/>
          </a:p>
        </p:txBody>
      </p:sp>
      <p:sp>
        <p:nvSpPr>
          <p:cNvPr id="7" name="圓角矩形 6"/>
          <p:cNvSpPr/>
          <p:nvPr/>
        </p:nvSpPr>
        <p:spPr>
          <a:xfrm>
            <a:off x="5573235" y="5805264"/>
            <a:ext cx="3480195" cy="83698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zh-HK" sz="2400" dirty="0" smtClean="0"/>
              <a:t>D. Evaluating learning outcomes</a:t>
            </a:r>
            <a:endParaRPr lang="zh-HK" altLang="en-US" sz="2400" dirty="0"/>
          </a:p>
        </p:txBody>
      </p:sp>
      <p:sp>
        <p:nvSpPr>
          <p:cNvPr id="8" name="圓角矩形 7"/>
          <p:cNvSpPr/>
          <p:nvPr/>
        </p:nvSpPr>
        <p:spPr>
          <a:xfrm>
            <a:off x="5616465" y="1122088"/>
            <a:ext cx="3410667" cy="113846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altLang="zh-HK" sz="2400" dirty="0"/>
              <a:t>Which step(s) of SDL does this activity involve?</a:t>
            </a:r>
            <a:endParaRPr lang="zh-HK" altLang="en-US" sz="2400" dirty="0"/>
          </a:p>
        </p:txBody>
      </p:sp>
      <p:sp>
        <p:nvSpPr>
          <p:cNvPr id="11" name="矩形 10"/>
          <p:cNvSpPr/>
          <p:nvPr/>
        </p:nvSpPr>
        <p:spPr>
          <a:xfrm>
            <a:off x="10923" y="0"/>
            <a:ext cx="9025573" cy="105273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HK" sz="2400" dirty="0" smtClean="0"/>
              <a:t>Situation 2</a:t>
            </a:r>
            <a:r>
              <a:rPr lang="en-US" altLang="zh-TW" sz="2400" dirty="0" smtClean="0"/>
              <a:t>:</a:t>
            </a:r>
          </a:p>
          <a:p>
            <a:r>
              <a:rPr lang="en-US" altLang="zh-TW" sz="2400" dirty="0" smtClean="0"/>
              <a:t>To learn more about Cheung Chau, teacher gives students the following instructions to find more information .</a:t>
            </a:r>
            <a:endParaRPr lang="zh-HK" altLang="en-US" dirty="0"/>
          </a:p>
        </p:txBody>
      </p:sp>
    </p:spTree>
    <p:extLst>
      <p:ext uri="{BB962C8B-B14F-4D97-AF65-F5344CB8AC3E}">
        <p14:creationId xmlns:p14="http://schemas.microsoft.com/office/powerpoint/2010/main" val="204123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圓角矩形 3"/>
          <p:cNvSpPr/>
          <p:nvPr/>
        </p:nvSpPr>
        <p:spPr>
          <a:xfrm>
            <a:off x="37640" y="4941168"/>
            <a:ext cx="4119730" cy="99652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457200" indent="-457200">
              <a:buAutoNum type="alphaUcPeriod"/>
            </a:pPr>
            <a:r>
              <a:rPr lang="en-US" altLang="zh-HK" sz="2400" dirty="0" smtClean="0"/>
              <a:t>Diagnosing learning needs and setting learning goals</a:t>
            </a:r>
            <a:endParaRPr lang="zh-HK" altLang="en-US" sz="2400" dirty="0"/>
          </a:p>
        </p:txBody>
      </p:sp>
      <p:sp>
        <p:nvSpPr>
          <p:cNvPr id="5" name="圓角矩形 4"/>
          <p:cNvSpPr/>
          <p:nvPr/>
        </p:nvSpPr>
        <p:spPr>
          <a:xfrm>
            <a:off x="51285" y="5966698"/>
            <a:ext cx="4106085" cy="86409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457200" indent="-457200">
              <a:buAutoNum type="alphaUcPeriod" startAt="2"/>
            </a:pPr>
            <a:r>
              <a:rPr lang="en-US" altLang="zh-HK" sz="2400" dirty="0" smtClean="0">
                <a:solidFill>
                  <a:schemeClr val="accent3">
                    <a:lumMod val="50000"/>
                  </a:schemeClr>
                </a:solidFill>
              </a:rPr>
              <a:t>Selecting learning resources and strategies</a:t>
            </a:r>
          </a:p>
        </p:txBody>
      </p:sp>
      <p:sp>
        <p:nvSpPr>
          <p:cNvPr id="6" name="圓角矩形 5"/>
          <p:cNvSpPr/>
          <p:nvPr/>
        </p:nvSpPr>
        <p:spPr>
          <a:xfrm>
            <a:off x="4248191" y="5013177"/>
            <a:ext cx="4320480" cy="910940"/>
          </a:xfrm>
          <a:prstGeom prst="roundRect">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lphaUcPeriod" startAt="3"/>
            </a:pPr>
            <a:r>
              <a:rPr lang="en-US" altLang="zh-HK" sz="2400" dirty="0" smtClean="0"/>
              <a:t>Monitoring learning progress</a:t>
            </a:r>
            <a:endParaRPr lang="zh-HK" altLang="en-US" sz="2400" dirty="0"/>
          </a:p>
        </p:txBody>
      </p:sp>
      <p:sp>
        <p:nvSpPr>
          <p:cNvPr id="7" name="圓角矩形 6"/>
          <p:cNvSpPr/>
          <p:nvPr/>
        </p:nvSpPr>
        <p:spPr>
          <a:xfrm>
            <a:off x="4305538" y="5993812"/>
            <a:ext cx="4230617" cy="83698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zh-HK" sz="2400" dirty="0" smtClean="0"/>
              <a:t>D. Evaluating learning outcomes</a:t>
            </a:r>
            <a:endParaRPr lang="zh-HK" altLang="en-US" sz="2400" dirty="0"/>
          </a:p>
        </p:txBody>
      </p:sp>
      <p:sp>
        <p:nvSpPr>
          <p:cNvPr id="8" name="圓角矩形 7"/>
          <p:cNvSpPr/>
          <p:nvPr/>
        </p:nvSpPr>
        <p:spPr>
          <a:xfrm>
            <a:off x="10923" y="4410186"/>
            <a:ext cx="8808255" cy="52221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altLang="zh-HK" sz="2400" dirty="0"/>
              <a:t>Which step(s) of SDL does this activity involve?</a:t>
            </a:r>
            <a:endParaRPr lang="zh-HK" altLang="en-US" sz="2400" dirty="0"/>
          </a:p>
        </p:txBody>
      </p:sp>
      <p:sp>
        <p:nvSpPr>
          <p:cNvPr id="3" name="矩形 2"/>
          <p:cNvSpPr/>
          <p:nvPr/>
        </p:nvSpPr>
        <p:spPr>
          <a:xfrm>
            <a:off x="10923" y="0"/>
            <a:ext cx="9025573" cy="140499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HK" sz="2400" dirty="0" smtClean="0"/>
              <a:t>Situation 3</a:t>
            </a:r>
            <a:r>
              <a:rPr lang="en-US" altLang="zh-TW" sz="2400" dirty="0" smtClean="0"/>
              <a:t>:</a:t>
            </a:r>
          </a:p>
          <a:p>
            <a:r>
              <a:rPr lang="en-US" altLang="zh-TW" sz="2400" dirty="0" smtClean="0"/>
              <a:t>After doing a presentation on introducing Cheung Chau based on the mind-map the students have constructed, they complete the following table.</a:t>
            </a:r>
            <a:endParaRPr lang="zh-HK" alt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5236"/>
          <a:stretch/>
        </p:blipFill>
        <p:spPr bwMode="auto">
          <a:xfrm>
            <a:off x="247547" y="1472850"/>
            <a:ext cx="8555354" cy="2925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5236"/>
          <a:stretch/>
        </p:blipFill>
        <p:spPr bwMode="auto">
          <a:xfrm>
            <a:off x="260190" y="1421622"/>
            <a:ext cx="8555354" cy="2925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773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5"/>
                                        </p:tgtEl>
                                      </p:cBhvr>
                                    </p:animEffect>
                                    <p:set>
                                      <p:cBhvr>
                                        <p:cTn id="10"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圓角矩形 3"/>
          <p:cNvSpPr/>
          <p:nvPr/>
        </p:nvSpPr>
        <p:spPr>
          <a:xfrm>
            <a:off x="37640" y="4705949"/>
            <a:ext cx="4119730" cy="115973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457200" indent="-457200">
              <a:buAutoNum type="alphaUcPeriod"/>
            </a:pPr>
            <a:r>
              <a:rPr lang="en-US" altLang="zh-HK" sz="2400" dirty="0" smtClean="0"/>
              <a:t>Diagnosing learning needs and setting learning goals</a:t>
            </a:r>
            <a:endParaRPr lang="zh-HK" altLang="en-US" sz="2400" dirty="0"/>
          </a:p>
        </p:txBody>
      </p:sp>
      <p:sp>
        <p:nvSpPr>
          <p:cNvPr id="5" name="圓角矩形 4"/>
          <p:cNvSpPr/>
          <p:nvPr/>
        </p:nvSpPr>
        <p:spPr>
          <a:xfrm>
            <a:off x="51285" y="5966698"/>
            <a:ext cx="4106085" cy="86409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457200" indent="-457200">
              <a:buAutoNum type="alphaUcPeriod" startAt="2"/>
            </a:pPr>
            <a:r>
              <a:rPr lang="en-US" altLang="zh-HK" sz="2400" dirty="0" smtClean="0">
                <a:solidFill>
                  <a:schemeClr val="accent3">
                    <a:lumMod val="50000"/>
                  </a:schemeClr>
                </a:solidFill>
              </a:rPr>
              <a:t>Selecting learning resources and strategies</a:t>
            </a:r>
          </a:p>
        </p:txBody>
      </p:sp>
      <p:sp>
        <p:nvSpPr>
          <p:cNvPr id="6" name="圓角矩形 5"/>
          <p:cNvSpPr/>
          <p:nvPr/>
        </p:nvSpPr>
        <p:spPr>
          <a:xfrm>
            <a:off x="4248191" y="4727121"/>
            <a:ext cx="4320480" cy="1124987"/>
          </a:xfrm>
          <a:prstGeom prst="roundRect">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lphaUcPeriod" startAt="3"/>
            </a:pPr>
            <a:r>
              <a:rPr lang="en-US" altLang="zh-HK" sz="2400" dirty="0" smtClean="0"/>
              <a:t>Monitoring learning progress</a:t>
            </a:r>
            <a:endParaRPr lang="zh-HK" altLang="en-US" sz="2400" dirty="0"/>
          </a:p>
        </p:txBody>
      </p:sp>
      <p:sp>
        <p:nvSpPr>
          <p:cNvPr id="7" name="圓角矩形 6"/>
          <p:cNvSpPr/>
          <p:nvPr/>
        </p:nvSpPr>
        <p:spPr>
          <a:xfrm>
            <a:off x="4305538" y="5993812"/>
            <a:ext cx="4230617" cy="83698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zh-HK" sz="2400" dirty="0" smtClean="0"/>
              <a:t>D. Evaluating learning outcomes</a:t>
            </a:r>
            <a:endParaRPr lang="zh-HK" altLang="en-US" sz="2400" dirty="0"/>
          </a:p>
        </p:txBody>
      </p:sp>
      <p:sp>
        <p:nvSpPr>
          <p:cNvPr id="8" name="圓角矩形 7"/>
          <p:cNvSpPr/>
          <p:nvPr/>
        </p:nvSpPr>
        <p:spPr>
          <a:xfrm>
            <a:off x="84224" y="4023220"/>
            <a:ext cx="8232191" cy="64807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altLang="zh-HK" sz="2400" dirty="0"/>
              <a:t>Which step(s) of SDL does this activity involve?</a:t>
            </a:r>
            <a:endParaRPr lang="zh-HK" altLang="en-US" sz="2400" dirty="0"/>
          </a:p>
        </p:txBody>
      </p:sp>
      <p:sp>
        <p:nvSpPr>
          <p:cNvPr id="3" name="矩形 2"/>
          <p:cNvSpPr/>
          <p:nvPr/>
        </p:nvSpPr>
        <p:spPr>
          <a:xfrm>
            <a:off x="10923" y="0"/>
            <a:ext cx="9025573" cy="109662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HK" sz="2400" dirty="0" smtClean="0"/>
              <a:t>Situation 4</a:t>
            </a:r>
            <a:r>
              <a:rPr lang="en-US" altLang="zh-TW" sz="2400" dirty="0" smtClean="0"/>
              <a:t>:</a:t>
            </a:r>
          </a:p>
          <a:p>
            <a:r>
              <a:rPr lang="en-US" altLang="zh-HK" sz="2400" dirty="0" smtClean="0"/>
              <a:t>After completing the evaluation form that has just been shown, students have to answer the following question.</a:t>
            </a:r>
            <a:endParaRPr lang="zh-HK" altLang="en-US" dirty="0"/>
          </a:p>
        </p:txBody>
      </p:sp>
      <p:sp>
        <p:nvSpPr>
          <p:cNvPr id="2" name="雲朵形圖說文字 1"/>
          <p:cNvSpPr/>
          <p:nvPr/>
        </p:nvSpPr>
        <p:spPr>
          <a:xfrm>
            <a:off x="2736022" y="1180052"/>
            <a:ext cx="6300474" cy="2104932"/>
          </a:xfrm>
          <a:prstGeom prst="cloudCallout">
            <a:avLst>
              <a:gd name="adj1" fmla="val -53273"/>
              <a:gd name="adj2" fmla="val 23171"/>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HK" sz="2800" dirty="0" smtClean="0">
                <a:latin typeface="Comic Sans MS" panose="030F0702030302020204" pitchFamily="66" charset="0"/>
              </a:rPr>
              <a:t>What can I do better next time?</a:t>
            </a:r>
          </a:p>
          <a:p>
            <a:pPr algn="ctr"/>
            <a:r>
              <a:rPr lang="en-US" altLang="zh-HK" dirty="0" smtClean="0">
                <a:latin typeface="Comic Sans MS" panose="030F0702030302020204" pitchFamily="66" charset="0"/>
              </a:rPr>
              <a:t>__________________________</a:t>
            </a:r>
            <a:endParaRPr lang="zh-HK" altLang="en-US" dirty="0">
              <a:latin typeface="Comic Sans MS" panose="030F0702030302020204" pitchFamily="66" charset="0"/>
            </a:endParaRPr>
          </a:p>
        </p:txBody>
      </p:sp>
    </p:spTree>
    <p:extLst>
      <p:ext uri="{BB962C8B-B14F-4D97-AF65-F5344CB8AC3E}">
        <p14:creationId xmlns:p14="http://schemas.microsoft.com/office/powerpoint/2010/main" val="122860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5"/>
                                        </p:tgtEl>
                                      </p:cBhvr>
                                    </p:animEffect>
                                    <p:set>
                                      <p:cBhvr>
                                        <p:cTn id="10" dur="1" fill="hold">
                                          <p:stCondLst>
                                            <p:cond delay="499"/>
                                          </p:stCondLst>
                                        </p:cTn>
                                        <p:tgtEl>
                                          <p:spTgt spid="5"/>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自訂 2">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000000"/>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3612</TotalTime>
  <Words>1436</Words>
  <Application>Microsoft Office PowerPoint</Application>
  <PresentationFormat>如螢幕大小 (4:3)</PresentationFormat>
  <Paragraphs>193</Paragraphs>
  <Slides>22</Slides>
  <Notes>22</Notes>
  <HiddenSlides>0</HiddenSlides>
  <MMClips>0</MMClips>
  <ScaleCrop>false</ScaleCrop>
  <HeadingPairs>
    <vt:vector size="4" baseType="variant">
      <vt:variant>
        <vt:lpstr>佈景主題</vt:lpstr>
      </vt:variant>
      <vt:variant>
        <vt:i4>1</vt:i4>
      </vt:variant>
      <vt:variant>
        <vt:lpstr>投影片標題</vt:lpstr>
      </vt:variant>
      <vt:variant>
        <vt:i4>22</vt:i4>
      </vt:variant>
    </vt:vector>
  </HeadingPairs>
  <TitlesOfParts>
    <vt:vector size="23" baseType="lpstr">
      <vt:lpstr>夏至</vt:lpstr>
      <vt:lpstr>PowerPoint 簡報</vt:lpstr>
      <vt:lpstr>PowerPoint 簡報</vt:lpstr>
      <vt:lpstr>PowerPoint 簡報</vt:lpstr>
      <vt:lpstr>PowerPoint 簡報</vt:lpstr>
      <vt:lpstr>Worksheet Analysis</vt:lpstr>
      <vt:lpstr>PowerPoint 簡報</vt:lpstr>
      <vt:lpstr>PowerPoint 簡報</vt:lpstr>
      <vt:lpstr>PowerPoint 簡報</vt:lpstr>
      <vt:lpstr>PowerPoint 簡報</vt:lpstr>
      <vt:lpstr>PowerPoint 簡報</vt:lpstr>
      <vt:lpstr>School cases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Self-directed learning</dc:title>
  <dc:creator>IP, Bridget Marjorie</dc:creator>
  <cp:lastModifiedBy>FAN, Wai Chung Amy</cp:lastModifiedBy>
  <cp:revision>244</cp:revision>
  <cp:lastPrinted>2016-03-01T01:49:00Z</cp:lastPrinted>
  <dcterms:created xsi:type="dcterms:W3CDTF">2014-12-12T07:52:33Z</dcterms:created>
  <dcterms:modified xsi:type="dcterms:W3CDTF">2016-04-07T06:38:27Z</dcterms:modified>
</cp:coreProperties>
</file>