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9" r:id="rId3"/>
    <p:sldId id="291" r:id="rId4"/>
    <p:sldId id="292" r:id="rId5"/>
    <p:sldId id="258" r:id="rId6"/>
    <p:sldId id="266" r:id="rId7"/>
    <p:sldId id="293" r:id="rId8"/>
    <p:sldId id="285" r:id="rId9"/>
    <p:sldId id="312" r:id="rId10"/>
    <p:sldId id="316" r:id="rId11"/>
    <p:sldId id="321" r:id="rId12"/>
    <p:sldId id="329" r:id="rId13"/>
    <p:sldId id="319" r:id="rId14"/>
    <p:sldId id="318" r:id="rId15"/>
    <p:sldId id="330" r:id="rId16"/>
    <p:sldId id="284" r:id="rId17"/>
    <p:sldId id="323" r:id="rId18"/>
    <p:sldId id="288" r:id="rId19"/>
    <p:sldId id="325" r:id="rId20"/>
    <p:sldId id="310" r:id="rId21"/>
    <p:sldId id="326" r:id="rId22"/>
    <p:sldId id="322" r:id="rId23"/>
    <p:sldId id="286" r:id="rId24"/>
  </p:sldIdLst>
  <p:sldSz cx="9144000" cy="6858000" type="screen4x3"/>
  <p:notesSz cx="6797675" cy="9926638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3300"/>
    <a:srgbClr val="FF6600"/>
    <a:srgbClr val="9900FF"/>
    <a:srgbClr val="CCFFCC"/>
    <a:srgbClr val="CCECFF"/>
    <a:srgbClr val="66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85032" autoAdjust="0"/>
  </p:normalViewPr>
  <p:slideViewPr>
    <p:cSldViewPr>
      <p:cViewPr>
        <p:scale>
          <a:sx n="40" d="100"/>
          <a:sy n="40" d="100"/>
        </p:scale>
        <p:origin x="-3684" y="-16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3" d="100"/>
        <a:sy n="73" d="100"/>
      </p:scale>
      <p:origin x="0" y="4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" Target="../slides/slide10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slide" Target="../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25FA37-9F78-4E0A-A4D5-3BBF2A5AADD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C21C45C9-CE9B-4415-B86C-3E588FBC8035}">
      <dgm:prSet phldrT="[Text]" custT="1"/>
      <dgm:spPr>
        <a:solidFill>
          <a:srgbClr val="FFCCFF"/>
        </a:solidFill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1. Routine: read aloud a text</a:t>
          </a:r>
        </a:p>
        <a:p>
          <a:pPr defTabSz="2444750">
            <a:lnSpc>
              <a:spcPct val="90000"/>
            </a:lnSpc>
            <a:spcAft>
              <a:spcPct val="35000"/>
            </a:spcAft>
          </a:pPr>
          <a:endParaRPr lang="zh-HK" altLang="en-US" sz="2400" dirty="0">
            <a:solidFill>
              <a:schemeClr val="tx1"/>
            </a:solidFill>
            <a:latin typeface="+mn-lt"/>
          </a:endParaRPr>
        </a:p>
      </dgm:t>
    </dgm:pt>
    <dgm:pt modelId="{9ED37F92-FE2E-4912-84F9-800B4F885B64}" type="parTrans" cxnId="{AD467A04-3592-4794-BC6B-CD71ADEB57F1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C66FCAFA-FF4C-4709-BD22-DE1510351D64}" type="sibTrans" cxnId="{AD467A04-3592-4794-BC6B-CD71ADEB57F1}">
      <dgm:prSet custT="1"/>
      <dgm:spPr>
        <a:solidFill>
          <a:schemeClr val="bg1">
            <a:lumMod val="50000"/>
            <a:alpha val="90000"/>
          </a:schemeClr>
        </a:solidFill>
      </dgm:spPr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A3EA3971-936B-4E15-9942-A7C7FE27BE00}">
      <dgm:prSet phldrT="[Text]" custT="1"/>
      <dgm:spPr>
        <a:solidFill>
          <a:srgbClr val="FFC000"/>
        </a:solidFill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2. Learn the success criteria of recording a recipe (e.g. use of action verbs).</a:t>
          </a:r>
          <a:endParaRPr lang="zh-HK" altLang="en-US" sz="2400" dirty="0">
            <a:solidFill>
              <a:schemeClr val="tx1"/>
            </a:solidFill>
            <a:latin typeface="+mn-lt"/>
          </a:endParaRPr>
        </a:p>
      </dgm:t>
    </dgm:pt>
    <dgm:pt modelId="{E7E6A352-E2CE-473B-8086-0082911ED110}" type="parTrans" cxnId="{64055438-A428-4D36-9B31-C7C049F770F9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D94C0389-B3D9-4BDE-B880-451EDE47782D}" type="sibTrans" cxnId="{64055438-A428-4D36-9B31-C7C049F770F9}">
      <dgm:prSet custT="1"/>
      <dgm:spPr>
        <a:solidFill>
          <a:schemeClr val="bg1">
            <a:lumMod val="50000"/>
            <a:alpha val="90000"/>
          </a:schemeClr>
        </a:solidFill>
      </dgm:spPr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08C7ADDF-733C-48E7-BDC1-70C7658657C3}">
      <dgm:prSet phldrT="[Text]" custT="1"/>
      <dgm:spPr>
        <a:solidFill>
          <a:srgbClr val="FFFF00"/>
        </a:solidFill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rId1" action="ppaction://hlinksldjump"/>
            </a:rPr>
            <a:t>3. Use an app called ‘</a:t>
          </a:r>
          <a:r>
            <a:rPr lang="en-US" altLang="zh-HK" sz="2400" kern="0" dirty="0" err="1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rId1" action="ppaction://hlinksldjump"/>
            </a:rPr>
            <a:t>Videolicious</a:t>
          </a: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rId1" action="ppaction://hlinksldjump"/>
            </a:rPr>
            <a:t>’ to record videos of making a dish.</a:t>
          </a:r>
          <a:endParaRPr lang="zh-HK" altLang="en-US" sz="2400" dirty="0">
            <a:solidFill>
              <a:schemeClr val="tx1"/>
            </a:solidFill>
            <a:latin typeface="+mn-lt"/>
          </a:endParaRPr>
        </a:p>
      </dgm:t>
      <dgm:extLst/>
    </dgm:pt>
    <dgm:pt modelId="{D7FB3894-82B3-47DB-A06B-E23524E81918}" type="parTrans" cxnId="{99715D02-12E2-4225-AE95-46AA59F3887A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7A99E1E3-162C-491C-A9FE-1B130C7C3E62}" type="sibTrans" cxnId="{99715D02-12E2-4225-AE95-46AA59F3887A}">
      <dgm:prSet custT="1"/>
      <dgm:spPr>
        <a:solidFill>
          <a:schemeClr val="bg1">
            <a:lumMod val="50000"/>
            <a:alpha val="90000"/>
          </a:schemeClr>
        </a:solidFill>
      </dgm:spPr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7B30EBEB-E118-4B79-8606-4099591F97FD}">
      <dgm:prSet custT="1"/>
      <dgm:spPr>
        <a:solidFill>
          <a:srgbClr val="92D050"/>
        </a:solidFill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4. Share recordings in class by using Apple TV. </a:t>
          </a:r>
          <a:endParaRPr lang="zh-HK" altLang="en-US" sz="2400" dirty="0">
            <a:solidFill>
              <a:schemeClr val="tx1"/>
            </a:solidFill>
            <a:latin typeface="+mn-lt"/>
          </a:endParaRPr>
        </a:p>
      </dgm:t>
    </dgm:pt>
    <dgm:pt modelId="{0CDE9208-1A5F-471F-A13A-5401C03B2B78}" type="parTrans" cxnId="{5CD0EC80-78F3-4420-AD63-2118B6226AC2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6BE0CFE7-9BE1-4E8F-B203-781FE3769193}" type="sibTrans" cxnId="{5CD0EC80-78F3-4420-AD63-2118B6226AC2}">
      <dgm:prSet custT="1"/>
      <dgm:spPr>
        <a:solidFill>
          <a:schemeClr val="bg1">
            <a:lumMod val="50000"/>
            <a:alpha val="90000"/>
          </a:schemeClr>
        </a:solidFill>
      </dgm:spPr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76057A01-83FC-4738-951A-22FD227DBE1B}">
      <dgm:prSet phldrT="[Text]"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rId2" action="ppaction://hlinksldjump"/>
            </a:rPr>
            <a:t>5. Submit videos to ‘Google Classroom’.</a:t>
          </a:r>
          <a:endParaRPr lang="zh-HK" altLang="en-US" sz="2400" dirty="0">
            <a:solidFill>
              <a:schemeClr val="tx1"/>
            </a:solidFill>
            <a:latin typeface="+mn-lt"/>
          </a:endParaRPr>
        </a:p>
      </dgm:t>
      <dgm:extLst/>
    </dgm:pt>
    <dgm:pt modelId="{05C1BD6F-EE3B-4CCC-95AF-B5BEFB78AAC6}" type="parTrans" cxnId="{5ACC189D-8941-4676-A6E8-0ADDAB3D1E7D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0814B425-9713-4A10-9A91-B6B02784311E}" type="sibTrans" cxnId="{5ACC189D-8941-4676-A6E8-0ADDAB3D1E7D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7F720F96-0CF9-44A3-B261-1DFEFC2482B1}" type="pres">
      <dgm:prSet presAssocID="{2925FA37-9F78-4E0A-A4D5-3BBF2A5AAD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237FC0F3-FA22-48DD-A8D3-EEDEC84A8F5B}" type="pres">
      <dgm:prSet presAssocID="{2925FA37-9F78-4E0A-A4D5-3BBF2A5AADD5}" presName="dummyMaxCanvas" presStyleCnt="0">
        <dgm:presLayoutVars/>
      </dgm:prSet>
      <dgm:spPr/>
    </dgm:pt>
    <dgm:pt modelId="{FD608363-1464-4197-A7B8-9B39A2607088}" type="pres">
      <dgm:prSet presAssocID="{2925FA37-9F78-4E0A-A4D5-3BBF2A5AADD5}" presName="FiveNodes_1" presStyleLbl="node1" presStyleIdx="0" presStyleCnt="5" custLinFactY="-72855" custLinFactNeighborX="-1534" custLinFactNeighborY="-100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091F736-AF66-4B60-9099-F2904ECCADB4}" type="pres">
      <dgm:prSet presAssocID="{2925FA37-9F78-4E0A-A4D5-3BBF2A5AADD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F8888CD-06D5-4C1C-B730-FD7C23DED854}" type="pres">
      <dgm:prSet presAssocID="{2925FA37-9F78-4E0A-A4D5-3BBF2A5AADD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B905555-FF54-49F1-AF67-69546FE255AD}" type="pres">
      <dgm:prSet presAssocID="{2925FA37-9F78-4E0A-A4D5-3BBF2A5AADD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D749BB7-DC7B-4986-8D17-BEFBCD0D0B43}" type="pres">
      <dgm:prSet presAssocID="{2925FA37-9F78-4E0A-A4D5-3BBF2A5AADD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26A691D-548B-45FF-9299-A50E4AEFF24E}" type="pres">
      <dgm:prSet presAssocID="{2925FA37-9F78-4E0A-A4D5-3BBF2A5AADD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5CB2827-996E-4C75-AFB5-C98142284F3A}" type="pres">
      <dgm:prSet presAssocID="{2925FA37-9F78-4E0A-A4D5-3BBF2A5AADD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3175EEA-1A53-4C19-A317-9D8B79AFA01C}" type="pres">
      <dgm:prSet presAssocID="{2925FA37-9F78-4E0A-A4D5-3BBF2A5AADD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9C6DA9B-395D-4C77-B700-F9D9346188A6}" type="pres">
      <dgm:prSet presAssocID="{2925FA37-9F78-4E0A-A4D5-3BBF2A5AADD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DD38F82-07D3-48FB-8AEF-8850947FF83D}" type="pres">
      <dgm:prSet presAssocID="{2925FA37-9F78-4E0A-A4D5-3BBF2A5AADD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8DC84CD-3346-477B-90A8-B33DFC095B53}" type="pres">
      <dgm:prSet presAssocID="{2925FA37-9F78-4E0A-A4D5-3BBF2A5AADD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19E90FB-7EB2-465F-9E33-D1EA369C27A6}" type="pres">
      <dgm:prSet presAssocID="{2925FA37-9F78-4E0A-A4D5-3BBF2A5AADD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E219DF0-A679-4390-92CF-159AA7B042C1}" type="pres">
      <dgm:prSet presAssocID="{2925FA37-9F78-4E0A-A4D5-3BBF2A5AADD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24EF64C-B6B5-4A1F-8D9D-56E141AB1652}" type="pres">
      <dgm:prSet presAssocID="{2925FA37-9F78-4E0A-A4D5-3BBF2A5AADD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792403B9-A13F-432D-9CA3-F2FB1357531E}" type="presOf" srcId="{A3EA3971-936B-4E15-9942-A7C7FE27BE00}" destId="{28DC84CD-3346-477B-90A8-B33DFC095B53}" srcOrd="1" destOrd="0" presId="urn:microsoft.com/office/officeart/2005/8/layout/vProcess5"/>
    <dgm:cxn modelId="{940CF3CB-716F-4C5B-92F0-32CF2B9A89A1}" type="presOf" srcId="{C21C45C9-CE9B-4415-B86C-3E588FBC8035}" destId="{9DD38F82-07D3-48FB-8AEF-8850947FF83D}" srcOrd="1" destOrd="0" presId="urn:microsoft.com/office/officeart/2005/8/layout/vProcess5"/>
    <dgm:cxn modelId="{74FEE4C5-0928-4624-8592-CC520E993064}" type="presOf" srcId="{C66FCAFA-FF4C-4709-BD22-DE1510351D64}" destId="{126A691D-548B-45FF-9299-A50E4AEFF24E}" srcOrd="0" destOrd="0" presId="urn:microsoft.com/office/officeart/2005/8/layout/vProcess5"/>
    <dgm:cxn modelId="{CE0BD8EA-DF50-4F12-A293-C7446002933B}" type="presOf" srcId="{7A99E1E3-162C-491C-A9FE-1B130C7C3E62}" destId="{F3175EEA-1A53-4C19-A317-9D8B79AFA01C}" srcOrd="0" destOrd="0" presId="urn:microsoft.com/office/officeart/2005/8/layout/vProcess5"/>
    <dgm:cxn modelId="{896EEA36-25E8-489B-BDE2-71A79041724A}" type="presOf" srcId="{D94C0389-B3D9-4BDE-B880-451EDE47782D}" destId="{85CB2827-996E-4C75-AFB5-C98142284F3A}" srcOrd="0" destOrd="0" presId="urn:microsoft.com/office/officeart/2005/8/layout/vProcess5"/>
    <dgm:cxn modelId="{3CF59AA0-D86F-487A-AED1-4349168C9623}" type="presOf" srcId="{76057A01-83FC-4738-951A-22FD227DBE1B}" destId="{5D749BB7-DC7B-4986-8D17-BEFBCD0D0B43}" srcOrd="0" destOrd="0" presId="urn:microsoft.com/office/officeart/2005/8/layout/vProcess5"/>
    <dgm:cxn modelId="{5EC637FB-E426-4E74-9E47-6234A4F036F9}" type="presOf" srcId="{76057A01-83FC-4738-951A-22FD227DBE1B}" destId="{B24EF64C-B6B5-4A1F-8D9D-56E141AB1652}" srcOrd="1" destOrd="0" presId="urn:microsoft.com/office/officeart/2005/8/layout/vProcess5"/>
    <dgm:cxn modelId="{5CD0EC80-78F3-4420-AD63-2118B6226AC2}" srcId="{2925FA37-9F78-4E0A-A4D5-3BBF2A5AADD5}" destId="{7B30EBEB-E118-4B79-8606-4099591F97FD}" srcOrd="3" destOrd="0" parTransId="{0CDE9208-1A5F-471F-A13A-5401C03B2B78}" sibTransId="{6BE0CFE7-9BE1-4E8F-B203-781FE3769193}"/>
    <dgm:cxn modelId="{64055438-A428-4D36-9B31-C7C049F770F9}" srcId="{2925FA37-9F78-4E0A-A4D5-3BBF2A5AADD5}" destId="{A3EA3971-936B-4E15-9942-A7C7FE27BE00}" srcOrd="1" destOrd="0" parTransId="{E7E6A352-E2CE-473B-8086-0082911ED110}" sibTransId="{D94C0389-B3D9-4BDE-B880-451EDE47782D}"/>
    <dgm:cxn modelId="{C54B2B57-81DF-4398-BC8C-768D9740ED1E}" type="presOf" srcId="{08C7ADDF-733C-48E7-BDC1-70C7658657C3}" destId="{DF8888CD-06D5-4C1C-B730-FD7C23DED854}" srcOrd="0" destOrd="0" presId="urn:microsoft.com/office/officeart/2005/8/layout/vProcess5"/>
    <dgm:cxn modelId="{1556E01E-511A-4A41-945A-D8BF4C742118}" type="presOf" srcId="{7B30EBEB-E118-4B79-8606-4099591F97FD}" destId="{6B905555-FF54-49F1-AF67-69546FE255AD}" srcOrd="0" destOrd="0" presId="urn:microsoft.com/office/officeart/2005/8/layout/vProcess5"/>
    <dgm:cxn modelId="{DA0DC906-51F6-4E08-8459-37F7C708E509}" type="presOf" srcId="{A3EA3971-936B-4E15-9942-A7C7FE27BE00}" destId="{4091F736-AF66-4B60-9099-F2904ECCADB4}" srcOrd="0" destOrd="0" presId="urn:microsoft.com/office/officeart/2005/8/layout/vProcess5"/>
    <dgm:cxn modelId="{D789C9D9-5B80-422F-B1E8-52A25BD2A605}" type="presOf" srcId="{2925FA37-9F78-4E0A-A4D5-3BBF2A5AADD5}" destId="{7F720F96-0CF9-44A3-B261-1DFEFC2482B1}" srcOrd="0" destOrd="0" presId="urn:microsoft.com/office/officeart/2005/8/layout/vProcess5"/>
    <dgm:cxn modelId="{FC645151-2B2A-45F3-AB75-145AFF3A674D}" type="presOf" srcId="{7B30EBEB-E118-4B79-8606-4099591F97FD}" destId="{0E219DF0-A679-4390-92CF-159AA7B042C1}" srcOrd="1" destOrd="0" presId="urn:microsoft.com/office/officeart/2005/8/layout/vProcess5"/>
    <dgm:cxn modelId="{E8F36B85-B9F4-434F-B22E-7BAB0B2C2CFB}" type="presOf" srcId="{C21C45C9-CE9B-4415-B86C-3E588FBC8035}" destId="{FD608363-1464-4197-A7B8-9B39A2607088}" srcOrd="0" destOrd="0" presId="urn:microsoft.com/office/officeart/2005/8/layout/vProcess5"/>
    <dgm:cxn modelId="{28FBE7C4-75B0-4C16-BEF8-D35C3CD75FF9}" type="presOf" srcId="{08C7ADDF-733C-48E7-BDC1-70C7658657C3}" destId="{619E90FB-7EB2-465F-9E33-D1EA369C27A6}" srcOrd="1" destOrd="0" presId="urn:microsoft.com/office/officeart/2005/8/layout/vProcess5"/>
    <dgm:cxn modelId="{AD467A04-3592-4794-BC6B-CD71ADEB57F1}" srcId="{2925FA37-9F78-4E0A-A4D5-3BBF2A5AADD5}" destId="{C21C45C9-CE9B-4415-B86C-3E588FBC8035}" srcOrd="0" destOrd="0" parTransId="{9ED37F92-FE2E-4912-84F9-800B4F885B64}" sibTransId="{C66FCAFA-FF4C-4709-BD22-DE1510351D64}"/>
    <dgm:cxn modelId="{5ACC189D-8941-4676-A6E8-0ADDAB3D1E7D}" srcId="{2925FA37-9F78-4E0A-A4D5-3BBF2A5AADD5}" destId="{76057A01-83FC-4738-951A-22FD227DBE1B}" srcOrd="4" destOrd="0" parTransId="{05C1BD6F-EE3B-4CCC-95AF-B5BEFB78AAC6}" sibTransId="{0814B425-9713-4A10-9A91-B6B02784311E}"/>
    <dgm:cxn modelId="{99715D02-12E2-4225-AE95-46AA59F3887A}" srcId="{2925FA37-9F78-4E0A-A4D5-3BBF2A5AADD5}" destId="{08C7ADDF-733C-48E7-BDC1-70C7658657C3}" srcOrd="2" destOrd="0" parTransId="{D7FB3894-82B3-47DB-A06B-E23524E81918}" sibTransId="{7A99E1E3-162C-491C-A9FE-1B130C7C3E62}"/>
    <dgm:cxn modelId="{F73FE218-4234-4576-8A69-70D06E02F751}" type="presOf" srcId="{6BE0CFE7-9BE1-4E8F-B203-781FE3769193}" destId="{D9C6DA9B-395D-4C77-B700-F9D9346188A6}" srcOrd="0" destOrd="0" presId="urn:microsoft.com/office/officeart/2005/8/layout/vProcess5"/>
    <dgm:cxn modelId="{1E4C5BDE-788B-4AB8-8E77-0B37AAB9F00A}" type="presParOf" srcId="{7F720F96-0CF9-44A3-B261-1DFEFC2482B1}" destId="{237FC0F3-FA22-48DD-A8D3-EEDEC84A8F5B}" srcOrd="0" destOrd="0" presId="urn:microsoft.com/office/officeart/2005/8/layout/vProcess5"/>
    <dgm:cxn modelId="{9AA934D9-070F-4F51-B0C4-C5116658104C}" type="presParOf" srcId="{7F720F96-0CF9-44A3-B261-1DFEFC2482B1}" destId="{FD608363-1464-4197-A7B8-9B39A2607088}" srcOrd="1" destOrd="0" presId="urn:microsoft.com/office/officeart/2005/8/layout/vProcess5"/>
    <dgm:cxn modelId="{11AC5E26-5727-48F7-8485-08CBE085AB97}" type="presParOf" srcId="{7F720F96-0CF9-44A3-B261-1DFEFC2482B1}" destId="{4091F736-AF66-4B60-9099-F2904ECCADB4}" srcOrd="2" destOrd="0" presId="urn:microsoft.com/office/officeart/2005/8/layout/vProcess5"/>
    <dgm:cxn modelId="{E5468988-31B2-4F0F-9E94-20C221E1A95B}" type="presParOf" srcId="{7F720F96-0CF9-44A3-B261-1DFEFC2482B1}" destId="{DF8888CD-06D5-4C1C-B730-FD7C23DED854}" srcOrd="3" destOrd="0" presId="urn:microsoft.com/office/officeart/2005/8/layout/vProcess5"/>
    <dgm:cxn modelId="{15E433DC-6E7D-4C76-AAC9-609826773A11}" type="presParOf" srcId="{7F720F96-0CF9-44A3-B261-1DFEFC2482B1}" destId="{6B905555-FF54-49F1-AF67-69546FE255AD}" srcOrd="4" destOrd="0" presId="urn:microsoft.com/office/officeart/2005/8/layout/vProcess5"/>
    <dgm:cxn modelId="{A4DF1BB3-8C17-4E04-8024-F20D864B9A45}" type="presParOf" srcId="{7F720F96-0CF9-44A3-B261-1DFEFC2482B1}" destId="{5D749BB7-DC7B-4986-8D17-BEFBCD0D0B43}" srcOrd="5" destOrd="0" presId="urn:microsoft.com/office/officeart/2005/8/layout/vProcess5"/>
    <dgm:cxn modelId="{E9886A62-A827-4662-AFA8-3B89674A7E0F}" type="presParOf" srcId="{7F720F96-0CF9-44A3-B261-1DFEFC2482B1}" destId="{126A691D-548B-45FF-9299-A50E4AEFF24E}" srcOrd="6" destOrd="0" presId="urn:microsoft.com/office/officeart/2005/8/layout/vProcess5"/>
    <dgm:cxn modelId="{5658F087-1BE0-411C-83B9-188958BF2ECE}" type="presParOf" srcId="{7F720F96-0CF9-44A3-B261-1DFEFC2482B1}" destId="{85CB2827-996E-4C75-AFB5-C98142284F3A}" srcOrd="7" destOrd="0" presId="urn:microsoft.com/office/officeart/2005/8/layout/vProcess5"/>
    <dgm:cxn modelId="{27ED3231-7409-4A25-9C99-7404DA3B34CD}" type="presParOf" srcId="{7F720F96-0CF9-44A3-B261-1DFEFC2482B1}" destId="{F3175EEA-1A53-4C19-A317-9D8B79AFA01C}" srcOrd="8" destOrd="0" presId="urn:microsoft.com/office/officeart/2005/8/layout/vProcess5"/>
    <dgm:cxn modelId="{11735CAA-B2C8-4153-892C-C0A73B0886B2}" type="presParOf" srcId="{7F720F96-0CF9-44A3-B261-1DFEFC2482B1}" destId="{D9C6DA9B-395D-4C77-B700-F9D9346188A6}" srcOrd="9" destOrd="0" presId="urn:microsoft.com/office/officeart/2005/8/layout/vProcess5"/>
    <dgm:cxn modelId="{91ABE738-2D48-4AF4-B259-B3C424DA3E3D}" type="presParOf" srcId="{7F720F96-0CF9-44A3-B261-1DFEFC2482B1}" destId="{9DD38F82-07D3-48FB-8AEF-8850947FF83D}" srcOrd="10" destOrd="0" presId="urn:microsoft.com/office/officeart/2005/8/layout/vProcess5"/>
    <dgm:cxn modelId="{0CDDC762-A1C2-48E7-9111-707E6553899E}" type="presParOf" srcId="{7F720F96-0CF9-44A3-B261-1DFEFC2482B1}" destId="{28DC84CD-3346-477B-90A8-B33DFC095B53}" srcOrd="11" destOrd="0" presId="urn:microsoft.com/office/officeart/2005/8/layout/vProcess5"/>
    <dgm:cxn modelId="{5891CCB4-7C93-47F9-A638-D1819D56AC3A}" type="presParOf" srcId="{7F720F96-0CF9-44A3-B261-1DFEFC2482B1}" destId="{619E90FB-7EB2-465F-9E33-D1EA369C27A6}" srcOrd="12" destOrd="0" presId="urn:microsoft.com/office/officeart/2005/8/layout/vProcess5"/>
    <dgm:cxn modelId="{DD66149F-30E7-4F85-A187-591ABB5941F1}" type="presParOf" srcId="{7F720F96-0CF9-44A3-B261-1DFEFC2482B1}" destId="{0E219DF0-A679-4390-92CF-159AA7B042C1}" srcOrd="13" destOrd="0" presId="urn:microsoft.com/office/officeart/2005/8/layout/vProcess5"/>
    <dgm:cxn modelId="{A48CAE88-4136-4758-B2D4-AC17123C8054}" type="presParOf" srcId="{7F720F96-0CF9-44A3-B261-1DFEFC2482B1}" destId="{B24EF64C-B6B5-4A1F-8D9D-56E141AB165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25FA37-9F78-4E0A-A4D5-3BBF2A5AADD5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HK" altLang="en-US"/>
        </a:p>
      </dgm:t>
    </dgm:pt>
    <dgm:pt modelId="{C21C45C9-CE9B-4415-B86C-3E588FBC8035}">
      <dgm:prSet phldrT="[Text]" custT="1"/>
      <dgm:spPr>
        <a:solidFill>
          <a:srgbClr val="FFCCFF"/>
        </a:solidFill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1. Routine: read aloud a text</a:t>
          </a:r>
        </a:p>
        <a:p>
          <a:pPr defTabSz="2444750">
            <a:lnSpc>
              <a:spcPct val="90000"/>
            </a:lnSpc>
            <a:spcAft>
              <a:spcPct val="35000"/>
            </a:spcAft>
          </a:pPr>
          <a:endParaRPr lang="zh-HK" altLang="en-US" sz="2400" dirty="0">
            <a:solidFill>
              <a:schemeClr val="tx1"/>
            </a:solidFill>
            <a:latin typeface="+mn-lt"/>
          </a:endParaRPr>
        </a:p>
      </dgm:t>
    </dgm:pt>
    <dgm:pt modelId="{9ED37F92-FE2E-4912-84F9-800B4F885B64}" type="parTrans" cxnId="{AD467A04-3592-4794-BC6B-CD71ADEB57F1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C66FCAFA-FF4C-4709-BD22-DE1510351D64}" type="sibTrans" cxnId="{AD467A04-3592-4794-BC6B-CD71ADEB57F1}">
      <dgm:prSet custT="1"/>
      <dgm:spPr>
        <a:solidFill>
          <a:schemeClr val="bg1">
            <a:lumMod val="50000"/>
            <a:alpha val="90000"/>
          </a:schemeClr>
        </a:solidFill>
      </dgm:spPr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A3EA3971-936B-4E15-9942-A7C7FE27BE00}">
      <dgm:prSet phldrT="[Text]" custT="1"/>
      <dgm:spPr>
        <a:solidFill>
          <a:srgbClr val="FFC000"/>
        </a:solidFill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2. Learn the target language ‘so’, ‘so that’ and ‘because’.</a:t>
          </a:r>
          <a:endParaRPr lang="zh-HK" altLang="en-US" sz="2400" kern="0" dirty="0">
            <a:solidFill>
              <a:schemeClr val="tx1"/>
            </a:solidFill>
            <a:latin typeface="+mn-lt"/>
            <a:ea typeface="新細明體" pitchFamily="18" charset="-120"/>
            <a:cs typeface="+mn-cs"/>
          </a:endParaRPr>
        </a:p>
      </dgm:t>
    </dgm:pt>
    <dgm:pt modelId="{E7E6A352-E2CE-473B-8086-0082911ED110}" type="parTrans" cxnId="{64055438-A428-4D36-9B31-C7C049F770F9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D94C0389-B3D9-4BDE-B880-451EDE47782D}" type="sibTrans" cxnId="{64055438-A428-4D36-9B31-C7C049F770F9}">
      <dgm:prSet custT="1"/>
      <dgm:spPr>
        <a:solidFill>
          <a:schemeClr val="bg1">
            <a:lumMod val="50000"/>
            <a:alpha val="90000"/>
          </a:schemeClr>
        </a:solidFill>
      </dgm:spPr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08C7ADDF-733C-48E7-BDC1-70C7658657C3}">
      <dgm:prSet phldrT="[Text]" custT="1"/>
      <dgm:spPr>
        <a:solidFill>
          <a:srgbClr val="FFFF00"/>
        </a:solidFill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rId1" action="ppaction://hlinksldjump"/>
            </a:rPr>
            <a:t>3. Do a quiz in ‘</a:t>
          </a:r>
          <a:r>
            <a:rPr lang="en-US" altLang="zh-HK" sz="2400" kern="0" dirty="0" err="1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rId1" action="ppaction://hlinksldjump"/>
            </a:rPr>
            <a:t>Socrative</a:t>
          </a: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rId1" action="ppaction://hlinksldjump"/>
            </a:rPr>
            <a:t>’ to assess the learning of ‘so’ and ‘so that’.</a:t>
          </a:r>
          <a:endParaRPr lang="zh-HK" altLang="en-US" sz="2400" kern="0" dirty="0">
            <a:solidFill>
              <a:schemeClr val="tx1"/>
            </a:solidFill>
            <a:latin typeface="+mn-lt"/>
            <a:ea typeface="新細明體" pitchFamily="18" charset="-120"/>
            <a:cs typeface="+mn-cs"/>
          </a:endParaRPr>
        </a:p>
      </dgm:t>
      <dgm:extLst/>
    </dgm:pt>
    <dgm:pt modelId="{D7FB3894-82B3-47DB-A06B-E23524E81918}" type="parTrans" cxnId="{99715D02-12E2-4225-AE95-46AA59F3887A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7A99E1E3-162C-491C-A9FE-1B130C7C3E62}" type="sibTrans" cxnId="{99715D02-12E2-4225-AE95-46AA59F3887A}">
      <dgm:prSet custT="1"/>
      <dgm:spPr>
        <a:solidFill>
          <a:schemeClr val="bg1">
            <a:lumMod val="50000"/>
            <a:alpha val="90000"/>
          </a:schemeClr>
        </a:solidFill>
      </dgm:spPr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7B30EBEB-E118-4B79-8606-4099591F97FD}">
      <dgm:prSet custT="1"/>
      <dgm:spPr>
        <a:solidFill>
          <a:srgbClr val="92D050"/>
        </a:solidFill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4. Have a competition using ‘</a:t>
          </a:r>
          <a:r>
            <a:rPr lang="en-US" altLang="zh-HK" sz="2400" kern="0" dirty="0" err="1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Kahoot</a:t>
          </a: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’ to </a:t>
          </a:r>
          <a:r>
            <a:rPr lang="en-US" altLang="zh-HK" sz="2400" kern="0" dirty="0" err="1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practise</a:t>
          </a: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 ‘so’, ‘so that’ and ‘because’.</a:t>
          </a:r>
          <a:endParaRPr lang="zh-HK" altLang="en-US" sz="2400" kern="0" dirty="0">
            <a:solidFill>
              <a:schemeClr val="tx1"/>
            </a:solidFill>
            <a:latin typeface="+mn-lt"/>
            <a:ea typeface="新細明體" pitchFamily="18" charset="-120"/>
            <a:cs typeface="+mn-cs"/>
          </a:endParaRPr>
        </a:p>
      </dgm:t>
    </dgm:pt>
    <dgm:pt modelId="{0CDE9208-1A5F-471F-A13A-5401C03B2B78}" type="parTrans" cxnId="{5CD0EC80-78F3-4420-AD63-2118B6226AC2}">
      <dgm:prSet/>
      <dgm:spPr/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6BE0CFE7-9BE1-4E8F-B203-781FE3769193}" type="sibTrans" cxnId="{5CD0EC80-78F3-4420-AD63-2118B6226AC2}">
      <dgm:prSet custT="1"/>
      <dgm:spPr>
        <a:solidFill>
          <a:schemeClr val="bg1">
            <a:lumMod val="50000"/>
            <a:alpha val="90000"/>
          </a:schemeClr>
        </a:solidFill>
      </dgm:spPr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99032CB2-2731-4A73-90EA-B0F0FCC7AEA6}">
      <dgm:prSet custT="1"/>
      <dgm:spPr/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rId2" action="ppaction://hlinksldjump"/>
            </a:rPr>
            <a:t>5. Make sentences with ‘so’, ‘so that’ and ‘because’ and submit them to ‘Edmodo’.</a:t>
          </a:r>
          <a:endParaRPr lang="zh-HK" altLang="en-US" sz="2400" dirty="0">
            <a:solidFill>
              <a:schemeClr val="tx1"/>
            </a:solidFill>
          </a:endParaRPr>
        </a:p>
      </dgm:t>
      <dgm:extLst/>
    </dgm:pt>
    <dgm:pt modelId="{BED46940-31B5-457D-8D01-83B296EDD6C1}" type="parTrans" cxnId="{F6D51198-AD5C-4DDA-B16F-CCD9F6A9AF1B}">
      <dgm:prSet/>
      <dgm:spPr/>
      <dgm:t>
        <a:bodyPr/>
        <a:lstStyle/>
        <a:p>
          <a:endParaRPr lang="zh-HK" altLang="en-US" sz="2400"/>
        </a:p>
      </dgm:t>
    </dgm:pt>
    <dgm:pt modelId="{9A249782-AF27-4966-8BAF-52E707DAA87B}" type="sibTrans" cxnId="{F6D51198-AD5C-4DDA-B16F-CCD9F6A9AF1B}">
      <dgm:prSet/>
      <dgm:spPr>
        <a:solidFill>
          <a:schemeClr val="bg1">
            <a:lumMod val="50000"/>
            <a:alpha val="90000"/>
          </a:schemeClr>
        </a:solidFill>
      </dgm:spPr>
      <dgm:t>
        <a:bodyPr/>
        <a:lstStyle/>
        <a:p>
          <a:endParaRPr lang="zh-HK" altLang="en-US" sz="2400">
            <a:solidFill>
              <a:schemeClr val="bg2">
                <a:lumMod val="50000"/>
              </a:schemeClr>
            </a:solidFill>
            <a:latin typeface="+mn-lt"/>
          </a:endParaRPr>
        </a:p>
      </dgm:t>
    </dgm:pt>
    <dgm:pt modelId="{B88DE8BD-F571-4640-85AC-E70383B3F6E5}">
      <dgm:prSet/>
      <dgm:spPr>
        <a:solidFill>
          <a:srgbClr val="92D050"/>
        </a:solidFill>
      </dgm:spPr>
      <dgm:t>
        <a:bodyPr/>
        <a:lstStyle/>
        <a:p>
          <a:endParaRPr lang="zh-HK" altLang="en-US"/>
        </a:p>
      </dgm:t>
    </dgm:pt>
    <dgm:pt modelId="{684A354E-3497-420B-89C2-4B0BBEE31ABB}" type="parTrans" cxnId="{DF02B4D2-300A-42FB-AFE4-7744CDA8C66F}">
      <dgm:prSet/>
      <dgm:spPr/>
      <dgm:t>
        <a:bodyPr/>
        <a:lstStyle/>
        <a:p>
          <a:endParaRPr lang="zh-HK" altLang="en-US" sz="2400"/>
        </a:p>
      </dgm:t>
    </dgm:pt>
    <dgm:pt modelId="{6AB056DD-D8A8-4420-9AFA-A782A4DFB3FC}" type="sibTrans" cxnId="{DF02B4D2-300A-42FB-AFE4-7744CDA8C66F}">
      <dgm:prSet/>
      <dgm:spPr/>
      <dgm:t>
        <a:bodyPr/>
        <a:lstStyle/>
        <a:p>
          <a:endParaRPr lang="zh-HK" altLang="en-US" sz="2400"/>
        </a:p>
      </dgm:t>
    </dgm:pt>
    <dgm:pt modelId="{7F720F96-0CF9-44A3-B261-1DFEFC2482B1}" type="pres">
      <dgm:prSet presAssocID="{2925FA37-9F78-4E0A-A4D5-3BBF2A5AADD5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237FC0F3-FA22-48DD-A8D3-EEDEC84A8F5B}" type="pres">
      <dgm:prSet presAssocID="{2925FA37-9F78-4E0A-A4D5-3BBF2A5AADD5}" presName="dummyMaxCanvas" presStyleCnt="0">
        <dgm:presLayoutVars/>
      </dgm:prSet>
      <dgm:spPr/>
    </dgm:pt>
    <dgm:pt modelId="{FD608363-1464-4197-A7B8-9B39A2607088}" type="pres">
      <dgm:prSet presAssocID="{2925FA37-9F78-4E0A-A4D5-3BBF2A5AADD5}" presName="FiveNodes_1" presStyleLbl="node1" presStyleIdx="0" presStyleCnt="5" custLinFactY="-72855" custLinFactNeighborX="-1534" custLinFactNeighborY="-100000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4091F736-AF66-4B60-9099-F2904ECCADB4}" type="pres">
      <dgm:prSet presAssocID="{2925FA37-9F78-4E0A-A4D5-3BBF2A5AADD5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F8888CD-06D5-4C1C-B730-FD7C23DED854}" type="pres">
      <dgm:prSet presAssocID="{2925FA37-9F78-4E0A-A4D5-3BBF2A5AADD5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B905555-FF54-49F1-AF67-69546FE255AD}" type="pres">
      <dgm:prSet presAssocID="{2925FA37-9F78-4E0A-A4D5-3BBF2A5AADD5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5D749BB7-DC7B-4986-8D17-BEFBCD0D0B43}" type="pres">
      <dgm:prSet presAssocID="{2925FA37-9F78-4E0A-A4D5-3BBF2A5AADD5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26A691D-548B-45FF-9299-A50E4AEFF24E}" type="pres">
      <dgm:prSet presAssocID="{2925FA37-9F78-4E0A-A4D5-3BBF2A5AADD5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85CB2827-996E-4C75-AFB5-C98142284F3A}" type="pres">
      <dgm:prSet presAssocID="{2925FA37-9F78-4E0A-A4D5-3BBF2A5AADD5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F3175EEA-1A53-4C19-A317-9D8B79AFA01C}" type="pres">
      <dgm:prSet presAssocID="{2925FA37-9F78-4E0A-A4D5-3BBF2A5AADD5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D9C6DA9B-395D-4C77-B700-F9D9346188A6}" type="pres">
      <dgm:prSet presAssocID="{2925FA37-9F78-4E0A-A4D5-3BBF2A5AADD5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DD38F82-07D3-48FB-8AEF-8850947FF83D}" type="pres">
      <dgm:prSet presAssocID="{2925FA37-9F78-4E0A-A4D5-3BBF2A5AADD5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8DC84CD-3346-477B-90A8-B33DFC095B53}" type="pres">
      <dgm:prSet presAssocID="{2925FA37-9F78-4E0A-A4D5-3BBF2A5AADD5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619E90FB-7EB2-465F-9E33-D1EA369C27A6}" type="pres">
      <dgm:prSet presAssocID="{2925FA37-9F78-4E0A-A4D5-3BBF2A5AADD5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0E219DF0-A679-4390-92CF-159AA7B042C1}" type="pres">
      <dgm:prSet presAssocID="{2925FA37-9F78-4E0A-A4D5-3BBF2A5AADD5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B24EF64C-B6B5-4A1F-8D9D-56E141AB1652}" type="pres">
      <dgm:prSet presAssocID="{2925FA37-9F78-4E0A-A4D5-3BBF2A5AADD5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</dgm:ptLst>
  <dgm:cxnLst>
    <dgm:cxn modelId="{85E16091-05F6-4A1A-A2C5-7A1680F286DF}" type="presOf" srcId="{99032CB2-2731-4A73-90EA-B0F0FCC7AEA6}" destId="{5D749BB7-DC7B-4986-8D17-BEFBCD0D0B43}" srcOrd="0" destOrd="0" presId="urn:microsoft.com/office/officeart/2005/8/layout/vProcess5"/>
    <dgm:cxn modelId="{5D7766B1-FFAC-4651-BEC5-FB338E7E7F07}" type="presOf" srcId="{D94C0389-B3D9-4BDE-B880-451EDE47782D}" destId="{85CB2827-996E-4C75-AFB5-C98142284F3A}" srcOrd="0" destOrd="0" presId="urn:microsoft.com/office/officeart/2005/8/layout/vProcess5"/>
    <dgm:cxn modelId="{DF02B4D2-300A-42FB-AFE4-7744CDA8C66F}" srcId="{2925FA37-9F78-4E0A-A4D5-3BBF2A5AADD5}" destId="{B88DE8BD-F571-4640-85AC-E70383B3F6E5}" srcOrd="5" destOrd="0" parTransId="{684A354E-3497-420B-89C2-4B0BBEE31ABB}" sibTransId="{6AB056DD-D8A8-4420-9AFA-A782A4DFB3FC}"/>
    <dgm:cxn modelId="{5CD0EC80-78F3-4420-AD63-2118B6226AC2}" srcId="{2925FA37-9F78-4E0A-A4D5-3BBF2A5AADD5}" destId="{7B30EBEB-E118-4B79-8606-4099591F97FD}" srcOrd="3" destOrd="0" parTransId="{0CDE9208-1A5F-471F-A13A-5401C03B2B78}" sibTransId="{6BE0CFE7-9BE1-4E8F-B203-781FE3769193}"/>
    <dgm:cxn modelId="{64055438-A428-4D36-9B31-C7C049F770F9}" srcId="{2925FA37-9F78-4E0A-A4D5-3BBF2A5AADD5}" destId="{A3EA3971-936B-4E15-9942-A7C7FE27BE00}" srcOrd="1" destOrd="0" parTransId="{E7E6A352-E2CE-473B-8086-0082911ED110}" sibTransId="{D94C0389-B3D9-4BDE-B880-451EDE47782D}"/>
    <dgm:cxn modelId="{C6E4CB3A-E5CC-4169-BCBE-7BC2A66FFCCD}" type="presOf" srcId="{7A99E1E3-162C-491C-A9FE-1B130C7C3E62}" destId="{F3175EEA-1A53-4C19-A317-9D8B79AFA01C}" srcOrd="0" destOrd="0" presId="urn:microsoft.com/office/officeart/2005/8/layout/vProcess5"/>
    <dgm:cxn modelId="{217E4BBA-5CA7-4AF9-AC9F-02C34869FED1}" type="presOf" srcId="{C21C45C9-CE9B-4415-B86C-3E588FBC8035}" destId="{FD608363-1464-4197-A7B8-9B39A2607088}" srcOrd="0" destOrd="0" presId="urn:microsoft.com/office/officeart/2005/8/layout/vProcess5"/>
    <dgm:cxn modelId="{42375AA5-A9AB-4648-B590-1193ACF69E91}" type="presOf" srcId="{7B30EBEB-E118-4B79-8606-4099591F97FD}" destId="{0E219DF0-A679-4390-92CF-159AA7B042C1}" srcOrd="1" destOrd="0" presId="urn:microsoft.com/office/officeart/2005/8/layout/vProcess5"/>
    <dgm:cxn modelId="{A67E3E98-D9FC-4201-9F4F-D7DAA0C07F07}" type="presOf" srcId="{C66FCAFA-FF4C-4709-BD22-DE1510351D64}" destId="{126A691D-548B-45FF-9299-A50E4AEFF24E}" srcOrd="0" destOrd="0" presId="urn:microsoft.com/office/officeart/2005/8/layout/vProcess5"/>
    <dgm:cxn modelId="{7B8F5833-B349-40B1-BC1D-CF1E13A3D413}" type="presOf" srcId="{99032CB2-2731-4A73-90EA-B0F0FCC7AEA6}" destId="{B24EF64C-B6B5-4A1F-8D9D-56E141AB1652}" srcOrd="1" destOrd="0" presId="urn:microsoft.com/office/officeart/2005/8/layout/vProcess5"/>
    <dgm:cxn modelId="{0ACD49A2-FBE1-4E49-8A55-A6F56275D6D1}" type="presOf" srcId="{7B30EBEB-E118-4B79-8606-4099591F97FD}" destId="{6B905555-FF54-49F1-AF67-69546FE255AD}" srcOrd="0" destOrd="0" presId="urn:microsoft.com/office/officeart/2005/8/layout/vProcess5"/>
    <dgm:cxn modelId="{77B3C409-4AFC-4571-90E1-51297FCFAFB2}" type="presOf" srcId="{6BE0CFE7-9BE1-4E8F-B203-781FE3769193}" destId="{D9C6DA9B-395D-4C77-B700-F9D9346188A6}" srcOrd="0" destOrd="0" presId="urn:microsoft.com/office/officeart/2005/8/layout/vProcess5"/>
    <dgm:cxn modelId="{D456D602-1F21-46EB-968A-7F8BC933CF16}" type="presOf" srcId="{A3EA3971-936B-4E15-9942-A7C7FE27BE00}" destId="{4091F736-AF66-4B60-9099-F2904ECCADB4}" srcOrd="0" destOrd="0" presId="urn:microsoft.com/office/officeart/2005/8/layout/vProcess5"/>
    <dgm:cxn modelId="{0971032C-BCC3-4CFC-AC84-367FE1E4D492}" type="presOf" srcId="{C21C45C9-CE9B-4415-B86C-3E588FBC8035}" destId="{9DD38F82-07D3-48FB-8AEF-8850947FF83D}" srcOrd="1" destOrd="0" presId="urn:microsoft.com/office/officeart/2005/8/layout/vProcess5"/>
    <dgm:cxn modelId="{AD467A04-3592-4794-BC6B-CD71ADEB57F1}" srcId="{2925FA37-9F78-4E0A-A4D5-3BBF2A5AADD5}" destId="{C21C45C9-CE9B-4415-B86C-3E588FBC8035}" srcOrd="0" destOrd="0" parTransId="{9ED37F92-FE2E-4912-84F9-800B4F885B64}" sibTransId="{C66FCAFA-FF4C-4709-BD22-DE1510351D64}"/>
    <dgm:cxn modelId="{99715D02-12E2-4225-AE95-46AA59F3887A}" srcId="{2925FA37-9F78-4E0A-A4D5-3BBF2A5AADD5}" destId="{08C7ADDF-733C-48E7-BDC1-70C7658657C3}" srcOrd="2" destOrd="0" parTransId="{D7FB3894-82B3-47DB-A06B-E23524E81918}" sibTransId="{7A99E1E3-162C-491C-A9FE-1B130C7C3E62}"/>
    <dgm:cxn modelId="{F6D51198-AD5C-4DDA-B16F-CCD9F6A9AF1B}" srcId="{2925FA37-9F78-4E0A-A4D5-3BBF2A5AADD5}" destId="{99032CB2-2731-4A73-90EA-B0F0FCC7AEA6}" srcOrd="4" destOrd="0" parTransId="{BED46940-31B5-457D-8D01-83B296EDD6C1}" sibTransId="{9A249782-AF27-4966-8BAF-52E707DAA87B}"/>
    <dgm:cxn modelId="{6BAF520C-97A6-4134-97A7-CE4961979B04}" type="presOf" srcId="{2925FA37-9F78-4E0A-A4D5-3BBF2A5AADD5}" destId="{7F720F96-0CF9-44A3-B261-1DFEFC2482B1}" srcOrd="0" destOrd="0" presId="urn:microsoft.com/office/officeart/2005/8/layout/vProcess5"/>
    <dgm:cxn modelId="{2D1E14E7-59FA-471A-8FC8-445F78E2BBCF}" type="presOf" srcId="{08C7ADDF-733C-48E7-BDC1-70C7658657C3}" destId="{619E90FB-7EB2-465F-9E33-D1EA369C27A6}" srcOrd="1" destOrd="0" presId="urn:microsoft.com/office/officeart/2005/8/layout/vProcess5"/>
    <dgm:cxn modelId="{D819482F-9FAA-4CE9-9A6B-3D768E528285}" type="presOf" srcId="{08C7ADDF-733C-48E7-BDC1-70C7658657C3}" destId="{DF8888CD-06D5-4C1C-B730-FD7C23DED854}" srcOrd="0" destOrd="0" presId="urn:microsoft.com/office/officeart/2005/8/layout/vProcess5"/>
    <dgm:cxn modelId="{F9BE5ACD-6504-4246-B308-647175456BC7}" type="presOf" srcId="{A3EA3971-936B-4E15-9942-A7C7FE27BE00}" destId="{28DC84CD-3346-477B-90A8-B33DFC095B53}" srcOrd="1" destOrd="0" presId="urn:microsoft.com/office/officeart/2005/8/layout/vProcess5"/>
    <dgm:cxn modelId="{F5D13DBF-A437-4E61-94FE-D3FAF35C2057}" type="presParOf" srcId="{7F720F96-0CF9-44A3-B261-1DFEFC2482B1}" destId="{237FC0F3-FA22-48DD-A8D3-EEDEC84A8F5B}" srcOrd="0" destOrd="0" presId="urn:microsoft.com/office/officeart/2005/8/layout/vProcess5"/>
    <dgm:cxn modelId="{4A16CEA1-ED21-4D09-9518-BCCF0ECFF5A2}" type="presParOf" srcId="{7F720F96-0CF9-44A3-B261-1DFEFC2482B1}" destId="{FD608363-1464-4197-A7B8-9B39A2607088}" srcOrd="1" destOrd="0" presId="urn:microsoft.com/office/officeart/2005/8/layout/vProcess5"/>
    <dgm:cxn modelId="{9FD9C1DC-A957-4B8F-A8D2-1261CFE6076D}" type="presParOf" srcId="{7F720F96-0CF9-44A3-B261-1DFEFC2482B1}" destId="{4091F736-AF66-4B60-9099-F2904ECCADB4}" srcOrd="2" destOrd="0" presId="urn:microsoft.com/office/officeart/2005/8/layout/vProcess5"/>
    <dgm:cxn modelId="{768271C5-1AD2-4538-A12E-E82D37ACB8A0}" type="presParOf" srcId="{7F720F96-0CF9-44A3-B261-1DFEFC2482B1}" destId="{DF8888CD-06D5-4C1C-B730-FD7C23DED854}" srcOrd="3" destOrd="0" presId="urn:microsoft.com/office/officeart/2005/8/layout/vProcess5"/>
    <dgm:cxn modelId="{8E143F74-B562-476E-B384-15D75E324736}" type="presParOf" srcId="{7F720F96-0CF9-44A3-B261-1DFEFC2482B1}" destId="{6B905555-FF54-49F1-AF67-69546FE255AD}" srcOrd="4" destOrd="0" presId="urn:microsoft.com/office/officeart/2005/8/layout/vProcess5"/>
    <dgm:cxn modelId="{FEC37907-09D1-4805-93E9-4F2EFDC56B9E}" type="presParOf" srcId="{7F720F96-0CF9-44A3-B261-1DFEFC2482B1}" destId="{5D749BB7-DC7B-4986-8D17-BEFBCD0D0B43}" srcOrd="5" destOrd="0" presId="urn:microsoft.com/office/officeart/2005/8/layout/vProcess5"/>
    <dgm:cxn modelId="{0264537B-EFC5-436B-97FB-2A61F7AEA8E5}" type="presParOf" srcId="{7F720F96-0CF9-44A3-B261-1DFEFC2482B1}" destId="{126A691D-548B-45FF-9299-A50E4AEFF24E}" srcOrd="6" destOrd="0" presId="urn:microsoft.com/office/officeart/2005/8/layout/vProcess5"/>
    <dgm:cxn modelId="{0B38E2B1-680D-41A0-845E-E5E8FDFDEC90}" type="presParOf" srcId="{7F720F96-0CF9-44A3-B261-1DFEFC2482B1}" destId="{85CB2827-996E-4C75-AFB5-C98142284F3A}" srcOrd="7" destOrd="0" presId="urn:microsoft.com/office/officeart/2005/8/layout/vProcess5"/>
    <dgm:cxn modelId="{B93C1409-3409-460F-8B4C-D1842323DDBC}" type="presParOf" srcId="{7F720F96-0CF9-44A3-B261-1DFEFC2482B1}" destId="{F3175EEA-1A53-4C19-A317-9D8B79AFA01C}" srcOrd="8" destOrd="0" presId="urn:microsoft.com/office/officeart/2005/8/layout/vProcess5"/>
    <dgm:cxn modelId="{FEB61FB7-715D-4351-9DD4-1D135D7980FF}" type="presParOf" srcId="{7F720F96-0CF9-44A3-B261-1DFEFC2482B1}" destId="{D9C6DA9B-395D-4C77-B700-F9D9346188A6}" srcOrd="9" destOrd="0" presId="urn:microsoft.com/office/officeart/2005/8/layout/vProcess5"/>
    <dgm:cxn modelId="{CA71C140-1721-499F-BECB-4BEB0BCCD9B6}" type="presParOf" srcId="{7F720F96-0CF9-44A3-B261-1DFEFC2482B1}" destId="{9DD38F82-07D3-48FB-8AEF-8850947FF83D}" srcOrd="10" destOrd="0" presId="urn:microsoft.com/office/officeart/2005/8/layout/vProcess5"/>
    <dgm:cxn modelId="{C0CF9DA3-96A1-4523-A263-034D84009994}" type="presParOf" srcId="{7F720F96-0CF9-44A3-B261-1DFEFC2482B1}" destId="{28DC84CD-3346-477B-90A8-B33DFC095B53}" srcOrd="11" destOrd="0" presId="urn:microsoft.com/office/officeart/2005/8/layout/vProcess5"/>
    <dgm:cxn modelId="{74A16512-8431-41AF-BF73-9C63CD54A1E9}" type="presParOf" srcId="{7F720F96-0CF9-44A3-B261-1DFEFC2482B1}" destId="{619E90FB-7EB2-465F-9E33-D1EA369C27A6}" srcOrd="12" destOrd="0" presId="urn:microsoft.com/office/officeart/2005/8/layout/vProcess5"/>
    <dgm:cxn modelId="{8084F193-98ED-40ED-B1CB-561BEAA60D8A}" type="presParOf" srcId="{7F720F96-0CF9-44A3-B261-1DFEFC2482B1}" destId="{0E219DF0-A679-4390-92CF-159AA7B042C1}" srcOrd="13" destOrd="0" presId="urn:microsoft.com/office/officeart/2005/8/layout/vProcess5"/>
    <dgm:cxn modelId="{B51518D0-B93C-4F4A-9710-705263FDF890}" type="presParOf" srcId="{7F720F96-0CF9-44A3-B261-1DFEFC2482B1}" destId="{B24EF64C-B6B5-4A1F-8D9D-56E141AB1652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08363-1464-4197-A7B8-9B39A2607088}">
      <dsp:nvSpPr>
        <dsp:cNvPr id="0" name=""/>
        <dsp:cNvSpPr/>
      </dsp:nvSpPr>
      <dsp:spPr>
        <a:xfrm>
          <a:off x="0" y="0"/>
          <a:ext cx="6902655" cy="868416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1. Routine: read aloud a text</a:t>
          </a:r>
        </a:p>
        <a:p>
          <a:pPr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dirty="0">
            <a:solidFill>
              <a:schemeClr val="tx1"/>
            </a:solidFill>
            <a:latin typeface="+mn-lt"/>
          </a:endParaRPr>
        </a:p>
      </dsp:txBody>
      <dsp:txXfrm>
        <a:off x="25435" y="25435"/>
        <a:ext cx="5863962" cy="817546"/>
      </dsp:txXfrm>
    </dsp:sp>
    <dsp:sp modelId="{4091F736-AF66-4B60-9099-F2904ECCADB4}">
      <dsp:nvSpPr>
        <dsp:cNvPr id="0" name=""/>
        <dsp:cNvSpPr/>
      </dsp:nvSpPr>
      <dsp:spPr>
        <a:xfrm>
          <a:off x="515458" y="989029"/>
          <a:ext cx="6902655" cy="868416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2. Learn the success criteria of recording a recipe (e.g. use of action verbs).</a:t>
          </a:r>
          <a:endParaRPr lang="zh-HK" altLang="en-US" sz="2400" dirty="0">
            <a:solidFill>
              <a:schemeClr val="tx1"/>
            </a:solidFill>
            <a:latin typeface="+mn-lt"/>
          </a:endParaRPr>
        </a:p>
      </dsp:txBody>
      <dsp:txXfrm>
        <a:off x="540893" y="1014464"/>
        <a:ext cx="5771856" cy="817546"/>
      </dsp:txXfrm>
    </dsp:sp>
    <dsp:sp modelId="{DF8888CD-06D5-4C1C-B730-FD7C23DED854}">
      <dsp:nvSpPr>
        <dsp:cNvPr id="0" name=""/>
        <dsp:cNvSpPr/>
      </dsp:nvSpPr>
      <dsp:spPr>
        <a:xfrm>
          <a:off x="1030916" y="1978059"/>
          <a:ext cx="6902655" cy="868416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" action="ppaction://hlinksldjump"/>
            </a:rPr>
            <a:t>3. Use an app called ‘</a:t>
          </a:r>
          <a:r>
            <a:rPr lang="en-US" altLang="zh-HK" sz="2400" kern="0" dirty="0" err="1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" action="ppaction://hlinksldjump"/>
            </a:rPr>
            <a:t>Videolicious</a:t>
          </a: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" action="ppaction://hlinksldjump"/>
            </a:rPr>
            <a:t>’ to record videos of making a dish.</a:t>
          </a:r>
          <a:endParaRPr lang="zh-HK" altLang="en-US" sz="2400" dirty="0">
            <a:solidFill>
              <a:schemeClr val="tx1"/>
            </a:solidFill>
            <a:latin typeface="+mn-lt"/>
          </a:endParaRPr>
        </a:p>
      </dsp:txBody>
      <dsp:txXfrm>
        <a:off x="1056351" y="2003494"/>
        <a:ext cx="5771856" cy="817546"/>
      </dsp:txXfrm>
    </dsp:sp>
    <dsp:sp modelId="{6B905555-FF54-49F1-AF67-69546FE255AD}">
      <dsp:nvSpPr>
        <dsp:cNvPr id="0" name=""/>
        <dsp:cNvSpPr/>
      </dsp:nvSpPr>
      <dsp:spPr>
        <a:xfrm>
          <a:off x="1546374" y="2967089"/>
          <a:ext cx="6902655" cy="86841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4. Share recordings in class by using Apple TV. </a:t>
          </a:r>
          <a:endParaRPr lang="zh-HK" altLang="en-US" sz="2400" dirty="0">
            <a:solidFill>
              <a:schemeClr val="tx1"/>
            </a:solidFill>
            <a:latin typeface="+mn-lt"/>
          </a:endParaRPr>
        </a:p>
      </dsp:txBody>
      <dsp:txXfrm>
        <a:off x="1571809" y="2992524"/>
        <a:ext cx="5771856" cy="817546"/>
      </dsp:txXfrm>
    </dsp:sp>
    <dsp:sp modelId="{5D749BB7-DC7B-4986-8D17-BEFBCD0D0B43}">
      <dsp:nvSpPr>
        <dsp:cNvPr id="0" name=""/>
        <dsp:cNvSpPr/>
      </dsp:nvSpPr>
      <dsp:spPr>
        <a:xfrm>
          <a:off x="2061832" y="3956119"/>
          <a:ext cx="6902655" cy="8684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" action="ppaction://hlinksldjump"/>
            </a:rPr>
            <a:t>5. Submit videos to ‘Google Classroom’.</a:t>
          </a:r>
          <a:endParaRPr lang="zh-HK" altLang="en-US" sz="2400" dirty="0">
            <a:solidFill>
              <a:schemeClr val="tx1"/>
            </a:solidFill>
            <a:latin typeface="+mn-lt"/>
          </a:endParaRPr>
        </a:p>
      </dsp:txBody>
      <dsp:txXfrm>
        <a:off x="2087267" y="3981554"/>
        <a:ext cx="5771856" cy="817546"/>
      </dsp:txXfrm>
    </dsp:sp>
    <dsp:sp modelId="{126A691D-548B-45FF-9299-A50E4AEFF24E}">
      <dsp:nvSpPr>
        <dsp:cNvPr id="0" name=""/>
        <dsp:cNvSpPr/>
      </dsp:nvSpPr>
      <dsp:spPr>
        <a:xfrm>
          <a:off x="6338185" y="634426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kern="1200">
            <a:solidFill>
              <a:schemeClr val="bg2">
                <a:lumMod val="50000"/>
              </a:schemeClr>
            </a:solidFill>
            <a:latin typeface="+mn-lt"/>
          </a:endParaRPr>
        </a:p>
      </dsp:txBody>
      <dsp:txXfrm>
        <a:off x="6465191" y="634426"/>
        <a:ext cx="310458" cy="424764"/>
      </dsp:txXfrm>
    </dsp:sp>
    <dsp:sp modelId="{85CB2827-996E-4C75-AFB5-C98142284F3A}">
      <dsp:nvSpPr>
        <dsp:cNvPr id="0" name=""/>
        <dsp:cNvSpPr/>
      </dsp:nvSpPr>
      <dsp:spPr>
        <a:xfrm>
          <a:off x="6853643" y="1623456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kern="1200">
            <a:solidFill>
              <a:schemeClr val="bg2">
                <a:lumMod val="50000"/>
              </a:schemeClr>
            </a:solidFill>
            <a:latin typeface="+mn-lt"/>
          </a:endParaRPr>
        </a:p>
      </dsp:txBody>
      <dsp:txXfrm>
        <a:off x="6980649" y="1623456"/>
        <a:ext cx="310458" cy="424764"/>
      </dsp:txXfrm>
    </dsp:sp>
    <dsp:sp modelId="{F3175EEA-1A53-4C19-A317-9D8B79AFA01C}">
      <dsp:nvSpPr>
        <dsp:cNvPr id="0" name=""/>
        <dsp:cNvSpPr/>
      </dsp:nvSpPr>
      <dsp:spPr>
        <a:xfrm>
          <a:off x="7369101" y="2598012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kern="1200">
            <a:solidFill>
              <a:schemeClr val="bg2">
                <a:lumMod val="50000"/>
              </a:schemeClr>
            </a:solidFill>
            <a:latin typeface="+mn-lt"/>
          </a:endParaRPr>
        </a:p>
      </dsp:txBody>
      <dsp:txXfrm>
        <a:off x="7496107" y="2598012"/>
        <a:ext cx="310458" cy="424764"/>
      </dsp:txXfrm>
    </dsp:sp>
    <dsp:sp modelId="{D9C6DA9B-395D-4C77-B700-F9D9346188A6}">
      <dsp:nvSpPr>
        <dsp:cNvPr id="0" name=""/>
        <dsp:cNvSpPr/>
      </dsp:nvSpPr>
      <dsp:spPr>
        <a:xfrm>
          <a:off x="7884559" y="3596691"/>
          <a:ext cx="564470" cy="56447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kern="1200">
            <a:solidFill>
              <a:schemeClr val="bg2">
                <a:lumMod val="50000"/>
              </a:schemeClr>
            </a:solidFill>
            <a:latin typeface="+mn-lt"/>
          </a:endParaRPr>
        </a:p>
      </dsp:txBody>
      <dsp:txXfrm>
        <a:off x="8011565" y="3596691"/>
        <a:ext cx="310458" cy="4247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608363-1464-4197-A7B8-9B39A2607088}">
      <dsp:nvSpPr>
        <dsp:cNvPr id="0" name=""/>
        <dsp:cNvSpPr/>
      </dsp:nvSpPr>
      <dsp:spPr>
        <a:xfrm>
          <a:off x="0" y="0"/>
          <a:ext cx="6899919" cy="842493"/>
        </a:xfrm>
        <a:prstGeom prst="roundRect">
          <a:avLst>
            <a:gd name="adj" fmla="val 10000"/>
          </a:avLst>
        </a:prstGeom>
        <a:solidFill>
          <a:srgbClr val="FFCC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1. Routine: read aloud a text</a:t>
          </a:r>
        </a:p>
        <a:p>
          <a:pPr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dirty="0">
            <a:solidFill>
              <a:schemeClr val="tx1"/>
            </a:solidFill>
            <a:latin typeface="+mn-lt"/>
          </a:endParaRPr>
        </a:p>
      </dsp:txBody>
      <dsp:txXfrm>
        <a:off x="24676" y="24676"/>
        <a:ext cx="5892230" cy="793141"/>
      </dsp:txXfrm>
    </dsp:sp>
    <dsp:sp modelId="{4091F736-AF66-4B60-9099-F2904ECCADB4}">
      <dsp:nvSpPr>
        <dsp:cNvPr id="0" name=""/>
        <dsp:cNvSpPr/>
      </dsp:nvSpPr>
      <dsp:spPr>
        <a:xfrm>
          <a:off x="515253" y="959506"/>
          <a:ext cx="6899919" cy="842493"/>
        </a:xfrm>
        <a:prstGeom prst="roundRect">
          <a:avLst>
            <a:gd name="adj" fmla="val 1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2. Learn the target language ‘so’, ‘so that’ and ‘because’.</a:t>
          </a:r>
          <a:endParaRPr lang="zh-HK" altLang="en-US" sz="2400" kern="0" dirty="0">
            <a:solidFill>
              <a:schemeClr val="tx1"/>
            </a:solidFill>
            <a:latin typeface="+mn-lt"/>
            <a:ea typeface="新細明體" pitchFamily="18" charset="-120"/>
            <a:cs typeface="+mn-cs"/>
          </a:endParaRPr>
        </a:p>
      </dsp:txBody>
      <dsp:txXfrm>
        <a:off x="539929" y="984182"/>
        <a:ext cx="5787692" cy="793141"/>
      </dsp:txXfrm>
    </dsp:sp>
    <dsp:sp modelId="{DF8888CD-06D5-4C1C-B730-FD7C23DED854}">
      <dsp:nvSpPr>
        <dsp:cNvPr id="0" name=""/>
        <dsp:cNvSpPr/>
      </dsp:nvSpPr>
      <dsp:spPr>
        <a:xfrm>
          <a:off x="1030507" y="1919013"/>
          <a:ext cx="6899919" cy="842493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" action="ppaction://hlinksldjump"/>
            </a:rPr>
            <a:t>3. Do a quiz in ‘</a:t>
          </a:r>
          <a:r>
            <a:rPr lang="en-US" altLang="zh-HK" sz="2400" kern="0" dirty="0" err="1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" action="ppaction://hlinksldjump"/>
            </a:rPr>
            <a:t>Socrative</a:t>
          </a: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" action="ppaction://hlinksldjump"/>
            </a:rPr>
            <a:t>’ to assess the learning of ‘so’ and ‘so that’.</a:t>
          </a:r>
          <a:endParaRPr lang="zh-HK" altLang="en-US" sz="2400" kern="0" dirty="0">
            <a:solidFill>
              <a:schemeClr val="tx1"/>
            </a:solidFill>
            <a:latin typeface="+mn-lt"/>
            <a:ea typeface="新細明體" pitchFamily="18" charset="-120"/>
            <a:cs typeface="+mn-cs"/>
          </a:endParaRPr>
        </a:p>
      </dsp:txBody>
      <dsp:txXfrm>
        <a:off x="1055183" y="1943689"/>
        <a:ext cx="5787692" cy="793141"/>
      </dsp:txXfrm>
    </dsp:sp>
    <dsp:sp modelId="{6B905555-FF54-49F1-AF67-69546FE255AD}">
      <dsp:nvSpPr>
        <dsp:cNvPr id="0" name=""/>
        <dsp:cNvSpPr/>
      </dsp:nvSpPr>
      <dsp:spPr>
        <a:xfrm>
          <a:off x="1545761" y="2878519"/>
          <a:ext cx="6899919" cy="842493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4. Have a competition using ‘</a:t>
          </a:r>
          <a:r>
            <a:rPr lang="en-US" altLang="zh-HK" sz="2400" kern="0" dirty="0" err="1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Kahoot</a:t>
          </a: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’ to </a:t>
          </a:r>
          <a:r>
            <a:rPr lang="en-US" altLang="zh-HK" sz="2400" kern="0" dirty="0" err="1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practise</a:t>
          </a: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</a:rPr>
            <a:t> ‘so’, ‘so that’ and ‘because’.</a:t>
          </a:r>
          <a:endParaRPr lang="zh-HK" altLang="en-US" sz="2400" kern="0" dirty="0">
            <a:solidFill>
              <a:schemeClr val="tx1"/>
            </a:solidFill>
            <a:latin typeface="+mn-lt"/>
            <a:ea typeface="新細明體" pitchFamily="18" charset="-120"/>
            <a:cs typeface="+mn-cs"/>
          </a:endParaRPr>
        </a:p>
      </dsp:txBody>
      <dsp:txXfrm>
        <a:off x="1570437" y="2903195"/>
        <a:ext cx="5787692" cy="793141"/>
      </dsp:txXfrm>
    </dsp:sp>
    <dsp:sp modelId="{5D749BB7-DC7B-4986-8D17-BEFBCD0D0B43}">
      <dsp:nvSpPr>
        <dsp:cNvPr id="0" name=""/>
        <dsp:cNvSpPr/>
      </dsp:nvSpPr>
      <dsp:spPr>
        <a:xfrm>
          <a:off x="2061014" y="3838026"/>
          <a:ext cx="6899919" cy="8424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zh-HK" sz="2400" kern="0" dirty="0" smtClean="0">
              <a:solidFill>
                <a:schemeClr val="tx1"/>
              </a:solidFill>
              <a:latin typeface="+mn-lt"/>
              <a:ea typeface="新細明體" pitchFamily="18" charset="-120"/>
              <a:cs typeface="+mn-cs"/>
              <a:hlinkClick xmlns:r="http://schemas.openxmlformats.org/officeDocument/2006/relationships" r:id="" action="ppaction://hlinksldjump"/>
            </a:rPr>
            <a:t>5. Make sentences with ‘so’, ‘so that’ and ‘because’ and submit them to ‘Edmodo’.</a:t>
          </a:r>
          <a:endParaRPr lang="zh-HK" altLang="en-US" sz="2400" dirty="0">
            <a:solidFill>
              <a:schemeClr val="tx1"/>
            </a:solidFill>
          </a:endParaRPr>
        </a:p>
      </dsp:txBody>
      <dsp:txXfrm>
        <a:off x="2085690" y="3862702"/>
        <a:ext cx="5787692" cy="793141"/>
      </dsp:txXfrm>
    </dsp:sp>
    <dsp:sp modelId="{126A691D-548B-45FF-9299-A50E4AEFF24E}">
      <dsp:nvSpPr>
        <dsp:cNvPr id="0" name=""/>
        <dsp:cNvSpPr/>
      </dsp:nvSpPr>
      <dsp:spPr>
        <a:xfrm>
          <a:off x="6352298" y="615488"/>
          <a:ext cx="547620" cy="54762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kern="1200">
            <a:solidFill>
              <a:schemeClr val="bg2">
                <a:lumMod val="50000"/>
              </a:schemeClr>
            </a:solidFill>
            <a:latin typeface="+mn-lt"/>
          </a:endParaRPr>
        </a:p>
      </dsp:txBody>
      <dsp:txXfrm>
        <a:off x="6475513" y="615488"/>
        <a:ext cx="301191" cy="412084"/>
      </dsp:txXfrm>
    </dsp:sp>
    <dsp:sp modelId="{85CB2827-996E-4C75-AFB5-C98142284F3A}">
      <dsp:nvSpPr>
        <dsp:cNvPr id="0" name=""/>
        <dsp:cNvSpPr/>
      </dsp:nvSpPr>
      <dsp:spPr>
        <a:xfrm>
          <a:off x="6867552" y="1574994"/>
          <a:ext cx="547620" cy="54762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kern="1200">
            <a:solidFill>
              <a:schemeClr val="bg2">
                <a:lumMod val="50000"/>
              </a:schemeClr>
            </a:solidFill>
            <a:latin typeface="+mn-lt"/>
          </a:endParaRPr>
        </a:p>
      </dsp:txBody>
      <dsp:txXfrm>
        <a:off x="6990767" y="1574994"/>
        <a:ext cx="301191" cy="412084"/>
      </dsp:txXfrm>
    </dsp:sp>
    <dsp:sp modelId="{F3175EEA-1A53-4C19-A317-9D8B79AFA01C}">
      <dsp:nvSpPr>
        <dsp:cNvPr id="0" name=""/>
        <dsp:cNvSpPr/>
      </dsp:nvSpPr>
      <dsp:spPr>
        <a:xfrm>
          <a:off x="7382805" y="2520460"/>
          <a:ext cx="547620" cy="54762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kern="1200">
            <a:solidFill>
              <a:schemeClr val="bg2">
                <a:lumMod val="50000"/>
              </a:schemeClr>
            </a:solidFill>
            <a:latin typeface="+mn-lt"/>
          </a:endParaRPr>
        </a:p>
      </dsp:txBody>
      <dsp:txXfrm>
        <a:off x="7506020" y="2520460"/>
        <a:ext cx="301191" cy="412084"/>
      </dsp:txXfrm>
    </dsp:sp>
    <dsp:sp modelId="{D9C6DA9B-395D-4C77-B700-F9D9346188A6}">
      <dsp:nvSpPr>
        <dsp:cNvPr id="0" name=""/>
        <dsp:cNvSpPr/>
      </dsp:nvSpPr>
      <dsp:spPr>
        <a:xfrm>
          <a:off x="7898059" y="3489327"/>
          <a:ext cx="547620" cy="547620"/>
        </a:xfrm>
        <a:prstGeom prst="downArrow">
          <a:avLst>
            <a:gd name="adj1" fmla="val 55000"/>
            <a:gd name="adj2" fmla="val 45000"/>
          </a:avLst>
        </a:prstGeom>
        <a:solidFill>
          <a:schemeClr val="bg1">
            <a:lumMod val="5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2400" kern="1200">
            <a:solidFill>
              <a:schemeClr val="bg2">
                <a:lumMod val="50000"/>
              </a:schemeClr>
            </a:solidFill>
            <a:latin typeface="+mn-lt"/>
          </a:endParaRPr>
        </a:p>
      </dsp:txBody>
      <dsp:txXfrm>
        <a:off x="8021274" y="3489327"/>
        <a:ext cx="301191" cy="4120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DC87B7F-DA0D-4375-B8EB-EA73304202A3}" type="datetimeFigureOut">
              <a:rPr lang="zh-HK" altLang="en-US"/>
              <a:pPr>
                <a:defRPr/>
              </a:pPr>
              <a:t>14/4/2016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170D376-AAB4-4DE9-81C0-BF43128984D0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810088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4213BC0-63B0-4158-AFBD-8430A7C7F272}" type="datetimeFigureOut">
              <a:rPr lang="zh-HK" altLang="en-US"/>
              <a:pPr>
                <a:defRPr/>
              </a:pPr>
              <a:t>14/4/2016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HK" alt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noProof="0" smtClean="0"/>
              <a:t>Click to edit Master text styles</a:t>
            </a:r>
          </a:p>
          <a:p>
            <a:pPr lvl="1"/>
            <a:r>
              <a:rPr lang="en-US" altLang="zh-HK" noProof="0" smtClean="0"/>
              <a:t>Second level</a:t>
            </a:r>
          </a:p>
          <a:p>
            <a:pPr lvl="2"/>
            <a:r>
              <a:rPr lang="en-US" altLang="zh-HK" noProof="0" smtClean="0"/>
              <a:t>Third level</a:t>
            </a:r>
          </a:p>
          <a:p>
            <a:pPr lvl="3"/>
            <a:r>
              <a:rPr lang="en-US" altLang="zh-HK" noProof="0" smtClean="0"/>
              <a:t>Fourth level</a:t>
            </a:r>
          </a:p>
          <a:p>
            <a:pPr lvl="4"/>
            <a:r>
              <a:rPr lang="en-US" altLang="zh-HK" noProof="0" smtClean="0"/>
              <a:t>Fifth level</a:t>
            </a:r>
            <a:endParaRPr lang="zh-HK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357BEB9-8C07-45C0-9DB7-15AC0D4959D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08448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HK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EA5C2A7-48C7-46F7-BFAE-C5C4BDF7DC11}" type="slidenum">
              <a:rPr lang="zh-HK" altLang="en-US" smtClean="0"/>
              <a:pPr/>
              <a:t>1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197CB1F-A0D9-4BC9-A151-BAC13DCF9526}" type="slidenum">
              <a:rPr lang="zh-HK" altLang="en-US" smtClean="0"/>
              <a:pPr/>
              <a:t>10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 altLang="zh-HK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20BB468-D0EF-452A-B44B-CF9EB79F4D96}" type="slidenum">
              <a:rPr lang="zh-HK" altLang="en-US" smtClean="0"/>
              <a:pPr/>
              <a:t>11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 altLang="zh-HK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143F3D3-F204-49D8-A982-A4AC4E311BE5}" type="slidenum">
              <a:rPr lang="zh-HK" altLang="en-US" smtClean="0"/>
              <a:pPr/>
              <a:t>12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273254C-4AC2-4AF9-8B5C-EF82000F9210}" type="slidenum">
              <a:rPr lang="zh-HK" altLang="en-US" smtClean="0"/>
              <a:pPr/>
              <a:t>13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 altLang="zh-HK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15FAAC7-A49E-425F-BDA3-4E175AF2C8B6}" type="slidenum">
              <a:rPr lang="zh-HK" altLang="en-US" smtClean="0"/>
              <a:pPr/>
              <a:t>14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 altLang="zh-HK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E118D981-86CE-49BE-B256-049AFAF86F02}" type="slidenum">
              <a:rPr lang="zh-HK" altLang="en-US" smtClean="0"/>
              <a:pPr/>
              <a:t>15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D1FC7F2-C7EC-4AA8-8153-41AA1D639295}" type="slidenum">
              <a:rPr lang="zh-HK" altLang="en-US" smtClean="0"/>
              <a:pPr/>
              <a:t>16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90831EE-8722-4078-9AA6-11E672B721E7}" type="slidenum">
              <a:rPr lang="zh-HK" altLang="en-US" smtClean="0"/>
              <a:pPr/>
              <a:t>17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HK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5CC4203-BA8B-4161-B103-8EC075F0E9BD}" type="slidenum">
              <a:rPr lang="zh-HK" altLang="en-US" smtClean="0"/>
              <a:pPr/>
              <a:t>18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 altLang="zh-HK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B8266C1-9629-4148-BC4D-C04D4685A8FB}" type="slidenum">
              <a:rPr lang="zh-HK" altLang="en-US" smtClean="0"/>
              <a:pPr/>
              <a:t>19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08A5A21-B049-4107-8A0E-7DA1C48F10E3}" type="slidenum">
              <a:rPr kumimoji="1" lang="en-US" altLang="zh-TW" smtClean="0"/>
              <a:pPr/>
              <a:t>2</a:t>
            </a:fld>
            <a:endParaRPr kumimoji="1" lang="en-US" altLang="zh-TW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69863" indent="-169863" eaLnBrk="1" hangingPunct="1">
              <a:spcBef>
                <a:spcPct val="0"/>
              </a:spcBef>
              <a:buFontTx/>
              <a:buChar char="•"/>
            </a:pPr>
            <a:endParaRPr lang="en-US" altLang="zh-TW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zh-HK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D8E4944-32E7-4288-A55E-2E4799BBE3AB}" type="slidenum">
              <a:rPr lang="zh-HK" altLang="en-US" smtClean="0"/>
              <a:pPr/>
              <a:t>20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en-US" altLang="zh-HK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6D9506DE-7AE2-4E03-9075-37044949FA01}" type="slidenum">
              <a:rPr lang="zh-HK" altLang="en-US" smtClean="0"/>
              <a:pPr/>
              <a:t>21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6F4C0E5-D53C-4E20-A93E-9B5E27BC88FD}" type="slidenum">
              <a:rPr lang="zh-HK" altLang="en-US" smtClean="0"/>
              <a:pPr/>
              <a:t>22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115A7D7-6AF4-41CC-A3ED-9C8485AD7E51}" type="slidenum">
              <a:rPr lang="zh-HK" altLang="en-US" smtClean="0"/>
              <a:pPr/>
              <a:t>23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347A140-E2D1-4CEF-96E4-73193D415A94}" type="slidenum">
              <a:rPr lang="zh-HK" altLang="en-US" smtClean="0"/>
              <a:pPr/>
              <a:t>3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BF367F5-8577-4D87-A61E-2BA7D7F11FC8}" type="slidenum">
              <a:rPr lang="zh-HK" altLang="en-US" smtClean="0"/>
              <a:pPr/>
              <a:t>4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zh-HK" altLang="en-US" smtClean="0"/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128DD8B-2498-4295-838D-EBF951A8339A}" type="slidenum">
              <a:rPr lang="zh-HK" altLang="en-US" smtClean="0"/>
              <a:pPr/>
              <a:t>5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26B5843-7333-43BB-901A-AD15BC7DB5EA}" type="slidenum">
              <a:rPr lang="zh-HK" altLang="en-US" smtClean="0"/>
              <a:pPr/>
              <a:t>6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8C12340D-DC77-4723-BC3B-BFA0EEC8A84F}" type="slidenum">
              <a:rPr lang="zh-HK" altLang="en-US" smtClean="0"/>
              <a:pPr/>
              <a:t>7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3DD140-F892-4036-A5B9-871AD0CE7F25}" type="slidenum">
              <a:rPr lang="zh-HK" altLang="en-US" smtClean="0"/>
              <a:pPr/>
              <a:t>8</a:t>
            </a:fld>
            <a:endParaRPr lang="zh-HK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Tx/>
              <a:buChar char="•"/>
            </a:pPr>
            <a:endParaRPr lang="zh-HK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5B517C0-2791-49D8-82C5-2DD369A3A316}" type="slidenum">
              <a:rPr lang="zh-HK" altLang="en-US" smtClean="0"/>
              <a:pPr/>
              <a:t>9</a:t>
            </a:fld>
            <a:endParaRPr lang="zh-HK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B140-EF59-4297-9F03-7D75FE69819C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416391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08A69-A259-438B-8704-F1C216325CF3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178752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54133-23F3-4CC6-9EBA-D7D01A713C4F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3807642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704C9-B88A-4A71-A19D-39FA1A4BCE5A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3583362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53FEF-2932-4392-97C2-C878EADACA5F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259227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A0F40-99B3-4721-ACDE-30D676FD624F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156740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5951-1EAB-4567-A5EB-1ED8819FA618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169250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6DD1F-A6FE-4B0C-8CC9-076CB3DC58E5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37121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51FE-8009-43AD-86F4-FAA7C5F7541E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325505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D12CA-F961-4964-932A-9D9C6DB18183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201171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8B3A3-3385-4F43-8BE4-CAB1DBE20AF2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  <p:extLst>
      <p:ext uri="{BB962C8B-B14F-4D97-AF65-F5344CB8AC3E}">
        <p14:creationId xmlns:p14="http://schemas.microsoft.com/office/powerpoint/2010/main" val="202802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smtClean="0"/>
              <a:t>Click to edit Master title style</a:t>
            </a:r>
            <a:endParaRPr lang="zh-HK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 altLang="zh-H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D3F10F5-2B76-4721-983B-F28B64A26CD6}" type="slidenum">
              <a:rPr lang="es-ES" altLang="zh-HK"/>
              <a:pPr>
                <a:defRPr/>
              </a:pPr>
              <a:t>‹#›</a:t>
            </a:fld>
            <a:endParaRPr lang="es-ES" altLang="zh-H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s-UY" altLang="zh-HK" sz="5400" b="1" smtClean="0"/>
              <a:t>Using e-learning in the </a:t>
            </a:r>
            <a:br>
              <a:rPr lang="es-UY" altLang="zh-HK" sz="5400" b="1" smtClean="0"/>
            </a:br>
            <a:r>
              <a:rPr lang="es-UY" altLang="zh-HK" sz="5400" b="1" smtClean="0"/>
              <a:t>primary English classroom</a:t>
            </a:r>
            <a:endParaRPr lang="es-ES" altLang="zh-HK" sz="5400" b="1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zh-HK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6"/>
          <p:cNvSpPr txBox="1">
            <a:spLocks noChangeArrowheads="1"/>
          </p:cNvSpPr>
          <p:nvPr/>
        </p:nvSpPr>
        <p:spPr bwMode="auto">
          <a:xfrm>
            <a:off x="250825" y="1844675"/>
            <a:ext cx="8281988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HK" sz="2200" dirty="0" smtClean="0"/>
              <a:t>How?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Students select </a:t>
            </a:r>
            <a:r>
              <a:rPr lang="en-US" altLang="zh-HK" sz="2200" b="1" dirty="0" smtClean="0"/>
              <a:t>photos</a:t>
            </a:r>
            <a:r>
              <a:rPr lang="en-US" altLang="zh-HK" sz="2200" dirty="0" smtClean="0"/>
              <a:t> for their videos using </a:t>
            </a:r>
            <a:r>
              <a:rPr lang="en-US" altLang="zh-HK" sz="2200" dirty="0" err="1" smtClean="0"/>
              <a:t>Videolicious</a:t>
            </a:r>
            <a:r>
              <a:rPr lang="en-US" altLang="zh-HK" sz="2200" dirty="0" smtClean="0"/>
              <a:t>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Students add </a:t>
            </a:r>
            <a:r>
              <a:rPr lang="en-US" altLang="zh-HK" sz="2200" b="1" dirty="0" smtClean="0"/>
              <a:t>voice recordings </a:t>
            </a:r>
            <a:r>
              <a:rPr lang="en-US" altLang="zh-HK" sz="2200" dirty="0" smtClean="0"/>
              <a:t>to their videos </a:t>
            </a:r>
            <a:r>
              <a:rPr lang="en-US" altLang="zh-HK" sz="2200" dirty="0" smtClean="0">
                <a:sym typeface="Wingdings" pitchFamily="2" charset="2"/>
              </a:rPr>
              <a:t> making a dish</a:t>
            </a:r>
            <a:r>
              <a:rPr lang="en-US" altLang="zh-HK" sz="2200" dirty="0" smtClean="0"/>
              <a:t> </a:t>
            </a:r>
            <a:endParaRPr lang="zh-HK" altLang="en-US" sz="2200" dirty="0" smtClean="0"/>
          </a:p>
          <a:p>
            <a:pPr eaLnBrk="1" hangingPunct="1">
              <a:spcBef>
                <a:spcPct val="0"/>
              </a:spcBef>
              <a:buFontTx/>
              <a:buAutoNum type="arabicPeriod" startAt="3"/>
              <a:defRPr/>
            </a:pPr>
            <a:r>
              <a:rPr lang="en-US" altLang="zh-HK" sz="2000" dirty="0" smtClean="0"/>
              <a:t>Students add </a:t>
            </a:r>
            <a:r>
              <a:rPr lang="en-US" altLang="zh-HK" sz="2000" b="1" dirty="0" smtClean="0"/>
              <a:t>sound effects</a:t>
            </a:r>
            <a:r>
              <a:rPr lang="en-US" altLang="zh-HK" sz="2000" dirty="0" smtClean="0"/>
              <a:t>.</a:t>
            </a:r>
          </a:p>
          <a:p>
            <a:pPr eaLnBrk="1" hangingPunct="1">
              <a:spcBef>
                <a:spcPct val="0"/>
              </a:spcBef>
              <a:buFontTx/>
              <a:buAutoNum type="arabicPeriod" startAt="3"/>
              <a:defRPr/>
            </a:pPr>
            <a:r>
              <a:rPr lang="en-US" altLang="zh-HK" sz="2000" dirty="0" smtClean="0"/>
              <a:t>Students save the videos in ‘Camera Roll’ in their tablets.</a:t>
            </a:r>
          </a:p>
          <a:p>
            <a:pPr eaLnBrk="1" hangingPunct="1">
              <a:spcBef>
                <a:spcPct val="0"/>
              </a:spcBef>
              <a:buFontTx/>
              <a:buAutoNum type="arabicPeriod" startAt="3"/>
              <a:defRPr/>
            </a:pPr>
            <a:r>
              <a:rPr lang="en-US" altLang="zh-HK" sz="2000" dirty="0" smtClean="0"/>
              <a:t>Students broadcast the videos on other platforms.</a:t>
            </a:r>
            <a:endParaRPr lang="zh-HK" altLang="en-US" sz="2000" dirty="0" smtClean="0"/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endParaRPr lang="zh-HK" altLang="en-US" sz="22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0" y="2349500"/>
            <a:ext cx="9144000" cy="36068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1800">
              <a:latin typeface="Arial" charset="0"/>
            </a:endParaRPr>
          </a:p>
        </p:txBody>
      </p:sp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latin typeface="+mn-lt"/>
                <a:cs typeface="Times New Roman" pitchFamily="18" charset="0"/>
              </a:rPr>
              <a:t>How it adds value to </a:t>
            </a:r>
            <a:br>
              <a:rPr lang="en-US" altLang="zh-TW" sz="3600" dirty="0" smtClean="0">
                <a:latin typeface="+mn-lt"/>
                <a:cs typeface="Times New Roman" pitchFamily="18" charset="0"/>
              </a:rPr>
            </a:br>
            <a:r>
              <a:rPr lang="en-US" altLang="zh-TW" sz="3600" dirty="0" smtClean="0">
                <a:latin typeface="+mn-lt"/>
                <a:cs typeface="Times New Roman" pitchFamily="18" charset="0"/>
              </a:rPr>
              <a:t>learning and teaching</a:t>
            </a:r>
            <a:endParaRPr lang="zh-TW" altLang="en-US" sz="36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90488" y="2060575"/>
            <a:ext cx="8963025" cy="31686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400" b="1" dirty="0" smtClean="0">
                <a:cs typeface="Times New Roman" pitchFamily="18" charset="0"/>
              </a:rPr>
              <a:t>Enhance students’ engagement and motivation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z="2400" dirty="0" smtClean="0">
                <a:cs typeface="Times New Roman" pitchFamily="18" charset="0"/>
              </a:rPr>
              <a:t>Students are motivated by this new way of interaction and publishing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400" dirty="0" smtClean="0">
                <a:cs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zh-TW" sz="2400" dirty="0" smtClean="0">
                <a:cs typeface="Times New Roman" pitchFamily="18" charset="0"/>
              </a:rPr>
              <a:t>They are willing to participate and can finish the task by themselves.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400" dirty="0" smtClean="0"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altLang="zh-TW" sz="2400" dirty="0" smtClean="0">
                <a:cs typeface="Times New Roman" pitchFamily="18" charset="0"/>
              </a:rPr>
              <a:t> They enjoy listening to their recordings again and   improve their work.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標題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TW" sz="3600" dirty="0" smtClean="0">
                <a:latin typeface="+mn-lt"/>
                <a:cs typeface="Times New Roman" pitchFamily="18" charset="0"/>
              </a:rPr>
              <a:t>How it adds value to </a:t>
            </a:r>
            <a:br>
              <a:rPr lang="en-US" altLang="zh-TW" sz="3600" dirty="0" smtClean="0">
                <a:latin typeface="+mn-lt"/>
                <a:cs typeface="Times New Roman" pitchFamily="18" charset="0"/>
              </a:rPr>
            </a:br>
            <a:r>
              <a:rPr lang="en-US" altLang="zh-TW" sz="3600" dirty="0" smtClean="0">
                <a:latin typeface="+mn-lt"/>
                <a:cs typeface="Times New Roman" pitchFamily="18" charset="0"/>
              </a:rPr>
              <a:t>learning and teaching</a:t>
            </a:r>
            <a:endParaRPr lang="zh-TW" altLang="en-US" sz="3600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4339" name="內容版面配置區 2"/>
          <p:cNvSpPr>
            <a:spLocks noGrp="1"/>
          </p:cNvSpPr>
          <p:nvPr>
            <p:ph idx="1"/>
          </p:nvPr>
        </p:nvSpPr>
        <p:spPr>
          <a:xfrm>
            <a:off x="92075" y="2060575"/>
            <a:ext cx="8963025" cy="38877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400" b="1" dirty="0" smtClean="0">
                <a:cs typeface="Times New Roman" pitchFamily="18" charset="0"/>
              </a:rPr>
              <a:t>Cater for learner diversity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z="2400" dirty="0" smtClean="0">
                <a:cs typeface="Times New Roman" pitchFamily="18" charset="0"/>
              </a:rPr>
              <a:t>Students can finish the task and edit the work at their own pace. 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400" dirty="0" smtClean="0">
                <a:cs typeface="Times New Roman" pitchFamily="18" charset="0"/>
                <a:sym typeface="Wingdings" panose="05000000000000000000" pitchFamily="2" charset="2"/>
              </a:rPr>
              <a:t> While f</a:t>
            </a:r>
            <a:r>
              <a:rPr lang="en-US" altLang="zh-TW" sz="2400" dirty="0" smtClean="0">
                <a:cs typeface="Times New Roman" pitchFamily="18" charset="0"/>
              </a:rPr>
              <a:t>aster students review and record again, teacher can help those in need.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z="2400" dirty="0" smtClean="0">
                <a:cs typeface="Times New Roman" pitchFamily="18" charset="0"/>
              </a:rPr>
              <a:t>The less able ones are more confident and willing to speak.</a:t>
            </a:r>
            <a:endParaRPr lang="zh-TW" altLang="en-US" sz="2400" dirty="0" smtClean="0">
              <a:cs typeface="Times New Roman" pitchFamily="18" charset="0"/>
            </a:endParaRPr>
          </a:p>
        </p:txBody>
      </p:sp>
      <p:sp>
        <p:nvSpPr>
          <p:cNvPr id="13316" name="Text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019925" y="5732463"/>
            <a:ext cx="812800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HK" sz="1800">
                <a:latin typeface="Arial" charset="0"/>
              </a:rPr>
              <a:t>BACK</a:t>
            </a:r>
            <a:endParaRPr lang="zh-HK" altLang="en-US" sz="180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6"/>
          <p:cNvSpPr txBox="1">
            <a:spLocks noChangeArrowheads="1"/>
          </p:cNvSpPr>
          <p:nvPr/>
        </p:nvSpPr>
        <p:spPr bwMode="auto">
          <a:xfrm>
            <a:off x="-17463" y="2565400"/>
            <a:ext cx="9145588" cy="20621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HK" sz="16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HK" sz="16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HK" sz="16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HK" sz="16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HK" sz="16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HK" sz="16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HK" sz="1600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16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250825" y="2852738"/>
            <a:ext cx="8497888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HK" sz="2200" dirty="0" smtClean="0"/>
              <a:t>How?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Students can </a:t>
            </a:r>
            <a:r>
              <a:rPr lang="en-US" altLang="zh-HK" sz="2200" b="1" dirty="0" smtClean="0"/>
              <a:t>upload the videos </a:t>
            </a:r>
            <a:r>
              <a:rPr lang="en-US" altLang="zh-HK" sz="2200" dirty="0" smtClean="0"/>
              <a:t>on to Google Classroom at home.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Teacher can give feedback after watching.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Teacher can also choose and share some good videos from Google Classroom with other students.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273050" y="1557338"/>
            <a:ext cx="84963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HK" sz="2400">
                <a:latin typeface="Arial" charset="0"/>
              </a:rPr>
              <a:t>What if we do not have enough time to watch all videos in class…</a:t>
            </a:r>
            <a:endParaRPr lang="zh-HK" alt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cs typeface="Times New Roman" pitchFamily="18" charset="0"/>
              </a:rPr>
              <a:t>How it adds value to </a:t>
            </a:r>
            <a:br>
              <a:rPr lang="en-US" altLang="zh-TW" sz="3600" smtClean="0">
                <a:cs typeface="Times New Roman" pitchFamily="18" charset="0"/>
              </a:rPr>
            </a:br>
            <a:r>
              <a:rPr lang="en-US" altLang="zh-TW" sz="3600" smtClean="0">
                <a:cs typeface="Times New Roman" pitchFamily="18" charset="0"/>
              </a:rPr>
              <a:t>learning and teaching</a:t>
            </a:r>
            <a:endParaRPr lang="zh-TW" altLang="en-US" sz="3600" smtClean="0">
              <a:cs typeface="Times New Roman" pitchFamily="18" charset="0"/>
            </a:endParaRP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179388" y="1916113"/>
            <a:ext cx="8640762" cy="4210050"/>
          </a:xfrm>
        </p:spPr>
        <p:txBody>
          <a:bodyPr/>
          <a:lstStyle/>
          <a:p>
            <a:pPr eaLnBrk="1" hangingPunct="1"/>
            <a:r>
              <a:rPr lang="en-US" altLang="zh-TW" sz="2400" b="1" smtClean="0">
                <a:cs typeface="Times New Roman" pitchFamily="18" charset="0"/>
              </a:rPr>
              <a:t>Cater for learner diversity</a:t>
            </a:r>
          </a:p>
          <a:p>
            <a:pPr lvl="1" eaLnBrk="1" hangingPunct="1"/>
            <a:r>
              <a:rPr lang="en-US" altLang="zh-TW" sz="2400" smtClean="0">
                <a:cs typeface="Times New Roman" pitchFamily="18" charset="0"/>
              </a:rPr>
              <a:t>The less able ones can learn from the more able ones.</a:t>
            </a:r>
          </a:p>
          <a:p>
            <a:pPr lvl="1" eaLnBrk="1" hangingPunct="1"/>
            <a:r>
              <a:rPr lang="en-US" altLang="zh-TW" sz="2400" smtClean="0">
                <a:cs typeface="Times New Roman" pitchFamily="18" charset="0"/>
              </a:rPr>
              <a:t>Teachers can assess the work of individual students and give them feedback.</a:t>
            </a:r>
          </a:p>
          <a:p>
            <a:pPr eaLnBrk="1" hangingPunct="1"/>
            <a:endParaRPr lang="en-US" altLang="zh-TW" sz="2400" b="1" smtClean="0">
              <a:cs typeface="Times New Roman" pitchFamily="18" charset="0"/>
            </a:endParaRPr>
          </a:p>
          <a:p>
            <a:pPr eaLnBrk="1" hangingPunct="1"/>
            <a:r>
              <a:rPr lang="en-US" altLang="zh-TW" sz="2400" b="1" smtClean="0">
                <a:cs typeface="Times New Roman" pitchFamily="18" charset="0"/>
              </a:rPr>
              <a:t>New possibilities in learning</a:t>
            </a:r>
          </a:p>
          <a:p>
            <a:pPr lvl="1" eaLnBrk="1" hangingPunct="1"/>
            <a:r>
              <a:rPr lang="en-US" altLang="zh-TW" sz="2400" smtClean="0">
                <a:cs typeface="Times New Roman" pitchFamily="18" charset="0"/>
              </a:rPr>
              <a:t>Speaking homework is possible.</a:t>
            </a:r>
          </a:p>
          <a:p>
            <a:pPr lvl="1" eaLnBrk="1" hangingPunct="1"/>
            <a:r>
              <a:rPr lang="en-US" altLang="zh-TW" sz="2400" smtClean="0">
                <a:cs typeface="Times New Roman" pitchFamily="18" charset="0"/>
              </a:rPr>
              <a:t>Teachers can give feedback online and enhance T-S interaction.</a:t>
            </a:r>
          </a:p>
          <a:p>
            <a:pPr eaLnBrk="1" hangingPunct="1"/>
            <a:endParaRPr lang="zh-TW" altLang="en-US" sz="24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cs typeface="Times New Roman" pitchFamily="18" charset="0"/>
              </a:rPr>
              <a:t>How it adds value to </a:t>
            </a:r>
            <a:br>
              <a:rPr lang="en-US" altLang="zh-TW" sz="3600" smtClean="0">
                <a:cs typeface="Times New Roman" pitchFamily="18" charset="0"/>
              </a:rPr>
            </a:br>
            <a:r>
              <a:rPr lang="en-US" altLang="zh-TW" sz="3600" smtClean="0">
                <a:cs typeface="Times New Roman" pitchFamily="18" charset="0"/>
              </a:rPr>
              <a:t>learning and teaching</a:t>
            </a:r>
            <a:endParaRPr lang="zh-TW" altLang="en-US" sz="3600" smtClean="0">
              <a:cs typeface="Times New Roman" pitchFamily="18" charset="0"/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179388" y="1811338"/>
            <a:ext cx="8640762" cy="4210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TW" sz="2400" b="1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400" b="1" dirty="0" smtClean="0">
                <a:cs typeface="Times New Roman" pitchFamily="18" charset="0"/>
              </a:rPr>
              <a:t>Better organization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z="2400" dirty="0" smtClean="0">
                <a:cs typeface="Times New Roman" pitchFamily="18" charset="0"/>
              </a:rPr>
              <a:t>All class materials (e.g. the videos students made) are automatically filed into folders in Google Drive.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400" dirty="0" smtClean="0">
                <a:cs typeface="Times New Roman" pitchFamily="18" charset="0"/>
                <a:sym typeface="Wingdings" panose="05000000000000000000" pitchFamily="2" charset="2"/>
              </a:rPr>
              <a:t>Students can track their own learning across years.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400" dirty="0" smtClean="0"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altLang="zh-TW" sz="2400" dirty="0" smtClean="0">
                <a:cs typeface="Times New Roman" pitchFamily="18" charset="0"/>
              </a:rPr>
              <a:t>Teachers can pick good examples as teaching materials.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sz="2400" b="1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TW" altLang="en-US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/>
              <a:t>Classroom application 2</a:t>
            </a:r>
            <a:endParaRPr lang="zh-HK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435975" cy="460851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sz="2400" dirty="0" smtClean="0"/>
              <a:t>Level: P5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sz="2400" dirty="0" smtClean="0"/>
              <a:t>Ability of students: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400" dirty="0" smtClean="0"/>
              <a:t>English proficiency: vary from </a:t>
            </a:r>
            <a:r>
              <a:rPr lang="en-US" altLang="zh-HK" sz="2400" dirty="0"/>
              <a:t>very</a:t>
            </a:r>
            <a:r>
              <a:rPr lang="en-US" altLang="zh-HK" sz="2400" dirty="0" smtClean="0"/>
              <a:t> weak to very capable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400" dirty="0" smtClean="0"/>
              <a:t>IT skills: quite good (4 years’ experience using tablets)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sz="2400" dirty="0" smtClean="0"/>
              <a:t>Learning objectives: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HK" sz="2400" dirty="0"/>
              <a:t> </a:t>
            </a:r>
            <a:r>
              <a:rPr lang="en-US" altLang="zh-HK" sz="2400" dirty="0" smtClean="0"/>
              <a:t>   Students will be able to: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400" dirty="0" smtClean="0"/>
              <a:t>differentiate clauses of purpose, result and reason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400" dirty="0" smtClean="0"/>
              <a:t>use ‘so’, ‘so that’ and ‘because’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400" dirty="0" smtClean="0"/>
              <a:t>make sentences using ‘so’, ‘so that’ and ‘because’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z="3600" smtClean="0"/>
              <a:t>Brief lesson flow</a:t>
            </a:r>
            <a:endParaRPr lang="zh-HK" altLang="en-US" sz="3600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107504" y="1988840"/>
          <a:ext cx="896093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Left Arrow Callout 1"/>
          <p:cNvSpPr/>
          <p:nvPr/>
        </p:nvSpPr>
        <p:spPr bwMode="auto">
          <a:xfrm rot="20562347">
            <a:off x="6746875" y="2443163"/>
            <a:ext cx="2232025" cy="938212"/>
          </a:xfrm>
          <a:prstGeom prst="leftArrowCallout">
            <a:avLst>
              <a:gd name="adj1" fmla="val 35228"/>
              <a:gd name="adj2" fmla="val 25000"/>
              <a:gd name="adj3" fmla="val 39922"/>
              <a:gd name="adj4" fmla="val 74993"/>
            </a:avLst>
          </a:prstGeom>
          <a:solidFill>
            <a:srgbClr val="FFC000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HK" sz="1600" dirty="0" smtClean="0">
                <a:solidFill>
                  <a:srgbClr val="262626"/>
                </a:solidFill>
              </a:rPr>
              <a:t>Learning difficulty – </a:t>
            </a:r>
          </a:p>
          <a:p>
            <a:pPr algn="ctr" eaLnBrk="1" hangingPunct="1">
              <a:defRPr/>
            </a:pPr>
            <a:r>
              <a:rPr lang="en-US" altLang="zh-HK" sz="1600" dirty="0" smtClean="0">
                <a:solidFill>
                  <a:srgbClr val="262626"/>
                </a:solidFill>
              </a:rPr>
              <a:t>‘so’ </a:t>
            </a:r>
            <a:r>
              <a:rPr lang="en-US" altLang="zh-HK" sz="1600" dirty="0" err="1" smtClean="0">
                <a:solidFill>
                  <a:srgbClr val="262626"/>
                </a:solidFill>
              </a:rPr>
              <a:t>vs’</a:t>
            </a:r>
            <a:r>
              <a:rPr lang="en-US" altLang="zh-HK" sz="1600" dirty="0" smtClean="0">
                <a:solidFill>
                  <a:srgbClr val="262626"/>
                </a:solidFill>
              </a:rPr>
              <a:t> so that’</a:t>
            </a:r>
            <a:endParaRPr lang="zh-HK" altLang="en-US" sz="1600" dirty="0" smtClean="0">
              <a:solidFill>
                <a:srgbClr val="262626"/>
              </a:solidFill>
            </a:endParaRPr>
          </a:p>
        </p:txBody>
      </p:sp>
      <p:sp>
        <p:nvSpPr>
          <p:cNvPr id="12" name="Left Arrow Callout 11"/>
          <p:cNvSpPr/>
          <p:nvPr/>
        </p:nvSpPr>
        <p:spPr bwMode="auto">
          <a:xfrm rot="20590065">
            <a:off x="6823075" y="3565525"/>
            <a:ext cx="2233613" cy="938213"/>
          </a:xfrm>
          <a:prstGeom prst="leftArrowCallout">
            <a:avLst>
              <a:gd name="adj1" fmla="val 35228"/>
              <a:gd name="adj2" fmla="val 25000"/>
              <a:gd name="adj3" fmla="val 39922"/>
              <a:gd name="adj4" fmla="val 74993"/>
            </a:avLst>
          </a:prstGeom>
          <a:solidFill>
            <a:srgbClr val="FFFF00"/>
          </a:solidFill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HK" sz="1600" smtClean="0">
                <a:solidFill>
                  <a:srgbClr val="262626"/>
                </a:solidFill>
              </a:rPr>
              <a:t>Set more questions on </a:t>
            </a:r>
          </a:p>
          <a:p>
            <a:pPr algn="ctr" eaLnBrk="1" hangingPunct="1">
              <a:defRPr/>
            </a:pPr>
            <a:r>
              <a:rPr lang="en-US" altLang="zh-HK" sz="1600" smtClean="0">
                <a:solidFill>
                  <a:srgbClr val="262626"/>
                </a:solidFill>
              </a:rPr>
              <a:t>‘so’ and ‘so that’</a:t>
            </a:r>
            <a:endParaRPr lang="zh-HK" altLang="en-US" sz="1600" smtClean="0">
              <a:solidFill>
                <a:srgbClr val="26262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-17463" y="1341438"/>
            <a:ext cx="9053513" cy="14462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1800">
              <a:latin typeface="Arial" charset="0"/>
            </a:endParaRPr>
          </a:p>
        </p:txBody>
      </p:sp>
      <p:sp>
        <p:nvSpPr>
          <p:cNvPr id="22531" name="TextBox 6"/>
          <p:cNvSpPr txBox="1">
            <a:spLocks noChangeArrowheads="1"/>
          </p:cNvSpPr>
          <p:nvPr/>
        </p:nvSpPr>
        <p:spPr bwMode="auto">
          <a:xfrm>
            <a:off x="250825" y="1101725"/>
            <a:ext cx="8642350" cy="14462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HK" sz="2200" dirty="0" smtClean="0"/>
              <a:t>How?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Teacher sets a quiz on ‘so’ and ‘so that’ using </a:t>
            </a:r>
            <a:r>
              <a:rPr lang="en-US" altLang="zh-HK" sz="2200" dirty="0" err="1" smtClean="0"/>
              <a:t>Socrative</a:t>
            </a:r>
            <a:r>
              <a:rPr lang="en-US" altLang="zh-HK" sz="2200" dirty="0" smtClean="0"/>
              <a:t>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Students choose the correct connectives.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zh-HK" altLang="en-US" sz="2200" dirty="0" smtClean="0"/>
          </a:p>
        </p:txBody>
      </p:sp>
      <p:sp>
        <p:nvSpPr>
          <p:cNvPr id="19460" name="TextBox 6"/>
          <p:cNvSpPr txBox="1">
            <a:spLocks noChangeArrowheads="1"/>
          </p:cNvSpPr>
          <p:nvPr/>
        </p:nvSpPr>
        <p:spPr bwMode="auto">
          <a:xfrm>
            <a:off x="250825" y="2133600"/>
            <a:ext cx="8642350" cy="11064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2200">
                <a:latin typeface="Arial" charset="0"/>
              </a:rPr>
              <a:t>3. Teacher and students get instant feedback, understand how well the learning goes, and teacher further explains the difference of the two connectives.</a:t>
            </a:r>
            <a:endParaRPr lang="zh-HK" altLang="en-US" sz="2200">
              <a:latin typeface="Arial" charset="0"/>
            </a:endParaRPr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250825" y="3171825"/>
            <a:ext cx="8785225" cy="1600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2200">
                <a:latin typeface="Arial" charset="0"/>
              </a:rPr>
              <a:t>4. Teacher gets a report of individual students’ performance and offers help to the less able ones by giving supplementary exercises on ‘so’ and ‘so that</a:t>
            </a:r>
            <a:r>
              <a:rPr lang="en-US" altLang="zh-HK" sz="1600">
                <a:latin typeface="Arial" charset="0"/>
              </a:rPr>
              <a:t>’.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HK" sz="1600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160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588" y="4221163"/>
            <a:ext cx="9144000" cy="230346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1800">
              <a:latin typeface="Arial" charset="0"/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0" y="1838325"/>
            <a:ext cx="9144000" cy="238283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1800">
              <a:latin typeface="Arial" charset="0"/>
            </a:endParaRPr>
          </a:p>
        </p:txBody>
      </p:sp>
      <p:sp>
        <p:nvSpPr>
          <p:cNvPr id="20484" name="標題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cs typeface="Times New Roman" pitchFamily="18" charset="0"/>
              </a:rPr>
              <a:t>How it adds value to </a:t>
            </a:r>
            <a:br>
              <a:rPr lang="en-US" altLang="zh-TW" sz="3600" smtClean="0">
                <a:cs typeface="Times New Roman" pitchFamily="18" charset="0"/>
              </a:rPr>
            </a:br>
            <a:r>
              <a:rPr lang="en-US" altLang="zh-TW" sz="3600" smtClean="0">
                <a:cs typeface="Times New Roman" pitchFamily="18" charset="0"/>
              </a:rPr>
              <a:t>learning and teaching</a:t>
            </a:r>
            <a:endParaRPr lang="zh-TW" altLang="en-US" sz="3600" smtClean="0">
              <a:cs typeface="Times New Roman" pitchFamily="18" charset="0"/>
            </a:endParaRPr>
          </a:p>
        </p:txBody>
      </p:sp>
      <p:sp>
        <p:nvSpPr>
          <p:cNvPr id="16387" name="內容版面配置區 2"/>
          <p:cNvSpPr>
            <a:spLocks noGrp="1"/>
          </p:cNvSpPr>
          <p:nvPr>
            <p:ph idx="1"/>
          </p:nvPr>
        </p:nvSpPr>
        <p:spPr>
          <a:xfrm>
            <a:off x="179388" y="1916113"/>
            <a:ext cx="8640762" cy="42100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600" b="1" dirty="0" smtClean="0">
                <a:cs typeface="Times New Roman" pitchFamily="18" charset="0"/>
              </a:rPr>
              <a:t>Facilitate instant feedback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zh-HK" sz="2600" dirty="0" smtClean="0">
                <a:cs typeface="Times New Roman" pitchFamily="18" charset="0"/>
              </a:rPr>
              <a:t>Teacher and students can tell if the target language is mastered (‘so’ vs. ‘so that’) immediately.</a:t>
            </a:r>
          </a:p>
          <a:p>
            <a:pPr lvl="1" eaLnBrk="1" fontAlgn="auto" hangingPunct="1"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altLang="zh-HK" sz="2600" dirty="0" smtClean="0">
                <a:cs typeface="Times New Roman" pitchFamily="18" charset="0"/>
              </a:rPr>
              <a:t>Teacher can tell which question(s) is/ are the most difficult for students and give explanation.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altLang="zh-TW" sz="2600" b="1" dirty="0" smtClean="0"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600" b="1" dirty="0" smtClean="0">
                <a:cs typeface="Times New Roman" pitchFamily="18" charset="0"/>
              </a:rPr>
              <a:t>Cater for learner diversity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z="2600" dirty="0" smtClean="0">
                <a:cs typeface="Times New Roman" pitchFamily="18" charset="0"/>
              </a:rPr>
              <a:t>Teacher can assess the work of individual students and give them feedback.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600" dirty="0" smtClean="0">
                <a:cs typeface="Times New Roman" pitchFamily="18" charset="0"/>
              </a:rPr>
              <a:t>Teacher can support those in needs.</a:t>
            </a:r>
            <a:endParaRPr lang="zh-TW" altLang="en-US" sz="2600" dirty="0" smtClean="0">
              <a:cs typeface="Times New Roman" pitchFamily="18" charset="0"/>
            </a:endParaRPr>
          </a:p>
        </p:txBody>
      </p:sp>
      <p:sp>
        <p:nvSpPr>
          <p:cNvPr id="20486" name="Text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019925" y="5732463"/>
            <a:ext cx="812800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HK" sz="1800">
                <a:latin typeface="Arial" charset="0"/>
              </a:rPr>
              <a:t>BACK</a:t>
            </a:r>
            <a:endParaRPr lang="zh-HK" altLang="en-US" sz="1800">
              <a:latin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What is e-learning?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idx="1"/>
          </p:nvPr>
        </p:nvSpPr>
        <p:spPr>
          <a:xfrm>
            <a:off x="539750" y="2420938"/>
            <a:ext cx="8229600" cy="3344862"/>
          </a:xfrm>
        </p:spPr>
        <p:txBody>
          <a:bodyPr/>
          <a:lstStyle/>
          <a:p>
            <a:pPr eaLnBrk="1" hangingPunct="1"/>
            <a:r>
              <a:rPr lang="en-US" altLang="zh-TW" sz="28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“</a:t>
            </a:r>
            <a:r>
              <a:rPr lang="en-US" altLang="zh-TW" sz="2800" b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</a:t>
            </a:r>
            <a:r>
              <a:rPr lang="en-US" altLang="zh-TW" sz="28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” means various </a:t>
            </a:r>
            <a:r>
              <a:rPr lang="en-US" altLang="zh-TW" sz="2800" b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electronic</a:t>
            </a:r>
            <a:r>
              <a:rPr lang="en-US" altLang="zh-TW" sz="28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tools (such as computer, networks and multimedia).</a:t>
            </a:r>
          </a:p>
          <a:p>
            <a:pPr eaLnBrk="1" hangingPunct="1"/>
            <a:r>
              <a:rPr lang="en-US" altLang="zh-TW" sz="28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“</a:t>
            </a:r>
            <a:r>
              <a:rPr lang="en-US" altLang="zh-TW" sz="2800" b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L</a:t>
            </a:r>
            <a:r>
              <a:rPr lang="en-US" altLang="zh-TW" sz="28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earning” is the </a:t>
            </a:r>
            <a:r>
              <a:rPr lang="en-US" altLang="zh-TW" sz="2800" b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focus</a:t>
            </a:r>
            <a:r>
              <a:rPr lang="en-US" altLang="zh-TW" sz="28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 of e-learning.</a:t>
            </a:r>
          </a:p>
          <a:p>
            <a:pPr eaLnBrk="1" hangingPunct="1"/>
            <a:r>
              <a:rPr lang="en-US" altLang="zh-TW" sz="28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“</a:t>
            </a:r>
            <a:r>
              <a:rPr lang="en-US" altLang="zh-TW" sz="2800" b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</a:t>
            </a:r>
            <a:r>
              <a:rPr lang="en-US" altLang="zh-TW" sz="28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” also means </a:t>
            </a:r>
            <a:r>
              <a:rPr lang="en-US" altLang="zh-TW" sz="2800" b="1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efficient, effective and enjoyable.</a:t>
            </a:r>
          </a:p>
          <a:p>
            <a:pPr eaLnBrk="1" hangingPunct="1"/>
            <a:endParaRPr lang="en-US" altLang="zh-TW" b="1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hangingPunct="1"/>
            <a:endParaRPr lang="en-US" altLang="zh-TW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4"/>
          <p:cNvSpPr txBox="1">
            <a:spLocks noChangeArrowheads="1"/>
          </p:cNvSpPr>
          <p:nvPr/>
        </p:nvSpPr>
        <p:spPr bwMode="auto">
          <a:xfrm>
            <a:off x="539750" y="1916113"/>
            <a:ext cx="8208963" cy="24622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zh-HK" sz="2200" dirty="0" smtClean="0"/>
              <a:t>How?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Teacher posts instructions of homework on Edmodo.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Students consolidate their learning by typing sentences with ‘so’, ‘so that’ and ‘because’ and submit them on to Edmodo at home.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Teacher gives feedback.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en-US" altLang="zh-HK" sz="2200" dirty="0" smtClean="0"/>
              <a:t>Peers can also give feedback.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1588" y="3789363"/>
            <a:ext cx="9144000" cy="2735262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1800">
              <a:latin typeface="Arial" charset="0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0" y="1838325"/>
            <a:ext cx="9144000" cy="1951038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HK" altLang="en-US" sz="1800">
              <a:latin typeface="Arial" charset="0"/>
            </a:endParaRPr>
          </a:p>
        </p:txBody>
      </p:sp>
      <p:sp>
        <p:nvSpPr>
          <p:cNvPr id="22532" name="標題 1"/>
          <p:cNvSpPr>
            <a:spLocks noGrp="1"/>
          </p:cNvSpPr>
          <p:nvPr>
            <p:ph type="title"/>
          </p:nvPr>
        </p:nvSpPr>
        <p:spPr>
          <a:xfrm>
            <a:off x="457200" y="139700"/>
            <a:ext cx="8229600" cy="1417638"/>
          </a:xfrm>
        </p:spPr>
        <p:txBody>
          <a:bodyPr/>
          <a:lstStyle/>
          <a:p>
            <a:pPr eaLnBrk="1" hangingPunct="1"/>
            <a:r>
              <a:rPr lang="en-US" altLang="zh-TW" sz="3600" smtClean="0">
                <a:cs typeface="Times New Roman" pitchFamily="18" charset="0"/>
              </a:rPr>
              <a:t>How it adds value to </a:t>
            </a:r>
            <a:br>
              <a:rPr lang="en-US" altLang="zh-TW" sz="3600" smtClean="0">
                <a:cs typeface="Times New Roman" pitchFamily="18" charset="0"/>
              </a:rPr>
            </a:br>
            <a:r>
              <a:rPr lang="en-US" altLang="zh-TW" sz="3600" smtClean="0">
                <a:cs typeface="Times New Roman" pitchFamily="18" charset="0"/>
              </a:rPr>
              <a:t>learning and teaching</a:t>
            </a:r>
            <a:endParaRPr lang="zh-TW" altLang="en-US" sz="3600" smtClean="0">
              <a:cs typeface="Times New Roman" pitchFamily="18" charset="0"/>
            </a:endParaRPr>
          </a:p>
        </p:txBody>
      </p:sp>
      <p:sp>
        <p:nvSpPr>
          <p:cNvPr id="22533" name="內容版面配置區 2"/>
          <p:cNvSpPr>
            <a:spLocks noGrp="1"/>
          </p:cNvSpPr>
          <p:nvPr>
            <p:ph idx="1"/>
          </p:nvPr>
        </p:nvSpPr>
        <p:spPr>
          <a:xfrm>
            <a:off x="179388" y="2133600"/>
            <a:ext cx="8640762" cy="3992563"/>
          </a:xfrm>
        </p:spPr>
        <p:txBody>
          <a:bodyPr/>
          <a:lstStyle/>
          <a:p>
            <a:pPr eaLnBrk="1" hangingPunct="1"/>
            <a:r>
              <a:rPr lang="en-US" altLang="zh-TW" sz="2600" b="1" smtClean="0">
                <a:cs typeface="Times New Roman" pitchFamily="18" charset="0"/>
              </a:rPr>
              <a:t>Cater for learner diversity</a:t>
            </a:r>
          </a:p>
          <a:p>
            <a:pPr lvl="1" eaLnBrk="1" hangingPunct="1"/>
            <a:r>
              <a:rPr lang="en-US" altLang="zh-HK" sz="2600" smtClean="0">
                <a:cs typeface="Times New Roman" pitchFamily="18" charset="0"/>
                <a:sym typeface="Wingdings" pitchFamily="2" charset="2"/>
              </a:rPr>
              <a:t>The less able students can read the work done by others and learn from their peers.</a:t>
            </a:r>
          </a:p>
          <a:p>
            <a:pPr eaLnBrk="1" hangingPunct="1"/>
            <a:endParaRPr lang="en-US" altLang="zh-HK" sz="2600" smtClean="0">
              <a:cs typeface="Times New Roman" pitchFamily="18" charset="0"/>
            </a:endParaRPr>
          </a:p>
          <a:p>
            <a:pPr eaLnBrk="1" hangingPunct="1"/>
            <a:r>
              <a:rPr lang="en-US" altLang="zh-HK" sz="2600" b="1" smtClean="0">
                <a:cs typeface="Times New Roman" pitchFamily="18" charset="0"/>
              </a:rPr>
              <a:t>Track independent learning progress</a:t>
            </a:r>
          </a:p>
          <a:p>
            <a:pPr lvl="1" eaLnBrk="1" hangingPunct="1"/>
            <a:r>
              <a:rPr lang="en-US" altLang="zh-HK" sz="2600" smtClean="0">
                <a:cs typeface="Times New Roman" pitchFamily="18" charset="0"/>
              </a:rPr>
              <a:t>Provide an alternative way to track if students have worked independently after class.</a:t>
            </a:r>
          </a:p>
          <a:p>
            <a:pPr eaLnBrk="1" hangingPunct="1"/>
            <a:endParaRPr lang="en-US" altLang="zh-HK" sz="2800" smtClean="0">
              <a:cs typeface="Times New Roman" pitchFamily="18" charset="0"/>
              <a:sym typeface="Wingdings" pitchFamily="2" charset="2"/>
            </a:endParaRPr>
          </a:p>
          <a:p>
            <a:pPr lvl="1" eaLnBrk="1" hangingPunct="1"/>
            <a:endParaRPr lang="zh-TW" altLang="en-US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/>
              <a:t>Way forward</a:t>
            </a:r>
            <a:endParaRPr lang="zh-HK" altLang="en-US" smtClean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55650" y="2133600"/>
            <a:ext cx="7920038" cy="3384550"/>
          </a:xfrm>
        </p:spPr>
        <p:txBody>
          <a:bodyPr/>
          <a:lstStyle/>
          <a:p>
            <a:pPr eaLnBrk="1" hangingPunct="1"/>
            <a:r>
              <a:rPr lang="en-US" altLang="zh-HK" sz="2400" b="1" smtClean="0"/>
              <a:t>Review students’ readiness regularly </a:t>
            </a:r>
            <a:r>
              <a:rPr lang="en-US" altLang="zh-HK" sz="2400" b="1" smtClean="0">
                <a:sym typeface="Wingdings" pitchFamily="2" charset="2"/>
              </a:rPr>
              <a:t></a:t>
            </a:r>
            <a:r>
              <a:rPr lang="en-US" altLang="zh-HK" sz="2400" b="1" smtClean="0"/>
              <a:t> plan how and when to use the tools</a:t>
            </a:r>
          </a:p>
          <a:p>
            <a:pPr lvl="1" eaLnBrk="1" hangingPunct="1"/>
            <a:r>
              <a:rPr lang="en-US" altLang="zh-HK" sz="2400" smtClean="0"/>
              <a:t>e.g. promote group editing in Google Classroom in senior forms</a:t>
            </a:r>
          </a:p>
          <a:p>
            <a:pPr eaLnBrk="1" hangingPunct="1"/>
            <a:r>
              <a:rPr lang="en-US" altLang="zh-HK" sz="2400" b="1" smtClean="0"/>
              <a:t>Set up learning community in and beyond school</a:t>
            </a:r>
          </a:p>
          <a:p>
            <a:pPr lvl="1" eaLnBrk="1" hangingPunct="1"/>
            <a:r>
              <a:rPr lang="en-US" altLang="zh-HK" sz="2400" smtClean="0">
                <a:sym typeface="Wingdings" pitchFamily="2" charset="2"/>
              </a:rPr>
              <a:t>support one another</a:t>
            </a:r>
          </a:p>
          <a:p>
            <a:pPr lvl="1" eaLnBrk="1" hangingPunct="1"/>
            <a:r>
              <a:rPr lang="en-US" altLang="zh-HK" sz="2400" smtClean="0"/>
              <a:t>more efficient, effective use of different e-learning tools and resources</a:t>
            </a:r>
            <a:endParaRPr lang="zh-HK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/>
              <a:t>Tips</a:t>
            </a:r>
            <a:endParaRPr lang="zh-HK" altLang="en-US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48263" y="1412875"/>
            <a:ext cx="3384550" cy="42529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sz="2200" dirty="0" smtClean="0"/>
              <a:t>Establish a monitoring system </a:t>
            </a:r>
          </a:p>
          <a:p>
            <a:pPr marL="358775" lvl="1" indent="-358775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200" dirty="0" smtClean="0"/>
              <a:t>IT restrictions to block forbidden Apps </a:t>
            </a:r>
          </a:p>
          <a:p>
            <a:pPr marL="358775" lvl="1" indent="-358775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200" dirty="0" smtClean="0"/>
              <a:t>Monitor through mobile phones by IT staff</a:t>
            </a:r>
          </a:p>
          <a:p>
            <a:pPr marL="358775" lvl="1" indent="-358775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200" dirty="0" smtClean="0"/>
              <a:t>Monitor students’ online time and browsing history by class teachers</a:t>
            </a:r>
          </a:p>
          <a:p>
            <a:pPr marL="358775" indent="-3587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HK" sz="2200" dirty="0" smtClean="0"/>
          </a:p>
          <a:p>
            <a:pPr marL="358775" indent="-35877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HK" sz="2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539750" y="1412875"/>
            <a:ext cx="3743325" cy="2597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zh-HK" sz="2200" kern="0" dirty="0">
                <a:solidFill>
                  <a:srgbClr val="000000"/>
                </a:solidFill>
                <a:latin typeface="+mn-lt"/>
                <a:cs typeface="Arial"/>
              </a:rPr>
              <a:t>Prepare students and parents</a:t>
            </a:r>
          </a:p>
          <a:p>
            <a:pPr marL="285750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HK" sz="2200" kern="0" dirty="0">
                <a:solidFill>
                  <a:srgbClr val="000000"/>
                </a:solidFill>
                <a:latin typeface="+mn-lt"/>
                <a:cs typeface="Arial"/>
              </a:rPr>
              <a:t>Students (e.g. etiquette, rules and regulations (IT contract)) </a:t>
            </a:r>
            <a:r>
              <a:rPr lang="en-US" altLang="zh-HK" sz="2200" kern="0" dirty="0">
                <a:solidFill>
                  <a:srgbClr val="000000"/>
                </a:solidFill>
                <a:latin typeface="+mn-lt"/>
                <a:cs typeface="Arial"/>
                <a:sym typeface="Wingdings" pitchFamily="2" charset="2"/>
              </a:rPr>
              <a:t> Strict discipline</a:t>
            </a:r>
            <a:endParaRPr lang="en-US" altLang="zh-HK" sz="2200" kern="0" dirty="0">
              <a:solidFill>
                <a:srgbClr val="000000"/>
              </a:solidFill>
              <a:latin typeface="+mn-lt"/>
              <a:cs typeface="Arial"/>
            </a:endParaRPr>
          </a:p>
          <a:p>
            <a:pPr marL="285750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zh-HK" sz="2200" kern="0" dirty="0">
                <a:solidFill>
                  <a:srgbClr val="000000"/>
                </a:solidFill>
                <a:latin typeface="+mn-lt"/>
                <a:cs typeface="Arial"/>
              </a:rPr>
              <a:t>Parents (e.g. parents’ meeting with the principal)</a:t>
            </a:r>
          </a:p>
        </p:txBody>
      </p:sp>
      <p:sp>
        <p:nvSpPr>
          <p:cNvPr id="32777" name="Rounded Rectangle 1"/>
          <p:cNvSpPr>
            <a:spLocks noChangeArrowheads="1"/>
          </p:cNvSpPr>
          <p:nvPr/>
        </p:nvSpPr>
        <p:spPr bwMode="auto">
          <a:xfrm>
            <a:off x="323850" y="4645025"/>
            <a:ext cx="8135938" cy="2024063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HK" sz="2200" b="1">
                <a:latin typeface="Arial" charset="0"/>
              </a:rPr>
              <a:t>Can e-learning add value to learning and teaching?</a:t>
            </a:r>
          </a:p>
          <a:p>
            <a:pPr>
              <a:spcBef>
                <a:spcPct val="0"/>
              </a:spcBef>
              <a:buFontTx/>
              <a:buChar char="•"/>
            </a:pPr>
            <a:endParaRPr lang="en-US" altLang="zh-HK" sz="2200" b="1">
              <a:latin typeface="Arial" charset="0"/>
            </a:endParaRP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zh-HK" sz="2200" b="1">
                <a:latin typeface="Arial" charset="0"/>
              </a:rPr>
              <a:t>Do we plan a unit carefully and holistically to ensure the right technology is added to the right task and used at the right time?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5238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HK" sz="3800" dirty="0" smtClean="0"/>
              <a:t>e-learning and its application in English learning and teaching</a:t>
            </a:r>
            <a:endParaRPr lang="zh-HK" altLang="en-US" sz="38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-15875" y="1698625"/>
          <a:ext cx="9217025" cy="5029201"/>
        </p:xfrm>
        <a:graphic>
          <a:graphicData uri="http://schemas.openxmlformats.org/drawingml/2006/table">
            <a:tbl>
              <a:tblPr/>
              <a:tblGrid>
                <a:gridCol w="1540442"/>
                <a:gridCol w="1824338"/>
                <a:gridCol w="2706454"/>
                <a:gridCol w="3145791"/>
              </a:tblGrid>
              <a:tr h="36576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Type</a:t>
                      </a:r>
                      <a:endParaRPr kumimoji="0" lang="zh-HK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Example</a:t>
                      </a:r>
                      <a:endParaRPr kumimoji="0" lang="zh-HK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Purpose</a:t>
                      </a:r>
                      <a:endParaRPr kumimoji="0" lang="zh-HK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Application</a:t>
                      </a:r>
                      <a:endParaRPr kumimoji="0" lang="zh-HK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73734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QR Code + Google Form,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EduVenture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Beyond Campus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To facilitate outdoor mobile learning and teaching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To enhance inquiry-based learning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Ask students to use QR Code at each checkpoint to look for information from the web and then fill in information in a Google Form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30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Socrative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Plickers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Kahoot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Padlet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NearPod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Lino, Quizlet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To increase interactivity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To facilitate instant feedback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Set questions to assess a target language pattern in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Kahoot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and ask students to answer the questions using mobile devices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304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Edmodo, Schoology, Moodle,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Google Classroom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To share, integrate and create resources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To access materials and track student learning anytime, anywhere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Post readings on Edmodo, invite students to give their views and set questions (e.g. MCs) to track student learning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6" marR="91436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26" name="Rectangle 2"/>
          <p:cNvSpPr>
            <a:spLocks noChangeArrowheads="1"/>
          </p:cNvSpPr>
          <p:nvPr/>
        </p:nvSpPr>
        <p:spPr bwMode="auto">
          <a:xfrm>
            <a:off x="77788" y="2098675"/>
            <a:ext cx="13255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Locational-Based Learning system</a:t>
            </a:r>
            <a:endParaRPr lang="zh-HK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27" name="Rectangle 4"/>
          <p:cNvSpPr>
            <a:spLocks noChangeArrowheads="1"/>
          </p:cNvSpPr>
          <p:nvPr/>
        </p:nvSpPr>
        <p:spPr bwMode="auto">
          <a:xfrm>
            <a:off x="77788" y="3789363"/>
            <a:ext cx="1398587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Classroom responses system</a:t>
            </a:r>
            <a:endParaRPr lang="zh-HK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28" name="Rectangle 5"/>
          <p:cNvSpPr>
            <a:spLocks noChangeArrowheads="1"/>
          </p:cNvSpPr>
          <p:nvPr/>
        </p:nvSpPr>
        <p:spPr bwMode="auto">
          <a:xfrm>
            <a:off x="74613" y="5300663"/>
            <a:ext cx="1401762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Learning manage-ment system</a:t>
            </a:r>
            <a:endParaRPr lang="zh-HK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129" name="TextBox 6"/>
          <p:cNvSpPr txBox="1">
            <a:spLocks noChangeArrowheads="1"/>
          </p:cNvSpPr>
          <p:nvPr/>
        </p:nvSpPr>
        <p:spPr bwMode="auto">
          <a:xfrm>
            <a:off x="-23813" y="1293813"/>
            <a:ext cx="9251951" cy="4000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HK" sz="2000" b="1">
                <a:solidFill>
                  <a:schemeClr val="bg1"/>
                </a:solidFill>
                <a:latin typeface="Arial" charset="0"/>
              </a:rPr>
              <a:t>Overview of tools more relevant to English learning and teaching</a:t>
            </a:r>
            <a:endParaRPr lang="zh-HK" altLang="en-US" sz="2000" b="1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950" y="2060575"/>
          <a:ext cx="8928100" cy="4035425"/>
        </p:xfrm>
        <a:graphic>
          <a:graphicData uri="http://schemas.openxmlformats.org/drawingml/2006/table">
            <a:tbl>
              <a:tblPr/>
              <a:tblGrid>
                <a:gridCol w="1512017"/>
                <a:gridCol w="1872021"/>
                <a:gridCol w="2088023"/>
                <a:gridCol w="3456039"/>
              </a:tblGrid>
              <a:tr h="36579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HK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Example</a:t>
                      </a:r>
                      <a:endParaRPr kumimoji="0" lang="zh-HK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Purpose</a:t>
                      </a:r>
                      <a:endParaRPr kumimoji="0" lang="zh-HK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Application</a:t>
                      </a:r>
                      <a:endParaRPr kumimoji="0" lang="zh-HK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7267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Doceri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Popplet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Skitch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Screen Chomp, Explain Everything, Prezi,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Educreations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Videolicious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To create a variety of presentation modes such as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mindmapping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, video making, storytelling and idea sharing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Ask students to use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Popplet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to design a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mindmap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to help them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organise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their writing ideas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9694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Camera for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phototaking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and filming, dictionary, voice recording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To </a:t>
                      </a:r>
                      <a:r>
                        <a:rPr kumimoji="0" lang="en-US" altLang="zh-HK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maximise</a:t>
                      </a: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 the use of tablets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To complement the use of other e-tools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HK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  <a:cs typeface="Arial" charset="0"/>
                        </a:rPr>
                        <a:t>Ask students to film their presentation in class with a tablet and then upload the file on to Edmodo for sharing and feedback</a:t>
                      </a:r>
                      <a:endParaRPr kumimoji="0" lang="zh-HK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  <a:cs typeface="Arial" charset="0"/>
                      </a:endParaRPr>
                    </a:p>
                  </a:txBody>
                  <a:tcPr marL="91434" marR="91434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144" name="Rectangle 1"/>
          <p:cNvSpPr>
            <a:spLocks noChangeArrowheads="1"/>
          </p:cNvSpPr>
          <p:nvPr/>
        </p:nvSpPr>
        <p:spPr bwMode="auto">
          <a:xfrm>
            <a:off x="146050" y="2459038"/>
            <a:ext cx="1441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Idea presentation apps</a:t>
            </a:r>
            <a:endParaRPr lang="zh-HK" alt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45" name="Rectangle 2"/>
          <p:cNvSpPr>
            <a:spLocks noChangeArrowheads="1"/>
          </p:cNvSpPr>
          <p:nvPr/>
        </p:nvSpPr>
        <p:spPr bwMode="auto">
          <a:xfrm>
            <a:off x="146050" y="4530725"/>
            <a:ext cx="14414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HK" sz="1800">
                <a:solidFill>
                  <a:srgbClr val="000000"/>
                </a:solidFill>
                <a:latin typeface="Arial" charset="0"/>
              </a:rPr>
              <a:t>Built-in functions of tablets</a:t>
            </a:r>
            <a:endParaRPr lang="zh-HK" altLang="en-US" sz="1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400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Why e-learning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492375"/>
            <a:ext cx="8135938" cy="252095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TW" sz="28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Objectives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8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 improve students’ independent learning</a:t>
            </a:r>
            <a:endParaRPr lang="en-US" altLang="zh-TW" sz="2800" u="sng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800" dirty="0">
                <a:latin typeface="Arial Unicode MS" pitchFamily="34" charset="-120"/>
                <a:ea typeface="Arial Unicode MS" pitchFamily="34" charset="-120"/>
                <a:cs typeface="Arial Unicode MS" pitchFamily="34" charset="-120"/>
                <a:sym typeface="Wingdings" panose="05000000000000000000" pitchFamily="2" charset="2"/>
              </a:rPr>
              <a:t>To cater for learner </a:t>
            </a:r>
            <a:r>
              <a:rPr lang="en-US" altLang="zh-TW" sz="28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  <a:sym typeface="Wingdings" panose="05000000000000000000" pitchFamily="2" charset="2"/>
              </a:rPr>
              <a:t>diversity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8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</a:rPr>
              <a:t>To increase interactivity in class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TW" sz="2800" dirty="0" smtClean="0">
                <a:latin typeface="Arial Unicode MS" pitchFamily="34" charset="-120"/>
                <a:ea typeface="Arial Unicode MS" pitchFamily="34" charset="-120"/>
                <a:cs typeface="Arial Unicode MS" pitchFamily="34" charset="-120"/>
                <a:sym typeface="Wingdings" panose="05000000000000000000" pitchFamily="2" charset="2"/>
              </a:rPr>
              <a:t>To facilitate instant feedback</a:t>
            </a:r>
            <a:endParaRPr lang="en-US" altLang="zh-TW" sz="2800" u="sng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>
                <a:solidFill>
                  <a:schemeClr val="bg1"/>
                </a:solidFill>
              </a:rPr>
              <a:t>Experience sharing</a:t>
            </a:r>
            <a:endParaRPr lang="zh-HK" altLang="en-US" smtClean="0">
              <a:solidFill>
                <a:schemeClr val="bg1"/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137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dirty="0" smtClean="0"/>
              <a:t>Acknowledgements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3200" dirty="0" err="1" smtClean="0"/>
              <a:t>Ms</a:t>
            </a:r>
            <a:r>
              <a:rPr lang="en-US" altLang="zh-HK" sz="3200" dirty="0" smtClean="0"/>
              <a:t> Nancy Chan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3200" dirty="0" err="1" smtClean="0"/>
              <a:t>Ms</a:t>
            </a:r>
            <a:r>
              <a:rPr lang="en-US" altLang="zh-HK" sz="3200" dirty="0" smtClean="0"/>
              <a:t> Maggie Ting</a:t>
            </a:r>
          </a:p>
          <a:p>
            <a:pPr marL="457200" lvl="1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HK" sz="3200" dirty="0" smtClean="0"/>
              <a:t>~ Baptist (Sha Tin Wai) </a:t>
            </a:r>
            <a:r>
              <a:rPr lang="en-US" altLang="zh-HK" sz="3200" dirty="0" err="1" smtClean="0"/>
              <a:t>Lui</a:t>
            </a:r>
            <a:r>
              <a:rPr lang="en-US" altLang="zh-HK" sz="3200" dirty="0" smtClean="0"/>
              <a:t> Ming Choi Primary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HK" sz="4000" dirty="0" smtClean="0"/>
              <a:t>Background of using e-learning </a:t>
            </a:r>
            <a:br>
              <a:rPr lang="en-US" altLang="zh-HK" sz="4000" dirty="0" smtClean="0"/>
            </a:br>
            <a:r>
              <a:rPr lang="en-US" altLang="zh-HK" sz="4000" dirty="0" smtClean="0"/>
              <a:t>in the English Department</a:t>
            </a:r>
            <a:endParaRPr lang="zh-HK" altLang="en-US" sz="40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328613" y="4222750"/>
            <a:ext cx="8218487" cy="2519363"/>
          </a:xfrm>
          <a:solidFill>
            <a:schemeClr val="bg2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sz="2000" dirty="0" smtClean="0">
                <a:latin typeface="+mj-lt"/>
              </a:rPr>
              <a:t>e-Learning as an established practice (started 4 years ago) </a:t>
            </a:r>
            <a:endParaRPr lang="zh-HK" altLang="en-US" sz="2000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sz="2000" dirty="0" smtClean="0">
                <a:latin typeface="+mj-lt"/>
              </a:rPr>
              <a:t>Expected learning outcomes: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z="2000" dirty="0" smtClean="0">
                <a:latin typeface="+mj-lt"/>
                <a:ea typeface="Arial Unicode MS" pitchFamily="34" charset="-120"/>
                <a:cs typeface="Arial Unicode MS" pitchFamily="34" charset="-120"/>
              </a:rPr>
              <a:t>To improve students’ independent learning</a:t>
            </a:r>
            <a:endParaRPr lang="en-US" altLang="zh-TW" sz="2000" u="sng" dirty="0" smtClean="0">
              <a:latin typeface="+mj-lt"/>
              <a:ea typeface="Arial Unicode MS" pitchFamily="34" charset="-120"/>
              <a:cs typeface="Arial Unicode MS" pitchFamily="34" charset="-120"/>
            </a:endParaRP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z="2000" dirty="0" smtClean="0">
                <a:latin typeface="+mj-lt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To cater for learner diversity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z="2000" dirty="0" smtClean="0">
                <a:latin typeface="+mj-lt"/>
                <a:ea typeface="Arial Unicode MS" pitchFamily="34" charset="-120"/>
                <a:cs typeface="Arial Unicode MS" pitchFamily="34" charset="-120"/>
              </a:rPr>
              <a:t>To increase interactivity in class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TW" sz="2000" dirty="0" smtClean="0">
                <a:latin typeface="+mj-lt"/>
                <a:ea typeface="Arial Unicode MS" pitchFamily="34" charset="-120"/>
                <a:cs typeface="Arial Unicode MS" pitchFamily="34" charset="-120"/>
                <a:sym typeface="Wingdings" pitchFamily="2" charset="2"/>
              </a:rPr>
              <a:t>To facilitate instant feedback</a:t>
            </a:r>
            <a:endParaRPr lang="en-US" altLang="zh-TW" sz="2000" u="sng" dirty="0" smtClean="0">
              <a:latin typeface="+mj-lt"/>
              <a:ea typeface="Arial Unicode MS" pitchFamily="34" charset="-120"/>
              <a:cs typeface="Arial Unicode MS" pitchFamily="34" charset="-120"/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HK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zh-HK" sz="2400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zh-HK" altLang="en-US" sz="2400" dirty="0" smtClean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0025" y="3071813"/>
            <a:ext cx="84756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zh-HK" sz="1800" dirty="0" smtClean="0"/>
              <a:t>Teacher level</a:t>
            </a:r>
          </a:p>
          <a:p>
            <a:pPr eaLnBrk="1" hangingPunct="1">
              <a:spcBef>
                <a:spcPts val="600"/>
              </a:spcBef>
              <a:buFontTx/>
              <a:buChar char="-"/>
              <a:defRPr/>
            </a:pPr>
            <a:r>
              <a:rPr lang="en-US" altLang="zh-HK" sz="1800" dirty="0" smtClean="0"/>
              <a:t>The interaction mode in class is often limited.</a:t>
            </a:r>
          </a:p>
          <a:p>
            <a:pPr eaLnBrk="1" hangingPunct="1">
              <a:spcBef>
                <a:spcPts val="600"/>
              </a:spcBef>
              <a:buFontTx/>
              <a:buChar char="-"/>
              <a:defRPr/>
            </a:pPr>
            <a:r>
              <a:rPr lang="en-US" altLang="zh-HK" sz="1800" dirty="0" smtClean="0"/>
              <a:t>There is a lack of time for teachers to give timely and individual feedback.</a:t>
            </a:r>
            <a:endParaRPr lang="zh-HK" altLang="en-US" sz="1800" dirty="0" smtClean="0"/>
          </a:p>
        </p:txBody>
      </p:sp>
      <p:sp>
        <p:nvSpPr>
          <p:cNvPr id="19" name="TextBox 7"/>
          <p:cNvSpPr txBox="1">
            <a:spLocks noChangeArrowheads="1"/>
          </p:cNvSpPr>
          <p:nvPr/>
        </p:nvSpPr>
        <p:spPr bwMode="auto">
          <a:xfrm>
            <a:off x="200025" y="1412875"/>
            <a:ext cx="8599488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zh-HK" sz="1800" b="1" dirty="0" smtClean="0"/>
              <a:t>Challenges</a:t>
            </a:r>
          </a:p>
          <a:p>
            <a:pPr marL="0" indent="0" eaLnBrk="1" hangingPunct="1">
              <a:spcBef>
                <a:spcPts val="600"/>
              </a:spcBef>
              <a:buFontTx/>
              <a:buNone/>
              <a:defRPr/>
            </a:pPr>
            <a:r>
              <a:rPr lang="en-US" altLang="zh-HK" sz="1800" dirty="0" smtClean="0"/>
              <a:t>Student level</a:t>
            </a:r>
          </a:p>
          <a:p>
            <a:pPr eaLnBrk="1" hangingPunct="1">
              <a:spcBef>
                <a:spcPts val="600"/>
              </a:spcBef>
              <a:buFontTx/>
              <a:buChar char="-"/>
              <a:defRPr/>
            </a:pPr>
            <a:r>
              <a:rPr lang="en-US" altLang="zh-HK" sz="1800" dirty="0" smtClean="0"/>
              <a:t>Students may not take the initiative to work independently after class to consolidate and extend their learning.</a:t>
            </a:r>
          </a:p>
          <a:p>
            <a:pPr eaLnBrk="1" hangingPunct="1">
              <a:spcBef>
                <a:spcPts val="600"/>
              </a:spcBef>
              <a:buFontTx/>
              <a:buChar char="-"/>
              <a:defRPr/>
            </a:pPr>
            <a:r>
              <a:rPr lang="en-US" altLang="zh-HK" sz="1800" dirty="0" smtClean="0"/>
              <a:t>There is learner diversity.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59208" y="2926395"/>
            <a:ext cx="9036496" cy="1368152"/>
          </a:xfrm>
          <a:prstGeom prst="round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zh-HK" sz="2000" dirty="0" smtClean="0">
                <a:solidFill>
                  <a:schemeClr val="bg1"/>
                </a:solidFill>
              </a:rPr>
              <a:t>Flexibility in teachers’ use</a:t>
            </a:r>
          </a:p>
          <a:p>
            <a:pPr lvl="1">
              <a:defRPr/>
            </a:pPr>
            <a:r>
              <a:rPr lang="en-US" altLang="zh-HK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n-US" altLang="zh-HK" sz="2000" dirty="0" smtClean="0">
                <a:solidFill>
                  <a:schemeClr val="bg1"/>
                </a:solidFill>
              </a:rPr>
              <a:t>they </a:t>
            </a:r>
            <a:r>
              <a:rPr lang="en-US" altLang="zh-HK" sz="2000" dirty="0">
                <a:solidFill>
                  <a:schemeClr val="bg1"/>
                </a:solidFill>
              </a:rPr>
              <a:t>can select the most efficient, effective e-tools and make optimal use of them</a:t>
            </a:r>
          </a:p>
          <a:p>
            <a:pPr lvl="1">
              <a:defRPr/>
            </a:pPr>
            <a:r>
              <a:rPr lang="en-US" altLang="zh-HK" sz="2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they can </a:t>
            </a:r>
            <a:r>
              <a:rPr lang="en-US" altLang="zh-HK" sz="2000" dirty="0" err="1" smtClean="0">
                <a:solidFill>
                  <a:schemeClr val="bg1"/>
                </a:solidFill>
              </a:rPr>
              <a:t>maximise</a:t>
            </a:r>
            <a:r>
              <a:rPr lang="en-US" altLang="zh-HK" sz="2000" dirty="0" smtClean="0">
                <a:solidFill>
                  <a:schemeClr val="bg1"/>
                </a:solidFill>
              </a:rPr>
              <a:t> </a:t>
            </a:r>
            <a:r>
              <a:rPr lang="en-US" altLang="zh-HK" sz="2000" dirty="0">
                <a:solidFill>
                  <a:schemeClr val="bg1"/>
                </a:solidFill>
              </a:rPr>
              <a:t>learning and make learning enjoyable</a:t>
            </a:r>
          </a:p>
          <a:p>
            <a:pPr algn="ctr" eaLnBrk="1" hangingPunct="1">
              <a:defRPr/>
            </a:pPr>
            <a:r>
              <a:rPr lang="en-US" altLang="zh-HK" sz="2000" dirty="0" smtClean="0">
                <a:solidFill>
                  <a:schemeClr val="bg1"/>
                </a:solidFill>
              </a:rPr>
              <a:t> </a:t>
            </a:r>
          </a:p>
          <a:p>
            <a:pPr algn="ctr" eaLnBrk="1" hangingPunct="1">
              <a:defRPr/>
            </a:pPr>
            <a:endParaRPr lang="zh-HK" altLang="en-US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mtClean="0"/>
              <a:t>Classroom application 1</a:t>
            </a:r>
            <a:endParaRPr lang="zh-HK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5354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sz="2600" dirty="0" smtClean="0"/>
              <a:t>Level: P3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sz="2600" dirty="0" smtClean="0"/>
              <a:t>Ability of students: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600" dirty="0" smtClean="0"/>
              <a:t>English proficiency: vary from very weak to very capable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600" dirty="0" smtClean="0"/>
              <a:t>IT skills: average (1 year’s experience)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zh-HK" sz="2600" dirty="0" smtClean="0"/>
              <a:t>Learning objectives: </a:t>
            </a: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altLang="zh-HK" sz="2600" dirty="0" smtClean="0"/>
              <a:t>Students will be able to: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600" dirty="0" smtClean="0"/>
              <a:t>write and record a simple recipe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altLang="zh-HK" sz="2600" dirty="0" smtClean="0"/>
              <a:t>use appropriate action verbs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HK" sz="3600" smtClean="0"/>
              <a:t>Brief lesson flow</a:t>
            </a:r>
            <a:endParaRPr lang="zh-HK" altLang="en-US" sz="3600" smtClean="0"/>
          </a:p>
        </p:txBody>
      </p:sp>
      <p:graphicFrame>
        <p:nvGraphicFramePr>
          <p:cNvPr id="3" name="Diagram 2"/>
          <p:cNvGraphicFramePr/>
          <p:nvPr/>
        </p:nvGraphicFramePr>
        <p:xfrm>
          <a:off x="103312" y="1844824"/>
          <a:ext cx="896448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8028</TotalTime>
  <Words>1479</Words>
  <Application>Microsoft Office PowerPoint</Application>
  <PresentationFormat>如螢幕大小 (4:3)</PresentationFormat>
  <Paragraphs>211</Paragraphs>
  <Slides>23</Slides>
  <Notes>23</Notes>
  <HiddenSlides>3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30" baseType="lpstr">
      <vt:lpstr>Arial</vt:lpstr>
      <vt:lpstr>Calibri</vt:lpstr>
      <vt:lpstr>新細明體</vt:lpstr>
      <vt:lpstr>Arial Unicode MS</vt:lpstr>
      <vt:lpstr>Wingdings</vt:lpstr>
      <vt:lpstr>Times New Roman</vt:lpstr>
      <vt:lpstr>Office Theme</vt:lpstr>
      <vt:lpstr>Using e-learning in the  primary English classroom</vt:lpstr>
      <vt:lpstr>What is e-learning?</vt:lpstr>
      <vt:lpstr>e-learning and its application in English learning and teaching</vt:lpstr>
      <vt:lpstr>PowerPoint 簡報</vt:lpstr>
      <vt:lpstr>Why e-learning</vt:lpstr>
      <vt:lpstr>Experience sharing</vt:lpstr>
      <vt:lpstr>Background of using e-learning  in the English Department</vt:lpstr>
      <vt:lpstr>Classroom application 1</vt:lpstr>
      <vt:lpstr>Brief lesson flow</vt:lpstr>
      <vt:lpstr>PowerPoint 簡報</vt:lpstr>
      <vt:lpstr>How it adds value to  learning and teaching</vt:lpstr>
      <vt:lpstr>How it adds value to  learning and teaching</vt:lpstr>
      <vt:lpstr>PowerPoint 簡報</vt:lpstr>
      <vt:lpstr>How it adds value to  learning and teaching</vt:lpstr>
      <vt:lpstr>How it adds value to  learning and teaching</vt:lpstr>
      <vt:lpstr>Classroom application 2</vt:lpstr>
      <vt:lpstr>Brief lesson flow</vt:lpstr>
      <vt:lpstr>PowerPoint 簡報</vt:lpstr>
      <vt:lpstr>How it adds value to  learning and teaching</vt:lpstr>
      <vt:lpstr>PowerPoint 簡報</vt:lpstr>
      <vt:lpstr>How it adds value to  learning and teaching</vt:lpstr>
      <vt:lpstr>Way forward</vt:lpstr>
      <vt:lpstr>Tips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LOUIE, Wai-ting</cp:lastModifiedBy>
  <cp:revision>1070</cp:revision>
  <cp:lastPrinted>2016-03-08T01:52:53Z</cp:lastPrinted>
  <dcterms:created xsi:type="dcterms:W3CDTF">2010-05-23T14:28:12Z</dcterms:created>
  <dcterms:modified xsi:type="dcterms:W3CDTF">2016-04-14T07:45:34Z</dcterms:modified>
</cp:coreProperties>
</file>