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63" r:id="rId2"/>
    <p:sldId id="361" r:id="rId3"/>
    <p:sldId id="321" r:id="rId4"/>
    <p:sldId id="362" r:id="rId5"/>
    <p:sldId id="311" r:id="rId6"/>
    <p:sldId id="312" r:id="rId7"/>
    <p:sldId id="313" r:id="rId8"/>
    <p:sldId id="314" r:id="rId9"/>
    <p:sldId id="315" r:id="rId10"/>
    <p:sldId id="316" r:id="rId11"/>
    <p:sldId id="317" r:id="rId12"/>
  </p:sldIdLst>
  <p:sldSz cx="9144000" cy="6858000" type="screen4x3"/>
  <p:notesSz cx="9928225" cy="67976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99CC"/>
    <a:srgbClr val="006600"/>
    <a:srgbClr val="000099"/>
    <a:srgbClr val="3333FF"/>
    <a:srgbClr val="FFFF00"/>
    <a:srgbClr val="800000"/>
    <a:srgbClr val="FBDF5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1" autoAdjust="0"/>
    <p:restoredTop sz="86108" autoAdjust="0"/>
  </p:normalViewPr>
  <p:slideViewPr>
    <p:cSldViewPr>
      <p:cViewPr>
        <p:scale>
          <a:sx n="40" d="100"/>
          <a:sy n="40" d="100"/>
        </p:scale>
        <p:origin x="-643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C52C5-E354-4F38-B3AE-10290052C3E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33734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29444"/>
            <a:ext cx="7943507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F3B1-F593-45E5-AF36-7046410AB95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09865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5F3B1-F593-45E5-AF36-7046410AB95D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71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baseline="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5F3B1-F593-45E5-AF36-7046410AB95D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136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5F3B1-F593-45E5-AF36-7046410AB95D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71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DF3EC5-8B16-4E32-BEE8-AF012E72301D}" type="slidenum">
              <a:rPr kumimoji="1" lang="en-US" altLang="zh-TW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kumimoji="1" lang="en-US" altLang="zh-TW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04-056B-4DC1-8E0B-0A28E32B21E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95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82-D6C7-4F79-952E-89B95410735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17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BD0-0EB7-4593-B758-6C3F8865BCB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298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981200" y="76200"/>
            <a:ext cx="6705600" cy="6049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D06FEE9C-148A-4B22-A803-D79DAAB36DF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2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EF-C9F2-422D-B548-D4C704A32DB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486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E88-E903-4B5A-B642-02B0F5A0E89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149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90C2-39EC-47F3-A646-85016C48D54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51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8721-DB25-400A-BF25-73E75DC00F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978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2894-21B4-412F-BEA3-23BDCEB0301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341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53D-EED5-4E14-9C77-4A2C3068C3B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634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6FA-E64A-47E3-A991-12333456D09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469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F22F-93B0-4B8C-BC02-BA44ECC319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906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88C2-2430-4763-9181-9F82A1EB66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552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hyperlink" Target="mailto:ayypoon@edb.gov.hk" TargetMode="External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hyperlink" Target="https://sbssapplication.edb.gov.hk/login.php" TargetMode="Externa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Relationship Id="rId27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6646" y="2733470"/>
            <a:ext cx="9059254" cy="137473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altLang="zh-TW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 drawn from the 3  presentations</a:t>
            </a:r>
            <a:endParaRPr lang="zh-TW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769938" y="4495800"/>
            <a:ext cx="7920037" cy="217011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57150" cap="rnd">
            <a:solidFill>
              <a:srgbClr val="FF6699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1500" b="1">
                <a:solidFill>
                  <a:srgbClr val="FF0066"/>
                </a:solidFill>
                <a:ea typeface="新細明體" pitchFamily="18" charset="-120"/>
              </a:rPr>
              <a:t>LLSS contact person</a:t>
            </a:r>
            <a:r>
              <a:rPr kumimoji="1" lang="en-US" altLang="zh-TW" sz="1500">
                <a:solidFill>
                  <a:srgbClr val="BF097E"/>
                </a:solidFill>
                <a:ea typeface="新細明體" pitchFamily="18" charset="-12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1500">
                <a:solidFill>
                  <a:srgbClr val="000000"/>
                </a:solidFill>
                <a:ea typeface="新細明體" pitchFamily="18" charset="-120"/>
              </a:rPr>
              <a:t>Ms Amy POON, Senior Curriculum Officer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1500">
                <a:solidFill>
                  <a:srgbClr val="000000"/>
                </a:solidFill>
                <a:ea typeface="新細明體" pitchFamily="18" charset="-120"/>
              </a:rPr>
              <a:t>E-mail:  </a:t>
            </a:r>
            <a:r>
              <a:rPr kumimoji="1" lang="en-US" altLang="zh-TW" sz="1500">
                <a:solidFill>
                  <a:srgbClr val="000000"/>
                </a:solidFill>
                <a:ea typeface="新細明體" pitchFamily="18" charset="-120"/>
                <a:hlinkClick r:id="rId3"/>
              </a:rPr>
              <a:t>ayypoon@edb.gov.hk</a:t>
            </a:r>
            <a:r>
              <a:rPr kumimoji="1" lang="en-US" altLang="zh-TW" sz="1500">
                <a:solidFill>
                  <a:srgbClr val="000000"/>
                </a:solidFill>
                <a:ea typeface="新細明體" pitchFamily="18" charset="-120"/>
              </a:rPr>
              <a:t>     Tel.: 3698 4093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en-US" altLang="zh-TW" sz="1500">
              <a:solidFill>
                <a:srgbClr val="000000"/>
              </a:solidFill>
              <a:ea typeface="新細明體" pitchFamily="18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1500" b="1">
                <a:solidFill>
                  <a:srgbClr val="FF0066"/>
                </a:solidFill>
                <a:ea typeface="新細明體" pitchFamily="18" charset="-120"/>
              </a:rPr>
              <a:t>LLSS Website: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500">
                <a:solidFill>
                  <a:srgbClr val="000000"/>
                </a:solidFill>
                <a:ea typeface="新細明體" pitchFamily="18" charset="-120"/>
              </a:rPr>
              <a:t>http://cd1.edb.hkedcity.net/cd/languagesupport/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500">
              <a:solidFill>
                <a:srgbClr val="000000"/>
              </a:solidFill>
              <a:ea typeface="新細明體" pitchFamily="18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500" b="1">
                <a:solidFill>
                  <a:srgbClr val="FF0066"/>
                </a:solidFill>
                <a:ea typeface="新細明體" pitchFamily="18" charset="-120"/>
              </a:rPr>
              <a:t>Online application system for support services: </a:t>
            </a:r>
            <a:r>
              <a:rPr lang="en-US" altLang="zh-TW" sz="1500">
                <a:solidFill>
                  <a:srgbClr val="000000"/>
                </a:solidFill>
                <a:ea typeface="新細明體" pitchFamily="18" charset="-120"/>
                <a:hlinkClick r:id="rId4"/>
              </a:rPr>
              <a:t>https://sbssapplication.edb.gov.hk/login.php</a:t>
            </a:r>
            <a:r>
              <a:rPr lang="en-US" altLang="zh-TW" sz="1500">
                <a:solidFill>
                  <a:srgbClr val="000000"/>
                </a:solidFill>
                <a:ea typeface="新細明體" pitchFamily="18" charset="-120"/>
              </a:rPr>
              <a:t>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526088" y="3641725"/>
            <a:ext cx="240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2000">
                <a:solidFill>
                  <a:srgbClr val="000000"/>
                </a:solidFill>
                <a:latin typeface="Arial Rounded MT Bold" pitchFamily="34" charset="0"/>
                <a:ea typeface="新細明體" pitchFamily="18" charset="-120"/>
              </a:rPr>
              <a:t>LLSS publications</a:t>
            </a:r>
          </a:p>
        </p:txBody>
      </p:sp>
      <p:grpSp>
        <p:nvGrpSpPr>
          <p:cNvPr id="16388" name="Group 7"/>
          <p:cNvGrpSpPr>
            <a:grpSpLocks noChangeAspect="1"/>
          </p:cNvGrpSpPr>
          <p:nvPr/>
        </p:nvGrpSpPr>
        <p:grpSpPr bwMode="auto">
          <a:xfrm>
            <a:off x="6872288" y="831850"/>
            <a:ext cx="2119312" cy="1287463"/>
            <a:chOff x="2946" y="1641"/>
            <a:chExt cx="1952" cy="1186"/>
          </a:xfrm>
        </p:grpSpPr>
        <p:pic>
          <p:nvPicPr>
            <p:cNvPr id="16413" name="Picture 8" descr="200901_NewsLetter_0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49626">
              <a:off x="4029" y="1834"/>
              <a:ext cx="72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4" name="Picture 9" descr="200906_NewsLetter_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5125">
              <a:off x="3889" y="1758"/>
              <a:ext cx="72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10" descr="200412_NewsLetter_0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2299">
              <a:off x="3762" y="1704"/>
              <a:ext cx="72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11" descr="200506_NewsLetter_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7491">
              <a:off x="3643" y="1663"/>
              <a:ext cx="72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Picture 12" descr="200601_NewsLetter_0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0648">
              <a:off x="3533" y="1641"/>
              <a:ext cx="72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8" name="Picture 13" descr="200606_NewsLetter_0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827">
              <a:off x="3389" y="1643"/>
              <a:ext cx="72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9" name="Picture 14" descr="200706_NewsLetter_0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0345">
              <a:off x="3286" y="1654"/>
              <a:ext cx="72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0" name="Picture 15" descr="200801_NewsLetter_0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953">
              <a:off x="3155" y="1685"/>
              <a:ext cx="72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1" name="Picture 16" descr="200806_NewsLetter_0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0190">
              <a:off x="3049" y="1736"/>
              <a:ext cx="72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2" name="Picture 17" descr="200701_NewsLetter_0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27327">
              <a:off x="2946" y="1811"/>
              <a:ext cx="72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295400" y="3336925"/>
            <a:ext cx="21986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2000">
                <a:solidFill>
                  <a:srgbClr val="000000"/>
                </a:solidFill>
                <a:latin typeface="Arial Rounded MT Bold" pitchFamily="34" charset="0"/>
                <a:ea typeface="新細明體" pitchFamily="18" charset="-120"/>
              </a:rPr>
              <a:t>LLSS</a:t>
            </a:r>
            <a:r>
              <a:rPr kumimoji="1" lang="en-US" altLang="zh-TW" sz="2000">
                <a:solidFill>
                  <a:srgbClr val="000000"/>
                </a:solidFill>
                <a:latin typeface="Berlin Sans FB Demi" pitchFamily="34" charset="0"/>
                <a:ea typeface="新細明體" pitchFamily="18" charset="-120"/>
              </a:rPr>
              <a:t> </a:t>
            </a:r>
            <a:r>
              <a:rPr kumimoji="1" lang="en-US" altLang="zh-TW" sz="2000">
                <a:solidFill>
                  <a:srgbClr val="000000"/>
                </a:solidFill>
                <a:latin typeface="Arial Rounded MT Bold" pitchFamily="34" charset="0"/>
                <a:ea typeface="新細明體" pitchFamily="18" charset="-120"/>
              </a:rPr>
              <a:t>homepage</a:t>
            </a:r>
          </a:p>
        </p:txBody>
      </p:sp>
      <p:grpSp>
        <p:nvGrpSpPr>
          <p:cNvPr id="16390" name="Group 29"/>
          <p:cNvGrpSpPr>
            <a:grpSpLocks/>
          </p:cNvGrpSpPr>
          <p:nvPr/>
        </p:nvGrpSpPr>
        <p:grpSpPr bwMode="auto">
          <a:xfrm rot="766088">
            <a:off x="4645025" y="787400"/>
            <a:ext cx="2241550" cy="1517650"/>
            <a:chOff x="2544" y="693"/>
            <a:chExt cx="1412" cy="956"/>
          </a:xfrm>
        </p:grpSpPr>
        <p:grpSp>
          <p:nvGrpSpPr>
            <p:cNvPr id="16407" name="Group 23"/>
            <p:cNvGrpSpPr>
              <a:grpSpLocks noChangeAspect="1"/>
            </p:cNvGrpSpPr>
            <p:nvPr/>
          </p:nvGrpSpPr>
          <p:grpSpPr bwMode="auto">
            <a:xfrm rot="-1277371">
              <a:off x="2832" y="693"/>
              <a:ext cx="1124" cy="907"/>
              <a:chOff x="612" y="436"/>
              <a:chExt cx="1491" cy="1204"/>
            </a:xfrm>
          </p:grpSpPr>
          <p:pic>
            <p:nvPicPr>
              <p:cNvPr id="16409" name="Picture 24" descr="2005_compendium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88625">
                <a:off x="1383" y="618"/>
                <a:ext cx="720" cy="1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0" name="Picture 25" descr="2006_compendium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11901">
                <a:off x="1156" y="527"/>
                <a:ext cx="720" cy="1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1" name="Picture 26" descr="2007_compendium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2938">
                <a:off x="884" y="436"/>
                <a:ext cx="720" cy="1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2" name="Picture 27" descr="2009_compendium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161074">
                <a:off x="612" y="482"/>
                <a:ext cx="720" cy="1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08" name="Picture 28" descr="2011_compendium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32295">
              <a:off x="2655" y="993"/>
              <a:ext cx="54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1" name="圖片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4091">
            <a:off x="4230688" y="1630363"/>
            <a:ext cx="11239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2" name="群組 34"/>
          <p:cNvGrpSpPr>
            <a:grpSpLocks/>
          </p:cNvGrpSpPr>
          <p:nvPr/>
        </p:nvGrpSpPr>
        <p:grpSpPr bwMode="auto">
          <a:xfrm>
            <a:off x="4419600" y="2425700"/>
            <a:ext cx="4464050" cy="1260475"/>
            <a:chOff x="4180730" y="2787374"/>
            <a:chExt cx="4464417" cy="1260710"/>
          </a:xfrm>
        </p:grpSpPr>
        <p:grpSp>
          <p:nvGrpSpPr>
            <p:cNvPr id="16397" name="群組 29"/>
            <p:cNvGrpSpPr>
              <a:grpSpLocks/>
            </p:cNvGrpSpPr>
            <p:nvPr/>
          </p:nvGrpSpPr>
          <p:grpSpPr bwMode="auto">
            <a:xfrm>
              <a:off x="5019298" y="2787374"/>
              <a:ext cx="3625849" cy="1236662"/>
              <a:chOff x="5137799" y="2511418"/>
              <a:chExt cx="3625201" cy="1236942"/>
            </a:xfrm>
          </p:grpSpPr>
          <p:grpSp>
            <p:nvGrpSpPr>
              <p:cNvPr id="16399" name="群組 30"/>
              <p:cNvGrpSpPr>
                <a:grpSpLocks/>
              </p:cNvGrpSpPr>
              <p:nvPr/>
            </p:nvGrpSpPr>
            <p:grpSpPr bwMode="auto">
              <a:xfrm>
                <a:off x="5499100" y="2511418"/>
                <a:ext cx="3263900" cy="1236942"/>
                <a:chOff x="5499100" y="2511418"/>
                <a:chExt cx="3263900" cy="1236942"/>
              </a:xfrm>
            </p:grpSpPr>
            <p:grpSp>
              <p:nvGrpSpPr>
                <p:cNvPr id="16401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5862638" y="2511418"/>
                  <a:ext cx="2900362" cy="1222375"/>
                  <a:chOff x="295" y="2296"/>
                  <a:chExt cx="2673" cy="1127"/>
                </a:xfrm>
              </p:grpSpPr>
              <p:pic>
                <p:nvPicPr>
                  <p:cNvPr id="16403" name="Picture 19" descr="2006_eng_in_arts"/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1326118">
                    <a:off x="1526" y="2420"/>
                    <a:ext cx="1442" cy="9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404" name="Picture 20" descr="2009_eng1"/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6" y="2296"/>
                    <a:ext cx="900" cy="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405" name="Picture 21" descr="200806_reading"/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3" y="2523"/>
                    <a:ext cx="900" cy="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406" name="Picture 22" descr="2009_eng2"/>
                  <p:cNvPicPr>
                    <a:picLocks noChangeAspect="1" noChangeArrowheads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5" y="2296"/>
                    <a:ext cx="900" cy="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6402" name="圖片 33"/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9100" y="2809904"/>
                  <a:ext cx="949657" cy="938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6400" name="圖片 31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27174">
                <a:off x="5137799" y="2555534"/>
                <a:ext cx="940482" cy="94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8" name="圖片 36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2048" r="32336" b="34679"/>
            <a:stretch>
              <a:fillRect/>
            </a:stretch>
          </p:blipFill>
          <p:spPr bwMode="auto">
            <a:xfrm rot="4670353">
              <a:off x="4013497" y="3040648"/>
              <a:ext cx="1174669" cy="84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3" name="圖片 4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3196" r="4723" b="36806"/>
          <a:stretch>
            <a:fillRect/>
          </a:stretch>
        </p:blipFill>
        <p:spPr bwMode="auto">
          <a:xfrm>
            <a:off x="5761038" y="5033963"/>
            <a:ext cx="2678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26"/>
          <p:cNvSpPr txBox="1">
            <a:spLocks noChangeArrowheads="1"/>
          </p:cNvSpPr>
          <p:nvPr/>
        </p:nvSpPr>
        <p:spPr bwMode="auto">
          <a:xfrm>
            <a:off x="819150" y="0"/>
            <a:ext cx="7943850" cy="554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3000" b="1">
                <a:solidFill>
                  <a:srgbClr val="003366"/>
                </a:solidFill>
                <a:latin typeface="Calibri" pitchFamily="34" charset="0"/>
                <a:ea typeface="新細明體" pitchFamily="18" charset="-120"/>
              </a:rPr>
              <a:t>More information about LLSS </a:t>
            </a:r>
            <a:endParaRPr kumimoji="1" lang="en-US" altLang="zh-HK" sz="3000" b="1">
              <a:solidFill>
                <a:srgbClr val="003366"/>
              </a:solidFill>
              <a:ea typeface="微軟正黑體" pitchFamily="34" charset="-120"/>
            </a:endParaRPr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 rot="5400000">
            <a:off x="-3234531" y="3231356"/>
            <a:ext cx="6858000" cy="395288"/>
          </a:xfrm>
          <a:prstGeom prst="rect">
            <a:avLst/>
          </a:prstGeom>
          <a:solidFill>
            <a:srgbClr val="666699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74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2000" b="1">
                <a:solidFill>
                  <a:srgbClr val="FFFFFF"/>
                </a:solidFill>
                <a:ea typeface="新細明體" pitchFamily="18" charset="-120"/>
              </a:rPr>
              <a:t>Language Learning Support Section</a:t>
            </a:r>
          </a:p>
        </p:txBody>
      </p:sp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14203" r="12637" b="7838"/>
          <a:stretch>
            <a:fillRect/>
          </a:stretch>
        </p:blipFill>
        <p:spPr bwMode="auto">
          <a:xfrm>
            <a:off x="508000" y="1082675"/>
            <a:ext cx="35909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733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7544" y="3645024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·"/>
            </a:pPr>
            <a:r>
              <a:rPr lang="en-US" altLang="zh-HK" sz="2800" dirty="0" smtClean="0"/>
              <a:t>Please complete the evaluation questionnaire before you leave</a:t>
            </a:r>
          </a:p>
          <a:p>
            <a:r>
              <a:rPr lang="en-US" altLang="zh-HK" sz="2800" dirty="0" smtClean="0"/>
              <a:t> </a:t>
            </a:r>
          </a:p>
          <a:p>
            <a:pPr marL="285750" indent="-285750">
              <a:buFont typeface="Symbol"/>
              <a:buChar char="·"/>
            </a:pPr>
            <a:r>
              <a:rPr lang="en-US" altLang="zh-HK" sz="2800" dirty="0" smtClean="0"/>
              <a:t>Leave the school information for future contact</a:t>
            </a:r>
            <a:endParaRPr lang="zh-HK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945928" y="1268760"/>
            <a:ext cx="5468168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altLang="zh-TW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End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8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/>
          <p:nvPr/>
        </p:nvGrpSpPr>
        <p:grpSpPr>
          <a:xfrm>
            <a:off x="3550388" y="874985"/>
            <a:ext cx="1839089" cy="1839089"/>
            <a:chOff x="2527093" y="4815984"/>
            <a:chExt cx="1839089" cy="1839089"/>
          </a:xfrm>
        </p:grpSpPr>
        <p:grpSp>
          <p:nvGrpSpPr>
            <p:cNvPr id="21" name="Group 5"/>
            <p:cNvGrpSpPr/>
            <p:nvPr/>
          </p:nvGrpSpPr>
          <p:grpSpPr>
            <a:xfrm>
              <a:off x="2527093" y="4815984"/>
              <a:ext cx="1839089" cy="1839089"/>
              <a:chOff x="3348373" y="797620"/>
              <a:chExt cx="1506767" cy="1506767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3" name="Oval 6"/>
              <p:cNvSpPr/>
              <p:nvPr/>
            </p:nvSpPr>
            <p:spPr>
              <a:xfrm>
                <a:off x="3348373" y="797620"/>
                <a:ext cx="1506767" cy="1506767"/>
              </a:xfrm>
              <a:prstGeom prst="ellips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Oval 4"/>
              <p:cNvSpPr/>
              <p:nvPr/>
            </p:nvSpPr>
            <p:spPr>
              <a:xfrm>
                <a:off x="3569034" y="1018281"/>
                <a:ext cx="1065445" cy="10654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HK" altLang="en-US" sz="2000" kern="1200" dirty="0"/>
              </a:p>
            </p:txBody>
          </p:sp>
        </p:grpSp>
        <p:sp>
          <p:nvSpPr>
            <p:cNvPr id="22" name="Rectangle 4"/>
            <p:cNvSpPr/>
            <p:nvPr/>
          </p:nvSpPr>
          <p:spPr>
            <a:xfrm>
              <a:off x="2622593" y="5081167"/>
              <a:ext cx="162938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Reading </a:t>
              </a:r>
              <a:r>
                <a:rPr lang="en-US" altLang="zh-HK" sz="20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across the </a:t>
              </a:r>
              <a:r>
                <a:rPr lang="en-US" altLang="zh-HK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Curriculum (</a:t>
              </a:r>
              <a:r>
                <a:rPr lang="en-US" altLang="zh-HK" sz="200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RaC</a:t>
              </a:r>
              <a:r>
                <a:rPr lang="en-US" altLang="zh-HK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)</a:t>
              </a:r>
              <a:endParaRPr lang="zh-HK" altLang="en-US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802152" y="330452"/>
            <a:ext cx="1445216" cy="1445217"/>
            <a:chOff x="91286" y="235145"/>
            <a:chExt cx="1208893" cy="1208894"/>
          </a:xfrm>
        </p:grpSpPr>
        <p:sp>
          <p:nvSpPr>
            <p:cNvPr id="26" name="Oval 10"/>
            <p:cNvSpPr/>
            <p:nvPr/>
          </p:nvSpPr>
          <p:spPr>
            <a:xfrm>
              <a:off x="91286" y="235145"/>
              <a:ext cx="1208893" cy="1208894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129386" y="323284"/>
              <a:ext cx="1121613" cy="854817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400" b="1" kern="1200" dirty="0" smtClean="0">
                  <a:latin typeface="+mn-lt"/>
                </a:rPr>
                <a:t>e-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400" b="1" kern="1200" dirty="0" smtClean="0">
                  <a:latin typeface="+mn-lt"/>
                </a:rPr>
                <a:t>learning</a:t>
              </a:r>
              <a:endParaRPr lang="zh-HK" altLang="en-US" sz="2400" b="1" kern="1200" dirty="0">
                <a:latin typeface="+mn-lt"/>
              </a:endParaRPr>
            </a:p>
          </p:txBody>
        </p:sp>
      </p:grpSp>
      <p:grpSp>
        <p:nvGrpSpPr>
          <p:cNvPr id="28" name="Group 12"/>
          <p:cNvGrpSpPr/>
          <p:nvPr/>
        </p:nvGrpSpPr>
        <p:grpSpPr>
          <a:xfrm>
            <a:off x="685442" y="374724"/>
            <a:ext cx="1584176" cy="1547403"/>
            <a:chOff x="2752361" y="2279857"/>
            <a:chExt cx="1506767" cy="15067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Oval 13"/>
            <p:cNvSpPr/>
            <p:nvPr/>
          </p:nvSpPr>
          <p:spPr>
            <a:xfrm>
              <a:off x="2752361" y="2279857"/>
              <a:ext cx="1506767" cy="150676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2973022" y="2500518"/>
              <a:ext cx="1065445" cy="10654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kern="1200" dirty="0" smtClean="0"/>
                <a:t>Self-directed learning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dirty="0" smtClean="0"/>
                <a:t>(SDL)</a:t>
              </a:r>
              <a:endParaRPr lang="zh-HK" altLang="en-US" sz="2000" b="1" kern="1200" dirty="0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357655" y="3246382"/>
            <a:ext cx="9001621" cy="3334043"/>
            <a:chOff x="357655" y="3246382"/>
            <a:chExt cx="9001621" cy="3334043"/>
          </a:xfrm>
        </p:grpSpPr>
        <p:sp>
          <p:nvSpPr>
            <p:cNvPr id="48" name="TextBox 14"/>
            <p:cNvSpPr txBox="1"/>
            <p:nvPr/>
          </p:nvSpPr>
          <p:spPr>
            <a:xfrm>
              <a:off x="870178" y="4169712"/>
              <a:ext cx="2528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dirty="0" smtClean="0">
                  <a:latin typeface="+mn-lt"/>
                </a:rPr>
                <a:t>Critical thinking</a:t>
              </a:r>
              <a:endParaRPr lang="zh-HK" altLang="en-US" sz="2400" b="1" dirty="0">
                <a:latin typeface="+mn-lt"/>
              </a:endParaRPr>
            </a:p>
          </p:txBody>
        </p:sp>
        <p:sp>
          <p:nvSpPr>
            <p:cNvPr id="49" name="TextBox 15"/>
            <p:cNvSpPr txBox="1"/>
            <p:nvPr/>
          </p:nvSpPr>
          <p:spPr>
            <a:xfrm>
              <a:off x="5919411" y="3454484"/>
              <a:ext cx="3336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dirty="0" smtClean="0">
                  <a:latin typeface="+mn-lt"/>
                </a:rPr>
                <a:t>Information technology</a:t>
              </a:r>
              <a:endParaRPr lang="zh-HK" altLang="en-US" sz="2400" b="1" dirty="0">
                <a:latin typeface="+mn-lt"/>
              </a:endParaRPr>
            </a:p>
          </p:txBody>
        </p:sp>
        <p:sp>
          <p:nvSpPr>
            <p:cNvPr id="50" name="TextBox 17"/>
            <p:cNvSpPr txBox="1"/>
            <p:nvPr/>
          </p:nvSpPr>
          <p:spPr>
            <a:xfrm>
              <a:off x="357655" y="5144207"/>
              <a:ext cx="2471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dirty="0" smtClean="0">
                  <a:latin typeface="+mn-lt"/>
                </a:rPr>
                <a:t>Communication</a:t>
              </a:r>
              <a:endParaRPr lang="zh-HK" altLang="en-US" sz="2400" b="1" dirty="0">
                <a:latin typeface="+mn-lt"/>
              </a:endParaRPr>
            </a:p>
          </p:txBody>
        </p:sp>
        <p:sp>
          <p:nvSpPr>
            <p:cNvPr id="51" name="TextBox 18"/>
            <p:cNvSpPr txBox="1"/>
            <p:nvPr/>
          </p:nvSpPr>
          <p:spPr>
            <a:xfrm>
              <a:off x="6611099" y="4710207"/>
              <a:ext cx="2748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dirty="0" smtClean="0">
                  <a:latin typeface="+mn-lt"/>
                </a:rPr>
                <a:t>Self-management</a:t>
              </a:r>
              <a:endParaRPr lang="zh-HK" altLang="en-US" sz="2400" b="1" dirty="0">
                <a:latin typeface="+mn-lt"/>
              </a:endParaRPr>
            </a:p>
          </p:txBody>
        </p:sp>
        <p:sp>
          <p:nvSpPr>
            <p:cNvPr id="52" name="TextBox 19"/>
            <p:cNvSpPr txBox="1"/>
            <p:nvPr/>
          </p:nvSpPr>
          <p:spPr>
            <a:xfrm>
              <a:off x="1794200" y="3246382"/>
              <a:ext cx="1841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dirty="0" smtClean="0">
                  <a:latin typeface="+mn-lt"/>
                </a:rPr>
                <a:t>Creativity</a:t>
              </a:r>
              <a:endParaRPr lang="zh-HK" altLang="en-US" sz="2400" b="1" dirty="0">
                <a:latin typeface="+mn-lt"/>
              </a:endParaRPr>
            </a:p>
          </p:txBody>
        </p:sp>
        <p:sp>
          <p:nvSpPr>
            <p:cNvPr id="53" name="TextBox 20"/>
            <p:cNvSpPr txBox="1"/>
            <p:nvPr/>
          </p:nvSpPr>
          <p:spPr>
            <a:xfrm>
              <a:off x="6230424" y="6118760"/>
              <a:ext cx="2188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dirty="0" smtClean="0">
                  <a:latin typeface="+mn-lt"/>
                </a:rPr>
                <a:t>Collaboration</a:t>
              </a:r>
              <a:endParaRPr lang="zh-HK" altLang="en-US" sz="2400" b="1" dirty="0">
                <a:latin typeface="+mn-lt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398661" y="3454484"/>
            <a:ext cx="187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2483768" y="3648377"/>
            <a:ext cx="43183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21</a:t>
            </a:r>
            <a:r>
              <a:rPr lang="en-US" altLang="zh-TW" sz="4800" b="1" cap="all" spc="0" baseline="30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</a:t>
            </a:r>
            <a:r>
              <a:rPr lang="en-US" altLang="zh-TW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Century learner</a:t>
            </a:r>
            <a:endParaRPr lang="zh-TW" alt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7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925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HK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Implications for schools</a:t>
            </a:r>
            <a:endParaRPr lang="zh-HK" altLang="en-US" sz="4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683568" y="1556792"/>
            <a:ext cx="83529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en-US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What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zh-HK" sz="2400" dirty="0" smtClean="0">
                <a:ea typeface="新細明體" pitchFamily="18" charset="-120"/>
              </a:rPr>
              <a:t>Not doing all initiatives at the same time, but one at a tim</a:t>
            </a:r>
            <a:r>
              <a:rPr lang="en-US" altLang="zh-HK" sz="2200" dirty="0" smtClean="0">
                <a:ea typeface="新細明體" pitchFamily="18" charset="-120"/>
              </a:rPr>
              <a:t>e</a:t>
            </a:r>
            <a:endParaRPr lang="en-US" altLang="zh-HK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696391" y="2802136"/>
            <a:ext cx="46291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When</a:t>
            </a:r>
            <a:endParaRPr lang="en-US" altLang="zh-H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zh-HK" sz="2400" dirty="0">
                <a:ea typeface="新細明體" pitchFamily="18" charset="-120"/>
              </a:rPr>
              <a:t>Availability of resources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zh-HK" sz="2400" dirty="0">
                <a:ea typeface="新細明體" pitchFamily="18" charset="-120"/>
              </a:rPr>
              <a:t>Teachers’ readiness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zh-HK" sz="2400" dirty="0">
                <a:ea typeface="新細明體" pitchFamily="18" charset="-120"/>
              </a:rPr>
              <a:t>Students’ </a:t>
            </a:r>
            <a:r>
              <a:rPr lang="en-US" altLang="zh-HK" sz="2400" dirty="0" smtClean="0">
                <a:ea typeface="新細明體" pitchFamily="18" charset="-120"/>
              </a:rPr>
              <a:t>readiness</a:t>
            </a:r>
            <a:endParaRPr lang="en-US" altLang="zh-HK" sz="2400" dirty="0">
              <a:ea typeface="新細明體" pitchFamily="18" charset="-12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658290" y="4576976"/>
            <a:ext cx="619268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en-US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How</a:t>
            </a:r>
            <a:endParaRPr lang="en-US" altLang="zh-H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zh-HK" sz="2400" dirty="0" smtClean="0">
                <a:ea typeface="新細明體" pitchFamily="18" charset="-120"/>
              </a:rPr>
              <a:t>Think big (</a:t>
            </a:r>
            <a:r>
              <a:rPr lang="en-US" altLang="zh-HK" sz="2400" dirty="0" smtClean="0">
                <a:ea typeface="新細明體" pitchFamily="18" charset="-120"/>
                <a:hlinkClick r:id="rId3" action="ppaction://hlinksldjump"/>
              </a:rPr>
              <a:t>holistic planning</a:t>
            </a:r>
            <a:r>
              <a:rPr lang="en-US" altLang="zh-HK" sz="2400" dirty="0" smtClean="0">
                <a:ea typeface="新細明體" pitchFamily="18" charset="-120"/>
              </a:rPr>
              <a:t>)</a:t>
            </a:r>
            <a:endParaRPr lang="en-US" altLang="zh-HK" sz="2400" dirty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zh-HK" sz="2400" dirty="0" smtClean="0">
                <a:ea typeface="新細明體" pitchFamily="18" charset="-120"/>
              </a:rPr>
              <a:t>Start small (working team)</a:t>
            </a:r>
            <a:endParaRPr lang="en-US" altLang="zh-HK" sz="2400" dirty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zh-HK" sz="2400" dirty="0" smtClean="0">
                <a:ea typeface="新細明體" pitchFamily="18" charset="-120"/>
              </a:rPr>
              <a:t>Provide support (space and training)</a:t>
            </a:r>
            <a:endParaRPr lang="en-US" altLang="zh-H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218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048139" y="1911790"/>
            <a:ext cx="4824536" cy="3491619"/>
          </a:xfrm>
          <a:prstGeom prst="triangle">
            <a:avLst/>
          </a:prstGeom>
          <a:noFill/>
          <a:ln w="571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3587530" y="466723"/>
            <a:ext cx="1839089" cy="1839089"/>
            <a:chOff x="2527093" y="4815984"/>
            <a:chExt cx="1839089" cy="1839089"/>
          </a:xfrm>
        </p:grpSpPr>
        <p:grpSp>
          <p:nvGrpSpPr>
            <p:cNvPr id="17" name="Group 5"/>
            <p:cNvGrpSpPr/>
            <p:nvPr/>
          </p:nvGrpSpPr>
          <p:grpSpPr>
            <a:xfrm>
              <a:off x="2527093" y="4815984"/>
              <a:ext cx="1839089" cy="1839089"/>
              <a:chOff x="3348373" y="797620"/>
              <a:chExt cx="1506767" cy="1506767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9" name="Oval 6"/>
              <p:cNvSpPr/>
              <p:nvPr/>
            </p:nvSpPr>
            <p:spPr>
              <a:xfrm>
                <a:off x="3348373" y="797620"/>
                <a:ext cx="1506767" cy="1506767"/>
              </a:xfrm>
              <a:prstGeom prst="ellips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Oval 4"/>
              <p:cNvSpPr/>
              <p:nvPr/>
            </p:nvSpPr>
            <p:spPr>
              <a:xfrm>
                <a:off x="3569034" y="1018281"/>
                <a:ext cx="1065445" cy="10654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HK" altLang="en-US" sz="2000" kern="1200" dirty="0"/>
              </a:p>
            </p:txBody>
          </p:sp>
        </p:grpSp>
        <p:sp>
          <p:nvSpPr>
            <p:cNvPr id="18" name="Rectangle 4"/>
            <p:cNvSpPr/>
            <p:nvPr/>
          </p:nvSpPr>
          <p:spPr>
            <a:xfrm>
              <a:off x="2622593" y="5081167"/>
              <a:ext cx="162938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Reading </a:t>
              </a:r>
              <a:r>
                <a:rPr lang="en-US" altLang="zh-HK" sz="20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across the </a:t>
              </a:r>
              <a:r>
                <a:rPr lang="en-US" altLang="zh-HK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Curriculum (</a:t>
              </a:r>
              <a:r>
                <a:rPr lang="en-US" altLang="zh-HK" sz="200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RaC</a:t>
              </a:r>
              <a:r>
                <a:rPr lang="en-US" altLang="zh-HK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)</a:t>
              </a:r>
              <a:endParaRPr lang="zh-HK" altLang="en-US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3" name="Group 12"/>
          <p:cNvGrpSpPr/>
          <p:nvPr/>
        </p:nvGrpSpPr>
        <p:grpSpPr>
          <a:xfrm>
            <a:off x="558693" y="4653634"/>
            <a:ext cx="1584176" cy="1547403"/>
            <a:chOff x="2752361" y="2279857"/>
            <a:chExt cx="1506767" cy="15067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Oval 13"/>
            <p:cNvSpPr/>
            <p:nvPr/>
          </p:nvSpPr>
          <p:spPr>
            <a:xfrm>
              <a:off x="2752361" y="2279857"/>
              <a:ext cx="1506767" cy="150676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2973022" y="2500518"/>
              <a:ext cx="1065445" cy="10654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kern="1200" dirty="0" smtClean="0"/>
                <a:t>Self-directed learning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dirty="0" smtClean="0"/>
                <a:t>(SDL)</a:t>
              </a:r>
              <a:endParaRPr lang="zh-HK" altLang="en-US" sz="2000" b="1" kern="1200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861835" y="4771966"/>
            <a:ext cx="1445216" cy="1445217"/>
            <a:chOff x="91286" y="235145"/>
            <a:chExt cx="1208893" cy="1208894"/>
          </a:xfrm>
        </p:grpSpPr>
        <p:sp>
          <p:nvSpPr>
            <p:cNvPr id="37" name="Oval 10"/>
            <p:cNvSpPr/>
            <p:nvPr/>
          </p:nvSpPr>
          <p:spPr>
            <a:xfrm>
              <a:off x="91286" y="235145"/>
              <a:ext cx="1208893" cy="1208894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/>
            <p:cNvSpPr/>
            <p:nvPr/>
          </p:nvSpPr>
          <p:spPr>
            <a:xfrm>
              <a:off x="129386" y="323284"/>
              <a:ext cx="1121613" cy="854817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400" b="1" kern="1200" dirty="0" smtClean="0">
                  <a:latin typeface="+mn-lt"/>
                </a:rPr>
                <a:t>e-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400" b="1" kern="1200" dirty="0" smtClean="0">
                  <a:latin typeface="+mn-lt"/>
                </a:rPr>
                <a:t>Learning</a:t>
              </a:r>
              <a:endParaRPr lang="zh-HK" altLang="en-US" sz="2400" b="1" kern="1200" dirty="0">
                <a:latin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2076591" y="3344168"/>
            <a:ext cx="47953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Inter-relatedness</a:t>
            </a:r>
            <a:endParaRPr lang="zh-TW" alt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369" y="2167966"/>
            <a:ext cx="2712480" cy="5470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Deepen</a:t>
            </a:r>
            <a:endParaRPr lang="zh-TW" alt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68145" y="2167966"/>
            <a:ext cx="2664296" cy="6785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Sustain</a:t>
            </a:r>
            <a:endParaRPr lang="zh-TW" alt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07436" y="5805264"/>
            <a:ext cx="2780574" cy="5845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focus</a:t>
            </a:r>
            <a:endParaRPr lang="zh-TW" alt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動作按鈕: 上一項 3">
            <a:hlinkClick r:id="" action="ppaction://hlinkshowjump?jump=previousslide" highlightClick="1"/>
          </p:cNvPr>
          <p:cNvSpPr/>
          <p:nvPr/>
        </p:nvSpPr>
        <p:spPr>
          <a:xfrm>
            <a:off x="8532441" y="188640"/>
            <a:ext cx="504055" cy="543266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11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/>
      <p:bldP spid="3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81200"/>
            <a:ext cx="8534400" cy="1981200"/>
          </a:xfrm>
          <a:solidFill>
            <a:srgbClr val="CCECFF">
              <a:alpha val="60000"/>
            </a:srgbClr>
          </a:solidFill>
          <a:ln>
            <a:solidFill>
              <a:srgbClr val="0066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  <a:cs typeface="Tahoma" pitchFamily="34" charset="0"/>
              </a:rPr>
              <a:t>English </a:t>
            </a:r>
            <a:r>
              <a:rPr lang="en-US" altLang="zh-HK" sz="3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  <a:cs typeface="Tahoma" pitchFamily="34" charset="0"/>
              </a:rPr>
              <a:t>Language Learning Support Services </a:t>
            </a:r>
            <a:endParaRPr lang="en-US" altLang="zh-TW" sz="3300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5943600"/>
            <a:ext cx="5791200" cy="8382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altLang="zh-TW" sz="2500" smtClean="0">
                <a:latin typeface="Calibri" pitchFamily="34" charset="0"/>
                <a:ea typeface="新細明體" pitchFamily="18" charset="-120"/>
              </a:rPr>
              <a:t>Language Learning Support Section (LLSS), EDB</a:t>
            </a:r>
          </a:p>
        </p:txBody>
      </p:sp>
      <p:pic>
        <p:nvPicPr>
          <p:cNvPr id="11268" name="Picture 4" descr="MCj007874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820" flipH="1">
            <a:off x="814388" y="4251325"/>
            <a:ext cx="514191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0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ChangeArrowheads="1"/>
          </p:cNvSpPr>
          <p:nvPr/>
        </p:nvSpPr>
        <p:spPr bwMode="auto">
          <a:xfrm rot="5400000">
            <a:off x="-3234531" y="3231356"/>
            <a:ext cx="6858000" cy="395288"/>
          </a:xfrm>
          <a:prstGeom prst="rect">
            <a:avLst/>
          </a:prstGeom>
          <a:solidFill>
            <a:srgbClr val="666699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74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2000" b="1">
                <a:solidFill>
                  <a:srgbClr val="FFFFFF"/>
                </a:solidFill>
                <a:ea typeface="新細明體" pitchFamily="18" charset="-120"/>
              </a:rPr>
              <a:t>Language Learning Support Section</a:t>
            </a:r>
          </a:p>
        </p:txBody>
      </p:sp>
      <p:grpSp>
        <p:nvGrpSpPr>
          <p:cNvPr id="12291" name="Group 15"/>
          <p:cNvGrpSpPr>
            <a:grpSpLocks/>
          </p:cNvGrpSpPr>
          <p:nvPr/>
        </p:nvGrpSpPr>
        <p:grpSpPr bwMode="auto">
          <a:xfrm>
            <a:off x="3884613" y="152400"/>
            <a:ext cx="2820987" cy="2971800"/>
            <a:chOff x="2286" y="-229"/>
            <a:chExt cx="2146" cy="2256"/>
          </a:xfrm>
        </p:grpSpPr>
        <p:pic>
          <p:nvPicPr>
            <p:cNvPr id="12301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8"/>
            <a:stretch>
              <a:fillRect/>
            </a:stretch>
          </p:blipFill>
          <p:spPr bwMode="auto">
            <a:xfrm>
              <a:off x="2286" y="-229"/>
              <a:ext cx="2146" cy="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2289" name="Text Box 17"/>
            <p:cNvSpPr txBox="1">
              <a:spLocks noChangeArrowheads="1"/>
            </p:cNvSpPr>
            <p:nvPr/>
          </p:nvSpPr>
          <p:spPr bwMode="auto">
            <a:xfrm>
              <a:off x="2592" y="316"/>
              <a:ext cx="1634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TW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Professional Development Activities</a:t>
              </a:r>
            </a:p>
          </p:txBody>
        </p:sp>
      </p:grpSp>
      <p:grpSp>
        <p:nvGrpSpPr>
          <p:cNvPr id="12292" name="Group 27"/>
          <p:cNvGrpSpPr>
            <a:grpSpLocks/>
          </p:cNvGrpSpPr>
          <p:nvPr/>
        </p:nvGrpSpPr>
        <p:grpSpPr bwMode="auto">
          <a:xfrm>
            <a:off x="6477000" y="1600200"/>
            <a:ext cx="2590800" cy="2857500"/>
            <a:chOff x="4051" y="1123"/>
            <a:chExt cx="1695" cy="1680"/>
          </a:xfrm>
        </p:grpSpPr>
        <p:pic>
          <p:nvPicPr>
            <p:cNvPr id="12299" name="Picture 1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" t="5000"/>
            <a:stretch>
              <a:fillRect/>
            </a:stretch>
          </p:blipFill>
          <p:spPr bwMode="auto">
            <a:xfrm>
              <a:off x="4051" y="1123"/>
              <a:ext cx="1695" cy="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2292" name="Text Box 20"/>
            <p:cNvSpPr txBox="1">
              <a:spLocks noChangeArrowheads="1"/>
            </p:cNvSpPr>
            <p:nvPr/>
          </p:nvSpPr>
          <p:spPr bwMode="auto">
            <a:xfrm>
              <a:off x="4249" y="1231"/>
              <a:ext cx="1295" cy="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TW" sz="26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School-based Curriculum</a:t>
              </a:r>
              <a:r>
                <a:rPr lang="en-US" altLang="zh-TW" sz="2600" dirty="0">
                  <a:solidFill>
                    <a:srgbClr val="009999"/>
                  </a:solidFill>
                </a:rPr>
                <a:t> </a:t>
              </a:r>
              <a:r>
                <a:rPr lang="en-US" altLang="zh-TW" sz="26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Resources</a:t>
              </a:r>
            </a:p>
          </p:txBody>
        </p:sp>
      </p:grpSp>
      <p:grpSp>
        <p:nvGrpSpPr>
          <p:cNvPr id="12293" name="Group 21"/>
          <p:cNvGrpSpPr>
            <a:grpSpLocks/>
          </p:cNvGrpSpPr>
          <p:nvPr/>
        </p:nvGrpSpPr>
        <p:grpSpPr bwMode="auto">
          <a:xfrm>
            <a:off x="1600200" y="1524000"/>
            <a:ext cx="2719388" cy="2671763"/>
            <a:chOff x="877" y="966"/>
            <a:chExt cx="1920" cy="1866"/>
          </a:xfrm>
        </p:grpSpPr>
        <p:pic>
          <p:nvPicPr>
            <p:cNvPr id="12297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t="2777"/>
            <a:stretch>
              <a:fillRect/>
            </a:stretch>
          </p:blipFill>
          <p:spPr bwMode="auto">
            <a:xfrm>
              <a:off x="877" y="966"/>
              <a:ext cx="1920" cy="1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2295" name="Text Box 23"/>
            <p:cNvSpPr txBox="1">
              <a:spLocks noChangeArrowheads="1"/>
            </p:cNvSpPr>
            <p:nvPr/>
          </p:nvSpPr>
          <p:spPr bwMode="auto">
            <a:xfrm>
              <a:off x="1075" y="1680"/>
              <a:ext cx="1344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TW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On-site Support</a:t>
              </a:r>
            </a:p>
          </p:txBody>
        </p:sp>
      </p:grpSp>
      <p:grpSp>
        <p:nvGrpSpPr>
          <p:cNvPr id="12294" name="Group 24"/>
          <p:cNvGrpSpPr>
            <a:grpSpLocks/>
          </p:cNvGrpSpPr>
          <p:nvPr/>
        </p:nvGrpSpPr>
        <p:grpSpPr bwMode="auto">
          <a:xfrm>
            <a:off x="492125" y="4278313"/>
            <a:ext cx="8558213" cy="2274887"/>
            <a:chOff x="1391" y="2343"/>
            <a:chExt cx="2928" cy="1570"/>
          </a:xfrm>
        </p:grpSpPr>
        <p:pic>
          <p:nvPicPr>
            <p:cNvPr id="12295" name="Picture 2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2" b="11229"/>
            <a:stretch>
              <a:fillRect/>
            </a:stretch>
          </p:blipFill>
          <p:spPr bwMode="auto">
            <a:xfrm>
              <a:off x="1903" y="2343"/>
              <a:ext cx="2112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2298" name="Text Box 26"/>
            <p:cNvSpPr txBox="1">
              <a:spLocks noChangeArrowheads="1"/>
            </p:cNvSpPr>
            <p:nvPr/>
          </p:nvSpPr>
          <p:spPr bwMode="auto">
            <a:xfrm>
              <a:off x="1391" y="3553"/>
              <a:ext cx="2928" cy="36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chemeClr val="bg1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微軟正黑體" pitchFamily="34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微軟正黑體" pitchFamily="34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微軟正黑體" pitchFamily="34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微軟正黑體" pitchFamily="34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微軟正黑體" pitchFamily="34" charset="-12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TW" sz="2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新細明體" pitchFamily="18" charset="-120"/>
                </a:rPr>
                <a:t>Provide support services to meet </a:t>
              </a:r>
              <a:r>
                <a:rPr lang="en-US" altLang="zh-TW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新細明體" pitchFamily="18" charset="-120"/>
                </a:rPr>
                <a:t>schools’ </a:t>
              </a:r>
              <a:r>
                <a:rPr lang="en-US" altLang="zh-TW" sz="2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新細明體" pitchFamily="18" charset="-120"/>
                </a:rPr>
                <a:t>specific needs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7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ChangeArrowheads="1"/>
          </p:cNvSpPr>
          <p:nvPr/>
        </p:nvSpPr>
        <p:spPr bwMode="auto">
          <a:xfrm rot="5400000">
            <a:off x="-3234531" y="3231356"/>
            <a:ext cx="6858000" cy="395288"/>
          </a:xfrm>
          <a:prstGeom prst="rect">
            <a:avLst/>
          </a:prstGeom>
          <a:solidFill>
            <a:srgbClr val="666699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74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2000" b="1">
                <a:solidFill>
                  <a:srgbClr val="FFFFFF"/>
                </a:solidFill>
                <a:ea typeface="新細明體" pitchFamily="18" charset="-120"/>
              </a:rPr>
              <a:t>Language Learning Support Section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33388" y="628650"/>
            <a:ext cx="2605087" cy="19431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HK" altLang="en-US" sz="1800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3250"/>
            <a:ext cx="2605088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09550" y="2614613"/>
            <a:ext cx="3081338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P</a:t>
            </a:r>
            <a:r>
              <a:rPr lang="en-US" altLang="zh-TW" sz="2800" dirty="0" smtClean="0">
                <a:solidFill>
                  <a:srgbClr val="FF00FF"/>
                </a:solidFill>
                <a:latin typeface="Arial" panose="020B0604020202020204" pitchFamily="34" charset="0"/>
              </a:rPr>
              <a:t>romoting </a:t>
            </a:r>
            <a:r>
              <a:rPr lang="en-US" altLang="zh-TW" sz="2800" dirty="0" err="1" smtClean="0">
                <a:solidFill>
                  <a:srgbClr val="FF00FF"/>
                </a:solidFill>
                <a:latin typeface="Arial" panose="020B0604020202020204" pitchFamily="34" charset="0"/>
              </a:rPr>
              <a:t>LaC</a:t>
            </a:r>
            <a:r>
              <a:rPr lang="en-US" altLang="zh-TW" sz="2800" dirty="0" smtClean="0">
                <a:solidFill>
                  <a:srgbClr val="FF00FF"/>
                </a:solidFill>
                <a:latin typeface="Arial" panose="020B0604020202020204" pitchFamily="34" charset="0"/>
              </a:rPr>
              <a:t> and holistic curriculum planning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290888" y="1268413"/>
            <a:ext cx="2609850" cy="187801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HK" altLang="en-US" sz="180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6281738" y="1989138"/>
            <a:ext cx="2657475" cy="195262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HK" altLang="en-US" sz="180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3320" name="矩形 23"/>
          <p:cNvSpPr>
            <a:spLocks noChangeArrowheads="1"/>
          </p:cNvSpPr>
          <p:nvPr/>
        </p:nvSpPr>
        <p:spPr bwMode="auto">
          <a:xfrm>
            <a:off x="6248400" y="4191000"/>
            <a:ext cx="2590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800">
                <a:solidFill>
                  <a:srgbClr val="006666"/>
                </a:solidFill>
                <a:ea typeface="新細明體" pitchFamily="18" charset="-120"/>
              </a:rPr>
              <a:t>Enhancing assessment  literacy</a:t>
            </a:r>
            <a:endParaRPr lang="zh-TW" altLang="zh-HK" sz="2800">
              <a:solidFill>
                <a:srgbClr val="006666"/>
              </a:solidFill>
              <a:ea typeface="新細明體" pitchFamily="18" charset="-120"/>
            </a:endParaRPr>
          </a:p>
        </p:txBody>
      </p:sp>
      <p:pic>
        <p:nvPicPr>
          <p:cNvPr id="13321" name="Picture 2" descr="E:\Photos\Photos selected\4 Photos for intro page\Introduction_2_TKOCPS_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268413"/>
            <a:ext cx="26114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85725" y="6213475"/>
            <a:ext cx="8942388" cy="49244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2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新細明體" pitchFamily="18" charset="-120"/>
              </a:rPr>
              <a:t>Address the concerns of panel heads, coordinators and teachers</a:t>
            </a:r>
          </a:p>
        </p:txBody>
      </p:sp>
      <p:pic>
        <p:nvPicPr>
          <p:cNvPr id="13323" name="Picture 4" descr="T:\Publicity\10th Anniversary for Task Force\Compendium\English\For submission\Photo Gallery\students\Bridget\LCPS P6 Bridget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1989138"/>
            <a:ext cx="266858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5"/>
          <p:cNvSpPr txBox="1">
            <a:spLocks noChangeArrowheads="1"/>
          </p:cNvSpPr>
          <p:nvPr/>
        </p:nvSpPr>
        <p:spPr bwMode="auto">
          <a:xfrm>
            <a:off x="3016250" y="3440113"/>
            <a:ext cx="3081338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2800">
                <a:solidFill>
                  <a:srgbClr val="3333FF"/>
                </a:solidFill>
                <a:ea typeface="新細明體" pitchFamily="18" charset="-120"/>
              </a:rPr>
              <a:t>  Addressing learner diversity through different L/T strategies</a:t>
            </a:r>
          </a:p>
        </p:txBody>
      </p:sp>
    </p:spTree>
    <p:extLst>
      <p:ext uri="{BB962C8B-B14F-4D97-AF65-F5344CB8AC3E}">
        <p14:creationId xmlns:p14="http://schemas.microsoft.com/office/powerpoint/2010/main" val="30813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6"/>
          <p:cNvSpPr txBox="1">
            <a:spLocks noChangeArrowheads="1"/>
          </p:cNvSpPr>
          <p:nvPr/>
        </p:nvSpPr>
        <p:spPr bwMode="auto">
          <a:xfrm>
            <a:off x="1237272" y="493012"/>
            <a:ext cx="6661038" cy="55399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HK" sz="3000" b="1" dirty="0" smtClean="0">
                <a:solidFill>
                  <a:srgbClr val="FF3399"/>
                </a:solidFill>
                <a:ea typeface="微軟正黑體" pitchFamily="34" charset="-120"/>
              </a:rPr>
              <a:t>Some examples </a:t>
            </a:r>
            <a:r>
              <a:rPr kumimoji="1" lang="en-US" altLang="zh-HK" sz="3000" b="1" dirty="0">
                <a:solidFill>
                  <a:srgbClr val="FF3399"/>
                </a:solidFill>
                <a:ea typeface="微軟正黑體" pitchFamily="34" charset="-120"/>
              </a:rPr>
              <a:t>of support focuses 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1079612" y="1628800"/>
            <a:ext cx="7560840" cy="4176464"/>
          </a:xfrm>
          <a:prstGeom prst="foldedCorner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/>
                </a:solidFill>
              </a:rPr>
              <a:t> Reading and writing across the curriculum </a:t>
            </a:r>
          </a:p>
          <a:p>
            <a:pPr marL="285750" indent="-285750">
              <a:buFontTx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/>
                </a:solidFill>
              </a:rPr>
              <a:t> Supporting a smooth transition across K</a:t>
            </a:r>
            <a:r>
              <a:rPr lang="en-US" sz="2800" dirty="0" smtClean="0">
                <a:solidFill>
                  <a:schemeClr val="tx1"/>
                </a:solidFill>
              </a:rPr>
              <a:t>ey 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    S</a:t>
            </a:r>
            <a:r>
              <a:rPr lang="en-US" sz="2800" dirty="0" smtClean="0">
                <a:solidFill>
                  <a:schemeClr val="tx1"/>
                </a:solidFill>
              </a:rPr>
              <a:t>tages</a:t>
            </a: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Tx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/>
                </a:solidFill>
              </a:rPr>
              <a:t> Self-directed and </a:t>
            </a:r>
            <a:r>
              <a:rPr lang="en-US" sz="2800" dirty="0" smtClean="0">
                <a:solidFill>
                  <a:schemeClr val="tx1"/>
                </a:solidFill>
              </a:rPr>
              <a:t>e-learning</a:t>
            </a: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Tx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/>
                </a:solidFill>
              </a:rPr>
              <a:t> Values education and careers education</a:t>
            </a:r>
          </a:p>
          <a:p>
            <a:pPr marL="285750" indent="-285750">
              <a:buFontTx/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/>
                </a:solidFill>
              </a:rPr>
              <a:t> D</a:t>
            </a:r>
            <a:r>
              <a:rPr lang="en-US" sz="2800" dirty="0" smtClean="0">
                <a:solidFill>
                  <a:schemeClr val="tx1"/>
                </a:solidFill>
              </a:rPr>
              <a:t>evelopment </a:t>
            </a:r>
            <a:r>
              <a:rPr lang="en-US" sz="2800" dirty="0">
                <a:solidFill>
                  <a:schemeClr val="tx1"/>
                </a:solidFill>
              </a:rPr>
              <a:t>of the four </a:t>
            </a:r>
            <a:r>
              <a:rPr lang="en-US" sz="2800" dirty="0" smtClean="0">
                <a:solidFill>
                  <a:schemeClr val="tx1"/>
                </a:solidFill>
              </a:rPr>
              <a:t>language and  thinking skills under </a:t>
            </a:r>
            <a:r>
              <a:rPr lang="en-US" sz="2800" dirty="0">
                <a:solidFill>
                  <a:schemeClr val="tx1"/>
                </a:solidFill>
              </a:rPr>
              <a:t>a task-based </a:t>
            </a:r>
            <a:r>
              <a:rPr lang="en-US" sz="2800" dirty="0" smtClean="0">
                <a:solidFill>
                  <a:schemeClr val="tx1"/>
                </a:solidFill>
              </a:rPr>
              <a:t>framework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87363" y="115888"/>
            <a:ext cx="8539162" cy="554037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000" b="1" dirty="0" smtClean="0">
                <a:solidFill>
                  <a:srgbClr val="FF3399"/>
                </a:solidFill>
                <a:latin typeface="Calibri" pitchFamily="34" charset="0"/>
                <a:ea typeface="新細明體" pitchFamily="18" charset="-120"/>
              </a:rPr>
              <a:t>Curriculum Leadership Development </a:t>
            </a:r>
            <a:r>
              <a:rPr lang="en-US" altLang="zh-TW" sz="3000" b="1" dirty="0" err="1" smtClean="0">
                <a:solidFill>
                  <a:srgbClr val="FF3399"/>
                </a:solidFill>
                <a:latin typeface="Calibri" pitchFamily="34" charset="0"/>
                <a:ea typeface="新細明體" pitchFamily="18" charset="-120"/>
              </a:rPr>
              <a:t>Programme</a:t>
            </a:r>
            <a:endParaRPr lang="en-US" altLang="zh-HK" sz="3000" b="1" dirty="0" smtClean="0">
              <a:solidFill>
                <a:srgbClr val="FF3399"/>
              </a:solidFill>
            </a:endParaRPr>
          </a:p>
        </p:txBody>
      </p:sp>
      <p:sp>
        <p:nvSpPr>
          <p:cNvPr id="15363" name="Rectangle 14"/>
          <p:cNvSpPr>
            <a:spLocks noChangeArrowheads="1"/>
          </p:cNvSpPr>
          <p:nvPr/>
        </p:nvSpPr>
        <p:spPr bwMode="auto">
          <a:xfrm rot="5400000">
            <a:off x="-3234531" y="3231356"/>
            <a:ext cx="6858000" cy="395288"/>
          </a:xfrm>
          <a:prstGeom prst="rect">
            <a:avLst/>
          </a:prstGeom>
          <a:solidFill>
            <a:srgbClr val="666699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74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2000" b="1">
                <a:solidFill>
                  <a:srgbClr val="FFFFFF"/>
                </a:solidFill>
                <a:ea typeface="新細明體" pitchFamily="18" charset="-120"/>
              </a:rPr>
              <a:t>Language Learning Support Section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1639888" y="836613"/>
            <a:ext cx="7027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HK" sz="2400" dirty="0">
                <a:solidFill>
                  <a:srgbClr val="3333FF"/>
                </a:solidFill>
                <a:ea typeface="新細明體" pitchFamily="18" charset="-120"/>
              </a:rPr>
              <a:t>It aims at developing teachers’ capability to …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060575"/>
            <a:ext cx="5830888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3829</TotalTime>
  <Words>293</Words>
  <Application>Microsoft Office PowerPoint</Application>
  <PresentationFormat>如螢幕大小 (4:3)</PresentationFormat>
  <Paragraphs>75</Paragraphs>
  <Slides>11</Slides>
  <Notes>4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Theme</vt:lpstr>
      <vt:lpstr>PowerPoint 簡報</vt:lpstr>
      <vt:lpstr>PowerPoint 簡報</vt:lpstr>
      <vt:lpstr>Implications for schools</vt:lpstr>
      <vt:lpstr>PowerPoint 簡報</vt:lpstr>
      <vt:lpstr>English Language Learning Support Services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TSANG, Wai-lan</dc:creator>
  <cp:lastModifiedBy>FAN, Wai Chung Amy</cp:lastModifiedBy>
  <cp:revision>388</cp:revision>
  <cp:lastPrinted>2015-11-19T03:58:15Z</cp:lastPrinted>
  <dcterms:created xsi:type="dcterms:W3CDTF">2014-10-15T03:09:39Z</dcterms:created>
  <dcterms:modified xsi:type="dcterms:W3CDTF">2016-04-07T06:39:47Z</dcterms:modified>
</cp:coreProperties>
</file>