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418" r:id="rId2"/>
    <p:sldId id="435" r:id="rId3"/>
    <p:sldId id="436" r:id="rId4"/>
    <p:sldId id="444" r:id="rId5"/>
    <p:sldId id="437" r:id="rId6"/>
    <p:sldId id="438" r:id="rId7"/>
    <p:sldId id="439" r:id="rId8"/>
    <p:sldId id="440" r:id="rId9"/>
    <p:sldId id="441" r:id="rId10"/>
    <p:sldId id="446" r:id="rId11"/>
    <p:sldId id="442" r:id="rId12"/>
    <p:sldId id="448" r:id="rId13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Arial" charset="0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Arial" charset="0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Arial" charset="0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Arial" charset="0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79B4F"/>
    <a:srgbClr val="0000FF"/>
    <a:srgbClr val="0066FF"/>
    <a:srgbClr val="FFFF66"/>
    <a:srgbClr val="0D259F"/>
    <a:srgbClr val="E6E0EC"/>
    <a:srgbClr val="D7CDE1"/>
    <a:srgbClr val="008000"/>
    <a:srgbClr val="3366FF"/>
    <a:srgbClr val="99CC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629" autoAdjust="0"/>
    <p:restoredTop sz="84094" autoAdjust="0"/>
  </p:normalViewPr>
  <p:slideViewPr>
    <p:cSldViewPr>
      <p:cViewPr varScale="1">
        <p:scale>
          <a:sx n="81" d="100"/>
          <a:sy n="81" d="100"/>
        </p:scale>
        <p:origin x="-84" y="-6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85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568" tIns="45784" rIns="91568" bIns="45784" rtlCol="0"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568" tIns="45784" rIns="91568" bIns="45784" rtlCol="0"/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0118777-0A6C-44E0-94A0-E25AD5F69F27}" type="datetimeFigureOut">
              <a:rPr lang="en-US"/>
              <a:pPr>
                <a:defRPr/>
              </a:pPr>
              <a:t>12/3/2012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568" tIns="45784" rIns="91568" bIns="45784" rtlCol="0" anchor="b"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568" tIns="45784" rIns="91568" bIns="45784" rtlCol="0" anchor="b"/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A792205-5730-4597-A967-ED18185E80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651524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568" tIns="45784" rIns="91568" bIns="45784" rtlCol="0"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568" tIns="45784" rIns="91568" bIns="45784" rtlCol="0"/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3F2ABA2-1056-4587-A932-FFF0388563DE}" type="datetimeFigureOut">
              <a:rPr lang="en-US"/>
              <a:pPr>
                <a:defRPr/>
              </a:pPr>
              <a:t>12/3/2012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68" tIns="45784" rIns="91568" bIns="45784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568" tIns="45784" rIns="91568" bIns="45784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568" tIns="45784" rIns="91568" bIns="45784" rtlCol="0" anchor="b"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568" tIns="45784" rIns="91568" bIns="45784" rtlCol="0" anchor="b"/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16AA6BB-F7FE-467B-8F5D-AFE6B6E534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142424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endParaRPr kumimoji="0" lang="zh-CN" altLang="en-US" sz="4400">
              <a:solidFill>
                <a:prstClr val="black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3" name="Rectangle 3"/>
          <p:cNvSpPr>
            <a:spLocks noGrp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kumimoji="0" lang="zh-CN" altLang="en-US" sz="3200">
              <a:solidFill>
                <a:prstClr val="black"/>
              </a:solidFill>
              <a:latin typeface="Calibri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33640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38B17D-3AE4-427B-9209-16563D250F94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3408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F646D9-61E2-42C3-9853-E1014584CEFD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26216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5C6FCA-220C-4D1E-8BB6-E2C2964F13E1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4645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E4CD4A-94F3-4629-B621-E1C95B08F392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7860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27D79E-D3CE-4065-A2E6-D7CF029F0610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1394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518EA1-3A4A-47FA-8DFA-CAD821FACEF3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6585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A3E0BC-20F2-47DC-8DCF-AE1A284D20FE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2185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E9165A-3960-4BB8-8C2C-E364D3A493CC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4149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53266C-B989-430B-ADE3-EB9C76F03255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7949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14F542-3E01-4303-8869-D434FC182C73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3095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D87B63-8A3D-478B-BECA-020E31115055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47520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9000">
              <a:schemeClr val="tx2">
                <a:lumMod val="40000"/>
                <a:lumOff val="60000"/>
              </a:schemeClr>
            </a:gs>
            <a:gs pos="0">
              <a:schemeClr val="accent5">
                <a:lumMod val="50000"/>
              </a:schemeClr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2051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944CC007-8625-40E0-AAEE-6AE7BD8FD527}" type="slidenum">
              <a:rPr lang="zh-TW" altLang="en-US">
                <a:solidFill>
                  <a:prstClr val="black">
                    <a:tint val="75000"/>
                  </a:prstClr>
                </a:solidFill>
                <a:cs typeface="+mn-cs"/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63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gif"/><Relationship Id="rId5" Type="http://schemas.openxmlformats.org/officeDocument/2006/relationships/image" Target="../media/image5.png"/><Relationship Id="rId4" Type="http://schemas.openxmlformats.org/officeDocument/2006/relationships/image" Target="../media/image4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 descr="C:\Documents and Settings\mailyliu\桌面\IMG_0960_Eden_recommendation_from HS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04800" y="533400"/>
            <a:ext cx="8534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000FF"/>
                </a:solidFill>
                <a:latin typeface="Arial Black" pitchFamily="34" charset="0"/>
              </a:rPr>
              <a:t>Student Learning Profile (SLP)</a:t>
            </a:r>
            <a:br>
              <a:rPr lang="en-US" sz="3600" b="1" dirty="0" smtClean="0">
                <a:solidFill>
                  <a:srgbClr val="0000FF"/>
                </a:solidFill>
                <a:latin typeface="Arial Black" pitchFamily="34" charset="0"/>
              </a:rPr>
            </a:br>
            <a:r>
              <a:rPr lang="en-US" sz="3600" b="1" dirty="0" smtClean="0">
                <a:solidFill>
                  <a:srgbClr val="0000FF"/>
                </a:solidFill>
                <a:latin typeface="Arial Black" pitchFamily="34" charset="0"/>
              </a:rPr>
              <a:t>- The Way Forward </a:t>
            </a:r>
            <a:endParaRPr lang="en-US" sz="3600" dirty="0">
              <a:solidFill>
                <a:srgbClr val="0000FF"/>
              </a:solidFill>
              <a:latin typeface="Arial Black" pitchFamily="34" charset="0"/>
            </a:endParaRPr>
          </a:p>
        </p:txBody>
      </p:sp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5410200"/>
            <a:ext cx="78486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410200"/>
            <a:ext cx="1295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1371600" y="5689937"/>
            <a:ext cx="7772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kumimoji="0" lang="en-US" sz="2000" b="1" dirty="0" smtClean="0">
                <a:solidFill>
                  <a:srgbClr val="0D259F"/>
                </a:solidFill>
                <a:latin typeface="Arial Black" pitchFamily="34" charset="0"/>
                <a:ea typeface="PMingLiU" pitchFamily="18" charset="-120"/>
                <a:cs typeface="Arial" pitchFamily="34" charset="0"/>
              </a:rPr>
              <a:t>A sharing by Betty Law</a:t>
            </a:r>
            <a:endParaRPr kumimoji="0" lang="en-US" sz="2000" b="1" dirty="0">
              <a:solidFill>
                <a:srgbClr val="0D259F"/>
              </a:solidFill>
              <a:latin typeface="Arial Black" pitchFamily="34" charset="0"/>
              <a:ea typeface="PMingLiU" pitchFamily="18" charset="-120"/>
              <a:cs typeface="Arial" pitchFamily="34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kumimoji="0" lang="en-US" sz="2000" b="1" dirty="0" smtClean="0">
                <a:solidFill>
                  <a:srgbClr val="0D259F"/>
                </a:solidFill>
                <a:latin typeface="Arial Black" pitchFamily="34" charset="0"/>
                <a:ea typeface="PMingLiU" pitchFamily="18" charset="-120"/>
                <a:cs typeface="Arial" pitchFamily="34" charset="0"/>
              </a:rPr>
              <a:t>Associate Director</a:t>
            </a:r>
          </a:p>
          <a:p>
            <a:pPr fontAlgn="auto">
              <a:spcAft>
                <a:spcPts val="0"/>
              </a:spcAft>
              <a:defRPr/>
            </a:pPr>
            <a:r>
              <a:rPr kumimoji="0" lang="en-US" sz="2000" b="1" dirty="0" smtClean="0">
                <a:solidFill>
                  <a:srgbClr val="0D259F"/>
                </a:solidFill>
                <a:latin typeface="Arial Black" pitchFamily="34" charset="0"/>
                <a:ea typeface="PMingLiU" pitchFamily="18" charset="-120"/>
                <a:cs typeface="Arial" pitchFamily="34" charset="0"/>
              </a:rPr>
              <a:t>UG Recruitment and Admissions Office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4648200" y="5410200"/>
            <a:ext cx="449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kumimoji="0"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0"/>
                <a:cs typeface="Aharoni" pitchFamily="2" charset="-79"/>
              </a:rPr>
              <a:t>JOIN.HKUST</a:t>
            </a:r>
            <a:endParaRPr kumimoji="0"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Arial Unicode MS" pitchFamily="34" charset="-12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755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Example 3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3048000"/>
            <a:ext cx="2743201" cy="316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0"/>
            <a:ext cx="78486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95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1371600" y="279736"/>
            <a:ext cx="7772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kumimoji="0" lang="en-US" sz="3600" b="1" dirty="0" smtClean="0">
                <a:solidFill>
                  <a:srgbClr val="0000FF"/>
                </a:solidFill>
                <a:latin typeface="Arial Black" pitchFamily="34" charset="0"/>
                <a:ea typeface="PMingLiU" pitchFamily="18" charset="-120"/>
                <a:cs typeface="Arial" pitchFamily="34" charset="0"/>
              </a:rPr>
              <a:t>School Reference Report</a:t>
            </a:r>
          </a:p>
          <a:p>
            <a:pPr fontAlgn="auto">
              <a:spcAft>
                <a:spcPts val="0"/>
              </a:spcAft>
              <a:defRPr/>
            </a:pPr>
            <a:endParaRPr kumimoji="0" lang="en-US" sz="3600" b="1" dirty="0" smtClean="0">
              <a:solidFill>
                <a:srgbClr val="0000FF"/>
              </a:solidFill>
              <a:latin typeface="Arial Black" pitchFamily="34" charset="0"/>
              <a:ea typeface="PMingLiU" pitchFamily="18" charset="-12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1600200"/>
            <a:ext cx="2939258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0400" y="2209800"/>
            <a:ext cx="2895600" cy="3151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Examples: OEA entries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周會</a:t>
            </a:r>
            <a:r>
              <a:rPr lang="en-US" altLang="zh-TW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(</a:t>
            </a:r>
            <a:r>
              <a:rPr lang="zh-TW" altLang="en-US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認識網上犯罪</a:t>
            </a:r>
            <a:r>
              <a:rPr lang="en-US" altLang="zh-TW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),</a:t>
            </a:r>
            <a:r>
              <a:rPr lang="zh-TW" altLang="en-US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小心上</a:t>
            </a:r>
            <a:r>
              <a:rPr lang="zh-TW" altLang="en-US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網</a:t>
            </a:r>
            <a:endParaRPr lang="en-US" altLang="zh-TW" b="1" dirty="0" smtClean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r>
              <a:rPr lang="zh-TW" altLang="en-US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長</a:t>
            </a:r>
            <a:r>
              <a:rPr lang="zh-TW" altLang="en-US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者安居服務協會賣旗</a:t>
            </a:r>
            <a:r>
              <a:rPr lang="zh-TW" altLang="en-US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日</a:t>
            </a:r>
            <a:endParaRPr lang="en-US" altLang="zh-TW" b="1" dirty="0" smtClean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r>
              <a:rPr lang="zh-TW" altLang="en-US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國慶慶祝活動</a:t>
            </a:r>
            <a:r>
              <a:rPr lang="en-US" altLang="zh-TW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(</a:t>
            </a:r>
            <a:r>
              <a:rPr lang="zh-TW" altLang="en-US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認識國家</a:t>
            </a:r>
            <a:r>
              <a:rPr lang="en-US" altLang="zh-TW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)</a:t>
            </a:r>
          </a:p>
          <a:p>
            <a:r>
              <a:rPr lang="en-US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Career-related activities: JUPAS workshop</a:t>
            </a:r>
          </a:p>
          <a:p>
            <a:r>
              <a:rPr lang="en-US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The chairperson 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of the </a:t>
            </a:r>
            <a:r>
              <a:rPr lang="en-US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School Athletic Club</a:t>
            </a:r>
          </a:p>
          <a:p>
            <a:r>
              <a:rPr lang="en-US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XXX competition - senior 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individual </a:t>
            </a:r>
            <a:r>
              <a:rPr lang="en-US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champion</a:t>
            </a:r>
            <a:endParaRPr lang="en-US" b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0"/>
            <a:ext cx="78486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95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1371600" y="279736"/>
            <a:ext cx="7772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kumimoji="0" lang="en-US" sz="4000" b="1" dirty="0" smtClean="0">
                <a:solidFill>
                  <a:srgbClr val="0000FF"/>
                </a:solidFill>
                <a:latin typeface="Arial Black" pitchFamily="34" charset="0"/>
                <a:ea typeface="PMingLiU" pitchFamily="18" charset="-120"/>
                <a:cs typeface="Arial" pitchFamily="34" charset="0"/>
              </a:rPr>
              <a:t>Examples of OEA entries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Examples: OEA entries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686800" cy="5029200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ea typeface="PMingLiU" pitchFamily="18" charset="-120"/>
                <a:cs typeface="Arial" pitchFamily="34" charset="0"/>
              </a:rPr>
              <a:t>Do we care?  A 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ea typeface="PMingLiU" pitchFamily="18" charset="-120"/>
                <a:cs typeface="Arial" pitchFamily="34" charset="0"/>
              </a:rPr>
              <a:t>definite YES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ea typeface="PMingLiU" pitchFamily="18" charset="-120"/>
                <a:cs typeface="Arial" pitchFamily="34" charset="0"/>
              </a:rPr>
              <a:t>!</a:t>
            </a:r>
          </a:p>
          <a:p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ea typeface="PMingLiU" pitchFamily="18" charset="-120"/>
                <a:cs typeface="Arial" pitchFamily="34" charset="0"/>
              </a:rPr>
              <a:t>Definitely worth the efforts </a:t>
            </a:r>
          </a:p>
          <a:p>
            <a:pPr marL="796925" lvl="1" indent="-339725"/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ea typeface="PMingLiU" pitchFamily="18" charset="-120"/>
                <a:cs typeface="Arial" pitchFamily="34" charset="0"/>
              </a:rPr>
              <a:t>students’ and teachers’</a:t>
            </a:r>
          </a:p>
          <a:p>
            <a:pPr marL="796925" lvl="1" indent="-339725"/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ea typeface="PMingLiU" pitchFamily="18" charset="-120"/>
                <a:cs typeface="Arial" pitchFamily="34" charset="0"/>
              </a:rPr>
              <a:t>for admission and for future planning</a:t>
            </a:r>
          </a:p>
          <a:p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ea typeface="PMingLiU" pitchFamily="18" charset="-120"/>
                <a:cs typeface="Arial" pitchFamily="34" charset="0"/>
              </a:rPr>
              <a:t>Personal statement</a:t>
            </a:r>
          </a:p>
          <a:p>
            <a:pPr marL="695325">
              <a:buFontTx/>
              <a:buChar char="-"/>
            </a:pP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ea typeface="PMingLiU" pitchFamily="18" charset="-120"/>
                <a:cs typeface="Arial" pitchFamily="34" charset="0"/>
              </a:rPr>
              <a:t>The longer the better??</a:t>
            </a:r>
          </a:p>
          <a:p>
            <a:pPr marL="695325">
              <a:buFontTx/>
              <a:buChar char="-"/>
            </a:pP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ea typeface="PMingLiU" pitchFamily="18" charset="-120"/>
                <a:cs typeface="Arial" pitchFamily="34" charset="0"/>
              </a:rPr>
              <a:t>Important to have a consistent story </a:t>
            </a:r>
            <a:endParaRPr lang="en-US" b="1" dirty="0" smtClean="0">
              <a:solidFill>
                <a:schemeClr val="bg1"/>
              </a:solidFill>
              <a:latin typeface="Arial" pitchFamily="34" charset="0"/>
              <a:ea typeface="PMingLiU" pitchFamily="18" charset="-120"/>
              <a:cs typeface="Arial" pitchFamily="34" charset="0"/>
            </a:endParaRPr>
          </a:p>
          <a:p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ea typeface="PMingLiU" pitchFamily="18" charset="-120"/>
                <a:cs typeface="Arial" pitchFamily="34" charset="0"/>
              </a:rPr>
              <a:t>Impact: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ea typeface="PMingLiU" pitchFamily="18" charset="-120"/>
                <a:cs typeface="Arial" pitchFamily="34" charset="0"/>
              </a:rPr>
              <a:t> Bonus added to HKDSE score</a:t>
            </a:r>
            <a:endParaRPr lang="en-US" b="1" dirty="0" smtClean="0">
              <a:solidFill>
                <a:schemeClr val="bg1"/>
              </a:solidFill>
              <a:latin typeface="Arial" pitchFamily="34" charset="0"/>
              <a:ea typeface="PMingLiU" pitchFamily="18" charset="-120"/>
              <a:cs typeface="Arial" pitchFamily="34" charset="0"/>
            </a:endParaRPr>
          </a:p>
          <a:p>
            <a:endParaRPr lang="en-US" b="1" dirty="0" smtClean="0">
              <a:solidFill>
                <a:schemeClr val="bg1"/>
              </a:solidFill>
              <a:latin typeface="Arial" pitchFamily="34" charset="0"/>
              <a:ea typeface="PMingLiU" pitchFamily="18" charset="-120"/>
              <a:cs typeface="Arial" pitchFamily="34" charset="0"/>
            </a:endParaRPr>
          </a:p>
          <a:p>
            <a:endParaRPr 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0"/>
            <a:ext cx="78486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95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1295400" y="152400"/>
            <a:ext cx="7848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kumimoji="0" lang="en-US" sz="3600" b="1" dirty="0" smtClean="0">
                <a:solidFill>
                  <a:srgbClr val="0000FF"/>
                </a:solidFill>
                <a:latin typeface="Arial Black" pitchFamily="34" charset="0"/>
                <a:ea typeface="PMingLiU" pitchFamily="18" charset="-120"/>
                <a:cs typeface="Arial" pitchFamily="34" charset="0"/>
              </a:rPr>
              <a:t>SLP, OEA </a:t>
            </a:r>
            <a:r>
              <a:rPr kumimoji="0" lang="en-US" sz="3600" b="1" dirty="0" smtClean="0">
                <a:solidFill>
                  <a:srgbClr val="0000FF"/>
                </a:solidFill>
                <a:latin typeface="Arial Black" pitchFamily="34" charset="0"/>
                <a:ea typeface="PMingLiU" pitchFamily="18" charset="-120"/>
                <a:cs typeface="Arial" pitchFamily="34" charset="0"/>
              </a:rPr>
              <a:t>…</a:t>
            </a:r>
            <a:endParaRPr kumimoji="0" lang="en-US" sz="3600" b="1" dirty="0" smtClean="0">
              <a:solidFill>
                <a:srgbClr val="0000FF"/>
              </a:solidFill>
              <a:latin typeface="Arial Black" pitchFamily="34" charset="0"/>
              <a:ea typeface="PMingLiU" pitchFamily="18" charset="-120"/>
              <a:cs typeface="Arial" pitchFamily="34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kumimoji="0" lang="en-US" sz="3600" b="1" dirty="0" smtClean="0">
                <a:solidFill>
                  <a:srgbClr val="0000FF"/>
                </a:solidFill>
                <a:latin typeface="Arial Black" pitchFamily="34" charset="0"/>
                <a:ea typeface="PMingLiU" pitchFamily="18" charset="-120"/>
                <a:cs typeface="Arial" pitchFamily="34" charset="0"/>
              </a:rPr>
              <a:t>- Final remarks</a:t>
            </a:r>
            <a:endParaRPr kumimoji="0" lang="en-US" sz="3600" b="1" dirty="0" smtClean="0">
              <a:solidFill>
                <a:srgbClr val="0000FF"/>
              </a:solidFill>
              <a:latin typeface="Arial Black" pitchFamily="34" charset="0"/>
              <a:ea typeface="PMingLiU" pitchFamily="18" charset="-12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304800" y="1447800"/>
            <a:ext cx="2667000" cy="21336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Who I now am</a:t>
            </a:r>
          </a:p>
          <a:p>
            <a:pPr marL="339725" indent="-222250">
              <a:buFont typeface="Arial" pitchFamily="34" charset="0"/>
              <a:buChar char="•"/>
            </a:pPr>
            <a:r>
              <a:rPr lang="en-US" sz="2400" b="1" dirty="0" smtClean="0"/>
              <a:t>Strengths</a:t>
            </a:r>
          </a:p>
          <a:p>
            <a:pPr marL="339725" indent="-222250">
              <a:buFont typeface="Arial" pitchFamily="34" charset="0"/>
              <a:buChar char="•"/>
            </a:pPr>
            <a:r>
              <a:rPr lang="en-US" sz="2400" b="1" dirty="0" smtClean="0"/>
              <a:t>Interests</a:t>
            </a:r>
          </a:p>
          <a:p>
            <a:pPr marL="339725" indent="-222250">
              <a:buFont typeface="Arial" pitchFamily="34" charset="0"/>
              <a:buChar char="•"/>
            </a:pPr>
            <a:r>
              <a:rPr lang="en-US" sz="2400" b="1" dirty="0" smtClean="0"/>
              <a:t>Aspiration </a:t>
            </a:r>
            <a:endParaRPr lang="en-US" sz="2400" b="1" dirty="0" smtClean="0"/>
          </a:p>
          <a:p>
            <a:pPr algn="ctr"/>
            <a:r>
              <a:rPr lang="en-US" sz="2400" b="1" dirty="0" smtClean="0"/>
              <a:t>…</a:t>
            </a:r>
            <a:endParaRPr lang="en-US" sz="2400" b="1" dirty="0" smtClean="0"/>
          </a:p>
        </p:txBody>
      </p:sp>
      <p:sp>
        <p:nvSpPr>
          <p:cNvPr id="5" name="Rounded Rectangle 4"/>
          <p:cNvSpPr/>
          <p:nvPr/>
        </p:nvSpPr>
        <p:spPr>
          <a:xfrm>
            <a:off x="228600" y="4419600"/>
            <a:ext cx="2590800" cy="213360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My Dreams</a:t>
            </a:r>
          </a:p>
          <a:p>
            <a:pPr algn="ctr"/>
            <a:endParaRPr lang="en-US" sz="2400" b="1" dirty="0" smtClean="0"/>
          </a:p>
          <a:p>
            <a:pPr algn="ctr"/>
            <a:r>
              <a:rPr lang="en-US" sz="2400" b="1" dirty="0" smtClean="0"/>
              <a:t>Who </a:t>
            </a:r>
            <a:r>
              <a:rPr lang="en-US" sz="2400" b="1" dirty="0" smtClean="0"/>
              <a:t>I will be</a:t>
            </a:r>
            <a:endParaRPr lang="en-US" sz="2400" b="1" dirty="0"/>
          </a:p>
        </p:txBody>
      </p:sp>
      <p:sp>
        <p:nvSpPr>
          <p:cNvPr id="6" name="Striped Right Arrow 5"/>
          <p:cNvSpPr/>
          <p:nvPr/>
        </p:nvSpPr>
        <p:spPr>
          <a:xfrm rot="5400000">
            <a:off x="876300" y="3314700"/>
            <a:ext cx="1447800" cy="1676400"/>
          </a:xfrm>
          <a:prstGeom prst="stripedRightArrow">
            <a:avLst/>
          </a:prstGeom>
          <a:solidFill>
            <a:srgbClr val="F79B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0"/>
            <a:ext cx="78486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95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Rectangle 16"/>
          <p:cNvSpPr/>
          <p:nvPr/>
        </p:nvSpPr>
        <p:spPr>
          <a:xfrm>
            <a:off x="1295400" y="152400"/>
            <a:ext cx="7848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kumimoji="0" lang="en-US" sz="4400" b="1" dirty="0" smtClean="0">
                <a:solidFill>
                  <a:srgbClr val="0000FF"/>
                </a:solidFill>
                <a:latin typeface="Arial Black" pitchFamily="34" charset="0"/>
                <a:ea typeface="PMingLiU" pitchFamily="18" charset="-120"/>
                <a:cs typeface="Arial" pitchFamily="34" charset="0"/>
              </a:rPr>
              <a:t>SLP, OEA </a:t>
            </a:r>
            <a:r>
              <a:rPr kumimoji="0" lang="en-US" sz="4400" b="1" dirty="0" smtClean="0">
                <a:solidFill>
                  <a:srgbClr val="0000FF"/>
                </a:solidFill>
                <a:latin typeface="Arial Black" pitchFamily="34" charset="0"/>
                <a:ea typeface="PMingLiU" pitchFamily="18" charset="-120"/>
                <a:cs typeface="Arial" pitchFamily="34" charset="0"/>
              </a:rPr>
              <a:t>…</a:t>
            </a:r>
            <a:endParaRPr kumimoji="0" lang="en-US" sz="4400" b="1" dirty="0" smtClean="0">
              <a:solidFill>
                <a:srgbClr val="0000FF"/>
              </a:solidFill>
              <a:latin typeface="Arial Black" pitchFamily="34" charset="0"/>
              <a:ea typeface="PMingLiU" pitchFamily="18" charset="-120"/>
              <a:cs typeface="Arial" pitchFamily="34" charset="0"/>
            </a:endParaRPr>
          </a:p>
        </p:txBody>
      </p:sp>
      <p:pic>
        <p:nvPicPr>
          <p:cNvPr id="2050" name="Picture 2" descr="C:\Documents and Settings\arbetty\Local Settings\Temporary Internet Files\Content.IE5\TBBHL7O8\MC900088568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228600"/>
            <a:ext cx="1442009" cy="1793138"/>
          </a:xfrm>
          <a:prstGeom prst="rect">
            <a:avLst/>
          </a:prstGeom>
          <a:noFill/>
        </p:spPr>
      </p:pic>
      <p:pic>
        <p:nvPicPr>
          <p:cNvPr id="2051" name="Picture 3" descr="C:\Documents and Settings\arbetty\Local Settings\Temporary Internet Files\Content.IE5\TBBHL7O8\MC900088568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3352800"/>
            <a:ext cx="1066800" cy="1326566"/>
          </a:xfrm>
          <a:prstGeom prst="rect">
            <a:avLst/>
          </a:prstGeom>
          <a:noFill/>
        </p:spPr>
      </p:pic>
      <p:pic>
        <p:nvPicPr>
          <p:cNvPr id="2052" name="Picture 4" descr="C:\Documents and Settings\arbetty\Local Settings\Temporary Internet Files\Content.IE5\TBBHL7O8\MC900088568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7000" y="3276600"/>
            <a:ext cx="1066800" cy="1326566"/>
          </a:xfrm>
          <a:prstGeom prst="rect">
            <a:avLst/>
          </a:prstGeom>
          <a:noFill/>
        </p:spPr>
      </p:pic>
      <p:pic>
        <p:nvPicPr>
          <p:cNvPr id="2053" name="Picture 5" descr="C:\Documents and Settings\arbetty\Local Settings\Temporary Internet Files\Content.IE5\TBBHL7O8\MC900088568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14800" y="3505200"/>
            <a:ext cx="1066800" cy="1326566"/>
          </a:xfrm>
          <a:prstGeom prst="rect">
            <a:avLst/>
          </a:prstGeom>
          <a:noFill/>
        </p:spPr>
      </p:pic>
      <p:pic>
        <p:nvPicPr>
          <p:cNvPr id="2054" name="Picture 6" descr="C:\Documents and Settings\arbetty\Local Settings\Temporary Internet Files\Content.IE5\TBBHL7O8\MC900088568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7000" y="5276354"/>
            <a:ext cx="1137209" cy="1414119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 rot="20453116">
            <a:off x="7426663" y="1434933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SLP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 rot="20453116">
            <a:off x="6497617" y="4493722"/>
            <a:ext cx="1445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1-page CV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 rot="20453116">
            <a:off x="5174043" y="4546412"/>
            <a:ext cx="13487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Personal statement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 rot="20453116">
            <a:off x="4226263" y="4787734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OEA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 rot="20453116">
            <a:off x="7624416" y="5770697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Future CV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86200" y="1066800"/>
            <a:ext cx="26670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" name="Picture 2" descr="C:\Documents and Settings\arbetty\Local Settings\Temporary Internet Files\Content.IE5\TBBHL7O8\MC900088568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381000"/>
            <a:ext cx="1442009" cy="1793138"/>
          </a:xfrm>
          <a:prstGeom prst="rect">
            <a:avLst/>
          </a:prstGeom>
          <a:noFill/>
        </p:spPr>
      </p:pic>
      <p:pic>
        <p:nvPicPr>
          <p:cNvPr id="29" name="Picture 2" descr="C:\Documents and Settings\arbetty\Local Settings\Temporary Internet Files\Content.IE5\TBBHL7O8\MC900088568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533400"/>
            <a:ext cx="1442009" cy="1793138"/>
          </a:xfrm>
          <a:prstGeom prst="rect">
            <a:avLst/>
          </a:prstGeom>
          <a:noFill/>
        </p:spPr>
      </p:pic>
      <p:pic>
        <p:nvPicPr>
          <p:cNvPr id="30" name="Picture 2" descr="C:\Documents and Settings\arbetty\Local Settings\Temporary Internet Files\Content.IE5\TBBHL7O8\MC900088568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609600"/>
            <a:ext cx="1442009" cy="1793138"/>
          </a:xfrm>
          <a:prstGeom prst="rect">
            <a:avLst/>
          </a:prstGeom>
          <a:noFill/>
        </p:spPr>
      </p:pic>
      <p:pic>
        <p:nvPicPr>
          <p:cNvPr id="31" name="Picture 2" descr="C:\Documents and Settings\arbetty\Local Settings\Temporary Internet Files\Content.IE5\TBBHL7O8\MC900088568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685800"/>
            <a:ext cx="1442009" cy="1793138"/>
          </a:xfrm>
          <a:prstGeom prst="rect">
            <a:avLst/>
          </a:prstGeom>
          <a:noFill/>
        </p:spPr>
      </p:pic>
      <p:pic>
        <p:nvPicPr>
          <p:cNvPr id="2057" name="Picture 9" descr="C:\Documents and Settings\arbetty\Local Settings\Temporary Internet Files\Content.IE5\TBBHL7O8\MM900356710[1]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15200" y="2514600"/>
            <a:ext cx="2228850" cy="2228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Quality </a:t>
            </a:r>
            <a:r>
              <a:rPr lang="en-US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vs</a:t>
            </a:r>
            <a:r>
              <a:rPr lang="en-US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Quantity</a:t>
            </a:r>
          </a:p>
          <a:p>
            <a:r>
              <a:rPr lang="en-US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Interest, passion, motivation</a:t>
            </a:r>
          </a:p>
          <a:p>
            <a:r>
              <a:rPr lang="en-US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Leadership role</a:t>
            </a:r>
          </a:p>
          <a:p>
            <a:r>
              <a:rPr lang="en-US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Community services</a:t>
            </a:r>
          </a:p>
          <a:p>
            <a:r>
              <a:rPr lang="en-US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Consistent story, genuine story</a:t>
            </a:r>
          </a:p>
          <a:p>
            <a:r>
              <a:rPr lang="en-US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School assessment on personal qualities</a:t>
            </a:r>
          </a:p>
          <a:p>
            <a:r>
              <a:rPr lang="en-US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Grammar, writing style – not a major concern</a:t>
            </a:r>
            <a:endParaRPr lang="en-US" b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0"/>
            <a:ext cx="78486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95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1371600" y="279736"/>
            <a:ext cx="7772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kumimoji="0" lang="en-US" sz="3600" b="1" dirty="0" smtClean="0">
                <a:solidFill>
                  <a:srgbClr val="0000FF"/>
                </a:solidFill>
                <a:latin typeface="Arial Black" pitchFamily="34" charset="0"/>
                <a:ea typeface="PMingLiU" pitchFamily="18" charset="-120"/>
                <a:cs typeface="Arial" pitchFamily="34" charset="0"/>
              </a:rPr>
              <a:t>SLP, OEA …</a:t>
            </a:r>
          </a:p>
          <a:p>
            <a:pPr fontAlgn="auto">
              <a:spcAft>
                <a:spcPts val="0"/>
              </a:spcAft>
              <a:defRPr/>
            </a:pPr>
            <a:r>
              <a:rPr kumimoji="0" lang="en-US" sz="2400" b="1" dirty="0" smtClean="0">
                <a:solidFill>
                  <a:srgbClr val="0000FF"/>
                </a:solidFill>
                <a:latin typeface="Arial Black" pitchFamily="34" charset="0"/>
                <a:ea typeface="PMingLiU" pitchFamily="18" charset="-120"/>
                <a:cs typeface="Arial" pitchFamily="34" charset="0"/>
              </a:rPr>
              <a:t>- </a:t>
            </a:r>
            <a:r>
              <a:rPr kumimoji="0" lang="en-US" sz="2400" b="1" dirty="0" smtClean="0">
                <a:solidFill>
                  <a:srgbClr val="0000FF"/>
                </a:solidFill>
                <a:latin typeface="Arial Black" pitchFamily="34" charset="0"/>
                <a:ea typeface="PMingLiU" pitchFamily="18" charset="-120"/>
                <a:cs typeface="Arial" pitchFamily="34" charset="0"/>
              </a:rPr>
              <a:t>In the eyes of </a:t>
            </a:r>
            <a:r>
              <a:rPr kumimoji="0" lang="en-US" sz="2400" b="1" dirty="0" smtClean="0">
                <a:solidFill>
                  <a:srgbClr val="0000FF"/>
                </a:solidFill>
                <a:latin typeface="Arial Black" pitchFamily="34" charset="0"/>
                <a:ea typeface="PMingLiU" pitchFamily="18" charset="-120"/>
                <a:cs typeface="Arial" pitchFamily="34" charset="0"/>
              </a:rPr>
              <a:t>HKUST admissions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172200" y="1600200"/>
            <a:ext cx="2819400" cy="2590800"/>
          </a:xfrm>
          <a:prstGeom prst="roundRect">
            <a:avLst>
              <a:gd name="adj" fmla="val 10785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b="1" dirty="0" smtClean="0"/>
              <a:t>OEA </a:t>
            </a:r>
            <a:r>
              <a:rPr lang="en-US" b="1" dirty="0" smtClean="0"/>
              <a:t>assessment at UST: </a:t>
            </a:r>
          </a:p>
          <a:p>
            <a:pPr marL="166688" indent="-166688">
              <a:lnSpc>
                <a:spcPct val="150000"/>
              </a:lnSpc>
              <a:buFont typeface="Arial" pitchFamily="34" charset="0"/>
              <a:buChar char="•"/>
            </a:pPr>
            <a:r>
              <a:rPr lang="en-US" b="1" dirty="0" smtClean="0"/>
              <a:t>It is an ART!! </a:t>
            </a:r>
          </a:p>
          <a:p>
            <a:pPr marL="166688" indent="-166688">
              <a:lnSpc>
                <a:spcPct val="150000"/>
              </a:lnSpc>
              <a:buFont typeface="Arial" pitchFamily="34" charset="0"/>
              <a:buChar char="•"/>
            </a:pPr>
            <a:r>
              <a:rPr lang="en-US" b="1" dirty="0" smtClean="0"/>
              <a:t>A labor intensive </a:t>
            </a:r>
            <a:r>
              <a:rPr lang="en-US" b="1" dirty="0" smtClean="0"/>
              <a:t>process !!</a:t>
            </a:r>
            <a:endParaRPr lang="en-US" b="1" dirty="0" smtClean="0"/>
          </a:p>
          <a:p>
            <a:pPr marL="166688" indent="-166688">
              <a:lnSpc>
                <a:spcPct val="150000"/>
              </a:lnSpc>
              <a:buFont typeface="Arial" pitchFamily="34" charset="0"/>
              <a:buChar char="•"/>
            </a:pPr>
            <a:r>
              <a:rPr lang="en-US" b="1" dirty="0" smtClean="0"/>
              <a:t>Not a mechanic scoring process</a:t>
            </a:r>
            <a:r>
              <a:rPr lang="en-US" b="1" dirty="0" smtClean="0"/>
              <a:t>!!</a:t>
            </a:r>
            <a:endParaRPr lang="en-US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0"/>
            <a:ext cx="78486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95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1371600" y="279736"/>
            <a:ext cx="7772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kumimoji="0" lang="en-US" sz="3600" b="1" dirty="0" smtClean="0">
                <a:solidFill>
                  <a:srgbClr val="0000FF"/>
                </a:solidFill>
                <a:latin typeface="Arial Black" pitchFamily="34" charset="0"/>
                <a:ea typeface="PMingLiU" pitchFamily="18" charset="-120"/>
                <a:cs typeface="Arial" pitchFamily="34" charset="0"/>
              </a:rPr>
              <a:t>SLP, </a:t>
            </a:r>
            <a:r>
              <a:rPr kumimoji="0" lang="en-US" sz="3600" b="1" dirty="0" smtClean="0">
                <a:solidFill>
                  <a:srgbClr val="0000FF"/>
                </a:solidFill>
                <a:latin typeface="Arial Black" pitchFamily="34" charset="0"/>
                <a:ea typeface="PMingLiU" pitchFamily="18" charset="-120"/>
                <a:cs typeface="Arial" pitchFamily="34" charset="0"/>
              </a:rPr>
              <a:t>OEA, JUPAS choices </a:t>
            </a:r>
            <a:r>
              <a:rPr kumimoji="0" lang="en-US" sz="3600" b="1" dirty="0" smtClean="0">
                <a:solidFill>
                  <a:srgbClr val="0000FF"/>
                </a:solidFill>
                <a:latin typeface="Arial Black" pitchFamily="34" charset="0"/>
                <a:ea typeface="PMingLiU" pitchFamily="18" charset="-120"/>
                <a:cs typeface="Arial" pitchFamily="34" charset="0"/>
              </a:rPr>
              <a:t>…</a:t>
            </a:r>
          </a:p>
          <a:p>
            <a:pPr fontAlgn="auto">
              <a:spcAft>
                <a:spcPts val="0"/>
              </a:spcAft>
              <a:defRPr/>
            </a:pPr>
            <a:r>
              <a:rPr kumimoji="0" lang="en-US" sz="2400" b="1" dirty="0" smtClean="0">
                <a:solidFill>
                  <a:srgbClr val="0000FF"/>
                </a:solidFill>
                <a:latin typeface="Arial Black" pitchFamily="34" charset="0"/>
                <a:ea typeface="PMingLiU" pitchFamily="18" charset="-120"/>
                <a:cs typeface="Arial" pitchFamily="34" charset="0"/>
              </a:rPr>
              <a:t>- </a:t>
            </a:r>
            <a:r>
              <a:rPr kumimoji="0" lang="en-US" sz="2400" b="1" dirty="0" smtClean="0">
                <a:solidFill>
                  <a:srgbClr val="0000FF"/>
                </a:solidFill>
                <a:latin typeface="Arial Black" pitchFamily="34" charset="0"/>
                <a:ea typeface="PMingLiU" pitchFamily="18" charset="-120"/>
                <a:cs typeface="Arial" pitchFamily="34" charset="0"/>
              </a:rPr>
              <a:t>A consistent story</a:t>
            </a:r>
            <a:endParaRPr kumimoji="0" lang="en-US" sz="2400" b="1" dirty="0" smtClean="0">
              <a:solidFill>
                <a:srgbClr val="0000FF"/>
              </a:solidFill>
              <a:latin typeface="Arial Black" pitchFamily="34" charset="0"/>
              <a:ea typeface="PMingLiU" pitchFamily="18" charset="-120"/>
              <a:cs typeface="Arial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381000" y="1752600"/>
          <a:ext cx="7620000" cy="43738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810000"/>
                <a:gridCol w="3810000"/>
              </a:tblGrid>
              <a:tr h="1066800">
                <a:tc rowSpan="2"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HKDSE Results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  <a:p>
                      <a:pPr marL="117475" indent="-117475">
                        <a:buFont typeface="Arial" pitchFamily="34" charset="0"/>
                        <a:buChar char="•"/>
                      </a:pPr>
                      <a:r>
                        <a:rPr lang="en-US" sz="1800" b="1" i="0" dirty="0" smtClean="0">
                          <a:solidFill>
                            <a:schemeClr val="bg1"/>
                          </a:solidFill>
                        </a:rPr>
                        <a:t>Eligible for admission?</a:t>
                      </a:r>
                      <a:endParaRPr lang="en-US" sz="1800" b="1" i="0" dirty="0">
                        <a:solidFill>
                          <a:schemeClr val="bg1"/>
                        </a:solidFill>
                      </a:endParaRPr>
                    </a:p>
                    <a:p>
                      <a:pPr marL="117475" indent="-117475">
                        <a:buFont typeface="Arial" pitchFamily="34" charset="0"/>
                        <a:buChar char="•"/>
                      </a:pPr>
                      <a:r>
                        <a:rPr lang="en-US" sz="1800" b="1" i="0" dirty="0" smtClean="0">
                          <a:solidFill>
                            <a:schemeClr val="bg1"/>
                          </a:solidFill>
                        </a:rPr>
                        <a:t>Weighted DSE score</a:t>
                      </a:r>
                      <a:endParaRPr lang="en-US" sz="1800" b="1" i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Program</a:t>
                      </a:r>
                      <a:r>
                        <a:rPr lang="en-US" sz="2000" baseline="0" dirty="0" smtClean="0"/>
                        <a:t> Choices: Band A-C</a:t>
                      </a:r>
                    </a:p>
                    <a:p>
                      <a:endParaRPr lang="en-US" sz="2000" baseline="0" dirty="0" smtClean="0"/>
                    </a:p>
                    <a:p>
                      <a:endParaRPr lang="en-US" sz="2000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287925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Academic performance in School</a:t>
                      </a:r>
                    </a:p>
                    <a:p>
                      <a:pPr marL="0" algn="l" defTabSz="914400" rtl="0" eaLnBrk="1" latinLnBrk="0" hangingPunct="1">
                        <a:buFont typeface="Arial" pitchFamily="34" charset="0"/>
                        <a:buChar char="•"/>
                      </a:pPr>
                      <a:r>
                        <a:rPr lang="en-US" sz="1800" b="1" i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Percentile and rating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100747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Personal &amp; general abilities</a:t>
                      </a:r>
                    </a:p>
                    <a:p>
                      <a:pPr marL="0" algn="l" defTabSz="914400" rtl="0" eaLnBrk="1" latinLnBrk="0" hangingPunct="1"/>
                      <a:endParaRPr lang="en-US" sz="2000" b="1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8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948616">
                <a:tc gridSpan="2"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Additional</a:t>
                      </a:r>
                      <a:r>
                        <a:rPr lang="en-US" sz="2000" b="1" baseline="0" dirty="0" smtClean="0">
                          <a:solidFill>
                            <a:schemeClr val="bg1"/>
                          </a:solidFill>
                        </a:rPr>
                        <a:t> Information (personal statement)</a:t>
                      </a:r>
                    </a:p>
                    <a:p>
                      <a:endParaRPr lang="en-US" sz="2000" b="1" baseline="0" dirty="0" smtClean="0">
                        <a:solidFill>
                          <a:schemeClr val="bg1"/>
                        </a:solidFill>
                      </a:endParaRPr>
                    </a:p>
                    <a:p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948616">
                <a:tc gridSpan="2"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OEA entries</a:t>
                      </a:r>
                    </a:p>
                    <a:p>
                      <a:endParaRPr lang="en-US" sz="2000" b="1" dirty="0" smtClean="0">
                        <a:solidFill>
                          <a:schemeClr val="bg1"/>
                        </a:solidFill>
                      </a:endParaRPr>
                    </a:p>
                    <a:p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Rounded Rectangle 9"/>
          <p:cNvSpPr/>
          <p:nvPr/>
        </p:nvSpPr>
        <p:spPr>
          <a:xfrm>
            <a:off x="6096000" y="3505200"/>
            <a:ext cx="2743200" cy="2590800"/>
          </a:xfrm>
          <a:prstGeom prst="roundRect">
            <a:avLst>
              <a:gd name="adj" fmla="val 8070"/>
            </a:avLst>
          </a:prstGeo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lin ang="189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OEA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assessment at UST: </a:t>
            </a:r>
          </a:p>
          <a:p>
            <a:pPr marL="166688" indent="-166688">
              <a:lnSpc>
                <a:spcPct val="150000"/>
              </a:lnSpc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It is an ART!! </a:t>
            </a:r>
          </a:p>
          <a:p>
            <a:pPr marL="166688" indent="-166688">
              <a:lnSpc>
                <a:spcPct val="150000"/>
              </a:lnSpc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A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very labor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intensive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process !!</a:t>
            </a:r>
            <a:endParaRPr lang="en-US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166688" indent="-166688">
              <a:lnSpc>
                <a:spcPct val="150000"/>
              </a:lnSpc>
              <a:buFont typeface="Arial" pitchFamily="34" charset="0"/>
              <a:buChar char="•"/>
            </a:pPr>
            <a:r>
              <a:rPr lang="en-US" b="1" u="sng" dirty="0" smtClean="0">
                <a:solidFill>
                  <a:schemeClr val="accent2">
                    <a:lumMod val="75000"/>
                  </a:schemeClr>
                </a:solidFill>
              </a:rPr>
              <a:t>NOT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a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mechanical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scoring process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!!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Example 1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484105"/>
            <a:ext cx="7010400" cy="4422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0"/>
            <a:ext cx="78486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95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1371600" y="279736"/>
            <a:ext cx="7772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kumimoji="0" lang="en-US" sz="3600" b="1" dirty="0" smtClean="0">
                <a:solidFill>
                  <a:srgbClr val="0000FF"/>
                </a:solidFill>
                <a:latin typeface="Arial Black" pitchFamily="34" charset="0"/>
                <a:ea typeface="PMingLiU" pitchFamily="18" charset="-120"/>
                <a:cs typeface="Arial" pitchFamily="34" charset="0"/>
              </a:rPr>
              <a:t>Illustrative Example 1</a:t>
            </a:r>
          </a:p>
          <a:p>
            <a:pPr fontAlgn="auto">
              <a:spcAft>
                <a:spcPts val="0"/>
              </a:spcAft>
              <a:defRPr/>
            </a:pPr>
            <a:r>
              <a:rPr kumimoji="0" lang="en-US" sz="2800" dirty="0" smtClean="0">
                <a:solidFill>
                  <a:srgbClr val="0000FF"/>
                </a:solidFill>
                <a:latin typeface="Arial Black" pitchFamily="34" charset="0"/>
                <a:ea typeface="PMingLiU" pitchFamily="18" charset="-120"/>
                <a:cs typeface="Arial" pitchFamily="34" charset="0"/>
              </a:rPr>
              <a:t>- An Engineering (JS5002) applicant</a:t>
            </a:r>
            <a:endParaRPr kumimoji="0" lang="en-US" sz="2800" dirty="0" smtClean="0">
              <a:solidFill>
                <a:srgbClr val="0000FF"/>
              </a:solidFill>
              <a:latin typeface="Arial Black" pitchFamily="34" charset="0"/>
              <a:ea typeface="PMingLiU" pitchFamily="18" charset="-12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733800" cy="1143000"/>
          </a:xfrm>
        </p:spPr>
        <p:txBody>
          <a:bodyPr/>
          <a:lstStyle/>
          <a:p>
            <a:pPr algn="l"/>
            <a:r>
              <a:rPr lang="en-US" dirty="0" smtClean="0"/>
              <a:t>Example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133600"/>
            <a:ext cx="8305800" cy="4297363"/>
          </a:xfrm>
          <a:noFill/>
        </p:spPr>
        <p:txBody>
          <a:bodyPr>
            <a:normAutofit fontScale="92500"/>
          </a:bodyPr>
          <a:lstStyle/>
          <a:p>
            <a:r>
              <a:rPr lang="en-US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Drama has changed my life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...</a:t>
            </a:r>
          </a:p>
          <a:p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Chinese </a:t>
            </a:r>
            <a:r>
              <a:rPr lang="en-US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Speaking Competition 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…</a:t>
            </a:r>
            <a:endParaRPr lang="en-US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Performed </a:t>
            </a:r>
            <a:r>
              <a:rPr lang="en-US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more than twenty 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times…</a:t>
            </a:r>
          </a:p>
          <a:p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Assistant </a:t>
            </a:r>
            <a:r>
              <a:rPr lang="en-US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Stage Manager and the Art 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Director …</a:t>
            </a:r>
            <a:endParaRPr lang="en-US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L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abeled </a:t>
            </a:r>
            <a:r>
              <a:rPr lang="en-US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as a 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bookworm…</a:t>
            </a:r>
          </a:p>
          <a:p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Experiences </a:t>
            </a:r>
            <a:r>
              <a:rPr lang="en-US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in writing scripts 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for different plays...</a:t>
            </a:r>
            <a:endParaRPr lang="en-US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r>
              <a:rPr lang="en-US" sz="39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I </a:t>
            </a:r>
            <a:r>
              <a:rPr lang="en-US" sz="39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hope </a:t>
            </a:r>
            <a:r>
              <a:rPr lang="en-US" sz="39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to be an expert on </a:t>
            </a:r>
            <a:r>
              <a:rPr lang="en-US" sz="39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words</a:t>
            </a:r>
            <a:endParaRPr lang="en-US" sz="3900" b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0"/>
            <a:ext cx="78486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95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0"/>
            <a:ext cx="3810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9"/>
          <p:cNvSpPr/>
          <p:nvPr/>
        </p:nvSpPr>
        <p:spPr>
          <a:xfrm>
            <a:off x="1295400" y="279736"/>
            <a:ext cx="4038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kumimoji="0" lang="en-US" sz="2400" b="1" dirty="0" smtClean="0">
                <a:solidFill>
                  <a:srgbClr val="0000FF"/>
                </a:solidFill>
                <a:latin typeface="Arial Black" pitchFamily="34" charset="0"/>
                <a:ea typeface="PMingLiU" pitchFamily="18" charset="-120"/>
                <a:cs typeface="Arial" pitchFamily="34" charset="0"/>
              </a:rPr>
              <a:t>Illustrative Example 1</a:t>
            </a:r>
          </a:p>
          <a:p>
            <a:pPr fontAlgn="auto">
              <a:spcAft>
                <a:spcPts val="0"/>
              </a:spcAft>
              <a:defRPr/>
            </a:pPr>
            <a:r>
              <a:rPr kumimoji="0" lang="en-US" dirty="0" smtClean="0">
                <a:solidFill>
                  <a:srgbClr val="0000FF"/>
                </a:solidFill>
                <a:latin typeface="Arial Black" pitchFamily="34" charset="0"/>
                <a:ea typeface="PMingLiU" pitchFamily="18" charset="-120"/>
                <a:cs typeface="Arial" pitchFamily="34" charset="0"/>
              </a:rPr>
              <a:t>- An Engineering (JS5002) applicant</a:t>
            </a:r>
            <a:endParaRPr kumimoji="0" lang="en-US" dirty="0" smtClean="0">
              <a:solidFill>
                <a:srgbClr val="0000FF"/>
              </a:solidFill>
              <a:latin typeface="Arial Black" pitchFamily="34" charset="0"/>
              <a:ea typeface="PMingLiU" pitchFamily="18" charset="-12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Example 2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676400"/>
            <a:ext cx="6451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0"/>
            <a:ext cx="78486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95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1371600" y="279736"/>
            <a:ext cx="7772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kumimoji="0" lang="en-US" sz="3600" b="1" dirty="0" smtClean="0">
                <a:solidFill>
                  <a:srgbClr val="0000FF"/>
                </a:solidFill>
                <a:latin typeface="Arial Black" pitchFamily="34" charset="0"/>
                <a:ea typeface="PMingLiU" pitchFamily="18" charset="-120"/>
                <a:cs typeface="Arial" pitchFamily="34" charset="0"/>
              </a:rPr>
              <a:t>Illustrative Example 2</a:t>
            </a:r>
          </a:p>
          <a:p>
            <a:pPr fontAlgn="auto">
              <a:spcAft>
                <a:spcPts val="0"/>
              </a:spcAft>
              <a:defRPr/>
            </a:pPr>
            <a:r>
              <a:rPr kumimoji="0" lang="en-US" sz="2800" dirty="0" smtClean="0">
                <a:solidFill>
                  <a:srgbClr val="0000FF"/>
                </a:solidFill>
                <a:latin typeface="Arial Black" pitchFamily="34" charset="0"/>
                <a:ea typeface="PMingLiU" pitchFamily="18" charset="-120"/>
                <a:cs typeface="Arial" pitchFamily="34" charset="0"/>
              </a:rPr>
              <a:t>- An Engineering (JS5002) applicant</a:t>
            </a:r>
            <a:endParaRPr kumimoji="0" lang="en-US" sz="2800" dirty="0" smtClean="0">
              <a:solidFill>
                <a:srgbClr val="0000FF"/>
              </a:solidFill>
              <a:latin typeface="Arial Black" pitchFamily="34" charset="0"/>
              <a:ea typeface="PMingLiU" pitchFamily="18" charset="-12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Example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a </a:t>
            </a:r>
            <a:r>
              <a:rPr lang="en-US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deep interest in physics and </a:t>
            </a:r>
            <a:r>
              <a:rPr lang="en-US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maths</a:t>
            </a:r>
            <a:endParaRPr lang="en-US" dirty="0" smtClean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Buildings</a:t>
            </a:r>
            <a:r>
              <a:rPr lang="en-US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, operating and controlling machines 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… are really fascinating</a:t>
            </a:r>
          </a:p>
          <a:p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Engineering …suits </a:t>
            </a:r>
            <a:r>
              <a:rPr lang="en-US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me most 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… apply </a:t>
            </a:r>
            <a:r>
              <a:rPr lang="en-US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the theories 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into </a:t>
            </a:r>
            <a:r>
              <a:rPr lang="en-US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reallife</a:t>
            </a:r>
            <a:endParaRPr lang="en-US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Joining ‘</a:t>
            </a:r>
            <a:r>
              <a:rPr lang="en-US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Solar Energy Lights the World Up’ 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… fostered </a:t>
            </a:r>
            <a:r>
              <a:rPr lang="en-US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my interest in 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engineering</a:t>
            </a:r>
            <a:endParaRPr lang="en-US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volunteer </a:t>
            </a:r>
            <a:r>
              <a:rPr lang="en-US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services 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  <a:sym typeface="Wingdings" pitchFamily="2" charset="2"/>
              </a:rPr>
              <a:t>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leadership … </a:t>
            </a:r>
            <a:r>
              <a:rPr lang="en-US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communication skills 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… </a:t>
            </a:r>
            <a:r>
              <a:rPr lang="en-US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team 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spirit… </a:t>
            </a:r>
            <a:r>
              <a:rPr lang="en-US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sense 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of social </a:t>
            </a:r>
            <a:r>
              <a:rPr lang="en-US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responsibility 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  <a:sym typeface="Wingdings" pitchFamily="2" charset="2"/>
              </a:rPr>
              <a:t>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prerequisites </a:t>
            </a:r>
            <a:r>
              <a:rPr lang="en-US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for engaging myself in engineering inventions and 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operations</a:t>
            </a:r>
            <a:endParaRPr lang="en-US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pPr>
              <a:buNone/>
            </a:pPr>
            <a:endParaRPr lang="en-US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0"/>
            <a:ext cx="78486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95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1371600" y="279736"/>
            <a:ext cx="7772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kumimoji="0" lang="en-US" sz="3600" b="1" dirty="0" smtClean="0">
                <a:solidFill>
                  <a:srgbClr val="0000FF"/>
                </a:solidFill>
                <a:latin typeface="Arial Black" pitchFamily="34" charset="0"/>
                <a:ea typeface="PMingLiU" pitchFamily="18" charset="-120"/>
                <a:cs typeface="Arial" pitchFamily="34" charset="0"/>
              </a:rPr>
              <a:t>Illustrative Example 2</a:t>
            </a:r>
          </a:p>
          <a:p>
            <a:pPr fontAlgn="auto">
              <a:spcAft>
                <a:spcPts val="0"/>
              </a:spcAft>
              <a:defRPr/>
            </a:pPr>
            <a:r>
              <a:rPr kumimoji="0" lang="en-US" sz="2800" dirty="0" smtClean="0">
                <a:solidFill>
                  <a:srgbClr val="0000FF"/>
                </a:solidFill>
                <a:latin typeface="Arial Black" pitchFamily="34" charset="0"/>
                <a:ea typeface="PMingLiU" pitchFamily="18" charset="-120"/>
                <a:cs typeface="Arial" pitchFamily="34" charset="0"/>
              </a:rPr>
              <a:t>- An Engineering (JS5002) applicant</a:t>
            </a:r>
            <a:endParaRPr kumimoji="0" lang="en-US" sz="2800" dirty="0" smtClean="0">
              <a:solidFill>
                <a:srgbClr val="0000FF"/>
              </a:solidFill>
              <a:latin typeface="Arial Black" pitchFamily="34" charset="0"/>
              <a:ea typeface="PMingLiU" pitchFamily="18" charset="-12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Example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5105400" cy="44958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Interior </a:t>
            </a:r>
            <a:r>
              <a:rPr lang="en-US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Designer is my dream job</a:t>
            </a:r>
          </a:p>
          <a:p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I </a:t>
            </a:r>
            <a:r>
              <a:rPr lang="en-US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am interest in 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devise, particularly </a:t>
            </a:r>
            <a:r>
              <a:rPr lang="en-US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three-D 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devise</a:t>
            </a:r>
          </a:p>
          <a:p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For </a:t>
            </a:r>
            <a:r>
              <a:rPr lang="en-US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me,Interior</a:t>
            </a:r>
            <a:r>
              <a:rPr lang="en-US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Design is the most 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attractive</a:t>
            </a:r>
          </a:p>
          <a:p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enjoy </a:t>
            </a:r>
            <a:r>
              <a:rPr lang="en-US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creating a new design and feel </a:t>
            </a:r>
            <a:r>
              <a:rPr lang="en-US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sucessful</a:t>
            </a:r>
            <a:endParaRPr lang="en-US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0"/>
            <a:ext cx="78486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95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1600200"/>
            <a:ext cx="38100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9"/>
          <p:cNvSpPr/>
          <p:nvPr/>
        </p:nvSpPr>
        <p:spPr>
          <a:xfrm>
            <a:off x="1371600" y="279736"/>
            <a:ext cx="7772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kumimoji="0" lang="en-US" sz="3600" b="1" dirty="0" smtClean="0">
                <a:solidFill>
                  <a:srgbClr val="0000FF"/>
                </a:solidFill>
                <a:latin typeface="Arial Black" pitchFamily="34" charset="0"/>
                <a:ea typeface="PMingLiU" pitchFamily="18" charset="-120"/>
                <a:cs typeface="Arial" pitchFamily="34" charset="0"/>
              </a:rPr>
              <a:t>Illustrative Example 3</a:t>
            </a:r>
          </a:p>
          <a:p>
            <a:pPr fontAlgn="auto">
              <a:spcAft>
                <a:spcPts val="0"/>
              </a:spcAft>
              <a:defRPr/>
            </a:pPr>
            <a:r>
              <a:rPr kumimoji="0" lang="en-US" sz="2800" dirty="0" smtClean="0">
                <a:solidFill>
                  <a:srgbClr val="0000FF"/>
                </a:solidFill>
                <a:latin typeface="Arial Black" pitchFamily="34" charset="0"/>
                <a:ea typeface="PMingLiU" pitchFamily="18" charset="-120"/>
                <a:cs typeface="Arial" pitchFamily="34" charset="0"/>
              </a:rPr>
              <a:t>- An Engineering (JS5002) applicant</a:t>
            </a:r>
            <a:endParaRPr kumimoji="0" lang="en-US" sz="2800" dirty="0" smtClean="0">
              <a:solidFill>
                <a:srgbClr val="0000FF"/>
              </a:solidFill>
              <a:latin typeface="Arial Black" pitchFamily="34" charset="0"/>
              <a:ea typeface="PMingLiU" pitchFamily="18" charset="-120"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6554</TotalTime>
  <Words>500</Words>
  <Application>Microsoft Office PowerPoint</Application>
  <PresentationFormat>On-screen Show (4:3)</PresentationFormat>
  <Paragraphs>99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佈景主題</vt:lpstr>
      <vt:lpstr>Slide 1</vt:lpstr>
      <vt:lpstr>Slide 2</vt:lpstr>
      <vt:lpstr>Slide 3</vt:lpstr>
      <vt:lpstr>Slide 4</vt:lpstr>
      <vt:lpstr>Example 1</vt:lpstr>
      <vt:lpstr>Example 1</vt:lpstr>
      <vt:lpstr>Example 2</vt:lpstr>
      <vt:lpstr>Example 2</vt:lpstr>
      <vt:lpstr>Example 3</vt:lpstr>
      <vt:lpstr>Example 3</vt:lpstr>
      <vt:lpstr>Examples: OEA entries </vt:lpstr>
      <vt:lpstr>Examples: OEA entries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WONG, Hiu Fai, Margaret</dc:creator>
  <cp:lastModifiedBy>arbetty</cp:lastModifiedBy>
  <cp:revision>276</cp:revision>
  <cp:lastPrinted>2012-04-28T00:24:23Z</cp:lastPrinted>
  <dcterms:created xsi:type="dcterms:W3CDTF">2012-02-06T09:16:10Z</dcterms:created>
  <dcterms:modified xsi:type="dcterms:W3CDTF">2012-12-03T11:05:58Z</dcterms:modified>
</cp:coreProperties>
</file>