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64" r:id="rId2"/>
    <p:sldId id="268" r:id="rId3"/>
    <p:sldId id="275" r:id="rId4"/>
    <p:sldId id="274" r:id="rId5"/>
    <p:sldId id="267" r:id="rId6"/>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408" y="-22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5F8171C8-FD92-47A2-A0E5-8D90D8BF6D2B}" type="datetimeFigureOut">
              <a:rPr lang="zh-TW" altLang="en-US" smtClean="0"/>
              <a:t>2014/11/4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080B967-5F7B-4D19-93E9-073CE32CA903}"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alpha val="20000"/>
          </a:schemeClr>
        </a:soli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171C8-FD92-47A2-A0E5-8D90D8BF6D2B}" type="datetimeFigureOut">
              <a:rPr lang="zh-TW" altLang="en-US" smtClean="0"/>
              <a:t>2014/11/4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0B967-5F7B-4D19-93E9-073CE32CA903}"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395536" y="1556792"/>
            <a:ext cx="8229600" cy="2583160"/>
          </a:xfrm>
        </p:spPr>
        <p:txBody>
          <a:bodyPr>
            <a:normAutofit/>
          </a:bodyPr>
          <a:lstStyle/>
          <a:p>
            <a:r>
              <a:rPr lang="en-US" altLang="zh-TW" dirty="0" smtClean="0"/>
              <a:t>Genre Exercise</a:t>
            </a:r>
            <a:r>
              <a:rPr lang="zh-TW" altLang="zh-TW" dirty="0" smtClean="0"/>
              <a:t>︰</a:t>
            </a:r>
            <a:r>
              <a:rPr lang="en-US" altLang="zh-TW" dirty="0" smtClean="0"/>
              <a:t/>
            </a:r>
            <a:br>
              <a:rPr lang="en-US" altLang="zh-TW" dirty="0" smtClean="0"/>
            </a:br>
            <a:r>
              <a:rPr lang="en-US" altLang="zh-TW" dirty="0" smtClean="0"/>
              <a:t>Rearranging sentences </a:t>
            </a:r>
            <a:endParaRPr lang="zh-TW"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8528" y="116632"/>
            <a:ext cx="860444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1" lang="en-US" altLang="zh-TW" sz="2400" u="sng" dirty="0" smtClean="0">
                <a:latin typeface="Courier New" pitchFamily="49" charset="0"/>
                <a:ea typeface="新細明體" pitchFamily="18" charset="-120"/>
                <a:cs typeface="Courier New" pitchFamily="49" charset="0"/>
              </a:rPr>
              <a:t>Exercise</a:t>
            </a:r>
            <a:r>
              <a:rPr kumimoji="1" lang="zh-TW" altLang="zh-TW" sz="2400" b="0" i="0" u="sng" strike="noStrike" cap="none" normalizeH="0" baseline="0" dirty="0" smtClean="0">
                <a:ln>
                  <a:noFill/>
                </a:ln>
                <a:solidFill>
                  <a:schemeClr val="tx1"/>
                </a:solidFill>
                <a:effectLst/>
                <a:latin typeface="Courier New" pitchFamily="49" charset="0"/>
                <a:ea typeface="新細明體" pitchFamily="18" charset="-120"/>
                <a:cs typeface="Courier New" pitchFamily="49" charset="0"/>
              </a:rPr>
              <a:t>︰</a:t>
            </a:r>
            <a:r>
              <a:rPr kumimoji="1" lang="en-US" altLang="zh-TW" sz="2400" b="0" i="0" u="sng" strike="noStrike" cap="none" normalizeH="0" baseline="0" dirty="0" smtClean="0">
                <a:ln>
                  <a:noFill/>
                </a:ln>
                <a:solidFill>
                  <a:schemeClr val="tx1"/>
                </a:solidFill>
                <a:effectLst/>
                <a:latin typeface="Courier New" pitchFamily="49" charset="0"/>
                <a:ea typeface="新細明體" pitchFamily="18" charset="-120"/>
                <a:cs typeface="Courier New" pitchFamily="49" charset="0"/>
              </a:rPr>
              <a:t>Rearranging</a:t>
            </a:r>
            <a:r>
              <a:rPr kumimoji="1" lang="en-US" altLang="zh-TW" sz="2400" b="0" i="0" u="sng" strike="noStrike" cap="none" normalizeH="0" dirty="0" smtClean="0">
                <a:ln>
                  <a:noFill/>
                </a:ln>
                <a:solidFill>
                  <a:schemeClr val="tx1"/>
                </a:solidFill>
                <a:effectLst/>
                <a:latin typeface="Courier New" pitchFamily="49" charset="0"/>
                <a:ea typeface="新細明體" pitchFamily="18" charset="-120"/>
                <a:cs typeface="Courier New" pitchFamily="49" charset="0"/>
              </a:rPr>
              <a:t> sentences</a:t>
            </a:r>
            <a:endParaRPr kumimoji="1" lang="zh-TW" sz="2400" b="0" i="0" u="none" strike="noStrike" cap="none" normalizeH="0" baseline="0" dirty="0" smtClean="0">
              <a:ln>
                <a:noFill/>
              </a:ln>
              <a:solidFill>
                <a:schemeClr val="tx1"/>
              </a:solidFill>
              <a:effectLst/>
              <a:latin typeface="Arial" pitchFamily="34" charset="0"/>
              <a:ea typeface="新細明體" pitchFamily="18" charset="-120"/>
            </a:endParaRPr>
          </a:p>
          <a:p>
            <a:pPr lvl="0" algn="just" eaLnBrk="0" fontAlgn="base" hangingPunct="0">
              <a:spcBef>
                <a:spcPct val="0"/>
              </a:spcBef>
              <a:spcAft>
                <a:spcPct val="0"/>
              </a:spcAft>
            </a:pPr>
            <a:r>
              <a:rPr kumimoji="1" lang="en-US" altLang="zh-HK" sz="2000" dirty="0">
                <a:latin typeface="Times New Roman" panose="02020603050405020304" pitchFamily="18" charset="0"/>
                <a:ea typeface="新細明體" pitchFamily="18" charset="-120"/>
                <a:cs typeface="Times New Roman" panose="02020603050405020304" pitchFamily="18" charset="0"/>
              </a:rPr>
              <a:t>The set-up as shown in the following figure is used to study β radiation emitted by a radioactivity source. A radioactive source and Geiger-Muller counter are placed at position P and Q respectively. Thus, the β radiation emitted from the source passes through the gap between a pair of coils A and B. </a:t>
            </a:r>
            <a:endParaRPr kumimoji="1" lang="zh-TW" altLang="en-US" sz="2000" b="0" i="0" u="none" strike="noStrike" cap="none" normalizeH="0" baseline="0" dirty="0" smtClean="0">
              <a:ln>
                <a:noFill/>
              </a:ln>
              <a:solidFill>
                <a:schemeClr val="tx1"/>
              </a:solidFill>
              <a:effectLst/>
              <a:latin typeface="Times New Roman" panose="02020603050405020304" pitchFamily="18" charset="0"/>
              <a:ea typeface="新細明體" pitchFamily="18" charset="-120"/>
              <a:cs typeface="Times New Roman" panose="02020603050405020304" pitchFamily="18" charset="0"/>
            </a:endParaRPr>
          </a:p>
        </p:txBody>
      </p:sp>
      <p:sp>
        <p:nvSpPr>
          <p:cNvPr id="7" name="文字方塊 6"/>
          <p:cNvSpPr txBox="1"/>
          <p:nvPr/>
        </p:nvSpPr>
        <p:spPr>
          <a:xfrm>
            <a:off x="252391" y="5373215"/>
            <a:ext cx="8352928" cy="1015663"/>
          </a:xfrm>
          <a:prstGeom prst="rect">
            <a:avLst/>
          </a:prstGeom>
          <a:noFill/>
        </p:spPr>
        <p:txBody>
          <a:bodyPr wrap="square" rtlCol="0">
            <a:spAutoFit/>
          </a:bodyPr>
          <a:lstStyle/>
          <a:p>
            <a:pPr algn="just" eaLnBrk="0" fontAlgn="base" hangingPunct="0">
              <a:spcBef>
                <a:spcPct val="0"/>
              </a:spcBef>
              <a:spcAft>
                <a:spcPct val="0"/>
              </a:spcAft>
            </a:pPr>
            <a:r>
              <a:rPr kumimoji="1" lang="en-US" altLang="zh-HK" sz="2000" dirty="0">
                <a:latin typeface="Times New Roman" panose="02020603050405020304" pitchFamily="18" charset="0"/>
                <a:ea typeface="新細明體" pitchFamily="18" charset="-120"/>
                <a:cs typeface="Times New Roman" panose="02020603050405020304" pitchFamily="18" charset="0"/>
              </a:rPr>
              <a:t>When switch S is open, the average rate recorded by GM counter is 1,000 counts per minute. When we close switch S, the rate recorded by GM counter decreases to 400 counts per minute. Explain the change of count rate. </a:t>
            </a:r>
            <a:endParaRPr kumimoji="1" lang="zh-TW" altLang="en-US" sz="2000" dirty="0">
              <a:latin typeface="Times New Roman" panose="02020603050405020304" pitchFamily="18" charset="0"/>
              <a:ea typeface="新細明體" pitchFamily="18" charset="-120"/>
              <a:cs typeface="Times New Roman" panose="02020603050405020304" pitchFamily="18"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5338" y="1968500"/>
            <a:ext cx="5011737"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HK" sz="2800" dirty="0"/>
              <a:t>Rearrange the following sentences to form a reasonable answer to the above question.</a:t>
            </a:r>
            <a:endParaRPr lang="zh-HK" altLang="en-US" sz="2800" dirty="0"/>
          </a:p>
        </p:txBody>
      </p:sp>
      <p:graphicFrame>
        <p:nvGraphicFramePr>
          <p:cNvPr id="4" name="內容版面配置區 3"/>
          <p:cNvGraphicFramePr>
            <a:graphicFrameLocks noGrp="1"/>
          </p:cNvGraphicFramePr>
          <p:nvPr>
            <p:ph idx="1"/>
            <p:extLst>
              <p:ext uri="{D42A27DB-BD31-4B8C-83A1-F6EECF244321}">
                <p14:modId xmlns:p14="http://schemas.microsoft.com/office/powerpoint/2010/main" val="2440454596"/>
              </p:ext>
            </p:extLst>
          </p:nvPr>
        </p:nvGraphicFramePr>
        <p:xfrm>
          <a:off x="395536" y="1556791"/>
          <a:ext cx="8136904" cy="4958709"/>
        </p:xfrm>
        <a:graphic>
          <a:graphicData uri="http://schemas.openxmlformats.org/drawingml/2006/table">
            <a:tbl>
              <a:tblPr firstRow="1" firstCol="1" bandRow="1"/>
              <a:tblGrid>
                <a:gridCol w="553974"/>
                <a:gridCol w="7582930"/>
              </a:tblGrid>
              <a:tr h="1188132">
                <a:tc>
                  <a:txBody>
                    <a:bodyPr/>
                    <a:lstStyle/>
                    <a:p>
                      <a:pPr>
                        <a:spcAft>
                          <a:spcPts val="0"/>
                        </a:spcAft>
                      </a:pPr>
                      <a:r>
                        <a:rPr lang="en-US" sz="1800" kern="100" dirty="0">
                          <a:effectLst/>
                          <a:latin typeface="Courier New"/>
                          <a:ea typeface="新細明體"/>
                          <a:cs typeface="Times New Roman"/>
                        </a:rPr>
                        <a:t>1</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effectLst/>
                          <a:latin typeface="Courier New"/>
                          <a:ea typeface="新細明體"/>
                          <a:cs typeface="Times New Roman"/>
                        </a:rPr>
                        <a:t>On the other hand, β radiation with negative charges emitted by the radioactive source passes through the magnetic field. It experiences an electromagnetic force and has a deflection.</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099">
                <a:tc>
                  <a:txBody>
                    <a:bodyPr/>
                    <a:lstStyle/>
                    <a:p>
                      <a:pPr>
                        <a:spcAft>
                          <a:spcPts val="0"/>
                        </a:spcAft>
                      </a:pPr>
                      <a:r>
                        <a:rPr lang="en-US" sz="1800" kern="100">
                          <a:effectLst/>
                          <a:latin typeface="Courier New"/>
                          <a:ea typeface="新細明體"/>
                          <a:cs typeface="Times New Roman"/>
                        </a:rPr>
                        <a:t>2</a:t>
                      </a:r>
                      <a:endParaRPr lang="zh-TW" sz="18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effectLst/>
                          <a:latin typeface="Courier New"/>
                          <a:ea typeface="新細明體"/>
                          <a:cs typeface="Times New Roman"/>
                        </a:rPr>
                        <a:t>When switch S is open, the GM counter detects β radiation emitted from the source. Thus, the average rate recorded by GM counter is 1,000 counts per minute.</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099">
                <a:tc>
                  <a:txBody>
                    <a:bodyPr/>
                    <a:lstStyle/>
                    <a:p>
                      <a:pPr>
                        <a:spcAft>
                          <a:spcPts val="0"/>
                        </a:spcAft>
                      </a:pPr>
                      <a:r>
                        <a:rPr lang="en-US" sz="1800" kern="100">
                          <a:effectLst/>
                          <a:latin typeface="Courier New"/>
                          <a:ea typeface="新細明體"/>
                          <a:cs typeface="Times New Roman"/>
                        </a:rPr>
                        <a:t>3</a:t>
                      </a:r>
                      <a:endParaRPr lang="zh-TW" sz="18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effectLst/>
                          <a:latin typeface="Courier New"/>
                          <a:ea typeface="新細明體"/>
                          <a:cs typeface="Times New Roman"/>
                        </a:rPr>
                        <a:t>When we close switch S, the count rate recorded by GM counter decreases from 1,000 to 400 counts per minute. The reasons are as below.</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099">
                <a:tc>
                  <a:txBody>
                    <a:bodyPr/>
                    <a:lstStyle/>
                    <a:p>
                      <a:pPr>
                        <a:spcAft>
                          <a:spcPts val="0"/>
                        </a:spcAft>
                      </a:pPr>
                      <a:r>
                        <a:rPr lang="en-US" sz="1800" kern="100">
                          <a:effectLst/>
                          <a:latin typeface="Courier New"/>
                          <a:ea typeface="新細明體"/>
                          <a:cs typeface="Times New Roman"/>
                        </a:rPr>
                        <a:t>4</a:t>
                      </a:r>
                      <a:endParaRPr lang="zh-TW" sz="18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effectLst/>
                          <a:latin typeface="Courier New"/>
                          <a:ea typeface="新細明體"/>
                          <a:cs typeface="Times New Roman"/>
                        </a:rPr>
                        <a:t>When the circuit is closed, current flows through coil A and B. Thus, magnetic field is formed between the pair of coils. </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1099">
                <a:tc>
                  <a:txBody>
                    <a:bodyPr/>
                    <a:lstStyle/>
                    <a:p>
                      <a:pPr>
                        <a:spcAft>
                          <a:spcPts val="0"/>
                        </a:spcAft>
                      </a:pPr>
                      <a:r>
                        <a:rPr lang="en-US" sz="1800" kern="100">
                          <a:effectLst/>
                          <a:latin typeface="Courier New"/>
                          <a:ea typeface="新細明體"/>
                          <a:cs typeface="Times New Roman"/>
                        </a:rPr>
                        <a:t>5</a:t>
                      </a:r>
                      <a:endParaRPr lang="zh-TW" sz="18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800" kern="100" dirty="0">
                          <a:effectLst/>
                          <a:latin typeface="Courier New"/>
                          <a:ea typeface="新細明體"/>
                          <a:cs typeface="Times New Roman"/>
                        </a:rPr>
                        <a:t>Hence, GM counter cannot detect β radiation and record only the background radiation, i.e. 400 counts per minute.</a:t>
                      </a:r>
                      <a:endParaRPr lang="zh-TW" sz="18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36437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68" y="908720"/>
            <a:ext cx="8906920" cy="52565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07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0"/>
            <a:ext cx="8229600" cy="1143000"/>
          </a:xfrm>
        </p:spPr>
        <p:txBody>
          <a:bodyPr>
            <a:normAutofit/>
          </a:bodyPr>
          <a:lstStyle/>
          <a:p>
            <a:r>
              <a:rPr lang="en-US" altLang="zh-TW" dirty="0" smtClean="0"/>
              <a:t>Suggested answer</a:t>
            </a:r>
            <a:endParaRPr lang="zh-TW" altLang="en-US" dirty="0"/>
          </a:p>
        </p:txBody>
      </p:sp>
      <p:graphicFrame>
        <p:nvGraphicFramePr>
          <p:cNvPr id="7" name="內容版面配置區 6"/>
          <p:cNvGraphicFramePr>
            <a:graphicFrameLocks noGrp="1"/>
          </p:cNvGraphicFramePr>
          <p:nvPr>
            <p:ph idx="1"/>
            <p:extLst>
              <p:ext uri="{D42A27DB-BD31-4B8C-83A1-F6EECF244321}">
                <p14:modId xmlns:p14="http://schemas.microsoft.com/office/powerpoint/2010/main" val="1337892087"/>
              </p:ext>
            </p:extLst>
          </p:nvPr>
        </p:nvGraphicFramePr>
        <p:xfrm>
          <a:off x="251519" y="1124744"/>
          <a:ext cx="8568953" cy="5595312"/>
        </p:xfrm>
        <a:graphic>
          <a:graphicData uri="http://schemas.openxmlformats.org/drawingml/2006/table">
            <a:tbl>
              <a:tblPr/>
              <a:tblGrid>
                <a:gridCol w="792089"/>
                <a:gridCol w="1008112"/>
                <a:gridCol w="5112568"/>
                <a:gridCol w="1656184"/>
              </a:tblGrid>
              <a:tr h="432048">
                <a:tc gridSpan="2">
                  <a:txBody>
                    <a:bodyPr/>
                    <a:lstStyle/>
                    <a:p>
                      <a:pPr algn="ctr">
                        <a:spcAft>
                          <a:spcPts val="0"/>
                        </a:spcAft>
                      </a:pPr>
                      <a:r>
                        <a:rPr lang="en-US" altLang="zh-TW" sz="2400" kern="100" dirty="0" smtClean="0">
                          <a:latin typeface="Courier New"/>
                          <a:ea typeface="新細明體"/>
                          <a:cs typeface="Courier New"/>
                        </a:rPr>
                        <a:t>Structure</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ctr">
                        <a:spcAft>
                          <a:spcPts val="0"/>
                        </a:spcAft>
                      </a:pPr>
                      <a:r>
                        <a:rPr lang="en-US" altLang="zh-TW" sz="2400" kern="100" dirty="0" smtClean="0">
                          <a:latin typeface="Times New Roman"/>
                          <a:ea typeface="新細明體"/>
                          <a:cs typeface="Times New Roman"/>
                        </a:rPr>
                        <a:t>Content</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2400" kern="100" dirty="0" smtClean="0">
                          <a:latin typeface="Times New Roman"/>
                          <a:ea typeface="新細明體"/>
                          <a:cs typeface="Times New Roman"/>
                        </a:rPr>
                        <a:t>Language features</a:t>
                      </a:r>
                      <a:endParaRPr lang="zh-TW" sz="2400" kern="100" dirty="0">
                        <a:latin typeface="Times New Roman"/>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gridSpan="2">
                  <a:txBody>
                    <a:bodyPr/>
                    <a:lstStyle/>
                    <a:p>
                      <a:pPr>
                        <a:spcAft>
                          <a:spcPts val="0"/>
                        </a:spcAft>
                      </a:pPr>
                      <a:r>
                        <a:rPr lang="en-US" altLang="zh-TW" sz="2000" kern="100" dirty="0" smtClean="0">
                          <a:latin typeface="Times New Roman"/>
                          <a:ea typeface="新細明體"/>
                          <a:cs typeface="Times New Roman"/>
                        </a:rPr>
                        <a:t>Identification of phenomenon</a:t>
                      </a:r>
                      <a:endParaRPr lang="zh-TW" sz="20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spcAft>
                          <a:spcPts val="0"/>
                        </a:spcAft>
                      </a:pPr>
                      <a:r>
                        <a:rPr lang="en-US" sz="1400" kern="100">
                          <a:solidFill>
                            <a:srgbClr val="FF0000"/>
                          </a:solidFill>
                          <a:effectLst/>
                          <a:latin typeface="Courier New"/>
                          <a:ea typeface="新細明體"/>
                          <a:cs typeface="Times New Roman"/>
                        </a:rPr>
                        <a:t>When we close switch S, the count rate recorded by GM counter decreases from 1,000 to 400 counts per minute. The reasons are as below.</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When </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 </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The reasons are as below.</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gridSpan="2">
                  <a:txBody>
                    <a:bodyPr/>
                    <a:lstStyle/>
                    <a:p>
                      <a:pPr marL="0" algn="l" defTabSz="914400" rtl="0" eaLnBrk="1" latinLnBrk="0" hangingPunct="1">
                        <a:spcAft>
                          <a:spcPts val="0"/>
                        </a:spcAft>
                      </a:pPr>
                      <a:r>
                        <a:rPr lang="en-US" altLang="zh-TW" sz="2000" kern="100" dirty="0" smtClean="0">
                          <a:solidFill>
                            <a:schemeClr val="tx1"/>
                          </a:solidFill>
                          <a:latin typeface="Times New Roman"/>
                          <a:ea typeface="新細明體"/>
                          <a:cs typeface="Times New Roman"/>
                        </a:rPr>
                        <a:t>Absence of factor</a:t>
                      </a:r>
                      <a:endParaRPr lang="zh-TW" sz="2000" kern="100" dirty="0">
                        <a:solidFill>
                          <a:schemeClr val="tx1"/>
                        </a:solidFill>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spcAft>
                          <a:spcPts val="0"/>
                        </a:spcAft>
                      </a:pPr>
                      <a:r>
                        <a:rPr lang="en-US" sz="1400" kern="100" dirty="0">
                          <a:solidFill>
                            <a:srgbClr val="FF0000"/>
                          </a:solidFill>
                          <a:effectLst/>
                          <a:latin typeface="Courier New"/>
                          <a:ea typeface="新細明體"/>
                          <a:cs typeface="Times New Roman"/>
                        </a:rPr>
                        <a:t>When switch S is open, the GM counter detects </a:t>
                      </a:r>
                      <a:r>
                        <a:rPr lang="zh-HK" sz="1400" kern="100" dirty="0">
                          <a:solidFill>
                            <a:srgbClr val="FF0000"/>
                          </a:solidFill>
                          <a:effectLst/>
                          <a:latin typeface="Calibri"/>
                          <a:ea typeface="新細明體"/>
                          <a:cs typeface="Courier New"/>
                        </a:rPr>
                        <a:t>β</a:t>
                      </a:r>
                      <a:r>
                        <a:rPr lang="en-US" sz="1400" kern="100" dirty="0">
                          <a:solidFill>
                            <a:srgbClr val="FF0000"/>
                          </a:solidFill>
                          <a:effectLst/>
                          <a:latin typeface="Courier New"/>
                          <a:ea typeface="新細明體"/>
                          <a:cs typeface="Times New Roman"/>
                        </a:rPr>
                        <a:t> radiation emitted from the source. Thus, the average rate recorded by GM counter is 1,000 counts per minute.</a:t>
                      </a:r>
                      <a:endParaRPr lang="zh-TW" sz="14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When</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 </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Thus</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rowSpan="3">
                  <a:txBody>
                    <a:bodyPr/>
                    <a:lstStyle/>
                    <a:p>
                      <a:pPr>
                        <a:spcAft>
                          <a:spcPts val="0"/>
                        </a:spcAft>
                      </a:pPr>
                      <a:r>
                        <a:rPr lang="en-US" altLang="zh-TW" sz="1800" kern="100" dirty="0" smtClean="0">
                          <a:latin typeface="Times New Roman"/>
                          <a:ea typeface="新細明體"/>
                          <a:cs typeface="Times New Roman"/>
                        </a:rPr>
                        <a:t>Presence</a:t>
                      </a:r>
                      <a:r>
                        <a:rPr lang="en-US" altLang="zh-TW" sz="1800" kern="100" baseline="0" dirty="0" smtClean="0">
                          <a:latin typeface="Times New Roman"/>
                          <a:ea typeface="新細明體"/>
                          <a:cs typeface="Times New Roman"/>
                        </a:rPr>
                        <a:t> of Factor</a:t>
                      </a:r>
                      <a:endParaRPr lang="zh-TW" sz="18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2400" kern="100" dirty="0" smtClean="0">
                          <a:latin typeface="Courier New"/>
                          <a:ea typeface="新細明體"/>
                          <a:cs typeface="Courier New"/>
                        </a:rPr>
                        <a:t>ES</a:t>
                      </a:r>
                      <a:r>
                        <a:rPr lang="en-US" sz="2400" kern="100" dirty="0" smtClean="0">
                          <a:latin typeface="Courier New"/>
                          <a:ea typeface="新細明體"/>
                          <a:cs typeface="Times New Roman"/>
                        </a:rPr>
                        <a:t>1</a:t>
                      </a:r>
                      <a:endParaRPr lang="zh-TW" sz="24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When the circuit is closed, current flows through coil A and B. Thus, magnetic field is formed between the pair of coils.</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When</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 </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Thus </a:t>
                      </a:r>
                      <a:endParaRPr lang="zh-TW" sz="1400" kern="100">
                        <a:effectLst/>
                        <a:latin typeface="Calibri"/>
                        <a:ea typeface="新細明體"/>
                        <a:cs typeface="Times New Roman"/>
                      </a:endParaRPr>
                    </a:p>
                    <a:p>
                      <a:pPr>
                        <a:spcAft>
                          <a:spcPts val="0"/>
                        </a:spcAft>
                      </a:pPr>
                      <a:r>
                        <a:rPr lang="en-US" sz="1400" kern="100">
                          <a:solidFill>
                            <a:srgbClr val="FF0000"/>
                          </a:solidFill>
                          <a:effectLst/>
                          <a:latin typeface="Courier New"/>
                          <a:ea typeface="新細明體"/>
                          <a:cs typeface="Times New Roman"/>
                        </a:rPr>
                        <a:t> </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8680">
                <a:tc vMerge="1">
                  <a:txBody>
                    <a:bodyPr/>
                    <a:lstStyle/>
                    <a:p>
                      <a:pPr>
                        <a:spcAft>
                          <a:spcPts val="0"/>
                        </a:spcAft>
                      </a:pPr>
                      <a:endParaRPr lang="en-US" sz="2400" kern="100" dirty="0">
                        <a:latin typeface="Courier New"/>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TW" sz="2400" kern="100" dirty="0" smtClean="0">
                          <a:latin typeface="Courier New"/>
                          <a:ea typeface="新細明體"/>
                          <a:cs typeface="Courier New"/>
                        </a:rPr>
                        <a:t>Es2</a:t>
                      </a:r>
                      <a:endParaRPr lang="zh-TW" sz="24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On the other hand, β radiation with negative charges emitted by the radioactive source passes through the magnetic field. It experiences an electromagnetic force and has a deflection.</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One the other hand</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08112">
                <a:tc vMerge="1">
                  <a:txBody>
                    <a:bodyPr/>
                    <a:lstStyle/>
                    <a:p>
                      <a:pPr>
                        <a:spcAft>
                          <a:spcPts val="0"/>
                        </a:spcAft>
                      </a:pPr>
                      <a:endParaRPr lang="zh-TW" sz="24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400" kern="100" dirty="0" smtClean="0">
                          <a:latin typeface="Courier New"/>
                          <a:ea typeface="+mn-ea"/>
                          <a:cs typeface="Courier New"/>
                        </a:rPr>
                        <a:t>Es3</a:t>
                      </a:r>
                      <a:endParaRPr lang="zh-TW" sz="2400" kern="100" dirty="0">
                        <a:latin typeface="Times New Roman"/>
                        <a:ea typeface="新細明體"/>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a:solidFill>
                            <a:srgbClr val="FF0000"/>
                          </a:solidFill>
                          <a:effectLst/>
                          <a:latin typeface="Courier New"/>
                          <a:ea typeface="新細明體"/>
                          <a:cs typeface="Times New Roman"/>
                        </a:rPr>
                        <a:t>Hence, GM counter cannot detect β radiation and record only the background radiation, i.e. 400 counts per minute.</a:t>
                      </a:r>
                      <a:endParaRPr lang="zh-TW" sz="1400" kern="10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400" kern="100" dirty="0">
                          <a:solidFill>
                            <a:srgbClr val="FF0000"/>
                          </a:solidFill>
                          <a:effectLst/>
                          <a:latin typeface="Courier New"/>
                          <a:ea typeface="新細明體"/>
                          <a:cs typeface="Times New Roman"/>
                        </a:rPr>
                        <a:t>Hence</a:t>
                      </a:r>
                      <a:endParaRPr lang="zh-TW" sz="1400" kern="100" dirty="0">
                        <a:effectLst/>
                        <a:latin typeface="Calibri"/>
                        <a:ea typeface="新細明體"/>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190</TotalTime>
  <Words>432</Words>
  <Application>Microsoft Office PowerPoint</Application>
  <PresentationFormat>如螢幕大小 (4:3)</PresentationFormat>
  <Paragraphs>42</Paragraphs>
  <Slides>5</Slides>
  <Notes>0</Notes>
  <HiddenSlides>0</HiddenSlides>
  <MMClips>0</MMClips>
  <ScaleCrop>false</ScaleCrop>
  <HeadingPairs>
    <vt:vector size="4" baseType="variant">
      <vt:variant>
        <vt:lpstr>佈景主題</vt:lpstr>
      </vt:variant>
      <vt:variant>
        <vt:i4>1</vt:i4>
      </vt:variant>
      <vt:variant>
        <vt:lpstr>投影片標題</vt:lpstr>
      </vt:variant>
      <vt:variant>
        <vt:i4>5</vt:i4>
      </vt:variant>
    </vt:vector>
  </HeadingPairs>
  <TitlesOfParts>
    <vt:vector size="6" baseType="lpstr">
      <vt:lpstr>Office 佈景主題</vt:lpstr>
      <vt:lpstr>Genre Exercise︰ Rearranging sentences </vt:lpstr>
      <vt:lpstr>PowerPoint 簡報</vt:lpstr>
      <vt:lpstr>Rearrange the following sentences to form a reasonable answer to the above question.</vt:lpstr>
      <vt:lpstr>PowerPoint 簡報</vt:lpstr>
      <vt:lpstr>Suggested answer</vt:lpstr>
    </vt:vector>
  </TitlesOfParts>
  <Company>skh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原因解說 (Causal Explanation)</dc:title>
  <dc:creator>HYS</dc:creator>
  <cp:lastModifiedBy>ck</cp:lastModifiedBy>
  <cp:revision>32</cp:revision>
  <dcterms:created xsi:type="dcterms:W3CDTF">2013-12-07T05:08:44Z</dcterms:created>
  <dcterms:modified xsi:type="dcterms:W3CDTF">2014-11-04T01:20:55Z</dcterms:modified>
</cp:coreProperties>
</file>