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handoutMasterIdLst>
    <p:handoutMasterId r:id="rId10"/>
  </p:handoutMasterIdLst>
  <p:sldIdLst>
    <p:sldId id="256" r:id="rId2"/>
    <p:sldId id="257" r:id="rId3"/>
    <p:sldId id="258" r:id="rId4"/>
    <p:sldId id="259" r:id="rId5"/>
    <p:sldId id="261" r:id="rId6"/>
    <p:sldId id="262" r:id="rId7"/>
    <p:sldId id="266" r:id="rId8"/>
    <p:sldId id="267" r:id="rId9"/>
  </p:sldIdLst>
  <p:sldSz cx="9144000" cy="6858000" type="screen4x3"/>
  <p:notesSz cx="6761163" cy="9942513"/>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1" d="100"/>
          <a:sy n="71" d="100"/>
        </p:scale>
        <p:origin x="-408" y="-22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lang="zh-HK" altLang="en-US"/>
          </a:p>
        </p:txBody>
      </p:sp>
      <p:sp>
        <p:nvSpPr>
          <p:cNvPr id="3" name="日期版面配置區 2"/>
          <p:cNvSpPr>
            <a:spLocks noGrp="1"/>
          </p:cNvSpPr>
          <p:nvPr>
            <p:ph type="dt" sz="quarter" idx="1"/>
          </p:nvPr>
        </p:nvSpPr>
        <p:spPr>
          <a:xfrm>
            <a:off x="3829761" y="0"/>
            <a:ext cx="2929837" cy="497126"/>
          </a:xfrm>
          <a:prstGeom prst="rect">
            <a:avLst/>
          </a:prstGeom>
        </p:spPr>
        <p:txBody>
          <a:bodyPr vert="horz" lIns="91440" tIns="45720" rIns="91440" bIns="45720" rtlCol="0"/>
          <a:lstStyle>
            <a:lvl1pPr algn="r">
              <a:defRPr sz="1200"/>
            </a:lvl1pPr>
          </a:lstStyle>
          <a:p>
            <a:fld id="{9221977A-C6E2-498C-A206-6D254581020B}" type="datetimeFigureOut">
              <a:rPr lang="zh-HK" altLang="en-US" smtClean="0"/>
              <a:t>4/11/2014</a:t>
            </a:fld>
            <a:endParaRPr lang="zh-HK" altLang="en-US"/>
          </a:p>
        </p:txBody>
      </p:sp>
      <p:sp>
        <p:nvSpPr>
          <p:cNvPr id="4" name="頁尾版面配置區 3"/>
          <p:cNvSpPr>
            <a:spLocks noGrp="1"/>
          </p:cNvSpPr>
          <p:nvPr>
            <p:ph type="ftr" sz="quarter" idx="2"/>
          </p:nvPr>
        </p:nvSpPr>
        <p:spPr>
          <a:xfrm>
            <a:off x="0" y="9443662"/>
            <a:ext cx="2929837" cy="497126"/>
          </a:xfrm>
          <a:prstGeom prst="rect">
            <a:avLst/>
          </a:prstGeom>
        </p:spPr>
        <p:txBody>
          <a:bodyPr vert="horz" lIns="91440" tIns="45720" rIns="91440" bIns="45720" rtlCol="0" anchor="b"/>
          <a:lstStyle>
            <a:lvl1pPr algn="l">
              <a:defRPr sz="1200"/>
            </a:lvl1pPr>
          </a:lstStyle>
          <a:p>
            <a:endParaRPr lang="zh-HK" altLang="en-US"/>
          </a:p>
        </p:txBody>
      </p:sp>
      <p:sp>
        <p:nvSpPr>
          <p:cNvPr id="5" name="投影片編號版面配置區 4"/>
          <p:cNvSpPr>
            <a:spLocks noGrp="1"/>
          </p:cNvSpPr>
          <p:nvPr>
            <p:ph type="sldNum" sz="quarter" idx="3"/>
          </p:nvPr>
        </p:nvSpPr>
        <p:spPr>
          <a:xfrm>
            <a:off x="3829761" y="9443662"/>
            <a:ext cx="2929837" cy="497126"/>
          </a:xfrm>
          <a:prstGeom prst="rect">
            <a:avLst/>
          </a:prstGeom>
        </p:spPr>
        <p:txBody>
          <a:bodyPr vert="horz" lIns="91440" tIns="45720" rIns="91440" bIns="45720" rtlCol="0" anchor="b"/>
          <a:lstStyle>
            <a:lvl1pPr algn="r">
              <a:defRPr sz="1200"/>
            </a:lvl1pPr>
          </a:lstStyle>
          <a:p>
            <a:fld id="{D08BF3AC-A2E6-4D4E-9F1E-F13214D61019}" type="slidenum">
              <a:rPr lang="zh-HK" altLang="en-US" smtClean="0"/>
              <a:t>‹#›</a:t>
            </a:fld>
            <a:endParaRPr lang="zh-HK" altLang="en-US"/>
          </a:p>
        </p:txBody>
      </p:sp>
    </p:spTree>
    <p:extLst>
      <p:ext uri="{BB962C8B-B14F-4D97-AF65-F5344CB8AC3E}">
        <p14:creationId xmlns:p14="http://schemas.microsoft.com/office/powerpoint/2010/main" val="19232258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5F8171C8-FD92-47A2-A0E5-8D90D8BF6D2B}" type="datetimeFigureOut">
              <a:rPr lang="zh-TW" altLang="en-US" smtClean="0"/>
              <a:t>2014/11/3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2080B967-5F7B-4D19-93E9-073CE32CA903}" type="slidenum">
              <a:rPr lang="zh-TW" altLang="en-US" smtClean="0"/>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5F8171C8-FD92-47A2-A0E5-8D90D8BF6D2B}" type="datetimeFigureOut">
              <a:rPr lang="zh-TW" altLang="en-US" smtClean="0"/>
              <a:t>2014/11/3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2080B967-5F7B-4D19-93E9-073CE32CA903}"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5F8171C8-FD92-47A2-A0E5-8D90D8BF6D2B}" type="datetimeFigureOut">
              <a:rPr lang="zh-TW" altLang="en-US" smtClean="0"/>
              <a:t>2014/11/3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2080B967-5F7B-4D19-93E9-073CE32CA903}"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5F8171C8-FD92-47A2-A0E5-8D90D8BF6D2B}" type="datetimeFigureOut">
              <a:rPr lang="zh-TW" altLang="en-US" smtClean="0"/>
              <a:t>2014/11/3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2080B967-5F7B-4D19-93E9-073CE32CA903}" type="slidenum">
              <a:rPr lang="zh-TW" altLang="en-US" smtClean="0"/>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5F8171C8-FD92-47A2-A0E5-8D90D8BF6D2B}" type="datetimeFigureOut">
              <a:rPr lang="zh-TW" altLang="en-US" smtClean="0"/>
              <a:t>2014/11/3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2080B967-5F7B-4D19-93E9-073CE32CA903}" type="slidenum">
              <a:rPr lang="zh-TW" altLang="en-US" smtClean="0"/>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5F8171C8-FD92-47A2-A0E5-8D90D8BF6D2B}" type="datetimeFigureOut">
              <a:rPr lang="zh-TW" altLang="en-US" smtClean="0"/>
              <a:t>2014/11/3</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2080B967-5F7B-4D19-93E9-073CE32CA903}" type="slidenum">
              <a:rPr lang="zh-TW" altLang="en-US" smtClean="0"/>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5F8171C8-FD92-47A2-A0E5-8D90D8BF6D2B}" type="datetimeFigureOut">
              <a:rPr lang="zh-TW" altLang="en-US" smtClean="0"/>
              <a:t>2014/11/3</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2080B967-5F7B-4D19-93E9-073CE32CA903}" type="slidenum">
              <a:rPr lang="zh-TW" altLang="en-US" smtClean="0"/>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5F8171C8-FD92-47A2-A0E5-8D90D8BF6D2B}" type="datetimeFigureOut">
              <a:rPr lang="zh-TW" altLang="en-US" smtClean="0"/>
              <a:t>2014/11/3</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2080B967-5F7B-4D19-93E9-073CE32CA903}" type="slidenum">
              <a:rPr lang="zh-TW" altLang="en-US" smtClean="0"/>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5F8171C8-FD92-47A2-A0E5-8D90D8BF6D2B}" type="datetimeFigureOut">
              <a:rPr lang="zh-TW" altLang="en-US" smtClean="0"/>
              <a:t>2014/11/3</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2080B967-5F7B-4D19-93E9-073CE32CA903}"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5F8171C8-FD92-47A2-A0E5-8D90D8BF6D2B}" type="datetimeFigureOut">
              <a:rPr lang="zh-TW" altLang="en-US" smtClean="0"/>
              <a:t>2014/11/3</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2080B967-5F7B-4D19-93E9-073CE32CA903}" type="slidenum">
              <a:rPr lang="zh-TW" altLang="en-US" smtClean="0"/>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5F8171C8-FD92-47A2-A0E5-8D90D8BF6D2B}" type="datetimeFigureOut">
              <a:rPr lang="zh-TW" altLang="en-US" smtClean="0"/>
              <a:t>2014/11/3</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2080B967-5F7B-4D19-93E9-073CE32CA903}" type="slidenum">
              <a:rPr lang="zh-TW" altLang="en-US" smtClean="0"/>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20000"/>
            <a:lumOff val="80000"/>
            <a:alpha val="20000"/>
          </a:schemeClr>
        </a:solidFill>
        <a:effectLst/>
      </p:bgPr>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8171C8-FD92-47A2-A0E5-8D90D8BF6D2B}" type="datetimeFigureOut">
              <a:rPr lang="zh-TW" altLang="en-US" smtClean="0"/>
              <a:t>2014/11/3</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80B967-5F7B-4D19-93E9-073CE32CA903}" type="slidenum">
              <a:rPr lang="zh-TW" altLang="en-US" smtClean="0"/>
              <a:t>‹#›</a:t>
            </a:fld>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en-US" altLang="zh-TW" dirty="0" smtClean="0"/>
              <a:t>Causal Explanation </a:t>
            </a:r>
            <a:endParaRPr lang="zh-TW" altLang="en-US" dirty="0"/>
          </a:p>
        </p:txBody>
      </p:sp>
      <p:sp>
        <p:nvSpPr>
          <p:cNvPr id="3" name="副標題 2"/>
          <p:cNvSpPr>
            <a:spLocks noGrp="1"/>
          </p:cNvSpPr>
          <p:nvPr>
            <p:ph type="subTitle" idx="1"/>
          </p:nvPr>
        </p:nvSpPr>
        <p:spPr/>
        <p:txBody>
          <a:bodyPr/>
          <a:lstStyle/>
          <a:p>
            <a:endParaRPr lang="zh-TW"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593936" y="625043"/>
            <a:ext cx="7920880" cy="1512167"/>
          </a:xfrm>
        </p:spPr>
        <p:txBody>
          <a:bodyPr>
            <a:noAutofit/>
          </a:bodyPr>
          <a:lstStyle/>
          <a:p>
            <a:pPr marL="0" indent="0" algn="just">
              <a:buNone/>
            </a:pPr>
            <a:r>
              <a:rPr lang="en-US" altLang="zh-HK" sz="2400" dirty="0">
                <a:latin typeface="+mn-ea"/>
              </a:rPr>
              <a:t>As shown in the figure, a beam of α-particles emitted from a radioactive resource enters the space between a pair of metal plates. </a:t>
            </a:r>
            <a:r>
              <a:rPr lang="en-US" altLang="zh-HK" sz="2400" dirty="0">
                <a:solidFill>
                  <a:srgbClr val="FF0000"/>
                </a:solidFill>
                <a:latin typeface="+mn-ea"/>
              </a:rPr>
              <a:t>Explain why </a:t>
            </a:r>
            <a:r>
              <a:rPr lang="en-US" altLang="zh-HK" sz="2400" dirty="0">
                <a:latin typeface="+mn-ea"/>
              </a:rPr>
              <a:t>do the α-particles deflect to the negative poles when switch S </a:t>
            </a:r>
            <a:r>
              <a:rPr lang="en-US" altLang="zh-HK" sz="2400" dirty="0" smtClean="0">
                <a:latin typeface="+mn-ea"/>
              </a:rPr>
              <a:t>closes.</a:t>
            </a:r>
            <a:endParaRPr lang="zh-TW" altLang="en-US" sz="2400" dirty="0">
              <a:latin typeface="+mn-ea"/>
            </a:endParaRPr>
          </a:p>
        </p:txBody>
      </p:sp>
      <p:grpSp>
        <p:nvGrpSpPr>
          <p:cNvPr id="1026" name="Group 2"/>
          <p:cNvGrpSpPr>
            <a:grpSpLocks/>
          </p:cNvGrpSpPr>
          <p:nvPr/>
        </p:nvGrpSpPr>
        <p:grpSpPr bwMode="auto">
          <a:xfrm>
            <a:off x="5076056" y="2657534"/>
            <a:ext cx="2808312" cy="3651786"/>
            <a:chOff x="6705" y="2128"/>
            <a:chExt cx="3027" cy="3928"/>
          </a:xfrm>
        </p:grpSpPr>
        <p:sp>
          <p:nvSpPr>
            <p:cNvPr id="1027" name="Line 3"/>
            <p:cNvSpPr>
              <a:spLocks noChangeShapeType="1"/>
            </p:cNvSpPr>
            <p:nvPr/>
          </p:nvSpPr>
          <p:spPr bwMode="auto">
            <a:xfrm flipH="1">
              <a:off x="8741" y="3600"/>
              <a:ext cx="991" cy="0"/>
            </a:xfrm>
            <a:prstGeom prst="line">
              <a:avLst/>
            </a:prstGeom>
            <a:noFill/>
            <a:ln w="1270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028" name="Line 4"/>
            <p:cNvSpPr>
              <a:spLocks noChangeShapeType="1"/>
            </p:cNvSpPr>
            <p:nvPr/>
          </p:nvSpPr>
          <p:spPr bwMode="auto">
            <a:xfrm flipH="1">
              <a:off x="8416" y="5885"/>
              <a:ext cx="470" cy="0"/>
            </a:xfrm>
            <a:prstGeom prst="line">
              <a:avLst/>
            </a:prstGeom>
            <a:noFill/>
            <a:ln w="1270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029" name="Line 5"/>
            <p:cNvSpPr>
              <a:spLocks noChangeShapeType="1"/>
            </p:cNvSpPr>
            <p:nvPr/>
          </p:nvSpPr>
          <p:spPr bwMode="auto">
            <a:xfrm>
              <a:off x="6705" y="3591"/>
              <a:ext cx="1094" cy="0"/>
            </a:xfrm>
            <a:prstGeom prst="line">
              <a:avLst/>
            </a:prstGeom>
            <a:noFill/>
            <a:ln w="12700">
              <a:solidFill>
                <a:srgbClr val="000000"/>
              </a:solidFill>
              <a:round/>
              <a:headEnd/>
              <a:tailEnd type="none" w="sm" len="sm"/>
            </a:ln>
          </p:spPr>
          <p:txBody>
            <a:bodyPr vert="horz" wrap="square" lIns="91440" tIns="45720" rIns="91440" bIns="45720" numCol="1" anchor="t" anchorCtr="0" compatLnSpc="1">
              <a:prstTxWarp prst="textNoShape">
                <a:avLst/>
              </a:prstTxWarp>
            </a:bodyPr>
            <a:lstStyle/>
            <a:p>
              <a:endParaRPr lang="zh-TW" altLang="en-US"/>
            </a:p>
          </p:txBody>
        </p:sp>
        <p:sp>
          <p:nvSpPr>
            <p:cNvPr id="1030" name="Line 6"/>
            <p:cNvSpPr>
              <a:spLocks noChangeShapeType="1"/>
            </p:cNvSpPr>
            <p:nvPr/>
          </p:nvSpPr>
          <p:spPr bwMode="auto">
            <a:xfrm flipH="1">
              <a:off x="9724" y="3592"/>
              <a:ext cx="3" cy="2312"/>
            </a:xfrm>
            <a:prstGeom prst="line">
              <a:avLst/>
            </a:prstGeom>
            <a:noFill/>
            <a:ln w="1270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031" name="Line 7"/>
            <p:cNvSpPr>
              <a:spLocks noChangeShapeType="1"/>
            </p:cNvSpPr>
            <p:nvPr/>
          </p:nvSpPr>
          <p:spPr bwMode="auto">
            <a:xfrm>
              <a:off x="9228" y="5892"/>
              <a:ext cx="499" cy="0"/>
            </a:xfrm>
            <a:prstGeom prst="line">
              <a:avLst/>
            </a:prstGeom>
            <a:noFill/>
            <a:ln w="12700">
              <a:solidFill>
                <a:srgbClr val="000000"/>
              </a:solidFill>
              <a:round/>
              <a:headEnd type="oval" w="sm" len="sm"/>
              <a:tailEnd/>
            </a:ln>
          </p:spPr>
          <p:txBody>
            <a:bodyPr vert="horz" wrap="square" lIns="91440" tIns="45720" rIns="91440" bIns="45720" numCol="1" anchor="t" anchorCtr="0" compatLnSpc="1">
              <a:prstTxWarp prst="textNoShape">
                <a:avLst/>
              </a:prstTxWarp>
            </a:bodyPr>
            <a:lstStyle/>
            <a:p>
              <a:endParaRPr lang="zh-TW" altLang="en-US"/>
            </a:p>
          </p:txBody>
        </p:sp>
        <p:sp>
          <p:nvSpPr>
            <p:cNvPr id="1032" name="Line 8"/>
            <p:cNvSpPr>
              <a:spLocks noChangeShapeType="1"/>
            </p:cNvSpPr>
            <p:nvPr/>
          </p:nvSpPr>
          <p:spPr bwMode="auto">
            <a:xfrm flipV="1">
              <a:off x="8879" y="5881"/>
              <a:ext cx="349" cy="3"/>
            </a:xfrm>
            <a:prstGeom prst="line">
              <a:avLst/>
            </a:prstGeom>
            <a:noFill/>
            <a:ln w="12700">
              <a:solidFill>
                <a:srgbClr val="000000"/>
              </a:solidFill>
              <a:round/>
              <a:headEnd type="oval" w="sm" len="sm"/>
              <a:tailEnd/>
            </a:ln>
          </p:spPr>
          <p:txBody>
            <a:bodyPr vert="horz" wrap="square" lIns="91440" tIns="45720" rIns="91440" bIns="45720" numCol="1" anchor="t" anchorCtr="0" compatLnSpc="1">
              <a:prstTxWarp prst="textNoShape">
                <a:avLst/>
              </a:prstTxWarp>
            </a:bodyPr>
            <a:lstStyle/>
            <a:p>
              <a:endParaRPr lang="zh-TW" altLang="en-US"/>
            </a:p>
          </p:txBody>
        </p:sp>
        <p:sp>
          <p:nvSpPr>
            <p:cNvPr id="1033" name="Line 9"/>
            <p:cNvSpPr>
              <a:spLocks noChangeShapeType="1"/>
            </p:cNvSpPr>
            <p:nvPr/>
          </p:nvSpPr>
          <p:spPr bwMode="auto">
            <a:xfrm flipV="1">
              <a:off x="6717" y="3592"/>
              <a:ext cx="0" cy="2300"/>
            </a:xfrm>
            <a:prstGeom prst="line">
              <a:avLst/>
            </a:prstGeom>
            <a:noFill/>
            <a:ln w="1270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034" name="Line 10"/>
            <p:cNvSpPr>
              <a:spLocks noChangeShapeType="1"/>
            </p:cNvSpPr>
            <p:nvPr/>
          </p:nvSpPr>
          <p:spPr bwMode="auto">
            <a:xfrm flipV="1">
              <a:off x="8288" y="4402"/>
              <a:ext cx="0" cy="253"/>
            </a:xfrm>
            <a:prstGeom prst="line">
              <a:avLst/>
            </a:prstGeom>
            <a:noFill/>
            <a:ln w="12700">
              <a:solidFill>
                <a:srgbClr val="000000"/>
              </a:solidFill>
              <a:round/>
              <a:headEnd/>
              <a:tailEnd type="arrow" w="med" len="med"/>
            </a:ln>
          </p:spPr>
          <p:txBody>
            <a:bodyPr vert="horz" wrap="square" lIns="91440" tIns="45720" rIns="91440" bIns="45720" numCol="1" anchor="t" anchorCtr="0" compatLnSpc="1">
              <a:prstTxWarp prst="textNoShape">
                <a:avLst/>
              </a:prstTxWarp>
            </a:bodyPr>
            <a:lstStyle/>
            <a:p>
              <a:endParaRPr lang="zh-TW" altLang="en-US"/>
            </a:p>
          </p:txBody>
        </p:sp>
        <p:sp>
          <p:nvSpPr>
            <p:cNvPr id="1035" name="Line 11"/>
            <p:cNvSpPr>
              <a:spLocks noChangeShapeType="1"/>
            </p:cNvSpPr>
            <p:nvPr/>
          </p:nvSpPr>
          <p:spPr bwMode="auto">
            <a:xfrm flipV="1">
              <a:off x="6705" y="5888"/>
              <a:ext cx="710" cy="0"/>
            </a:xfrm>
            <a:prstGeom prst="line">
              <a:avLst/>
            </a:prstGeom>
            <a:noFill/>
            <a:ln w="1270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grpSp>
          <p:nvGrpSpPr>
            <p:cNvPr id="1036" name="Group 12"/>
            <p:cNvGrpSpPr>
              <a:grpSpLocks/>
            </p:cNvGrpSpPr>
            <p:nvPr/>
          </p:nvGrpSpPr>
          <p:grpSpPr bwMode="auto">
            <a:xfrm flipH="1">
              <a:off x="7415" y="5711"/>
              <a:ext cx="1007" cy="345"/>
              <a:chOff x="8786" y="6404"/>
              <a:chExt cx="1007" cy="345"/>
            </a:xfrm>
          </p:grpSpPr>
          <p:sp>
            <p:nvSpPr>
              <p:cNvPr id="1037" name="Line 13"/>
              <p:cNvSpPr>
                <a:spLocks noChangeShapeType="1"/>
              </p:cNvSpPr>
              <p:nvPr/>
            </p:nvSpPr>
            <p:spPr bwMode="auto">
              <a:xfrm flipH="1">
                <a:off x="8786" y="6405"/>
                <a:ext cx="1" cy="344"/>
              </a:xfrm>
              <a:prstGeom prst="line">
                <a:avLst/>
              </a:prstGeom>
              <a:noFill/>
              <a:ln w="1270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038" name="Line 14"/>
              <p:cNvSpPr>
                <a:spLocks noChangeShapeType="1"/>
              </p:cNvSpPr>
              <p:nvPr/>
            </p:nvSpPr>
            <p:spPr bwMode="auto">
              <a:xfrm>
                <a:off x="8867" y="6516"/>
                <a:ext cx="0" cy="123"/>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039" name="Line 15"/>
              <p:cNvSpPr>
                <a:spLocks noChangeShapeType="1"/>
              </p:cNvSpPr>
              <p:nvPr/>
            </p:nvSpPr>
            <p:spPr bwMode="auto">
              <a:xfrm>
                <a:off x="8873" y="6574"/>
                <a:ext cx="840" cy="0"/>
              </a:xfrm>
              <a:prstGeom prst="line">
                <a:avLst/>
              </a:prstGeom>
              <a:noFill/>
              <a:ln w="12700">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040" name="Line 16"/>
              <p:cNvSpPr>
                <a:spLocks noChangeShapeType="1"/>
              </p:cNvSpPr>
              <p:nvPr/>
            </p:nvSpPr>
            <p:spPr bwMode="auto">
              <a:xfrm flipH="1">
                <a:off x="9713" y="6404"/>
                <a:ext cx="1" cy="344"/>
              </a:xfrm>
              <a:prstGeom prst="line">
                <a:avLst/>
              </a:prstGeom>
              <a:noFill/>
              <a:ln w="1270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041" name="Line 17"/>
              <p:cNvSpPr>
                <a:spLocks noChangeShapeType="1"/>
              </p:cNvSpPr>
              <p:nvPr/>
            </p:nvSpPr>
            <p:spPr bwMode="auto">
              <a:xfrm>
                <a:off x="9793" y="6515"/>
                <a:ext cx="0" cy="123"/>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grpSp>
        <p:sp>
          <p:nvSpPr>
            <p:cNvPr id="1043" name="Text Box 19"/>
            <p:cNvSpPr txBox="1">
              <a:spLocks noChangeArrowheads="1"/>
            </p:cNvSpPr>
            <p:nvPr/>
          </p:nvSpPr>
          <p:spPr bwMode="auto">
            <a:xfrm>
              <a:off x="6887" y="5001"/>
              <a:ext cx="1448" cy="58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chemeClr val="tx1"/>
                  </a:solidFill>
                  <a:effectLst/>
                  <a:latin typeface="Courier New" pitchFamily="49" charset="0"/>
                  <a:ea typeface="新細明體" pitchFamily="18" charset="-120"/>
                </a:rPr>
                <a:t>Radioactive</a:t>
              </a:r>
              <a:r>
                <a:rPr kumimoji="1" lang="en-US" altLang="zh-TW" sz="1400" b="0" i="0" u="none" strike="noStrike" cap="none" normalizeH="0" dirty="0" smtClean="0">
                  <a:ln>
                    <a:noFill/>
                  </a:ln>
                  <a:solidFill>
                    <a:schemeClr val="tx1"/>
                  </a:solidFill>
                  <a:effectLst/>
                  <a:latin typeface="Courier New" pitchFamily="49" charset="0"/>
                  <a:ea typeface="新細明體" pitchFamily="18" charset="-120"/>
                </a:rPr>
                <a:t> source</a:t>
              </a:r>
              <a:endParaRPr kumimoji="1" lang="zh-TW" sz="2000" b="0" i="0" u="none" strike="noStrike" cap="none" normalizeH="0" baseline="0" dirty="0" smtClean="0">
                <a:ln>
                  <a:noFill/>
                </a:ln>
                <a:solidFill>
                  <a:schemeClr val="tx1"/>
                </a:solidFill>
                <a:effectLst/>
                <a:latin typeface="Arial" pitchFamily="34" charset="0"/>
                <a:ea typeface="新細明體" pitchFamily="18" charset="-120"/>
              </a:endParaRPr>
            </a:p>
          </p:txBody>
        </p:sp>
        <p:sp>
          <p:nvSpPr>
            <p:cNvPr id="1044" name="Text Box 20"/>
            <p:cNvSpPr txBox="1">
              <a:spLocks noChangeArrowheads="1"/>
            </p:cNvSpPr>
            <p:nvPr/>
          </p:nvSpPr>
          <p:spPr bwMode="auto">
            <a:xfrm>
              <a:off x="8398" y="4286"/>
              <a:ext cx="362" cy="39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200" b="0" i="1" u="none" strike="noStrike" cap="none" normalizeH="0" baseline="0" smtClean="0">
                  <a:ln>
                    <a:noFill/>
                  </a:ln>
                  <a:solidFill>
                    <a:schemeClr val="tx1"/>
                  </a:solidFill>
                  <a:effectLst/>
                  <a:latin typeface="Symbol" pitchFamily="18" charset="2"/>
                  <a:ea typeface="新細明體" pitchFamily="18" charset="-120"/>
                </a:rPr>
                <a:t>a</a:t>
              </a:r>
              <a:endParaRPr kumimoji="1" lang="zh-TW" altLang="zh-TW" sz="1800" b="0" i="0" u="none" strike="noStrike" cap="none" normalizeH="0" baseline="0" smtClean="0">
                <a:ln>
                  <a:noFill/>
                </a:ln>
                <a:solidFill>
                  <a:schemeClr val="tx1"/>
                </a:solidFill>
                <a:effectLst/>
                <a:latin typeface="Arial" pitchFamily="34" charset="0"/>
                <a:ea typeface="新細明體" pitchFamily="18" charset="-120"/>
              </a:endParaRPr>
            </a:p>
          </p:txBody>
        </p:sp>
        <p:sp>
          <p:nvSpPr>
            <p:cNvPr id="1045" name="Text Box 21"/>
            <p:cNvSpPr txBox="1">
              <a:spLocks noChangeArrowheads="1"/>
            </p:cNvSpPr>
            <p:nvPr/>
          </p:nvSpPr>
          <p:spPr bwMode="auto">
            <a:xfrm>
              <a:off x="8939" y="5358"/>
              <a:ext cx="447" cy="449"/>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200" b="0" i="1" u="none" strike="noStrike" cap="none" normalizeH="0" baseline="0" dirty="0" smtClean="0">
                  <a:ln>
                    <a:noFill/>
                  </a:ln>
                  <a:solidFill>
                    <a:schemeClr val="tx1"/>
                  </a:solidFill>
                  <a:effectLst/>
                  <a:latin typeface="Calibri" pitchFamily="34" charset="0"/>
                  <a:ea typeface="新細明體" pitchFamily="18" charset="-120"/>
                </a:rPr>
                <a:t>S</a:t>
              </a:r>
              <a:endParaRPr kumimoji="1" lang="zh-TW" altLang="zh-TW" sz="1800" b="0" i="0" u="none" strike="noStrike" cap="none" normalizeH="0" baseline="0" dirty="0" smtClean="0">
                <a:ln>
                  <a:noFill/>
                </a:ln>
                <a:solidFill>
                  <a:schemeClr val="tx1"/>
                </a:solidFill>
                <a:effectLst/>
                <a:latin typeface="Arial" pitchFamily="34" charset="0"/>
                <a:ea typeface="新細明體" pitchFamily="18" charset="-120"/>
              </a:endParaRPr>
            </a:p>
          </p:txBody>
        </p:sp>
        <p:sp>
          <p:nvSpPr>
            <p:cNvPr id="1046" name="AutoShape 22"/>
            <p:cNvSpPr>
              <a:spLocks noChangeArrowheads="1"/>
            </p:cNvSpPr>
            <p:nvPr/>
          </p:nvSpPr>
          <p:spPr bwMode="auto">
            <a:xfrm>
              <a:off x="8256" y="4703"/>
              <a:ext cx="71" cy="364"/>
            </a:xfrm>
            <a:prstGeom prst="roundRect">
              <a:avLst>
                <a:gd name="adj" fmla="val 16667"/>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047" name="Rectangle 23"/>
            <p:cNvSpPr>
              <a:spLocks noChangeArrowheads="1"/>
            </p:cNvSpPr>
            <p:nvPr/>
          </p:nvSpPr>
          <p:spPr bwMode="auto">
            <a:xfrm>
              <a:off x="8161" y="4647"/>
              <a:ext cx="245" cy="165"/>
            </a:xfrm>
            <a:prstGeom prst="rect">
              <a:avLst/>
            </a:prstGeom>
            <a:solidFill>
              <a:srgbClr val="FFFFFF"/>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048" name="Rectangle 24"/>
            <p:cNvSpPr>
              <a:spLocks noChangeArrowheads="1"/>
            </p:cNvSpPr>
            <p:nvPr/>
          </p:nvSpPr>
          <p:spPr bwMode="auto">
            <a:xfrm>
              <a:off x="7799" y="2713"/>
              <a:ext cx="71" cy="175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049" name="Line 25"/>
            <p:cNvSpPr>
              <a:spLocks noChangeShapeType="1"/>
            </p:cNvSpPr>
            <p:nvPr/>
          </p:nvSpPr>
          <p:spPr bwMode="auto">
            <a:xfrm flipH="1">
              <a:off x="7799" y="4747"/>
              <a:ext cx="457" cy="320"/>
            </a:xfrm>
            <a:prstGeom prst="line">
              <a:avLst/>
            </a:prstGeom>
            <a:noFill/>
            <a:ln w="635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050" name="Line 26"/>
            <p:cNvSpPr>
              <a:spLocks noChangeShapeType="1"/>
            </p:cNvSpPr>
            <p:nvPr/>
          </p:nvSpPr>
          <p:spPr bwMode="auto">
            <a:xfrm flipH="1" flipV="1">
              <a:off x="8341" y="2128"/>
              <a:ext cx="348" cy="528"/>
            </a:xfrm>
            <a:prstGeom prst="line">
              <a:avLst/>
            </a:prstGeom>
            <a:noFill/>
            <a:ln w="635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051" name="Line 27"/>
            <p:cNvSpPr>
              <a:spLocks noChangeShapeType="1"/>
            </p:cNvSpPr>
            <p:nvPr/>
          </p:nvSpPr>
          <p:spPr bwMode="auto">
            <a:xfrm flipH="1">
              <a:off x="7837" y="2128"/>
              <a:ext cx="271" cy="544"/>
            </a:xfrm>
            <a:prstGeom prst="line">
              <a:avLst/>
            </a:prstGeom>
            <a:noFill/>
            <a:ln w="635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052" name="Rectangle 28"/>
            <p:cNvSpPr>
              <a:spLocks noChangeArrowheads="1"/>
            </p:cNvSpPr>
            <p:nvPr/>
          </p:nvSpPr>
          <p:spPr bwMode="auto">
            <a:xfrm>
              <a:off x="8658" y="2721"/>
              <a:ext cx="71" cy="175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053" name="Arc 29"/>
            <p:cNvSpPr>
              <a:spLocks/>
            </p:cNvSpPr>
            <p:nvPr/>
          </p:nvSpPr>
          <p:spPr bwMode="auto">
            <a:xfrm rot="16200000" flipV="1">
              <a:off x="7139" y="3332"/>
              <a:ext cx="1181" cy="1100"/>
            </a:xfrm>
            <a:custGeom>
              <a:avLst/>
              <a:gdLst>
                <a:gd name="G0" fmla="+- 0 0 0"/>
                <a:gd name="G1" fmla="+- 21600 0 0"/>
                <a:gd name="G2" fmla="+- 21600 0 0"/>
                <a:gd name="T0" fmla="*/ 0 w 16789"/>
                <a:gd name="T1" fmla="*/ 0 h 21600"/>
                <a:gd name="T2" fmla="*/ 16789 w 16789"/>
                <a:gd name="T3" fmla="*/ 8010 h 21600"/>
                <a:gd name="T4" fmla="*/ 0 w 16789"/>
                <a:gd name="T5" fmla="*/ 21600 h 21600"/>
              </a:gdLst>
              <a:ahLst/>
              <a:cxnLst>
                <a:cxn ang="0">
                  <a:pos x="T0" y="T1"/>
                </a:cxn>
                <a:cxn ang="0">
                  <a:pos x="T2" y="T3"/>
                </a:cxn>
                <a:cxn ang="0">
                  <a:pos x="T4" y="T5"/>
                </a:cxn>
              </a:cxnLst>
              <a:rect l="0" t="0" r="r" b="b"/>
              <a:pathLst>
                <a:path w="16789" h="21600" fill="none" extrusionOk="0">
                  <a:moveTo>
                    <a:pt x="-1" y="0"/>
                  </a:moveTo>
                  <a:cubicBezTo>
                    <a:pt x="6518" y="0"/>
                    <a:pt x="12687" y="2943"/>
                    <a:pt x="16789" y="8009"/>
                  </a:cubicBezTo>
                </a:path>
                <a:path w="16789" h="21600" stroke="0" extrusionOk="0">
                  <a:moveTo>
                    <a:pt x="-1" y="0"/>
                  </a:moveTo>
                  <a:cubicBezTo>
                    <a:pt x="6518" y="0"/>
                    <a:pt x="12687" y="2943"/>
                    <a:pt x="16789" y="8009"/>
                  </a:cubicBezTo>
                  <a:lnTo>
                    <a:pt x="0" y="21600"/>
                  </a:lnTo>
                  <a:close/>
                </a:path>
              </a:pathLst>
            </a:custGeom>
            <a:noFill/>
            <a:ln w="1270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grpSp>
      <p:grpSp>
        <p:nvGrpSpPr>
          <p:cNvPr id="1054" name="Group 30"/>
          <p:cNvGrpSpPr>
            <a:grpSpLocks/>
          </p:cNvGrpSpPr>
          <p:nvPr/>
        </p:nvGrpSpPr>
        <p:grpSpPr bwMode="auto">
          <a:xfrm>
            <a:off x="1547665" y="2348880"/>
            <a:ext cx="2823542" cy="3955678"/>
            <a:chOff x="2568" y="1805"/>
            <a:chExt cx="3027" cy="4260"/>
          </a:xfrm>
        </p:grpSpPr>
        <p:sp>
          <p:nvSpPr>
            <p:cNvPr id="1055" name="Line 31"/>
            <p:cNvSpPr>
              <a:spLocks noChangeShapeType="1"/>
            </p:cNvSpPr>
            <p:nvPr/>
          </p:nvSpPr>
          <p:spPr bwMode="auto">
            <a:xfrm flipH="1">
              <a:off x="4604" y="3609"/>
              <a:ext cx="991" cy="0"/>
            </a:xfrm>
            <a:prstGeom prst="line">
              <a:avLst/>
            </a:prstGeom>
            <a:noFill/>
            <a:ln w="1270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056" name="Line 32"/>
            <p:cNvSpPr>
              <a:spLocks noChangeShapeType="1"/>
            </p:cNvSpPr>
            <p:nvPr/>
          </p:nvSpPr>
          <p:spPr bwMode="auto">
            <a:xfrm flipH="1">
              <a:off x="4279" y="5894"/>
              <a:ext cx="470" cy="0"/>
            </a:xfrm>
            <a:prstGeom prst="line">
              <a:avLst/>
            </a:prstGeom>
            <a:noFill/>
            <a:ln w="1270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057" name="Line 33"/>
            <p:cNvSpPr>
              <a:spLocks noChangeShapeType="1"/>
            </p:cNvSpPr>
            <p:nvPr/>
          </p:nvSpPr>
          <p:spPr bwMode="auto">
            <a:xfrm>
              <a:off x="2568" y="3600"/>
              <a:ext cx="1094" cy="0"/>
            </a:xfrm>
            <a:prstGeom prst="line">
              <a:avLst/>
            </a:prstGeom>
            <a:noFill/>
            <a:ln w="12700">
              <a:solidFill>
                <a:srgbClr val="000000"/>
              </a:solidFill>
              <a:round/>
              <a:headEnd/>
              <a:tailEnd type="none" w="sm" len="sm"/>
            </a:ln>
          </p:spPr>
          <p:txBody>
            <a:bodyPr vert="horz" wrap="square" lIns="91440" tIns="45720" rIns="91440" bIns="45720" numCol="1" anchor="t" anchorCtr="0" compatLnSpc="1">
              <a:prstTxWarp prst="textNoShape">
                <a:avLst/>
              </a:prstTxWarp>
            </a:bodyPr>
            <a:lstStyle/>
            <a:p>
              <a:endParaRPr lang="zh-TW" altLang="en-US"/>
            </a:p>
          </p:txBody>
        </p:sp>
        <p:sp>
          <p:nvSpPr>
            <p:cNvPr id="1058" name="Line 34"/>
            <p:cNvSpPr>
              <a:spLocks noChangeShapeType="1"/>
            </p:cNvSpPr>
            <p:nvPr/>
          </p:nvSpPr>
          <p:spPr bwMode="auto">
            <a:xfrm flipH="1">
              <a:off x="5587" y="3601"/>
              <a:ext cx="3" cy="2312"/>
            </a:xfrm>
            <a:prstGeom prst="line">
              <a:avLst/>
            </a:prstGeom>
            <a:noFill/>
            <a:ln w="1270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059" name="Line 35"/>
            <p:cNvSpPr>
              <a:spLocks noChangeShapeType="1"/>
            </p:cNvSpPr>
            <p:nvPr/>
          </p:nvSpPr>
          <p:spPr bwMode="auto">
            <a:xfrm>
              <a:off x="5091" y="5901"/>
              <a:ext cx="499" cy="0"/>
            </a:xfrm>
            <a:prstGeom prst="line">
              <a:avLst/>
            </a:prstGeom>
            <a:noFill/>
            <a:ln w="12700">
              <a:solidFill>
                <a:srgbClr val="000000"/>
              </a:solidFill>
              <a:round/>
              <a:headEnd type="oval" w="sm" len="sm"/>
              <a:tailEnd/>
            </a:ln>
          </p:spPr>
          <p:txBody>
            <a:bodyPr vert="horz" wrap="square" lIns="91440" tIns="45720" rIns="91440" bIns="45720" numCol="1" anchor="t" anchorCtr="0" compatLnSpc="1">
              <a:prstTxWarp prst="textNoShape">
                <a:avLst/>
              </a:prstTxWarp>
            </a:bodyPr>
            <a:lstStyle/>
            <a:p>
              <a:endParaRPr lang="zh-TW" altLang="en-US"/>
            </a:p>
          </p:txBody>
        </p:sp>
        <p:sp>
          <p:nvSpPr>
            <p:cNvPr id="1060" name="Line 36"/>
            <p:cNvSpPr>
              <a:spLocks noChangeShapeType="1"/>
            </p:cNvSpPr>
            <p:nvPr/>
          </p:nvSpPr>
          <p:spPr bwMode="auto">
            <a:xfrm flipV="1">
              <a:off x="4742" y="5733"/>
              <a:ext cx="282" cy="160"/>
            </a:xfrm>
            <a:prstGeom prst="line">
              <a:avLst/>
            </a:prstGeom>
            <a:noFill/>
            <a:ln w="12700">
              <a:solidFill>
                <a:srgbClr val="000000"/>
              </a:solidFill>
              <a:round/>
              <a:headEnd type="oval" w="sm" len="sm"/>
              <a:tailEnd/>
            </a:ln>
          </p:spPr>
          <p:txBody>
            <a:bodyPr vert="horz" wrap="square" lIns="91440" tIns="45720" rIns="91440" bIns="45720" numCol="1" anchor="t" anchorCtr="0" compatLnSpc="1">
              <a:prstTxWarp prst="textNoShape">
                <a:avLst/>
              </a:prstTxWarp>
            </a:bodyPr>
            <a:lstStyle/>
            <a:p>
              <a:endParaRPr lang="zh-TW" altLang="en-US"/>
            </a:p>
          </p:txBody>
        </p:sp>
        <p:sp>
          <p:nvSpPr>
            <p:cNvPr id="1061" name="Line 37"/>
            <p:cNvSpPr>
              <a:spLocks noChangeShapeType="1"/>
            </p:cNvSpPr>
            <p:nvPr/>
          </p:nvSpPr>
          <p:spPr bwMode="auto">
            <a:xfrm rot="-5400000" flipH="1" flipV="1">
              <a:off x="3161" y="3610"/>
              <a:ext cx="1980" cy="0"/>
            </a:xfrm>
            <a:prstGeom prst="line">
              <a:avLst/>
            </a:prstGeom>
            <a:noFill/>
            <a:ln w="127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zh-TW" altLang="en-US"/>
            </a:p>
          </p:txBody>
        </p:sp>
        <p:sp>
          <p:nvSpPr>
            <p:cNvPr id="1062" name="Line 38"/>
            <p:cNvSpPr>
              <a:spLocks noChangeShapeType="1"/>
            </p:cNvSpPr>
            <p:nvPr/>
          </p:nvSpPr>
          <p:spPr bwMode="auto">
            <a:xfrm flipV="1">
              <a:off x="2580" y="3601"/>
              <a:ext cx="0" cy="2300"/>
            </a:xfrm>
            <a:prstGeom prst="line">
              <a:avLst/>
            </a:prstGeom>
            <a:noFill/>
            <a:ln w="1270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063" name="Line 39"/>
            <p:cNvSpPr>
              <a:spLocks noChangeShapeType="1"/>
            </p:cNvSpPr>
            <p:nvPr/>
          </p:nvSpPr>
          <p:spPr bwMode="auto">
            <a:xfrm flipV="1">
              <a:off x="4151" y="4411"/>
              <a:ext cx="0" cy="253"/>
            </a:xfrm>
            <a:prstGeom prst="line">
              <a:avLst/>
            </a:prstGeom>
            <a:noFill/>
            <a:ln w="12700">
              <a:solidFill>
                <a:srgbClr val="000000"/>
              </a:solidFill>
              <a:round/>
              <a:headEnd/>
              <a:tailEnd type="arrow" w="med" len="med"/>
            </a:ln>
          </p:spPr>
          <p:txBody>
            <a:bodyPr vert="horz" wrap="square" lIns="91440" tIns="45720" rIns="91440" bIns="45720" numCol="1" anchor="t" anchorCtr="0" compatLnSpc="1">
              <a:prstTxWarp prst="textNoShape">
                <a:avLst/>
              </a:prstTxWarp>
            </a:bodyPr>
            <a:lstStyle/>
            <a:p>
              <a:endParaRPr lang="zh-TW" altLang="en-US"/>
            </a:p>
          </p:txBody>
        </p:sp>
        <p:sp>
          <p:nvSpPr>
            <p:cNvPr id="1064" name="Line 40"/>
            <p:cNvSpPr>
              <a:spLocks noChangeShapeType="1"/>
            </p:cNvSpPr>
            <p:nvPr/>
          </p:nvSpPr>
          <p:spPr bwMode="auto">
            <a:xfrm flipV="1">
              <a:off x="2568" y="5897"/>
              <a:ext cx="710" cy="0"/>
            </a:xfrm>
            <a:prstGeom prst="line">
              <a:avLst/>
            </a:prstGeom>
            <a:noFill/>
            <a:ln w="1270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grpSp>
          <p:nvGrpSpPr>
            <p:cNvPr id="1065" name="Group 41"/>
            <p:cNvGrpSpPr>
              <a:grpSpLocks/>
            </p:cNvGrpSpPr>
            <p:nvPr/>
          </p:nvGrpSpPr>
          <p:grpSpPr bwMode="auto">
            <a:xfrm flipH="1">
              <a:off x="3278" y="5720"/>
              <a:ext cx="1007" cy="345"/>
              <a:chOff x="8786" y="6404"/>
              <a:chExt cx="1007" cy="345"/>
            </a:xfrm>
          </p:grpSpPr>
          <p:sp>
            <p:nvSpPr>
              <p:cNvPr id="1066" name="Line 42"/>
              <p:cNvSpPr>
                <a:spLocks noChangeShapeType="1"/>
              </p:cNvSpPr>
              <p:nvPr/>
            </p:nvSpPr>
            <p:spPr bwMode="auto">
              <a:xfrm flipH="1">
                <a:off x="8786" y="6405"/>
                <a:ext cx="1" cy="344"/>
              </a:xfrm>
              <a:prstGeom prst="line">
                <a:avLst/>
              </a:prstGeom>
              <a:noFill/>
              <a:ln w="1270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067" name="Line 43"/>
              <p:cNvSpPr>
                <a:spLocks noChangeShapeType="1"/>
              </p:cNvSpPr>
              <p:nvPr/>
            </p:nvSpPr>
            <p:spPr bwMode="auto">
              <a:xfrm>
                <a:off x="8867" y="6516"/>
                <a:ext cx="0" cy="123"/>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068" name="Line 44"/>
              <p:cNvSpPr>
                <a:spLocks noChangeShapeType="1"/>
              </p:cNvSpPr>
              <p:nvPr/>
            </p:nvSpPr>
            <p:spPr bwMode="auto">
              <a:xfrm>
                <a:off x="8873" y="6574"/>
                <a:ext cx="840" cy="0"/>
              </a:xfrm>
              <a:prstGeom prst="line">
                <a:avLst/>
              </a:prstGeom>
              <a:noFill/>
              <a:ln w="12700">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069" name="Line 45"/>
              <p:cNvSpPr>
                <a:spLocks noChangeShapeType="1"/>
              </p:cNvSpPr>
              <p:nvPr/>
            </p:nvSpPr>
            <p:spPr bwMode="auto">
              <a:xfrm flipH="1">
                <a:off x="9713" y="6404"/>
                <a:ext cx="1" cy="344"/>
              </a:xfrm>
              <a:prstGeom prst="line">
                <a:avLst/>
              </a:prstGeom>
              <a:noFill/>
              <a:ln w="1270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070" name="Line 46"/>
              <p:cNvSpPr>
                <a:spLocks noChangeShapeType="1"/>
              </p:cNvSpPr>
              <p:nvPr/>
            </p:nvSpPr>
            <p:spPr bwMode="auto">
              <a:xfrm>
                <a:off x="9793" y="6515"/>
                <a:ext cx="0" cy="123"/>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grpSp>
        <p:sp>
          <p:nvSpPr>
            <p:cNvPr id="1071" name="Text Box 47"/>
            <p:cNvSpPr txBox="1">
              <a:spLocks noChangeArrowheads="1"/>
            </p:cNvSpPr>
            <p:nvPr/>
          </p:nvSpPr>
          <p:spPr bwMode="auto">
            <a:xfrm>
              <a:off x="3357" y="1805"/>
              <a:ext cx="2144" cy="39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2000" dirty="0" smtClean="0">
                  <a:latin typeface="Courier New" pitchFamily="49" charset="0"/>
                  <a:ea typeface="新細明體" pitchFamily="18" charset="-120"/>
                </a:rPr>
                <a:t>a pair of metal plates</a:t>
              </a:r>
              <a:endParaRPr kumimoji="1" lang="zh-TW" sz="3200" b="0" i="0" u="none" strike="noStrike" cap="none" normalizeH="0" baseline="0" dirty="0" smtClean="0">
                <a:ln>
                  <a:noFill/>
                </a:ln>
                <a:solidFill>
                  <a:schemeClr val="tx1"/>
                </a:solidFill>
                <a:effectLst/>
                <a:latin typeface="Arial" pitchFamily="34" charset="0"/>
                <a:ea typeface="新細明體" pitchFamily="18" charset="-120"/>
              </a:endParaRPr>
            </a:p>
          </p:txBody>
        </p:sp>
        <p:sp>
          <p:nvSpPr>
            <p:cNvPr id="1073" name="Text Box 49"/>
            <p:cNvSpPr txBox="1">
              <a:spLocks noChangeArrowheads="1"/>
            </p:cNvSpPr>
            <p:nvPr/>
          </p:nvSpPr>
          <p:spPr bwMode="auto">
            <a:xfrm>
              <a:off x="4261" y="4295"/>
              <a:ext cx="362" cy="39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200" b="0" i="1" u="none" strike="noStrike" cap="none" normalizeH="0" baseline="0" smtClean="0">
                  <a:ln>
                    <a:noFill/>
                  </a:ln>
                  <a:solidFill>
                    <a:schemeClr val="tx1"/>
                  </a:solidFill>
                  <a:effectLst/>
                  <a:latin typeface="Symbol" pitchFamily="18" charset="2"/>
                  <a:ea typeface="新細明體" pitchFamily="18" charset="-120"/>
                </a:rPr>
                <a:t>a</a:t>
              </a:r>
              <a:endParaRPr kumimoji="1" lang="zh-TW" altLang="zh-TW" sz="1800" b="0" i="0" u="none" strike="noStrike" cap="none" normalizeH="0" baseline="0" smtClean="0">
                <a:ln>
                  <a:noFill/>
                </a:ln>
                <a:solidFill>
                  <a:schemeClr val="tx1"/>
                </a:solidFill>
                <a:effectLst/>
                <a:latin typeface="Arial" pitchFamily="34" charset="0"/>
                <a:ea typeface="新細明體" pitchFamily="18" charset="-120"/>
              </a:endParaRPr>
            </a:p>
          </p:txBody>
        </p:sp>
        <p:sp>
          <p:nvSpPr>
            <p:cNvPr id="1075" name="AutoShape 51"/>
            <p:cNvSpPr>
              <a:spLocks noChangeArrowheads="1"/>
            </p:cNvSpPr>
            <p:nvPr/>
          </p:nvSpPr>
          <p:spPr bwMode="auto">
            <a:xfrm>
              <a:off x="4119" y="4712"/>
              <a:ext cx="71" cy="364"/>
            </a:xfrm>
            <a:prstGeom prst="roundRect">
              <a:avLst>
                <a:gd name="adj" fmla="val 16667"/>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076" name="Rectangle 52"/>
            <p:cNvSpPr>
              <a:spLocks noChangeArrowheads="1"/>
            </p:cNvSpPr>
            <p:nvPr/>
          </p:nvSpPr>
          <p:spPr bwMode="auto">
            <a:xfrm>
              <a:off x="4024" y="4656"/>
              <a:ext cx="245" cy="165"/>
            </a:xfrm>
            <a:prstGeom prst="rect">
              <a:avLst/>
            </a:prstGeom>
            <a:solidFill>
              <a:srgbClr val="FFFFFF"/>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077" name="Rectangle 53"/>
            <p:cNvSpPr>
              <a:spLocks noChangeArrowheads="1"/>
            </p:cNvSpPr>
            <p:nvPr/>
          </p:nvSpPr>
          <p:spPr bwMode="auto">
            <a:xfrm>
              <a:off x="3662" y="2722"/>
              <a:ext cx="71" cy="175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078" name="Line 54"/>
            <p:cNvSpPr>
              <a:spLocks noChangeShapeType="1"/>
            </p:cNvSpPr>
            <p:nvPr/>
          </p:nvSpPr>
          <p:spPr bwMode="auto">
            <a:xfrm flipH="1">
              <a:off x="3615" y="4756"/>
              <a:ext cx="504" cy="499"/>
            </a:xfrm>
            <a:prstGeom prst="line">
              <a:avLst/>
            </a:prstGeom>
            <a:noFill/>
            <a:ln w="635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079" name="Line 55"/>
            <p:cNvSpPr>
              <a:spLocks noChangeShapeType="1"/>
            </p:cNvSpPr>
            <p:nvPr/>
          </p:nvSpPr>
          <p:spPr bwMode="auto">
            <a:xfrm flipH="1" flipV="1">
              <a:off x="4442" y="2410"/>
              <a:ext cx="110" cy="255"/>
            </a:xfrm>
            <a:prstGeom prst="line">
              <a:avLst/>
            </a:prstGeom>
            <a:noFill/>
            <a:ln w="635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080" name="Line 56"/>
            <p:cNvSpPr>
              <a:spLocks noChangeShapeType="1"/>
            </p:cNvSpPr>
            <p:nvPr/>
          </p:nvSpPr>
          <p:spPr bwMode="auto">
            <a:xfrm flipH="1">
              <a:off x="3700" y="2410"/>
              <a:ext cx="167" cy="271"/>
            </a:xfrm>
            <a:prstGeom prst="line">
              <a:avLst/>
            </a:prstGeom>
            <a:noFill/>
            <a:ln w="635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081" name="Rectangle 57"/>
            <p:cNvSpPr>
              <a:spLocks noChangeArrowheads="1"/>
            </p:cNvSpPr>
            <p:nvPr/>
          </p:nvSpPr>
          <p:spPr bwMode="auto">
            <a:xfrm>
              <a:off x="4521" y="2730"/>
              <a:ext cx="71" cy="175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zh-TW" altLang="en-US"/>
            </a:p>
          </p:txBody>
        </p:sp>
      </p:grpSp>
      <p:sp>
        <p:nvSpPr>
          <p:cNvPr id="117" name="文字方塊 116"/>
          <p:cNvSpPr txBox="1"/>
          <p:nvPr/>
        </p:nvSpPr>
        <p:spPr>
          <a:xfrm>
            <a:off x="593936" y="40268"/>
            <a:ext cx="2642070" cy="584775"/>
          </a:xfrm>
          <a:prstGeom prst="rect">
            <a:avLst/>
          </a:prstGeom>
          <a:noFill/>
        </p:spPr>
        <p:txBody>
          <a:bodyPr wrap="none" rtlCol="0">
            <a:spAutoFit/>
          </a:bodyPr>
          <a:lstStyle/>
          <a:p>
            <a:r>
              <a:rPr lang="en-US" altLang="zh-TW" sz="3200" u="sng" dirty="0" smtClean="0"/>
              <a:t>Q1(pre-test)</a:t>
            </a:r>
            <a:r>
              <a:rPr lang="zh-TW" altLang="en-US" sz="3200" u="sng" dirty="0" smtClean="0"/>
              <a:t>：</a:t>
            </a:r>
            <a:endParaRPr lang="zh-TW" altLang="en-US" sz="3200" u="sng" dirty="0"/>
          </a:p>
        </p:txBody>
      </p:sp>
      <p:sp>
        <p:nvSpPr>
          <p:cNvPr id="60" name="Text Box 47"/>
          <p:cNvSpPr txBox="1">
            <a:spLocks noChangeArrowheads="1"/>
          </p:cNvSpPr>
          <p:nvPr/>
        </p:nvSpPr>
        <p:spPr bwMode="auto">
          <a:xfrm>
            <a:off x="5563473" y="2189210"/>
            <a:ext cx="1999892" cy="3649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2000" dirty="0" smtClean="0">
                <a:latin typeface="Courier New" pitchFamily="49" charset="0"/>
                <a:ea typeface="新細明體" pitchFamily="18" charset="-120"/>
              </a:rPr>
              <a:t>a pair of metal plates</a:t>
            </a:r>
            <a:endParaRPr kumimoji="1" lang="zh-TW" sz="3200" b="0" i="0" u="none" strike="noStrike" cap="none" normalizeH="0" baseline="0" dirty="0" smtClean="0">
              <a:ln>
                <a:noFill/>
              </a:ln>
              <a:solidFill>
                <a:schemeClr val="tx1"/>
              </a:solidFill>
              <a:effectLst/>
              <a:latin typeface="Arial" pitchFamily="34" charset="0"/>
              <a:ea typeface="新細明體" pitchFamily="18" charset="-120"/>
            </a:endParaRPr>
          </a:p>
        </p:txBody>
      </p:sp>
      <p:sp>
        <p:nvSpPr>
          <p:cNvPr id="61" name="Text Box 19"/>
          <p:cNvSpPr txBox="1">
            <a:spLocks noChangeArrowheads="1"/>
          </p:cNvSpPr>
          <p:nvPr/>
        </p:nvSpPr>
        <p:spPr bwMode="auto">
          <a:xfrm>
            <a:off x="1730446" y="5389866"/>
            <a:ext cx="1343388" cy="54107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chemeClr val="tx1"/>
                </a:solidFill>
                <a:effectLst/>
                <a:latin typeface="Courier New" pitchFamily="49" charset="0"/>
                <a:ea typeface="新細明體" pitchFamily="18" charset="-120"/>
              </a:rPr>
              <a:t>Radioactive</a:t>
            </a:r>
            <a:r>
              <a:rPr kumimoji="1" lang="en-US" altLang="zh-TW" sz="1400" b="0" i="0" u="none" strike="noStrike" cap="none" normalizeH="0" dirty="0" smtClean="0">
                <a:ln>
                  <a:noFill/>
                </a:ln>
                <a:solidFill>
                  <a:schemeClr val="tx1"/>
                </a:solidFill>
                <a:effectLst/>
                <a:latin typeface="Courier New" pitchFamily="49" charset="0"/>
                <a:ea typeface="新細明體" pitchFamily="18" charset="-120"/>
              </a:rPr>
              <a:t> source</a:t>
            </a:r>
            <a:endParaRPr kumimoji="1" lang="zh-TW" sz="2000" b="0" i="0" u="none" strike="noStrike" cap="none" normalizeH="0" baseline="0" dirty="0" smtClean="0">
              <a:ln>
                <a:noFill/>
              </a:ln>
              <a:solidFill>
                <a:schemeClr val="tx1"/>
              </a:solidFill>
              <a:effectLst/>
              <a:latin typeface="Arial" pitchFamily="34" charset="0"/>
              <a:ea typeface="新細明體" pitchFamily="18" charset="-120"/>
            </a:endParaRPr>
          </a:p>
        </p:txBody>
      </p:sp>
      <p:sp>
        <p:nvSpPr>
          <p:cNvPr id="2" name="文字方塊 1"/>
          <p:cNvSpPr txBox="1"/>
          <p:nvPr/>
        </p:nvSpPr>
        <p:spPr>
          <a:xfrm>
            <a:off x="3295705" y="6321515"/>
            <a:ext cx="1137127" cy="369332"/>
          </a:xfrm>
          <a:prstGeom prst="rect">
            <a:avLst/>
          </a:prstGeom>
          <a:noFill/>
        </p:spPr>
        <p:txBody>
          <a:bodyPr wrap="square" rtlCol="0">
            <a:spAutoFit/>
          </a:bodyPr>
          <a:lstStyle/>
          <a:p>
            <a:r>
              <a:rPr lang="en-US" altLang="zh-HK" dirty="0" smtClean="0"/>
              <a:t>Switch S</a:t>
            </a:r>
            <a:endParaRPr lang="zh-HK" altLang="en-US" dirty="0"/>
          </a:p>
        </p:txBody>
      </p:sp>
      <p:sp>
        <p:nvSpPr>
          <p:cNvPr id="63" name="文字方塊 62"/>
          <p:cNvSpPr txBox="1"/>
          <p:nvPr/>
        </p:nvSpPr>
        <p:spPr>
          <a:xfrm>
            <a:off x="6687178" y="6314034"/>
            <a:ext cx="1137127" cy="369332"/>
          </a:xfrm>
          <a:prstGeom prst="rect">
            <a:avLst/>
          </a:prstGeom>
          <a:noFill/>
        </p:spPr>
        <p:txBody>
          <a:bodyPr wrap="square" rtlCol="0">
            <a:spAutoFit/>
          </a:bodyPr>
          <a:lstStyle/>
          <a:p>
            <a:r>
              <a:rPr lang="en-US" altLang="zh-HK" dirty="0" smtClean="0"/>
              <a:t>Switch S</a:t>
            </a:r>
            <a:endParaRPr lang="zh-HK"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1196752"/>
            <a:ext cx="8229600" cy="4929411"/>
          </a:xfrm>
        </p:spPr>
        <p:txBody>
          <a:bodyPr>
            <a:normAutofit fontScale="92500"/>
          </a:bodyPr>
          <a:lstStyle/>
          <a:p>
            <a:r>
              <a:rPr lang="en-US" altLang="zh-TW" sz="3600" dirty="0">
                <a:latin typeface="+mn-ea"/>
              </a:rPr>
              <a:t>When switch S closes, α-particles will deflect to the negative pole. The reasons are as below.</a:t>
            </a:r>
          </a:p>
          <a:p>
            <a:r>
              <a:rPr lang="en-US" altLang="zh-TW" sz="3600" dirty="0">
                <a:latin typeface="+mn-ea"/>
              </a:rPr>
              <a:t>When switch S closes, an electric field is formed between the two parallel metal plates. </a:t>
            </a:r>
            <a:endParaRPr lang="en-US" altLang="zh-TW" sz="3600" dirty="0" smtClean="0">
              <a:latin typeface="+mn-ea"/>
            </a:endParaRPr>
          </a:p>
          <a:p>
            <a:r>
              <a:rPr lang="en-US" altLang="zh-TW" sz="3600" dirty="0" smtClean="0">
                <a:latin typeface="+mn-ea"/>
              </a:rPr>
              <a:t>On </a:t>
            </a:r>
            <a:r>
              <a:rPr lang="en-US" altLang="zh-TW" sz="3600" dirty="0">
                <a:latin typeface="+mn-ea"/>
              </a:rPr>
              <a:t>the other hand, α-particles have positive charges. </a:t>
            </a:r>
            <a:endParaRPr lang="en-US" altLang="zh-TW" sz="3600" dirty="0" smtClean="0">
              <a:latin typeface="+mn-ea"/>
            </a:endParaRPr>
          </a:p>
          <a:p>
            <a:r>
              <a:rPr lang="en-US" altLang="zh-TW" sz="3600" dirty="0" smtClean="0">
                <a:latin typeface="+mn-ea"/>
              </a:rPr>
              <a:t>When </a:t>
            </a:r>
            <a:r>
              <a:rPr lang="en-US" altLang="zh-TW" sz="3600" dirty="0">
                <a:latin typeface="+mn-ea"/>
              </a:rPr>
              <a:t>the α-particles enter the electric field, they will experience an electric force and deflect to the plane of negative pole. </a:t>
            </a:r>
          </a:p>
          <a:p>
            <a:endParaRPr lang="en-US" altLang="zh-TW" sz="3600" dirty="0">
              <a:latin typeface="+mn-ea"/>
            </a:endParaRPr>
          </a:p>
          <a:p>
            <a:endParaRPr lang="zh-TW" altLang="en-US" dirty="0"/>
          </a:p>
        </p:txBody>
      </p:sp>
      <p:sp>
        <p:nvSpPr>
          <p:cNvPr id="4" name="文字方塊 3"/>
          <p:cNvSpPr txBox="1"/>
          <p:nvPr/>
        </p:nvSpPr>
        <p:spPr>
          <a:xfrm>
            <a:off x="467544" y="476672"/>
            <a:ext cx="3642536" cy="584775"/>
          </a:xfrm>
          <a:prstGeom prst="rect">
            <a:avLst/>
          </a:prstGeom>
          <a:noFill/>
        </p:spPr>
        <p:txBody>
          <a:bodyPr wrap="none" rtlCol="0">
            <a:spAutoFit/>
          </a:bodyPr>
          <a:lstStyle/>
          <a:p>
            <a:r>
              <a:rPr lang="en-US" altLang="zh-TW" sz="3200" u="sng" dirty="0" smtClean="0"/>
              <a:t>Suggested Answer</a:t>
            </a:r>
            <a:r>
              <a:rPr lang="zh-TW" altLang="en-US" sz="3200" u="sng" dirty="0" smtClean="0"/>
              <a:t>：</a:t>
            </a:r>
            <a:endParaRPr lang="zh-TW" altLang="en-US" sz="3200" u="sn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39552" y="0"/>
            <a:ext cx="8229600" cy="1143000"/>
          </a:xfrm>
        </p:spPr>
        <p:txBody>
          <a:bodyPr/>
          <a:lstStyle/>
          <a:p>
            <a:r>
              <a:rPr lang="en-US" altLang="zh-TW" dirty="0" smtClean="0"/>
              <a:t>Schematic Structure</a:t>
            </a:r>
            <a:endParaRPr lang="zh-TW" altLang="en-US" dirty="0"/>
          </a:p>
        </p:txBody>
      </p:sp>
      <p:graphicFrame>
        <p:nvGraphicFramePr>
          <p:cNvPr id="7" name="內容版面配置區 6"/>
          <p:cNvGraphicFramePr>
            <a:graphicFrameLocks noGrp="1"/>
          </p:cNvGraphicFramePr>
          <p:nvPr>
            <p:ph idx="1"/>
            <p:extLst>
              <p:ext uri="{D42A27DB-BD31-4B8C-83A1-F6EECF244321}">
                <p14:modId xmlns:p14="http://schemas.microsoft.com/office/powerpoint/2010/main" val="342808921"/>
              </p:ext>
            </p:extLst>
          </p:nvPr>
        </p:nvGraphicFramePr>
        <p:xfrm>
          <a:off x="107504" y="908720"/>
          <a:ext cx="8928992" cy="5212080"/>
        </p:xfrm>
        <a:graphic>
          <a:graphicData uri="http://schemas.openxmlformats.org/drawingml/2006/table">
            <a:tbl>
              <a:tblPr/>
              <a:tblGrid>
                <a:gridCol w="1152128"/>
                <a:gridCol w="1584176"/>
                <a:gridCol w="4464496"/>
                <a:gridCol w="1728192"/>
              </a:tblGrid>
              <a:tr h="432049">
                <a:tc gridSpan="2">
                  <a:txBody>
                    <a:bodyPr/>
                    <a:lstStyle/>
                    <a:p>
                      <a:pPr algn="ctr">
                        <a:spcAft>
                          <a:spcPts val="0"/>
                        </a:spcAft>
                      </a:pPr>
                      <a:r>
                        <a:rPr lang="en-US" altLang="zh-TW" sz="2400" kern="100" dirty="0" smtClean="0">
                          <a:latin typeface="Courier New"/>
                          <a:ea typeface="新細明體"/>
                          <a:cs typeface="Courier New"/>
                        </a:rPr>
                        <a:t>Structure</a:t>
                      </a:r>
                      <a:endParaRPr lang="zh-TW" sz="2400" kern="100" dirty="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a:txBody>
                    <a:bodyPr/>
                    <a:lstStyle/>
                    <a:p>
                      <a:pPr algn="ctr">
                        <a:spcAft>
                          <a:spcPts val="0"/>
                        </a:spcAft>
                      </a:pPr>
                      <a:r>
                        <a:rPr lang="en-US" altLang="zh-TW" sz="2400" kern="100" dirty="0" smtClean="0">
                          <a:latin typeface="Courier New"/>
                          <a:ea typeface="新細明體"/>
                          <a:cs typeface="Courier New"/>
                        </a:rPr>
                        <a:t>Content</a:t>
                      </a:r>
                      <a:endParaRPr lang="zh-TW" sz="2400" kern="100" dirty="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en-US" altLang="zh-TW" sz="2000" kern="100" dirty="0" smtClean="0">
                          <a:solidFill>
                            <a:schemeClr val="tx1"/>
                          </a:solidFill>
                          <a:latin typeface="Courier New"/>
                          <a:ea typeface="新細明體"/>
                          <a:cs typeface="Courier New"/>
                        </a:rPr>
                        <a:t>Language Features</a:t>
                      </a:r>
                      <a:endParaRPr lang="zh-TW" sz="2000" kern="100" dirty="0">
                        <a:solidFill>
                          <a:schemeClr val="tx1"/>
                        </a:solidFill>
                        <a:latin typeface="Courier New"/>
                        <a:ea typeface="新細明體"/>
                        <a:cs typeface="Courier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36104">
                <a:tc gridSpan="2">
                  <a:txBody>
                    <a:bodyPr/>
                    <a:lstStyle/>
                    <a:p>
                      <a:pPr>
                        <a:spcAft>
                          <a:spcPts val="0"/>
                        </a:spcAft>
                      </a:pPr>
                      <a:r>
                        <a:rPr lang="en-US" altLang="zh-TW" sz="1800" kern="100" dirty="0" smtClean="0">
                          <a:latin typeface="Courier New"/>
                          <a:ea typeface="新細明體"/>
                          <a:cs typeface="Courier New"/>
                        </a:rPr>
                        <a:t>Identification of phenomenon</a:t>
                      </a:r>
                      <a:endParaRPr lang="zh-TW" sz="1800" kern="100" dirty="0">
                        <a:latin typeface="Times New Roman"/>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a:txBody>
                    <a:bodyPr/>
                    <a:lstStyle/>
                    <a:p>
                      <a:pPr>
                        <a:spcAft>
                          <a:spcPts val="0"/>
                        </a:spcAft>
                        <a:buFont typeface="Arial" pitchFamily="34" charset="0"/>
                        <a:buNone/>
                      </a:pPr>
                      <a:r>
                        <a:rPr lang="en-US" altLang="zh-TW" sz="2400" kern="100" dirty="0" smtClean="0">
                          <a:latin typeface="Times New Roman"/>
                          <a:ea typeface="+mn-ea"/>
                          <a:cs typeface="Times New Roman"/>
                        </a:rPr>
                        <a:t>When switch S closes, a-  particles will deflect to the negative pole. The reasons are as below.</a:t>
                      </a:r>
                      <a:endParaRPr lang="zh-TW" sz="2400" kern="100" dirty="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buFont typeface="Arial" pitchFamily="34" charset="0"/>
                        <a:buNone/>
                      </a:pPr>
                      <a:r>
                        <a:rPr lang="en-US" altLang="zh-TW" sz="2000" kern="100" dirty="0" smtClean="0">
                          <a:solidFill>
                            <a:schemeClr val="tx1"/>
                          </a:solidFill>
                          <a:latin typeface="Courier New"/>
                          <a:ea typeface="新細明體"/>
                          <a:cs typeface="Courier New"/>
                        </a:rPr>
                        <a:t>When…</a:t>
                      </a:r>
                    </a:p>
                    <a:p>
                      <a:pPr marL="0" algn="l" defTabSz="914400" rtl="0" eaLnBrk="1" latinLnBrk="0" hangingPunct="1">
                        <a:spcAft>
                          <a:spcPts val="0"/>
                        </a:spcAft>
                        <a:buFont typeface="Arial" pitchFamily="34" charset="0"/>
                        <a:buNone/>
                      </a:pPr>
                      <a:r>
                        <a:rPr lang="en-US" altLang="zh-TW" sz="1800" kern="100" dirty="0" smtClean="0">
                          <a:solidFill>
                            <a:schemeClr val="tx1"/>
                          </a:solidFill>
                          <a:latin typeface="Courier New"/>
                          <a:ea typeface="新細明體"/>
                          <a:cs typeface="Courier New"/>
                        </a:rPr>
                        <a:t>The reasons are as below.</a:t>
                      </a:r>
                      <a:endParaRPr lang="zh-TW" sz="1800" kern="100" dirty="0">
                        <a:solidFill>
                          <a:schemeClr val="tx1"/>
                        </a:solidFill>
                        <a:latin typeface="Courier New"/>
                        <a:ea typeface="新細明體"/>
                        <a:cs typeface="Courier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4096">
                <a:tc gridSpan="2">
                  <a:txBody>
                    <a:bodyPr/>
                    <a:lstStyle/>
                    <a:p>
                      <a:pPr>
                        <a:spcAft>
                          <a:spcPts val="0"/>
                        </a:spcAft>
                      </a:pPr>
                      <a:r>
                        <a:rPr lang="en-US" altLang="zh-TW" sz="1800" kern="100" dirty="0" smtClean="0">
                          <a:latin typeface="Courier New"/>
                          <a:ea typeface="新細明體"/>
                          <a:cs typeface="Courier New"/>
                        </a:rPr>
                        <a:t>Absence</a:t>
                      </a:r>
                      <a:r>
                        <a:rPr lang="en-US" altLang="zh-TW" sz="1800" kern="100" baseline="0" dirty="0" smtClean="0">
                          <a:latin typeface="Courier New"/>
                          <a:ea typeface="新細明體"/>
                          <a:cs typeface="Courier New"/>
                        </a:rPr>
                        <a:t> of factor</a:t>
                      </a:r>
                      <a:endParaRPr lang="zh-TW" sz="1800" kern="100" dirty="0">
                        <a:latin typeface="Times New Roman"/>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a:txBody>
                    <a:bodyPr/>
                    <a:lstStyle/>
                    <a:p>
                      <a:pPr algn="just">
                        <a:spcAft>
                          <a:spcPts val="0"/>
                        </a:spcAft>
                      </a:pPr>
                      <a:r>
                        <a:rPr lang="en-US" altLang="zh-TW" sz="2400" kern="100" dirty="0" smtClean="0">
                          <a:latin typeface="Times New Roman"/>
                          <a:ea typeface="+mn-ea"/>
                          <a:cs typeface="Times New Roman"/>
                        </a:rPr>
                        <a:t>When switch S closes, an electric field is formed between the two parallel metal plates. </a:t>
                      </a:r>
                      <a:endParaRPr lang="zh-TW" sz="2400" kern="100" dirty="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altLang="zh-TW" sz="2000" kern="100" dirty="0" smtClean="0">
                          <a:solidFill>
                            <a:schemeClr val="tx1"/>
                          </a:solidFill>
                          <a:latin typeface="Courier New"/>
                          <a:ea typeface="新細明體"/>
                          <a:cs typeface="Courier New"/>
                        </a:rPr>
                        <a:t>When…</a:t>
                      </a:r>
                      <a:endParaRPr lang="zh-TW" sz="2000" kern="100" dirty="0">
                        <a:solidFill>
                          <a:schemeClr val="tx1"/>
                        </a:solidFill>
                        <a:latin typeface="Courier New"/>
                        <a:ea typeface="新細明體"/>
                        <a:cs typeface="Courier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4096">
                <a:tc rowSpan="2">
                  <a:txBody>
                    <a:bodyPr/>
                    <a:lstStyle/>
                    <a:p>
                      <a:pPr>
                        <a:spcAft>
                          <a:spcPts val="0"/>
                        </a:spcAft>
                      </a:pPr>
                      <a:r>
                        <a:rPr lang="en-US" altLang="zh-TW" sz="1600" kern="100" dirty="0" smtClean="0">
                          <a:latin typeface="Courier New"/>
                          <a:ea typeface="新細明體"/>
                          <a:cs typeface="Courier New"/>
                        </a:rPr>
                        <a:t>Presence</a:t>
                      </a:r>
                      <a:r>
                        <a:rPr lang="en-US" altLang="zh-TW" sz="1600" kern="100" baseline="0" dirty="0" smtClean="0">
                          <a:latin typeface="Courier New"/>
                          <a:ea typeface="新細明體"/>
                          <a:cs typeface="Courier New"/>
                        </a:rPr>
                        <a:t> of factor</a:t>
                      </a:r>
                      <a:endParaRPr lang="zh-TW" sz="1600" kern="100" dirty="0">
                        <a:latin typeface="Times New Roman"/>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TW" sz="1600" kern="100" dirty="0" smtClean="0">
                          <a:latin typeface="Courier New"/>
                          <a:ea typeface="新細明體"/>
                          <a:cs typeface="Courier New"/>
                        </a:rPr>
                        <a:t>Explanation</a:t>
                      </a:r>
                      <a:r>
                        <a:rPr lang="en-US" altLang="zh-TW" sz="1600" kern="100" baseline="0" dirty="0" smtClean="0">
                          <a:latin typeface="Courier New"/>
                          <a:ea typeface="新細明體"/>
                          <a:cs typeface="Courier New"/>
                        </a:rPr>
                        <a:t> Sequence </a:t>
                      </a:r>
                      <a:r>
                        <a:rPr lang="en-US" sz="1600" kern="100" dirty="0" smtClean="0">
                          <a:latin typeface="Courier New"/>
                          <a:ea typeface="新細明體"/>
                          <a:cs typeface="Times New Roman"/>
                        </a:rPr>
                        <a:t>1</a:t>
                      </a:r>
                      <a:endParaRPr lang="zh-TW" sz="1600" kern="100" dirty="0">
                        <a:latin typeface="Times New Roman"/>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TW" sz="2400" kern="100" dirty="0" smtClean="0">
                          <a:latin typeface="Times New Roman"/>
                          <a:ea typeface="+mn-ea"/>
                          <a:cs typeface="Times New Roman"/>
                        </a:rPr>
                        <a:t>On the other hand, α-particles have positive charges. </a:t>
                      </a:r>
                      <a:endParaRPr lang="en-US" altLang="zh-TW" sz="2400" kern="100" dirty="0" smtClean="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altLang="zh-TW" sz="2000" kern="100" dirty="0" smtClean="0">
                          <a:solidFill>
                            <a:schemeClr val="tx1"/>
                          </a:solidFill>
                          <a:latin typeface="Courier New"/>
                          <a:ea typeface="新細明體"/>
                          <a:cs typeface="Courier New"/>
                        </a:rPr>
                        <a:t>On the other hand, …</a:t>
                      </a:r>
                      <a:endParaRPr lang="zh-TW" sz="2000" kern="100" dirty="0">
                        <a:solidFill>
                          <a:schemeClr val="tx1"/>
                        </a:solidFill>
                        <a:latin typeface="Courier New"/>
                        <a:ea typeface="新細明體"/>
                        <a:cs typeface="Courier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96144">
                <a:tc vMerge="1">
                  <a:txBody>
                    <a:bodyPr/>
                    <a:lstStyle/>
                    <a:p>
                      <a:pPr>
                        <a:spcAft>
                          <a:spcPts val="0"/>
                        </a:spcAft>
                      </a:pPr>
                      <a:endParaRPr lang="en-US" sz="2400" kern="100" dirty="0">
                        <a:latin typeface="Courier New"/>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TW" sz="1600" kern="100" dirty="0" smtClean="0">
                          <a:latin typeface="Courier New"/>
                          <a:ea typeface="+mn-ea"/>
                          <a:cs typeface="Courier New"/>
                        </a:rPr>
                        <a:t>Explanation Sequence 2</a:t>
                      </a:r>
                      <a:endParaRPr lang="en-US" altLang="zh-TW" sz="1600" kern="100" dirty="0">
                        <a:latin typeface="Courier New"/>
                        <a:ea typeface="+mn-ea"/>
                        <a:cs typeface="Courier New"/>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TW" sz="2400" kern="100" dirty="0" smtClean="0">
                          <a:latin typeface="Times New Roman"/>
                          <a:ea typeface="+mn-ea"/>
                          <a:cs typeface="Times New Roman"/>
                        </a:rPr>
                        <a:t>When the α-particles enter the electric field, they will experience an electric force and deflect to the plane of negative pole.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altLang="zh-TW" sz="2000" kern="100" dirty="0" smtClean="0">
                          <a:solidFill>
                            <a:schemeClr val="tx1"/>
                          </a:solidFill>
                          <a:latin typeface="Courier New"/>
                          <a:ea typeface="新細明體"/>
                          <a:cs typeface="Courier New"/>
                        </a:rPr>
                        <a:t>When…</a:t>
                      </a:r>
                      <a:endParaRPr lang="zh-TW" sz="2000" kern="100" dirty="0">
                        <a:solidFill>
                          <a:schemeClr val="tx1"/>
                        </a:solidFill>
                        <a:latin typeface="Courier New"/>
                        <a:ea typeface="新細明體"/>
                        <a:cs typeface="Courier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539552" y="980728"/>
            <a:ext cx="8064896" cy="1512167"/>
          </a:xfrm>
        </p:spPr>
        <p:txBody>
          <a:bodyPr>
            <a:noAutofit/>
          </a:bodyPr>
          <a:lstStyle/>
          <a:p>
            <a:pPr marL="0" indent="0" algn="just">
              <a:buNone/>
            </a:pPr>
            <a:r>
              <a:rPr lang="en-US" altLang="zh-HK" sz="2000" dirty="0"/>
              <a:t>A factory producing bottles of detergent uses a method as shown to check the quantity of detergent inside the bottles. At both sides of conveyor belt, there is a set of radioactivity source(β), detector and counter. Both the source and detector are set at the level as the standard height for the detergent inside the bottle to reach (see the following figure). </a:t>
            </a:r>
            <a:endParaRPr lang="zh-TW" altLang="en-US" sz="2000" dirty="0">
              <a:latin typeface="+mn-ea"/>
            </a:endParaRPr>
          </a:p>
        </p:txBody>
      </p:sp>
      <p:sp>
        <p:nvSpPr>
          <p:cNvPr id="117" name="文字方塊 116"/>
          <p:cNvSpPr txBox="1"/>
          <p:nvPr/>
        </p:nvSpPr>
        <p:spPr>
          <a:xfrm>
            <a:off x="611560" y="332656"/>
            <a:ext cx="1897251" cy="584775"/>
          </a:xfrm>
          <a:prstGeom prst="rect">
            <a:avLst/>
          </a:prstGeom>
          <a:noFill/>
        </p:spPr>
        <p:txBody>
          <a:bodyPr wrap="none" rtlCol="0">
            <a:spAutoFit/>
          </a:bodyPr>
          <a:lstStyle/>
          <a:p>
            <a:r>
              <a:rPr lang="en-US" altLang="zh-TW" sz="3200" u="sng" dirty="0" smtClean="0"/>
              <a:t>Example </a:t>
            </a:r>
            <a:r>
              <a:rPr lang="en-US" altLang="zh-TW" sz="3200" u="sng" dirty="0" smtClean="0"/>
              <a:t>2</a:t>
            </a:r>
            <a:endParaRPr lang="zh-TW" altLang="en-US" sz="3200" u="sng" dirty="0"/>
          </a:p>
        </p:txBody>
      </p:sp>
      <p:sp>
        <p:nvSpPr>
          <p:cNvPr id="1741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62" name="文字方塊 61"/>
          <p:cNvSpPr txBox="1"/>
          <p:nvPr/>
        </p:nvSpPr>
        <p:spPr>
          <a:xfrm>
            <a:off x="611560" y="5589240"/>
            <a:ext cx="8208912" cy="707886"/>
          </a:xfrm>
          <a:prstGeom prst="rect">
            <a:avLst/>
          </a:prstGeom>
          <a:noFill/>
        </p:spPr>
        <p:txBody>
          <a:bodyPr wrap="square" rtlCol="0">
            <a:spAutoFit/>
          </a:bodyPr>
          <a:lstStyle/>
          <a:p>
            <a:pPr algn="just">
              <a:spcBef>
                <a:spcPct val="20000"/>
              </a:spcBef>
            </a:pPr>
            <a:r>
              <a:rPr lang="en-US" altLang="zh-TW" sz="2000" dirty="0"/>
              <a:t>Explain how this system can identify the irregular products (that the detergent inside the bottle does not reach the standard height). </a:t>
            </a:r>
            <a:endParaRPr lang="zh-TW" altLang="en-US" sz="2000" dirty="0"/>
          </a:p>
        </p:txBody>
      </p:sp>
      <p:pic>
        <p:nvPicPr>
          <p:cNvPr id="17421" name="Picture 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15016" y="2708920"/>
            <a:ext cx="5610946" cy="27363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1124744"/>
            <a:ext cx="8291264" cy="5328592"/>
          </a:xfrm>
        </p:spPr>
        <p:txBody>
          <a:bodyPr>
            <a:noAutofit/>
          </a:bodyPr>
          <a:lstStyle/>
          <a:p>
            <a:pPr marL="0" indent="0" algn="just">
              <a:buNone/>
            </a:pPr>
            <a:r>
              <a:rPr lang="en-US" altLang="zh-TW" sz="2800" dirty="0"/>
              <a:t>When the detergent inside the bottle does not reach the standard height, the reading of counter is greater than the normal. The reasons are as follows. In normal condition, the detergent inside the bottle reaches the standard height. Majority of β radiations will be absorbed by the detergent and is not able reach the detector. Thus, the counter records only few β radiations and background radiation. When the detergent inside the bottle does not reach the standard height, β radiations will not be absorbed and thus they will reach the detector. The reader of counter goes up and the irregular product can be identified. </a:t>
            </a:r>
            <a:endParaRPr lang="zh-TW" altLang="en-US" sz="2800" dirty="0"/>
          </a:p>
        </p:txBody>
      </p:sp>
      <p:sp>
        <p:nvSpPr>
          <p:cNvPr id="4" name="文字方塊 3"/>
          <p:cNvSpPr txBox="1"/>
          <p:nvPr/>
        </p:nvSpPr>
        <p:spPr>
          <a:xfrm>
            <a:off x="467544" y="476672"/>
            <a:ext cx="3192092" cy="584775"/>
          </a:xfrm>
          <a:prstGeom prst="rect">
            <a:avLst/>
          </a:prstGeom>
          <a:noFill/>
        </p:spPr>
        <p:txBody>
          <a:bodyPr wrap="none" rtlCol="0">
            <a:spAutoFit/>
          </a:bodyPr>
          <a:lstStyle/>
          <a:p>
            <a:r>
              <a:rPr lang="en-US" altLang="zh-TW" sz="3200" u="sng" dirty="0" smtClean="0"/>
              <a:t>Suggested answer</a:t>
            </a:r>
            <a:endParaRPr lang="zh-TW" altLang="en-US" sz="3200" u="sn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39552" y="0"/>
            <a:ext cx="8229600" cy="1143000"/>
          </a:xfrm>
        </p:spPr>
        <p:txBody>
          <a:bodyPr/>
          <a:lstStyle/>
          <a:p>
            <a:r>
              <a:rPr lang="en-US" altLang="zh-TW" dirty="0" smtClean="0"/>
              <a:t>Schematic Structure</a:t>
            </a:r>
            <a:endParaRPr lang="zh-TW" altLang="en-US" dirty="0"/>
          </a:p>
        </p:txBody>
      </p:sp>
      <p:graphicFrame>
        <p:nvGraphicFramePr>
          <p:cNvPr id="7" name="內容版面配置區 6"/>
          <p:cNvGraphicFramePr>
            <a:graphicFrameLocks noGrp="1"/>
          </p:cNvGraphicFramePr>
          <p:nvPr>
            <p:ph idx="1"/>
            <p:extLst>
              <p:ext uri="{D42A27DB-BD31-4B8C-83A1-F6EECF244321}">
                <p14:modId xmlns:p14="http://schemas.microsoft.com/office/powerpoint/2010/main" val="949617290"/>
              </p:ext>
            </p:extLst>
          </p:nvPr>
        </p:nvGraphicFramePr>
        <p:xfrm>
          <a:off x="7386" y="1052736"/>
          <a:ext cx="8928992" cy="5486400"/>
        </p:xfrm>
        <a:graphic>
          <a:graphicData uri="http://schemas.openxmlformats.org/drawingml/2006/table">
            <a:tbl>
              <a:tblPr/>
              <a:tblGrid>
                <a:gridCol w="2404374"/>
                <a:gridCol w="4796426"/>
                <a:gridCol w="1728192"/>
              </a:tblGrid>
              <a:tr h="432049">
                <a:tc>
                  <a:txBody>
                    <a:bodyPr/>
                    <a:lstStyle/>
                    <a:p>
                      <a:pPr algn="ctr">
                        <a:spcAft>
                          <a:spcPts val="0"/>
                        </a:spcAft>
                      </a:pPr>
                      <a:r>
                        <a:rPr lang="en-US" altLang="zh-TW" sz="2400" kern="100" dirty="0" smtClean="0">
                          <a:latin typeface="Courier New"/>
                          <a:ea typeface="新細明體"/>
                          <a:cs typeface="Courier New"/>
                        </a:rPr>
                        <a:t>Structure</a:t>
                      </a:r>
                      <a:endParaRPr lang="zh-TW" sz="2400" kern="100" dirty="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TW" sz="2400" kern="100" dirty="0" smtClean="0">
                          <a:latin typeface="Courier New"/>
                          <a:ea typeface="新細明體"/>
                          <a:cs typeface="Courier New"/>
                        </a:rPr>
                        <a:t>Content</a:t>
                      </a:r>
                      <a:endParaRPr lang="zh-TW" sz="2400" kern="100" dirty="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en-US" altLang="zh-TW" sz="2000" kern="100" dirty="0" smtClean="0">
                          <a:solidFill>
                            <a:schemeClr val="tx1"/>
                          </a:solidFill>
                          <a:latin typeface="Courier New"/>
                          <a:ea typeface="新細明體"/>
                          <a:cs typeface="Courier New"/>
                        </a:rPr>
                        <a:t>Language Features</a:t>
                      </a:r>
                      <a:endParaRPr lang="zh-TW" sz="2000" kern="100" dirty="0">
                        <a:solidFill>
                          <a:schemeClr val="tx1"/>
                        </a:solidFill>
                        <a:latin typeface="Courier New"/>
                        <a:ea typeface="新細明體"/>
                        <a:cs typeface="Courier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36104">
                <a:tc>
                  <a:txBody>
                    <a:bodyPr/>
                    <a:lstStyle/>
                    <a:p>
                      <a:pPr>
                        <a:spcAft>
                          <a:spcPts val="0"/>
                        </a:spcAft>
                      </a:pPr>
                      <a:r>
                        <a:rPr lang="en-US" altLang="zh-TW" sz="1800" kern="100" dirty="0" smtClean="0">
                          <a:latin typeface="Courier New"/>
                          <a:ea typeface="新細明體"/>
                          <a:cs typeface="Courier New"/>
                        </a:rPr>
                        <a:t>Identification of phenomenon</a:t>
                      </a:r>
                      <a:endParaRPr lang="zh-TW" sz="1800" kern="100" dirty="0">
                        <a:latin typeface="Times New Roman"/>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buFont typeface="Arial" pitchFamily="34" charset="0"/>
                        <a:buNone/>
                      </a:pPr>
                      <a:r>
                        <a:rPr lang="en-US" altLang="zh-TW" sz="2000" kern="100" dirty="0" smtClean="0">
                          <a:latin typeface="Times New Roman"/>
                          <a:ea typeface="+mn-ea"/>
                          <a:cs typeface="Times New Roman"/>
                        </a:rPr>
                        <a:t>When the detergent inside the bottle does not reach the standard height, the reading of counter is greater than the normal. The reasons are as follows. </a:t>
                      </a:r>
                      <a:endParaRPr lang="zh-TW" sz="2000" kern="100" dirty="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buFont typeface="Arial" pitchFamily="34" charset="0"/>
                        <a:buNone/>
                      </a:pPr>
                      <a:r>
                        <a:rPr lang="en-US" altLang="zh-TW" sz="2000" kern="100" dirty="0" smtClean="0">
                          <a:solidFill>
                            <a:schemeClr val="tx1"/>
                          </a:solidFill>
                          <a:latin typeface="Courier New"/>
                          <a:ea typeface="新細明體"/>
                          <a:cs typeface="Courier New"/>
                        </a:rPr>
                        <a:t>When…</a:t>
                      </a:r>
                    </a:p>
                    <a:p>
                      <a:pPr marL="0" algn="l" defTabSz="914400" rtl="0" eaLnBrk="1" latinLnBrk="0" hangingPunct="1">
                        <a:spcAft>
                          <a:spcPts val="0"/>
                        </a:spcAft>
                        <a:buFont typeface="Arial" pitchFamily="34" charset="0"/>
                        <a:buNone/>
                      </a:pPr>
                      <a:r>
                        <a:rPr lang="en-US" altLang="zh-TW" sz="1800" kern="100" dirty="0" smtClean="0">
                          <a:solidFill>
                            <a:schemeClr val="tx1"/>
                          </a:solidFill>
                          <a:latin typeface="Courier New"/>
                          <a:ea typeface="新細明體"/>
                          <a:cs typeface="Courier New"/>
                        </a:rPr>
                        <a:t>The reasons are as follows</a:t>
                      </a:r>
                      <a:endParaRPr lang="zh-TW" sz="1800" kern="100" dirty="0">
                        <a:solidFill>
                          <a:schemeClr val="tx1"/>
                        </a:solidFill>
                        <a:latin typeface="Courier New"/>
                        <a:ea typeface="新細明體"/>
                        <a:cs typeface="Courier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4096">
                <a:tc>
                  <a:txBody>
                    <a:bodyPr/>
                    <a:lstStyle/>
                    <a:p>
                      <a:pPr>
                        <a:spcAft>
                          <a:spcPts val="0"/>
                        </a:spcAft>
                      </a:pPr>
                      <a:r>
                        <a:rPr lang="en-US" altLang="zh-TW" sz="1800" kern="100" dirty="0" smtClean="0">
                          <a:latin typeface="Courier New"/>
                          <a:ea typeface="新細明體"/>
                          <a:cs typeface="Courier New"/>
                        </a:rPr>
                        <a:t>Absence</a:t>
                      </a:r>
                      <a:r>
                        <a:rPr lang="en-US" altLang="zh-TW" sz="1800" kern="100" baseline="0" dirty="0" smtClean="0">
                          <a:latin typeface="Courier New"/>
                          <a:ea typeface="新細明體"/>
                          <a:cs typeface="Courier New"/>
                        </a:rPr>
                        <a:t> of factor</a:t>
                      </a:r>
                      <a:endParaRPr lang="zh-TW" sz="1800" kern="100" dirty="0">
                        <a:latin typeface="Times New Roman"/>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altLang="zh-TW" sz="2000" kern="100" dirty="0" smtClean="0">
                          <a:latin typeface="Times New Roman"/>
                          <a:ea typeface="+mn-ea"/>
                          <a:cs typeface="Times New Roman"/>
                        </a:rPr>
                        <a:t>In normal condition, the detergent inside the bottle reaches the standard height. Majority of β radiations will be absorbed by the detergent and is not able reach the detector. Thus, the counter records only few β radiations and background radiation. </a:t>
                      </a:r>
                      <a:endParaRPr lang="zh-TW" sz="2000" kern="100" dirty="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altLang="zh-TW" sz="2000" kern="100" dirty="0" smtClean="0">
                          <a:solidFill>
                            <a:schemeClr val="tx1"/>
                          </a:solidFill>
                          <a:latin typeface="Courier New"/>
                          <a:ea typeface="新細明體"/>
                          <a:cs typeface="Courier New"/>
                        </a:rPr>
                        <a:t>In</a:t>
                      </a:r>
                      <a:r>
                        <a:rPr lang="en-US" altLang="zh-TW" sz="2000" kern="100" baseline="0" dirty="0" smtClean="0">
                          <a:solidFill>
                            <a:schemeClr val="tx1"/>
                          </a:solidFill>
                          <a:latin typeface="Courier New"/>
                          <a:ea typeface="新細明體"/>
                          <a:cs typeface="Courier New"/>
                        </a:rPr>
                        <a:t> normal condition,…</a:t>
                      </a:r>
                    </a:p>
                    <a:p>
                      <a:pPr marL="0" algn="l" defTabSz="914400" rtl="0" eaLnBrk="1" latinLnBrk="0" hangingPunct="1">
                        <a:spcAft>
                          <a:spcPts val="0"/>
                        </a:spcAft>
                      </a:pPr>
                      <a:endParaRPr lang="en-US" altLang="zh-TW" sz="2000" kern="100" baseline="0" dirty="0" smtClean="0">
                        <a:solidFill>
                          <a:schemeClr val="tx1"/>
                        </a:solidFill>
                        <a:latin typeface="Courier New"/>
                        <a:ea typeface="新細明體"/>
                        <a:cs typeface="Courier New"/>
                      </a:endParaRPr>
                    </a:p>
                    <a:p>
                      <a:pPr marL="0" algn="l" defTabSz="914400" rtl="0" eaLnBrk="1" latinLnBrk="0" hangingPunct="1">
                        <a:spcAft>
                          <a:spcPts val="0"/>
                        </a:spcAft>
                      </a:pPr>
                      <a:r>
                        <a:rPr lang="en-US" altLang="zh-TW" sz="2000" kern="100" baseline="0" dirty="0" smtClean="0">
                          <a:solidFill>
                            <a:schemeClr val="tx1"/>
                          </a:solidFill>
                          <a:latin typeface="Courier New"/>
                          <a:ea typeface="新細明體"/>
                          <a:cs typeface="Courier New"/>
                        </a:rPr>
                        <a:t>Thus</a:t>
                      </a:r>
                      <a:endParaRPr lang="zh-TW" sz="2000" kern="100" dirty="0">
                        <a:solidFill>
                          <a:schemeClr val="tx1"/>
                        </a:solidFill>
                        <a:latin typeface="Courier New"/>
                        <a:ea typeface="新細明體"/>
                        <a:cs typeface="Courier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4096">
                <a:tc>
                  <a:txBody>
                    <a:bodyPr/>
                    <a:lstStyle/>
                    <a:p>
                      <a:pPr marL="0" algn="l" defTabSz="914400" rtl="0" eaLnBrk="1" latinLnBrk="0" hangingPunct="1">
                        <a:spcAft>
                          <a:spcPts val="0"/>
                        </a:spcAft>
                      </a:pPr>
                      <a:r>
                        <a:rPr lang="en-US" altLang="zh-TW" sz="1800" kern="100" dirty="0" smtClean="0">
                          <a:solidFill>
                            <a:schemeClr val="tx1"/>
                          </a:solidFill>
                          <a:latin typeface="Courier New"/>
                          <a:ea typeface="新細明體"/>
                          <a:cs typeface="Courier New"/>
                        </a:rPr>
                        <a:t>Presence of  factor</a:t>
                      </a:r>
                      <a:endParaRPr lang="zh-TW" sz="1800" kern="100" dirty="0">
                        <a:solidFill>
                          <a:schemeClr val="tx1"/>
                        </a:solidFill>
                        <a:latin typeface="Courier New"/>
                        <a:ea typeface="新細明體"/>
                        <a:cs typeface="Courier New"/>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altLang="zh-TW" sz="2000" kern="100" dirty="0" smtClean="0">
                          <a:latin typeface="Times New Roman"/>
                          <a:ea typeface="+mn-ea"/>
                          <a:cs typeface="Times New Roman"/>
                        </a:rPr>
                        <a:t>When the detergent inside the bottle does not reach the standard height, β radiations will not be absorbed and thus they will reach the detector. The reader of counter goes up and the irregular product can be identified. </a:t>
                      </a:r>
                    </a:p>
                    <a:p>
                      <a:pPr algn="just">
                        <a:spcAft>
                          <a:spcPts val="0"/>
                        </a:spcAft>
                      </a:pPr>
                      <a:endParaRPr lang="zh-TW" sz="2000" kern="100" dirty="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altLang="zh-TW" sz="2000" kern="100" dirty="0" smtClean="0">
                          <a:solidFill>
                            <a:schemeClr val="tx1"/>
                          </a:solidFill>
                          <a:latin typeface="Courier New"/>
                          <a:ea typeface="新細明體"/>
                          <a:cs typeface="Courier New"/>
                        </a:rPr>
                        <a:t>When…</a:t>
                      </a:r>
                    </a:p>
                    <a:p>
                      <a:pPr marL="0" algn="l" defTabSz="914400" rtl="0" eaLnBrk="1" latinLnBrk="0" hangingPunct="1">
                        <a:spcAft>
                          <a:spcPts val="0"/>
                        </a:spcAft>
                      </a:pPr>
                      <a:endParaRPr lang="en-US" altLang="zh-TW" sz="2000" kern="100" dirty="0" smtClean="0">
                        <a:solidFill>
                          <a:schemeClr val="tx1"/>
                        </a:solidFill>
                        <a:latin typeface="Courier New"/>
                        <a:ea typeface="新細明體"/>
                        <a:cs typeface="Courier New"/>
                      </a:endParaRPr>
                    </a:p>
                    <a:p>
                      <a:pPr marL="0" algn="l" defTabSz="914400" rtl="0" eaLnBrk="1" latinLnBrk="0" hangingPunct="1">
                        <a:spcAft>
                          <a:spcPts val="0"/>
                        </a:spcAft>
                      </a:pPr>
                      <a:r>
                        <a:rPr lang="en-US" altLang="zh-TW" sz="2000" kern="100" dirty="0" smtClean="0">
                          <a:solidFill>
                            <a:schemeClr val="tx1"/>
                          </a:solidFill>
                          <a:latin typeface="Courier New"/>
                          <a:ea typeface="新細明體"/>
                          <a:cs typeface="Courier New"/>
                        </a:rPr>
                        <a:t>and</a:t>
                      </a:r>
                      <a:r>
                        <a:rPr lang="en-US" altLang="zh-TW" sz="2000" kern="100" baseline="0" dirty="0" smtClean="0">
                          <a:solidFill>
                            <a:schemeClr val="tx1"/>
                          </a:solidFill>
                          <a:latin typeface="Courier New"/>
                          <a:ea typeface="新細明體"/>
                          <a:cs typeface="Courier New"/>
                        </a:rPr>
                        <a:t> thus…</a:t>
                      </a:r>
                      <a:endParaRPr lang="zh-TW" sz="2000" kern="100" dirty="0">
                        <a:solidFill>
                          <a:schemeClr val="tx1"/>
                        </a:solidFill>
                        <a:latin typeface="Courier New"/>
                        <a:ea typeface="新細明體"/>
                        <a:cs typeface="Courier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7158522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39552" y="116632"/>
            <a:ext cx="8229600" cy="1143000"/>
          </a:xfrm>
        </p:spPr>
        <p:txBody>
          <a:bodyPr>
            <a:noAutofit/>
          </a:bodyPr>
          <a:lstStyle/>
          <a:p>
            <a:r>
              <a:rPr lang="en-US" altLang="zh-TW" sz="3600" dirty="0" smtClean="0"/>
              <a:t>Schematic Structure of </a:t>
            </a:r>
            <a:br>
              <a:rPr lang="en-US" altLang="zh-TW" sz="3600" dirty="0" smtClean="0"/>
            </a:br>
            <a:r>
              <a:rPr lang="en-US" altLang="zh-TW" sz="3600" dirty="0" smtClean="0"/>
              <a:t>Casual Explanation</a:t>
            </a:r>
            <a:endParaRPr lang="zh-TW" altLang="en-US" sz="3600" dirty="0"/>
          </a:p>
        </p:txBody>
      </p:sp>
      <p:graphicFrame>
        <p:nvGraphicFramePr>
          <p:cNvPr id="7" name="內容版面配置區 6"/>
          <p:cNvGraphicFramePr>
            <a:graphicFrameLocks noGrp="1"/>
          </p:cNvGraphicFramePr>
          <p:nvPr>
            <p:ph idx="1"/>
            <p:extLst>
              <p:ext uri="{D42A27DB-BD31-4B8C-83A1-F6EECF244321}">
                <p14:modId xmlns:p14="http://schemas.microsoft.com/office/powerpoint/2010/main" val="985543371"/>
              </p:ext>
            </p:extLst>
          </p:nvPr>
        </p:nvGraphicFramePr>
        <p:xfrm>
          <a:off x="28219" y="1268760"/>
          <a:ext cx="8928992" cy="5443384"/>
        </p:xfrm>
        <a:graphic>
          <a:graphicData uri="http://schemas.openxmlformats.org/drawingml/2006/table">
            <a:tbl>
              <a:tblPr/>
              <a:tblGrid>
                <a:gridCol w="2232248"/>
                <a:gridCol w="3528392"/>
                <a:gridCol w="3168352"/>
              </a:tblGrid>
              <a:tr h="432049">
                <a:tc>
                  <a:txBody>
                    <a:bodyPr/>
                    <a:lstStyle/>
                    <a:p>
                      <a:pPr marL="0" algn="ctr" defTabSz="914400" rtl="0" eaLnBrk="1" latinLnBrk="0" hangingPunct="1">
                        <a:spcAft>
                          <a:spcPts val="0"/>
                        </a:spcAft>
                      </a:pPr>
                      <a:r>
                        <a:rPr lang="en-US" altLang="zh-TW" sz="1800" kern="100" dirty="0" smtClean="0">
                          <a:solidFill>
                            <a:schemeClr val="tx1"/>
                          </a:solidFill>
                          <a:effectLst/>
                          <a:latin typeface="Calibri"/>
                          <a:ea typeface="新細明體"/>
                          <a:cs typeface="Times New Roman"/>
                        </a:rPr>
                        <a:t>Structure</a:t>
                      </a:r>
                      <a:endParaRPr lang="zh-TW" sz="1800" kern="100" dirty="0">
                        <a:solidFill>
                          <a:schemeClr val="tx1"/>
                        </a:solidFill>
                        <a:effectLst/>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en-US" sz="1800" kern="100" dirty="0">
                          <a:solidFill>
                            <a:schemeClr val="tx1"/>
                          </a:solidFill>
                          <a:effectLst/>
                          <a:latin typeface="Calibri"/>
                          <a:ea typeface="新細明體"/>
                          <a:cs typeface="Times New Roman"/>
                        </a:rPr>
                        <a:t>Contents and Functions</a:t>
                      </a:r>
                      <a:endParaRPr lang="zh-TW" sz="1800" kern="100" dirty="0">
                        <a:solidFill>
                          <a:schemeClr val="tx1"/>
                        </a:solidFill>
                        <a:effectLst/>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en-US" sz="1800" kern="100" dirty="0">
                          <a:solidFill>
                            <a:schemeClr val="tx1"/>
                          </a:solidFill>
                          <a:effectLst/>
                          <a:latin typeface="Calibri"/>
                          <a:ea typeface="新細明體"/>
                          <a:cs typeface="Times New Roman"/>
                        </a:rPr>
                        <a:t>Language features</a:t>
                      </a:r>
                      <a:endParaRPr lang="zh-TW" sz="1800" kern="100" dirty="0">
                        <a:solidFill>
                          <a:schemeClr val="tx1"/>
                        </a:solidFill>
                        <a:effectLst/>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93815">
                <a:tc>
                  <a:txBody>
                    <a:bodyPr/>
                    <a:lstStyle/>
                    <a:p>
                      <a:pPr marL="0" algn="l" defTabSz="914400" rtl="0" eaLnBrk="1" latinLnBrk="0" hangingPunct="1">
                        <a:spcAft>
                          <a:spcPts val="0"/>
                        </a:spcAft>
                      </a:pPr>
                      <a:r>
                        <a:rPr lang="en-US" altLang="zh-TW" sz="1800" kern="100" dirty="0" smtClean="0">
                          <a:solidFill>
                            <a:schemeClr val="tx1"/>
                          </a:solidFill>
                          <a:effectLst/>
                          <a:latin typeface="Calibri"/>
                          <a:ea typeface="新細明體"/>
                          <a:cs typeface="Times New Roman"/>
                        </a:rPr>
                        <a:t>Identification of phenomenon</a:t>
                      </a:r>
                      <a:endParaRPr lang="zh-TW" sz="1800" kern="100" dirty="0">
                        <a:solidFill>
                          <a:schemeClr val="tx1"/>
                        </a:solidFill>
                        <a:effectLst/>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kern="100" dirty="0">
                          <a:effectLst/>
                          <a:latin typeface="Calibri"/>
                          <a:ea typeface="新細明體"/>
                          <a:cs typeface="Times New Roman"/>
                        </a:rPr>
                        <a:t>State clearly the things or phenomena to be explained by identifying the causes and effects. </a:t>
                      </a:r>
                      <a:endParaRPr lang="zh-TW" sz="1800" kern="100" dirty="0">
                        <a:effectLst/>
                        <a:latin typeface="Calibri"/>
                        <a:ea typeface="新細明體"/>
                        <a:cs typeface="Times New Roman"/>
                      </a:endParaRPr>
                    </a:p>
                    <a:p>
                      <a:pPr algn="l">
                        <a:spcAft>
                          <a:spcPts val="0"/>
                        </a:spcAft>
                      </a:pPr>
                      <a:r>
                        <a:rPr lang="en-US" sz="1800" kern="100" dirty="0">
                          <a:effectLst/>
                          <a:latin typeface="Calibri"/>
                          <a:ea typeface="新細明體"/>
                          <a:cs typeface="Times New Roman"/>
                        </a:rPr>
                        <a:t> </a:t>
                      </a:r>
                      <a:endParaRPr lang="zh-TW" sz="1800" kern="100" dirty="0">
                        <a:effectLst/>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kern="100" dirty="0">
                          <a:effectLst/>
                          <a:latin typeface="Calibri"/>
                          <a:ea typeface="新細明體"/>
                          <a:cs typeface="Times New Roman"/>
                        </a:rPr>
                        <a:t>Use “If…” and “when…” to bring out the condition and cause.</a:t>
                      </a:r>
                      <a:endParaRPr lang="zh-TW" sz="1800" kern="100" dirty="0">
                        <a:effectLst/>
                        <a:latin typeface="Calibri"/>
                        <a:ea typeface="新細明體"/>
                        <a:cs typeface="Times New Roman"/>
                      </a:endParaRPr>
                    </a:p>
                    <a:p>
                      <a:pPr algn="l">
                        <a:spcAft>
                          <a:spcPts val="0"/>
                        </a:spcAft>
                      </a:pPr>
                      <a:r>
                        <a:rPr lang="en-US" sz="1800" kern="100" dirty="0">
                          <a:effectLst/>
                          <a:latin typeface="Calibri"/>
                          <a:ea typeface="新細明體"/>
                          <a:cs typeface="Times New Roman"/>
                        </a:rPr>
                        <a:t> </a:t>
                      </a:r>
                      <a:endParaRPr lang="zh-TW" sz="1800" kern="100" dirty="0">
                        <a:effectLst/>
                        <a:latin typeface="Calibri"/>
                        <a:ea typeface="新細明體"/>
                        <a:cs typeface="Times New Roman"/>
                      </a:endParaRPr>
                    </a:p>
                    <a:p>
                      <a:pPr algn="l">
                        <a:spcAft>
                          <a:spcPts val="0"/>
                        </a:spcAft>
                      </a:pPr>
                      <a:r>
                        <a:rPr lang="en-US" sz="1800" kern="100" dirty="0">
                          <a:effectLst/>
                          <a:latin typeface="Calibri"/>
                          <a:ea typeface="新細明體"/>
                          <a:cs typeface="Times New Roman"/>
                        </a:rPr>
                        <a:t>Clause “the reason for…” always brings out the following explanation. </a:t>
                      </a:r>
                      <a:endParaRPr lang="zh-TW" sz="1800" kern="100" dirty="0">
                        <a:effectLst/>
                        <a:latin typeface="Calibri"/>
                        <a:ea typeface="新細明體"/>
                        <a:cs typeface="Times New Roman"/>
                      </a:endParaRPr>
                    </a:p>
                    <a:p>
                      <a:pPr algn="l">
                        <a:spcAft>
                          <a:spcPts val="0"/>
                        </a:spcAft>
                      </a:pPr>
                      <a:r>
                        <a:rPr lang="en-US" sz="1800" kern="100" dirty="0">
                          <a:effectLst/>
                          <a:latin typeface="Calibri"/>
                          <a:ea typeface="新細明體"/>
                          <a:cs typeface="Times New Roman"/>
                        </a:rPr>
                        <a:t> </a:t>
                      </a:r>
                      <a:endParaRPr lang="zh-TW" sz="1800" kern="100" dirty="0">
                        <a:effectLst/>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4096">
                <a:tc>
                  <a:txBody>
                    <a:bodyPr/>
                    <a:lstStyle/>
                    <a:p>
                      <a:pPr marL="0" algn="l" defTabSz="914400" rtl="0" eaLnBrk="1" latinLnBrk="0" hangingPunct="1">
                        <a:spcAft>
                          <a:spcPts val="0"/>
                        </a:spcAft>
                      </a:pPr>
                      <a:r>
                        <a:rPr lang="en-US" altLang="zh-TW" sz="1800" kern="100" dirty="0" smtClean="0">
                          <a:solidFill>
                            <a:schemeClr val="tx1"/>
                          </a:solidFill>
                          <a:effectLst/>
                          <a:latin typeface="Calibri"/>
                          <a:ea typeface="新細明體"/>
                          <a:cs typeface="Times New Roman"/>
                        </a:rPr>
                        <a:t>Explanation Sequence (could be divided by ‘Absence of factor’ and ‘Presence of factor’</a:t>
                      </a:r>
                      <a:endParaRPr lang="zh-TW" sz="1800" kern="100" dirty="0">
                        <a:solidFill>
                          <a:schemeClr val="tx1"/>
                        </a:solidFill>
                        <a:effectLst/>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kern="100" dirty="0">
                          <a:effectLst/>
                          <a:latin typeface="Calibri"/>
                          <a:ea typeface="新細明體"/>
                          <a:cs typeface="Times New Roman"/>
                        </a:rPr>
                        <a:t>Explain the various characteristics of things or accounts for the different reasons of the occurrence of the phenomena in paragraphs</a:t>
                      </a:r>
                      <a:endParaRPr lang="zh-TW" sz="1800" kern="100" dirty="0">
                        <a:effectLst/>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kern="100" dirty="0">
                          <a:effectLst/>
                          <a:latin typeface="Calibri"/>
                          <a:ea typeface="新細明體"/>
                          <a:cs typeface="Times New Roman"/>
                        </a:rPr>
                        <a:t>Use words to express the cause and effect, such as “Because”, “because of”, “due to”, ”resulting in”, “since”, “caused by”, “leading to”,  “thus”, “hence”, “so that” … etc.</a:t>
                      </a:r>
                      <a:endParaRPr lang="zh-TW" sz="1800" kern="100" dirty="0">
                        <a:effectLst/>
                        <a:latin typeface="Calibri"/>
                        <a:ea typeface="新細明體"/>
                        <a:cs typeface="Times New Roman"/>
                      </a:endParaRPr>
                    </a:p>
                    <a:p>
                      <a:pPr algn="l">
                        <a:spcAft>
                          <a:spcPts val="0"/>
                        </a:spcAft>
                      </a:pPr>
                      <a:r>
                        <a:rPr lang="en-US" sz="1800" kern="100" dirty="0">
                          <a:effectLst/>
                          <a:latin typeface="Calibri"/>
                          <a:ea typeface="新細明體"/>
                          <a:cs typeface="Times New Roman"/>
                        </a:rPr>
                        <a:t> </a:t>
                      </a:r>
                      <a:endParaRPr lang="zh-TW" sz="1800" kern="100" dirty="0">
                        <a:effectLst/>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4096">
                <a:tc>
                  <a:txBody>
                    <a:bodyPr/>
                    <a:lstStyle/>
                    <a:p>
                      <a:pPr marL="0" algn="l" defTabSz="914400" rtl="0" eaLnBrk="1" latinLnBrk="0" hangingPunct="1">
                        <a:spcAft>
                          <a:spcPts val="0"/>
                        </a:spcAft>
                      </a:pPr>
                      <a:r>
                        <a:rPr lang="en-US" altLang="zh-TW" sz="1800" kern="100" dirty="0" smtClean="0">
                          <a:solidFill>
                            <a:schemeClr val="tx1"/>
                          </a:solidFill>
                          <a:effectLst/>
                          <a:latin typeface="Calibri"/>
                          <a:ea typeface="新細明體"/>
                          <a:cs typeface="Times New Roman"/>
                        </a:rPr>
                        <a:t>Conclusion </a:t>
                      </a:r>
                    </a:p>
                    <a:p>
                      <a:pPr marL="0" algn="l" defTabSz="914400" rtl="0" eaLnBrk="1" latinLnBrk="0" hangingPunct="1">
                        <a:spcAft>
                          <a:spcPts val="0"/>
                        </a:spcAft>
                      </a:pPr>
                      <a:r>
                        <a:rPr lang="en-US" altLang="zh-TW" sz="1800" kern="100" dirty="0" smtClean="0">
                          <a:solidFill>
                            <a:schemeClr val="tx1"/>
                          </a:solidFill>
                          <a:effectLst/>
                          <a:latin typeface="Calibri"/>
                          <a:ea typeface="新細明體"/>
                          <a:cs typeface="Times New Roman"/>
                        </a:rPr>
                        <a:t>(optional)</a:t>
                      </a:r>
                      <a:endParaRPr lang="zh-TW" sz="1800" kern="100" dirty="0">
                        <a:solidFill>
                          <a:schemeClr val="tx1"/>
                        </a:solidFill>
                        <a:effectLst/>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kern="100">
                          <a:effectLst/>
                          <a:latin typeface="Calibri"/>
                          <a:ea typeface="新細明體"/>
                          <a:cs typeface="Times New Roman"/>
                        </a:rPr>
                        <a:t>Summarize the explanation </a:t>
                      </a:r>
                      <a:endParaRPr lang="zh-TW" sz="1800" kern="100">
                        <a:effectLst/>
                        <a:latin typeface="Calibri"/>
                        <a:ea typeface="新細明體"/>
                        <a:cs typeface="Times New Roman"/>
                      </a:endParaRPr>
                    </a:p>
                    <a:p>
                      <a:pPr algn="l">
                        <a:spcAft>
                          <a:spcPts val="0"/>
                        </a:spcAft>
                      </a:pPr>
                      <a:r>
                        <a:rPr lang="en-US" sz="1800" kern="100">
                          <a:effectLst/>
                          <a:latin typeface="Calibri"/>
                          <a:ea typeface="新細明體"/>
                          <a:cs typeface="Times New Roman"/>
                        </a:rPr>
                        <a:t> </a:t>
                      </a:r>
                      <a:endParaRPr lang="zh-TW" sz="1800" kern="100">
                        <a:effectLst/>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kern="100" dirty="0">
                          <a:effectLst/>
                          <a:latin typeface="Calibri"/>
                          <a:ea typeface="新細明體"/>
                          <a:cs typeface="Times New Roman"/>
                        </a:rPr>
                        <a:t> Conjunction “Therefore”, “Hence” and “Thus” always brings out the conclusion</a:t>
                      </a:r>
                      <a:endParaRPr lang="zh-TW" sz="1800" kern="100" dirty="0">
                        <a:effectLst/>
                        <a:latin typeface="Calibri"/>
                        <a:ea typeface="新細明體"/>
                        <a:cs typeface="Times New Roman"/>
                      </a:endParaRPr>
                    </a:p>
                    <a:p>
                      <a:pPr algn="l">
                        <a:spcAft>
                          <a:spcPts val="0"/>
                        </a:spcAft>
                      </a:pPr>
                      <a:r>
                        <a:rPr lang="en-US" sz="1800" kern="100" dirty="0">
                          <a:effectLst/>
                          <a:latin typeface="Calibri"/>
                          <a:ea typeface="新細明體"/>
                          <a:cs typeface="Times New Roman"/>
                        </a:rPr>
                        <a:t> </a:t>
                      </a:r>
                      <a:endParaRPr lang="zh-TW" sz="1800" kern="100" dirty="0">
                        <a:effectLst/>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1952257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301</TotalTime>
  <Words>760</Words>
  <Application>Microsoft Office PowerPoint</Application>
  <PresentationFormat>如螢幕大小 (4:3)</PresentationFormat>
  <Paragraphs>79</Paragraphs>
  <Slides>8</Slides>
  <Notes>0</Notes>
  <HiddenSlides>0</HiddenSlides>
  <MMClips>0</MMClips>
  <ScaleCrop>false</ScaleCrop>
  <HeadingPairs>
    <vt:vector size="4" baseType="variant">
      <vt:variant>
        <vt:lpstr>佈景主題</vt:lpstr>
      </vt:variant>
      <vt:variant>
        <vt:i4>1</vt:i4>
      </vt:variant>
      <vt:variant>
        <vt:lpstr>投影片標題</vt:lpstr>
      </vt:variant>
      <vt:variant>
        <vt:i4>8</vt:i4>
      </vt:variant>
    </vt:vector>
  </HeadingPairs>
  <TitlesOfParts>
    <vt:vector size="9" baseType="lpstr">
      <vt:lpstr>Office 佈景主題</vt:lpstr>
      <vt:lpstr>Causal Explanation </vt:lpstr>
      <vt:lpstr>PowerPoint 簡報</vt:lpstr>
      <vt:lpstr>PowerPoint 簡報</vt:lpstr>
      <vt:lpstr>Schematic Structure</vt:lpstr>
      <vt:lpstr>PowerPoint 簡報</vt:lpstr>
      <vt:lpstr>PowerPoint 簡報</vt:lpstr>
      <vt:lpstr>Schematic Structure</vt:lpstr>
      <vt:lpstr>Schematic Structure of  Casual Explanation</vt:lpstr>
    </vt:vector>
  </TitlesOfParts>
  <Company>skh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原因解說 (Causal Explanation)</dc:title>
  <dc:creator>HYS</dc:creator>
  <cp:lastModifiedBy>ck</cp:lastModifiedBy>
  <cp:revision>34</cp:revision>
  <cp:lastPrinted>2014-11-03T16:10:40Z</cp:lastPrinted>
  <dcterms:created xsi:type="dcterms:W3CDTF">2013-12-07T05:08:44Z</dcterms:created>
  <dcterms:modified xsi:type="dcterms:W3CDTF">2014-11-03T16:19:41Z</dcterms:modified>
</cp:coreProperties>
</file>