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70" r:id="rId2"/>
    <p:sldId id="284" r:id="rId3"/>
    <p:sldId id="285" r:id="rId4"/>
    <p:sldId id="283" r:id="rId5"/>
    <p:sldId id="286" r:id="rId6"/>
    <p:sldId id="282" r:id="rId7"/>
    <p:sldId id="257" r:id="rId8"/>
    <p:sldId id="271" r:id="rId9"/>
  </p:sldIdLst>
  <p:sldSz cx="9144000" cy="6858000" type="screen4x3"/>
  <p:notesSz cx="6761163" cy="99425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F6E8E-053A-437A-AF98-9A55F6DB6D80}" type="datetimeFigureOut">
              <a:rPr lang="zh-HK" altLang="en-US" smtClean="0"/>
              <a:t>2/2/2014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9531-4E0A-4FE5-8327-E60B099388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689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6FFDA-7596-472F-BCF5-5C8EC64D9DFC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6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42725-34BA-4227-9D62-A3DEC5C65D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2D566-D3B0-4FB5-804E-CFD137E02AC2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5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4785-29DB-445D-99C2-A3D4AB71FD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BBFB9-7A12-42DC-BADA-3F2573A1D13F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BAE35-F48E-4CE9-80E9-61EEC5E9E8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456B7-DF3D-466E-8538-FED54E4A1858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FE63-C0A2-41EB-B169-E3BBD51EFB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7B351-5B35-4295-A921-525D69F8AF68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7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A682-0B8F-46C8-85C0-F8A3BB943B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45F88-B53B-455F-94BE-F47006448288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6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DA098-3C13-4EDB-B257-8A207095DD6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0BF92-A2ED-41CF-96E2-43762F8E07D0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297E-7101-40FC-93F8-3563EC9660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2FD6-EEDD-4FA0-8835-F9DBDA6A6657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4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1095-27A0-4792-9E08-ACA85B7258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4AFE6-6335-42FD-B69C-967C5C220125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3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16F3-D27E-4802-A1E6-0233276044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7298-F3AD-41AF-8AF6-C7D8B38EDC3E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7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5CB4-B0D9-4B4A-924F-8AB931D03E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7CF7A-A2A4-4595-95DF-9BBCDE4FC871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141B9-118E-4B4A-AB60-8230A9DE0F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29" name="文字版面配置區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FD3992-7BE8-4223-943C-2F5E20F4AF18}" type="datetimeFigureOut">
              <a:rPr lang="zh-TW" altLang="en-US"/>
              <a:pPr>
                <a:defRPr/>
              </a:pPr>
              <a:t>2014/2/2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B70A6D9-C06A-4D1E-8142-3CBBF3666C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Case 3 : P</a:t>
            </a:r>
            <a:r>
              <a:rPr lang="zh-TW" altLang="en-US" dirty="0" smtClean="0"/>
              <a:t>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T Relationship</a:t>
            </a:r>
            <a:endParaRPr lang="zh-TW" altLang="en-US" dirty="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00362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2629" y="1700808"/>
            <a:ext cx="827220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HK" sz="2800" kern="100" dirty="0">
                <a:solidFill>
                  <a:prstClr val="black"/>
                </a:solidFill>
                <a:latin typeface="Calibri"/>
                <a:ea typeface="新細明體"/>
                <a:cs typeface="Times New Roman"/>
              </a:rPr>
              <a:t>According to kinetic theory of matter, gases consist of a large number of air particles moving randomly in all directions</a:t>
            </a:r>
            <a:r>
              <a:rPr kumimoji="0" lang="en-US" altLang="zh-HK" sz="2800" kern="100" dirty="0" smtClean="0">
                <a:solidFill>
                  <a:prstClr val="black"/>
                </a:solidFill>
                <a:latin typeface="Calibri"/>
                <a:ea typeface="新細明體"/>
                <a:cs typeface="Times New Roman"/>
              </a:rPr>
              <a:t>.</a:t>
            </a:r>
            <a:r>
              <a:rPr lang="en-US" altLang="zh-HK" sz="2800" kern="100" dirty="0">
                <a:latin typeface="Calibri"/>
                <a:ea typeface="新細明體"/>
                <a:cs typeface="Times New Roman"/>
              </a:rPr>
              <a:t> When the temperature increases at constant volume, the </a:t>
            </a:r>
            <a:r>
              <a:rPr lang="en-US" altLang="zh-HK" sz="2800" kern="100" dirty="0">
                <a:solidFill>
                  <a:srgbClr val="000000"/>
                </a:solidFill>
                <a:latin typeface="Calibri"/>
                <a:ea typeface="新細明體"/>
                <a:cs typeface="Times New Roman"/>
              </a:rPr>
              <a:t>particles gain more kinetic energy and move faster.</a:t>
            </a:r>
            <a:r>
              <a:rPr lang="en-US" altLang="zh-HK" sz="2800" kern="100" dirty="0">
                <a:latin typeface="Calibri"/>
                <a:ea typeface="新細明體"/>
                <a:cs typeface="Times New Roman"/>
              </a:rPr>
              <a:t>  Hence the particles collide the walls of flask more frequent and harder(with a greater force). </a:t>
            </a:r>
            <a:r>
              <a:rPr lang="en-US" altLang="zh-HK" sz="2800" kern="100" dirty="0" smtClean="0">
                <a:latin typeface="Calibri"/>
                <a:ea typeface="新細明體"/>
                <a:cs typeface="Times New Roman"/>
              </a:rPr>
              <a:t>As a result, </a:t>
            </a:r>
            <a:r>
              <a:rPr lang="en-US" altLang="zh-HK" sz="2800" kern="100" dirty="0">
                <a:latin typeface="Calibri"/>
                <a:ea typeface="新細明體"/>
                <a:cs typeface="Times New Roman"/>
              </a:rPr>
              <a:t>it leads to the increase of gas pressure. </a:t>
            </a:r>
            <a:r>
              <a:rPr lang="en-US" altLang="zh-HK" sz="2800" kern="100" dirty="0" smtClean="0">
                <a:latin typeface="Calibri"/>
                <a:ea typeface="新細明體"/>
                <a:cs typeface="Times New Roman"/>
              </a:rPr>
              <a:t>Therefore, the pressure of the gas increases with temperature at a constant volume. </a:t>
            </a:r>
            <a:endParaRPr lang="zh-TW" altLang="zh-HK" sz="2800" kern="100" dirty="0">
              <a:latin typeface="Calibri"/>
              <a:ea typeface="新細明體"/>
              <a:cs typeface="Times New Roman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sz="2800" kern="100" dirty="0">
              <a:solidFill>
                <a:prstClr val="black"/>
              </a:solidFill>
              <a:latin typeface="Calibri"/>
              <a:ea typeface="新細明體"/>
              <a:cs typeface="Times New Roman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64494" y="69269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dirty="0" smtClean="0">
                <a:solidFill>
                  <a:srgbClr val="FF0000"/>
                </a:solidFill>
              </a:rPr>
              <a:t>Suggested Answer</a:t>
            </a:r>
            <a:endParaRPr lang="zh-HK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5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697283"/>
              </p:ext>
            </p:extLst>
          </p:nvPr>
        </p:nvGraphicFramePr>
        <p:xfrm>
          <a:off x="395536" y="1484784"/>
          <a:ext cx="8568951" cy="4822690"/>
        </p:xfrm>
        <a:graphic>
          <a:graphicData uri="http://schemas.openxmlformats.org/drawingml/2006/table">
            <a:tbl>
              <a:tblPr firstRow="1" firstCol="1" bandRow="1"/>
              <a:tblGrid>
                <a:gridCol w="4724890"/>
                <a:gridCol w="924049"/>
                <a:gridCol w="1197506"/>
                <a:gridCol w="1722506"/>
              </a:tblGrid>
              <a:tr h="555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Items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Good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Average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Need to improve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Content Knowledge</a:t>
                      </a: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, such as: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state relevant theory, laws or principles 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relate the concepts to the events and phenomena properly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Text Structure</a:t>
                      </a: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, such as: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begin with statement of theory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followed by proper explanation sequence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conclude with summary statement, if any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Use of Language</a:t>
                      </a: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, such as: 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use conjunctions properly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en-US" sz="20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correct spelling &amp; grammatically correct language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304344" y="332656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2800" dirty="0">
                <a:solidFill>
                  <a:srgbClr val="FF0000"/>
                </a:solidFill>
              </a:rPr>
              <a:t>Rubrics for Writing Assignment on Theoretical Explanation</a:t>
            </a:r>
            <a:endParaRPr lang="zh-HK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2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481222"/>
              </p:ext>
            </p:extLst>
          </p:nvPr>
        </p:nvGraphicFramePr>
        <p:xfrm>
          <a:off x="179512" y="1052736"/>
          <a:ext cx="8496944" cy="5407948"/>
        </p:xfrm>
        <a:graphic>
          <a:graphicData uri="http://schemas.openxmlformats.org/drawingml/2006/table">
            <a:tbl>
              <a:tblPr/>
              <a:tblGrid>
                <a:gridCol w="876653"/>
                <a:gridCol w="1859650"/>
                <a:gridCol w="5760641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新細明體"/>
                          <a:cs typeface="Times New Roman"/>
                        </a:rPr>
                        <a:t>Step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新細明體"/>
                          <a:cs typeface="Times New Roman"/>
                        </a:rPr>
                        <a:t>Structure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Answer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462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Statement </a:t>
                      </a: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of Theory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According to kinetic theory of matter, gases consist of a large number of air particles moving randomly in all directions.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alibri"/>
                          <a:ea typeface="新細明體"/>
                          <a:cs typeface="Times New Roman"/>
                        </a:rPr>
                        <a:t>2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Explanation Sequence 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(Relate the theory to </a:t>
                      </a:r>
                      <a:r>
                        <a:rPr 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condition)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When the temperature increases at constant volume, the 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particles gain more kinetic energy and move faster.</a:t>
                      </a: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Hence 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the </a:t>
                      </a: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particles collide the walls of flask more frequent and </a:t>
                      </a:r>
                      <a:r>
                        <a:rPr 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harder(with a greater force</a:t>
                      </a:r>
                      <a:r>
                        <a:rPr 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).</a:t>
                      </a:r>
                      <a:r>
                        <a:rPr lang="en-US" altLang="zh-HK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 As</a:t>
                      </a:r>
                      <a:r>
                        <a:rPr lang="en-US" altLang="zh-HK" sz="2400" kern="100" baseline="0" dirty="0" smtClean="0">
                          <a:latin typeface="Calibri"/>
                          <a:ea typeface="新細明體"/>
                          <a:cs typeface="Times New Roman"/>
                        </a:rPr>
                        <a:t> a result,</a:t>
                      </a:r>
                      <a:r>
                        <a:rPr lang="en-US" altLang="zh-HK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 it leads to the increase of gas pressure. </a:t>
                      </a:r>
                      <a:endParaRPr lang="zh-TW" altLang="zh-HK" sz="2400" kern="1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Conclusion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Therefore, the pressure of the gas increases with temperature at a constant volume.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187624" y="342371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dirty="0" smtClean="0">
                <a:solidFill>
                  <a:srgbClr val="FF0000"/>
                </a:solidFill>
              </a:rPr>
              <a:t>Deconstruction of Answer (Text Structure)</a:t>
            </a:r>
            <a:endParaRPr lang="zh-HK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0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187624" y="33265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dirty="0" smtClean="0">
                <a:solidFill>
                  <a:srgbClr val="FF0000"/>
                </a:solidFill>
              </a:rPr>
              <a:t>Deconstruction of Answer (use of language)</a:t>
            </a:r>
            <a:endParaRPr lang="zh-HK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124601"/>
              </p:ext>
            </p:extLst>
          </p:nvPr>
        </p:nvGraphicFramePr>
        <p:xfrm>
          <a:off x="179512" y="1052736"/>
          <a:ext cx="8496944" cy="5407948"/>
        </p:xfrm>
        <a:graphic>
          <a:graphicData uri="http://schemas.openxmlformats.org/drawingml/2006/table">
            <a:tbl>
              <a:tblPr/>
              <a:tblGrid>
                <a:gridCol w="876653"/>
                <a:gridCol w="1859650"/>
                <a:gridCol w="5760641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新細明體"/>
                          <a:cs typeface="Times New Roman"/>
                        </a:rPr>
                        <a:t>Step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libri"/>
                          <a:ea typeface="新細明體"/>
                          <a:cs typeface="Times New Roman"/>
                        </a:rPr>
                        <a:t>Structure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latin typeface="Calibri"/>
                          <a:ea typeface="新細明體"/>
                          <a:cs typeface="Times New Roman"/>
                        </a:rPr>
                        <a:t>Answer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462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1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Statement </a:t>
                      </a: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of Theory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According to </a:t>
                      </a: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kinetic theory of matter, gases consist of a large number of air particles moving randomly in all directions.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Calibri"/>
                          <a:ea typeface="新細明體"/>
                          <a:cs typeface="Times New Roman"/>
                        </a:rPr>
                        <a:t>2</a:t>
                      </a:r>
                      <a:endParaRPr lang="zh-TW" sz="24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Explanation Sequence 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(Relate the theory to </a:t>
                      </a:r>
                      <a:r>
                        <a:rPr 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condition)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When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 the temperature increases at constant volume, the </a:t>
                      </a:r>
                      <a:r>
                        <a:rPr lang="en-US" sz="2400" kern="10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particles gain more kinetic energy and move faster.</a:t>
                      </a: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400" kern="100" dirty="0" smtClean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Hence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the </a:t>
                      </a: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particles collide the walls of flask more frequent and </a:t>
                      </a:r>
                      <a:r>
                        <a:rPr 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harder(with a greater force</a:t>
                      </a:r>
                      <a:r>
                        <a:rPr lang="en-US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).</a:t>
                      </a:r>
                      <a:r>
                        <a:rPr lang="en-US" altLang="zh-HK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altLang="zh-HK" sz="2400" kern="100" dirty="0" smtClean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As</a:t>
                      </a:r>
                      <a:r>
                        <a:rPr lang="en-US" altLang="zh-HK" sz="2400" kern="100" baseline="0" dirty="0" smtClean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 a result</a:t>
                      </a:r>
                      <a:r>
                        <a:rPr lang="en-US" altLang="zh-HK" sz="2400" kern="100" baseline="0" dirty="0" smtClean="0">
                          <a:latin typeface="Calibri"/>
                          <a:ea typeface="新細明體"/>
                          <a:cs typeface="Times New Roman"/>
                        </a:rPr>
                        <a:t>,</a:t>
                      </a:r>
                      <a:r>
                        <a:rPr lang="en-US" altLang="zh-HK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 it leads to the increase of gas pressure. </a:t>
                      </a:r>
                      <a:endParaRPr lang="zh-TW" altLang="zh-HK" sz="2400" kern="1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3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Calibri"/>
                          <a:ea typeface="新細明體"/>
                          <a:cs typeface="Times New Roman"/>
                        </a:rPr>
                        <a:t>Conclusion</a:t>
                      </a: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Therefore</a:t>
                      </a:r>
                      <a:r>
                        <a:rPr lang="en-US" altLang="zh-TW" sz="2400" kern="100" dirty="0" smtClean="0">
                          <a:latin typeface="Calibri"/>
                          <a:ea typeface="新細明體"/>
                          <a:cs typeface="Times New Roman"/>
                        </a:rPr>
                        <a:t>, the pressure of the gas increases with temperature at a constant volume.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22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3"/>
          <p:cNvSpPr>
            <a:spLocks noGrp="1"/>
          </p:cNvSpPr>
          <p:nvPr>
            <p:ph type="title"/>
          </p:nvPr>
        </p:nvSpPr>
        <p:spPr>
          <a:xfrm>
            <a:off x="223515" y="70520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/>
              <a:t>student Script 1</a:t>
            </a:r>
            <a:br>
              <a:rPr lang="en-US" altLang="zh-TW" sz="2400" dirty="0" smtClean="0"/>
            </a:br>
            <a:r>
              <a:rPr lang="en-US" altLang="zh-TW" sz="2400" dirty="0" smtClean="0">
                <a:solidFill>
                  <a:srgbClr val="FF0000"/>
                </a:solidFill>
              </a:rPr>
              <a:t>(should be collected from your students)</a:t>
            </a:r>
            <a:endParaRPr lang="zh-TW" alt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03" y="908720"/>
            <a:ext cx="84867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81104"/>
              </p:ext>
            </p:extLst>
          </p:nvPr>
        </p:nvGraphicFramePr>
        <p:xfrm>
          <a:off x="3923928" y="4797152"/>
          <a:ext cx="5112568" cy="1957178"/>
        </p:xfrm>
        <a:graphic>
          <a:graphicData uri="http://schemas.openxmlformats.org/drawingml/2006/table">
            <a:tbl>
              <a:tblPr firstRow="1" firstCol="1" bandRow="1"/>
              <a:tblGrid>
                <a:gridCol w="1944216"/>
                <a:gridCol w="1008112"/>
                <a:gridCol w="1080120"/>
                <a:gridCol w="1080120"/>
              </a:tblGrid>
              <a:tr h="555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Items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Good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Average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Need to improve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Content 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Knowledge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Text 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Structure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Use of 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Language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44" y="1170856"/>
            <a:ext cx="8766053" cy="347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84205"/>
              </p:ext>
            </p:extLst>
          </p:nvPr>
        </p:nvGraphicFramePr>
        <p:xfrm>
          <a:off x="3923928" y="4797152"/>
          <a:ext cx="5112568" cy="1957178"/>
        </p:xfrm>
        <a:graphic>
          <a:graphicData uri="http://schemas.openxmlformats.org/drawingml/2006/table">
            <a:tbl>
              <a:tblPr firstRow="1" firstCol="1" bandRow="1"/>
              <a:tblGrid>
                <a:gridCol w="1944216"/>
                <a:gridCol w="1008112"/>
                <a:gridCol w="1080120"/>
                <a:gridCol w="1080120"/>
              </a:tblGrid>
              <a:tr h="555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Items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Good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Average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Need to improve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Content 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Knowledge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Text 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Structure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Use of 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Language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標題 3"/>
          <p:cNvSpPr>
            <a:spLocks noGrp="1"/>
          </p:cNvSpPr>
          <p:nvPr>
            <p:ph type="title"/>
          </p:nvPr>
        </p:nvSpPr>
        <p:spPr>
          <a:xfrm>
            <a:off x="139042" y="188640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/>
              <a:t>student Script 1</a:t>
            </a:r>
            <a:br>
              <a:rPr lang="en-US" altLang="zh-TW" sz="2400" dirty="0" smtClean="0"/>
            </a:br>
            <a:r>
              <a:rPr lang="en-US" altLang="zh-TW" sz="2400" dirty="0" smtClean="0">
                <a:solidFill>
                  <a:srgbClr val="FF0000"/>
                </a:solidFill>
              </a:rPr>
              <a:t>(should be collected from your students)</a:t>
            </a:r>
            <a:endParaRPr lang="zh-TW" alt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19964"/>
            <a:ext cx="8568952" cy="426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64963"/>
              </p:ext>
            </p:extLst>
          </p:nvPr>
        </p:nvGraphicFramePr>
        <p:xfrm>
          <a:off x="3970194" y="5092835"/>
          <a:ext cx="5112568" cy="1800200"/>
        </p:xfrm>
        <a:graphic>
          <a:graphicData uri="http://schemas.openxmlformats.org/drawingml/2006/table">
            <a:tbl>
              <a:tblPr firstRow="1" firstCol="1" bandRow="1"/>
              <a:tblGrid>
                <a:gridCol w="1944216"/>
                <a:gridCol w="1008112"/>
                <a:gridCol w="1080120"/>
                <a:gridCol w="1080120"/>
              </a:tblGrid>
              <a:tr h="555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Items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Good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Average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Need to improve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Content </a:t>
                      </a:r>
                      <a:r>
                        <a:rPr lang="en-US" sz="160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Knowledge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Text </a:t>
                      </a:r>
                      <a:r>
                        <a:rPr lang="en-US" sz="160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Structure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Use of </a:t>
                      </a:r>
                      <a:r>
                        <a:rPr lang="en-US" sz="1600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Language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標題 3"/>
          <p:cNvSpPr>
            <a:spLocks noGrp="1"/>
          </p:cNvSpPr>
          <p:nvPr>
            <p:ph type="title"/>
          </p:nvPr>
        </p:nvSpPr>
        <p:spPr>
          <a:xfrm>
            <a:off x="53239" y="0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/>
              <a:t>student Script 1</a:t>
            </a:r>
            <a:br>
              <a:rPr lang="en-US" altLang="zh-TW" sz="2400" dirty="0" smtClean="0"/>
            </a:br>
            <a:r>
              <a:rPr lang="en-US" altLang="zh-TW" sz="2400" dirty="0" smtClean="0">
                <a:solidFill>
                  <a:srgbClr val="FF0000"/>
                </a:solidFill>
              </a:rPr>
              <a:t>(should be collected from your students)</a:t>
            </a:r>
            <a:endParaRPr lang="zh-TW" alt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旅程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378</TotalTime>
  <Words>436</Words>
  <Application>Microsoft Office PowerPoint</Application>
  <PresentationFormat>如螢幕大小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旅程</vt:lpstr>
      <vt:lpstr>Case 3 : P - T Relationship</vt:lpstr>
      <vt:lpstr>PowerPoint 簡報</vt:lpstr>
      <vt:lpstr>PowerPoint 簡報</vt:lpstr>
      <vt:lpstr>PowerPoint 簡報</vt:lpstr>
      <vt:lpstr>PowerPoint 簡報</vt:lpstr>
      <vt:lpstr>student Script 1 (should be collected from your students)</vt:lpstr>
      <vt:lpstr>student Script 1 (should be collected from your students)</vt:lpstr>
      <vt:lpstr>student Script 1 (should be collected from your students)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 for Learning Theoretical Explanation 4 - 7 - 2013</dc:title>
  <dc:creator>user</dc:creator>
  <cp:lastModifiedBy>ck</cp:lastModifiedBy>
  <cp:revision>41</cp:revision>
  <cp:lastPrinted>2014-01-30T14:28:16Z</cp:lastPrinted>
  <dcterms:created xsi:type="dcterms:W3CDTF">2013-06-27T02:22:15Z</dcterms:created>
  <dcterms:modified xsi:type="dcterms:W3CDTF">2014-02-02T12:57:18Z</dcterms:modified>
</cp:coreProperties>
</file>