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8B56E-6407-4532-8021-860DB6BE19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39054-50DF-48AC-8521-D1CE23C98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Would be – stating</a:t>
            </a:r>
            <a:r>
              <a:rPr lang="en-US" baseline="0" smtClean="0"/>
              <a:t> position / judgment; </a:t>
            </a:r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B7011-F244-4E4D-9A56-27C011AB13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Remind students</a:t>
            </a:r>
            <a:r>
              <a:rPr lang="en-US" baseline="0" smtClean="0"/>
              <a:t> of this reverse </a:t>
            </a:r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961C0-7331-4DB6-A643-B846309842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FFBB1-0FD0-4DC8-9E9E-4EDE4E2C037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77F8A-6BE2-4F26-B54A-27614CFC9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Pp2_Exp-DSE_Chi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DSE </a:t>
            </a:r>
            <a:r>
              <a:rPr lang="zh-TW" altLang="en-US" b="1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試卷</a:t>
            </a:r>
            <a:r>
              <a:rPr lang="zh-TW" altLang="en-US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裡的</a:t>
            </a:r>
            <a:r>
              <a:rPr lang="zh-TW" altLang="en-US" b="1" smtClean="0"/>
              <a:t>論說語體</a:t>
            </a:r>
            <a:r>
              <a:rPr lang="zh-TW" altLang="en-US" smtClean="0"/>
              <a:t>類問題</a:t>
            </a: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412776"/>
            <a:ext cx="820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24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要求</a:t>
            </a:r>
            <a:r>
              <a:rPr lang="zh-TW" altLang="en-US" sz="2400" smtClean="0"/>
              <a:t>論說語體作答的</a:t>
            </a: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DSE</a:t>
            </a: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試題：</a:t>
            </a:r>
            <a:endParaRPr kumimoji="0" lang="en-US" altLang="zh-TW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38899"/>
            <a:ext cx="9937104" cy="354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文字方塊 4"/>
          <p:cNvSpPr txBox="1"/>
          <p:nvPr/>
        </p:nvSpPr>
        <p:spPr>
          <a:xfrm>
            <a:off x="251520" y="517925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* </a:t>
            </a:r>
            <a:r>
              <a:rPr lang="zh-TW" altLang="en-US" smtClean="0"/>
              <a:t>問題只是部分要求文字作答</a:t>
            </a:r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論說語體：例子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1415678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rgbClr val="00B050"/>
                </a:solidFill>
              </a:rPr>
              <a:t>(</a:t>
            </a:r>
            <a:r>
              <a:rPr lang="zh-TW" altLang="en-US" sz="1400" b="1" smtClean="0">
                <a:solidFill>
                  <a:srgbClr val="00B050"/>
                </a:solidFill>
              </a:rPr>
              <a:t>選自</a:t>
            </a:r>
            <a:r>
              <a:rPr lang="en-US" sz="1400" b="1" smtClean="0">
                <a:solidFill>
                  <a:srgbClr val="00B050"/>
                </a:solidFill>
              </a:rPr>
              <a:t>: 2012 DSE 1B Q1c)</a:t>
            </a:r>
            <a:endParaRPr lang="en-US" sz="1400" smtClean="0">
              <a:solidFill>
                <a:srgbClr val="00B050"/>
              </a:solidFill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850119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85964"/>
            <a:ext cx="8190946" cy="7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群組 18"/>
          <p:cNvGrpSpPr/>
          <p:nvPr/>
        </p:nvGrpSpPr>
        <p:grpSpPr>
          <a:xfrm>
            <a:off x="1403648" y="4725144"/>
            <a:ext cx="7024375" cy="1754187"/>
            <a:chOff x="1403648" y="4725144"/>
            <a:chExt cx="7024375" cy="1754187"/>
          </a:xfrm>
        </p:grpSpPr>
        <p:grpSp>
          <p:nvGrpSpPr>
            <p:cNvPr id="5" name="群組 16"/>
            <p:cNvGrpSpPr/>
            <p:nvPr/>
          </p:nvGrpSpPr>
          <p:grpSpPr>
            <a:xfrm>
              <a:off x="1403648" y="4850421"/>
              <a:ext cx="1734691" cy="904617"/>
              <a:chOff x="1403648" y="4850421"/>
              <a:chExt cx="1734691" cy="904617"/>
            </a:xfrm>
          </p:grpSpPr>
          <p:pic>
            <p:nvPicPr>
              <p:cNvPr id="1031" name="圖片 15" descr="C:\Users\chow.STSCSW-PC\Pictures\我的掃描\2013-05 (五月)\掃描0004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4688" t="10280" r="8331" b="16048"/>
              <a:stretch>
                <a:fillRect/>
              </a:stretch>
            </p:blipFill>
            <p:spPr bwMode="auto">
              <a:xfrm>
                <a:off x="1547664" y="4935443"/>
                <a:ext cx="1590675" cy="819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1403648" y="5456881"/>
                <a:ext cx="819150" cy="276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Arial" pitchFamily="34" charset="0"/>
                  </a:rPr>
                  <a:t>Figure 1.2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434629" y="4850421"/>
                <a:ext cx="833115" cy="5227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群組 17"/>
            <p:cNvGrpSpPr/>
            <p:nvPr/>
          </p:nvGrpSpPr>
          <p:grpSpPr>
            <a:xfrm>
              <a:off x="3594352" y="4725144"/>
              <a:ext cx="4833671" cy="1754187"/>
              <a:chOff x="3594352" y="4725144"/>
              <a:chExt cx="4833671" cy="1754187"/>
            </a:xfrm>
          </p:grpSpPr>
          <p:pic>
            <p:nvPicPr>
              <p:cNvPr id="1032" name="圖片 16" descr="C:\Users\chow.STSCSW-PC\Pictures\我的掃描\2013-05 (五月)\掃描0005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794" r="4103"/>
              <a:stretch>
                <a:fillRect/>
              </a:stretch>
            </p:blipFill>
            <p:spPr bwMode="auto">
              <a:xfrm>
                <a:off x="3938439" y="4725144"/>
                <a:ext cx="3762375" cy="1754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837474" y="4974199"/>
                <a:ext cx="933450" cy="2763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Arial" pitchFamily="34" charset="0"/>
                  </a:rPr>
                  <a:t>Figure 1.3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1" name="Picture 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594352" y="5373216"/>
                <a:ext cx="1049656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068393" y="4941169"/>
                <a:ext cx="1359630" cy="6480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1" name="群組 20"/>
          <p:cNvGrpSpPr/>
          <p:nvPr/>
        </p:nvGrpSpPr>
        <p:grpSpPr>
          <a:xfrm>
            <a:off x="2305050" y="2276872"/>
            <a:ext cx="6231891" cy="1317625"/>
            <a:chOff x="2305050" y="2276872"/>
            <a:chExt cx="6231891" cy="131762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2305050" y="2276872"/>
              <a:ext cx="2705100" cy="1317625"/>
              <a:chOff x="3630" y="2169"/>
              <a:chExt cx="4260" cy="2076"/>
            </a:xfrm>
          </p:grpSpPr>
          <p:pic>
            <p:nvPicPr>
              <p:cNvPr id="1027" name="圖片 8" descr="C:\Users\chow.STSCSW-PC\Pictures\我的掃描\2013-05 (五月)\掃描0003.jpg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4980" y="2169"/>
                <a:ext cx="2910" cy="2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3630" y="2646"/>
                <a:ext cx="1350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Arial" pitchFamily="34" charset="0"/>
                  </a:rPr>
                  <a:t>Figure 1.1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932040" y="2348880"/>
              <a:ext cx="3604901" cy="108012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b="1" smtClean="0"/>
              <a:t>論說語體：例子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744416"/>
          </a:xfrm>
        </p:spPr>
        <p:txBody>
          <a:bodyPr>
            <a:noAutofit/>
          </a:bodyPr>
          <a:lstStyle/>
          <a:p>
            <a:r>
              <a:rPr 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(a)  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當</a:t>
            </a:r>
            <a:r>
              <a:rPr lang="en-US" altLang="zh-TW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20g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溫度為 </a:t>
            </a:r>
            <a:r>
              <a:rPr 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110°C 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的水蒸汽 冷卻到 </a:t>
            </a:r>
            <a:r>
              <a:rPr 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100°C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並凝結為</a:t>
            </a:r>
            <a:r>
              <a:rPr lang="en-US" altLang="zh-TW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100°C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的水，計算所釋放出的總熱量。</a:t>
            </a:r>
            <a:endParaRPr lang="en-US" sz="2400" smtClean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(b)  </a:t>
            </a:r>
            <a:r>
              <a:rPr lang="zh-TW" alt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把 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g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溫度為 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110°C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的水蒸汽吹進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200 g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溫度為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15°C 	</a:t>
            </a:r>
            <a:r>
              <a:rPr lang="zh-TW" alt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的鮮奶製成鮮奶泡沫。利用</a:t>
            </a:r>
            <a:r>
              <a:rPr lang="en-US" altLang="zh-TW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(a)</a:t>
            </a:r>
            <a:r>
              <a:rPr lang="zh-TW" alt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部所得的結果估算鮮奶</a:t>
            </a:r>
            <a:r>
              <a:rPr lang="en-US" altLang="zh-TW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z="24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泡沫的</a:t>
            </a:r>
            <a:r>
              <a:rPr lang="zh-TW" altLang="en-US" sz="240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溫度。</a:t>
            </a:r>
            <a:endParaRPr lang="en-US" sz="240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(c)  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鮮奶泡沫的實際溫度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是高於、等於還是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低於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所得的結果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 試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解釋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smtClean="0"/>
              <a:t>答案：</a:t>
            </a:r>
            <a:r>
              <a:rPr lang="zh-TW" altLang="en-US" b="1" smtClean="0"/>
              <a:t>論說語體</a:t>
            </a:r>
            <a:r>
              <a:rPr lang="zh-TW" altLang="en-US" smtClean="0"/>
              <a:t>示例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43808" y="1268760"/>
            <a:ext cx="5472608" cy="540060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None/>
            </a:pPr>
            <a:r>
              <a:rPr lang="zh-TW" altLang="en-US" smtClean="0"/>
              <a:t>鮮奶泡沫的實際溫度應該</a:t>
            </a:r>
            <a:r>
              <a:rPr lang="zh-TW" altLang="en-US" smtClean="0">
                <a:solidFill>
                  <a:srgbClr val="FF0000"/>
                </a:solidFill>
              </a:rPr>
              <a:t>低於</a:t>
            </a:r>
            <a:r>
              <a:rPr lang="en-US" smtClean="0"/>
              <a:t>(b)</a:t>
            </a:r>
            <a:r>
              <a:rPr lang="zh-TW" altLang="en-US" smtClean="0"/>
              <a:t>部所得的結果。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  <a:buNone/>
            </a:pPr>
            <a:r>
              <a:rPr lang="zh-TW" altLang="en-US" smtClean="0"/>
              <a:t>因為</a:t>
            </a:r>
            <a:r>
              <a:rPr lang="zh-TW" altLang="en-US" smtClean="0">
                <a:solidFill>
                  <a:srgbClr val="7030A0"/>
                </a:solidFill>
              </a:rPr>
              <a:t>部分能量會散失到周圍</a:t>
            </a:r>
            <a:r>
              <a:rPr lang="zh-TW" altLang="en-US" smtClean="0"/>
              <a:t>環境，包括空氣、金屬杯等。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  <a:buNone/>
            </a:pP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buNone/>
            </a:pPr>
            <a:r>
              <a:rPr lang="zh-TW" altLang="en-US" smtClean="0"/>
              <a:t>所以鮮奶泡沫的實際溫度</a:t>
            </a:r>
            <a:r>
              <a:rPr lang="zh-TW" altLang="en-US" smtClean="0">
                <a:solidFill>
                  <a:srgbClr val="FF0000"/>
                </a:solidFill>
              </a:rPr>
              <a:t>會低於</a:t>
            </a:r>
            <a:r>
              <a:rPr lang="en-US" smtClean="0"/>
              <a:t>(b)</a:t>
            </a:r>
            <a:r>
              <a:rPr lang="zh-TW" altLang="en-US" smtClean="0"/>
              <a:t>部所得的結果。</a:t>
            </a:r>
            <a:endParaRPr lang="en-US" kern="10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新細明體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1520" y="1487686"/>
            <a:ext cx="2448272" cy="584775"/>
          </a:xfrm>
          <a:prstGeom prst="rect">
            <a:avLst/>
          </a:prstGeom>
          <a:solidFill>
            <a:srgbClr val="C00000">
              <a:alpha val="9000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立場陳述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51520" y="4201924"/>
            <a:ext cx="2448272" cy="523220"/>
          </a:xfrm>
          <a:prstGeom prst="rect">
            <a:avLst/>
          </a:prstGeom>
          <a:solidFill>
            <a:srgbClr val="C00000">
              <a:alpha val="13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重新</a:t>
            </a:r>
            <a:r>
              <a:rPr lang="zh-TW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立場</a:t>
            </a:r>
            <a:endParaRPr lang="en-US" sz="2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51520" y="2852936"/>
            <a:ext cx="2448272" cy="584775"/>
          </a:xfrm>
          <a:prstGeom prst="rect">
            <a:avLst/>
          </a:prstGeom>
          <a:solidFill>
            <a:schemeClr val="accent4">
              <a:lumMod val="60000"/>
              <a:lumOff val="40000"/>
              <a:alpha val="29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論證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TW" alt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解釋</a:t>
            </a:r>
            <a:endParaRPr lang="en-US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6444208" y="1268760"/>
            <a:ext cx="1080120" cy="576064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橢圓 7"/>
          <p:cNvSpPr/>
          <p:nvPr/>
        </p:nvSpPr>
        <p:spPr>
          <a:xfrm>
            <a:off x="2771800" y="2708920"/>
            <a:ext cx="1080120" cy="64807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橢圓 8"/>
          <p:cNvSpPr/>
          <p:nvPr/>
        </p:nvSpPr>
        <p:spPr>
          <a:xfrm>
            <a:off x="2843808" y="4149080"/>
            <a:ext cx="952015" cy="576064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橢圓 10"/>
          <p:cNvSpPr/>
          <p:nvPr/>
        </p:nvSpPr>
        <p:spPr>
          <a:xfrm>
            <a:off x="3995936" y="3284984"/>
            <a:ext cx="1008112" cy="504056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smtClean="0"/>
              <a:t>論說語體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zh-TW" altLang="en-US" b="1" smtClean="0">
                <a:latin typeface="Times New Roman" pitchFamily="18" charset="0"/>
                <a:cs typeface="Times New Roman" pitchFamily="18" charset="0"/>
              </a:rPr>
              <a:t>問題表達用語</a:t>
            </a:r>
            <a:endParaRPr 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848398"/>
          <a:ext cx="7992888" cy="4357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2619"/>
                <a:gridCol w="5560269"/>
              </a:tblGrid>
              <a:tr h="5293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latin typeface="Calibri"/>
                          <a:ea typeface="新細明體"/>
                          <a:cs typeface="Times New Roman"/>
                        </a:rPr>
                        <a:t>表達用語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latin typeface="Calibri"/>
                          <a:ea typeface="新細明體"/>
                          <a:cs typeface="Times New Roman"/>
                        </a:rPr>
                        <a:t> 例     子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4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解釋</a:t>
                      </a:r>
                      <a:r>
                        <a:rPr lang="en-US" altLang="zh-TW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</a:t>
                      </a:r>
                      <a:r>
                        <a:rPr lang="zh-TW" alt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是否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…….</a:t>
                      </a:r>
                      <a:endParaRPr lang="en-US" sz="20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解 釋 增 加 實 驗 中 水 的 質 量，是 否 可以提 高 實 驗 的 準 確 度 。</a:t>
                      </a:r>
                      <a:endParaRPr lang="en-US" sz="1800" smtClean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[</a:t>
                      </a: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DSE </a:t>
                      </a:r>
                      <a:r>
                        <a:rPr lang="zh-TW" alt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樣本試卷</a:t>
                      </a: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1B Q 9c]</a:t>
                      </a:r>
                      <a:endParaRPr lang="en-US" sz="1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724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指出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 </a:t>
                      </a:r>
                      <a:r>
                        <a:rPr lang="zh-TW" alt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並提出理由</a:t>
                      </a:r>
                      <a:r>
                        <a:rPr lang="en-US" altLang="zh-TW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,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endParaRPr lang="en-US" sz="20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指出</a:t>
                      </a:r>
                      <a:r>
                        <a:rPr lang="zh-TW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哪種干涉會</a:t>
                      </a:r>
                      <a:r>
                        <a:rPr lang="zh-CN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在</a:t>
                      </a:r>
                      <a:r>
                        <a:rPr lang="en-US" altLang="zh-CN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Q</a:t>
                      </a:r>
                      <a:r>
                        <a:rPr lang="zh-CN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发生</a:t>
                      </a:r>
                      <a:r>
                        <a:rPr lang="zh-TW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，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並提出一項理由解釋。</a:t>
                      </a: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[</a:t>
                      </a: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DSE </a:t>
                      </a: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2013</a:t>
                      </a:r>
                      <a:r>
                        <a:rPr lang="zh-TW" altLang="en-US" sz="1000" smtClean="0">
                          <a:latin typeface="Times New Roman"/>
                          <a:ea typeface="+mn-ea"/>
                          <a:cs typeface="Times New Roman"/>
                        </a:rPr>
                        <a:t>試卷</a:t>
                      </a:r>
                      <a:r>
                        <a:rPr lang="zh-TW" altLang="en-US" sz="1000" baseline="0" smtClean="0"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1B </a:t>
                      </a: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Q 6c]</a:t>
                      </a:r>
                      <a:endParaRPr lang="en-US" sz="1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1246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試評論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</a:t>
                      </a:r>
                      <a:endParaRPr lang="en-US" sz="20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一項聲稱指功的損耗是因為有磨擦力，採用表面無磨擦力的鼓可進一步減低發動機所需的功。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試評論</a:t>
                      </a:r>
                      <a:r>
                        <a:rPr lang="zh-TW" altLang="en-US" sz="180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這項聲稱。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[DSE </a:t>
                      </a: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2013</a:t>
                      </a:r>
                      <a:r>
                        <a:rPr lang="zh-TW" altLang="en-US" sz="1000" smtClean="0">
                          <a:latin typeface="Times New Roman"/>
                          <a:ea typeface="+mn-ea"/>
                          <a:cs typeface="Times New Roman"/>
                        </a:rPr>
                        <a:t>試卷 </a:t>
                      </a:r>
                      <a:r>
                        <a:rPr lang="en-US" sz="1000" smtClean="0">
                          <a:latin typeface="Times New Roman"/>
                          <a:ea typeface="新細明體"/>
                          <a:cs typeface="Times New Roman"/>
                        </a:rPr>
                        <a:t>1B </a:t>
                      </a:r>
                      <a:r>
                        <a:rPr lang="en-US" sz="1000">
                          <a:latin typeface="Times New Roman"/>
                          <a:ea typeface="新細明體"/>
                          <a:cs typeface="Times New Roman"/>
                        </a:rPr>
                        <a:t>Q 3b (iii)]</a:t>
                      </a:r>
                      <a:endParaRPr lang="en-US" sz="1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104908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更多</a:t>
                      </a:r>
                      <a:r>
                        <a:rPr lang="zh-TW" altLang="en-US" sz="1800" smtClean="0">
                          <a:latin typeface="+mn-lt"/>
                          <a:ea typeface="+mn-ea"/>
                          <a:cs typeface="Times New Roman"/>
                        </a:rPr>
                        <a:t>表達用語</a:t>
                      </a:r>
                      <a:r>
                        <a:rPr lang="zh-TW" altLang="en-US" sz="1800" smtClean="0">
                          <a:latin typeface="+mn-lt"/>
                          <a:ea typeface="新細明體"/>
                          <a:cs typeface="Times New Roman"/>
                        </a:rPr>
                        <a:t>例子：</a:t>
                      </a:r>
                      <a:endParaRPr lang="en-US" altLang="zh-TW" sz="1800" smtClean="0"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你是否同意</a:t>
                      </a:r>
                      <a:r>
                        <a:rPr lang="en-US" altLang="zh-TW" sz="18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r>
                        <a:rPr lang="zh-TW" altLang="en-US" sz="18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提出原因支持</a:t>
                      </a:r>
                      <a:r>
                        <a:rPr lang="en-US" altLang="zh-TW" sz="18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哪個較好</a:t>
                      </a:r>
                      <a:r>
                        <a:rPr lang="en-US" sz="1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… </a:t>
                      </a:r>
                      <a:r>
                        <a:rPr lang="zh-TW" altLang="en-US" sz="18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解釋你的答案。</a:t>
                      </a:r>
                      <a:endParaRPr lang="en-US" sz="1800" b="1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72000" marB="36000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67544" y="109512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mtClean="0"/>
              <a:t>要求答案提出判斷</a:t>
            </a:r>
            <a:r>
              <a:rPr lang="en-US" altLang="zh-TW" sz="2400" smtClean="0"/>
              <a:t>/</a:t>
            </a:r>
            <a:r>
              <a:rPr lang="zh-TW" altLang="en-US" sz="2400" smtClean="0"/>
              <a:t>立場跟著作解釋的問題，通常怎樣表達</a:t>
            </a:r>
            <a:r>
              <a:rPr lang="en-US" sz="2400" smtClean="0"/>
              <a:t>?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smtClean="0"/>
              <a:t>論說語體文章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結構及語言特色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87624" y="1556792"/>
          <a:ext cx="6552728" cy="4554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371"/>
                <a:gridCol w="3580357"/>
              </a:tblGrid>
              <a:tr h="51551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圖式結構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語言特色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44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1.</a:t>
                      </a:r>
                      <a:r>
                        <a:rPr lang="zh-TW" altLang="en-US" sz="18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立場／判斷</a:t>
                      </a:r>
                      <a:r>
                        <a:rPr lang="zh-TW" altLang="en-US" sz="1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陳述</a:t>
                      </a:r>
                      <a:endParaRPr lang="en-US" sz="1800" b="1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1800" i="1" smtClean="0">
                          <a:latin typeface="Times New Roman"/>
                          <a:ea typeface="新細明體"/>
                          <a:cs typeface="Times New Roman"/>
                        </a:rPr>
                        <a:t>帶出觀點的用詞：</a:t>
                      </a: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…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是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 /  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會（是）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/ 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應該（是）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/</a:t>
                      </a: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[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我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] 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同意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altLang="en-US" sz="1800" baseline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/  </a:t>
                      </a: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不同意</a:t>
                      </a: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…,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2.  </a:t>
                      </a:r>
                      <a:r>
                        <a:rPr 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alt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論證</a:t>
                      </a:r>
                      <a:r>
                        <a:rPr 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/</a:t>
                      </a:r>
                      <a:r>
                        <a:rPr lang="zh-TW" alt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解釋</a:t>
                      </a:r>
                      <a:endParaRPr lang="en-US" sz="1800">
                        <a:solidFill>
                          <a:srgbClr val="7030A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因為</a:t>
                      </a:r>
                      <a:r>
                        <a:rPr 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</a:t>
                      </a:r>
                      <a:endParaRPr lang="en-US" sz="1800">
                        <a:solidFill>
                          <a:srgbClr val="7030A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kern="120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由於</a:t>
                      </a:r>
                      <a:r>
                        <a:rPr 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……., </a:t>
                      </a:r>
                      <a:endParaRPr lang="en-US" sz="1800">
                        <a:solidFill>
                          <a:srgbClr val="7030A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kern="120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例如</a:t>
                      </a:r>
                      <a:r>
                        <a:rPr lang="en-US" sz="1800" smtClean="0">
                          <a:solidFill>
                            <a:srgbClr val="7030A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>
                          <a:latin typeface="Times New Roman"/>
                          <a:ea typeface="新細明體"/>
                          <a:cs typeface="Times New Roman"/>
                        </a:rPr>
                        <a:t>….  </a:t>
                      </a:r>
                      <a:endParaRPr lang="en-US" sz="1800" smtClean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smtClean="0">
                          <a:latin typeface="Times New Roman"/>
                          <a:ea typeface="新細明體"/>
                          <a:cs typeface="Times New Roman"/>
                        </a:rPr>
                        <a:t>*3. </a:t>
                      </a:r>
                      <a:r>
                        <a:rPr lang="zh-TW" alt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重申</a:t>
                      </a:r>
                      <a:r>
                        <a:rPr lang="zh-TW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立場</a:t>
                      </a: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mtClean="0">
                          <a:solidFill>
                            <a:srgbClr val="FF0000"/>
                          </a:solidFill>
                        </a:rPr>
                        <a:t>由此</a:t>
                      </a:r>
                      <a:r>
                        <a:rPr lang="zh-TW" altLang="en-US" smtClean="0"/>
                        <a:t> 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…..</a:t>
                      </a: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所以</a:t>
                      </a:r>
                      <a:r>
                        <a:rPr lang="zh-TW" altLang="en-US" sz="1800" baseline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</a:t>
                      </a: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因此 </a:t>
                      </a:r>
                      <a:r>
                        <a:rPr lang="en-US" sz="180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…….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rgbClr val="FF0000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516">
                <a:tc gridSpan="2">
                  <a:txBody>
                    <a:bodyPr/>
                    <a:lstStyle/>
                    <a:p>
                      <a:r>
                        <a:rPr lang="en-US" sz="1400" smtClean="0"/>
                        <a:t>* </a:t>
                      </a:r>
                      <a:r>
                        <a:rPr lang="zh-TW" altLang="en-US" sz="1400" smtClean="0"/>
                        <a:t>在較短的文章中可省去，</a:t>
                      </a:r>
                      <a:r>
                        <a:rPr lang="en-US" sz="1400" baseline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aseline="0" smtClean="0"/>
                        <a:t>   頗多過去的</a:t>
                      </a:r>
                      <a:r>
                        <a:rPr lang="en-US" altLang="zh-TW" sz="1400" baseline="0" smtClean="0"/>
                        <a:t>DSE</a:t>
                      </a:r>
                      <a:r>
                        <a:rPr lang="zh-TW" altLang="en-US" sz="1400" baseline="0" smtClean="0"/>
                        <a:t>物理科試題均屬此類。</a:t>
                      </a:r>
                      <a:endParaRPr lang="en-US" sz="140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論說語體結構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立場 </a:t>
            </a:r>
            <a:r>
              <a:rPr lang="en-US" altLang="zh-TW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判斷 </a:t>
            </a:r>
            <a:r>
              <a:rPr lang="zh-TW" altLang="en-US" sz="2400" smtClean="0">
                <a:latin typeface="Times New Roman" pitchFamily="18" charset="0"/>
                <a:cs typeface="Times New Roman" pitchFamily="18" charset="0"/>
              </a:rPr>
              <a:t>跟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論證 </a:t>
            </a:r>
            <a:r>
              <a:rPr lang="en-US" altLang="zh-TW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解釋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：哪個先行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文章上：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判斷 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先於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解釋</a:t>
            </a:r>
            <a:endParaRPr lang="en-US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思考過程：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解釋 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達至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判斷</a:t>
            </a:r>
            <a:r>
              <a:rPr 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為甚麼文章上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判斷 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先於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解釋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較恰當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mtClean="0">
                <a:latin typeface="Times New Roman" pitchFamily="18" charset="0"/>
                <a:cs typeface="Times New Roman" pitchFamily="18" charset="0"/>
              </a:rPr>
              <a:t>想像一篇很長的文章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E4A5A-56D3-4F0C-AEC3-1D489379839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441</Words>
  <Application>Microsoft Office PowerPoint</Application>
  <PresentationFormat>如螢幕大小 (4:3)</PresentationFormat>
  <Paragraphs>75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Pp2_Exp-DSE_Chi</vt:lpstr>
      <vt:lpstr>DSE 試卷裡的論說語體類問題</vt:lpstr>
      <vt:lpstr>論說語體：例子</vt:lpstr>
      <vt:lpstr>論說語體：例子</vt:lpstr>
      <vt:lpstr>答案：論說語體示例</vt:lpstr>
      <vt:lpstr>論說語體: 問題表達用語</vt:lpstr>
      <vt:lpstr>論說語體文章  結構及語言特色</vt:lpstr>
      <vt:lpstr>論說語體結構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wlkwong</dc:creator>
  <cp:lastModifiedBy>wlkwong</cp:lastModifiedBy>
  <cp:revision>66</cp:revision>
  <dcterms:created xsi:type="dcterms:W3CDTF">2014-10-29T07:48:39Z</dcterms:created>
  <dcterms:modified xsi:type="dcterms:W3CDTF">2014-11-03T10:06:44Z</dcterms:modified>
</cp:coreProperties>
</file>