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86" r:id="rId3"/>
    <p:sldId id="285" r:id="rId4"/>
    <p:sldId id="287" r:id="rId5"/>
    <p:sldId id="278" r:id="rId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8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接點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5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6FFDA-7596-472F-BCF5-5C8EC64D9DFC}" type="datetimeFigureOut">
              <a:rPr lang="zh-TW" altLang="en-US"/>
              <a:pPr>
                <a:defRPr/>
              </a:pPr>
              <a:t>2014/2/2</a:t>
            </a:fld>
            <a:endParaRPr lang="zh-TW" altLang="en-US"/>
          </a:p>
        </p:txBody>
      </p:sp>
      <p:sp>
        <p:nvSpPr>
          <p:cNvPr id="6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42725-34BA-4227-9D62-A3DEC5C65D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2D566-D3B0-4FB5-804E-CFD137E02AC2}" type="datetimeFigureOut">
              <a:rPr lang="zh-TW" altLang="en-US"/>
              <a:pPr>
                <a:defRPr/>
              </a:pPr>
              <a:t>2014/2/2</a:t>
            </a:fld>
            <a:endParaRPr lang="zh-TW" altLang="en-US"/>
          </a:p>
        </p:txBody>
      </p:sp>
      <p:sp>
        <p:nvSpPr>
          <p:cNvPr id="5" name="頁尾版面配置區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4785-29DB-445D-99C2-A3D4AB71FD4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BBFB9-7A12-42DC-BADA-3F2573A1D13F}" type="datetimeFigureOut">
              <a:rPr lang="zh-TW" altLang="en-US"/>
              <a:pPr>
                <a:defRPr/>
              </a:pPr>
              <a:t>2014/2/2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BAE35-F48E-4CE9-80E9-61EEC5E9E8F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456B7-DF3D-466E-8538-FED54E4A1858}" type="datetimeFigureOut">
              <a:rPr lang="zh-TW" altLang="en-US"/>
              <a:pPr>
                <a:defRPr/>
              </a:pPr>
              <a:t>2014/2/2</a:t>
            </a:fld>
            <a:endParaRPr lang="zh-TW" altLang="en-US"/>
          </a:p>
        </p:txBody>
      </p:sp>
      <p:sp>
        <p:nvSpPr>
          <p:cNvPr id="5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0FE63-C0A2-41EB-B169-E3BBD51EFB1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接點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7B351-5B35-4295-A921-525D69F8AF68}" type="datetimeFigureOut">
              <a:rPr lang="zh-TW" altLang="en-US"/>
              <a:pPr>
                <a:defRPr/>
              </a:pPr>
              <a:t>2014/2/2</a:t>
            </a:fld>
            <a:endParaRPr lang="zh-TW" altLang="en-US"/>
          </a:p>
        </p:txBody>
      </p:sp>
      <p:sp>
        <p:nvSpPr>
          <p:cNvPr id="7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9A682-0B8F-46C8-85C0-F8A3BB943B9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45F88-B53B-455F-94BE-F47006448288}" type="datetimeFigureOut">
              <a:rPr lang="zh-TW" altLang="en-US"/>
              <a:pPr>
                <a:defRPr/>
              </a:pPr>
              <a:t>2014/2/2</a:t>
            </a:fld>
            <a:endParaRPr lang="zh-TW" altLang="en-US"/>
          </a:p>
        </p:txBody>
      </p:sp>
      <p:sp>
        <p:nvSpPr>
          <p:cNvPr id="6" name="頁尾版面配置區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DA098-3C13-4EDB-B257-8A207095DD6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8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0BF92-A2ED-41CF-96E2-43762F8E07D0}" type="datetimeFigureOut">
              <a:rPr lang="zh-TW" altLang="en-US"/>
              <a:pPr>
                <a:defRPr/>
              </a:pPr>
              <a:t>2014/2/2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4297E-7101-40FC-93F8-3563EC96603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92FD6-EEDD-4FA0-8835-F9DBDA6A6657}" type="datetimeFigureOut">
              <a:rPr lang="zh-TW" altLang="en-US"/>
              <a:pPr>
                <a:defRPr/>
              </a:pPr>
              <a:t>2014/2/2</a:t>
            </a:fld>
            <a:endParaRPr lang="zh-TW" altLang="en-US"/>
          </a:p>
        </p:txBody>
      </p:sp>
      <p:sp>
        <p:nvSpPr>
          <p:cNvPr id="4" name="頁尾版面配置區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D1095-27A0-4792-9E08-ACA85B7258E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4AFE6-6335-42FD-B69C-967C5C220125}" type="datetimeFigureOut">
              <a:rPr lang="zh-TW" altLang="en-US"/>
              <a:pPr>
                <a:defRPr/>
              </a:pPr>
              <a:t>2014/2/2</a:t>
            </a:fld>
            <a:endParaRPr lang="zh-TW" altLang="en-US"/>
          </a:p>
        </p:txBody>
      </p:sp>
      <p:sp>
        <p:nvSpPr>
          <p:cNvPr id="3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16F3-D27E-4802-A1E6-0233276044D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77298-F3AD-41AF-8AF6-C7D8B38EDC3E}" type="datetimeFigureOut">
              <a:rPr lang="zh-TW" altLang="en-US"/>
              <a:pPr>
                <a:defRPr/>
              </a:pPr>
              <a:t>2014/2/2</a:t>
            </a:fld>
            <a:endParaRPr lang="zh-TW" altLang="en-US"/>
          </a:p>
        </p:txBody>
      </p:sp>
      <p:sp>
        <p:nvSpPr>
          <p:cNvPr id="7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65CB4-B0D9-4B4A-924F-8AB931D03ED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7CF7A-A2A4-4595-95DF-9BBCDE4FC871}" type="datetimeFigureOut">
              <a:rPr lang="zh-TW" altLang="en-US"/>
              <a:pPr>
                <a:defRPr/>
              </a:pPr>
              <a:t>2014/2/2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141B9-118E-4B4A-AB60-8230A9DE0F5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029" name="文字版面配置區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5FD3992-7BE8-4223-943C-2F5E20F4AF18}" type="datetimeFigureOut">
              <a:rPr lang="zh-TW" altLang="en-US"/>
              <a:pPr>
                <a:defRPr/>
              </a:pPr>
              <a:t>2014/2/2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B70A6D9-C06A-4D1E-8142-3CBBF3666C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699" r:id="rId4"/>
    <p:sldLayoutId id="2147483705" r:id="rId5"/>
    <p:sldLayoutId id="2147483700" r:id="rId6"/>
    <p:sldLayoutId id="2147483706" r:id="rId7"/>
    <p:sldLayoutId id="2147483707" r:id="rId8"/>
    <p:sldLayoutId id="2147483708" r:id="rId9"/>
    <p:sldLayoutId id="2147483701" r:id="rId10"/>
    <p:sldLayoutId id="21474837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06165" y="1844824"/>
            <a:ext cx="457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 smtClean="0">
                <a:solidFill>
                  <a:srgbClr val="FF0000"/>
                </a:solidFill>
              </a:rPr>
              <a:t>例子</a:t>
            </a:r>
            <a:r>
              <a:rPr lang="en-US" altLang="zh-TW" sz="2400" dirty="0" smtClean="0">
                <a:solidFill>
                  <a:srgbClr val="FF0000"/>
                </a:solidFill>
              </a:rPr>
              <a:t>︰</a:t>
            </a:r>
            <a:r>
              <a:rPr lang="zh-HK" altLang="en-US" sz="2400" dirty="0" smtClean="0">
                <a:solidFill>
                  <a:srgbClr val="FF0000"/>
                </a:solidFill>
              </a:rPr>
              <a:t>水</a:t>
            </a:r>
            <a:r>
              <a:rPr lang="zh-HK" altLang="en-US" sz="2400" dirty="0">
                <a:solidFill>
                  <a:srgbClr val="FF0000"/>
                </a:solidFill>
              </a:rPr>
              <a:t>的</a:t>
            </a:r>
            <a:r>
              <a:rPr lang="zh-HK" altLang="en-US" sz="2400" dirty="0" smtClean="0">
                <a:solidFill>
                  <a:srgbClr val="FF0000"/>
                </a:solidFill>
              </a:rPr>
              <a:t>煮沸</a:t>
            </a:r>
            <a:endParaRPr lang="en-US" altLang="zh-HK" sz="2400" dirty="0" smtClean="0">
              <a:solidFill>
                <a:srgbClr val="FF0000"/>
              </a:solidFill>
            </a:endParaRPr>
          </a:p>
          <a:p>
            <a:endParaRPr lang="en-US" altLang="zh-HK" sz="2400" dirty="0">
              <a:solidFill>
                <a:srgbClr val="FF0000"/>
              </a:solidFill>
            </a:endParaRPr>
          </a:p>
          <a:p>
            <a:r>
              <a:rPr lang="zh-TW" altLang="en-US" sz="2400" dirty="0"/>
              <a:t>某學生做一實驗，目的是找出水的汽化比潛熱，如圖所示，他使用浸於水中的電熱器對水加熱</a:t>
            </a:r>
            <a:r>
              <a:rPr lang="zh-TW" altLang="en-US" sz="2400" dirty="0" smtClean="0"/>
              <a:t>。</a:t>
            </a:r>
            <a:endParaRPr lang="en-US" altLang="zh-HK" sz="24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827584" y="404664"/>
            <a:ext cx="78026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solidFill>
                  <a:schemeClr val="accent6">
                    <a:lumMod val="75000"/>
                  </a:schemeClr>
                </a:solidFill>
              </a:rPr>
              <a:t>認識粒子運動</a:t>
            </a:r>
            <a:r>
              <a:rPr lang="zh-TW" altLang="en-US" sz="3200" dirty="0" smtClean="0">
                <a:solidFill>
                  <a:schemeClr val="accent6">
                    <a:lumMod val="75000"/>
                  </a:schemeClr>
                </a:solidFill>
              </a:rPr>
              <a:t>理論</a:t>
            </a:r>
            <a:endParaRPr lang="zh-HK" alt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316" y="1740820"/>
            <a:ext cx="3988677" cy="288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206165" y="5085184"/>
            <a:ext cx="85658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/>
              <a:t>當水沸騰時，該學生發現水的質量減少。試以分子運動理論解釋。</a:t>
            </a:r>
          </a:p>
        </p:txBody>
      </p:sp>
    </p:spTree>
    <p:extLst>
      <p:ext uri="{BB962C8B-B14F-4D97-AF65-F5344CB8AC3E}">
        <p14:creationId xmlns:p14="http://schemas.microsoft.com/office/powerpoint/2010/main" val="151989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800444"/>
              </p:ext>
            </p:extLst>
          </p:nvPr>
        </p:nvGraphicFramePr>
        <p:xfrm>
          <a:off x="179512" y="2636912"/>
          <a:ext cx="2664296" cy="2406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點陣圖影像" r:id="rId3" imgW="3572374" imgH="3219899" progId="Paint.Picture">
                  <p:embed/>
                </p:oleObj>
              </mc:Choice>
              <mc:Fallback>
                <p:oleObj name="點陣圖影像" r:id="rId3" imgW="3572374" imgH="3219899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636912"/>
                        <a:ext cx="2664296" cy="24067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71346"/>
              </p:ext>
            </p:extLst>
          </p:nvPr>
        </p:nvGraphicFramePr>
        <p:xfrm>
          <a:off x="3131840" y="2708920"/>
          <a:ext cx="2596845" cy="2376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點陣圖影像" r:id="rId5" imgW="3428571" imgH="3134162" progId="Paint.Picture">
                  <p:embed/>
                </p:oleObj>
              </mc:Choice>
              <mc:Fallback>
                <p:oleObj name="點陣圖影像" r:id="rId5" imgW="3428571" imgH="3134162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708920"/>
                        <a:ext cx="2596845" cy="23762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285140"/>
              </p:ext>
            </p:extLst>
          </p:nvPr>
        </p:nvGraphicFramePr>
        <p:xfrm>
          <a:off x="6228184" y="2708920"/>
          <a:ext cx="2599039" cy="2376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點陣圖影像" r:id="rId7" imgW="3428571" imgH="3134162" progId="Paint.Picture">
                  <p:embed/>
                </p:oleObj>
              </mc:Choice>
              <mc:Fallback>
                <p:oleObj name="點陣圖影像" r:id="rId7" imgW="3428571" imgH="3134162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2708920"/>
                        <a:ext cx="2599039" cy="23762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760922" y="791125"/>
            <a:ext cx="3874779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/>
              <a:t>以圖表示水分子的運動</a:t>
            </a:r>
            <a:r>
              <a:rPr lang="en-US" altLang="zh-HK" sz="2800" dirty="0" smtClean="0"/>
              <a:t>:</a:t>
            </a:r>
          </a:p>
          <a:p>
            <a:r>
              <a:rPr lang="en-US" altLang="zh-HK" sz="2800" dirty="0" smtClean="0"/>
              <a:t>(</a:t>
            </a:r>
            <a:r>
              <a:rPr lang="en-US" altLang="zh-HK" sz="2800" dirty="0" err="1" smtClean="0"/>
              <a:t>i</a:t>
            </a:r>
            <a:r>
              <a:rPr lang="en-US" altLang="zh-HK" sz="2800" dirty="0" smtClean="0"/>
              <a:t>)</a:t>
            </a:r>
            <a:r>
              <a:rPr lang="zh-TW" altLang="en-US" sz="2800" dirty="0" smtClean="0"/>
              <a:t> </a:t>
            </a:r>
            <a:r>
              <a:rPr lang="zh-HK" altLang="en-US" sz="2800" dirty="0" smtClean="0"/>
              <a:t>在水溫</a:t>
            </a:r>
            <a:r>
              <a:rPr lang="en-US" altLang="zh-HK" sz="2800" dirty="0" smtClean="0"/>
              <a:t>70</a:t>
            </a:r>
            <a:r>
              <a:rPr lang="en-US" altLang="zh-HK" sz="2800" dirty="0" smtClean="0">
                <a:sym typeface="Symbol"/>
              </a:rPr>
              <a:t>C</a:t>
            </a:r>
            <a:r>
              <a:rPr lang="zh-HK" altLang="en-US" sz="2800" dirty="0"/>
              <a:t>時</a:t>
            </a:r>
            <a:r>
              <a:rPr lang="en-US" altLang="zh-HK" sz="2800" dirty="0" smtClean="0">
                <a:sym typeface="Symbol"/>
              </a:rPr>
              <a:t>, </a:t>
            </a:r>
            <a:r>
              <a:rPr lang="zh-TW" altLang="en-US" sz="2800" dirty="0" smtClean="0">
                <a:sym typeface="Symbol"/>
              </a:rPr>
              <a:t>以及</a:t>
            </a:r>
            <a:endParaRPr lang="en-US" altLang="zh-TW" sz="2800" dirty="0" smtClean="0">
              <a:sym typeface="Symbol"/>
            </a:endParaRPr>
          </a:p>
          <a:p>
            <a:r>
              <a:rPr lang="en-US" altLang="zh-HK" sz="2800" dirty="0" smtClean="0">
                <a:sym typeface="Symbol"/>
              </a:rPr>
              <a:t>(ii) </a:t>
            </a:r>
            <a:r>
              <a:rPr lang="zh-TW" altLang="en-US" sz="2800" dirty="0" smtClean="0">
                <a:sym typeface="Symbol"/>
              </a:rPr>
              <a:t>水</a:t>
            </a:r>
            <a:r>
              <a:rPr lang="zh-TW" altLang="en-US" sz="2800" dirty="0">
                <a:sym typeface="Symbol"/>
              </a:rPr>
              <a:t>在沸騰時</a:t>
            </a:r>
            <a:r>
              <a:rPr lang="en-US" altLang="zh-HK" sz="2800" dirty="0" smtClean="0">
                <a:sym typeface="Symbol"/>
              </a:rPr>
              <a:t>(100C)</a:t>
            </a:r>
            <a:endParaRPr lang="zh-HK" altLang="en-US" sz="2800" dirty="0"/>
          </a:p>
        </p:txBody>
      </p:sp>
      <p:sp>
        <p:nvSpPr>
          <p:cNvPr id="9" name="矩形 8"/>
          <p:cNvSpPr/>
          <p:nvPr/>
        </p:nvSpPr>
        <p:spPr>
          <a:xfrm>
            <a:off x="760922" y="5228530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K" altLang="en-US" sz="2400" dirty="0"/>
              <a:t>在加熱前</a:t>
            </a:r>
          </a:p>
        </p:txBody>
      </p:sp>
      <p:sp>
        <p:nvSpPr>
          <p:cNvPr id="12" name="矩形 11"/>
          <p:cNvSpPr/>
          <p:nvPr/>
        </p:nvSpPr>
        <p:spPr>
          <a:xfrm>
            <a:off x="6354454" y="5243920"/>
            <a:ext cx="27895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dirty="0">
                <a:sym typeface="Symbol"/>
              </a:rPr>
              <a:t>水在沸騰時</a:t>
            </a:r>
            <a:r>
              <a:rPr lang="en-US" altLang="zh-HK" sz="2400" dirty="0">
                <a:sym typeface="Symbol"/>
              </a:rPr>
              <a:t>(100C)</a:t>
            </a:r>
            <a:endParaRPr lang="zh-HK" altLang="en-US" sz="2400" dirty="0"/>
          </a:p>
        </p:txBody>
      </p:sp>
      <p:sp>
        <p:nvSpPr>
          <p:cNvPr id="13" name="矩形 12"/>
          <p:cNvSpPr/>
          <p:nvPr/>
        </p:nvSpPr>
        <p:spPr>
          <a:xfrm>
            <a:off x="3347864" y="5229352"/>
            <a:ext cx="21050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K" altLang="en-US" sz="2400" dirty="0"/>
              <a:t>在水溫</a:t>
            </a:r>
            <a:r>
              <a:rPr lang="en-US" altLang="zh-HK" sz="2400" dirty="0"/>
              <a:t>70</a:t>
            </a:r>
            <a:r>
              <a:rPr lang="en-US" altLang="zh-HK" sz="2400" dirty="0">
                <a:sym typeface="Symbol"/>
              </a:rPr>
              <a:t>C</a:t>
            </a:r>
            <a:r>
              <a:rPr lang="zh-HK" altLang="en-US" sz="2400" dirty="0"/>
              <a:t>時</a:t>
            </a:r>
          </a:p>
        </p:txBody>
      </p:sp>
    </p:spTree>
    <p:extLst>
      <p:ext uri="{BB962C8B-B14F-4D97-AF65-F5344CB8AC3E}">
        <p14:creationId xmlns:p14="http://schemas.microsoft.com/office/powerpoint/2010/main" val="2238793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508575"/>
              </p:ext>
            </p:extLst>
          </p:nvPr>
        </p:nvGraphicFramePr>
        <p:xfrm>
          <a:off x="827584" y="2132856"/>
          <a:ext cx="7776865" cy="3513990"/>
        </p:xfrm>
        <a:graphic>
          <a:graphicData uri="http://schemas.openxmlformats.org/drawingml/2006/table">
            <a:tbl>
              <a:tblPr/>
              <a:tblGrid>
                <a:gridCol w="3528392"/>
                <a:gridCol w="4248473"/>
              </a:tblGrid>
              <a:tr h="6480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 smtClean="0">
                          <a:solidFill>
                            <a:srgbClr val="FF0000"/>
                          </a:solidFill>
                        </a:rPr>
                        <a:t>水分子的運動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1" kern="100" dirty="0" smtClean="0">
                          <a:solidFill>
                            <a:srgbClr val="0070C0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以粒子運動理論解釋</a:t>
                      </a:r>
                      <a:endParaRPr lang="zh-TW" sz="2800" b="1" kern="100" dirty="0">
                        <a:solidFill>
                          <a:srgbClr val="0070C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97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en-US" altLang="zh-TW" sz="2400" kern="100" dirty="0" err="1" smtClean="0">
                          <a:latin typeface="Calibri"/>
                          <a:ea typeface="新細明體"/>
                          <a:cs typeface="Times New Roman"/>
                        </a:rPr>
                        <a:t>i</a:t>
                      </a:r>
                      <a:r>
                        <a:rPr lang="en-US" altLang="zh-TW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)  70</a:t>
                      </a:r>
                      <a:r>
                        <a:rPr lang="en-US" altLang="zh-TW" sz="2400" kern="100" dirty="0" smtClean="0">
                          <a:latin typeface="Calibri"/>
                          <a:ea typeface="新細明體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en-US" altLang="zh-TW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C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當水加熱至</a:t>
                      </a:r>
                      <a:r>
                        <a:rPr lang="en-US" altLang="zh-TW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70</a:t>
                      </a:r>
                      <a:r>
                        <a:rPr lang="en-US" altLang="zh-TW" sz="2400" kern="100" dirty="0" smtClean="0">
                          <a:latin typeface="Calibri"/>
                          <a:ea typeface="新細明體"/>
                          <a:cs typeface="Times New Roman"/>
                          <a:sym typeface="Symbol"/>
                        </a:rPr>
                        <a:t>C</a:t>
                      </a:r>
                      <a:r>
                        <a:rPr lang="zh-TW" altLang="en-US" sz="2400" kern="100" dirty="0" smtClean="0">
                          <a:latin typeface="Calibri"/>
                          <a:ea typeface="新細明體"/>
                          <a:cs typeface="Times New Roman"/>
                          <a:sym typeface="Symbol"/>
                        </a:rPr>
                        <a:t>，水分子的運動會比之前加快。</a:t>
                      </a:r>
                      <a:endParaRPr lang="zh-TW" sz="2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zh-TW" sz="2400" kern="100" dirty="0" smtClean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水分子的平均動能增加</a:t>
                      </a:r>
                      <a:endParaRPr lang="zh-TW" sz="2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561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HK" sz="2400" dirty="0" smtClean="0">
                          <a:sym typeface="Symbol"/>
                        </a:rPr>
                        <a:t>(ii)</a:t>
                      </a:r>
                      <a:r>
                        <a:rPr lang="zh-TW" altLang="en-US" sz="2400" dirty="0" smtClean="0">
                          <a:sym typeface="Symbol"/>
                        </a:rPr>
                        <a:t> </a:t>
                      </a:r>
                      <a:r>
                        <a:rPr lang="zh-HK" altLang="en-US" sz="2400" dirty="0" smtClean="0">
                          <a:sym typeface="Symbol"/>
                        </a:rPr>
                        <a:t>水在沸騰時</a:t>
                      </a:r>
                      <a:r>
                        <a:rPr lang="en-US" altLang="zh-HK" sz="2400" dirty="0" smtClean="0">
                          <a:sym typeface="Symbol"/>
                        </a:rPr>
                        <a:t>(100C)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當水在沸騰時，有些水分子逃離盛著水的燒杯。</a:t>
                      </a:r>
                      <a:endParaRPr lang="zh-TW" sz="2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某些</a:t>
                      </a:r>
                      <a:r>
                        <a:rPr lang="zh-TW" altLang="en-US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水分子克服了其他水分子對他們的</a:t>
                      </a:r>
                      <a:r>
                        <a:rPr lang="zh-TW" altLang="en-US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拉力。</a:t>
                      </a:r>
                      <a:r>
                        <a:rPr lang="zh-TW" altLang="en-US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結果是某些水分子逃離水面，變成氣體分子。</a:t>
                      </a:r>
                      <a:endParaRPr lang="en-US" sz="2400" kern="100" dirty="0" smtClean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755576" y="452571"/>
            <a:ext cx="8208912" cy="132024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zh-TW" altLang="en-US" sz="2400" dirty="0" smtClean="0"/>
              <a:t>以</a:t>
            </a:r>
            <a:r>
              <a:rPr lang="zh-TW" altLang="en-US" sz="2400" dirty="0"/>
              <a:t>分子運動</a:t>
            </a:r>
            <a:r>
              <a:rPr lang="zh-TW" altLang="en-US" sz="2400" dirty="0" smtClean="0"/>
              <a:t>理論，解釋水分子在以下兩個情況下的運動</a:t>
            </a:r>
            <a:r>
              <a:rPr lang="en-US" altLang="zh-TW" sz="2400" dirty="0" smtClean="0"/>
              <a:t>︰</a:t>
            </a:r>
          </a:p>
          <a:p>
            <a:r>
              <a:rPr lang="en-US" altLang="zh-HK" sz="2400" dirty="0" smtClean="0"/>
              <a:t>(</a:t>
            </a:r>
            <a:r>
              <a:rPr lang="en-US" altLang="zh-HK" sz="2400" dirty="0" err="1" smtClean="0"/>
              <a:t>i</a:t>
            </a:r>
            <a:r>
              <a:rPr lang="en-US" altLang="zh-HK" sz="2400" dirty="0" smtClean="0"/>
              <a:t>)  70</a:t>
            </a:r>
            <a:r>
              <a:rPr lang="en-US" altLang="zh-HK" sz="2400" dirty="0" smtClean="0">
                <a:sym typeface="Symbol"/>
              </a:rPr>
              <a:t>C, </a:t>
            </a:r>
            <a:r>
              <a:rPr lang="zh-TW" altLang="en-US" sz="2400" dirty="0" smtClean="0">
                <a:sym typeface="Symbol"/>
              </a:rPr>
              <a:t>以及</a:t>
            </a:r>
            <a:endParaRPr lang="en-US" altLang="zh-HK" sz="2400" dirty="0" smtClean="0">
              <a:sym typeface="Symbol"/>
            </a:endParaRPr>
          </a:p>
          <a:p>
            <a:r>
              <a:rPr lang="en-US" altLang="zh-HK" sz="2400" dirty="0" smtClean="0">
                <a:sym typeface="Symbol"/>
              </a:rPr>
              <a:t>(ii)</a:t>
            </a:r>
            <a:r>
              <a:rPr lang="zh-TW" altLang="en-US" sz="2400" dirty="0" smtClean="0">
                <a:sym typeface="Symbol"/>
              </a:rPr>
              <a:t> </a:t>
            </a:r>
            <a:r>
              <a:rPr lang="zh-HK" altLang="en-US" sz="2400" dirty="0" smtClean="0">
                <a:sym typeface="Symbol"/>
              </a:rPr>
              <a:t>水</a:t>
            </a:r>
            <a:r>
              <a:rPr lang="zh-HK" altLang="en-US" sz="2400" dirty="0">
                <a:sym typeface="Symbol"/>
              </a:rPr>
              <a:t>在沸騰時</a:t>
            </a:r>
            <a:r>
              <a:rPr lang="en-US" altLang="zh-HK" sz="2400" dirty="0" smtClean="0">
                <a:sym typeface="Symbol"/>
              </a:rPr>
              <a:t>(100C)</a:t>
            </a:r>
            <a:r>
              <a:rPr lang="zh-TW" altLang="en-US" sz="2400" dirty="0" smtClean="0">
                <a:sym typeface="Symbol"/>
              </a:rPr>
              <a:t>。</a:t>
            </a:r>
            <a:endParaRPr lang="zh-HK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8524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451367"/>
              </p:ext>
            </p:extLst>
          </p:nvPr>
        </p:nvGraphicFramePr>
        <p:xfrm>
          <a:off x="251520" y="1556792"/>
          <a:ext cx="8443664" cy="2882949"/>
        </p:xfrm>
        <a:graphic>
          <a:graphicData uri="http://schemas.openxmlformats.org/drawingml/2006/table">
            <a:tbl>
              <a:tblPr/>
              <a:tblGrid>
                <a:gridCol w="8443664"/>
              </a:tblGrid>
              <a:tr h="28829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latin typeface="Calibri"/>
                          <a:ea typeface="新細明體"/>
                          <a:cs typeface="Times New Roman"/>
                        </a:rPr>
                        <a:t>根據分子運動理論，水是由大量的微少分子組成，以及這些分子是不停地作無規運動。當水受沉浸加熱器加熱，水分子的平均動能增加。當水的溫度達到沸點，某些水分子克服了其他水分子對他們的拉力。結果是某些水分子逃離水面，變成氣體分子。因此，當水在沸騰時，水的質量會減少。</a:t>
                      </a:r>
                    </a:p>
                  </a:txBody>
                  <a:tcPr marL="67733" marR="6773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2267744" y="764704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rgbClr val="FF0000"/>
                </a:solidFill>
              </a:rPr>
              <a:t>建議答案</a:t>
            </a:r>
            <a:endParaRPr lang="zh-HK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61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905837"/>
              </p:ext>
            </p:extLst>
          </p:nvPr>
        </p:nvGraphicFramePr>
        <p:xfrm>
          <a:off x="683568" y="1484784"/>
          <a:ext cx="8064896" cy="4104456"/>
        </p:xfrm>
        <a:graphic>
          <a:graphicData uri="http://schemas.openxmlformats.org/drawingml/2006/table">
            <a:tbl>
              <a:tblPr/>
              <a:tblGrid>
                <a:gridCol w="1008112"/>
                <a:gridCol w="1656184"/>
                <a:gridCol w="5400600"/>
              </a:tblGrid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段落</a:t>
                      </a:r>
                      <a:endParaRPr lang="zh-TW" sz="2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zh-TW" sz="2400" kern="100" dirty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圖式結構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答案</a:t>
                      </a:r>
                      <a:endParaRPr lang="zh-TW" sz="2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Calibri"/>
                          <a:ea typeface="新細明體"/>
                          <a:cs typeface="Times New Roman"/>
                        </a:rPr>
                        <a:t>1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zh-TW" sz="2400" kern="100" dirty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原理陳述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根據分子運動理論，水是由大量的微少分子組成，以及這些分子是不停地作無規運動。</a:t>
                      </a:r>
                      <a:endParaRPr lang="zh-TW" sz="2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alibri"/>
                          <a:ea typeface="新細明體"/>
                          <a:cs typeface="Times New Roman"/>
                        </a:rPr>
                        <a:t>2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zh-TW" sz="2400" kern="100" dirty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解說</a:t>
                      </a:r>
                      <a:r>
                        <a:rPr kumimoji="0" lang="zh-TW" sz="2400" kern="100" dirty="0" smtClean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序列</a:t>
                      </a:r>
                      <a:endParaRPr kumimoji="0" lang="zh-TW" sz="2400" kern="100" dirty="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當水受沉浸加熱器加熱，水分子的平均動能增加。當水的溫度達到沸點，某些水分子克服了其他水分子對他們的拉力。結果是某些水分子逃離水面，變成氣體分子。</a:t>
                      </a:r>
                      <a:endParaRPr lang="zh-TW" sz="2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alibri"/>
                          <a:ea typeface="新細明體"/>
                          <a:cs typeface="Times New Roman"/>
                        </a:rPr>
                        <a:t>3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zh-TW" altLang="en-US" sz="2400" kern="100" dirty="0" smtClean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總結</a:t>
                      </a:r>
                      <a:endParaRPr kumimoji="0" lang="zh-TW" sz="2400" kern="100" dirty="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因此，當水在沸騰時，水的質量會減少。</a:t>
                      </a:r>
                      <a:endParaRPr lang="zh-TW" altLang="en-US" sz="2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1691680" y="642016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 smtClean="0"/>
              <a:t>把</a:t>
            </a:r>
            <a:r>
              <a:rPr lang="zh-HK" altLang="en-US" sz="3200" dirty="0" smtClean="0">
                <a:solidFill>
                  <a:srgbClr val="FF0000"/>
                </a:solidFill>
              </a:rPr>
              <a:t>建議答案</a:t>
            </a:r>
            <a:r>
              <a:rPr lang="zh-TW" altLang="en-US" sz="3200" dirty="0" smtClean="0"/>
              <a:t>解構</a:t>
            </a:r>
            <a:endParaRPr lang="zh-HK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旅程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410</TotalTime>
  <Words>429</Words>
  <Application>Microsoft Office PowerPoint</Application>
  <PresentationFormat>如螢幕大小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7" baseType="lpstr">
      <vt:lpstr>旅程</vt:lpstr>
      <vt:lpstr>點陣圖影像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1 for Learning Theoretical Explanation 4 - 7 - 2013</dc:title>
  <dc:creator>user</dc:creator>
  <cp:lastModifiedBy>ck</cp:lastModifiedBy>
  <cp:revision>45</cp:revision>
  <dcterms:created xsi:type="dcterms:W3CDTF">2013-06-27T02:22:15Z</dcterms:created>
  <dcterms:modified xsi:type="dcterms:W3CDTF">2014-02-02T09:52:34Z</dcterms:modified>
</cp:coreProperties>
</file>