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5"/>
  </p:notesMasterIdLst>
  <p:handoutMasterIdLst>
    <p:handoutMasterId r:id="rId46"/>
  </p:handoutMasterIdLst>
  <p:sldIdLst>
    <p:sldId id="257" r:id="rId2"/>
    <p:sldId id="485" r:id="rId3"/>
    <p:sldId id="490" r:id="rId4"/>
    <p:sldId id="491" r:id="rId5"/>
    <p:sldId id="497" r:id="rId6"/>
    <p:sldId id="430" r:id="rId7"/>
    <p:sldId id="431" r:id="rId8"/>
    <p:sldId id="435" r:id="rId9"/>
    <p:sldId id="433" r:id="rId10"/>
    <p:sldId id="436" r:id="rId11"/>
    <p:sldId id="438" r:id="rId12"/>
    <p:sldId id="463" r:id="rId13"/>
    <p:sldId id="464" r:id="rId14"/>
    <p:sldId id="441" r:id="rId15"/>
    <p:sldId id="442" r:id="rId16"/>
    <p:sldId id="443" r:id="rId17"/>
    <p:sldId id="468" r:id="rId18"/>
    <p:sldId id="470" r:id="rId19"/>
    <p:sldId id="471" r:id="rId20"/>
    <p:sldId id="472" r:id="rId21"/>
    <p:sldId id="474" r:id="rId22"/>
    <p:sldId id="498" r:id="rId23"/>
    <p:sldId id="477" r:id="rId24"/>
    <p:sldId id="478" r:id="rId25"/>
    <p:sldId id="479" r:id="rId26"/>
    <p:sldId id="480" r:id="rId27"/>
    <p:sldId id="481" r:id="rId28"/>
    <p:sldId id="483" r:id="rId29"/>
    <p:sldId id="484" r:id="rId30"/>
    <p:sldId id="447" r:id="rId31"/>
    <p:sldId id="448" r:id="rId32"/>
    <p:sldId id="495" r:id="rId33"/>
    <p:sldId id="450" r:id="rId34"/>
    <p:sldId id="451" r:id="rId35"/>
    <p:sldId id="458" r:id="rId36"/>
    <p:sldId id="496" r:id="rId37"/>
    <p:sldId id="461" r:id="rId38"/>
    <p:sldId id="460" r:id="rId39"/>
    <p:sldId id="492" r:id="rId40"/>
    <p:sldId id="487" r:id="rId41"/>
    <p:sldId id="494" r:id="rId42"/>
    <p:sldId id="466" r:id="rId43"/>
    <p:sldId id="489" r:id="rId44"/>
  </p:sldIdLst>
  <p:sldSz cx="9144000" cy="6858000" type="screen4x3"/>
  <p:notesSz cx="7010400" cy="92964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7">
          <p15:clr>
            <a:srgbClr val="A4A3A4"/>
          </p15:clr>
        </p15:guide>
        <p15:guide id="2" pos="16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G, Wai-leung Rex" initials="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33FF"/>
    <a:srgbClr val="FFCCFF"/>
    <a:srgbClr val="CCFF99"/>
    <a:srgbClr val="FFFFCC"/>
    <a:srgbClr val="FF0000"/>
    <a:srgbClr val="FF3399"/>
    <a:srgbClr val="00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13" autoAdjust="0"/>
    <p:restoredTop sz="87500" autoAdjust="0"/>
  </p:normalViewPr>
  <p:slideViewPr>
    <p:cSldViewPr>
      <p:cViewPr varScale="1">
        <p:scale>
          <a:sx n="85" d="100"/>
          <a:sy n="85" d="100"/>
        </p:scale>
        <p:origin x="1482" y="90"/>
      </p:cViewPr>
      <p:guideLst>
        <p:guide orient="horz" pos="3407"/>
        <p:guide pos="16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940" y="54"/>
      </p:cViewPr>
      <p:guideLst>
        <p:guide orient="horz" pos="2928"/>
        <p:guide pos="2208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FA6EC4D-A6A0-1990-99F2-CB458D4D4F0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04" cy="46385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06" tIns="46003" rIns="92006" bIns="46003" numCol="1" anchor="t" anchorCtr="0" compatLnSpc="1">
            <a:prstTxWarp prst="textNoShape">
              <a:avLst/>
            </a:prstTxWarp>
          </a:bodyPr>
          <a:lstStyle>
            <a:lvl1pPr defTabSz="920504" eaLnBrk="1" hangingPunct="1">
              <a:defRPr sz="13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279876D-9F5F-CDB4-B04B-B2C30B38734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159" y="0"/>
            <a:ext cx="3038604" cy="46385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06" tIns="46003" rIns="92006" bIns="46003" numCol="1" anchor="t" anchorCtr="0" compatLnSpc="1">
            <a:prstTxWarp prst="textNoShape">
              <a:avLst/>
            </a:prstTxWarp>
          </a:bodyPr>
          <a:lstStyle>
            <a:lvl1pPr algn="r" defTabSz="920504" eaLnBrk="1" hangingPunct="1">
              <a:defRPr sz="13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D48299BC-AD2A-CE28-2227-9026CFC7180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604" cy="46385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06" tIns="46003" rIns="92006" bIns="46003" numCol="1" anchor="b" anchorCtr="0" compatLnSpc="1">
            <a:prstTxWarp prst="textNoShape">
              <a:avLst/>
            </a:prstTxWarp>
          </a:bodyPr>
          <a:lstStyle>
            <a:lvl1pPr defTabSz="920504" eaLnBrk="1" hangingPunct="1">
              <a:defRPr sz="13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5C64C1CE-C680-F554-8917-9B5DA7B4F4A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159" y="8831059"/>
            <a:ext cx="3038604" cy="46385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06" tIns="46003" rIns="92006" bIns="46003" numCol="1" anchor="b" anchorCtr="0" compatLnSpc="1">
            <a:prstTxWarp prst="textNoShape">
              <a:avLst/>
            </a:prstTxWarp>
          </a:bodyPr>
          <a:lstStyle>
            <a:lvl1pPr algn="r" defTabSz="919163" eaLnBrk="1" hangingPunct="1">
              <a:defRPr sz="1300" smtClean="0"/>
            </a:lvl1pPr>
          </a:lstStyle>
          <a:p>
            <a:pPr>
              <a:defRPr/>
            </a:pPr>
            <a:fld id="{9CF70143-5ECD-4CBD-A681-13B6560512C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B2BCDA25-985D-0F94-CD92-328666CB148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04" cy="46385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06" tIns="46003" rIns="92006" bIns="46003" numCol="1" anchor="t" anchorCtr="0" compatLnSpc="1">
            <a:prstTxWarp prst="textNoShape">
              <a:avLst/>
            </a:prstTxWarp>
          </a:bodyPr>
          <a:lstStyle>
            <a:lvl1pPr defTabSz="920504" eaLnBrk="1" hangingPunct="1">
              <a:defRPr sz="13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14CB67BD-8B49-7B51-BAD9-30DBC292540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159" y="0"/>
            <a:ext cx="3038604" cy="46385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06" tIns="46003" rIns="92006" bIns="46003" numCol="1" anchor="t" anchorCtr="0" compatLnSpc="1">
            <a:prstTxWarp prst="textNoShape">
              <a:avLst/>
            </a:prstTxWarp>
          </a:bodyPr>
          <a:lstStyle>
            <a:lvl1pPr algn="r" defTabSz="920504" eaLnBrk="1" hangingPunct="1">
              <a:defRPr sz="13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358EF65-4672-4253-9F8E-37ECFC39381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6A002F66-E402-37A8-1DF5-FC0FCA082AB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713" y="4415530"/>
            <a:ext cx="5608975" cy="418360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06" tIns="46003" rIns="92006" bIns="460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CC3CA74F-AFA1-1B13-AE96-C28AE570259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604" cy="46385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06" tIns="46003" rIns="92006" bIns="46003" numCol="1" anchor="b" anchorCtr="0" compatLnSpc="1">
            <a:prstTxWarp prst="textNoShape">
              <a:avLst/>
            </a:prstTxWarp>
          </a:bodyPr>
          <a:lstStyle>
            <a:lvl1pPr defTabSz="920504" eaLnBrk="1" hangingPunct="1">
              <a:defRPr sz="13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CFED43FE-5B35-C12E-21B5-606E7D52F6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159" y="8831059"/>
            <a:ext cx="3038604" cy="46385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06" tIns="46003" rIns="92006" bIns="46003" numCol="1" anchor="b" anchorCtr="0" compatLnSpc="1">
            <a:prstTxWarp prst="textNoShape">
              <a:avLst/>
            </a:prstTxWarp>
          </a:bodyPr>
          <a:lstStyle>
            <a:lvl1pPr algn="r" defTabSz="919163" eaLnBrk="1" hangingPunct="1">
              <a:defRPr sz="1300" smtClean="0"/>
            </a:lvl1pPr>
          </a:lstStyle>
          <a:p>
            <a:pPr>
              <a:defRPr/>
            </a:pPr>
            <a:fld id="{8C8A876B-33DF-45C4-B7F6-359487BF8A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CEAD3DA7-736A-14D4-6611-0A32B15005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6E8B00B-6336-43D7-B2B9-DF86A0321AE1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3FA42E4-F39E-777B-71E4-D5AE29F853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EFFA373D-46DC-03BA-6869-1383ED1C8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/>
          <a:lstStyle/>
          <a:p>
            <a:pPr eaLnBrk="1" hangingPunct="1"/>
            <a:r>
              <a:rPr lang="zh-TW" altLang="en-US" sz="1200" dirty="0"/>
              <a:t>簡介</a:t>
            </a:r>
            <a:endParaRPr lang="en-US" altLang="zh-TW" sz="12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/>
              <a:t>本節旨在協助學生了解折舊的概念及計算方法，</a:t>
            </a:r>
            <a:r>
              <a:rPr lang="zh-TW" altLang="en-US" sz="1200" dirty="0" smtClean="0"/>
              <a:t>以及解釋不同</a:t>
            </a:r>
            <a:r>
              <a:rPr lang="zh-TW" altLang="en-US" sz="1200" dirty="0"/>
              <a:t>的折舊計算方法對</a:t>
            </a:r>
            <a:r>
              <a:rPr lang="zh-CN" dirty="0"/>
              <a:t>淨利</a:t>
            </a:r>
            <a:r>
              <a:rPr lang="zh-TW" altLang="en-US" dirty="0"/>
              <a:t>的影響</a:t>
            </a:r>
            <a:r>
              <a:rPr lang="zh-TW" altLang="en-US" sz="1200" dirty="0"/>
              <a:t>。</a:t>
            </a:r>
            <a:endParaRPr lang="en-US" altLang="zh-TW" sz="1200" dirty="0"/>
          </a:p>
          <a:p>
            <a:pPr eaLnBrk="1" hangingPunct="1"/>
            <a:endParaRPr lang="en-US" altLang="zh-TW" sz="1200" dirty="0"/>
          </a:p>
          <a:p>
            <a:pPr eaLnBrk="1" hangingPunct="1"/>
            <a:r>
              <a:rPr lang="zh-TW" altLang="en-US" sz="1200" dirty="0"/>
              <a:t>時間</a:t>
            </a:r>
            <a:endParaRPr lang="en-US" altLang="zh-TW" sz="1200" dirty="0"/>
          </a:p>
          <a:p>
            <a:pPr eaLnBrk="1" hangingPunct="1"/>
            <a:r>
              <a:rPr lang="zh-TW" altLang="en-US" sz="1200" dirty="0"/>
              <a:t>三</a:t>
            </a:r>
            <a:r>
              <a:rPr lang="zh-TW" altLang="en-US" sz="1200" dirty="0" smtClean="0"/>
              <a:t>個課節，每課節四十分鐘</a:t>
            </a:r>
            <a:endParaRPr lang="en-US" altLang="zh-TW" sz="1200" dirty="0"/>
          </a:p>
          <a:p>
            <a:pPr eaLnBrk="1" hangingPunct="1"/>
            <a:endParaRPr lang="en-US" altLang="zh-TW" sz="1200" dirty="0"/>
          </a:p>
          <a:p>
            <a:pPr eaLnBrk="1" hangingPunct="1"/>
            <a:r>
              <a:rPr lang="zh-TW" altLang="en-US" sz="1200" dirty="0"/>
              <a:t>內容</a:t>
            </a:r>
            <a:endParaRPr lang="en-US" altLang="zh-CN" sz="1200" dirty="0"/>
          </a:p>
          <a:p>
            <a:pPr eaLnBrk="1" hangingPunct="1"/>
            <a:r>
              <a:rPr lang="zh-TW" dirty="0"/>
              <a:t>第一課節</a:t>
            </a:r>
            <a:r>
              <a:rPr lang="en-GB" altLang="zh-TW" dirty="0"/>
              <a:t> </a:t>
            </a:r>
            <a:r>
              <a:rPr lang="en-US" altLang="zh-TW" dirty="0"/>
              <a:t>- </a:t>
            </a:r>
            <a:r>
              <a:rPr lang="zh-TW" dirty="0"/>
              <a:t>資本支出、收益支出及折舊的概念</a:t>
            </a:r>
            <a:endParaRPr lang="en-GB" altLang="zh-TW" dirty="0"/>
          </a:p>
          <a:p>
            <a:pPr eaLnBrk="1" hangingPunct="1"/>
            <a:r>
              <a:rPr lang="zh-TW" dirty="0"/>
              <a:t>第</a:t>
            </a:r>
            <a:r>
              <a:rPr lang="zh-TW" altLang="en-US" dirty="0"/>
              <a:t>二</a:t>
            </a:r>
            <a:r>
              <a:rPr lang="zh-TW" dirty="0"/>
              <a:t>課節</a:t>
            </a:r>
            <a:r>
              <a:rPr lang="en-GB" altLang="zh-TW" dirty="0"/>
              <a:t> </a:t>
            </a:r>
            <a:r>
              <a:rPr lang="en-US" altLang="zh-TW" dirty="0"/>
              <a:t>- </a:t>
            </a:r>
            <a:r>
              <a:rPr lang="zh-TW" altLang="zh-HK" dirty="0"/>
              <a:t>常用</a:t>
            </a:r>
            <a:r>
              <a:rPr lang="zh-TW" altLang="en-US" dirty="0"/>
              <a:t>的</a:t>
            </a:r>
            <a:r>
              <a:rPr lang="zh-TW" dirty="0"/>
              <a:t>折舊費用</a:t>
            </a:r>
            <a:r>
              <a:rPr lang="zh-TW" altLang="zh-HK" dirty="0"/>
              <a:t>計算</a:t>
            </a:r>
            <a:r>
              <a:rPr lang="zh-TW" dirty="0"/>
              <a:t>方法</a:t>
            </a:r>
            <a:endParaRPr lang="en-US" altLang="zh-TW" dirty="0"/>
          </a:p>
          <a:p>
            <a:pPr eaLnBrk="1" hangingPunct="1"/>
            <a:r>
              <a:rPr lang="zh-TW" dirty="0"/>
              <a:t>第</a:t>
            </a:r>
            <a:r>
              <a:rPr lang="zh-TW" altLang="en-US" dirty="0"/>
              <a:t>三</a:t>
            </a:r>
            <a:r>
              <a:rPr lang="zh-TW" dirty="0"/>
              <a:t>課節</a:t>
            </a:r>
            <a:r>
              <a:rPr lang="en-US" altLang="zh-TW" dirty="0"/>
              <a:t> – </a:t>
            </a:r>
            <a:r>
              <a:rPr lang="zh-TW" dirty="0" smtClean="0"/>
              <a:t>非流動資產</a:t>
            </a:r>
            <a:r>
              <a:rPr lang="zh-TW" altLang="en-US" dirty="0" smtClean="0"/>
              <a:t>的變賣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A39A55F7-0AFD-46F1-F5E2-65AB48540C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E99592B-AC8C-4D28-9AEC-0D7060B752E3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3071FEA6-C708-E769-3C07-CF42E778D7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CBD55ED4-8EAF-4E70-5DCD-EFBC06C3D1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zh-TW" altLang="en-US" dirty="0"/>
              <a:t>這</a:t>
            </a:r>
            <a:r>
              <a:rPr lang="zh-TW" altLang="en-US" dirty="0" smtClean="0"/>
              <a:t>是會計師</a:t>
            </a:r>
            <a:r>
              <a:rPr lang="zh-TW" altLang="en-US" dirty="0"/>
              <a:t>必須</a:t>
            </a:r>
            <a:r>
              <a:rPr lang="zh-TW" altLang="en-US" dirty="0" smtClean="0"/>
              <a:t>作的另一個專業判斷例子</a:t>
            </a:r>
            <a:r>
              <a:rPr lang="zh-TW" altLang="en-US" dirty="0"/>
              <a:t>。</a:t>
            </a:r>
            <a:endParaRPr lang="en-US" altLang="zh-TW" dirty="0"/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$10,000</a:t>
            </a:r>
            <a:r>
              <a:rPr lang="zh-TW" altLang="en-US" dirty="0"/>
              <a:t>被稱為預計殘值。</a:t>
            </a:r>
            <a:endParaRPr lang="en-US" altLang="zh-TW" dirty="0"/>
          </a:p>
          <a:p>
            <a:pPr eaLnBrk="1" hangingPunct="1"/>
            <a:endParaRPr lang="en-US" altLang="zh-TW" dirty="0"/>
          </a:p>
          <a:p>
            <a:pPr eaLnBrk="1" hangingPunct="1"/>
            <a:endParaRPr lang="en-US" altLang="zh-TW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77D435D-F501-F347-C83A-BC8C2FAFC6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D761445-D973-48DD-8530-3D167B464E31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6F193566-16BC-79CB-4D18-786A580D26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E24589E1-F088-488A-D271-CFA9453F82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4077" y="4415530"/>
            <a:ext cx="5148928" cy="41836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zh-TW" altLang="en-US" dirty="0"/>
              <a:t>成本減去預計殘值</a:t>
            </a:r>
            <a:endParaRPr lang="en-US" altLang="zh-TW" dirty="0"/>
          </a:p>
          <a:p>
            <a:pPr eaLnBrk="1" hangingPunct="1"/>
            <a:r>
              <a:rPr lang="en-US" altLang="zh-TW" dirty="0"/>
              <a:t>= $500,000 - $10,000 </a:t>
            </a:r>
          </a:p>
          <a:p>
            <a:pPr eaLnBrk="1" hangingPunct="1"/>
            <a:r>
              <a:rPr lang="en-US" altLang="zh-TW" dirty="0"/>
              <a:t>= $490,000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zh-TW" altLang="en-US" dirty="0"/>
              <a:t>其實，這數字是資產在估計使用年限內的折舊額。折舊可被視為資產在估計使用年限內</a:t>
            </a:r>
            <a:r>
              <a:rPr lang="zh-HK" altLang="en-US" dirty="0"/>
              <a:t>帳面值</a:t>
            </a:r>
            <a:r>
              <a:rPr lang="zh-TW" altLang="en-US" dirty="0"/>
              <a:t>的減幅。</a:t>
            </a:r>
            <a:endParaRPr lang="en-US" altLang="zh-TW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BF614EFE-5168-2D78-0522-89C687CCD2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DB4BDA7-5CCB-4BFA-A49C-675EF72AD395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82CBB43C-E5D4-D859-6CE4-85F411BD86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8B590A75-E10D-74EF-0B5A-D6A452D9B0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zh-TW" altLang="en-US" dirty="0"/>
              <a:t>教師講解折舊的定義。</a:t>
            </a:r>
            <a:endParaRPr lang="en-US" altLang="zh-TW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F9B68F08-2FFB-F11D-2A26-6B5069B5CC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967CB08-0635-47F8-8458-2BF267548E1C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93691D1-12E1-0B81-080D-646DF036F2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A82CACAB-77AC-3973-25B7-35FAD9368F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393230"/>
            <a:ext cx="5055608" cy="418211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19075" indent="-219075" eaLnBrk="1" hangingPunct="1"/>
            <a:r>
              <a:rPr lang="zh-TW" altLang="en-US" dirty="0"/>
              <a:t>教師可展示折舊的成因，增進學生知識</a:t>
            </a:r>
            <a:r>
              <a:rPr lang="zh-TW" altLang="en-US" dirty="0" smtClean="0"/>
              <a:t>（非必須教學內容）</a:t>
            </a:r>
            <a:r>
              <a:rPr lang="zh-TW" altLang="en-US" dirty="0"/>
              <a:t>。</a:t>
            </a:r>
            <a:endParaRPr lang="en-US" altLang="zh-TW" dirty="0"/>
          </a:p>
          <a:p>
            <a:pPr marL="219075" indent="-219075" eaLnBrk="1" hangingPunct="1"/>
            <a:endParaRPr lang="en-US" altLang="zh-TW" dirty="0"/>
          </a:p>
          <a:p>
            <a:pPr marL="219075" indent="-219075" eaLnBrk="1" hangingPunct="1"/>
            <a:r>
              <a:rPr lang="zh-TW" altLang="en-US" dirty="0"/>
              <a:t>註釋：</a:t>
            </a:r>
            <a:endParaRPr lang="en-US" altLang="zh-TW" dirty="0"/>
          </a:p>
          <a:p>
            <a:pPr marL="219075" marR="0" lvl="0" indent="-219075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zh-TW" altLang="en-US" sz="1200" dirty="0" smtClean="0"/>
              <a:t>物理老化</a:t>
            </a:r>
            <a:r>
              <a:rPr lang="zh-TW" altLang="en-US" sz="1200" dirty="0"/>
              <a:t>是因使用資產所致。例如機器、汽車和樓宇經多年使用後出現損耗。</a:t>
            </a:r>
            <a:endParaRPr lang="en-US" altLang="zh-TW" dirty="0"/>
          </a:p>
          <a:p>
            <a:pPr marL="219075" indent="-219075" eaLnBrk="1" hangingPunct="1">
              <a:buFontTx/>
              <a:buAutoNum type="arabicPeriod"/>
            </a:pPr>
            <a:r>
              <a:rPr lang="zh-TW" altLang="en-US" dirty="0"/>
              <a:t>過時是不合時宜的意思。電腦是說明過時的</a:t>
            </a:r>
            <a:r>
              <a:rPr lang="zh-TW" altLang="en-US" dirty="0" smtClean="0"/>
              <a:t>例子。</a:t>
            </a:r>
            <a:endParaRPr lang="en-US" altLang="zh-TW" dirty="0"/>
          </a:p>
          <a:p>
            <a:pPr marL="219075" marR="0" lvl="0" indent="-219075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zh-TW" altLang="en-US" dirty="0"/>
              <a:t>當資產具有</a:t>
            </a:r>
            <a:r>
              <a:rPr lang="zh-TW" altLang="en-US" dirty="0" smtClean="0"/>
              <a:t>有限法定</a:t>
            </a:r>
            <a:r>
              <a:rPr lang="zh-TW" altLang="en-US" dirty="0"/>
              <a:t>年期時</a:t>
            </a:r>
            <a:r>
              <a:rPr lang="zh-TW" altLang="en-US" dirty="0" smtClean="0"/>
              <a:t>，其使用年期就有限</a:t>
            </a:r>
            <a:r>
              <a:rPr lang="zh-TW" altLang="en-US" sz="1200" dirty="0" smtClean="0"/>
              <a:t>，</a:t>
            </a:r>
            <a:r>
              <a:rPr lang="zh-TW" altLang="en-US" sz="1200" dirty="0"/>
              <a:t>例如專利權。</a:t>
            </a:r>
            <a:endParaRPr lang="en-US" altLang="zh-TW" dirty="0"/>
          </a:p>
          <a:p>
            <a:pPr marL="219075" marR="0" lvl="0" indent="-219075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en-US" altLang="zh-TW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7D9BE33B-7712-47DE-5C3B-E0C2A372A7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D44744E-2735-4CB7-BF66-B8B7A06F75C8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842F7E65-8790-5A98-40A3-C1856A7CA0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F06F6934-EF02-58AA-7ECB-6EFE181CF0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zh-TW" altLang="en-US" dirty="0"/>
              <a:t>教師請按學生工作紙第二頁進行活動二。</a:t>
            </a:r>
            <a:endParaRPr lang="en-US" altLang="zh-TW" dirty="0"/>
          </a:p>
          <a:p>
            <a:pPr eaLnBrk="1" hangingPunct="1"/>
            <a:r>
              <a:rPr lang="en-US" altLang="zh-TW" dirty="0"/>
              <a:t> </a:t>
            </a:r>
          </a:p>
          <a:p>
            <a:pPr eaLnBrk="1" hangingPunct="1"/>
            <a:r>
              <a:rPr lang="zh-TW" altLang="en-US" dirty="0"/>
              <a:t>學生透過開設虛擬公司學習折舊的概念。</a:t>
            </a:r>
            <a:endParaRPr lang="en-US" altLang="zh-TW" dirty="0"/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zh-TW" altLang="en-US" dirty="0"/>
              <a:t>學生</a:t>
            </a:r>
            <a:r>
              <a:rPr lang="zh-TW" altLang="en-US" dirty="0" smtClean="0"/>
              <a:t>的任務包括</a:t>
            </a:r>
            <a:r>
              <a:rPr lang="zh-TW" altLang="en-US" dirty="0"/>
              <a:t>購入非流動資產。</a:t>
            </a:r>
            <a:endParaRPr lang="en-US" altLang="zh-TW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BE7CE577-4866-60FA-40B3-946D0F2D81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55F4A16-FDE9-4555-B363-C172E8639CA7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B7C1B2F-FEF4-D67B-7CEE-0F6415947E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3A130B0D-983A-7C15-D94C-3B2C9E8F37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zh-TW" altLang="en-US" dirty="0"/>
              <a:t>學生可選擇業務類型及為公司命名。</a:t>
            </a:r>
            <a:endParaRPr lang="en-US" altLang="zh-TW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A8EFE137-8A86-F32C-526D-55617CF4C8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A98ADA7-FD77-42BF-9C8D-CEC1D594EC4A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21FFB434-7353-EE1A-2161-A237F67CBE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48CAC754-FBB1-0EF0-1B3E-519BBA0BD1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zh-TW" altLang="en-US" sz="1200" dirty="0"/>
              <a:t>學生須匯報答案。</a:t>
            </a:r>
            <a:endParaRPr lang="en-US" altLang="zh-TW" sz="1200" dirty="0"/>
          </a:p>
          <a:p>
            <a:pPr eaLnBrk="1" hangingPunct="1"/>
            <a:endParaRPr lang="en-US" altLang="zh-TW" sz="12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/>
              <a:t>答案沒有對與錯。學生透過開設虛擬公司學習折舊的概念。</a:t>
            </a:r>
            <a:endParaRPr lang="en-US" altLang="zh-TW" sz="1200" dirty="0"/>
          </a:p>
          <a:p>
            <a:pPr eaLnBrk="1" hangingPunct="1"/>
            <a:endParaRPr lang="en-US" altLang="zh-TW" sz="1200" dirty="0"/>
          </a:p>
          <a:p>
            <a:pPr eaLnBrk="1" hangingPunct="1"/>
            <a:r>
              <a:rPr lang="zh-TW" altLang="en-US" sz="1200" dirty="0"/>
              <a:t>請學生在學生工作紙第二頁的表格中填寫「估計使用年限」及「殘值」。</a:t>
            </a:r>
            <a:endParaRPr lang="en-US" altLang="zh-TW" sz="1200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A455DB55-8BEE-C682-CF5E-06E80412F8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E183A79-5BE1-4876-9A85-3ACBE5245935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9724E761-4B06-825A-2190-FE649CB22E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F7332E52-2B38-AE20-F503-FD76F24046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zh-TW" altLang="en-US" dirty="0"/>
              <a:t>請學生在學生工作紙第二頁的表格中計算及填寫</a:t>
            </a:r>
            <a:r>
              <a:rPr lang="zh-HK" altLang="en-US" dirty="0"/>
              <a:t>應折舊額</a:t>
            </a:r>
            <a:r>
              <a:rPr lang="zh-TW" altLang="en-US" dirty="0"/>
              <a:t>。</a:t>
            </a:r>
            <a:endParaRPr lang="en-US" altLang="zh-TW" dirty="0"/>
          </a:p>
          <a:p>
            <a:pPr eaLnBrk="1" hangingPunct="1"/>
            <a:endParaRPr lang="en-US" altLang="zh-TW" dirty="0"/>
          </a:p>
          <a:p>
            <a:pPr eaLnBrk="1" hangingPunct="1"/>
            <a:endParaRPr lang="en-US" altLang="zh-TW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F330DCEB-D087-766C-9EE0-4059A89D16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BC639F32-723E-4F05-930A-460F6EE8929C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22FE6136-9643-F0CF-7D35-C667973E06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5B97D3A9-7C18-F552-5187-D3053B3DCA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zh-TW" altLang="en-US" dirty="0"/>
              <a:t>開始活動三前，教師先介紹常見的折舊方法。</a:t>
            </a:r>
            <a:endParaRPr lang="en-US" altLang="zh-TW" dirty="0"/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zh-TW" altLang="en-US" dirty="0"/>
              <a:t>透過活動三，學生選擇可適用於活動二中非流動資產的折舊方法，並將該折舊方法加入學生工作紙第二頁的表格。</a:t>
            </a:r>
            <a:endParaRPr lang="en-US" altLang="zh-TW" dirty="0"/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zh-TW" altLang="en-US" dirty="0"/>
              <a:t>各組學生匯報討論結果。</a:t>
            </a:r>
            <a:endParaRPr lang="en-US" altLang="zh-TW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1A0C57D1-7C82-6DD4-5010-0242979D9F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2A92760-C07B-4D9C-8DE5-0BBBE4036D63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0751D28B-B0A5-F07A-669F-1E54CEE628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97C7E3E9-3D31-F26F-9C48-B7021665A0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zh-TW" altLang="en-US" dirty="0"/>
              <a:t>學生須完成學生工作紙第三頁的活動三。</a:t>
            </a:r>
            <a:endParaRPr lang="en-US" altLang="zh-TW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8DB5E817-3008-7920-6E50-F27A6535F9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6F0B918-A7DA-4D22-85C1-2AF7BA23AA6A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0D0452C6-1683-CFCC-D4C4-9AD9D4BF54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1BA88795-45E9-597D-0A7B-223E48C45F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zh-TW" altLang="en-US" sz="1200" b="1" dirty="0"/>
              <a:t>第一課節</a:t>
            </a:r>
            <a:endParaRPr lang="en-US" altLang="zh-TW" sz="1200" b="1" dirty="0"/>
          </a:p>
          <a:p>
            <a:pPr eaLnBrk="1" hangingPunct="1"/>
            <a:endParaRPr lang="en-US" altLang="zh-TW" sz="1200" b="1" dirty="0"/>
          </a:p>
          <a:p>
            <a:pPr eaLnBrk="1" hangingPunct="1"/>
            <a:r>
              <a:rPr lang="zh-TW" altLang="en-US" sz="1200" dirty="0"/>
              <a:t>學生能夠指出折舊的定義，</a:t>
            </a:r>
            <a:r>
              <a:rPr lang="zh-TW" altLang="en-US" dirty="0"/>
              <a:t>並且</a:t>
            </a:r>
            <a:r>
              <a:rPr lang="zh-TW" altLang="en-US" dirty="0" smtClean="0"/>
              <a:t>分辨</a:t>
            </a:r>
            <a:r>
              <a:rPr lang="zh-TW" dirty="0" smtClean="0"/>
              <a:t>資本</a:t>
            </a:r>
            <a:r>
              <a:rPr lang="zh-TW" dirty="0"/>
              <a:t>支出及收益支出</a:t>
            </a:r>
            <a:r>
              <a:rPr lang="zh-TW" altLang="en-US" dirty="0"/>
              <a:t>。</a:t>
            </a:r>
            <a:endParaRPr lang="en-US" altLang="zh-TW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65BBA72C-71D6-B4E8-7647-2E912A44A9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BA08AF71-7DF3-4E4C-9A60-64D430947DA8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CD1BB918-9F61-BDF2-42C0-A1FDF677C9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FFDDC5D7-0F2A-5ADF-079C-5617729D6D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sz="12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這是活動二的延伸。</a:t>
            </a:r>
            <a:r>
              <a:rPr lang="zh-TW" altLang="en-US" sz="12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請學生選擇可</a:t>
            </a:r>
            <a:r>
              <a:rPr lang="zh-TW" sz="12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適用</a:t>
            </a:r>
            <a:r>
              <a:rPr lang="zh-TW" altLang="en-US" sz="12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於資產的</a:t>
            </a:r>
            <a:r>
              <a:rPr lang="zh-TW" sz="12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折舊方法</a:t>
            </a:r>
            <a:r>
              <a:rPr lang="zh-TW" altLang="en-US" sz="12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，並完成學生工作紙第三頁。</a:t>
            </a:r>
            <a:endParaRPr lang="en-US" altLang="zh-TW" sz="1200" dirty="0"/>
          </a:p>
          <a:p>
            <a:pPr eaLnBrk="1" hangingPunct="1"/>
            <a:endParaRPr lang="en-US" altLang="zh-TW" sz="1200" dirty="0">
              <a:cs typeface="Arial" panose="020B0604020202020204" pitchFamily="34" charset="0"/>
            </a:endParaRPr>
          </a:p>
          <a:p>
            <a:pPr marL="219075" indent="-219075" eaLnBrk="1" hangingPunct="1"/>
            <a:r>
              <a:rPr lang="zh-TW" altLang="en-US" sz="1200" dirty="0"/>
              <a:t>學生匯報答案。</a:t>
            </a:r>
            <a:r>
              <a:rPr lang="en-US" altLang="zh-TW" sz="1200" dirty="0"/>
              <a:t> </a:t>
            </a:r>
          </a:p>
          <a:p>
            <a:pPr marL="219075" indent="-219075" eaLnBrk="1" hangingPunct="1"/>
            <a:endParaRPr lang="en-US" altLang="zh-TW" dirty="0"/>
          </a:p>
          <a:p>
            <a:pPr marL="219075" marR="0" lvl="0" indent="-219075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教師說明各種分配</a:t>
            </a:r>
            <a:r>
              <a:rPr lang="zh-TW" dirty="0"/>
              <a:t>應折舊額</a:t>
            </a:r>
            <a:r>
              <a:rPr lang="zh-TW" altLang="en-US" dirty="0"/>
              <a:t>的方法，包括：</a:t>
            </a:r>
            <a:endParaRPr lang="en-US" altLang="zh-TW" dirty="0"/>
          </a:p>
          <a:p>
            <a:pPr marL="660400" lvl="1" indent="-219075" eaLnBrk="1" hangingPunct="1">
              <a:buFont typeface="Wingdings" panose="05000000000000000000" pitchFamily="2" charset="2"/>
              <a:buChar char="u"/>
            </a:pPr>
            <a:r>
              <a:rPr lang="zh-TW" altLang="en-US" dirty="0"/>
              <a:t>直線法 </a:t>
            </a:r>
            <a:r>
              <a:rPr lang="en-US" altLang="zh-TW" dirty="0"/>
              <a:t>—</a:t>
            </a:r>
            <a:r>
              <a:rPr lang="zh-TW" altLang="en-US" dirty="0"/>
              <a:t>折舊費用在使用年限內維持不變</a:t>
            </a:r>
            <a:endParaRPr lang="en-US" altLang="zh-TW" dirty="0"/>
          </a:p>
          <a:p>
            <a:pPr marL="660400" lvl="1" indent="-219075" eaLnBrk="1" hangingPunct="1">
              <a:buFont typeface="Wingdings" panose="05000000000000000000" pitchFamily="2" charset="2"/>
              <a:buChar char="u"/>
            </a:pPr>
            <a:r>
              <a:rPr lang="zh-TW" altLang="en-US" dirty="0"/>
              <a:t>餘額遞減法 </a:t>
            </a:r>
            <a:r>
              <a:rPr lang="en-US" altLang="zh-TW" dirty="0"/>
              <a:t>—</a:t>
            </a:r>
            <a:r>
              <a:rPr lang="zh-TW" altLang="en-US" dirty="0"/>
              <a:t>折舊費用在使用年限</a:t>
            </a:r>
            <a:r>
              <a:rPr lang="zh-TW" altLang="en-US" dirty="0" smtClean="0"/>
              <a:t>內按年遞減</a:t>
            </a:r>
          </a:p>
          <a:p>
            <a:pPr marL="660400" lvl="1" indent="-219075" eaLnBrk="1" hangingPunct="1">
              <a:buFont typeface="Wingdings" panose="05000000000000000000" pitchFamily="2" charset="2"/>
              <a:buChar char="u"/>
            </a:pPr>
            <a:r>
              <a:rPr lang="zh-TW" altLang="en-US" dirty="0" smtClean="0"/>
              <a:t>按</a:t>
            </a:r>
            <a:r>
              <a:rPr lang="zh-TW" altLang="en-US" dirty="0"/>
              <a:t>使用量計算折舊 </a:t>
            </a:r>
            <a:r>
              <a:rPr lang="en-US" altLang="zh-TW" dirty="0"/>
              <a:t>— </a:t>
            </a:r>
            <a:r>
              <a:rPr lang="zh-TW" altLang="en-US" dirty="0"/>
              <a:t>根據預計使用量或產量計算折舊費用</a:t>
            </a:r>
            <a:endParaRPr lang="en-US" altLang="zh-TW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87654A93-089A-5A77-E217-B8FE17E7C1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DFADA85-0B19-4DAC-84F5-9ECC001213AB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9BC7F74E-0CD6-3F50-2231-3BEFDBFA8A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7B6C8EF8-A168-20F7-A557-E57796F6F5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zh-TW" altLang="en-US" sz="1200" b="1" dirty="0"/>
              <a:t>第二課節</a:t>
            </a:r>
            <a:endParaRPr lang="en-GB" altLang="zh-TW" sz="1200" b="1" dirty="0"/>
          </a:p>
          <a:p>
            <a:pPr eaLnBrk="1" hangingPunct="1"/>
            <a:endParaRPr lang="en-US" altLang="zh-TW" sz="1200" b="1" dirty="0"/>
          </a:p>
          <a:p>
            <a:pPr eaLnBrk="1" hangingPunct="1"/>
            <a:r>
              <a:rPr lang="zh-TW" altLang="en-US" dirty="0"/>
              <a:t>學生應能利用不同方法，計算及比較折舊費用，並辨</a:t>
            </a:r>
            <a:r>
              <a:rPr lang="zh-TW" dirty="0"/>
              <a:t>別選擇折舊方法</a:t>
            </a:r>
            <a:r>
              <a:rPr lang="zh-TW" altLang="en-US" dirty="0"/>
              <a:t>時的</a:t>
            </a:r>
            <a:r>
              <a:rPr lang="zh-TW" altLang="zh-HK" dirty="0"/>
              <a:t>考慮</a:t>
            </a:r>
            <a:r>
              <a:rPr lang="zh-TW" dirty="0"/>
              <a:t>因素</a:t>
            </a:r>
            <a:r>
              <a:rPr lang="zh-TW" altLang="en-US" dirty="0"/>
              <a:t>。</a:t>
            </a:r>
            <a:endParaRPr lang="en-US" altLang="zh-TW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215BF98C-7CA7-BEDC-9B7B-3C1426B450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8131124-CB65-49AC-B006-F400E8D9A2B9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571123D9-FAE4-06E4-448A-5D4751AE46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37CBFD22-CC79-7EAD-AC90-462021F917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教師重溫以直線法、</a:t>
            </a:r>
            <a:r>
              <a:rPr lang="zh-HK" altLang="en-US" dirty="0"/>
              <a:t>餘額遞減法</a:t>
            </a:r>
            <a:r>
              <a:rPr lang="zh-TW" altLang="en-US" dirty="0"/>
              <a:t>及按使用量計算折舊。</a:t>
            </a:r>
            <a:endParaRPr lang="en-US" altLang="zh-TW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1AFEDBB6-6CB2-C83B-4E3B-6CC0B8F4E6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4ED2EC6-8F31-4396-B11C-D7B700F98318}" type="slidenum">
              <a:rPr lang="en-US" altLang="zh-TW"/>
              <a:pPr/>
              <a:t>23</a:t>
            </a:fld>
            <a:endParaRPr lang="en-US" altLang="zh-TW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15F4462F-828D-9731-2F61-02E6F3D1DC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00D1DC1A-D97A-0630-F536-8F55619513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</p:spPr>
        <p:txBody>
          <a:bodyPr/>
          <a:lstStyle/>
          <a:p>
            <a:pPr marL="219075" indent="-219075" eaLnBrk="1" hangingPunct="1">
              <a:defRPr/>
            </a:pPr>
            <a:r>
              <a:rPr lang="zh-TW" altLang="en-US" dirty="0"/>
              <a:t>請學生分組、細閱個案並完成學生工作紙第四至九頁。</a:t>
            </a:r>
            <a:endParaRPr lang="en-US" altLang="zh-TW" dirty="0"/>
          </a:p>
          <a:p>
            <a:pPr eaLnBrk="1" hangingPunct="1">
              <a:defRPr/>
            </a:pPr>
            <a:endParaRPr lang="en-US" altLang="zh-TW" dirty="0"/>
          </a:p>
          <a:p>
            <a:pPr marL="219075" indent="-219075" eaLnBrk="1" hangingPunct="1">
              <a:defRPr/>
            </a:pPr>
            <a:r>
              <a:rPr lang="zh-TW" altLang="en-US" dirty="0"/>
              <a:t>請學生匯報答案。</a:t>
            </a:r>
            <a:endParaRPr lang="en-US" altLang="zh-TW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9B690647-B963-60FE-9C10-1864028568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411E5FD-118F-41C5-8E97-02895936D9E8}" type="slidenum">
              <a:rPr lang="en-US" altLang="zh-TW"/>
              <a:pPr/>
              <a:t>24</a:t>
            </a:fld>
            <a:endParaRPr lang="en-US" altLang="zh-TW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454248C3-2B8E-7111-22D4-EEEEF97D14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DD0D54A8-1634-62B4-72A6-ABEAC1C03C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為了在首兩年得到</a:t>
            </a:r>
            <a:r>
              <a:rPr lang="zh-TW" dirty="0"/>
              <a:t>最大</a:t>
            </a:r>
            <a:r>
              <a:rPr lang="zh-TW" altLang="en-US" dirty="0"/>
              <a:t>的</a:t>
            </a:r>
            <a:r>
              <a:rPr lang="zh-TW" dirty="0"/>
              <a:t>淨利</a:t>
            </a:r>
            <a:r>
              <a:rPr lang="zh-TW" altLang="en-US" dirty="0"/>
              <a:t>，</a:t>
            </a:r>
            <a:r>
              <a:rPr lang="zh-HK" altLang="en-US" dirty="0"/>
              <a:t>餘額遞減法</a:t>
            </a:r>
            <a:r>
              <a:rPr lang="zh-TW" altLang="en-US" dirty="0"/>
              <a:t>並不可取，因為較早年份的折舊費用較高。</a:t>
            </a:r>
            <a:endParaRPr lang="en-US" altLang="zh-TW" dirty="0"/>
          </a:p>
          <a:p>
            <a:pPr marL="219075" indent="-219075" eaLnBrk="1" hangingPunct="1">
              <a:defRPr/>
            </a:pPr>
            <a:endParaRPr lang="en-US" altLang="zh-TW" dirty="0"/>
          </a:p>
          <a:p>
            <a:pPr eaLnBrk="1" hangingPunct="1">
              <a:defRPr/>
            </a:pPr>
            <a:r>
              <a:rPr lang="zh-TW" altLang="en-US" dirty="0"/>
              <a:t>教師與學生一起核對答案。</a:t>
            </a:r>
            <a:endParaRPr lang="en-US" altLang="zh-TW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46EE2EF1-FF27-D7C0-7F55-5D0EE31C8D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9A7FD31-57A2-407E-A847-6678576FC9E6}" type="slidenum">
              <a:rPr lang="en-US" altLang="zh-TW"/>
              <a:pPr/>
              <a:t>25</a:t>
            </a:fld>
            <a:endParaRPr lang="en-US" altLang="zh-TW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7CC15CA6-71EF-71B5-A531-B08F62DAF7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CB151728-A275-01F5-38CD-85DC3489EE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zh-TW" altLang="en-US" sz="1200" dirty="0"/>
              <a:t>教師協助學生核對答案。</a:t>
            </a:r>
            <a:endParaRPr lang="en-US" altLang="zh-TW" sz="1200" dirty="0"/>
          </a:p>
          <a:p>
            <a:pPr eaLnBrk="1" hangingPunct="1"/>
            <a:endParaRPr lang="en-US" altLang="zh-TW" sz="1200" dirty="0"/>
          </a:p>
          <a:p>
            <a:pPr eaLnBrk="1" hangingPunct="1"/>
            <a:r>
              <a:rPr lang="zh-TW" altLang="en-US" sz="1200" dirty="0"/>
              <a:t>建議答案：</a:t>
            </a:r>
            <a:endParaRPr lang="en-US" altLang="zh-TW" sz="1200" dirty="0"/>
          </a:p>
          <a:p>
            <a:pPr eaLnBrk="1" hangingPunct="1"/>
            <a:r>
              <a:rPr lang="zh-TW" sz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直線法：折舊費用在</a:t>
            </a:r>
            <a:r>
              <a:rPr lang="zh-TW" altLang="en-US" dirty="0"/>
              <a:t>使用年限</a:t>
            </a:r>
            <a:r>
              <a:rPr lang="zh-TW" sz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內</a:t>
            </a:r>
            <a:r>
              <a:rPr lang="zh-TW" altLang="en-US" sz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平均</a:t>
            </a:r>
            <a:r>
              <a:rPr lang="zh-TW" sz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攤分。</a:t>
            </a:r>
            <a:endParaRPr lang="en-US" altLang="zh-TW" sz="1200" dirty="0"/>
          </a:p>
          <a:p>
            <a:pPr eaLnBrk="1" hangingPunct="1"/>
            <a:r>
              <a:rPr lang="zh-TW" sz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餘額遞減法：早年的折舊費用較高。</a:t>
            </a:r>
            <a:endParaRPr lang="en-US" altLang="zh-TW" sz="1200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1A6BED1B-EDE1-FF92-75A7-2B1EF05E79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6E621EC-445A-4865-8006-0FF8DB32E267}" type="slidenum">
              <a:rPr lang="en-US" altLang="zh-TW"/>
              <a:pPr/>
              <a:t>26</a:t>
            </a:fld>
            <a:endParaRPr lang="en-US" altLang="zh-TW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814AC94D-3BB0-4A69-C0AC-787C208F2E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6A811BB2-62E6-8933-C904-5B0D56E64E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84138" indent="-84138" eaLnBrk="1" hangingPunct="1"/>
            <a:r>
              <a:rPr lang="zh-TW" altLang="en-US" sz="1200" dirty="0"/>
              <a:t>教師指出：</a:t>
            </a:r>
            <a:endParaRPr lang="en-US" altLang="zh-TW" sz="1200" dirty="0"/>
          </a:p>
          <a:p>
            <a:pPr marL="84138" indent="-84138" eaLnBrk="1" hangingPunct="1">
              <a:buFontTx/>
              <a:buChar char="•"/>
            </a:pPr>
            <a:r>
              <a:rPr lang="zh-TW" altLang="en-US" sz="1200" dirty="0"/>
              <a:t>所選的折舊方法應根據公司運用資產所產生的經濟利益，反映資產的使用模式。</a:t>
            </a:r>
            <a:r>
              <a:rPr lang="en-US" altLang="zh-TW" sz="1200" dirty="0"/>
              <a:t>            </a:t>
            </a:r>
          </a:p>
          <a:p>
            <a:pPr marL="84138" indent="-84138" eaLnBrk="1" hangingPunct="1">
              <a:buFontTx/>
              <a:buChar char="•"/>
            </a:pPr>
            <a:r>
              <a:rPr lang="zh-TW" altLang="en-US" sz="1200" dirty="0"/>
              <a:t>舉例而言，使用量持續一致的資產可用直線法折舊；若資產價值減少是基於時間因素，則應使用</a:t>
            </a:r>
            <a:r>
              <a:rPr lang="zh-TW" sz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餘額遞減法</a:t>
            </a:r>
            <a:r>
              <a:rPr lang="zh-TW" altLang="en-US" sz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endParaRPr lang="en-US" altLang="zh-TW" sz="1200" dirty="0"/>
          </a:p>
          <a:p>
            <a:pPr marL="84138" indent="-84138" eaLnBrk="1" hangingPunct="1">
              <a:buFontTx/>
              <a:buChar char="•"/>
            </a:pPr>
            <a:r>
              <a:rPr lang="zh-TW" sz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按使用量計算折舊</a:t>
            </a:r>
            <a:r>
              <a:rPr lang="zh-TW" altLang="en-US" sz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反映使用模式，能更清楚顯示資產帶來的收益。</a:t>
            </a:r>
            <a:endParaRPr lang="en-US" altLang="zh-TW" sz="1200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B5DA5DE3-1790-45C5-4693-2A0C05442D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2B722C9A-2E21-4EB6-ABCE-EEC5FE7DFC28}" type="slidenum">
              <a:rPr lang="en-US" altLang="zh-TW"/>
              <a:pPr/>
              <a:t>27</a:t>
            </a:fld>
            <a:endParaRPr lang="en-US" altLang="zh-TW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99B0FB8B-6E51-61D5-FCB6-972CDBBF66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127AEFD8-4078-9AB8-AF39-D4C3F2ECD4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1200" dirty="0"/>
              <a:t>學生可提出不同方法，計算不足一年的折舊。</a:t>
            </a:r>
            <a:r>
              <a:rPr lang="zh-TW" altLang="en-US" sz="1200" dirty="0" smtClean="0"/>
              <a:t>教師檢視答案</a:t>
            </a:r>
            <a:r>
              <a:rPr lang="zh-TW" altLang="en-US" sz="1200" dirty="0"/>
              <a:t>的合理性。</a:t>
            </a:r>
            <a:endParaRPr lang="en-US" altLang="zh-TW" sz="1200" dirty="0"/>
          </a:p>
          <a:p>
            <a:pPr eaLnBrk="1" hangingPunct="1">
              <a:defRPr/>
            </a:pPr>
            <a:endParaRPr lang="en-US" altLang="zh-TW" sz="1200" dirty="0"/>
          </a:p>
          <a:p>
            <a:pPr eaLnBrk="1" hangingPunct="1">
              <a:defRPr/>
            </a:pPr>
            <a:r>
              <a:rPr lang="zh-TW" altLang="en-US" sz="1200" dirty="0"/>
              <a:t>建議答案：</a:t>
            </a:r>
            <a:endParaRPr lang="en-US" altLang="zh-TW" sz="1200" dirty="0"/>
          </a:p>
          <a:p>
            <a:pPr eaLnBrk="1" hangingPunct="1">
              <a:buFontTx/>
              <a:buAutoNum type="arabicPeriod"/>
              <a:defRPr/>
            </a:pPr>
            <a:r>
              <a:rPr lang="zh-TW" altLang="en-US" sz="1200" dirty="0"/>
              <a:t> 於期末就</a:t>
            </a:r>
            <a:r>
              <a:rPr lang="zh-TW" altLang="en-US" sz="1200" dirty="0" smtClean="0"/>
              <a:t>資產計算全年</a:t>
            </a:r>
            <a:r>
              <a:rPr lang="zh-TW" altLang="en-US" sz="1200" dirty="0"/>
              <a:t>折舊。</a:t>
            </a:r>
            <a:endParaRPr lang="en-US" altLang="zh-TW" sz="1200" dirty="0"/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zh-TW" altLang="en-US" sz="1200" dirty="0"/>
              <a:t>這種方法意味如果有關資產在年內售出，則</a:t>
            </a:r>
            <a:r>
              <a:rPr lang="zh-TW" altLang="en-US" sz="1200" dirty="0" smtClean="0"/>
              <a:t>不會計算折</a:t>
            </a:r>
            <a:r>
              <a:rPr lang="zh-TW" altLang="zh-HK" sz="1200" kern="100" dirty="0" smtClean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舊</a:t>
            </a:r>
            <a:r>
              <a:rPr lang="zh-TW" altLang="en-US" sz="1200" dirty="0" smtClean="0"/>
              <a:t>。</a:t>
            </a:r>
            <a:endParaRPr lang="en-US" altLang="zh-TW" sz="1200" dirty="0"/>
          </a:p>
          <a:p>
            <a:pPr eaLnBrk="1" hangingPunct="1">
              <a:defRPr/>
            </a:pPr>
            <a:endParaRPr lang="en-US" altLang="zh-TW" sz="1200" dirty="0"/>
          </a:p>
          <a:p>
            <a:pPr eaLnBrk="1" hangingPunct="1">
              <a:defRPr/>
            </a:pPr>
            <a:r>
              <a:rPr lang="en-US" altLang="zh-TW" sz="1200" dirty="0"/>
              <a:t>2. </a:t>
            </a:r>
            <a:r>
              <a:rPr lang="zh-TW" altLang="en-US" sz="1200" dirty="0" smtClean="0"/>
              <a:t>計算</a:t>
            </a:r>
            <a:r>
              <a:rPr lang="zh-TW" altLang="en-US" sz="1200" u="none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資產</a:t>
            </a:r>
            <a:r>
              <a:rPr lang="zh-TW" altLang="en-US" sz="1200" u="non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的</a:t>
            </a:r>
            <a:r>
              <a:rPr lang="zh-CN" sz="1200" u="non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每月折舊。</a:t>
            </a:r>
            <a:endParaRPr lang="en-US" altLang="zh-TW" sz="1200" u="none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C9F72FA6-3F28-0A8B-3B97-BCCDD4169C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0DD1272-038A-4F9D-8C08-40C9E621B54E}" type="slidenum">
              <a:rPr lang="en-US" altLang="zh-TW"/>
              <a:pPr/>
              <a:t>28</a:t>
            </a:fld>
            <a:endParaRPr lang="en-US" altLang="zh-TW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588E7D18-1E25-AFA9-E972-6733D725F2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C6E14CD1-11E9-0CED-2B53-3681A04FA3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68275" indent="-168275" eaLnBrk="1" hangingPunct="1">
              <a:buFontTx/>
              <a:buChar char="•"/>
            </a:pPr>
            <a:r>
              <a:rPr lang="zh-TW" altLang="en-US" dirty="0"/>
              <a:t>學生分組討論。</a:t>
            </a:r>
            <a:endParaRPr lang="en-US" altLang="zh-TW" dirty="0"/>
          </a:p>
          <a:p>
            <a:pPr marL="168275" indent="-168275" eaLnBrk="1" hangingPunct="1">
              <a:buFontTx/>
              <a:buChar char="•"/>
            </a:pPr>
            <a:r>
              <a:rPr lang="zh-TW" altLang="en-US" dirty="0"/>
              <a:t>請學生細閱個案並完成學生工作紙第十頁的習作。</a:t>
            </a:r>
            <a:endParaRPr lang="en-US" altLang="zh-TW" dirty="0"/>
          </a:p>
          <a:p>
            <a:pPr marL="168275" indent="-168275" eaLnBrk="1" hangingPunct="1">
              <a:buFontTx/>
              <a:buChar char="•"/>
            </a:pPr>
            <a:r>
              <a:rPr lang="zh-TW" altLang="en-US" dirty="0"/>
              <a:t>此個案有助學生從不完整紀錄識別折舊方法、折舊率及折舊費用。</a:t>
            </a:r>
            <a:endParaRPr lang="en-US" altLang="zh-TW" dirty="0"/>
          </a:p>
          <a:p>
            <a:pPr marL="168275" indent="-168275" eaLnBrk="1" hangingPunct="1">
              <a:buFontTx/>
              <a:buChar char="•"/>
            </a:pPr>
            <a:r>
              <a:rPr lang="zh-TW" altLang="en-US" dirty="0"/>
              <a:t>學生匯報答案。</a:t>
            </a:r>
            <a:endParaRPr lang="en-US" altLang="zh-TW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8206E39D-3C36-BB04-8EF6-3E0162BBB7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5627688-F0E1-481B-B94B-F963C6BB20FA}" type="slidenum">
              <a:rPr lang="en-US" altLang="zh-TW"/>
              <a:pPr/>
              <a:t>29</a:t>
            </a:fld>
            <a:endParaRPr lang="en-US" altLang="zh-TW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D00D57FD-15C2-EAA9-9EA5-F9349D6C77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01536C33-4FF6-40B4-7AE8-C2EDA2FDD8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zh-TW" altLang="en-US" dirty="0"/>
              <a:t>展示計算過程。</a:t>
            </a:r>
            <a:endParaRPr lang="en-US" altLang="zh-TW" dirty="0"/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zh-TW" altLang="en-US" dirty="0"/>
              <a:t>建議答案：</a:t>
            </a:r>
            <a:endParaRPr lang="en-US" altLang="zh-TW" dirty="0"/>
          </a:p>
          <a:p>
            <a:pPr eaLnBrk="1" hangingPunct="1"/>
            <a:r>
              <a:rPr lang="zh-TW" altLang="en-US" dirty="0"/>
              <a:t>機器</a:t>
            </a:r>
            <a:r>
              <a:rPr lang="en-US" altLang="zh-TW" dirty="0"/>
              <a:t>A : </a:t>
            </a:r>
            <a:r>
              <a:rPr lang="zh-TW" altLang="en-US" dirty="0"/>
              <a:t>成本</a:t>
            </a:r>
            <a:r>
              <a:rPr lang="en-US" altLang="zh-TW" dirty="0"/>
              <a:t> = [1055*5+800] 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機器</a:t>
            </a:r>
            <a:r>
              <a:rPr lang="en-US" altLang="zh-TW" dirty="0"/>
              <a:t>A : </a:t>
            </a:r>
            <a:r>
              <a:rPr lang="zh-TW" alt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第二年期末的帳面淨值 </a:t>
            </a:r>
            <a:r>
              <a:rPr lang="en-US" altLang="zh-TW" dirty="0"/>
              <a:t>= [6,075-1,055*2]	</a:t>
            </a:r>
          </a:p>
          <a:p>
            <a:pPr eaLnBrk="1" hangingPunct="1"/>
            <a:r>
              <a:rPr lang="zh-TW" altLang="en-US" dirty="0"/>
              <a:t>機器</a:t>
            </a:r>
            <a:r>
              <a:rPr lang="en-US" altLang="zh-TW" dirty="0"/>
              <a:t>B : </a:t>
            </a:r>
            <a:r>
              <a:rPr lang="zh-CN" sz="12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折舊</a:t>
            </a:r>
            <a:r>
              <a:rPr lang="zh-TW" altLang="en-US" sz="12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率 </a:t>
            </a:r>
            <a:r>
              <a:rPr lang="en-US" altLang="zh-TW" dirty="0"/>
              <a:t>= 2025/6075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機器</a:t>
            </a:r>
            <a:r>
              <a:rPr lang="en-US" altLang="zh-TW" dirty="0"/>
              <a:t>B : </a:t>
            </a:r>
            <a:r>
              <a:rPr lang="zh-TW" alt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第二年期末的帳面淨值 </a:t>
            </a:r>
            <a:r>
              <a:rPr lang="en-US" altLang="zh-TW" dirty="0"/>
              <a:t>= [6075*(1-1/3)-1350]	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zh-TW" altLang="en-US" b="1" dirty="0"/>
              <a:t>第二課節完結</a:t>
            </a:r>
            <a:endParaRPr lang="en-US" altLang="zh-TW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C201CB98-ECF5-B815-E34A-B5F13BABDD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69966FA6-D86E-E33F-3578-2A239DE1D3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zh-TW" altLang="en-US" dirty="0"/>
              <a:t>在香港購買物業的資本支出包括樓價、代理佣金、律師費及印花稅。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zh-TW" altLang="en-US" dirty="0"/>
              <a:t>物業</a:t>
            </a:r>
            <a:r>
              <a:rPr lang="zh-HK" altLang="en-US" dirty="0"/>
              <a:t>差餉</a:t>
            </a:r>
            <a:r>
              <a:rPr lang="zh-TW" altLang="en-US" dirty="0"/>
              <a:t>是收益支出。</a:t>
            </a:r>
            <a:endParaRPr lang="en-HK" altLang="en-US" dirty="0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EAAE2038-34B9-B7F7-FE41-1D650B9851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DCE1D67-0465-40F5-8D70-B76E85395906}" type="slidenum">
              <a:rPr lang="en-US" altLang="zh-TW"/>
              <a:pPr/>
              <a:t>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E2472F44-A1BB-13AC-002F-25D9B5E3F2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07CF774-74A4-42F0-AA00-762DC58D200F}" type="slidenum">
              <a:rPr lang="en-US" altLang="zh-TW"/>
              <a:pPr/>
              <a:t>30</a:t>
            </a:fld>
            <a:endParaRPr lang="en-US" altLang="zh-TW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978BCED7-10E1-EA18-F71D-272D796A29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36DC3672-777E-C0AE-BCFB-4FBB251051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19075" indent="-219075" eaLnBrk="1" hangingPunct="1"/>
            <a:r>
              <a:rPr lang="zh-TW" altLang="en-US" b="1" dirty="0"/>
              <a:t>第三課節</a:t>
            </a:r>
            <a:endParaRPr lang="en-US" altLang="zh-TW" b="1" dirty="0"/>
          </a:p>
          <a:p>
            <a:pPr marL="219075" indent="-219075" eaLnBrk="1" hangingPunct="1"/>
            <a:endParaRPr lang="en-US" altLang="zh-TW" b="1" i="1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82F98801-567E-4400-C657-D18C76E817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264FFE3-6B65-4866-81EA-9375D34EACC2}" type="slidenum">
              <a:rPr lang="en-US" altLang="zh-TW"/>
              <a:pPr/>
              <a:t>31</a:t>
            </a:fld>
            <a:endParaRPr lang="en-US" altLang="zh-TW"/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1DC992C0-B9B4-CFA8-6B09-6F0784D1CE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80B652BE-3B96-9422-9787-6A27824C8B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19075" indent="-219075" eaLnBrk="1" hangingPunct="1"/>
            <a:r>
              <a:rPr lang="zh-TW" altLang="en-US" sz="1200" dirty="0"/>
              <a:t>本課節將討論變賣非流動資產的</a:t>
            </a:r>
            <a:r>
              <a:rPr lang="zh-HK" altLang="en-US" sz="12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會計處理</a:t>
            </a:r>
            <a:r>
              <a:rPr lang="zh-TW" altLang="en-US" sz="12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。</a:t>
            </a:r>
            <a:endParaRPr lang="en-GB" altLang="zh-TW" sz="1200" b="0" i="0" dirty="0">
              <a:solidFill>
                <a:srgbClr val="4D5156"/>
              </a:solidFill>
              <a:effectLst/>
              <a:latin typeface="arial" panose="020B0604020202020204" pitchFamily="34" charset="0"/>
            </a:endParaRPr>
          </a:p>
          <a:p>
            <a:pPr marL="219075" indent="-219075" eaLnBrk="1" hangingPunct="1"/>
            <a:r>
              <a:rPr lang="zh-TW" altLang="en-US" sz="12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討論涵蓋兩大類型：</a:t>
            </a:r>
            <a:endParaRPr lang="en-US" altLang="zh-TW" sz="1200" dirty="0"/>
          </a:p>
          <a:p>
            <a:pPr marL="219075" indent="-219075" eaLnBrk="1" hangingPunct="1">
              <a:buFontTx/>
              <a:buAutoNum type="alphaLcPeriod"/>
            </a:pPr>
            <a:r>
              <a:rPr lang="zh-TW" sz="12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變賣非流動資產以</a:t>
            </a:r>
            <a:r>
              <a:rPr lang="zh-TW" altLang="en-US" sz="12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收</a:t>
            </a:r>
            <a:r>
              <a:rPr lang="zh-TW" sz="12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取現</a:t>
            </a:r>
            <a:r>
              <a:rPr lang="zh-TW" altLang="en-US" sz="12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金</a:t>
            </a:r>
            <a:r>
              <a:rPr lang="zh-TW" altLang="en-US" sz="1200" dirty="0" smtClean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；以及</a:t>
            </a:r>
            <a:endParaRPr lang="en-US" altLang="zh-TW" sz="12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219075" indent="-219075" eaLnBrk="1" hangingPunct="1">
              <a:buFontTx/>
              <a:buAutoNum type="alphaLcPeriod"/>
            </a:pPr>
            <a:r>
              <a:rPr lang="zh-TW" altLang="en-US" dirty="0"/>
              <a:t>透過</a:t>
            </a:r>
            <a:r>
              <a:rPr lang="zh-TW" dirty="0"/>
              <a:t>以舊換新變賣</a:t>
            </a:r>
            <a:r>
              <a:rPr lang="zh-TW" sz="12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非流動資產</a:t>
            </a:r>
            <a:r>
              <a:rPr lang="zh-TW" altLang="en-US" sz="12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endParaRPr lang="en-US" altLang="zh-TW" sz="1200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投影片圖像版面配置區 1">
            <a:extLst>
              <a:ext uri="{FF2B5EF4-FFF2-40B4-BE49-F238E27FC236}">
                <a16:creationId xmlns:a16="http://schemas.microsoft.com/office/drawing/2014/main" id="{2C5C20D5-2D8D-F286-5355-4A09A77921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備忘稿版面配置區 2">
            <a:extLst>
              <a:ext uri="{FF2B5EF4-FFF2-40B4-BE49-F238E27FC236}">
                <a16:creationId xmlns:a16="http://schemas.microsoft.com/office/drawing/2014/main" id="{F131024B-D775-BA15-AD51-7E43D5B6D8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 dirty="0"/>
          </a:p>
        </p:txBody>
      </p:sp>
      <p:sp>
        <p:nvSpPr>
          <p:cNvPr id="69636" name="投影片編號版面配置區 3">
            <a:extLst>
              <a:ext uri="{FF2B5EF4-FFF2-40B4-BE49-F238E27FC236}">
                <a16:creationId xmlns:a16="http://schemas.microsoft.com/office/drawing/2014/main" id="{59E8FEDB-F1BA-4243-331A-FDA6EBBBBD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273C876-4051-47DB-A5D0-85BF33004A37}" type="slidenum">
              <a:rPr lang="en-US" altLang="zh-TW"/>
              <a:pPr/>
              <a:t>32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B360E249-94AC-C9CE-174E-F40D145BA3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99664115-D599-4CF5-9727-695BE5B0B398}" type="slidenum">
              <a:rPr lang="en-US" altLang="zh-TW"/>
              <a:pPr/>
              <a:t>33</a:t>
            </a:fld>
            <a:endParaRPr lang="en-US" altLang="zh-TW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05DC62E7-454D-9F17-A535-DDDC610044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AC7121D7-2F56-F766-CD7A-7C28AF32F6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zh-TW" altLang="en-US" dirty="0"/>
              <a:t>教師展示變賣非流動資產以收取現金的</a:t>
            </a:r>
            <a:r>
              <a:rPr lang="zh-HK" altLang="en-US" dirty="0"/>
              <a:t>會計分錄</a:t>
            </a:r>
            <a:r>
              <a:rPr lang="zh-TW" altLang="en-US" dirty="0"/>
              <a:t>，並強調：</a:t>
            </a:r>
            <a:endParaRPr lang="en-US" altLang="zh-TW" dirty="0"/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1. </a:t>
            </a:r>
            <a:r>
              <a:rPr lang="zh-TW" altLang="en-US" dirty="0"/>
              <a:t>如果賒購資產，「借記 現金」應改為「借記 其他應收帳款」。</a:t>
            </a:r>
            <a:endParaRPr lang="en-US" altLang="zh-TW" dirty="0"/>
          </a:p>
          <a:p>
            <a:pPr eaLnBrk="1" hangingPunct="1"/>
            <a:r>
              <a:rPr lang="en-US" altLang="zh-TW" dirty="0"/>
              <a:t>2. </a:t>
            </a:r>
            <a:r>
              <a:rPr lang="zh-TW" altLang="en-US" dirty="0"/>
              <a:t>如果錄得變賣損失，「</a:t>
            </a:r>
            <a:r>
              <a:rPr lang="zh-HK" altLang="en-US" sz="1200" dirty="0"/>
              <a:t>貸</a:t>
            </a:r>
            <a:r>
              <a:rPr lang="zh-TW" altLang="en-US" dirty="0"/>
              <a:t>記 </a:t>
            </a:r>
            <a:r>
              <a:rPr lang="zh-TW" altLang="en-US" sz="1200" dirty="0"/>
              <a:t>變賣獲利」應改為「借</a:t>
            </a:r>
            <a:r>
              <a:rPr lang="zh-TW" altLang="en-US" dirty="0"/>
              <a:t>記 </a:t>
            </a:r>
            <a:r>
              <a:rPr lang="zh-TW" altLang="en-US" sz="1200" dirty="0"/>
              <a:t>變賣損失」。</a:t>
            </a:r>
            <a:endParaRPr lang="en-US" altLang="zh-TW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85574A33-C7E2-B242-E441-CFE21520EC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C1218F4-5D4A-4483-8CAB-8CDC9FC958CA}" type="slidenum">
              <a:rPr lang="en-US" altLang="zh-TW"/>
              <a:pPr/>
              <a:t>34</a:t>
            </a:fld>
            <a:endParaRPr lang="en-US" altLang="zh-TW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45B61DB0-F2D0-C0E5-4367-4E0EBB857C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1796AE3A-A43D-A5C9-3960-B013389531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教師透過</a:t>
            </a:r>
            <a:r>
              <a:rPr lang="zh-TW" altLang="en-US" sz="1200" dirty="0"/>
              <a:t>數式</a:t>
            </a:r>
            <a:r>
              <a:rPr lang="zh-TW" altLang="en-US" dirty="0"/>
              <a:t>計算</a:t>
            </a:r>
            <a:r>
              <a:rPr lang="zh-TW" altLang="en-US" sz="1200" dirty="0"/>
              <a:t>變賣獲利／損失，介紹</a:t>
            </a:r>
            <a:r>
              <a:rPr lang="zh-TW" altLang="en-US" dirty="0"/>
              <a:t>會計分錄背後的原理。</a:t>
            </a:r>
            <a:endParaRPr lang="en-US" altLang="zh-TW" dirty="0"/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zh-TW" altLang="en-US" dirty="0"/>
              <a:t>可利用數式快速核對從會計分錄得出的</a:t>
            </a:r>
            <a:r>
              <a:rPr lang="zh-TW" altLang="en-US" sz="1200" dirty="0"/>
              <a:t>變賣獲利／損失。</a:t>
            </a:r>
            <a:endParaRPr lang="en-US" altLang="zh-TW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8ADE6C7F-385C-8CEF-38AE-B450F5225B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B8AE55F-6DBE-46DF-B221-774F7893036C}" type="slidenum">
              <a:rPr lang="en-US" altLang="zh-TW"/>
              <a:pPr/>
              <a:t>35</a:t>
            </a:fld>
            <a:endParaRPr lang="en-US" altLang="zh-TW"/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3AEB3C5C-CDA4-4791-22EA-9BB748E465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B2EF12DB-54EC-3199-9D52-C996FFB536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zh-TW" altLang="en-US" dirty="0"/>
              <a:t>有時候舊資產可在加付額外款項後（現金或賒帳），以舊資產換取新資產。</a:t>
            </a:r>
            <a:endParaRPr lang="en-US" altLang="zh-TW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投影片圖像版面配置區 1">
            <a:extLst>
              <a:ext uri="{FF2B5EF4-FFF2-40B4-BE49-F238E27FC236}">
                <a16:creationId xmlns:a16="http://schemas.microsoft.com/office/drawing/2014/main" id="{1BE8BA8B-3B16-DFFC-4674-4FF306B8B9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備忘稿版面配置區 2">
            <a:extLst>
              <a:ext uri="{FF2B5EF4-FFF2-40B4-BE49-F238E27FC236}">
                <a16:creationId xmlns:a16="http://schemas.microsoft.com/office/drawing/2014/main" id="{1BCFD384-3C57-49DB-DCA4-E1DC503EC5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 dirty="0"/>
          </a:p>
        </p:txBody>
      </p:sp>
      <p:sp>
        <p:nvSpPr>
          <p:cNvPr id="77828" name="投影片編號版面配置區 3">
            <a:extLst>
              <a:ext uri="{FF2B5EF4-FFF2-40B4-BE49-F238E27FC236}">
                <a16:creationId xmlns:a16="http://schemas.microsoft.com/office/drawing/2014/main" id="{1DCEDD7B-1EFA-9960-3570-3658AAC489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2F4BF322-96AE-402D-8C8B-A7C7888CA8A2}" type="slidenum">
              <a:rPr lang="en-US" altLang="zh-TW"/>
              <a:pPr/>
              <a:t>36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45E4EE4D-6064-8618-9E27-0878BE8B47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9F67DD59-6A21-4016-B0B3-FF7A28B2E8C9}" type="slidenum">
              <a:rPr lang="en-US" altLang="zh-TW"/>
              <a:pPr/>
              <a:t>37</a:t>
            </a:fld>
            <a:endParaRPr lang="en-US" altLang="zh-TW"/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526E11F7-34BA-84D3-F383-2A3272CAAB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DA16D835-7396-2037-8B91-7811A15D19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393230"/>
            <a:ext cx="5052334" cy="418211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19075" indent="-219075" eaLnBrk="1" hangingPunct="1"/>
            <a:r>
              <a:rPr lang="zh-TW" altLang="en-US" dirty="0"/>
              <a:t>教師展示有關「以舊換新」形式的會計分錄，並強調：</a:t>
            </a:r>
            <a:endParaRPr lang="en-US" altLang="zh-TW" dirty="0"/>
          </a:p>
          <a:p>
            <a:pPr marL="219075" indent="-219075" eaLnBrk="1" hangingPunct="1">
              <a:buFontTx/>
              <a:buAutoNum type="arabicPeriod"/>
            </a:pPr>
            <a:endParaRPr lang="en-US" altLang="zh-TW" dirty="0"/>
          </a:p>
          <a:p>
            <a:pPr marL="219075" indent="-219075" eaLnBrk="1" hangingPunct="1">
              <a:buFontTx/>
              <a:buAutoNum type="arabicPeriod"/>
            </a:pPr>
            <a:r>
              <a:rPr lang="zh-TW" altLang="en-US" dirty="0"/>
              <a:t>如果賒購資產，「貸記 現金」應改為「貸記 其他應付帳款」。</a:t>
            </a:r>
            <a:endParaRPr lang="en-US" altLang="zh-TW" dirty="0"/>
          </a:p>
          <a:p>
            <a:pPr marL="219075" indent="-219075" eaLnBrk="1" hangingPunct="1">
              <a:buFontTx/>
              <a:buAutoNum type="arabicPeriod"/>
            </a:pPr>
            <a:r>
              <a:rPr lang="zh-TW" altLang="en-US" dirty="0"/>
              <a:t>如果錄得變賣損失，「貸記 變賣獲利」應改為「借記 變賣損失」。</a:t>
            </a:r>
            <a:endParaRPr lang="en-US" altLang="zh-TW" dirty="0"/>
          </a:p>
          <a:p>
            <a:pPr marL="219075" indent="-219075" eaLnBrk="1" hangingPunct="1">
              <a:buFontTx/>
              <a:buAutoNum type="arabicPeriod"/>
            </a:pPr>
            <a:endParaRPr lang="en-US" altLang="zh-TW" dirty="0"/>
          </a:p>
          <a:p>
            <a:pPr marL="219075" indent="-219075" eaLnBrk="1" hangingPunct="1"/>
            <a:endParaRPr lang="en-US" altLang="zh-TW" dirty="0"/>
          </a:p>
          <a:p>
            <a:pPr marL="219075" indent="-219075" eaLnBrk="1" hangingPunct="1"/>
            <a:endParaRPr lang="en-US" altLang="zh-TW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D693D25C-3CEC-C0FB-840C-1A773C5A12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1129817-846B-49E6-BDB0-648B2D49ECD4}" type="slidenum">
              <a:rPr lang="en-US" altLang="zh-TW"/>
              <a:pPr/>
              <a:t>38</a:t>
            </a:fld>
            <a:endParaRPr lang="en-US" altLang="zh-TW"/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21E1876D-D70C-4B3B-3907-767A7E7088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E2482B01-8A5C-34BA-299D-2422F2FD1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教師透過</a:t>
            </a:r>
            <a:r>
              <a:rPr lang="zh-TW" altLang="en-US" sz="1200" dirty="0"/>
              <a:t>數式</a:t>
            </a:r>
            <a:r>
              <a:rPr lang="zh-TW" altLang="en-US" dirty="0"/>
              <a:t>計算</a:t>
            </a:r>
            <a:r>
              <a:rPr lang="zh-TW" altLang="en-US" sz="1200" dirty="0"/>
              <a:t>變賣獲利／損失，介紹</a:t>
            </a:r>
            <a:r>
              <a:rPr lang="zh-TW" altLang="en-US" dirty="0"/>
              <a:t>會計分錄背後的原理。</a:t>
            </a:r>
            <a:endParaRPr lang="en-US" altLang="zh-TW" dirty="0"/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zh-TW" altLang="en-US" dirty="0"/>
              <a:t>可利用數式快速核對從會計分錄得出的</a:t>
            </a:r>
            <a:r>
              <a:rPr lang="zh-TW" altLang="en-US" sz="1200" dirty="0"/>
              <a:t>變賣獲利／損失。</a:t>
            </a:r>
            <a:endParaRPr lang="en-US" altLang="zh-TW" dirty="0"/>
          </a:p>
          <a:p>
            <a:pPr marL="219075" indent="-219075" eaLnBrk="1" hangingPunct="1"/>
            <a:endParaRPr lang="en-US" altLang="zh-TW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8B4BCF14-12C1-B5EE-02B7-53FADCA287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B7ED08B4-2862-4469-BF6A-A64A14F4E998}" type="slidenum">
              <a:rPr lang="en-US" altLang="zh-TW"/>
              <a:pPr/>
              <a:t>39</a:t>
            </a:fld>
            <a:endParaRPr lang="en-US" altLang="zh-TW"/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62A47C74-CB04-FE59-5EF7-23C19531A4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87EB1106-50D3-9436-62CB-71204D17C7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19075" indent="-219075" eaLnBrk="1" hangingPunct="1"/>
            <a:r>
              <a:rPr lang="zh-TW" altLang="en-US" dirty="0"/>
              <a:t>請學生完成學生工作紙第</a:t>
            </a:r>
            <a:r>
              <a:rPr lang="en-GB" altLang="zh-TW" dirty="0"/>
              <a:t>11</a:t>
            </a:r>
            <a:r>
              <a:rPr lang="zh-TW" altLang="en-US" dirty="0"/>
              <a:t>至</a:t>
            </a:r>
            <a:r>
              <a:rPr lang="en-GB" altLang="zh-TW" dirty="0"/>
              <a:t>18</a:t>
            </a:r>
            <a:r>
              <a:rPr lang="zh-TW" altLang="en-US" dirty="0"/>
              <a:t>頁的活動六。</a:t>
            </a:r>
            <a:endParaRPr lang="en-US" altLang="zh-TW" dirty="0"/>
          </a:p>
          <a:p>
            <a:pPr marL="219075" indent="-219075" eaLnBrk="1" hangingPunct="1"/>
            <a:endParaRPr lang="en-US" altLang="zh-TW" dirty="0"/>
          </a:p>
          <a:p>
            <a:pPr marL="219075" indent="-219075" eaLnBrk="1" hangingPunct="1"/>
            <a:r>
              <a:rPr lang="zh-TW" altLang="en-US" dirty="0"/>
              <a:t>學生練習以下內容：</a:t>
            </a:r>
            <a:endParaRPr lang="en-US" altLang="zh-TW" dirty="0"/>
          </a:p>
          <a:p>
            <a:pPr marL="219075" indent="-219075" eaLnBrk="1" hangingPunct="1"/>
            <a:r>
              <a:rPr lang="en-US" altLang="zh-TW" dirty="0"/>
              <a:t>a.  </a:t>
            </a:r>
            <a:r>
              <a:rPr lang="zh-TW" altLang="en-US" dirty="0"/>
              <a:t>計算非流動資產的累積折舊，</a:t>
            </a:r>
            <a:r>
              <a:rPr lang="zh-TW" altLang="en-US" dirty="0" smtClean="0"/>
              <a:t>以找出</a:t>
            </a:r>
            <a:r>
              <a:rPr lang="zh-TW" altLang="en-US" sz="1200" dirty="0">
                <a:solidFill>
                  <a:srgbClr val="3333FF"/>
                </a:solidFill>
              </a:rPr>
              <a:t>帳面淨值。</a:t>
            </a:r>
            <a:endParaRPr lang="en-US" altLang="zh-TW" dirty="0"/>
          </a:p>
          <a:p>
            <a:pPr marL="219075" indent="-219075" eaLnBrk="1" hangingPunct="1"/>
            <a:r>
              <a:rPr lang="en-US" altLang="zh-TW" dirty="0"/>
              <a:t>b.  </a:t>
            </a:r>
            <a:r>
              <a:rPr lang="zh-TW" altLang="en-US" dirty="0"/>
              <a:t>為變賣資產以收取現金的交易編製會計分錄。</a:t>
            </a:r>
            <a:endParaRPr lang="en-US" altLang="zh-TW" dirty="0"/>
          </a:p>
          <a:p>
            <a:pPr marL="219075" marR="0" lvl="0" indent="-219075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c.   </a:t>
            </a:r>
            <a:r>
              <a:rPr lang="zh-TW" altLang="en-US" dirty="0"/>
              <a:t>展示</a:t>
            </a:r>
            <a:r>
              <a:rPr lang="zh-TW" altLang="en-US" sz="1200" dirty="0">
                <a:solidFill>
                  <a:srgbClr val="3333FF"/>
                </a:solidFill>
              </a:rPr>
              <a:t>變賣獲利／損失的計算過程。</a:t>
            </a:r>
            <a:endParaRPr lang="en-US" altLang="zh-TW" sz="1200" dirty="0">
              <a:solidFill>
                <a:srgbClr val="3333FF"/>
              </a:solidFill>
            </a:endParaRPr>
          </a:p>
          <a:p>
            <a:pPr marL="219075" indent="-219075" eaLnBrk="1" hangingPunct="1"/>
            <a:endParaRPr lang="en-US" altLang="zh-TW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圖像版面配置區 1">
            <a:extLst>
              <a:ext uri="{FF2B5EF4-FFF2-40B4-BE49-F238E27FC236}">
                <a16:creationId xmlns:a16="http://schemas.microsoft.com/office/drawing/2014/main" id="{97EF39E9-1843-F0A0-EBA2-BD4D158B9B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備忘稿版面配置區 2">
            <a:extLst>
              <a:ext uri="{FF2B5EF4-FFF2-40B4-BE49-F238E27FC236}">
                <a16:creationId xmlns:a16="http://schemas.microsoft.com/office/drawing/2014/main" id="{D3E7AD08-8B1B-22CC-665F-3328554D0B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TW" altLang="en-US" dirty="0"/>
              <a:t>請學生完成學生工作紙第一頁的活動一。</a:t>
            </a:r>
            <a:endParaRPr lang="en-US" altLang="zh-TW" dirty="0"/>
          </a:p>
          <a:p>
            <a:endParaRPr lang="zh-HK" altLang="en-US" dirty="0"/>
          </a:p>
        </p:txBody>
      </p:sp>
      <p:sp>
        <p:nvSpPr>
          <p:cNvPr id="12292" name="投影片編號版面配置區 3">
            <a:extLst>
              <a:ext uri="{FF2B5EF4-FFF2-40B4-BE49-F238E27FC236}">
                <a16:creationId xmlns:a16="http://schemas.microsoft.com/office/drawing/2014/main" id="{1F368315-6DE0-912D-C097-0449085296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4A33CF5-80B0-4DFC-9F5F-0405E9C623E7}" type="slidenum">
              <a:rPr lang="en-US" altLang="zh-TW"/>
              <a:pPr/>
              <a:t>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7D2F623E-89EC-B10A-3012-C1C5E27B59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917364F4-B675-424C-B91A-C3ACD2D5775E}" type="slidenum">
              <a:rPr lang="en-US" altLang="zh-TW"/>
              <a:pPr/>
              <a:t>40</a:t>
            </a:fld>
            <a:endParaRPr lang="en-US" altLang="zh-TW"/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06C26973-5A2D-437E-141E-4DDD06914A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1F580149-A660-287B-7F76-D437F359D2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19075" indent="-219075" eaLnBrk="1" hangingPunct="1"/>
            <a:r>
              <a:rPr lang="zh-TW" altLang="en-US" dirty="0"/>
              <a:t>學生練習以下內容：</a:t>
            </a:r>
            <a:endParaRPr lang="en-US" altLang="zh-TW" dirty="0"/>
          </a:p>
          <a:p>
            <a:pPr marL="219075" indent="-219075" eaLnBrk="1" hangingPunct="1"/>
            <a:r>
              <a:rPr lang="en-US" altLang="zh-TW" dirty="0"/>
              <a:t>a.  </a:t>
            </a:r>
            <a:r>
              <a:rPr lang="zh-TW" altLang="en-US" dirty="0"/>
              <a:t>計算非流動資產的累積折舊，以求出資產的</a:t>
            </a:r>
            <a:r>
              <a:rPr lang="zh-TW" altLang="en-US" sz="1200" dirty="0">
                <a:solidFill>
                  <a:srgbClr val="3333FF"/>
                </a:solidFill>
              </a:rPr>
              <a:t>帳面淨值。</a:t>
            </a:r>
            <a:endParaRPr lang="en-US" altLang="zh-TW" dirty="0"/>
          </a:p>
          <a:p>
            <a:pPr marL="219075" indent="-219075" eaLnBrk="1" hangingPunct="1"/>
            <a:r>
              <a:rPr lang="en-US" altLang="zh-TW" dirty="0"/>
              <a:t>b. </a:t>
            </a:r>
            <a:r>
              <a:rPr lang="zh-TW" altLang="en-US" dirty="0" smtClean="0"/>
              <a:t>為以</a:t>
            </a:r>
            <a:r>
              <a:rPr lang="zh-TW" altLang="en-US" dirty="0"/>
              <a:t>舊</a:t>
            </a:r>
            <a:r>
              <a:rPr lang="zh-TW" altLang="en-US" dirty="0" smtClean="0"/>
              <a:t>換新形式變賣</a:t>
            </a:r>
            <a:r>
              <a:rPr lang="zh-TW" altLang="en-US" dirty="0"/>
              <a:t>資產的交易編製會計分錄。</a:t>
            </a:r>
            <a:endParaRPr lang="en-US" altLang="zh-TW" dirty="0"/>
          </a:p>
          <a:p>
            <a:pPr marL="219075" marR="0" lvl="0" indent="-219075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c.  </a:t>
            </a:r>
            <a:r>
              <a:rPr lang="zh-TW" altLang="en-US" dirty="0"/>
              <a:t>展示</a:t>
            </a:r>
            <a:r>
              <a:rPr lang="zh-TW" altLang="en-US" sz="1200" dirty="0">
                <a:solidFill>
                  <a:srgbClr val="3333FF"/>
                </a:solidFill>
              </a:rPr>
              <a:t>變賣獲利／損失的計算過程。</a:t>
            </a:r>
            <a:endParaRPr lang="en-US" altLang="zh-TW" sz="12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投影片圖像版面配置區 1">
            <a:extLst>
              <a:ext uri="{FF2B5EF4-FFF2-40B4-BE49-F238E27FC236}">
                <a16:creationId xmlns:a16="http://schemas.microsoft.com/office/drawing/2014/main" id="{7A1E5EB7-5BAF-8ED5-D2C6-A30394C8E7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備忘稿版面配置區 2">
            <a:extLst>
              <a:ext uri="{FF2B5EF4-FFF2-40B4-BE49-F238E27FC236}">
                <a16:creationId xmlns:a16="http://schemas.microsoft.com/office/drawing/2014/main" id="{D35713E2-6E01-A8A7-47BB-8F7E78AD86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88068" name="投影片編號版面配置區 3">
            <a:extLst>
              <a:ext uri="{FF2B5EF4-FFF2-40B4-BE49-F238E27FC236}">
                <a16:creationId xmlns:a16="http://schemas.microsoft.com/office/drawing/2014/main" id="{191148EE-0583-A519-28A5-7C660094A6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34B9421-72CB-4304-A575-63D6BE451A2F}" type="slidenum">
              <a:rPr lang="en-US" altLang="zh-TW"/>
              <a:pPr/>
              <a:t>41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E9A89FA7-4A47-6DDB-CE8B-1FFD777103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65782AB-70B1-4C3E-AE3A-484D190C510D}" type="slidenum">
              <a:rPr lang="en-US" altLang="zh-TW"/>
              <a:pPr/>
              <a:t>42</a:t>
            </a:fld>
            <a:endParaRPr lang="en-US" altLang="zh-TW"/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9A1EBB5F-7AD7-0FE8-D018-E403CEFAD6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E27CD2BD-B427-460F-D2AB-111ABBF1F0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zh-TW" altLang="en-US" dirty="0"/>
              <a:t>教師總結課節並強調學習重點。</a:t>
            </a:r>
            <a:endParaRPr lang="en-US" altLang="zh-TW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2EFF73AA-4BC3-ABFF-4CF4-6146CC2EBC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9B4E676-FF4A-49DE-8BC7-3E2B8D4BD0F4}" type="slidenum">
              <a:rPr lang="en-US" altLang="zh-TW"/>
              <a:pPr/>
              <a:t>43</a:t>
            </a:fld>
            <a:endParaRPr lang="en-US" altLang="zh-TW"/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BBD74136-F229-AA81-C2CB-50FC13C8A1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0E1C9382-022A-4105-8053-CD51F8E245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zh-TW" altLang="en-US" b="1" dirty="0"/>
              <a:t>第三課節完結。</a:t>
            </a:r>
            <a:endParaRPr lang="en-US" altLang="zh-TW" dirty="0"/>
          </a:p>
          <a:p>
            <a:pPr eaLnBrk="1" hangingPunct="1"/>
            <a:endParaRPr lang="en-US" altLang="zh-TW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圖像版面配置區 1">
            <a:extLst>
              <a:ext uri="{FF2B5EF4-FFF2-40B4-BE49-F238E27FC236}">
                <a16:creationId xmlns:a16="http://schemas.microsoft.com/office/drawing/2014/main" id="{CE33EFE6-3F8E-1661-4C94-2B88AF6BA0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備忘稿版面配置區 2">
            <a:extLst>
              <a:ext uri="{FF2B5EF4-FFF2-40B4-BE49-F238E27FC236}">
                <a16:creationId xmlns:a16="http://schemas.microsoft.com/office/drawing/2014/main" id="{AC2D9B17-0EFC-77FE-C20F-AF8960D87C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TW" altLang="en-US" dirty="0"/>
              <a:t>核對答案。</a:t>
            </a:r>
            <a:endParaRPr lang="zh-HK" altLang="en-US" dirty="0"/>
          </a:p>
        </p:txBody>
      </p:sp>
      <p:sp>
        <p:nvSpPr>
          <p:cNvPr id="14340" name="投影片編號版面配置區 3">
            <a:extLst>
              <a:ext uri="{FF2B5EF4-FFF2-40B4-BE49-F238E27FC236}">
                <a16:creationId xmlns:a16="http://schemas.microsoft.com/office/drawing/2014/main" id="{0FBB3ED1-7C43-86BF-3569-384E9F3359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16C4515-7FE7-4151-873A-1F7E8D122C45}" type="slidenum">
              <a:rPr lang="en-US" altLang="zh-TW"/>
              <a:pPr/>
              <a:t>5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C5747181-5B34-65FE-2B68-1D5A158297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6C6A221-49DD-4882-8BF8-CFD35291EB19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68C68DFE-4C46-D7AD-6564-5951632C74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4CF4B45-2B72-0627-0093-116FC755F6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zh-TW" altLang="en-US" dirty="0"/>
              <a:t>教師可以請學生舉出一些非流動資產的例子，作為課堂熱身活動。（答案可為樓宇、汽車、機器等）</a:t>
            </a:r>
            <a:endParaRPr lang="en-US" altLang="zh-TW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C9D018FD-8F83-763E-D6B0-3A78CBD0EB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D7D36D2-2930-4A9C-9300-5290B496E7F9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B333F714-F53E-A386-42BB-B30E88D4E8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D01DE2D3-87EC-1881-759E-CD386697A4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zh-TW" altLang="en-US" dirty="0"/>
              <a:t>教師可運用這例子幫助學生清楚了解折舊的概念。</a:t>
            </a:r>
            <a:endParaRPr lang="en-US" altLang="zh-TW" dirty="0"/>
          </a:p>
          <a:p>
            <a:pPr eaLnBrk="1" hangingPunct="1"/>
            <a:endParaRPr lang="en-US" altLang="zh-TW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0096E4DA-9D4E-0B3D-9691-2BF3669831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0353176-EDAA-4837-91B3-3D401C1E6EC6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ABCE1AA7-CE57-51D1-9B20-9D70AE48C0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DE9B7F22-A4EA-E5AF-0B11-CC3BDC37A2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zh-TW" altLang="en-US" dirty="0"/>
              <a:t>沒有標準答案。教師應鼓勵學生思考。</a:t>
            </a:r>
            <a:endParaRPr lang="en-US" altLang="zh-TW" dirty="0"/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zh-TW" altLang="en-US" dirty="0"/>
              <a:t>教師可以查看市場上的汽車價格。</a:t>
            </a:r>
            <a:r>
              <a:rPr lang="en-GB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$500,000</a:t>
            </a:r>
            <a:r>
              <a:rPr lang="zh-TW" altLang="en-US" dirty="0"/>
              <a:t>只是一個例子。</a:t>
            </a:r>
            <a:endParaRPr lang="en-US" altLang="zh-TW" dirty="0"/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zh-TW" altLang="en-US" dirty="0"/>
              <a:t>非流動資產的成本是其原來的購買成本。在這個例子中，</a:t>
            </a:r>
            <a:r>
              <a:rPr lang="en-GB" altLang="zh-TW" dirty="0"/>
              <a:t>$500,000</a:t>
            </a:r>
            <a:r>
              <a:rPr lang="zh-TW" altLang="en-US" dirty="0"/>
              <a:t>是汽車的成本。</a:t>
            </a:r>
            <a:endParaRPr lang="en-US" altLang="zh-TW" dirty="0"/>
          </a:p>
          <a:p>
            <a:pPr eaLnBrk="1" hangingPunct="1"/>
            <a:endParaRPr lang="en-US" altLang="zh-TW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6A9CBABD-912E-48BA-80CD-5133210009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5963" indent="-274638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0172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43050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84375" indent="-219075" defTabSz="919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415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87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559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3175" indent="-219075" defTabSz="9191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68F5E44-F668-4605-A558-BF96D26935E0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80C8C8D8-7661-DCBE-3C29-2C023BBA1E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EC90A16D-C9E8-0F6B-F4CD-10465A723E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397" y="4415530"/>
            <a:ext cx="5055608" cy="41836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zh-TW" altLang="en-US" dirty="0"/>
              <a:t>沒有標準答案。教師應鼓勵學生思考。</a:t>
            </a:r>
            <a:endParaRPr lang="en-US" altLang="zh-TW" dirty="0"/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zh-TW" altLang="en-US" dirty="0"/>
              <a:t>教師亦可告訴學生，會計師會根據專業知識</a:t>
            </a:r>
            <a:r>
              <a:rPr lang="zh-TW" altLang="en-US" dirty="0" smtClean="0"/>
              <a:t>作判斷</a:t>
            </a:r>
            <a:r>
              <a:rPr lang="zh-TW" altLang="en-US" dirty="0"/>
              <a:t>。</a:t>
            </a:r>
            <a:endParaRPr lang="en-US" altLang="zh-TW" dirty="0"/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zh-TW" altLang="en-US" dirty="0"/>
              <a:t>在此例子中，「</a:t>
            </a:r>
            <a:r>
              <a:rPr lang="en-GB" altLang="zh-TW" dirty="0"/>
              <a:t>10</a:t>
            </a:r>
            <a:r>
              <a:rPr lang="zh-TW" altLang="en-US" dirty="0"/>
              <a:t>年」是租用汽車的估計使用年限。估計使用年限是資產可供實體使用的估計年期。（香港會計準則第</a:t>
            </a:r>
            <a:r>
              <a:rPr lang="en-GB" altLang="zh-TW" dirty="0"/>
              <a:t>16</a:t>
            </a:r>
            <a:r>
              <a:rPr lang="zh-TW" altLang="en-US" dirty="0"/>
              <a:t>號）</a:t>
            </a:r>
            <a:r>
              <a:rPr lang="en-GB" altLang="zh-TW" dirty="0"/>
              <a:t>[</a:t>
            </a:r>
            <a:r>
              <a:rPr lang="zh-TW" altLang="en-US" dirty="0"/>
              <a:t>瀏覽日期：</a:t>
            </a:r>
            <a:r>
              <a:rPr lang="en-GB" altLang="zh-TW" dirty="0"/>
              <a:t>2023</a:t>
            </a:r>
            <a:r>
              <a:rPr lang="zh-TW" altLang="en-US" dirty="0"/>
              <a:t>年</a:t>
            </a:r>
            <a:r>
              <a:rPr lang="en-GB" altLang="zh-TW" dirty="0"/>
              <a:t>7</a:t>
            </a:r>
            <a:r>
              <a:rPr lang="zh-TW" altLang="en-US" dirty="0"/>
              <a:t>月</a:t>
            </a:r>
            <a:r>
              <a:rPr lang="en-GB" altLang="zh-TW" dirty="0"/>
              <a:t>]</a:t>
            </a:r>
            <a:endParaRPr lang="en-US" altLang="zh-TW" dirty="0"/>
          </a:p>
          <a:p>
            <a:pPr eaLnBrk="1" hangingPunct="1"/>
            <a:endParaRPr lang="en-US" altLang="zh-TW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>
            <a:extLst>
              <a:ext uri="{FF2B5EF4-FFF2-40B4-BE49-F238E27FC236}">
                <a16:creationId xmlns:a16="http://schemas.microsoft.com/office/drawing/2014/main" id="{F747E7E4-2B78-FD47-D0AE-727959B4BFEF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" name="Group 8">
            <a:extLst>
              <a:ext uri="{FF2B5EF4-FFF2-40B4-BE49-F238E27FC236}">
                <a16:creationId xmlns:a16="http://schemas.microsoft.com/office/drawing/2014/main" id="{F5C367AF-635A-42A4-05EF-064F545E1CF7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" name="Oval 9">
              <a:extLst>
                <a:ext uri="{FF2B5EF4-FFF2-40B4-BE49-F238E27FC236}">
                  <a16:creationId xmlns:a16="http://schemas.microsoft.com/office/drawing/2014/main" id="{742EF3AC-FA43-5771-25EB-188CE59AC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5" name="Oval 10">
              <a:extLst>
                <a:ext uri="{FF2B5EF4-FFF2-40B4-BE49-F238E27FC236}">
                  <a16:creationId xmlns:a16="http://schemas.microsoft.com/office/drawing/2014/main" id="{A2909A68-6DA3-9205-1FC8-4C6F1C22E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6" name="Oval 11">
              <a:extLst>
                <a:ext uri="{FF2B5EF4-FFF2-40B4-BE49-F238E27FC236}">
                  <a16:creationId xmlns:a16="http://schemas.microsoft.com/office/drawing/2014/main" id="{4C699429-9859-7A5D-2935-8045A4D37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7" name="Oval 12">
              <a:extLst>
                <a:ext uri="{FF2B5EF4-FFF2-40B4-BE49-F238E27FC236}">
                  <a16:creationId xmlns:a16="http://schemas.microsoft.com/office/drawing/2014/main" id="{9A7FA4E9-9F5B-3445-2FC6-0045EE8D88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8" name="Oval 13">
              <a:extLst>
                <a:ext uri="{FF2B5EF4-FFF2-40B4-BE49-F238E27FC236}">
                  <a16:creationId xmlns:a16="http://schemas.microsoft.com/office/drawing/2014/main" id="{80C9AA13-AA61-ECE5-0C82-730A147B87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9" name="Oval 14">
              <a:extLst>
                <a:ext uri="{FF2B5EF4-FFF2-40B4-BE49-F238E27FC236}">
                  <a16:creationId xmlns:a16="http://schemas.microsoft.com/office/drawing/2014/main" id="{95C5D972-BD67-306E-751E-AFF338EB7A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0" name="Oval 15">
              <a:extLst>
                <a:ext uri="{FF2B5EF4-FFF2-40B4-BE49-F238E27FC236}">
                  <a16:creationId xmlns:a16="http://schemas.microsoft.com/office/drawing/2014/main" id="{257696F7-AE30-086B-EF22-9F8D74C81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1" name="Oval 16">
              <a:extLst>
                <a:ext uri="{FF2B5EF4-FFF2-40B4-BE49-F238E27FC236}">
                  <a16:creationId xmlns:a16="http://schemas.microsoft.com/office/drawing/2014/main" id="{3CB30B6A-020E-CC8A-D50F-C65DD6ABBA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2" name="Oval 17">
              <a:extLst>
                <a:ext uri="{FF2B5EF4-FFF2-40B4-BE49-F238E27FC236}">
                  <a16:creationId xmlns:a16="http://schemas.microsoft.com/office/drawing/2014/main" id="{7006813D-3867-F9B6-8DD5-27CDC782E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3" name="Oval 18">
              <a:extLst>
                <a:ext uri="{FF2B5EF4-FFF2-40B4-BE49-F238E27FC236}">
                  <a16:creationId xmlns:a16="http://schemas.microsoft.com/office/drawing/2014/main" id="{3F24D7F5-2A75-EA36-2043-7D3DB9599F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4" name="Oval 19">
              <a:extLst>
                <a:ext uri="{FF2B5EF4-FFF2-40B4-BE49-F238E27FC236}">
                  <a16:creationId xmlns:a16="http://schemas.microsoft.com/office/drawing/2014/main" id="{9CAAC83A-270C-F311-15E0-81F6942C5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5" name="Oval 20">
              <a:extLst>
                <a:ext uri="{FF2B5EF4-FFF2-40B4-BE49-F238E27FC236}">
                  <a16:creationId xmlns:a16="http://schemas.microsoft.com/office/drawing/2014/main" id="{9614E8E7-55A5-1910-AC86-1840F06723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6" name="Oval 21">
              <a:extLst>
                <a:ext uri="{FF2B5EF4-FFF2-40B4-BE49-F238E27FC236}">
                  <a16:creationId xmlns:a16="http://schemas.microsoft.com/office/drawing/2014/main" id="{2398B93F-FE06-68EE-204C-11DD7A590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7" name="Oval 22">
              <a:extLst>
                <a:ext uri="{FF2B5EF4-FFF2-40B4-BE49-F238E27FC236}">
                  <a16:creationId xmlns:a16="http://schemas.microsoft.com/office/drawing/2014/main" id="{FCB0C0BC-C31B-1FB1-9B74-51BB017E6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8" name="Oval 23">
              <a:extLst>
                <a:ext uri="{FF2B5EF4-FFF2-40B4-BE49-F238E27FC236}">
                  <a16:creationId xmlns:a16="http://schemas.microsoft.com/office/drawing/2014/main" id="{3152B857-AFF0-8934-5A45-4EA64928FD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9" name="Oval 24">
              <a:extLst>
                <a:ext uri="{FF2B5EF4-FFF2-40B4-BE49-F238E27FC236}">
                  <a16:creationId xmlns:a16="http://schemas.microsoft.com/office/drawing/2014/main" id="{A8ABC818-DC80-7550-778A-E148D4415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20" name="Oval 25">
              <a:extLst>
                <a:ext uri="{FF2B5EF4-FFF2-40B4-BE49-F238E27FC236}">
                  <a16:creationId xmlns:a16="http://schemas.microsoft.com/office/drawing/2014/main" id="{1A84CBA2-3277-9D54-737C-3B56AA8CC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21" name="Oval 26">
              <a:extLst>
                <a:ext uri="{FF2B5EF4-FFF2-40B4-BE49-F238E27FC236}">
                  <a16:creationId xmlns:a16="http://schemas.microsoft.com/office/drawing/2014/main" id="{9A6782B5-9F48-3307-1EFC-FD5153AA8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22" name="Oval 27">
              <a:extLst>
                <a:ext uri="{FF2B5EF4-FFF2-40B4-BE49-F238E27FC236}">
                  <a16:creationId xmlns:a16="http://schemas.microsoft.com/office/drawing/2014/main" id="{C6324F44-E8B0-1149-6A88-10EF2B02F5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23" name="Oval 28">
              <a:extLst>
                <a:ext uri="{FF2B5EF4-FFF2-40B4-BE49-F238E27FC236}">
                  <a16:creationId xmlns:a16="http://schemas.microsoft.com/office/drawing/2014/main" id="{01EF9EFD-0B13-9AFC-A125-E11AF22FB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24" name="Oval 29">
              <a:extLst>
                <a:ext uri="{FF2B5EF4-FFF2-40B4-BE49-F238E27FC236}">
                  <a16:creationId xmlns:a16="http://schemas.microsoft.com/office/drawing/2014/main" id="{8C7D633A-B3F8-37F5-1D50-6818DA0A63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25" name="Oval 30">
              <a:extLst>
                <a:ext uri="{FF2B5EF4-FFF2-40B4-BE49-F238E27FC236}">
                  <a16:creationId xmlns:a16="http://schemas.microsoft.com/office/drawing/2014/main" id="{35DB3691-A29B-C1C3-A7F6-6150989764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26" name="Oval 31">
              <a:extLst>
                <a:ext uri="{FF2B5EF4-FFF2-40B4-BE49-F238E27FC236}">
                  <a16:creationId xmlns:a16="http://schemas.microsoft.com/office/drawing/2014/main" id="{2B164145-11ED-8EE1-6073-7EF2225999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27" name="Oval 32">
              <a:extLst>
                <a:ext uri="{FF2B5EF4-FFF2-40B4-BE49-F238E27FC236}">
                  <a16:creationId xmlns:a16="http://schemas.microsoft.com/office/drawing/2014/main" id="{ABCF9ED2-B4C4-B015-0164-66967F021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28" name="Oval 33">
              <a:extLst>
                <a:ext uri="{FF2B5EF4-FFF2-40B4-BE49-F238E27FC236}">
                  <a16:creationId xmlns:a16="http://schemas.microsoft.com/office/drawing/2014/main" id="{3319BCE1-2BE8-976C-7049-C95BFAB6B1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29" name="Oval 34">
              <a:extLst>
                <a:ext uri="{FF2B5EF4-FFF2-40B4-BE49-F238E27FC236}">
                  <a16:creationId xmlns:a16="http://schemas.microsoft.com/office/drawing/2014/main" id="{495F245A-DAAB-97F7-A52B-2AA440DDF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30" name="Oval 35">
              <a:extLst>
                <a:ext uri="{FF2B5EF4-FFF2-40B4-BE49-F238E27FC236}">
                  <a16:creationId xmlns:a16="http://schemas.microsoft.com/office/drawing/2014/main" id="{5CD9BE98-B9E1-F7F9-9D56-FF3AB072A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31" name="Oval 36">
              <a:extLst>
                <a:ext uri="{FF2B5EF4-FFF2-40B4-BE49-F238E27FC236}">
                  <a16:creationId xmlns:a16="http://schemas.microsoft.com/office/drawing/2014/main" id="{E5F600A5-CBAA-4315-5FAF-7000DC3D05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32768" name="Oval 37">
              <a:extLst>
                <a:ext uri="{FF2B5EF4-FFF2-40B4-BE49-F238E27FC236}">
                  <a16:creationId xmlns:a16="http://schemas.microsoft.com/office/drawing/2014/main" id="{ADB0B5EF-9F9D-95F5-C2A9-D83FF4C657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32769" name="Oval 38">
              <a:extLst>
                <a:ext uri="{FF2B5EF4-FFF2-40B4-BE49-F238E27FC236}">
                  <a16:creationId xmlns:a16="http://schemas.microsoft.com/office/drawing/2014/main" id="{2CF35389-1796-AB6E-27D7-6BB4E5F1F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32770" name="Oval 39">
              <a:extLst>
                <a:ext uri="{FF2B5EF4-FFF2-40B4-BE49-F238E27FC236}">
                  <a16:creationId xmlns:a16="http://schemas.microsoft.com/office/drawing/2014/main" id="{9BE7B00C-87E0-E191-EFE5-8CDF9EF4E2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</p:grpSp>
      <p:sp>
        <p:nvSpPr>
          <p:cNvPr id="32773" name="Line 40">
            <a:extLst>
              <a:ext uri="{FF2B5EF4-FFF2-40B4-BE49-F238E27FC236}">
                <a16:creationId xmlns:a16="http://schemas.microsoft.com/office/drawing/2014/main" id="{32F9F903-E935-7263-34BE-6225C05780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700"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32774" name="Rectangle 46">
            <a:extLst>
              <a:ext uri="{FF2B5EF4-FFF2-40B4-BE49-F238E27FC236}">
                <a16:creationId xmlns:a16="http://schemas.microsoft.com/office/drawing/2014/main" id="{B84EFE19-E6DF-0393-C20E-CA2D6BEA1B8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2295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B2710D00-3F55-682F-6E62-E9124E97BFE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zh-TW"/>
          </a:p>
          <a:p>
            <a:pPr algn="l">
              <a:defRPr/>
            </a:pPr>
            <a:r>
              <a:rPr lang="en-US" altLang="zh-TW"/>
              <a:t>Topic A01</a:t>
            </a:r>
          </a:p>
          <a:p>
            <a:pPr algn="l">
              <a:defRPr/>
            </a:pPr>
            <a:r>
              <a:rPr lang="en-US" altLang="zh-TW"/>
              <a:t>Depreciation</a:t>
            </a:r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474CBD00-EF56-C089-9322-18A09AFD07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3AAF9CE5-CDBE-4F26-885F-0CF387ECD29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0502E19A-55FF-3869-0B35-9FD3D749C23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 algn="l">
              <a:defRPr/>
            </a:pPr>
            <a:endParaRPr lang="en-US" altLang="zh-TW"/>
          </a:p>
          <a:p>
            <a:pPr>
              <a:defRPr/>
            </a:pPr>
            <a:r>
              <a:rPr lang="en-US" altLang="zh-TW"/>
              <a:t>BAFS Compulsory Part</a:t>
            </a:r>
          </a:p>
          <a:p>
            <a:pPr>
              <a:defRPr/>
            </a:pPr>
            <a:r>
              <a:rPr lang="en-US" altLang="zh-TW"/>
              <a:t>                Learning and Teaching Example</a:t>
            </a:r>
          </a:p>
        </p:txBody>
      </p:sp>
    </p:spTree>
    <p:extLst>
      <p:ext uri="{BB962C8B-B14F-4D97-AF65-F5344CB8AC3E}">
        <p14:creationId xmlns:p14="http://schemas.microsoft.com/office/powerpoint/2010/main" val="379460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2ECEC5D2-7F59-5341-E2CD-0224F6831D1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zh-TW"/>
          </a:p>
          <a:p>
            <a:pPr algn="l">
              <a:defRPr/>
            </a:pPr>
            <a:r>
              <a:rPr lang="en-US" altLang="zh-TW"/>
              <a:t>Topic A01</a:t>
            </a:r>
          </a:p>
          <a:p>
            <a:pPr algn="l">
              <a:defRPr/>
            </a:pPr>
            <a:r>
              <a:rPr lang="en-US" altLang="zh-TW"/>
              <a:t>Depreciation</a:t>
            </a:r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AD4F7011-EF29-2701-C987-32E44D008F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0B0CA597-80A5-43F6-8F50-4CD975E29A3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DF5DCEAE-8962-806A-C72A-F0134F34818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 algn="l">
              <a:defRPr/>
            </a:pPr>
            <a:endParaRPr lang="en-US" altLang="zh-TW"/>
          </a:p>
          <a:p>
            <a:pPr>
              <a:defRPr/>
            </a:pPr>
            <a:r>
              <a:rPr lang="en-US" altLang="zh-TW"/>
              <a:t>BAFS Compulsory Part</a:t>
            </a:r>
          </a:p>
          <a:p>
            <a:pPr>
              <a:defRPr/>
            </a:pPr>
            <a:r>
              <a:rPr lang="en-US" altLang="zh-TW"/>
              <a:t>                Learning and Teaching Example</a:t>
            </a:r>
          </a:p>
        </p:txBody>
      </p:sp>
    </p:spTree>
    <p:extLst>
      <p:ext uri="{BB962C8B-B14F-4D97-AF65-F5344CB8AC3E}">
        <p14:creationId xmlns:p14="http://schemas.microsoft.com/office/powerpoint/2010/main" val="3418884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HK" noProof="0" dirty="0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EAC4F5DC-B0A7-DBAE-8C9F-02358D4CD4A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zh-TW"/>
          </a:p>
          <a:p>
            <a:pPr algn="l">
              <a:defRPr/>
            </a:pPr>
            <a:r>
              <a:rPr lang="en-US" altLang="zh-TW"/>
              <a:t>Topic A01</a:t>
            </a:r>
          </a:p>
          <a:p>
            <a:pPr algn="l">
              <a:defRPr/>
            </a:pPr>
            <a:r>
              <a:rPr lang="en-US" altLang="zh-TW"/>
              <a:t>Depreciation</a:t>
            </a:r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2144FFD7-B303-0422-9D2F-28C4D5B98C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A053148A-0813-491B-8547-4677BA9F6D4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F6F25120-9033-66AF-EFC1-D50C4E052DA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 algn="l">
              <a:defRPr/>
            </a:pPr>
            <a:endParaRPr lang="en-US" altLang="zh-TW"/>
          </a:p>
          <a:p>
            <a:pPr>
              <a:defRPr/>
            </a:pPr>
            <a:r>
              <a:rPr lang="en-US" altLang="zh-TW"/>
              <a:t>BAFS Compulsory Part</a:t>
            </a:r>
          </a:p>
          <a:p>
            <a:pPr>
              <a:defRPr/>
            </a:pPr>
            <a:r>
              <a:rPr lang="en-US" altLang="zh-TW"/>
              <a:t>                Learning and Teaching Example</a:t>
            </a:r>
          </a:p>
        </p:txBody>
      </p:sp>
    </p:spTree>
    <p:extLst>
      <p:ext uri="{BB962C8B-B14F-4D97-AF65-F5344CB8AC3E}">
        <p14:creationId xmlns:p14="http://schemas.microsoft.com/office/powerpoint/2010/main" val="166287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5C720254-360D-75C9-C6CF-4AD52371BC7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zh-TW"/>
          </a:p>
          <a:p>
            <a:pPr algn="l">
              <a:defRPr/>
            </a:pPr>
            <a:r>
              <a:rPr lang="en-US" altLang="zh-TW"/>
              <a:t>Topic A01</a:t>
            </a:r>
          </a:p>
          <a:p>
            <a:pPr algn="l">
              <a:defRPr/>
            </a:pPr>
            <a:r>
              <a:rPr lang="en-US" altLang="zh-TW"/>
              <a:t>Depreciation</a:t>
            </a:r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C61546CC-D293-BFE6-B206-012733CCB3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EFEB7A38-3F55-4B6E-85AB-13F51611148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AC83097D-C518-849D-3320-67E06EE20F4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 algn="l">
              <a:defRPr/>
            </a:pPr>
            <a:endParaRPr lang="en-US" altLang="zh-TW"/>
          </a:p>
          <a:p>
            <a:pPr>
              <a:defRPr/>
            </a:pPr>
            <a:r>
              <a:rPr lang="en-US" altLang="zh-TW"/>
              <a:t>BAFS Compulsory Part</a:t>
            </a:r>
          </a:p>
          <a:p>
            <a:pPr>
              <a:defRPr/>
            </a:pPr>
            <a:r>
              <a:rPr lang="en-US" altLang="zh-TW"/>
              <a:t>                Learning and Teaching Example</a:t>
            </a:r>
          </a:p>
        </p:txBody>
      </p:sp>
    </p:spTree>
    <p:extLst>
      <p:ext uri="{BB962C8B-B14F-4D97-AF65-F5344CB8AC3E}">
        <p14:creationId xmlns:p14="http://schemas.microsoft.com/office/powerpoint/2010/main" val="1882621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1B93D0CC-921F-627A-E021-C75C739AF2D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zh-TW"/>
          </a:p>
          <a:p>
            <a:pPr algn="l">
              <a:defRPr/>
            </a:pPr>
            <a:r>
              <a:rPr lang="en-US" altLang="zh-TW"/>
              <a:t>Topic A01</a:t>
            </a:r>
          </a:p>
          <a:p>
            <a:pPr algn="l">
              <a:defRPr/>
            </a:pPr>
            <a:r>
              <a:rPr lang="en-US" altLang="zh-TW"/>
              <a:t>Depreciation</a:t>
            </a:r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C3FA8980-04FD-C803-AAAC-1AD47764B0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D6D42871-D461-4AB9-88F3-E493F78EE63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D0308D9F-ACA5-B4B7-8BD8-714FAC2F228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 algn="l">
              <a:defRPr/>
            </a:pPr>
            <a:endParaRPr lang="en-US" altLang="zh-TW"/>
          </a:p>
          <a:p>
            <a:pPr>
              <a:defRPr/>
            </a:pPr>
            <a:r>
              <a:rPr lang="en-US" altLang="zh-TW"/>
              <a:t>BAFS Compulsory Part</a:t>
            </a:r>
          </a:p>
          <a:p>
            <a:pPr>
              <a:defRPr/>
            </a:pPr>
            <a:r>
              <a:rPr lang="en-US" altLang="zh-TW"/>
              <a:t>                Learning and Teaching Example</a:t>
            </a:r>
          </a:p>
        </p:txBody>
      </p:sp>
    </p:spTree>
    <p:extLst>
      <p:ext uri="{BB962C8B-B14F-4D97-AF65-F5344CB8AC3E}">
        <p14:creationId xmlns:p14="http://schemas.microsoft.com/office/powerpoint/2010/main" val="204636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5D46F647-4B05-FAC7-0111-3115BAC608F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zh-TW"/>
          </a:p>
          <a:p>
            <a:pPr algn="l">
              <a:defRPr/>
            </a:pPr>
            <a:r>
              <a:rPr lang="en-US" altLang="zh-TW"/>
              <a:t>Topic A01</a:t>
            </a:r>
          </a:p>
          <a:p>
            <a:pPr algn="l">
              <a:defRPr/>
            </a:pPr>
            <a:r>
              <a:rPr lang="en-US" altLang="zh-TW"/>
              <a:t>Depreciation</a:t>
            </a:r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C2651C0B-211B-E560-9C65-42B4F15460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8411E813-2EBA-47A7-B66D-D4B569CE15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1DDB5823-ABD7-8E7F-0845-643A0FEB282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 algn="l">
              <a:defRPr/>
            </a:pPr>
            <a:endParaRPr lang="en-US" altLang="zh-TW"/>
          </a:p>
          <a:p>
            <a:pPr>
              <a:defRPr/>
            </a:pPr>
            <a:r>
              <a:rPr lang="en-US" altLang="zh-TW"/>
              <a:t>BAFS Compulsory Part</a:t>
            </a:r>
          </a:p>
          <a:p>
            <a:pPr>
              <a:defRPr/>
            </a:pPr>
            <a:r>
              <a:rPr lang="en-US" altLang="zh-TW"/>
              <a:t>                Learning and Teaching Example</a:t>
            </a:r>
          </a:p>
        </p:txBody>
      </p:sp>
    </p:spTree>
    <p:extLst>
      <p:ext uri="{BB962C8B-B14F-4D97-AF65-F5344CB8AC3E}">
        <p14:creationId xmlns:p14="http://schemas.microsoft.com/office/powerpoint/2010/main" val="173749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7" name="Rectangle 40">
            <a:extLst>
              <a:ext uri="{FF2B5EF4-FFF2-40B4-BE49-F238E27FC236}">
                <a16:creationId xmlns:a16="http://schemas.microsoft.com/office/drawing/2014/main" id="{B5EED9AB-58F0-0EC7-C19E-B0976917B01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zh-TW"/>
          </a:p>
          <a:p>
            <a:pPr algn="l">
              <a:defRPr/>
            </a:pPr>
            <a:r>
              <a:rPr lang="en-US" altLang="zh-TW"/>
              <a:t>Topic A01</a:t>
            </a:r>
          </a:p>
          <a:p>
            <a:pPr algn="l">
              <a:defRPr/>
            </a:pPr>
            <a:r>
              <a:rPr lang="en-US" altLang="zh-TW"/>
              <a:t>Depreciation</a:t>
            </a:r>
          </a:p>
        </p:txBody>
      </p:sp>
      <p:sp>
        <p:nvSpPr>
          <p:cNvPr id="8" name="Rectangle 41">
            <a:extLst>
              <a:ext uri="{FF2B5EF4-FFF2-40B4-BE49-F238E27FC236}">
                <a16:creationId xmlns:a16="http://schemas.microsoft.com/office/drawing/2014/main" id="{0FAFB569-E451-704D-645D-8062C1198F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AD672304-1459-4935-8602-CD75C80AB8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Rectangle 42">
            <a:extLst>
              <a:ext uri="{FF2B5EF4-FFF2-40B4-BE49-F238E27FC236}">
                <a16:creationId xmlns:a16="http://schemas.microsoft.com/office/drawing/2014/main" id="{C6A27D8D-52FB-5E46-0D71-6E0BCC7D32D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 algn="l">
              <a:defRPr/>
            </a:pPr>
            <a:endParaRPr lang="en-US" altLang="zh-TW"/>
          </a:p>
          <a:p>
            <a:pPr>
              <a:defRPr/>
            </a:pPr>
            <a:r>
              <a:rPr lang="en-US" altLang="zh-TW"/>
              <a:t>BAFS Compulsory Part</a:t>
            </a:r>
          </a:p>
          <a:p>
            <a:pPr>
              <a:defRPr/>
            </a:pPr>
            <a:r>
              <a:rPr lang="en-US" altLang="zh-TW"/>
              <a:t>                Learning and Teaching Example</a:t>
            </a:r>
          </a:p>
        </p:txBody>
      </p:sp>
    </p:spTree>
    <p:extLst>
      <p:ext uri="{BB962C8B-B14F-4D97-AF65-F5344CB8AC3E}">
        <p14:creationId xmlns:p14="http://schemas.microsoft.com/office/powerpoint/2010/main" val="2420618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Rectangle 40">
            <a:extLst>
              <a:ext uri="{FF2B5EF4-FFF2-40B4-BE49-F238E27FC236}">
                <a16:creationId xmlns:a16="http://schemas.microsoft.com/office/drawing/2014/main" id="{AE212965-087D-3096-297D-974C3452EA5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zh-TW"/>
          </a:p>
          <a:p>
            <a:pPr algn="l">
              <a:defRPr/>
            </a:pPr>
            <a:r>
              <a:rPr lang="en-US" altLang="zh-TW"/>
              <a:t>Topic A01</a:t>
            </a:r>
          </a:p>
          <a:p>
            <a:pPr algn="l">
              <a:defRPr/>
            </a:pPr>
            <a:r>
              <a:rPr lang="en-US" altLang="zh-TW"/>
              <a:t>Depreciation</a:t>
            </a:r>
          </a:p>
        </p:txBody>
      </p:sp>
      <p:sp>
        <p:nvSpPr>
          <p:cNvPr id="4" name="Rectangle 41">
            <a:extLst>
              <a:ext uri="{FF2B5EF4-FFF2-40B4-BE49-F238E27FC236}">
                <a16:creationId xmlns:a16="http://schemas.microsoft.com/office/drawing/2014/main" id="{8A2EB2E2-65E6-49A1-5EA3-BE4D4550B2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D65D42BE-1B3D-40F0-BFD4-1B3962B276A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Rectangle 42">
            <a:extLst>
              <a:ext uri="{FF2B5EF4-FFF2-40B4-BE49-F238E27FC236}">
                <a16:creationId xmlns:a16="http://schemas.microsoft.com/office/drawing/2014/main" id="{D6BB39B3-8100-9F38-8EAF-5CA70FBABF9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 algn="l">
              <a:defRPr/>
            </a:pPr>
            <a:endParaRPr lang="en-US" altLang="zh-TW"/>
          </a:p>
          <a:p>
            <a:pPr>
              <a:defRPr/>
            </a:pPr>
            <a:r>
              <a:rPr lang="en-US" altLang="zh-TW"/>
              <a:t>BAFS Compulsory Part</a:t>
            </a:r>
          </a:p>
          <a:p>
            <a:pPr>
              <a:defRPr/>
            </a:pPr>
            <a:r>
              <a:rPr lang="en-US" altLang="zh-TW"/>
              <a:t>                Learning and Teaching Example</a:t>
            </a:r>
          </a:p>
        </p:txBody>
      </p:sp>
    </p:spTree>
    <p:extLst>
      <p:ext uri="{BB962C8B-B14F-4D97-AF65-F5344CB8AC3E}">
        <p14:creationId xmlns:p14="http://schemas.microsoft.com/office/powerpoint/2010/main" val="514187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>
            <a:extLst>
              <a:ext uri="{FF2B5EF4-FFF2-40B4-BE49-F238E27FC236}">
                <a16:creationId xmlns:a16="http://schemas.microsoft.com/office/drawing/2014/main" id="{2CE7651B-D0EE-C2B2-D1EC-CF12AD052A2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zh-TW"/>
          </a:p>
          <a:p>
            <a:pPr algn="l">
              <a:defRPr/>
            </a:pPr>
            <a:r>
              <a:rPr lang="en-US" altLang="zh-TW"/>
              <a:t>Topic A01</a:t>
            </a:r>
          </a:p>
          <a:p>
            <a:pPr algn="l">
              <a:defRPr/>
            </a:pPr>
            <a:r>
              <a:rPr lang="en-US" altLang="zh-TW"/>
              <a:t>Depreciation</a:t>
            </a:r>
          </a:p>
        </p:txBody>
      </p:sp>
      <p:sp>
        <p:nvSpPr>
          <p:cNvPr id="3" name="Rectangle 41">
            <a:extLst>
              <a:ext uri="{FF2B5EF4-FFF2-40B4-BE49-F238E27FC236}">
                <a16:creationId xmlns:a16="http://schemas.microsoft.com/office/drawing/2014/main" id="{07F7B4F0-8C80-1D69-5FEC-310ADE80AE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186EFDA7-192C-4347-8439-4A7A8711783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Rectangle 42">
            <a:extLst>
              <a:ext uri="{FF2B5EF4-FFF2-40B4-BE49-F238E27FC236}">
                <a16:creationId xmlns:a16="http://schemas.microsoft.com/office/drawing/2014/main" id="{4FF870EA-39F0-D1D7-5E86-C24B6300C0A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 algn="l">
              <a:defRPr/>
            </a:pPr>
            <a:endParaRPr lang="en-US" altLang="zh-TW"/>
          </a:p>
          <a:p>
            <a:pPr>
              <a:defRPr/>
            </a:pPr>
            <a:r>
              <a:rPr lang="en-US" altLang="zh-TW"/>
              <a:t>BAFS Compulsory Part</a:t>
            </a:r>
          </a:p>
          <a:p>
            <a:pPr>
              <a:defRPr/>
            </a:pPr>
            <a:r>
              <a:rPr lang="en-US" altLang="zh-TW"/>
              <a:t>                Learning and Teaching Example</a:t>
            </a:r>
          </a:p>
        </p:txBody>
      </p:sp>
    </p:spTree>
    <p:extLst>
      <p:ext uri="{BB962C8B-B14F-4D97-AF65-F5344CB8AC3E}">
        <p14:creationId xmlns:p14="http://schemas.microsoft.com/office/powerpoint/2010/main" val="238244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8D3B299A-CE58-908F-1A0C-F77FEAF6ABC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zh-TW"/>
          </a:p>
          <a:p>
            <a:pPr algn="l">
              <a:defRPr/>
            </a:pPr>
            <a:r>
              <a:rPr lang="en-US" altLang="zh-TW"/>
              <a:t>Topic A01</a:t>
            </a:r>
          </a:p>
          <a:p>
            <a:pPr algn="l">
              <a:defRPr/>
            </a:pPr>
            <a:r>
              <a:rPr lang="en-US" altLang="zh-TW"/>
              <a:t>Depreciation</a:t>
            </a:r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97CBC693-FA17-DF44-2C1B-71F5ABA272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B86290AF-3BE7-4C30-8E88-918720AFC68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E9C0B994-85A6-5C2A-DE95-C8EB3216CE4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 algn="l">
              <a:defRPr/>
            </a:pPr>
            <a:endParaRPr lang="en-US" altLang="zh-TW"/>
          </a:p>
          <a:p>
            <a:pPr>
              <a:defRPr/>
            </a:pPr>
            <a:r>
              <a:rPr lang="en-US" altLang="zh-TW"/>
              <a:t>BAFS Compulsory Part</a:t>
            </a:r>
          </a:p>
          <a:p>
            <a:pPr>
              <a:defRPr/>
            </a:pPr>
            <a:r>
              <a:rPr lang="en-US" altLang="zh-TW"/>
              <a:t>                Learning and Teaching Example</a:t>
            </a:r>
          </a:p>
        </p:txBody>
      </p:sp>
    </p:spTree>
    <p:extLst>
      <p:ext uri="{BB962C8B-B14F-4D97-AF65-F5344CB8AC3E}">
        <p14:creationId xmlns:p14="http://schemas.microsoft.com/office/powerpoint/2010/main" val="414351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HK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B1A430FE-375E-A5C5-981C-6647FD3B50A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zh-TW"/>
          </a:p>
          <a:p>
            <a:pPr algn="l">
              <a:defRPr/>
            </a:pPr>
            <a:r>
              <a:rPr lang="en-US" altLang="zh-TW"/>
              <a:t>Topic A01</a:t>
            </a:r>
          </a:p>
          <a:p>
            <a:pPr algn="l">
              <a:defRPr/>
            </a:pPr>
            <a:r>
              <a:rPr lang="en-US" altLang="zh-TW"/>
              <a:t>Depreciation</a:t>
            </a:r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26DC89E7-9BE4-3023-3EC0-A61CEAD74B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AC029994-378A-4E1F-8CA2-208C89686BA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5E80BC33-0267-BDE1-8355-E44CB46976A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 algn="l">
              <a:defRPr/>
            </a:pPr>
            <a:endParaRPr lang="en-US" altLang="zh-TW"/>
          </a:p>
          <a:p>
            <a:pPr>
              <a:defRPr/>
            </a:pPr>
            <a:r>
              <a:rPr lang="en-US" altLang="zh-TW"/>
              <a:t>BAFS Compulsory Part</a:t>
            </a:r>
          </a:p>
          <a:p>
            <a:pPr>
              <a:defRPr/>
            </a:pPr>
            <a:r>
              <a:rPr lang="en-US" altLang="zh-TW"/>
              <a:t>                Learning and Teaching Example</a:t>
            </a:r>
          </a:p>
        </p:txBody>
      </p:sp>
    </p:spTree>
    <p:extLst>
      <p:ext uri="{BB962C8B-B14F-4D97-AF65-F5344CB8AC3E}">
        <p14:creationId xmlns:p14="http://schemas.microsoft.com/office/powerpoint/2010/main" val="2090259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AA5904FC-AB98-5C4F-0B87-AEFC777D81E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B3FCB7C-263E-A9AB-ACAC-CC75A7978C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3509394-7BA8-6C1E-7DD3-4B00F7F4FB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grpSp>
        <p:nvGrpSpPr>
          <p:cNvPr id="1029" name="Group 8">
            <a:extLst>
              <a:ext uri="{FF2B5EF4-FFF2-40B4-BE49-F238E27FC236}">
                <a16:creationId xmlns:a16="http://schemas.microsoft.com/office/drawing/2014/main" id="{FBE994C4-38DF-8504-CEA9-ED8727322CCA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A0D0D73B-3088-4B55-E57D-497EF3D12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F8CD49FB-4AFD-C49F-5756-1111E9FBA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E1369BDA-0EB2-C809-F1C2-DB525DF5E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8A385510-592D-ED77-1EB1-05FC111DB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4AE8D97A-FA42-6F9E-CEF5-8D233AB59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B044C737-3310-113B-EA89-8FCB9BFE0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93CCC239-A410-CFD0-9EF6-C049544451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0DF882B6-1403-2E87-5D66-7C810066D7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7CEBD292-2AAF-C520-069B-C5FCDEFC70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A36B1607-7C28-9C71-B4CD-7C4ADE9B76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649684D9-72C3-0288-101E-5D499EC12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AABE1A85-763E-A8E7-227E-71B0D0F93A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E0E86D31-BE34-583E-6228-3CFEB3102A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E08D71C5-8B73-09C2-065F-3FEA3E0481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DBEC1A95-14B2-AD73-4F0D-337D89019A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BF8C52C1-6CCE-BA26-23D0-6B9822CF7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6F90C768-F543-1337-B3F3-1343AE88F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BF4F8E1F-D3DC-12BA-44D2-55A54CAB1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5284DF0C-6498-352A-1F97-FF972F6DE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B64B64A0-CC62-0FBD-125E-B9DA71147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B602339B-F0BD-282F-EB32-DF6270851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CAC2FE15-9CED-4910-D440-1FCAED55B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B1B6B90E-4788-F288-4360-0DDFAC5F99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5F64BB47-D7B7-2F13-D3AF-CDB7C7030C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046ED67A-8DF0-B2E0-224C-54DCE21C6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A0F0131E-6AB3-6664-8114-A39A28A42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04E50E15-33B6-A86D-6562-ABDF3B6875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3B4D7F34-A41C-EE12-B481-8FD916CBDE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890BE4B2-80D7-0AA8-A559-CBA4F01ADC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E5C486AC-D1FC-C3C3-4FE1-5D3AC6995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37C59A1E-F68B-0BCF-31AF-DA31126515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en-HK" altLang="en-US" dirty="0"/>
            </a:p>
          </p:txBody>
        </p:sp>
      </p:grpSp>
      <p:sp>
        <p:nvSpPr>
          <p:cNvPr id="31784" name="Rectangle 40">
            <a:extLst>
              <a:ext uri="{FF2B5EF4-FFF2-40B4-BE49-F238E27FC236}">
                <a16:creationId xmlns:a16="http://schemas.microsoft.com/office/drawing/2014/main" id="{4AA9BDDD-4B75-C7B5-C01A-BAFB84B4E4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1800" y="6219825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0" sz="1000"/>
            </a:lvl1pPr>
          </a:lstStyle>
          <a:p>
            <a:pPr algn="r">
              <a:defRPr/>
            </a:pPr>
            <a:endParaRPr lang="en-US" altLang="zh-TW"/>
          </a:p>
          <a:p>
            <a:pPr>
              <a:defRPr/>
            </a:pPr>
            <a:r>
              <a:rPr lang="en-US" altLang="zh-TW"/>
              <a:t>Topic A01</a:t>
            </a:r>
          </a:p>
          <a:p>
            <a:pPr>
              <a:defRPr/>
            </a:pPr>
            <a:r>
              <a:rPr lang="en-US" altLang="zh-TW"/>
              <a:t>Depreciation</a:t>
            </a:r>
          </a:p>
        </p:txBody>
      </p:sp>
      <p:sp>
        <p:nvSpPr>
          <p:cNvPr id="31785" name="Rectangle 41">
            <a:extLst>
              <a:ext uri="{FF2B5EF4-FFF2-40B4-BE49-F238E27FC236}">
                <a16:creationId xmlns:a16="http://schemas.microsoft.com/office/drawing/2014/main" id="{191EB536-78D5-25DE-5EE7-A02CAD74C50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 smtClean="0"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893C8B44-9420-4334-B81A-AE164B0CD57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31786" name="Rectangle 42">
            <a:extLst>
              <a:ext uri="{FF2B5EF4-FFF2-40B4-BE49-F238E27FC236}">
                <a16:creationId xmlns:a16="http://schemas.microsoft.com/office/drawing/2014/main" id="{11F9DFAE-1C10-EFAC-64C5-1B19C9BADF5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92725" y="6219825"/>
            <a:ext cx="339407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0" sz="1000"/>
            </a:lvl1pPr>
          </a:lstStyle>
          <a:p>
            <a:pPr>
              <a:defRPr/>
            </a:pPr>
            <a:endParaRPr lang="en-US" altLang="zh-TW"/>
          </a:p>
          <a:p>
            <a:pPr algn="r">
              <a:defRPr/>
            </a:pPr>
            <a:r>
              <a:rPr lang="en-US" altLang="zh-TW"/>
              <a:t>BAFS Compulsory Part</a:t>
            </a:r>
          </a:p>
          <a:p>
            <a:pPr algn="r">
              <a:defRPr/>
            </a:pPr>
            <a:r>
              <a:rPr lang="en-US" altLang="zh-TW"/>
              <a:t>                Learning and Teaching Example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2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  <p:sldLayoutId id="2147484221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00" b="1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00" b="1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00" b="1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00" b="1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800" b="1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800" b="1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800" b="1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800" b="1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6745367-4C6C-B9E1-C383-890B7FB46AC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3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企業會財選修部分</a:t>
            </a:r>
            <a:br>
              <a:rPr lang="zh-TW" altLang="en-US" sz="43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TW" altLang="en-US" sz="43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會計學習範疇 ─ 財務會計</a:t>
            </a:r>
            <a:endParaRPr lang="en-GB" sz="4300" dirty="0">
              <a:effectLst/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D8F1EE3-A8B3-F09E-BFBA-1BC1ED163A1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41313" y="3068638"/>
            <a:ext cx="6756400" cy="173037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zh-TW" altLang="en-US" sz="31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課題</a:t>
            </a:r>
            <a:r>
              <a:rPr lang="en-US" altLang="zh-TW" sz="31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A01</a:t>
            </a:r>
            <a:r>
              <a:rPr lang="zh-TW" altLang="en-US" sz="31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：</a:t>
            </a:r>
            <a:r>
              <a:rPr lang="en-US" altLang="zh-TW" sz="31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</a:t>
            </a:r>
          </a:p>
          <a:p>
            <a:pPr algn="l" eaLnBrk="1" hangingPunct="1">
              <a:lnSpc>
                <a:spcPct val="80000"/>
              </a:lnSpc>
            </a:pPr>
            <a:r>
              <a:rPr lang="zh-TW" altLang="en-US" sz="31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有關財務報表編製的期末調整項目 ─ 折舊</a:t>
            </a:r>
            <a:endParaRPr lang="en-US" altLang="zh-TW" sz="31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5124" name="Text Box 15">
            <a:extLst>
              <a:ext uri="{FF2B5EF4-FFF2-40B4-BE49-F238E27FC236}">
                <a16:creationId xmlns:a16="http://schemas.microsoft.com/office/drawing/2014/main" id="{9E6B7E8B-ADF0-E98F-3528-92BFB7AB2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6350" y="5467945"/>
            <a:ext cx="40513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zh-HK" sz="1800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香港特別行政區政府教育局</a:t>
            </a:r>
            <a:endParaRPr lang="en-US" altLang="zh-TW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/>
            <a:r>
              <a:rPr lang="zh-TW" altLang="en-US" sz="18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科技教育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組</a:t>
            </a:r>
            <a:endParaRPr lang="en-GB" sz="18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eaLnBrk="1" hangingPunct="1"/>
            <a:r>
              <a:rPr lang="zh-TW" altLang="en-US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二零二三年更新</a:t>
            </a:r>
            <a:endParaRPr lang="en-US" altLang="zh-TW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340FE27D-4D4B-9064-683A-358A136738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Footer Placeholder 4">
            <a:extLst>
              <a:ext uri="{FF2B5EF4-FFF2-40B4-BE49-F238E27FC236}">
                <a16:creationId xmlns:a16="http://schemas.microsoft.com/office/drawing/2014/main" id="{8A669FE2-7FDA-CBD4-4FC5-676FD6D53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5D7124DE-E3D9-4C6D-8709-6D5C2F3D6DC4}" type="slidenum">
              <a:rPr kumimoji="0" lang="en-US" altLang="zh-TW" smtClean="0"/>
              <a:pPr/>
              <a:t>10</a:t>
            </a:fld>
            <a:endParaRPr kumimoji="0" lang="en-US" altLang="zh-TW"/>
          </a:p>
        </p:txBody>
      </p:sp>
      <p:sp>
        <p:nvSpPr>
          <p:cNvPr id="23556" name="Date Placeholder 5">
            <a:extLst>
              <a:ext uri="{FF2B5EF4-FFF2-40B4-BE49-F238E27FC236}">
                <a16:creationId xmlns:a16="http://schemas.microsoft.com/office/drawing/2014/main" id="{6ABB66A7-B0CA-70E7-2519-68383795ED28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endParaRPr kumimoji="0" lang="en-US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F16F835E-250C-E296-5314-2FC0853F95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1800" y="1177925"/>
            <a:ext cx="7543800" cy="1295400"/>
          </a:xfrm>
        </p:spPr>
        <p:txBody>
          <a:bodyPr/>
          <a:lstStyle/>
          <a:p>
            <a:pPr eaLnBrk="1" hangingPunct="1"/>
            <a:r>
              <a:rPr lang="zh-TW" altLang="en-US" dirty="0"/>
              <a:t>它在可用年期末的價值是多少？</a:t>
            </a:r>
            <a:endParaRPr lang="en-US" altLang="zh-TW" dirty="0"/>
          </a:p>
        </p:txBody>
      </p:sp>
      <p:sp>
        <p:nvSpPr>
          <p:cNvPr id="385029" name="Rectangle 5">
            <a:extLst>
              <a:ext uri="{FF2B5EF4-FFF2-40B4-BE49-F238E27FC236}">
                <a16:creationId xmlns:a16="http://schemas.microsoft.com/office/drawing/2014/main" id="{21B0743D-CE96-F1A1-AE63-9B8B3E5284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708275"/>
            <a:ext cx="8229600" cy="3422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zh-TW" altLang="en-US" sz="3800" dirty="0"/>
              <a:t>誰也不清楚</a:t>
            </a:r>
            <a:r>
              <a:rPr lang="en-US" altLang="zh-TW" sz="3800" dirty="0">
                <a:latin typeface="+mn-ea"/>
              </a:rPr>
              <a:t>……</a:t>
            </a:r>
            <a:r>
              <a:rPr lang="zh-TW" altLang="en-US" sz="3800" dirty="0"/>
              <a:t>但其預計殘值可能是</a:t>
            </a:r>
            <a:r>
              <a:rPr lang="en-GB" altLang="zh-TW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$10,000</a:t>
            </a:r>
            <a:r>
              <a:rPr lang="zh-TW" altLang="en-US" sz="3800" dirty="0"/>
              <a:t>。</a:t>
            </a:r>
            <a:endParaRPr lang="en-US" altLang="zh-TW" sz="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5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5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>
            <a:extLst>
              <a:ext uri="{FF2B5EF4-FFF2-40B4-BE49-F238E27FC236}">
                <a16:creationId xmlns:a16="http://schemas.microsoft.com/office/drawing/2014/main" id="{AC2B214E-CDFA-E05E-4413-DE3EDB7252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3" name="Footer Placeholder 4">
            <a:extLst>
              <a:ext uri="{FF2B5EF4-FFF2-40B4-BE49-F238E27FC236}">
                <a16:creationId xmlns:a16="http://schemas.microsoft.com/office/drawing/2014/main" id="{6CF3A321-EA17-4D54-9E0E-D1F0B9672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47D5125A-83D0-4B2C-A1F8-CC6C39008F7E}" type="slidenum">
              <a:rPr kumimoji="0" lang="en-US" altLang="zh-TW" smtClean="0"/>
              <a:pPr/>
              <a:t>11</a:t>
            </a:fld>
            <a:endParaRPr kumimoji="0" lang="en-US" altLang="zh-TW"/>
          </a:p>
        </p:txBody>
      </p:sp>
      <p:sp>
        <p:nvSpPr>
          <p:cNvPr id="25604" name="Date Placeholder 5">
            <a:extLst>
              <a:ext uri="{FF2B5EF4-FFF2-40B4-BE49-F238E27FC236}">
                <a16:creationId xmlns:a16="http://schemas.microsoft.com/office/drawing/2014/main" id="{232BEBCF-056F-69E9-BF7D-4660ACB32E3B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endParaRPr kumimoji="0" lang="en-US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0A446481-6645-6BE8-E167-192DAF1C1F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400" dirty="0"/>
              <a:t>這輛汽車的價值在</a:t>
            </a:r>
            <a:r>
              <a:rPr lang="en-GB" altLang="zh-TW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TW" altLang="en-US" sz="3400" dirty="0"/>
              <a:t>年間下跌多少？</a:t>
            </a:r>
            <a:r>
              <a:rPr lang="en-US" altLang="zh-TW" sz="3400" dirty="0"/>
              <a:t>  </a:t>
            </a:r>
          </a:p>
        </p:txBody>
      </p:sp>
      <p:sp>
        <p:nvSpPr>
          <p:cNvPr id="389131" name="Rectangle 11">
            <a:extLst>
              <a:ext uri="{FF2B5EF4-FFF2-40B4-BE49-F238E27FC236}">
                <a16:creationId xmlns:a16="http://schemas.microsoft.com/office/drawing/2014/main" id="{6C45D3C4-AF3D-6C41-2D77-A92141676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4059238"/>
            <a:ext cx="8229600" cy="197961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zh-TW" altLang="en-US" dirty="0"/>
              <a:t>這是汽車在</a:t>
            </a:r>
            <a:r>
              <a:rPr lang="en-GB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TW" altLang="en-US" dirty="0"/>
              <a:t>年估計可用年期內的總折舊額。</a:t>
            </a:r>
            <a:endParaRPr lang="en-US" altLang="zh-TW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zh-TW" sz="4200" b="1" dirty="0"/>
          </a:p>
        </p:txBody>
      </p:sp>
      <p:sp>
        <p:nvSpPr>
          <p:cNvPr id="25607" name="AutoShape 13">
            <a:extLst>
              <a:ext uri="{FF2B5EF4-FFF2-40B4-BE49-F238E27FC236}">
                <a16:creationId xmlns:a16="http://schemas.microsoft.com/office/drawing/2014/main" id="{DBD085A9-1CF8-F7C8-7B5B-7313E886D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1449388"/>
            <a:ext cx="3511550" cy="2339975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3800" dirty="0"/>
              <a:t>答對了！</a:t>
            </a:r>
            <a:endParaRPr lang="en-US" altLang="zh-TW" sz="3800" dirty="0"/>
          </a:p>
        </p:txBody>
      </p:sp>
      <p:sp>
        <p:nvSpPr>
          <p:cNvPr id="25608" name="Text Box 15">
            <a:extLst>
              <a:ext uri="{FF2B5EF4-FFF2-40B4-BE49-F238E27FC236}">
                <a16:creationId xmlns:a16="http://schemas.microsoft.com/office/drawing/2014/main" id="{5B915720-E2A8-5491-5D01-D25F1DB29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75" y="2259013"/>
            <a:ext cx="45037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3800" b="1" dirty="0">
                <a:solidFill>
                  <a:srgbClr val="FF0000"/>
                </a:solidFill>
              </a:rPr>
              <a:t>是</a:t>
            </a:r>
            <a:r>
              <a:rPr lang="en-US" altLang="zh-TW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$490,000</a:t>
            </a:r>
            <a:r>
              <a:rPr lang="zh-TW" altLang="en-US" sz="3800" b="1" dirty="0"/>
              <a:t>！</a:t>
            </a:r>
            <a:endParaRPr lang="en-US" altLang="zh-TW" sz="3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>
            <a:extLst>
              <a:ext uri="{FF2B5EF4-FFF2-40B4-BE49-F238E27FC236}">
                <a16:creationId xmlns:a16="http://schemas.microsoft.com/office/drawing/2014/main" id="{275996A2-1E31-AD38-BD68-160AE1E59D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1" name="Footer Placeholder 4">
            <a:extLst>
              <a:ext uri="{FF2B5EF4-FFF2-40B4-BE49-F238E27FC236}">
                <a16:creationId xmlns:a16="http://schemas.microsoft.com/office/drawing/2014/main" id="{7A0398F5-F424-7DFB-0872-7C095FD07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C0FDBB9D-A7C3-4B7D-834D-E8AA2E9C12BB}" type="slidenum">
              <a:rPr kumimoji="0" lang="en-US" altLang="zh-TW" smtClean="0"/>
              <a:pPr/>
              <a:t>12</a:t>
            </a:fld>
            <a:endParaRPr kumimoji="0" lang="en-US" altLang="zh-TW"/>
          </a:p>
        </p:txBody>
      </p:sp>
      <p:sp>
        <p:nvSpPr>
          <p:cNvPr id="27652" name="Date Placeholder 5">
            <a:extLst>
              <a:ext uri="{FF2B5EF4-FFF2-40B4-BE49-F238E27FC236}">
                <a16:creationId xmlns:a16="http://schemas.microsoft.com/office/drawing/2014/main" id="{A6CFCC78-DCDB-19B0-5A2F-639C75383807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endParaRPr kumimoji="0" lang="en-US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27653" name="Rectangle 8">
            <a:extLst>
              <a:ext uri="{FF2B5EF4-FFF2-40B4-BE49-F238E27FC236}">
                <a16:creationId xmlns:a16="http://schemas.microsoft.com/office/drawing/2014/main" id="{BE192FE9-B62C-2096-5073-AC08EC8DEA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98463"/>
            <a:ext cx="7543800" cy="809625"/>
          </a:xfrm>
        </p:spPr>
        <p:txBody>
          <a:bodyPr/>
          <a:lstStyle/>
          <a:p>
            <a:pPr eaLnBrk="1" hangingPunct="1"/>
            <a:r>
              <a:rPr lang="zh-TW" altLang="en-US" dirty="0"/>
              <a:t>折舊</a:t>
            </a:r>
            <a:endParaRPr lang="en-US" altLang="zh-TW" dirty="0"/>
          </a:p>
        </p:txBody>
      </p:sp>
      <p:sp>
        <p:nvSpPr>
          <p:cNvPr id="27654" name="Rectangle 9">
            <a:extLst>
              <a:ext uri="{FF2B5EF4-FFF2-40B4-BE49-F238E27FC236}">
                <a16:creationId xmlns:a16="http://schemas.microsoft.com/office/drawing/2014/main" id="{2BDFD42A-F183-5CEA-CD3F-2A1154FE8B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65459"/>
            <a:ext cx="8686800" cy="4833937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zh-TW" altLang="en-US" dirty="0"/>
              <a:t>折舊是指有系統地按照估計使用年限分配資產的應折舊成本。</a:t>
            </a:r>
            <a:endParaRPr lang="en-GB" altLang="zh-TW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zh-TW" altLang="en-US" dirty="0"/>
              <a:t>折舊支出是在一段時間內使用資產賺取收益的成本。</a:t>
            </a:r>
            <a:endParaRPr lang="en-US" altLang="zh-TW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zh-TW" altLang="en-US" dirty="0"/>
              <a:t>折舊減少資產在估計使用年限內的</a:t>
            </a:r>
            <a:r>
              <a:rPr lang="zh-HK" altLang="en-US" dirty="0"/>
              <a:t>帳面淨值</a:t>
            </a:r>
            <a:r>
              <a:rPr lang="zh-TW" altLang="en-US" dirty="0"/>
              <a:t>。</a:t>
            </a:r>
            <a:endParaRPr lang="en-US" altLang="zh-TW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zh-TW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>
            <a:extLst>
              <a:ext uri="{FF2B5EF4-FFF2-40B4-BE49-F238E27FC236}">
                <a16:creationId xmlns:a16="http://schemas.microsoft.com/office/drawing/2014/main" id="{F0B9D6CE-48EB-3B1C-1C90-FA27983699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Footer Placeholder 4">
            <a:extLst>
              <a:ext uri="{FF2B5EF4-FFF2-40B4-BE49-F238E27FC236}">
                <a16:creationId xmlns:a16="http://schemas.microsoft.com/office/drawing/2014/main" id="{2539B7EE-28A7-2CB6-E95E-C1D3FAC65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801E62A3-6DDE-4220-A2D9-56BC7A9FADA2}" type="slidenum">
              <a:rPr kumimoji="0" lang="en-US" altLang="zh-TW" smtClean="0"/>
              <a:pPr/>
              <a:t>13</a:t>
            </a:fld>
            <a:endParaRPr kumimoji="0" lang="en-US" altLang="zh-TW"/>
          </a:p>
        </p:txBody>
      </p:sp>
      <p:sp>
        <p:nvSpPr>
          <p:cNvPr id="29700" name="Date Placeholder 5">
            <a:extLst>
              <a:ext uri="{FF2B5EF4-FFF2-40B4-BE49-F238E27FC236}">
                <a16:creationId xmlns:a16="http://schemas.microsoft.com/office/drawing/2014/main" id="{48A0975B-622D-F7EE-442B-FD9E0A5B4B57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0" lang="en-US" altLang="zh-TW" dirty="0"/>
              <a:t/>
            </a:r>
            <a:br>
              <a:rPr kumimoji="0" lang="en-US" altLang="zh-TW" dirty="0"/>
            </a:br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  <a:p>
            <a:pPr algn="l"/>
            <a:endParaRPr kumimoji="0" lang="en-US" altLang="zh-TW" dirty="0"/>
          </a:p>
        </p:txBody>
      </p:sp>
      <p:sp>
        <p:nvSpPr>
          <p:cNvPr id="29701" name="Rectangle 4">
            <a:extLst>
              <a:ext uri="{FF2B5EF4-FFF2-40B4-BE49-F238E27FC236}">
                <a16:creationId xmlns:a16="http://schemas.microsoft.com/office/drawing/2014/main" id="{96695630-7539-EA3B-773A-2B8136B896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/>
              <a:t>知多點：折舊的成因</a:t>
            </a:r>
            <a:endParaRPr lang="en-US" altLang="zh-TW" dirty="0"/>
          </a:p>
        </p:txBody>
      </p:sp>
      <p:sp>
        <p:nvSpPr>
          <p:cNvPr id="29702" name="Rectangle 5">
            <a:extLst>
              <a:ext uri="{FF2B5EF4-FFF2-40B4-BE49-F238E27FC236}">
                <a16:creationId xmlns:a16="http://schemas.microsoft.com/office/drawing/2014/main" id="{C86B7273-E318-84A0-539E-7548B455A9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3600" dirty="0" smtClean="0"/>
              <a:t>物理老化</a:t>
            </a:r>
            <a:endParaRPr lang="en-US" altLang="zh-TW" sz="3600" dirty="0"/>
          </a:p>
          <a:p>
            <a:pPr eaLnBrk="1" hangingPunct="1"/>
            <a:r>
              <a:rPr lang="zh-TW" altLang="en-US" sz="3600" dirty="0"/>
              <a:t>過時</a:t>
            </a:r>
            <a:endParaRPr lang="en-US" altLang="zh-TW" sz="3600" dirty="0"/>
          </a:p>
          <a:p>
            <a:pPr eaLnBrk="1" hangingPunct="1"/>
            <a:r>
              <a:rPr lang="zh-TW" altLang="en-US" sz="3600" dirty="0"/>
              <a:t>使用年期有限</a:t>
            </a:r>
            <a:endParaRPr lang="en-US" altLang="zh-TW" sz="3600" dirty="0"/>
          </a:p>
        </p:txBody>
      </p:sp>
      <p:pic>
        <p:nvPicPr>
          <p:cNvPr id="29703" name="Picture 13" descr="Acc_2">
            <a:extLst>
              <a:ext uri="{FF2B5EF4-FFF2-40B4-BE49-F238E27FC236}">
                <a16:creationId xmlns:a16="http://schemas.microsoft.com/office/drawing/2014/main" id="{45673B85-7CBB-A1D6-8901-063B514455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963" y="2889250"/>
            <a:ext cx="2814637" cy="319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>
            <a:extLst>
              <a:ext uri="{FF2B5EF4-FFF2-40B4-BE49-F238E27FC236}">
                <a16:creationId xmlns:a16="http://schemas.microsoft.com/office/drawing/2014/main" id="{ECD4EC1A-F55C-D543-4DE1-7BDA748FE8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7" name="Footer Placeholder 4">
            <a:extLst>
              <a:ext uri="{FF2B5EF4-FFF2-40B4-BE49-F238E27FC236}">
                <a16:creationId xmlns:a16="http://schemas.microsoft.com/office/drawing/2014/main" id="{981079B3-99F3-9C26-21CE-C47F251E4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25289BEC-E031-40F1-B77C-8739C52E30AC}" type="slidenum">
              <a:rPr kumimoji="0" lang="en-US" altLang="zh-TW" smtClean="0"/>
              <a:pPr/>
              <a:t>14</a:t>
            </a:fld>
            <a:endParaRPr kumimoji="0" lang="en-US" altLang="zh-TW"/>
          </a:p>
        </p:txBody>
      </p:sp>
      <p:sp>
        <p:nvSpPr>
          <p:cNvPr id="31748" name="Date Placeholder 5">
            <a:extLst>
              <a:ext uri="{FF2B5EF4-FFF2-40B4-BE49-F238E27FC236}">
                <a16:creationId xmlns:a16="http://schemas.microsoft.com/office/drawing/2014/main" id="{3BE606CA-0796-F810-DFAF-FCACCA4E5AA8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endParaRPr kumimoji="0" lang="en-US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31749" name="Rectangle 4">
            <a:extLst>
              <a:ext uri="{FF2B5EF4-FFF2-40B4-BE49-F238E27FC236}">
                <a16:creationId xmlns:a16="http://schemas.microsoft.com/office/drawing/2014/main" id="{0DF3600A-DF53-D324-54ED-751CEAA984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/>
              <a:t>活動二</a:t>
            </a:r>
            <a:endParaRPr lang="en-US" altLang="zh-TW" dirty="0"/>
          </a:p>
        </p:txBody>
      </p:sp>
      <p:sp>
        <p:nvSpPr>
          <p:cNvPr id="31750" name="Rectangle 5">
            <a:extLst>
              <a:ext uri="{FF2B5EF4-FFF2-40B4-BE49-F238E27FC236}">
                <a16:creationId xmlns:a16="http://schemas.microsoft.com/office/drawing/2014/main" id="{FCC22072-3340-FCE2-53C4-808F683FD6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zh-TW" altLang="en-US" sz="4100" dirty="0"/>
              <a:t>為新公司購入非流動資產</a:t>
            </a:r>
            <a:endParaRPr lang="en-US" altLang="zh-TW" sz="4100" dirty="0"/>
          </a:p>
        </p:txBody>
      </p:sp>
      <p:pic>
        <p:nvPicPr>
          <p:cNvPr id="31751" name="Picture 8">
            <a:extLst>
              <a:ext uri="{FF2B5EF4-FFF2-40B4-BE49-F238E27FC236}">
                <a16:creationId xmlns:a16="http://schemas.microsoft.com/office/drawing/2014/main" id="{C33CA698-18BC-9393-A3A9-A63289087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338513"/>
            <a:ext cx="2520950" cy="2341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2">
            <a:extLst>
              <a:ext uri="{FF2B5EF4-FFF2-40B4-BE49-F238E27FC236}">
                <a16:creationId xmlns:a16="http://schemas.microsoft.com/office/drawing/2014/main" id="{7AA864E9-73E7-3877-9256-5819A6757D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95" name="Footer Placeholder 3">
            <a:extLst>
              <a:ext uri="{FF2B5EF4-FFF2-40B4-BE49-F238E27FC236}">
                <a16:creationId xmlns:a16="http://schemas.microsoft.com/office/drawing/2014/main" id="{55E7304B-F0B4-9B54-A9E8-CE51095CD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9AE6ACCD-4A69-47BB-B731-0A7546FF6983}" type="slidenum">
              <a:rPr kumimoji="0" lang="en-US" altLang="zh-TW" smtClean="0"/>
              <a:pPr/>
              <a:t>15</a:t>
            </a:fld>
            <a:endParaRPr kumimoji="0" lang="en-US" altLang="zh-TW"/>
          </a:p>
        </p:txBody>
      </p:sp>
      <p:sp>
        <p:nvSpPr>
          <p:cNvPr id="33796" name="Date Placeholder 4">
            <a:extLst>
              <a:ext uri="{FF2B5EF4-FFF2-40B4-BE49-F238E27FC236}">
                <a16:creationId xmlns:a16="http://schemas.microsoft.com/office/drawing/2014/main" id="{74D3F0DB-5E97-3F55-C789-32A78468D5F5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0" lang="en-US" altLang="zh-TW" dirty="0"/>
              <a:t/>
            </a:r>
            <a:br>
              <a:rPr kumimoji="0" lang="en-US" altLang="zh-TW" dirty="0"/>
            </a:br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33797" name="Rectangle 8">
            <a:extLst>
              <a:ext uri="{FF2B5EF4-FFF2-40B4-BE49-F238E27FC236}">
                <a16:creationId xmlns:a16="http://schemas.microsoft.com/office/drawing/2014/main" id="{B70ECFB0-625B-71AA-6285-426642449C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/>
              <a:t>活動二</a:t>
            </a:r>
            <a:endParaRPr lang="en-US" altLang="zh-TW" dirty="0"/>
          </a:p>
        </p:txBody>
      </p:sp>
      <p:sp>
        <p:nvSpPr>
          <p:cNvPr id="33798" name="Rectangle 3">
            <a:extLst>
              <a:ext uri="{FF2B5EF4-FFF2-40B4-BE49-F238E27FC236}">
                <a16:creationId xmlns:a16="http://schemas.microsoft.com/office/drawing/2014/main" id="{86276911-ABF4-D445-D5EE-762EE1810AC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719263"/>
            <a:ext cx="7618412" cy="4411662"/>
          </a:xfrm>
        </p:spPr>
        <p:txBody>
          <a:bodyPr/>
          <a:lstStyle/>
          <a:p>
            <a:pPr eaLnBrk="1" hangingPunct="1"/>
            <a:r>
              <a:rPr lang="zh-TW" altLang="en-US" dirty="0"/>
              <a:t>將學生分成四至五人一組。</a:t>
            </a:r>
            <a:r>
              <a:rPr lang="en-US" altLang="zh-TW" dirty="0"/>
              <a:t> </a:t>
            </a:r>
          </a:p>
          <a:p>
            <a:pPr eaLnBrk="1" hangingPunct="1"/>
            <a:r>
              <a:rPr lang="zh-TW" altLang="en-US" dirty="0"/>
              <a:t>各小組將開設公司，</a:t>
            </a:r>
            <a:r>
              <a:rPr lang="zh-TW" altLang="en-US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可以是</a:t>
            </a:r>
            <a:r>
              <a:rPr 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餐廳、健身中心、瑜珈</a:t>
            </a:r>
            <a:r>
              <a:rPr lang="zh-TW" altLang="en-US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教室</a:t>
            </a:r>
            <a:r>
              <a:rPr 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、咖啡店或超級市場</a:t>
            </a:r>
            <a:r>
              <a:rPr lang="zh-TW" altLang="en-US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等</a:t>
            </a:r>
            <a:r>
              <a:rPr 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endParaRPr lang="en-US" altLang="zh-TW" dirty="0"/>
          </a:p>
          <a:p>
            <a:pPr eaLnBrk="1" hangingPunct="1"/>
            <a:r>
              <a:rPr lang="zh-TW" altLang="en-US" dirty="0"/>
              <a:t>與組員討論公司名稱及業務性質。</a:t>
            </a:r>
            <a:endParaRPr lang="en-US" altLang="zh-TW" dirty="0"/>
          </a:p>
          <a:p>
            <a:pPr eaLnBrk="1" hangingPunct="1"/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>
            <a:extLst>
              <a:ext uri="{FF2B5EF4-FFF2-40B4-BE49-F238E27FC236}">
                <a16:creationId xmlns:a16="http://schemas.microsoft.com/office/drawing/2014/main" id="{37EEF44C-510E-0AF1-D6AA-80C32960B2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43" name="Footer Placeholder 4">
            <a:extLst>
              <a:ext uri="{FF2B5EF4-FFF2-40B4-BE49-F238E27FC236}">
                <a16:creationId xmlns:a16="http://schemas.microsoft.com/office/drawing/2014/main" id="{45FC3F21-A2D6-EE33-C716-7E539E7E8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5537899D-6AD7-4B3B-B38C-88A6FFA3254F}" type="slidenum">
              <a:rPr kumimoji="0" lang="en-US" altLang="zh-TW" smtClean="0"/>
              <a:pPr/>
              <a:t>16</a:t>
            </a:fld>
            <a:endParaRPr kumimoji="0" lang="en-US" altLang="zh-TW"/>
          </a:p>
        </p:txBody>
      </p:sp>
      <p:sp>
        <p:nvSpPr>
          <p:cNvPr id="35844" name="Date Placeholder 5">
            <a:extLst>
              <a:ext uri="{FF2B5EF4-FFF2-40B4-BE49-F238E27FC236}">
                <a16:creationId xmlns:a16="http://schemas.microsoft.com/office/drawing/2014/main" id="{DF512ADC-4D90-D4A3-B33E-158288C75A3B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0" lang="en-US" altLang="zh-TW" dirty="0"/>
              <a:t/>
            </a:r>
            <a:br>
              <a:rPr kumimoji="0" lang="en-US" altLang="zh-TW" dirty="0"/>
            </a:br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35845" name="Rectangle 2">
            <a:extLst>
              <a:ext uri="{FF2B5EF4-FFF2-40B4-BE49-F238E27FC236}">
                <a16:creationId xmlns:a16="http://schemas.microsoft.com/office/drawing/2014/main" id="{5EF7ACB1-FA48-DB4D-AED9-E916E32891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/>
              <a:t>活動二</a:t>
            </a:r>
            <a:endParaRPr lang="en-US" altLang="zh-TW" dirty="0"/>
          </a:p>
        </p:txBody>
      </p:sp>
      <p:sp>
        <p:nvSpPr>
          <p:cNvPr id="35846" name="Rectangle 3">
            <a:extLst>
              <a:ext uri="{FF2B5EF4-FFF2-40B4-BE49-F238E27FC236}">
                <a16:creationId xmlns:a16="http://schemas.microsoft.com/office/drawing/2014/main" id="{B7FE3E75-D153-B2AC-0C32-C0D4AA9ED8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列出五項非流動資產</a:t>
            </a:r>
            <a:r>
              <a:rPr lang="zh-TW" altLang="en-US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endParaRPr lang="en-US" altLang="zh-TW" dirty="0"/>
          </a:p>
          <a:p>
            <a:pPr eaLnBrk="1" hangingPunct="1"/>
            <a:r>
              <a:rPr lang="zh-TW" altLang="en-US" dirty="0"/>
              <a:t>列出它們的購買成本、估計使用年限及預計殘值。</a:t>
            </a:r>
            <a:endParaRPr lang="en-GB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>
            <a:extLst>
              <a:ext uri="{FF2B5EF4-FFF2-40B4-BE49-F238E27FC236}">
                <a16:creationId xmlns:a16="http://schemas.microsoft.com/office/drawing/2014/main" id="{55337A0E-5506-D885-C9DA-01A045D3C5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1" name="Footer Placeholder 4">
            <a:extLst>
              <a:ext uri="{FF2B5EF4-FFF2-40B4-BE49-F238E27FC236}">
                <a16:creationId xmlns:a16="http://schemas.microsoft.com/office/drawing/2014/main" id="{3E87C0B4-5624-35A1-75A8-E3483D9A3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5CDC6E90-2FB0-4DE1-9AC6-7CD426ED90BC}" type="slidenum">
              <a:rPr kumimoji="0" lang="en-US" altLang="zh-TW" smtClean="0"/>
              <a:pPr/>
              <a:t>17</a:t>
            </a:fld>
            <a:endParaRPr kumimoji="0" lang="en-US" altLang="zh-TW"/>
          </a:p>
        </p:txBody>
      </p:sp>
      <p:sp>
        <p:nvSpPr>
          <p:cNvPr id="37892" name="Date Placeholder 5">
            <a:extLst>
              <a:ext uri="{FF2B5EF4-FFF2-40B4-BE49-F238E27FC236}">
                <a16:creationId xmlns:a16="http://schemas.microsoft.com/office/drawing/2014/main" id="{1688A01E-BFF2-078D-8449-F338A4BD9C86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0" lang="en-US" altLang="zh-TW" dirty="0"/>
              <a:t/>
            </a:r>
            <a:br>
              <a:rPr kumimoji="0" lang="en-US" altLang="zh-TW" dirty="0"/>
            </a:br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37893" name="Rectangle 2">
            <a:extLst>
              <a:ext uri="{FF2B5EF4-FFF2-40B4-BE49-F238E27FC236}">
                <a16:creationId xmlns:a16="http://schemas.microsoft.com/office/drawing/2014/main" id="{8493C451-B773-EB21-6597-433EC1F462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/>
              <a:t>活動二</a:t>
            </a:r>
            <a:endParaRPr lang="en-US" altLang="zh-TW" dirty="0"/>
          </a:p>
        </p:txBody>
      </p:sp>
      <p:sp>
        <p:nvSpPr>
          <p:cNvPr id="37894" name="Rectangle 3">
            <a:extLst>
              <a:ext uri="{FF2B5EF4-FFF2-40B4-BE49-F238E27FC236}">
                <a16:creationId xmlns:a16="http://schemas.microsoft.com/office/drawing/2014/main" id="{08963584-E47C-C585-1765-2B74EFB2F9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719263"/>
            <a:ext cx="8281987" cy="44116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zh-TW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dirty="0"/>
              <a:t>非流動資產的</a:t>
            </a:r>
            <a:r>
              <a:rPr lang="zh-HK" altLang="en-US" dirty="0"/>
              <a:t>應折舊額</a:t>
            </a:r>
            <a:endParaRPr lang="en-US" altLang="zh-TW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/>
              <a:t>=  </a:t>
            </a:r>
            <a:r>
              <a:rPr lang="zh-TW" altLang="en-US" dirty="0">
                <a:solidFill>
                  <a:srgbClr val="3333FF"/>
                </a:solidFill>
              </a:rPr>
              <a:t>資產</a:t>
            </a:r>
            <a:r>
              <a:rPr lang="zh-TW" alt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成本</a:t>
            </a:r>
            <a:r>
              <a:rPr lang="en-US" altLang="zh-TW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zh-TW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減去</a:t>
            </a:r>
            <a:r>
              <a:rPr lang="zh-TW" alt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殘</a:t>
            </a:r>
            <a:r>
              <a:rPr lang="zh-HK" alt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值</a:t>
            </a:r>
            <a:r>
              <a:rPr lang="en-US" altLang="zh-TW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>
            <a:extLst>
              <a:ext uri="{FF2B5EF4-FFF2-40B4-BE49-F238E27FC236}">
                <a16:creationId xmlns:a16="http://schemas.microsoft.com/office/drawing/2014/main" id="{48B67793-D9D2-E103-5A6E-883AB370AC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39" name="Footer Placeholder 4">
            <a:extLst>
              <a:ext uri="{FF2B5EF4-FFF2-40B4-BE49-F238E27FC236}">
                <a16:creationId xmlns:a16="http://schemas.microsoft.com/office/drawing/2014/main" id="{698AF49C-BCCA-E506-0C6E-E1F747661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2E26B2BF-CE28-492A-A1FE-FDCF758F92D7}" type="slidenum">
              <a:rPr kumimoji="0" lang="en-US" altLang="zh-TW" smtClean="0"/>
              <a:pPr/>
              <a:t>18</a:t>
            </a:fld>
            <a:endParaRPr kumimoji="0" lang="en-US" altLang="zh-TW"/>
          </a:p>
        </p:txBody>
      </p:sp>
      <p:sp>
        <p:nvSpPr>
          <p:cNvPr id="39940" name="Date Placeholder 5">
            <a:extLst>
              <a:ext uri="{FF2B5EF4-FFF2-40B4-BE49-F238E27FC236}">
                <a16:creationId xmlns:a16="http://schemas.microsoft.com/office/drawing/2014/main" id="{F0E80CB6-98D7-B737-180A-98DB1B3B87E4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endParaRPr kumimoji="0" lang="en-US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39941" name="Rectangle 2">
            <a:extLst>
              <a:ext uri="{FF2B5EF4-FFF2-40B4-BE49-F238E27FC236}">
                <a16:creationId xmlns:a16="http://schemas.microsoft.com/office/drawing/2014/main" id="{D30FAFC1-253D-F22E-19E8-AC1F517B1C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/>
              <a:t>常用折舊方法</a:t>
            </a:r>
            <a:endParaRPr lang="en-US" altLang="zh-TW" dirty="0"/>
          </a:p>
        </p:txBody>
      </p:sp>
      <p:sp>
        <p:nvSpPr>
          <p:cNvPr id="39942" name="Rectangle 3">
            <a:extLst>
              <a:ext uri="{FF2B5EF4-FFF2-40B4-BE49-F238E27FC236}">
                <a16:creationId xmlns:a16="http://schemas.microsoft.com/office/drawing/2014/main" id="{FD3A2BB6-A181-3338-9231-16B103ACE7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dirty="0"/>
              <a:t>直線法</a:t>
            </a:r>
            <a:endParaRPr lang="en-US" altLang="zh-TW" dirty="0"/>
          </a:p>
          <a:p>
            <a:pPr lvl="1" eaLnBrk="1" hangingPunct="1"/>
            <a:r>
              <a:rPr lang="zh-TW" altLang="en-US" dirty="0"/>
              <a:t>折舊費用在使用年限內維持不變</a:t>
            </a:r>
          </a:p>
          <a:p>
            <a:pPr eaLnBrk="1" hangingPunct="1"/>
            <a:r>
              <a:rPr lang="zh-HK" altLang="en-US" dirty="0"/>
              <a:t>餘額遞減法</a:t>
            </a:r>
            <a:endParaRPr lang="en-US" altLang="zh-TW" dirty="0"/>
          </a:p>
          <a:p>
            <a:pPr lvl="1" eaLnBrk="1" hangingPunct="1"/>
            <a:r>
              <a:rPr lang="zh-TW" altLang="en-US" dirty="0"/>
              <a:t>折舊費用在使用年限</a:t>
            </a:r>
            <a:r>
              <a:rPr lang="zh-TW" altLang="en-US" dirty="0" smtClean="0"/>
              <a:t>內</a:t>
            </a:r>
            <a:r>
              <a:rPr lang="zh-TW" altLang="en-US" dirty="0"/>
              <a:t>按年</a:t>
            </a:r>
            <a:r>
              <a:rPr lang="zh-TW" altLang="en-US" dirty="0" smtClean="0"/>
              <a:t>遞減</a:t>
            </a:r>
            <a:endParaRPr lang="en-US" altLang="zh-TW" dirty="0"/>
          </a:p>
          <a:p>
            <a:pPr eaLnBrk="1" hangingPunct="1"/>
            <a:r>
              <a:rPr lang="zh-TW" altLang="en-US" dirty="0"/>
              <a:t>按使用量計算折舊</a:t>
            </a:r>
            <a:endParaRPr lang="en-US" altLang="zh-TW" dirty="0"/>
          </a:p>
          <a:p>
            <a:pPr lvl="1" eaLnBrk="1" hangingPunct="1"/>
            <a:r>
              <a:rPr lang="zh-TW" altLang="en-US" dirty="0"/>
              <a:t>根據預計使用量或產量計算折舊費用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>
            <a:extLst>
              <a:ext uri="{FF2B5EF4-FFF2-40B4-BE49-F238E27FC236}">
                <a16:creationId xmlns:a16="http://schemas.microsoft.com/office/drawing/2014/main" id="{938F6A51-FB05-18BD-6325-BF62BAB868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987" name="Footer Placeholder 4">
            <a:extLst>
              <a:ext uri="{FF2B5EF4-FFF2-40B4-BE49-F238E27FC236}">
                <a16:creationId xmlns:a16="http://schemas.microsoft.com/office/drawing/2014/main" id="{E8A163D7-8395-07A2-4B0C-34E0EFAA5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CE4C07A3-564B-48F0-86C3-DCFCE2A62BC7}" type="slidenum">
              <a:rPr kumimoji="0" lang="en-US" altLang="zh-TW" smtClean="0"/>
              <a:pPr/>
              <a:t>19</a:t>
            </a:fld>
            <a:endParaRPr kumimoji="0" lang="en-US" altLang="zh-TW"/>
          </a:p>
        </p:txBody>
      </p:sp>
      <p:sp>
        <p:nvSpPr>
          <p:cNvPr id="41988" name="Date Placeholder 5">
            <a:extLst>
              <a:ext uri="{FF2B5EF4-FFF2-40B4-BE49-F238E27FC236}">
                <a16:creationId xmlns:a16="http://schemas.microsoft.com/office/drawing/2014/main" id="{25D4E3A8-8C58-3BC1-B807-0DC27BC4E9DA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endParaRPr kumimoji="0" lang="en-US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41989" name="Rectangle 2">
            <a:extLst>
              <a:ext uri="{FF2B5EF4-FFF2-40B4-BE49-F238E27FC236}">
                <a16:creationId xmlns:a16="http://schemas.microsoft.com/office/drawing/2014/main" id="{67F6EB7D-670A-CA0A-C375-514A0FBBA1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1800" y="1177925"/>
            <a:ext cx="7543800" cy="755650"/>
          </a:xfrm>
        </p:spPr>
        <p:txBody>
          <a:bodyPr/>
          <a:lstStyle/>
          <a:p>
            <a:pPr eaLnBrk="1" hangingPunct="1"/>
            <a:r>
              <a:rPr lang="zh-TW" altLang="en-US" dirty="0"/>
              <a:t>活動三</a:t>
            </a:r>
            <a:endParaRPr lang="en-US" altLang="zh-TW" dirty="0"/>
          </a:p>
        </p:txBody>
      </p:sp>
      <p:sp>
        <p:nvSpPr>
          <p:cNvPr id="41990" name="Rectangle 3">
            <a:extLst>
              <a:ext uri="{FF2B5EF4-FFF2-40B4-BE49-F238E27FC236}">
                <a16:creationId xmlns:a16="http://schemas.microsoft.com/office/drawing/2014/main" id="{4DD5FB40-3237-87FD-BD27-F3E6447E12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1800" y="2168525"/>
            <a:ext cx="8229600" cy="3241675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zh-TW" altLang="en-US" sz="4100" dirty="0"/>
              <a:t>選擇合適的折舊方法</a:t>
            </a:r>
            <a:endParaRPr lang="en-US" altLang="zh-TW" sz="4100" dirty="0"/>
          </a:p>
        </p:txBody>
      </p:sp>
      <p:pic>
        <p:nvPicPr>
          <p:cNvPr id="41991" name="Picture 4">
            <a:extLst>
              <a:ext uri="{FF2B5EF4-FFF2-40B4-BE49-F238E27FC236}">
                <a16:creationId xmlns:a16="http://schemas.microsoft.com/office/drawing/2014/main" id="{C9BD0753-5E9E-C07D-E18D-DEDD2D030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338513"/>
            <a:ext cx="2520950" cy="2341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>
            <a:extLst>
              <a:ext uri="{FF2B5EF4-FFF2-40B4-BE49-F238E27FC236}">
                <a16:creationId xmlns:a16="http://schemas.microsoft.com/office/drawing/2014/main" id="{5671EFB4-7D2A-497D-3A35-2051854363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Footer Placeholder 4">
            <a:extLst>
              <a:ext uri="{FF2B5EF4-FFF2-40B4-BE49-F238E27FC236}">
                <a16:creationId xmlns:a16="http://schemas.microsoft.com/office/drawing/2014/main" id="{B6A99697-4D74-EBD2-BF59-705ACE0DE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3524D4B0-6D9D-4620-8EAF-68B43D0621D2}" type="slidenum">
              <a:rPr kumimoji="0" lang="en-US" altLang="zh-TW" smtClean="0"/>
              <a:pPr/>
              <a:t>2</a:t>
            </a:fld>
            <a:endParaRPr kumimoji="0" lang="en-US" altLang="zh-TW"/>
          </a:p>
        </p:txBody>
      </p:sp>
      <p:sp>
        <p:nvSpPr>
          <p:cNvPr id="7172" name="Date Placeholder 5">
            <a:extLst>
              <a:ext uri="{FF2B5EF4-FFF2-40B4-BE49-F238E27FC236}">
                <a16:creationId xmlns:a16="http://schemas.microsoft.com/office/drawing/2014/main" id="{3812737C-CCE5-3F75-4333-933774FA075D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tabLst>
                <a:tab pos="2637155" algn="ctr"/>
                <a:tab pos="5274310" algn="r"/>
              </a:tabLst>
            </a:pPr>
            <a:endParaRPr lang="en-GB" altLang="zh-TW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>
              <a:tabLst>
                <a:tab pos="2637155" algn="ctr"/>
                <a:tab pos="5274310" algn="r"/>
              </a:tabLst>
            </a:pPr>
            <a:r>
              <a:rPr lang="zh-TW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企業會</a:t>
            </a:r>
            <a:r>
              <a:rPr lang="zh-TW" kern="100" dirty="0" smtClean="0">
                <a:effectLst/>
                <a:latin typeface="+mn-ea"/>
                <a:ea typeface="+mn-ea"/>
                <a:cs typeface="Times New Roman" panose="02020603050405020304" pitchFamily="18" charset="0"/>
              </a:rPr>
              <a:t>財</a:t>
            </a:r>
            <a:r>
              <a:rPr lang="zh-TW" altLang="en-US" kern="100" dirty="0" smtClean="0">
                <a:effectLst/>
                <a:latin typeface="+mn-ea"/>
                <a:ea typeface="+mn-ea"/>
                <a:cs typeface="Times New Roman" panose="02020603050405020304" pitchFamily="18" charset="0"/>
              </a:rPr>
              <a:t>選</a:t>
            </a:r>
            <a:r>
              <a:rPr lang="zh-TW" altLang="en-US" dirty="0" smtClean="0">
                <a:effectLst/>
                <a:latin typeface="+mn-ea"/>
                <a:ea typeface="+mn-ea"/>
              </a:rPr>
              <a:t>修</a:t>
            </a:r>
            <a:r>
              <a:rPr lang="zh-TW" altLang="en-US" dirty="0">
                <a:effectLst/>
                <a:latin typeface="+mn-ea"/>
                <a:ea typeface="+mn-ea"/>
              </a:rPr>
              <a:t>部分</a:t>
            </a:r>
            <a:endParaRPr lang="en-US" altLang="zh-TW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>
              <a:tabLst>
                <a:tab pos="2637155" algn="ctr"/>
                <a:tab pos="5274310" algn="r"/>
              </a:tabLst>
            </a:pPr>
            <a:r>
              <a:rPr lang="zh-TW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學與教示例</a:t>
            </a:r>
            <a:endParaRPr lang="en-GB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algn="r">
              <a:tabLst>
                <a:tab pos="2637155" algn="ctr"/>
                <a:tab pos="5274310" algn="r"/>
              </a:tabLst>
            </a:pPr>
            <a:endParaRPr lang="en-GB" altLang="zh-TW" dirty="0">
              <a:effectLst/>
              <a:highlight>
                <a:srgbClr val="00FFFF"/>
              </a:highlight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173" name="Rectangle 2">
            <a:extLst>
              <a:ext uri="{FF2B5EF4-FFF2-40B4-BE49-F238E27FC236}">
                <a16:creationId xmlns:a16="http://schemas.microsoft.com/office/drawing/2014/main" id="{5F6484D6-8F10-7B3E-9F4C-08CD7AD749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1313" y="1898650"/>
            <a:ext cx="7543800" cy="1295400"/>
          </a:xfrm>
        </p:spPr>
        <p:txBody>
          <a:bodyPr/>
          <a:lstStyle/>
          <a:p>
            <a:pPr algn="ctr" eaLnBrk="1" hangingPunct="1"/>
            <a:r>
              <a:rPr lang="zh-TW" altLang="en-US" sz="5400" dirty="0"/>
              <a:t>第一課節</a:t>
            </a:r>
            <a:endParaRPr lang="en-US" altLang="zh-TW" sz="5400" dirty="0"/>
          </a:p>
        </p:txBody>
      </p:sp>
      <p:sp>
        <p:nvSpPr>
          <p:cNvPr id="7174" name="Rectangle 3">
            <a:extLst>
              <a:ext uri="{FF2B5EF4-FFF2-40B4-BE49-F238E27FC236}">
                <a16:creationId xmlns:a16="http://schemas.microsoft.com/office/drawing/2014/main" id="{CB1A93DC-E4EC-201D-0B61-0EEC5C3627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1460" y="2212975"/>
            <a:ext cx="8802687" cy="2432050"/>
          </a:xfrm>
        </p:spPr>
        <p:txBody>
          <a:bodyPr/>
          <a:lstStyle/>
          <a:p>
            <a:pPr eaLnBrk="1" hangingPunct="1"/>
            <a:endParaRPr lang="en-US" altLang="zh-TW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36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資本支出、收益支出</a:t>
            </a:r>
            <a:r>
              <a:rPr lang="zh-TW" sz="36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及折舊的概念</a:t>
            </a:r>
            <a:endParaRPr lang="en-GB" sz="36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>
            <a:extLst>
              <a:ext uri="{FF2B5EF4-FFF2-40B4-BE49-F238E27FC236}">
                <a16:creationId xmlns:a16="http://schemas.microsoft.com/office/drawing/2014/main" id="{E91AD7CB-11B5-D2DC-E2BE-F43D205053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5" name="Footer Placeholder 4">
            <a:extLst>
              <a:ext uri="{FF2B5EF4-FFF2-40B4-BE49-F238E27FC236}">
                <a16:creationId xmlns:a16="http://schemas.microsoft.com/office/drawing/2014/main" id="{2E641443-BEDD-CA6A-A119-59EC0F2FA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CB50FA13-A0B4-4F77-9448-F4FDE84CBC93}" type="slidenum">
              <a:rPr kumimoji="0" lang="en-US" altLang="zh-TW" smtClean="0"/>
              <a:pPr/>
              <a:t>20</a:t>
            </a:fld>
            <a:endParaRPr kumimoji="0" lang="en-US" altLang="zh-TW"/>
          </a:p>
        </p:txBody>
      </p:sp>
      <p:sp>
        <p:nvSpPr>
          <p:cNvPr id="44036" name="Date Placeholder 5">
            <a:extLst>
              <a:ext uri="{FF2B5EF4-FFF2-40B4-BE49-F238E27FC236}">
                <a16:creationId xmlns:a16="http://schemas.microsoft.com/office/drawing/2014/main" id="{715CEF7C-3AFD-DF2D-4D61-47001D79E7D9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endParaRPr kumimoji="0" lang="en-US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44037" name="Rectangle 2">
            <a:extLst>
              <a:ext uri="{FF2B5EF4-FFF2-40B4-BE49-F238E27FC236}">
                <a16:creationId xmlns:a16="http://schemas.microsoft.com/office/drawing/2014/main" id="{57CCCEE1-9B00-52F6-6EE4-BA729377CF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/>
              <a:t>活動三</a:t>
            </a:r>
            <a:endParaRPr lang="en-US" altLang="zh-TW" dirty="0"/>
          </a:p>
        </p:txBody>
      </p:sp>
      <p:sp>
        <p:nvSpPr>
          <p:cNvPr id="44038" name="Rectangle 3">
            <a:extLst>
              <a:ext uri="{FF2B5EF4-FFF2-40B4-BE49-F238E27FC236}">
                <a16:creationId xmlns:a16="http://schemas.microsoft.com/office/drawing/2014/main" id="{A62A4146-5CB4-1540-842A-BF7E1945A7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36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選擇</a:t>
            </a:r>
            <a:r>
              <a:rPr lang="zh-TW" sz="36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適用</a:t>
            </a:r>
            <a:r>
              <a:rPr lang="zh-TW" altLang="en-US" sz="36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於活動二中非流動資產的</a:t>
            </a:r>
            <a:r>
              <a:rPr lang="zh-TW" sz="36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折舊方法</a:t>
            </a:r>
            <a:r>
              <a:rPr lang="zh-TW" altLang="en-US" sz="36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endParaRPr lang="en-US" altLang="zh-TW" sz="3600" dirty="0"/>
          </a:p>
          <a:p>
            <a:pPr eaLnBrk="1" hangingPunct="1"/>
            <a:r>
              <a:rPr lang="zh-TW" altLang="en-US" sz="3600" dirty="0"/>
              <a:t>學生分組討論如何</a:t>
            </a:r>
            <a:r>
              <a:rPr lang="zh-TW" sz="36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按</a:t>
            </a:r>
            <a:r>
              <a:rPr lang="zh-TW" altLang="en-US" sz="36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資產的預計</a:t>
            </a:r>
            <a:r>
              <a:rPr lang="zh-TW" altLang="en-US" sz="3600" dirty="0"/>
              <a:t>使用年限</a:t>
            </a:r>
            <a:r>
              <a:rPr lang="zh-TW" sz="36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分</a:t>
            </a:r>
            <a:r>
              <a:rPr lang="zh-TW" altLang="en-US" sz="3600" kern="1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配</a:t>
            </a:r>
            <a:r>
              <a:rPr lang="zh-TW" sz="36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資產的應</a:t>
            </a:r>
            <a:r>
              <a:rPr lang="zh-TW" sz="3600" kern="100" dirty="0" smtClean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折舊</a:t>
            </a:r>
            <a:r>
              <a:rPr lang="zh-TW" altLang="en-US" sz="3600" kern="100" dirty="0" smtClean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額</a:t>
            </a:r>
            <a:r>
              <a:rPr lang="zh-TW" sz="36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endParaRPr lang="en-US" altLang="zh-TW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3">
            <a:extLst>
              <a:ext uri="{FF2B5EF4-FFF2-40B4-BE49-F238E27FC236}">
                <a16:creationId xmlns:a16="http://schemas.microsoft.com/office/drawing/2014/main" id="{CCA3B3E9-BA2D-98A2-7ED2-8E48017743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083" name="Footer Placeholder 4">
            <a:extLst>
              <a:ext uri="{FF2B5EF4-FFF2-40B4-BE49-F238E27FC236}">
                <a16:creationId xmlns:a16="http://schemas.microsoft.com/office/drawing/2014/main" id="{8582EAB3-C4FD-B172-B4FF-685BDF6C4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3811FFC9-D172-423E-A183-6C1B0AAE1B38}" type="slidenum">
              <a:rPr kumimoji="0" lang="en-US" altLang="zh-TW" smtClean="0"/>
              <a:pPr/>
              <a:t>21</a:t>
            </a:fld>
            <a:endParaRPr kumimoji="0" lang="en-US" altLang="zh-TW"/>
          </a:p>
        </p:txBody>
      </p:sp>
      <p:sp>
        <p:nvSpPr>
          <p:cNvPr id="46084" name="Date Placeholder 5">
            <a:extLst>
              <a:ext uri="{FF2B5EF4-FFF2-40B4-BE49-F238E27FC236}">
                <a16:creationId xmlns:a16="http://schemas.microsoft.com/office/drawing/2014/main" id="{C7CA409A-A01C-051B-371B-D23815F426BC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endParaRPr kumimoji="0" lang="en-US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46085" name="Rectangle 2">
            <a:extLst>
              <a:ext uri="{FF2B5EF4-FFF2-40B4-BE49-F238E27FC236}">
                <a16:creationId xmlns:a16="http://schemas.microsoft.com/office/drawing/2014/main" id="{C2F59886-0D40-39BA-088C-788F1971A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1800" y="819150"/>
            <a:ext cx="7543800" cy="1295400"/>
          </a:xfrm>
          <a:noFill/>
        </p:spPr>
        <p:txBody>
          <a:bodyPr/>
          <a:lstStyle/>
          <a:p>
            <a:pPr algn="ctr" eaLnBrk="1" hangingPunct="1"/>
            <a:r>
              <a:rPr lang="zh-TW" altLang="en-US" sz="5400" dirty="0"/>
              <a:t>第二課節</a:t>
            </a:r>
            <a:endParaRPr lang="en-US" altLang="zh-TW" sz="5400" dirty="0"/>
          </a:p>
        </p:txBody>
      </p:sp>
      <p:sp>
        <p:nvSpPr>
          <p:cNvPr id="46086" name="Rectangle 3">
            <a:extLst>
              <a:ext uri="{FF2B5EF4-FFF2-40B4-BE49-F238E27FC236}">
                <a16:creationId xmlns:a16="http://schemas.microsoft.com/office/drawing/2014/main" id="{D7A8CD7C-34C9-DB56-3942-B06F603A64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2438400"/>
            <a:ext cx="8229600" cy="2422525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5400" dirty="0"/>
              <a:t>計算折舊費用的常見方法</a:t>
            </a:r>
            <a:endParaRPr lang="en-US" altLang="zh-TW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>
            <a:extLst>
              <a:ext uri="{FF2B5EF4-FFF2-40B4-BE49-F238E27FC236}">
                <a16:creationId xmlns:a16="http://schemas.microsoft.com/office/drawing/2014/main" id="{55FC8625-09C4-AF47-7599-FE2647073D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131" name="Footer Placeholder 4">
            <a:extLst>
              <a:ext uri="{FF2B5EF4-FFF2-40B4-BE49-F238E27FC236}">
                <a16:creationId xmlns:a16="http://schemas.microsoft.com/office/drawing/2014/main" id="{14A88B21-9097-3320-7B34-527E706B1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D2275DFD-0A65-4D93-B62E-E7302EB3EC64}" type="slidenum">
              <a:rPr kumimoji="0" lang="en-US" altLang="zh-TW" smtClean="0"/>
              <a:pPr/>
              <a:t>22</a:t>
            </a:fld>
            <a:endParaRPr kumimoji="0" lang="en-US" altLang="zh-TW"/>
          </a:p>
        </p:txBody>
      </p:sp>
      <p:sp>
        <p:nvSpPr>
          <p:cNvPr id="48132" name="Date Placeholder 5">
            <a:extLst>
              <a:ext uri="{FF2B5EF4-FFF2-40B4-BE49-F238E27FC236}">
                <a16:creationId xmlns:a16="http://schemas.microsoft.com/office/drawing/2014/main" id="{9000941D-7D14-431D-FAD7-5718D3A732D8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GB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48133" name="Rectangle 2">
            <a:extLst>
              <a:ext uri="{FF2B5EF4-FFF2-40B4-BE49-F238E27FC236}">
                <a16:creationId xmlns:a16="http://schemas.microsoft.com/office/drawing/2014/main" id="{9AC863EE-DD35-5799-7F61-194B4C75EC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0975"/>
            <a:ext cx="7543800" cy="727075"/>
          </a:xfrm>
        </p:spPr>
        <p:txBody>
          <a:bodyPr/>
          <a:lstStyle/>
          <a:p>
            <a:pPr eaLnBrk="1" hangingPunct="1"/>
            <a:r>
              <a:rPr lang="zh-TW" altLang="en-US" dirty="0"/>
              <a:t>折舊方法</a:t>
            </a:r>
            <a:endParaRPr lang="en-GB" altLang="zh-TW" dirty="0"/>
          </a:p>
        </p:txBody>
      </p:sp>
      <p:sp>
        <p:nvSpPr>
          <p:cNvPr id="48134" name="Rectangle 3">
            <a:extLst>
              <a:ext uri="{FF2B5EF4-FFF2-40B4-BE49-F238E27FC236}">
                <a16:creationId xmlns:a16="http://schemas.microsoft.com/office/drawing/2014/main" id="{96384D73-EBC4-86EC-116F-8C33F8E7D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344613"/>
            <a:ext cx="8821738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0558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5130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29702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4274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dirty="0">
                <a:latin typeface="+mn-ea"/>
                <a:ea typeface="+mn-ea"/>
              </a:rPr>
              <a:t>直線法</a:t>
            </a:r>
            <a:endParaRPr lang="en-US" altLang="zh-TW" u="sng" dirty="0">
              <a:latin typeface="+mn-ea"/>
              <a:ea typeface="+mn-ea"/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zh-TW" altLang="en-US" u="sng" dirty="0">
                <a:solidFill>
                  <a:srgbClr val="3333FF"/>
                </a:solidFill>
                <a:latin typeface="+mn-ea"/>
                <a:ea typeface="+mn-ea"/>
              </a:rPr>
              <a:t>成本 </a:t>
            </a:r>
            <a:r>
              <a:rPr lang="en-US" altLang="zh-TW" u="sng" dirty="0">
                <a:solidFill>
                  <a:srgbClr val="3333FF"/>
                </a:solidFill>
                <a:latin typeface="+mn-lt"/>
              </a:rPr>
              <a:t>–</a:t>
            </a:r>
            <a:r>
              <a:rPr lang="en-US" altLang="zh-TW" u="sng" dirty="0">
                <a:solidFill>
                  <a:srgbClr val="3333FF"/>
                </a:solidFill>
                <a:latin typeface="+mn-lt"/>
                <a:ea typeface="+mn-ea"/>
              </a:rPr>
              <a:t> </a:t>
            </a:r>
            <a:r>
              <a:rPr lang="zh-TW" altLang="en-US" u="sng" dirty="0">
                <a:solidFill>
                  <a:srgbClr val="3333FF"/>
                </a:solidFill>
                <a:latin typeface="+mn-ea"/>
                <a:ea typeface="+mn-ea"/>
              </a:rPr>
              <a:t>估計殘</a:t>
            </a:r>
            <a:r>
              <a:rPr lang="zh-HK" altLang="en-US" u="sng" dirty="0">
                <a:solidFill>
                  <a:srgbClr val="3333FF"/>
                </a:solidFill>
                <a:latin typeface="+mn-ea"/>
                <a:ea typeface="+mn-ea"/>
              </a:rPr>
              <a:t>值</a:t>
            </a:r>
            <a:endParaRPr lang="en-US" altLang="zh-TW" dirty="0">
              <a:solidFill>
                <a:srgbClr val="3333FF"/>
              </a:solidFill>
              <a:latin typeface="+mn-ea"/>
              <a:ea typeface="+mn-ea"/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zh-TW" dirty="0">
                <a:solidFill>
                  <a:srgbClr val="3333FF"/>
                </a:solidFill>
                <a:latin typeface="+mn-ea"/>
                <a:ea typeface="+mn-ea"/>
              </a:rPr>
              <a:t>  </a:t>
            </a:r>
            <a:r>
              <a:rPr lang="zh-TW" altLang="en-US" dirty="0">
                <a:solidFill>
                  <a:srgbClr val="3333FF"/>
                </a:solidFill>
                <a:latin typeface="+mn-ea"/>
                <a:ea typeface="+mn-ea"/>
              </a:rPr>
              <a:t>預計使用年限</a:t>
            </a:r>
            <a:endParaRPr lang="en-US" altLang="zh-TW" dirty="0">
              <a:solidFill>
                <a:srgbClr val="3333FF"/>
              </a:solidFill>
              <a:latin typeface="+mn-ea"/>
              <a:ea typeface="+mn-ea"/>
            </a:endParaRPr>
          </a:p>
          <a:p>
            <a:r>
              <a:rPr lang="zh-HK" altLang="en-US" dirty="0">
                <a:latin typeface="+mn-ea"/>
                <a:ea typeface="+mn-ea"/>
              </a:rPr>
              <a:t>餘額遞減法</a:t>
            </a:r>
            <a:r>
              <a:rPr lang="en-US" altLang="zh-TW" dirty="0">
                <a:latin typeface="+mn-ea"/>
                <a:ea typeface="+mn-ea"/>
              </a:rPr>
              <a:t>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zh-TW" altLang="en-US" sz="2600" dirty="0">
                <a:solidFill>
                  <a:srgbClr val="3333FF"/>
                </a:solidFill>
                <a:latin typeface="+mn-ea"/>
                <a:ea typeface="+mn-ea"/>
              </a:rPr>
              <a:t>（成本</a:t>
            </a:r>
            <a:r>
              <a:rPr lang="en-US" altLang="zh-TW" sz="2600" dirty="0">
                <a:solidFill>
                  <a:srgbClr val="3333FF"/>
                </a:solidFill>
                <a:latin typeface="+mn-ea"/>
                <a:ea typeface="+mn-ea"/>
              </a:rPr>
              <a:t> </a:t>
            </a:r>
            <a:r>
              <a:rPr lang="en-US" altLang="zh-TW" sz="2600" dirty="0">
                <a:solidFill>
                  <a:srgbClr val="3333FF"/>
                </a:solidFill>
                <a:latin typeface="+mn-lt"/>
                <a:ea typeface="+mn-ea"/>
              </a:rPr>
              <a:t>–</a:t>
            </a:r>
            <a:r>
              <a:rPr lang="en-US" altLang="zh-TW" sz="2600" dirty="0">
                <a:solidFill>
                  <a:srgbClr val="3333FF"/>
                </a:solidFill>
                <a:latin typeface="+mn-ea"/>
                <a:ea typeface="+mn-ea"/>
              </a:rPr>
              <a:t> </a:t>
            </a:r>
            <a:r>
              <a:rPr lang="zh-HK" altLang="en-US" sz="2600" dirty="0">
                <a:solidFill>
                  <a:srgbClr val="3333FF"/>
                </a:solidFill>
                <a:latin typeface="+mn-ea"/>
                <a:ea typeface="+mn-ea"/>
              </a:rPr>
              <a:t>累</a:t>
            </a:r>
            <a:r>
              <a:rPr lang="zh-TW" altLang="en-US" sz="2600" dirty="0">
                <a:solidFill>
                  <a:srgbClr val="3333FF"/>
                </a:solidFill>
                <a:latin typeface="+mn-ea"/>
                <a:ea typeface="+mn-ea"/>
              </a:rPr>
              <a:t>積</a:t>
            </a:r>
            <a:r>
              <a:rPr lang="zh-HK" altLang="en-US" sz="2600" dirty="0">
                <a:solidFill>
                  <a:srgbClr val="3333FF"/>
                </a:solidFill>
                <a:latin typeface="+mn-ea"/>
                <a:ea typeface="+mn-ea"/>
              </a:rPr>
              <a:t>折舊</a:t>
            </a:r>
            <a:r>
              <a:rPr lang="zh-TW" altLang="en-US" sz="2600" dirty="0">
                <a:solidFill>
                  <a:srgbClr val="3333FF"/>
                </a:solidFill>
                <a:latin typeface="+mn-ea"/>
                <a:ea typeface="+mn-ea"/>
              </a:rPr>
              <a:t>）</a:t>
            </a:r>
            <a:r>
              <a:rPr lang="en-US" altLang="zh-TW" sz="2600" dirty="0">
                <a:solidFill>
                  <a:srgbClr val="3333FF"/>
                </a:solidFill>
                <a:latin typeface="+mn-lt"/>
                <a:ea typeface="+mn-ea"/>
              </a:rPr>
              <a:t>x</a:t>
            </a:r>
            <a:r>
              <a:rPr lang="en-US" altLang="zh-TW" sz="2600" dirty="0">
                <a:solidFill>
                  <a:srgbClr val="3333FF"/>
                </a:solidFill>
                <a:latin typeface="+mn-ea"/>
                <a:ea typeface="+mn-ea"/>
              </a:rPr>
              <a:t> </a:t>
            </a:r>
            <a:r>
              <a:rPr lang="zh-HK" altLang="en-US" sz="2600" dirty="0">
                <a:solidFill>
                  <a:srgbClr val="3333FF"/>
                </a:solidFill>
                <a:latin typeface="+mn-ea"/>
                <a:ea typeface="+mn-ea"/>
              </a:rPr>
              <a:t>折舊率</a:t>
            </a:r>
            <a:endParaRPr lang="en-US" altLang="zh-TW" sz="2600" dirty="0">
              <a:solidFill>
                <a:srgbClr val="3333FF"/>
              </a:solidFill>
              <a:latin typeface="+mn-ea"/>
              <a:ea typeface="+mn-ea"/>
            </a:endParaRPr>
          </a:p>
          <a:p>
            <a:r>
              <a:rPr lang="zh-TW" altLang="en-US" dirty="0">
                <a:latin typeface="+mn-ea"/>
                <a:ea typeface="+mn-ea"/>
              </a:rPr>
              <a:t>按使用量計算折舊</a:t>
            </a:r>
            <a:r>
              <a:rPr lang="en-US" altLang="zh-TW" dirty="0">
                <a:latin typeface="+mn-ea"/>
                <a:ea typeface="+mn-ea"/>
              </a:rPr>
              <a:t> </a:t>
            </a:r>
            <a:endParaRPr lang="en-US" altLang="zh-TW" u="sng" dirty="0">
              <a:latin typeface="+mn-ea"/>
              <a:ea typeface="+mn-ea"/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zh-TW" altLang="en-US" u="sng" dirty="0">
                <a:solidFill>
                  <a:srgbClr val="3333FF"/>
                </a:solidFill>
                <a:latin typeface="+mn-ea"/>
                <a:ea typeface="+mn-ea"/>
              </a:rPr>
              <a:t>成本</a:t>
            </a:r>
            <a:r>
              <a:rPr lang="en-US" altLang="zh-TW" u="sng" dirty="0">
                <a:solidFill>
                  <a:srgbClr val="3333FF"/>
                </a:solidFill>
                <a:latin typeface="+mn-ea"/>
                <a:ea typeface="+mn-ea"/>
              </a:rPr>
              <a:t> </a:t>
            </a:r>
            <a:r>
              <a:rPr lang="en-US" altLang="zh-TW" u="sng" dirty="0">
                <a:solidFill>
                  <a:srgbClr val="3333FF"/>
                </a:solidFill>
                <a:latin typeface="+mn-lt"/>
              </a:rPr>
              <a:t>–</a:t>
            </a:r>
            <a:r>
              <a:rPr lang="en-US" altLang="zh-TW" u="sng" dirty="0">
                <a:solidFill>
                  <a:srgbClr val="3333FF"/>
                </a:solidFill>
                <a:latin typeface="+mn-lt"/>
                <a:ea typeface="+mn-ea"/>
              </a:rPr>
              <a:t> </a:t>
            </a:r>
            <a:r>
              <a:rPr lang="zh-TW" altLang="en-US" u="sng" dirty="0">
                <a:solidFill>
                  <a:srgbClr val="3333FF"/>
                </a:solidFill>
                <a:latin typeface="+mn-ea"/>
                <a:ea typeface="+mn-ea"/>
              </a:rPr>
              <a:t>估計殘</a:t>
            </a:r>
            <a:r>
              <a:rPr lang="zh-HK" altLang="en-US" u="sng" dirty="0">
                <a:solidFill>
                  <a:srgbClr val="3333FF"/>
                </a:solidFill>
                <a:latin typeface="+mn-ea"/>
                <a:ea typeface="+mn-ea"/>
              </a:rPr>
              <a:t>值</a:t>
            </a:r>
            <a:endParaRPr lang="en-US" altLang="zh-TW" u="sng" dirty="0">
              <a:solidFill>
                <a:srgbClr val="3333FF"/>
              </a:solidFill>
              <a:latin typeface="+mn-ea"/>
              <a:ea typeface="+mn-ea"/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zh-TW" altLang="en-US" dirty="0">
                <a:solidFill>
                  <a:srgbClr val="3333FF"/>
                </a:solidFill>
                <a:latin typeface="+mn-ea"/>
                <a:ea typeface="+mn-ea"/>
              </a:rPr>
              <a:t>  預計總生產單位</a:t>
            </a:r>
            <a:endParaRPr lang="en-US" altLang="zh-TW" dirty="0">
              <a:solidFill>
                <a:srgbClr val="3333FF"/>
              </a:solidFill>
              <a:latin typeface="+mn-ea"/>
              <a:ea typeface="+mn-ea"/>
            </a:endParaRPr>
          </a:p>
          <a:p>
            <a:pPr lvl="1">
              <a:buFont typeface="Wingdings" panose="05000000000000000000" pitchFamily="2" charset="2"/>
              <a:buNone/>
            </a:pPr>
            <a:endParaRPr lang="en-US" altLang="zh-TW" dirty="0">
              <a:solidFill>
                <a:srgbClr val="3333FF"/>
              </a:solidFill>
              <a:latin typeface="+mn-ea"/>
              <a:ea typeface="+mn-ea"/>
            </a:endParaRPr>
          </a:p>
        </p:txBody>
      </p:sp>
      <p:sp>
        <p:nvSpPr>
          <p:cNvPr id="48135" name="文字方塊 2">
            <a:extLst>
              <a:ext uri="{FF2B5EF4-FFF2-40B4-BE49-F238E27FC236}">
                <a16:creationId xmlns:a16="http://schemas.microsoft.com/office/drawing/2014/main" id="{91C86F90-F41D-594A-4268-70185CD08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5311" y="4779180"/>
            <a:ext cx="2867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800" dirty="0">
                <a:solidFill>
                  <a:srgbClr val="3333FF"/>
                </a:solidFill>
                <a:latin typeface="+mn-lt"/>
                <a:cs typeface="Times New Roman" panose="02020603050405020304" pitchFamily="18" charset="0"/>
              </a:rPr>
              <a:t>x</a:t>
            </a:r>
            <a:r>
              <a:rPr lang="en-US" altLang="zh-TW" sz="2800" dirty="0">
                <a:solidFill>
                  <a:srgbClr val="3333FF"/>
                </a:solidFill>
              </a:rPr>
              <a:t> </a:t>
            </a:r>
            <a:r>
              <a:rPr lang="zh-TW" altLang="en-US" sz="2800" dirty="0">
                <a:solidFill>
                  <a:srgbClr val="3333FF"/>
                </a:solidFill>
              </a:rPr>
              <a:t>產量</a:t>
            </a:r>
            <a:endParaRPr lang="zh-HK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>
            <a:extLst>
              <a:ext uri="{FF2B5EF4-FFF2-40B4-BE49-F238E27FC236}">
                <a16:creationId xmlns:a16="http://schemas.microsoft.com/office/drawing/2014/main" id="{36102F6E-E873-664F-CA29-ECDAD56A50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179" name="Footer Placeholder 4">
            <a:extLst>
              <a:ext uri="{FF2B5EF4-FFF2-40B4-BE49-F238E27FC236}">
                <a16:creationId xmlns:a16="http://schemas.microsoft.com/office/drawing/2014/main" id="{27A799DD-968C-BFE8-BE9A-4B7202F58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451FB8EF-2A90-4512-BBF8-AEE4E6D81F23}" type="slidenum">
              <a:rPr kumimoji="0" lang="en-US" altLang="zh-TW" smtClean="0"/>
              <a:pPr/>
              <a:t>23</a:t>
            </a:fld>
            <a:endParaRPr kumimoji="0" lang="en-US" altLang="zh-TW"/>
          </a:p>
        </p:txBody>
      </p:sp>
      <p:sp>
        <p:nvSpPr>
          <p:cNvPr id="50180" name="Date Placeholder 5">
            <a:extLst>
              <a:ext uri="{FF2B5EF4-FFF2-40B4-BE49-F238E27FC236}">
                <a16:creationId xmlns:a16="http://schemas.microsoft.com/office/drawing/2014/main" id="{AA37B566-893A-EEE4-6861-E836C1149E0B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endParaRPr kumimoji="0" lang="en-US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50181" name="Rectangle 6">
            <a:extLst>
              <a:ext uri="{FF2B5EF4-FFF2-40B4-BE49-F238E27FC236}">
                <a16:creationId xmlns:a16="http://schemas.microsoft.com/office/drawing/2014/main" id="{73F2A62C-70F8-78B4-67F2-D3ED6B0A80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1800" y="638175"/>
            <a:ext cx="7543800" cy="1295400"/>
          </a:xfrm>
        </p:spPr>
        <p:txBody>
          <a:bodyPr/>
          <a:lstStyle/>
          <a:p>
            <a:pPr eaLnBrk="1" hangingPunct="1"/>
            <a:r>
              <a:rPr lang="zh-TW" altLang="en-US" sz="5400" dirty="0"/>
              <a:t>活動四</a:t>
            </a:r>
            <a:endParaRPr lang="en-US" altLang="zh-TW" sz="5400" dirty="0"/>
          </a:p>
        </p:txBody>
      </p:sp>
      <p:sp>
        <p:nvSpPr>
          <p:cNvPr id="50182" name="Rectangle 7">
            <a:extLst>
              <a:ext uri="{FF2B5EF4-FFF2-40B4-BE49-F238E27FC236}">
                <a16:creationId xmlns:a16="http://schemas.microsoft.com/office/drawing/2014/main" id="{FB0A3F00-3501-7188-7C46-AABCCF5A7A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68525"/>
            <a:ext cx="8229600" cy="39624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zh-TW" altLang="en-US" sz="5400" dirty="0"/>
              <a:t>個案研究及小組討論</a:t>
            </a:r>
            <a:endParaRPr lang="en-US" altLang="zh-TW" sz="5400" dirty="0"/>
          </a:p>
        </p:txBody>
      </p:sp>
      <p:pic>
        <p:nvPicPr>
          <p:cNvPr id="50183" name="Picture 8">
            <a:extLst>
              <a:ext uri="{FF2B5EF4-FFF2-40B4-BE49-F238E27FC236}">
                <a16:creationId xmlns:a16="http://schemas.microsoft.com/office/drawing/2014/main" id="{8F27685F-5DC1-C9CE-E712-5CC0B94E80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338513"/>
            <a:ext cx="2520950" cy="2341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3">
            <a:extLst>
              <a:ext uri="{FF2B5EF4-FFF2-40B4-BE49-F238E27FC236}">
                <a16:creationId xmlns:a16="http://schemas.microsoft.com/office/drawing/2014/main" id="{AA58717E-5760-3B1A-05C3-8CC93C7979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227" name="Footer Placeholder 4">
            <a:extLst>
              <a:ext uri="{FF2B5EF4-FFF2-40B4-BE49-F238E27FC236}">
                <a16:creationId xmlns:a16="http://schemas.microsoft.com/office/drawing/2014/main" id="{852CE5F8-7E4F-6797-28D7-91F962033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AE4E5F35-314C-413D-85BE-BB2513BFB392}" type="slidenum">
              <a:rPr kumimoji="0" lang="en-US" altLang="zh-TW" smtClean="0"/>
              <a:pPr/>
              <a:t>24</a:t>
            </a:fld>
            <a:endParaRPr kumimoji="0" lang="en-US" altLang="zh-TW"/>
          </a:p>
        </p:txBody>
      </p:sp>
      <p:sp>
        <p:nvSpPr>
          <p:cNvPr id="52228" name="Date Placeholder 5">
            <a:extLst>
              <a:ext uri="{FF2B5EF4-FFF2-40B4-BE49-F238E27FC236}">
                <a16:creationId xmlns:a16="http://schemas.microsoft.com/office/drawing/2014/main" id="{D054983D-C164-10B8-E227-EC25756AAA1C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endParaRPr kumimoji="0" lang="en-US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52229" name="Rectangle 2">
            <a:extLst>
              <a:ext uri="{FF2B5EF4-FFF2-40B4-BE49-F238E27FC236}">
                <a16:creationId xmlns:a16="http://schemas.microsoft.com/office/drawing/2014/main" id="{6E421A0A-2253-20AD-C885-ECC3917263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/>
              <a:t>活動四</a:t>
            </a:r>
            <a:endParaRPr lang="en-US" altLang="zh-TW" dirty="0"/>
          </a:p>
        </p:txBody>
      </p:sp>
      <p:sp>
        <p:nvSpPr>
          <p:cNvPr id="52230" name="Rectangle 3">
            <a:extLst>
              <a:ext uri="{FF2B5EF4-FFF2-40B4-BE49-F238E27FC236}">
                <a16:creationId xmlns:a16="http://schemas.microsoft.com/office/drawing/2014/main" id="{4ECADBE7-181C-9B38-9234-573680EE24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zh-TW" altLang="en-US" sz="4000" dirty="0"/>
              <a:t>運用下列方法計算首五年的折舊費用、累積折舊及帳面淨值：</a:t>
            </a:r>
            <a:endParaRPr lang="en-US" altLang="zh-TW" sz="4000" dirty="0"/>
          </a:p>
          <a:p>
            <a:pPr marL="1322388" lvl="1" indent="-533400" eaLnBrk="1" hangingPunct="1">
              <a:buSzTx/>
              <a:buFont typeface="Wingdings" panose="05000000000000000000" pitchFamily="2" charset="2"/>
              <a:buAutoNum type="alphaLcParenR"/>
            </a:pPr>
            <a:r>
              <a:rPr lang="zh-HK" altLang="en-US" sz="3600" dirty="0"/>
              <a:t>直線法</a:t>
            </a:r>
            <a:endParaRPr lang="en-US" altLang="zh-TW" sz="3600" dirty="0"/>
          </a:p>
          <a:p>
            <a:pPr marL="1322388" lvl="1" indent="-533400" eaLnBrk="1" hangingPunct="1">
              <a:buSzTx/>
              <a:buFont typeface="Wingdings" panose="05000000000000000000" pitchFamily="2" charset="2"/>
              <a:buAutoNum type="alphaLcParenR"/>
            </a:pPr>
            <a:r>
              <a:rPr lang="zh-HK" altLang="en-US" sz="3600" dirty="0"/>
              <a:t>餘額遞減法</a:t>
            </a:r>
            <a:endParaRPr lang="en-US" altLang="zh-TW" sz="3600" dirty="0"/>
          </a:p>
          <a:p>
            <a:pPr marL="1322388" lvl="1" indent="-533400" eaLnBrk="1" hangingPunct="1">
              <a:buSzTx/>
              <a:buFont typeface="Wingdings" panose="05000000000000000000" pitchFamily="2" charset="2"/>
              <a:buAutoNum type="alphaLcParenR"/>
            </a:pPr>
            <a:r>
              <a:rPr lang="zh-TW" altLang="en-US" sz="3600" dirty="0"/>
              <a:t>按使用量計算折舊</a:t>
            </a:r>
            <a:endParaRPr lang="en-US" altLang="zh-TW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3">
            <a:extLst>
              <a:ext uri="{FF2B5EF4-FFF2-40B4-BE49-F238E27FC236}">
                <a16:creationId xmlns:a16="http://schemas.microsoft.com/office/drawing/2014/main" id="{2FC095CD-75DE-4F64-045A-C3A16695C2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275" name="Footer Placeholder 4">
            <a:extLst>
              <a:ext uri="{FF2B5EF4-FFF2-40B4-BE49-F238E27FC236}">
                <a16:creationId xmlns:a16="http://schemas.microsoft.com/office/drawing/2014/main" id="{24206A5D-85BD-7C3B-B392-13B40D66F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1BC36DC0-7729-421B-A725-A9CD61F66278}" type="slidenum">
              <a:rPr kumimoji="0" lang="en-US" altLang="zh-TW" smtClean="0"/>
              <a:pPr/>
              <a:t>25</a:t>
            </a:fld>
            <a:endParaRPr kumimoji="0" lang="en-US" altLang="zh-TW"/>
          </a:p>
        </p:txBody>
      </p:sp>
      <p:sp>
        <p:nvSpPr>
          <p:cNvPr id="54276" name="Date Placeholder 5">
            <a:extLst>
              <a:ext uri="{FF2B5EF4-FFF2-40B4-BE49-F238E27FC236}">
                <a16:creationId xmlns:a16="http://schemas.microsoft.com/office/drawing/2014/main" id="{D6B5BD26-ED26-0BF2-3DAC-58B835CDCB84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endParaRPr kumimoji="0" lang="en-US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54277" name="Rectangle 2">
            <a:extLst>
              <a:ext uri="{FF2B5EF4-FFF2-40B4-BE49-F238E27FC236}">
                <a16:creationId xmlns:a16="http://schemas.microsoft.com/office/drawing/2014/main" id="{16BE8F3F-33E3-139A-3398-90D9D97CFD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/>
              <a:t>活動四</a:t>
            </a:r>
            <a:endParaRPr lang="en-US" altLang="zh-TW" dirty="0"/>
          </a:p>
        </p:txBody>
      </p:sp>
      <p:sp>
        <p:nvSpPr>
          <p:cNvPr id="54278" name="Rectangle 3">
            <a:extLst>
              <a:ext uri="{FF2B5EF4-FFF2-40B4-BE49-F238E27FC236}">
                <a16:creationId xmlns:a16="http://schemas.microsoft.com/office/drawing/2014/main" id="{E18238E0-5F1A-6446-4620-9C863063D4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989138"/>
            <a:ext cx="7650162" cy="3602037"/>
          </a:xfrm>
        </p:spPr>
        <p:txBody>
          <a:bodyPr/>
          <a:lstStyle/>
          <a:p>
            <a:pPr marL="609600" indent="-609600" eaLnBrk="1" hangingPunct="1"/>
            <a:r>
              <a:rPr lang="zh-TW" sz="40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比較直線法</a:t>
            </a:r>
            <a:r>
              <a:rPr lang="zh-TW" altLang="en-US" sz="40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及</a:t>
            </a:r>
            <a:r>
              <a:rPr lang="zh-TW" sz="40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餘額遞減法</a:t>
            </a:r>
            <a:r>
              <a:rPr lang="zh-TW" altLang="en-US" sz="40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的每年</a:t>
            </a:r>
            <a:r>
              <a:rPr lang="zh-TW" sz="40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折舊模式。</a:t>
            </a:r>
            <a:endParaRPr lang="en-US" altLang="zh-TW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3">
            <a:extLst>
              <a:ext uri="{FF2B5EF4-FFF2-40B4-BE49-F238E27FC236}">
                <a16:creationId xmlns:a16="http://schemas.microsoft.com/office/drawing/2014/main" id="{44F77E6E-BAB8-9931-6946-99A1C6150D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323" name="Footer Placeholder 4">
            <a:extLst>
              <a:ext uri="{FF2B5EF4-FFF2-40B4-BE49-F238E27FC236}">
                <a16:creationId xmlns:a16="http://schemas.microsoft.com/office/drawing/2014/main" id="{56404118-5B97-21FD-9664-EF310A6F4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EA079F63-7010-48D0-A59C-CAE0BF31C860}" type="slidenum">
              <a:rPr kumimoji="0" lang="en-US" altLang="zh-TW" smtClean="0"/>
              <a:pPr/>
              <a:t>26</a:t>
            </a:fld>
            <a:endParaRPr kumimoji="0" lang="en-US" altLang="zh-TW"/>
          </a:p>
        </p:txBody>
      </p:sp>
      <p:sp>
        <p:nvSpPr>
          <p:cNvPr id="56324" name="Date Placeholder 5">
            <a:extLst>
              <a:ext uri="{FF2B5EF4-FFF2-40B4-BE49-F238E27FC236}">
                <a16:creationId xmlns:a16="http://schemas.microsoft.com/office/drawing/2014/main" id="{34A8826E-FE63-FB0E-BAB2-EE18188FE3A0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endParaRPr kumimoji="0" lang="en-US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56325" name="Rectangle 2">
            <a:extLst>
              <a:ext uri="{FF2B5EF4-FFF2-40B4-BE49-F238E27FC236}">
                <a16:creationId xmlns:a16="http://schemas.microsoft.com/office/drawing/2014/main" id="{531B59D7-886E-7318-04ED-E07FD9CFF1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/>
              <a:t>活動四</a:t>
            </a:r>
            <a:endParaRPr lang="en-US" altLang="zh-TW" dirty="0"/>
          </a:p>
        </p:txBody>
      </p:sp>
      <p:sp>
        <p:nvSpPr>
          <p:cNvPr id="56326" name="Rectangle 3">
            <a:extLst>
              <a:ext uri="{FF2B5EF4-FFF2-40B4-BE49-F238E27FC236}">
                <a16:creationId xmlns:a16="http://schemas.microsoft.com/office/drawing/2014/main" id="{F14CF731-6371-013F-6E21-A8163F1032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2168525"/>
            <a:ext cx="7354887" cy="3511550"/>
          </a:xfrm>
        </p:spPr>
        <p:txBody>
          <a:bodyPr/>
          <a:lstStyle/>
          <a:p>
            <a:pPr marL="609600" indent="-609600" eaLnBrk="1" hangingPunct="1"/>
            <a:r>
              <a:rPr lang="zh-TW" sz="40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討論選</a:t>
            </a:r>
            <a:r>
              <a:rPr lang="zh-TW" altLang="en-US" sz="4000" kern="1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擇</a:t>
            </a:r>
            <a:r>
              <a:rPr lang="zh-TW" sz="40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折舊方法</a:t>
            </a:r>
            <a:r>
              <a:rPr lang="zh-TW" altLang="en-US" sz="40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時的</a:t>
            </a:r>
            <a:r>
              <a:rPr lang="zh-TW" sz="40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考慮因素。</a:t>
            </a:r>
            <a:endParaRPr lang="en-GB" sz="40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609600" indent="-609600" eaLnBrk="1" hangingPunct="1"/>
            <a:endParaRPr lang="en-US" altLang="zh-TW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3">
            <a:extLst>
              <a:ext uri="{FF2B5EF4-FFF2-40B4-BE49-F238E27FC236}">
                <a16:creationId xmlns:a16="http://schemas.microsoft.com/office/drawing/2014/main" id="{1A796B77-8234-21A1-55F3-E7E5D2E5E8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371" name="Footer Placeholder 4">
            <a:extLst>
              <a:ext uri="{FF2B5EF4-FFF2-40B4-BE49-F238E27FC236}">
                <a16:creationId xmlns:a16="http://schemas.microsoft.com/office/drawing/2014/main" id="{D00DB8BA-3EBB-16B2-DC2F-33E2AEF36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50F91D12-E5DF-49F6-839E-B16ED764D090}" type="slidenum">
              <a:rPr kumimoji="0" lang="en-US" altLang="zh-TW" smtClean="0"/>
              <a:pPr/>
              <a:t>27</a:t>
            </a:fld>
            <a:endParaRPr kumimoji="0" lang="en-US" altLang="zh-TW"/>
          </a:p>
        </p:txBody>
      </p:sp>
      <p:sp>
        <p:nvSpPr>
          <p:cNvPr id="58372" name="Date Placeholder 5">
            <a:extLst>
              <a:ext uri="{FF2B5EF4-FFF2-40B4-BE49-F238E27FC236}">
                <a16:creationId xmlns:a16="http://schemas.microsoft.com/office/drawing/2014/main" id="{9E10DA04-483F-F7A0-A925-7A89BB0AE6CC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endParaRPr kumimoji="0" lang="en-US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58373" name="Rectangle 2">
            <a:extLst>
              <a:ext uri="{FF2B5EF4-FFF2-40B4-BE49-F238E27FC236}">
                <a16:creationId xmlns:a16="http://schemas.microsoft.com/office/drawing/2014/main" id="{045E4EA1-2D07-C92A-B492-4AA3EE9E4B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/>
              <a:t>活動四</a:t>
            </a:r>
            <a:endParaRPr lang="en-US" altLang="zh-TW" dirty="0"/>
          </a:p>
        </p:txBody>
      </p:sp>
      <p:sp>
        <p:nvSpPr>
          <p:cNvPr id="58374" name="Rectangle 3">
            <a:extLst>
              <a:ext uri="{FF2B5EF4-FFF2-40B4-BE49-F238E27FC236}">
                <a16:creationId xmlns:a16="http://schemas.microsoft.com/office/drawing/2014/main" id="{4D344062-BCE6-88DE-ABB5-C68169565E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1800" y="2078038"/>
            <a:ext cx="7175500" cy="3422650"/>
          </a:xfrm>
        </p:spPr>
        <p:txBody>
          <a:bodyPr/>
          <a:lstStyle/>
          <a:p>
            <a:pPr marL="609600" indent="-609600" eaLnBrk="1" hangingPunct="1"/>
            <a:r>
              <a:rPr lang="zh-TW" sz="40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提出兩種方法計算年內購入的資產的折舊費用。</a:t>
            </a:r>
            <a:endParaRPr lang="en-GB" sz="40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609600" indent="-609600" eaLnBrk="1" hangingPunct="1"/>
            <a:endParaRPr lang="en-US" altLang="zh-TW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3">
            <a:extLst>
              <a:ext uri="{FF2B5EF4-FFF2-40B4-BE49-F238E27FC236}">
                <a16:creationId xmlns:a16="http://schemas.microsoft.com/office/drawing/2014/main" id="{5DB353B3-6A2B-E06A-B6D9-8928457989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419" name="Footer Placeholder 4">
            <a:extLst>
              <a:ext uri="{FF2B5EF4-FFF2-40B4-BE49-F238E27FC236}">
                <a16:creationId xmlns:a16="http://schemas.microsoft.com/office/drawing/2014/main" id="{B6028525-E30F-E662-5AA6-650EB10B3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EA89C455-63C3-4EC4-89E7-EAF9747A3931}" type="slidenum">
              <a:rPr kumimoji="0" lang="en-US" altLang="zh-TW" smtClean="0"/>
              <a:pPr/>
              <a:t>28</a:t>
            </a:fld>
            <a:endParaRPr kumimoji="0" lang="en-US" altLang="zh-TW"/>
          </a:p>
        </p:txBody>
      </p:sp>
      <p:sp>
        <p:nvSpPr>
          <p:cNvPr id="60420" name="Date Placeholder 5">
            <a:extLst>
              <a:ext uri="{FF2B5EF4-FFF2-40B4-BE49-F238E27FC236}">
                <a16:creationId xmlns:a16="http://schemas.microsoft.com/office/drawing/2014/main" id="{9F09F6A7-4D6E-78D7-2771-BF0E8048356D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endParaRPr kumimoji="0" lang="en-US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60421" name="Rectangle 2">
            <a:extLst>
              <a:ext uri="{FF2B5EF4-FFF2-40B4-BE49-F238E27FC236}">
                <a16:creationId xmlns:a16="http://schemas.microsoft.com/office/drawing/2014/main" id="{FBB24C83-8014-070F-DCE0-CA8F2DD73C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998538"/>
            <a:ext cx="7543800" cy="1295400"/>
          </a:xfrm>
        </p:spPr>
        <p:txBody>
          <a:bodyPr/>
          <a:lstStyle/>
          <a:p>
            <a:pPr eaLnBrk="1" hangingPunct="1"/>
            <a:r>
              <a:rPr lang="zh-TW" altLang="en-US" sz="4800" b="0" dirty="0"/>
              <a:t>活動五</a:t>
            </a:r>
            <a:endParaRPr lang="en-US" altLang="zh-TW" sz="4800" b="0" dirty="0"/>
          </a:p>
        </p:txBody>
      </p:sp>
      <p:sp>
        <p:nvSpPr>
          <p:cNvPr id="60422" name="Rectangle 3">
            <a:extLst>
              <a:ext uri="{FF2B5EF4-FFF2-40B4-BE49-F238E27FC236}">
                <a16:creationId xmlns:a16="http://schemas.microsoft.com/office/drawing/2014/main" id="{860531E0-DF7B-9BAB-768D-93BF834C5C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2619375"/>
            <a:ext cx="8229600" cy="14398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5800" dirty="0" smtClean="0"/>
              <a:t>微</a:t>
            </a:r>
            <a:r>
              <a:rPr lang="zh-TW" altLang="en-US" sz="5800" dirty="0"/>
              <a:t>型</a:t>
            </a:r>
            <a:r>
              <a:rPr lang="zh-TW" altLang="en-US" sz="5800" dirty="0" smtClean="0"/>
              <a:t>個案</a:t>
            </a:r>
            <a:endParaRPr lang="en-US" altLang="zh-TW" sz="5800" dirty="0"/>
          </a:p>
        </p:txBody>
      </p:sp>
      <p:pic>
        <p:nvPicPr>
          <p:cNvPr id="60423" name="Picture 5">
            <a:extLst>
              <a:ext uri="{FF2B5EF4-FFF2-40B4-BE49-F238E27FC236}">
                <a16:creationId xmlns:a16="http://schemas.microsoft.com/office/drawing/2014/main" id="{A149AADA-9479-D3B9-ABBE-4320C7E1F2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349500"/>
            <a:ext cx="19812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3">
            <a:extLst>
              <a:ext uri="{FF2B5EF4-FFF2-40B4-BE49-F238E27FC236}">
                <a16:creationId xmlns:a16="http://schemas.microsoft.com/office/drawing/2014/main" id="{B70798FE-2CED-C9AC-30F2-296ED9D2B8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467" name="Footer Placeholder 4">
            <a:extLst>
              <a:ext uri="{FF2B5EF4-FFF2-40B4-BE49-F238E27FC236}">
                <a16:creationId xmlns:a16="http://schemas.microsoft.com/office/drawing/2014/main" id="{9DB8D133-7BCD-B8AE-7019-37AADE88E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/>
          </a:p>
          <a:p>
            <a:fld id="{17C7DAD8-BFF0-4C52-9153-0CA03E94EF94}" type="slidenum">
              <a:rPr kumimoji="0" lang="en-US" altLang="zh-TW" smtClean="0"/>
              <a:pPr/>
              <a:t>29</a:t>
            </a:fld>
            <a:endParaRPr kumimoji="0" lang="en-US" altLang="zh-TW" dirty="0"/>
          </a:p>
        </p:txBody>
      </p:sp>
      <p:sp>
        <p:nvSpPr>
          <p:cNvPr id="62468" name="Date Placeholder 5">
            <a:extLst>
              <a:ext uri="{FF2B5EF4-FFF2-40B4-BE49-F238E27FC236}">
                <a16:creationId xmlns:a16="http://schemas.microsoft.com/office/drawing/2014/main" id="{69563F4A-18C1-FC2D-3ED0-24C9984E4B35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endParaRPr kumimoji="0" lang="en-US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62469" name="Rectangle 2">
            <a:extLst>
              <a:ext uri="{FF2B5EF4-FFF2-40B4-BE49-F238E27FC236}">
                <a16:creationId xmlns:a16="http://schemas.microsoft.com/office/drawing/2014/main" id="{517FBF89-D05E-C4C2-BBB7-794F7AB017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/>
              <a:t>活動五：建議答案</a:t>
            </a:r>
            <a:endParaRPr lang="en-US" altLang="zh-TW" dirty="0"/>
          </a:p>
        </p:txBody>
      </p:sp>
      <p:grpSp>
        <p:nvGrpSpPr>
          <p:cNvPr id="62470" name="Group 9">
            <a:extLst>
              <a:ext uri="{FF2B5EF4-FFF2-40B4-BE49-F238E27FC236}">
                <a16:creationId xmlns:a16="http://schemas.microsoft.com/office/drawing/2014/main" id="{5E50DF4B-1BAE-37FF-5843-7BF06127CF6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41313" y="1989138"/>
            <a:ext cx="8623300" cy="3944937"/>
            <a:chOff x="215" y="1253"/>
            <a:chExt cx="5432" cy="2485"/>
          </a:xfrm>
        </p:grpSpPr>
        <p:sp>
          <p:nvSpPr>
            <p:cNvPr id="62471" name="AutoShape 8">
              <a:extLst>
                <a:ext uri="{FF2B5EF4-FFF2-40B4-BE49-F238E27FC236}">
                  <a16:creationId xmlns:a16="http://schemas.microsoft.com/office/drawing/2014/main" id="{7F65980E-4B16-535F-C657-4C32F2F4A1A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15" y="1253"/>
              <a:ext cx="5432" cy="2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472" name="Rectangle 10">
              <a:extLst>
                <a:ext uri="{FF2B5EF4-FFF2-40B4-BE49-F238E27FC236}">
                  <a16:creationId xmlns:a16="http://schemas.microsoft.com/office/drawing/2014/main" id="{EE69320B-19C9-4443-F238-2C4BF201E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6" y="1260"/>
              <a:ext cx="2655" cy="3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HK" altLang="en-US"/>
            </a:p>
          </p:txBody>
        </p:sp>
        <p:sp>
          <p:nvSpPr>
            <p:cNvPr id="62473" name="Rectangle 11">
              <a:extLst>
                <a:ext uri="{FF2B5EF4-FFF2-40B4-BE49-F238E27FC236}">
                  <a16:creationId xmlns:a16="http://schemas.microsoft.com/office/drawing/2014/main" id="{30344028-A846-A2AC-F6F4-C7E9A7394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5" y="1686"/>
              <a:ext cx="312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zh-HK" altLang="zh-HK" sz="2300">
                  <a:solidFill>
                    <a:srgbClr val="000000"/>
                  </a:solidFill>
                  <a:latin typeface="Times New Roman" panose="02020603050405020304" pitchFamily="18" charset="0"/>
                </a:rPr>
                <a:t> A </a:t>
              </a:r>
              <a:endParaRPr lang="zh-HK" altLang="zh-HK"/>
            </a:p>
          </p:txBody>
        </p:sp>
        <p:sp>
          <p:nvSpPr>
            <p:cNvPr id="62474" name="Rectangle 12">
              <a:extLst>
                <a:ext uri="{FF2B5EF4-FFF2-40B4-BE49-F238E27FC236}">
                  <a16:creationId xmlns:a16="http://schemas.microsoft.com/office/drawing/2014/main" id="{2EF8B562-A1FF-9A11-2DBE-3E555FE5F3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8" y="1686"/>
              <a:ext cx="300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zh-HK" altLang="zh-HK" sz="2300">
                  <a:solidFill>
                    <a:srgbClr val="000000"/>
                  </a:solidFill>
                  <a:latin typeface="Times New Roman" panose="02020603050405020304" pitchFamily="18" charset="0"/>
                </a:rPr>
                <a:t> B </a:t>
              </a:r>
              <a:endParaRPr lang="zh-HK" altLang="zh-HK"/>
            </a:p>
          </p:txBody>
        </p:sp>
        <p:sp>
          <p:nvSpPr>
            <p:cNvPr id="62475" name="Rectangle 13">
              <a:extLst>
                <a:ext uri="{FF2B5EF4-FFF2-40B4-BE49-F238E27FC236}">
                  <a16:creationId xmlns:a16="http://schemas.microsoft.com/office/drawing/2014/main" id="{35457230-2F9C-986F-9034-02F7C330D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" y="2039"/>
              <a:ext cx="1301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zh-CN" sz="2300" dirty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使用的折舊方法</a:t>
              </a:r>
              <a:endParaRPr lang="zh-HK" altLang="zh-HK" sz="2300" dirty="0"/>
            </a:p>
          </p:txBody>
        </p:sp>
        <p:sp>
          <p:nvSpPr>
            <p:cNvPr id="62476" name="Rectangle 14">
              <a:extLst>
                <a:ext uri="{FF2B5EF4-FFF2-40B4-BE49-F238E27FC236}">
                  <a16:creationId xmlns:a16="http://schemas.microsoft.com/office/drawing/2014/main" id="{571C6D2B-325D-9A57-70BC-1810A504CC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3" y="2020"/>
              <a:ext cx="65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zh-HK" altLang="zh-HK" sz="23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zh-HK" altLang="en-US" sz="23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直線法</a:t>
              </a:r>
              <a:r>
                <a:rPr lang="zh-HK" altLang="zh-HK" sz="23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endParaRPr lang="zh-HK" altLang="zh-HK" dirty="0"/>
            </a:p>
          </p:txBody>
        </p:sp>
        <p:sp>
          <p:nvSpPr>
            <p:cNvPr id="62477" name="Rectangle 15">
              <a:extLst>
                <a:ext uri="{FF2B5EF4-FFF2-40B4-BE49-F238E27FC236}">
                  <a16:creationId xmlns:a16="http://schemas.microsoft.com/office/drawing/2014/main" id="{2E3664DD-974E-8E88-AF58-84DD3793A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1" y="2029"/>
              <a:ext cx="1022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zh-HK" altLang="zh-HK" sz="23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zh-HK" altLang="en-US" sz="23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餘額遞減法</a:t>
              </a:r>
              <a:r>
                <a:rPr lang="zh-HK" altLang="zh-HK" sz="23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endParaRPr lang="zh-HK" altLang="zh-HK" dirty="0"/>
            </a:p>
          </p:txBody>
        </p:sp>
        <p:sp>
          <p:nvSpPr>
            <p:cNvPr id="62478" name="Rectangle 16">
              <a:extLst>
                <a:ext uri="{FF2B5EF4-FFF2-40B4-BE49-F238E27FC236}">
                  <a16:creationId xmlns:a16="http://schemas.microsoft.com/office/drawing/2014/main" id="{967B1472-32F0-EE43-B0B3-BB9D344E1B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" y="2392"/>
              <a:ext cx="1115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zh-CN" sz="2300" dirty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使用的折舊</a:t>
              </a:r>
              <a:r>
                <a:rPr lang="zh-TW" altLang="en-US" sz="2300" dirty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率</a:t>
              </a:r>
              <a:endParaRPr lang="zh-HK" altLang="zh-HK" sz="2300" dirty="0"/>
            </a:p>
          </p:txBody>
        </p:sp>
        <p:sp>
          <p:nvSpPr>
            <p:cNvPr id="62479" name="Rectangle 17">
              <a:extLst>
                <a:ext uri="{FF2B5EF4-FFF2-40B4-BE49-F238E27FC236}">
                  <a16:creationId xmlns:a16="http://schemas.microsoft.com/office/drawing/2014/main" id="{6C15E312-567C-6EC3-709E-E9AE40CE5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3" y="2392"/>
              <a:ext cx="33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zh-HK" altLang="zh-HK" sz="23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1/5 </a:t>
              </a:r>
              <a:endParaRPr lang="zh-HK" altLang="zh-HK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480" name="Rectangle 18">
              <a:extLst>
                <a:ext uri="{FF2B5EF4-FFF2-40B4-BE49-F238E27FC236}">
                  <a16:creationId xmlns:a16="http://schemas.microsoft.com/office/drawing/2014/main" id="{8A8011E1-F648-89E0-0957-07650306F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2392"/>
              <a:ext cx="369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zh-HK" altLang="zh-HK" sz="2300">
                  <a:solidFill>
                    <a:srgbClr val="0000FF"/>
                  </a:solidFill>
                  <a:latin typeface="Times New Roman" panose="02020603050405020304" pitchFamily="18" charset="0"/>
                </a:rPr>
                <a:t> 1/3</a:t>
              </a:r>
              <a:endParaRPr lang="zh-HK" altLang="zh-HK"/>
            </a:p>
          </p:txBody>
        </p:sp>
        <p:sp>
          <p:nvSpPr>
            <p:cNvPr id="62481" name="Rectangle 19">
              <a:extLst>
                <a:ext uri="{FF2B5EF4-FFF2-40B4-BE49-F238E27FC236}">
                  <a16:creationId xmlns:a16="http://schemas.microsoft.com/office/drawing/2014/main" id="{1782BCEC-EDC9-636B-B600-3EBA497EE7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" y="2745"/>
              <a:ext cx="372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23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成本</a:t>
              </a:r>
              <a:endParaRPr lang="zh-HK" altLang="zh-HK" dirty="0"/>
            </a:p>
          </p:txBody>
        </p:sp>
        <p:sp>
          <p:nvSpPr>
            <p:cNvPr id="62482" name="Rectangle 20">
              <a:extLst>
                <a:ext uri="{FF2B5EF4-FFF2-40B4-BE49-F238E27FC236}">
                  <a16:creationId xmlns:a16="http://schemas.microsoft.com/office/drawing/2014/main" id="{AA7A1A7D-867A-F18E-F145-CF8B825DC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4" y="2745"/>
              <a:ext cx="511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zh-HK" altLang="zh-HK" sz="23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$6,075</a:t>
              </a:r>
              <a:endParaRPr lang="zh-HK" altLang="zh-HK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483" name="Rectangle 21">
              <a:extLst>
                <a:ext uri="{FF2B5EF4-FFF2-40B4-BE49-F238E27FC236}">
                  <a16:creationId xmlns:a16="http://schemas.microsoft.com/office/drawing/2014/main" id="{7B70DB38-2CB8-8753-59C7-142F63AA1C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0" y="2745"/>
              <a:ext cx="605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zh-HK" altLang="zh-HK" sz="2300">
                  <a:solidFill>
                    <a:srgbClr val="0000FF"/>
                  </a:solidFill>
                  <a:latin typeface="Times New Roman" panose="02020603050405020304" pitchFamily="18" charset="0"/>
                </a:rPr>
                <a:t>$6,075</a:t>
              </a:r>
              <a:endParaRPr lang="zh-HK" altLang="zh-HK"/>
            </a:p>
          </p:txBody>
        </p:sp>
        <p:sp>
          <p:nvSpPr>
            <p:cNvPr id="62484" name="Rectangle 22">
              <a:extLst>
                <a:ext uri="{FF2B5EF4-FFF2-40B4-BE49-F238E27FC236}">
                  <a16:creationId xmlns:a16="http://schemas.microsoft.com/office/drawing/2014/main" id="{2B3E34C6-C02C-7F01-1DEC-57EA794FDC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" y="3098"/>
              <a:ext cx="1858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23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第二年期末的帳面淨值</a:t>
              </a:r>
              <a:endParaRPr lang="zh-HK" altLang="zh-HK" dirty="0"/>
            </a:p>
          </p:txBody>
        </p:sp>
        <p:sp>
          <p:nvSpPr>
            <p:cNvPr id="62485" name="Rectangle 23">
              <a:extLst>
                <a:ext uri="{FF2B5EF4-FFF2-40B4-BE49-F238E27FC236}">
                  <a16:creationId xmlns:a16="http://schemas.microsoft.com/office/drawing/2014/main" id="{CE460B34-18C6-965C-1077-354D2F1488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4" y="3098"/>
              <a:ext cx="605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zh-HK" altLang="zh-HK" sz="23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$3,965</a:t>
              </a:r>
              <a:endParaRPr lang="zh-HK" altLang="zh-HK" dirty="0"/>
            </a:p>
          </p:txBody>
        </p:sp>
        <p:sp>
          <p:nvSpPr>
            <p:cNvPr id="62486" name="Rectangle 24">
              <a:extLst>
                <a:ext uri="{FF2B5EF4-FFF2-40B4-BE49-F238E27FC236}">
                  <a16:creationId xmlns:a16="http://schemas.microsoft.com/office/drawing/2014/main" id="{B9833CEC-0D10-EB34-06C6-AD94086C11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0" y="3098"/>
              <a:ext cx="605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zh-HK" altLang="zh-HK" sz="23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$2,700</a:t>
              </a:r>
              <a:endParaRPr lang="zh-HK" altLang="zh-HK" dirty="0"/>
            </a:p>
          </p:txBody>
        </p:sp>
        <p:sp>
          <p:nvSpPr>
            <p:cNvPr id="62487" name="Rectangle 25">
              <a:extLst>
                <a:ext uri="{FF2B5EF4-FFF2-40B4-BE49-F238E27FC236}">
                  <a16:creationId xmlns:a16="http://schemas.microsoft.com/office/drawing/2014/main" id="{1E40FE2F-DCB3-736E-AA4C-ABA3760C2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" y="3451"/>
              <a:ext cx="1486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2300" dirty="0"/>
                <a:t>第三年的折舊費用</a:t>
              </a:r>
              <a:endParaRPr lang="zh-HK" altLang="zh-HK" sz="2300" dirty="0"/>
            </a:p>
          </p:txBody>
        </p:sp>
        <p:sp>
          <p:nvSpPr>
            <p:cNvPr id="62488" name="Rectangle 26">
              <a:extLst>
                <a:ext uri="{FF2B5EF4-FFF2-40B4-BE49-F238E27FC236}">
                  <a16:creationId xmlns:a16="http://schemas.microsoft.com/office/drawing/2014/main" id="{3429B9AC-4EC6-53E8-7E98-AEF916745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4" y="3451"/>
              <a:ext cx="605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zh-HK" altLang="zh-HK" sz="2300">
                  <a:solidFill>
                    <a:srgbClr val="0000FF"/>
                  </a:solidFill>
                  <a:latin typeface="Times New Roman" panose="02020603050405020304" pitchFamily="18" charset="0"/>
                </a:rPr>
                <a:t>$1,055</a:t>
              </a:r>
              <a:endParaRPr lang="zh-HK" altLang="zh-HK"/>
            </a:p>
          </p:txBody>
        </p:sp>
        <p:sp>
          <p:nvSpPr>
            <p:cNvPr id="62489" name="Rectangle 27">
              <a:extLst>
                <a:ext uri="{FF2B5EF4-FFF2-40B4-BE49-F238E27FC236}">
                  <a16:creationId xmlns:a16="http://schemas.microsoft.com/office/drawing/2014/main" id="{5199DA8E-6B77-69E6-18E1-3A3672878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9" y="3451"/>
              <a:ext cx="461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zh-HK" altLang="zh-HK" sz="2300">
                  <a:solidFill>
                    <a:srgbClr val="0000FF"/>
                  </a:solidFill>
                  <a:latin typeface="Times New Roman" panose="02020603050405020304" pitchFamily="18" charset="0"/>
                </a:rPr>
                <a:t>$900</a:t>
              </a:r>
              <a:endParaRPr lang="zh-HK" altLang="zh-HK"/>
            </a:p>
          </p:txBody>
        </p:sp>
        <p:sp>
          <p:nvSpPr>
            <p:cNvPr id="62490" name="Rectangle 28">
              <a:extLst>
                <a:ext uri="{FF2B5EF4-FFF2-40B4-BE49-F238E27FC236}">
                  <a16:creationId xmlns:a16="http://schemas.microsoft.com/office/drawing/2014/main" id="{FDC2A925-06B6-BAD3-7D60-ED12EF447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4" y="1326"/>
              <a:ext cx="372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23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機器</a:t>
              </a:r>
              <a:endParaRPr lang="zh-HK" altLang="zh-HK" dirty="0"/>
            </a:p>
          </p:txBody>
        </p:sp>
        <p:sp>
          <p:nvSpPr>
            <p:cNvPr id="62491" name="Line 29">
              <a:extLst>
                <a:ext uri="{FF2B5EF4-FFF2-40B4-BE49-F238E27FC236}">
                  <a16:creationId xmlns:a16="http://schemas.microsoft.com/office/drawing/2014/main" id="{28258E1A-61ED-3FF3-FBF7-70CAB79265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8" y="1253"/>
              <a:ext cx="0" cy="24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492" name="Rectangle 30">
              <a:extLst>
                <a:ext uri="{FF2B5EF4-FFF2-40B4-BE49-F238E27FC236}">
                  <a16:creationId xmlns:a16="http://schemas.microsoft.com/office/drawing/2014/main" id="{8BAC27A9-7FA9-841A-9F10-524F7209E6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8" y="1253"/>
              <a:ext cx="15" cy="248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HK" altLang="en-US"/>
            </a:p>
          </p:txBody>
        </p:sp>
        <p:sp>
          <p:nvSpPr>
            <p:cNvPr id="62493" name="Line 31">
              <a:extLst>
                <a:ext uri="{FF2B5EF4-FFF2-40B4-BE49-F238E27FC236}">
                  <a16:creationId xmlns:a16="http://schemas.microsoft.com/office/drawing/2014/main" id="{D4896AC8-CAD4-A39E-A2A4-9DCEF72D8F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32" y="1268"/>
              <a:ext cx="0" cy="247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494" name="Rectangle 32">
              <a:extLst>
                <a:ext uri="{FF2B5EF4-FFF2-40B4-BE49-F238E27FC236}">
                  <a16:creationId xmlns:a16="http://schemas.microsoft.com/office/drawing/2014/main" id="{179454D4-8581-5AF4-E918-CC5CEBB97D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2" y="1268"/>
              <a:ext cx="15" cy="247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HK" altLang="en-US"/>
            </a:p>
          </p:txBody>
        </p:sp>
        <p:sp>
          <p:nvSpPr>
            <p:cNvPr id="62495" name="Line 33">
              <a:extLst>
                <a:ext uri="{FF2B5EF4-FFF2-40B4-BE49-F238E27FC236}">
                  <a16:creationId xmlns:a16="http://schemas.microsoft.com/office/drawing/2014/main" id="{6C53CDC2-5190-2F69-B279-43F7D83394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2" y="1621"/>
              <a:ext cx="0" cy="21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496" name="Rectangle 34">
              <a:extLst>
                <a:ext uri="{FF2B5EF4-FFF2-40B4-BE49-F238E27FC236}">
                  <a16:creationId xmlns:a16="http://schemas.microsoft.com/office/drawing/2014/main" id="{F5CF7380-F0E0-138F-937A-7D460757C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2" y="1621"/>
              <a:ext cx="15" cy="21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HK" altLang="en-US"/>
            </a:p>
          </p:txBody>
        </p:sp>
        <p:sp>
          <p:nvSpPr>
            <p:cNvPr id="62497" name="Line 35">
              <a:extLst>
                <a:ext uri="{FF2B5EF4-FFF2-40B4-BE49-F238E27FC236}">
                  <a16:creationId xmlns:a16="http://schemas.microsoft.com/office/drawing/2014/main" id="{43073D53-8496-200A-590F-E3E3BBF57F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3" y="1253"/>
              <a:ext cx="265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498" name="Rectangle 36">
              <a:extLst>
                <a:ext uri="{FF2B5EF4-FFF2-40B4-BE49-F238E27FC236}">
                  <a16:creationId xmlns:a16="http://schemas.microsoft.com/office/drawing/2014/main" id="{E3A2B765-AA22-C5A7-B230-F393CD6673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3" y="1253"/>
              <a:ext cx="2654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HK" altLang="en-US"/>
            </a:p>
          </p:txBody>
        </p:sp>
        <p:sp>
          <p:nvSpPr>
            <p:cNvPr id="62499" name="Line 37">
              <a:extLst>
                <a:ext uri="{FF2B5EF4-FFF2-40B4-BE49-F238E27FC236}">
                  <a16:creationId xmlns:a16="http://schemas.microsoft.com/office/drawing/2014/main" id="{14828FAF-744C-B03E-9E94-B064C7BEFA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3" y="1606"/>
              <a:ext cx="265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500" name="Rectangle 38">
              <a:extLst>
                <a:ext uri="{FF2B5EF4-FFF2-40B4-BE49-F238E27FC236}">
                  <a16:creationId xmlns:a16="http://schemas.microsoft.com/office/drawing/2014/main" id="{F9179C67-90F6-BFD8-4FBA-9D0968C84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3" y="1606"/>
              <a:ext cx="2654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HK" altLang="en-US"/>
            </a:p>
          </p:txBody>
        </p:sp>
        <p:sp>
          <p:nvSpPr>
            <p:cNvPr id="62501" name="Line 39">
              <a:extLst>
                <a:ext uri="{FF2B5EF4-FFF2-40B4-BE49-F238E27FC236}">
                  <a16:creationId xmlns:a16="http://schemas.microsoft.com/office/drawing/2014/main" id="{8BAAFC32-CE03-7678-1CFF-B6CDC22C38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3" y="1959"/>
              <a:ext cx="265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502" name="Rectangle 40">
              <a:extLst>
                <a:ext uri="{FF2B5EF4-FFF2-40B4-BE49-F238E27FC236}">
                  <a16:creationId xmlns:a16="http://schemas.microsoft.com/office/drawing/2014/main" id="{1B7C98AA-D0D4-C844-DE9C-194A91EC1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3" y="1959"/>
              <a:ext cx="2654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HK" altLang="en-US"/>
            </a:p>
          </p:txBody>
        </p:sp>
        <p:sp>
          <p:nvSpPr>
            <p:cNvPr id="62503" name="Line 41">
              <a:extLst>
                <a:ext uri="{FF2B5EF4-FFF2-40B4-BE49-F238E27FC236}">
                  <a16:creationId xmlns:a16="http://schemas.microsoft.com/office/drawing/2014/main" id="{7B06ACA1-BFA5-3154-7B9B-BDD08D88D2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3" y="2312"/>
              <a:ext cx="265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504" name="Rectangle 42">
              <a:extLst>
                <a:ext uri="{FF2B5EF4-FFF2-40B4-BE49-F238E27FC236}">
                  <a16:creationId xmlns:a16="http://schemas.microsoft.com/office/drawing/2014/main" id="{61A825F8-A098-6BD4-C971-0EBF32D38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3" y="2312"/>
              <a:ext cx="2654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HK" altLang="en-US"/>
            </a:p>
          </p:txBody>
        </p:sp>
        <p:sp>
          <p:nvSpPr>
            <p:cNvPr id="62505" name="Line 43">
              <a:extLst>
                <a:ext uri="{FF2B5EF4-FFF2-40B4-BE49-F238E27FC236}">
                  <a16:creationId xmlns:a16="http://schemas.microsoft.com/office/drawing/2014/main" id="{45DCFD5C-1FF3-8F1E-1DF6-96079F7996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3" y="2665"/>
              <a:ext cx="265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506" name="Rectangle 44">
              <a:extLst>
                <a:ext uri="{FF2B5EF4-FFF2-40B4-BE49-F238E27FC236}">
                  <a16:creationId xmlns:a16="http://schemas.microsoft.com/office/drawing/2014/main" id="{4025934D-90DA-2A1F-B7F1-FDDAA66EDA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3" y="2665"/>
              <a:ext cx="2654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HK" altLang="en-US"/>
            </a:p>
          </p:txBody>
        </p:sp>
        <p:sp>
          <p:nvSpPr>
            <p:cNvPr id="62507" name="Line 45">
              <a:extLst>
                <a:ext uri="{FF2B5EF4-FFF2-40B4-BE49-F238E27FC236}">
                  <a16:creationId xmlns:a16="http://schemas.microsoft.com/office/drawing/2014/main" id="{115AA042-EC57-C53B-D359-3EF86FE736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3" y="3017"/>
              <a:ext cx="265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508" name="Rectangle 46">
              <a:extLst>
                <a:ext uri="{FF2B5EF4-FFF2-40B4-BE49-F238E27FC236}">
                  <a16:creationId xmlns:a16="http://schemas.microsoft.com/office/drawing/2014/main" id="{1EFE1304-BB5E-006B-046D-952018DA5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3" y="3017"/>
              <a:ext cx="2654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HK" altLang="en-US"/>
            </a:p>
          </p:txBody>
        </p:sp>
        <p:sp>
          <p:nvSpPr>
            <p:cNvPr id="62509" name="Line 47">
              <a:extLst>
                <a:ext uri="{FF2B5EF4-FFF2-40B4-BE49-F238E27FC236}">
                  <a16:creationId xmlns:a16="http://schemas.microsoft.com/office/drawing/2014/main" id="{7758F9D7-A190-0794-1A65-6EE105C926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3" y="3370"/>
              <a:ext cx="265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510" name="Rectangle 48">
              <a:extLst>
                <a:ext uri="{FF2B5EF4-FFF2-40B4-BE49-F238E27FC236}">
                  <a16:creationId xmlns:a16="http://schemas.microsoft.com/office/drawing/2014/main" id="{9B04C9F7-AB6D-3171-7EC3-0CD88C64F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3" y="3370"/>
              <a:ext cx="2654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HK" altLang="en-US"/>
            </a:p>
          </p:txBody>
        </p:sp>
        <p:sp>
          <p:nvSpPr>
            <p:cNvPr id="62511" name="Line 49">
              <a:extLst>
                <a:ext uri="{FF2B5EF4-FFF2-40B4-BE49-F238E27FC236}">
                  <a16:creationId xmlns:a16="http://schemas.microsoft.com/office/drawing/2014/main" id="{354515B2-0A54-53C1-A831-0F67473501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3" y="3723"/>
              <a:ext cx="265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512" name="Rectangle 50">
              <a:extLst>
                <a:ext uri="{FF2B5EF4-FFF2-40B4-BE49-F238E27FC236}">
                  <a16:creationId xmlns:a16="http://schemas.microsoft.com/office/drawing/2014/main" id="{A0DA3F10-5296-B143-C340-CC9C44E991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3" y="3723"/>
              <a:ext cx="2654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HK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61A2A1A6-2D0F-3CAF-797E-5FBEA64179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資本支出</a:t>
            </a:r>
            <a:r>
              <a:rPr lang="zh-TW" altLang="en-US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及</a:t>
            </a:r>
            <a:r>
              <a:rPr lang="zh-TW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收益支出的概念</a:t>
            </a:r>
            <a:endParaRPr lang="en-HK" altLang="en-US" dirty="0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EC34EB86-0161-E46A-83D4-FF1358C6F1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4679950"/>
          </a:xfrm>
        </p:spPr>
        <p:txBody>
          <a:bodyPr/>
          <a:lstStyle/>
          <a:p>
            <a:pPr eaLnBrk="1" hangingPunct="1"/>
            <a:r>
              <a:rPr lang="zh-TW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資本支出是</a:t>
            </a:r>
            <a:r>
              <a:rPr lang="zh-TW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購置非流動資產及使該資產</a:t>
            </a:r>
            <a:r>
              <a:rPr lang="zh-TW" altLang="en-US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達至</a:t>
            </a:r>
            <a:r>
              <a:rPr lang="zh-TW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擬定用途的必要成本</a:t>
            </a:r>
            <a:r>
              <a:rPr lang="zh-TW" altLang="en-US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，</a:t>
            </a:r>
            <a:r>
              <a:rPr lang="zh-TW" altLang="en-US" kern="1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當中包括購買資產的成本、運費及安裝費等。</a:t>
            </a:r>
            <a:endParaRPr lang="en-GB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zh-TW" altLang="en-US" dirty="0"/>
              <a:t>收益支出是會計期內（通常一年內）的短期支出。</a:t>
            </a:r>
            <a:endParaRPr lang="en-HK" altLang="en-US" dirty="0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48D711D9-925A-96CB-F53F-CFC554F9A1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1" name="Footer Placeholder 4">
            <a:extLst>
              <a:ext uri="{FF2B5EF4-FFF2-40B4-BE49-F238E27FC236}">
                <a16:creationId xmlns:a16="http://schemas.microsoft.com/office/drawing/2014/main" id="{CAA72EE4-A2B4-C7B9-0F9B-60DD49B23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F7AD6E36-F72A-4968-8FDA-7A0D5D51B82D}" type="slidenum">
              <a:rPr kumimoji="0" lang="en-US" altLang="zh-TW" smtClean="0"/>
              <a:pPr/>
              <a:t>3</a:t>
            </a:fld>
            <a:endParaRPr kumimoji="0" lang="en-US" altLang="zh-TW"/>
          </a:p>
        </p:txBody>
      </p:sp>
      <p:sp>
        <p:nvSpPr>
          <p:cNvPr id="9222" name="Date Placeholder 5">
            <a:extLst>
              <a:ext uri="{FF2B5EF4-FFF2-40B4-BE49-F238E27FC236}">
                <a16:creationId xmlns:a16="http://schemas.microsoft.com/office/drawing/2014/main" id="{3933E4C6-45BF-DBD1-08D1-2BA836D32605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>
              <a:tabLst>
                <a:tab pos="2637155" algn="ctr"/>
                <a:tab pos="5274310" algn="r"/>
              </a:tabLst>
            </a:pPr>
            <a:endParaRPr lang="en-GB" altLang="zh-TW" dirty="0">
              <a:effectLst/>
              <a:latin typeface="+mn-ea"/>
              <a:ea typeface="+mn-ea"/>
            </a:endParaRPr>
          </a:p>
          <a:p>
            <a:pPr>
              <a:tabLst>
                <a:tab pos="2637155" algn="ctr"/>
                <a:tab pos="5274310" algn="r"/>
              </a:tabLst>
            </a:pPr>
            <a:r>
              <a:rPr lang="zh-TW" altLang="en-US" dirty="0">
                <a:effectLst/>
                <a:latin typeface="+mn-ea"/>
                <a:ea typeface="+mn-ea"/>
              </a:rPr>
              <a:t>企業會</a:t>
            </a:r>
            <a:r>
              <a:rPr lang="zh-TW" altLang="en-US" dirty="0" smtClean="0">
                <a:effectLst/>
                <a:latin typeface="+mn-ea"/>
                <a:ea typeface="+mn-ea"/>
              </a:rPr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lang="en-US" altLang="zh-TW" dirty="0">
              <a:effectLst/>
              <a:latin typeface="+mn-ea"/>
              <a:ea typeface="+mn-ea"/>
            </a:endParaRPr>
          </a:p>
          <a:p>
            <a:pPr algn="r">
              <a:tabLst>
                <a:tab pos="2637155" algn="ctr"/>
                <a:tab pos="5274310" algn="r"/>
              </a:tabLst>
            </a:pPr>
            <a:r>
              <a:rPr lang="zh-TW" altLang="en-US" dirty="0">
                <a:effectLst/>
                <a:latin typeface="+mn-ea"/>
                <a:ea typeface="+mn-ea"/>
              </a:rPr>
              <a:t>學與教示例</a:t>
            </a:r>
            <a:endParaRPr lang="en-GB" dirty="0">
              <a:effectLst/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3">
            <a:extLst>
              <a:ext uri="{FF2B5EF4-FFF2-40B4-BE49-F238E27FC236}">
                <a16:creationId xmlns:a16="http://schemas.microsoft.com/office/drawing/2014/main" id="{A1952C1F-8642-E2D5-B7F6-8D659F4BF2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515" name="Footer Placeholder 4">
            <a:extLst>
              <a:ext uri="{FF2B5EF4-FFF2-40B4-BE49-F238E27FC236}">
                <a16:creationId xmlns:a16="http://schemas.microsoft.com/office/drawing/2014/main" id="{2D80DAFE-3AFC-27FC-B136-5F59ED7A2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F114C545-C6A0-49F1-8388-B0B46E7668A0}" type="slidenum">
              <a:rPr kumimoji="0" lang="en-US" altLang="zh-TW" smtClean="0"/>
              <a:pPr/>
              <a:t>30</a:t>
            </a:fld>
            <a:endParaRPr kumimoji="0" lang="en-US" altLang="zh-TW"/>
          </a:p>
        </p:txBody>
      </p:sp>
      <p:sp>
        <p:nvSpPr>
          <p:cNvPr id="64516" name="Date Placeholder 5">
            <a:extLst>
              <a:ext uri="{FF2B5EF4-FFF2-40B4-BE49-F238E27FC236}">
                <a16:creationId xmlns:a16="http://schemas.microsoft.com/office/drawing/2014/main" id="{CE99B422-9B6B-5585-4A02-9485304EA678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GB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64517" name="Rectangle 2">
            <a:extLst>
              <a:ext uri="{FF2B5EF4-FFF2-40B4-BE49-F238E27FC236}">
                <a16:creationId xmlns:a16="http://schemas.microsoft.com/office/drawing/2014/main" id="{6C4DC8A9-14A5-2CFC-1E88-3F499F4273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819150"/>
            <a:ext cx="7543800" cy="1295400"/>
          </a:xfrm>
        </p:spPr>
        <p:txBody>
          <a:bodyPr/>
          <a:lstStyle/>
          <a:p>
            <a:pPr algn="ctr" eaLnBrk="1" hangingPunct="1"/>
            <a:r>
              <a:rPr lang="zh-TW" altLang="en-US" sz="5400" dirty="0"/>
              <a:t>第三課節</a:t>
            </a:r>
            <a:endParaRPr lang="en-US" altLang="zh-TW" sz="5400" dirty="0"/>
          </a:p>
        </p:txBody>
      </p:sp>
      <p:sp>
        <p:nvSpPr>
          <p:cNvPr id="64518" name="Rectangle 3">
            <a:extLst>
              <a:ext uri="{FF2B5EF4-FFF2-40B4-BE49-F238E27FC236}">
                <a16:creationId xmlns:a16="http://schemas.microsoft.com/office/drawing/2014/main" id="{E07CA0F4-72D8-80DA-E291-E84FEF8A50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1800" y="2708275"/>
            <a:ext cx="8229600" cy="1800225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5400" dirty="0"/>
              <a:t>變賣非流動資產</a:t>
            </a:r>
            <a:endParaRPr lang="en-US" altLang="zh-TW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2">
            <a:extLst>
              <a:ext uri="{FF2B5EF4-FFF2-40B4-BE49-F238E27FC236}">
                <a16:creationId xmlns:a16="http://schemas.microsoft.com/office/drawing/2014/main" id="{463743AB-CD85-EE76-6881-6F7D74A6B0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563" name="Footer Placeholder 3">
            <a:extLst>
              <a:ext uri="{FF2B5EF4-FFF2-40B4-BE49-F238E27FC236}">
                <a16:creationId xmlns:a16="http://schemas.microsoft.com/office/drawing/2014/main" id="{96A56787-6B8C-B021-14B4-F6CFCA251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EB4BCB6A-BF7C-4413-88FC-673CC09E3693}" type="slidenum">
              <a:rPr kumimoji="0" lang="en-US" altLang="zh-TW" smtClean="0"/>
              <a:pPr/>
              <a:t>31</a:t>
            </a:fld>
            <a:endParaRPr kumimoji="0" lang="en-US" altLang="zh-TW"/>
          </a:p>
        </p:txBody>
      </p:sp>
      <p:sp>
        <p:nvSpPr>
          <p:cNvPr id="66564" name="Date Placeholder 4">
            <a:extLst>
              <a:ext uri="{FF2B5EF4-FFF2-40B4-BE49-F238E27FC236}">
                <a16:creationId xmlns:a16="http://schemas.microsoft.com/office/drawing/2014/main" id="{C73A22DD-D7ED-A27D-4DA0-E17AF416D7CB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endParaRPr kumimoji="0" lang="en-US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66565" name="Rectangle 4">
            <a:extLst>
              <a:ext uri="{FF2B5EF4-FFF2-40B4-BE49-F238E27FC236}">
                <a16:creationId xmlns:a16="http://schemas.microsoft.com/office/drawing/2014/main" id="{3AE03282-8D42-D8AA-5CE5-4831C4FD44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1800" y="2228850"/>
            <a:ext cx="7543800" cy="1295400"/>
          </a:xfrm>
        </p:spPr>
        <p:txBody>
          <a:bodyPr/>
          <a:lstStyle/>
          <a:p>
            <a:pPr algn="ctr" eaLnBrk="1" hangingPunct="1"/>
            <a:r>
              <a:rPr lang="en-US" altLang="zh-TW" sz="5400" dirty="0"/>
              <a:t/>
            </a:r>
            <a:br>
              <a:rPr lang="en-US" altLang="zh-TW" sz="5400" dirty="0"/>
            </a:br>
            <a:r>
              <a:rPr lang="zh-TW" altLang="en-US" sz="5400" dirty="0"/>
              <a:t>變賣非流動資產以收取現金</a:t>
            </a:r>
            <a:endParaRPr lang="en-US" altLang="zh-TW" sz="5400" dirty="0"/>
          </a:p>
        </p:txBody>
      </p:sp>
      <p:pic>
        <p:nvPicPr>
          <p:cNvPr id="66566" name="Picture 14" descr="a5">
            <a:extLst>
              <a:ext uri="{FF2B5EF4-FFF2-40B4-BE49-F238E27FC236}">
                <a16:creationId xmlns:a16="http://schemas.microsoft.com/office/drawing/2014/main" id="{FFF2F507-A022-67A2-51F8-B6FE7F923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678238"/>
            <a:ext cx="3230562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>
            <a:extLst>
              <a:ext uri="{FF2B5EF4-FFF2-40B4-BE49-F238E27FC236}">
                <a16:creationId xmlns:a16="http://schemas.microsoft.com/office/drawing/2014/main" id="{4CF8FAAE-19D5-AE97-F287-16B853E0F9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0700" y="1225550"/>
            <a:ext cx="7543800" cy="1295400"/>
          </a:xfrm>
        </p:spPr>
        <p:txBody>
          <a:bodyPr/>
          <a:lstStyle/>
          <a:p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HK" altLang="en-US" sz="4000" dirty="0"/>
              <a:t>字形帳戶</a:t>
            </a:r>
            <a:r>
              <a:rPr lang="zh-TW" altLang="en-US" sz="4000" dirty="0"/>
              <a:t>（非流動資產變賣）</a:t>
            </a:r>
            <a:r>
              <a:rPr lang="en-US" altLang="zh-TW" sz="4000" dirty="0"/>
              <a:t/>
            </a:r>
            <a:br>
              <a:rPr lang="en-US" altLang="zh-TW" sz="4000" dirty="0"/>
            </a:br>
            <a:endParaRPr lang="en-HK" alt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EB8A3A1-FB8B-E436-448F-C30CBC0002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649453"/>
              </p:ext>
            </p:extLst>
          </p:nvPr>
        </p:nvGraphicFramePr>
        <p:xfrm>
          <a:off x="1485900" y="3259138"/>
          <a:ext cx="6172200" cy="2200275"/>
        </p:xfrm>
        <a:graphic>
          <a:graphicData uri="http://schemas.openxmlformats.org/drawingml/2006/table">
            <a:tbl>
              <a:tblPr/>
              <a:tblGrid>
                <a:gridCol w="226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9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非流動資產變賣</a:t>
                      </a:r>
                      <a:endParaRPr lang="en-HK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HK" sz="2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HK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K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非流動資產</a:t>
                      </a:r>
                      <a:endParaRPr lang="en-HK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K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xx,xxx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現金</a:t>
                      </a:r>
                      <a:endParaRPr lang="en-HK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K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x,xxx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變賣獲利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累積折舊</a:t>
                      </a:r>
                      <a:endParaRPr lang="en-HK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K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x,xxx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HK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K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HK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HK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K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xx,xxx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K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xx,xxx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HK" sz="20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HK" sz="20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HK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HK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8643" name="Slide Number Placeholder 3">
            <a:extLst>
              <a:ext uri="{FF2B5EF4-FFF2-40B4-BE49-F238E27FC236}">
                <a16:creationId xmlns:a16="http://schemas.microsoft.com/office/drawing/2014/main" id="{3F6872FA-1432-FF15-3FD0-99F0850DB9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644" name="Footer Placeholder 4">
            <a:extLst>
              <a:ext uri="{FF2B5EF4-FFF2-40B4-BE49-F238E27FC236}">
                <a16:creationId xmlns:a16="http://schemas.microsoft.com/office/drawing/2014/main" id="{FD96369D-E905-F349-BBC2-1DB99EE47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72F153B6-B9ED-456B-8405-CB669049AE42}" type="slidenum">
              <a:rPr kumimoji="0" lang="en-US" altLang="zh-TW" smtClean="0"/>
              <a:pPr/>
              <a:t>32</a:t>
            </a:fld>
            <a:endParaRPr kumimoji="0" lang="en-US" altLang="zh-TW"/>
          </a:p>
        </p:txBody>
      </p:sp>
      <p:sp>
        <p:nvSpPr>
          <p:cNvPr id="68645" name="Date Placeholder 5">
            <a:extLst>
              <a:ext uri="{FF2B5EF4-FFF2-40B4-BE49-F238E27FC236}">
                <a16:creationId xmlns:a16="http://schemas.microsoft.com/office/drawing/2014/main" id="{401586E6-1D2F-3336-3162-D8AE146EEBA6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endParaRPr kumimoji="0" lang="en-US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3">
            <a:extLst>
              <a:ext uri="{FF2B5EF4-FFF2-40B4-BE49-F238E27FC236}">
                <a16:creationId xmlns:a16="http://schemas.microsoft.com/office/drawing/2014/main" id="{FEFCB67A-9496-B9EE-C260-ADB16BBC4D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59" name="Footer Placeholder 4">
            <a:extLst>
              <a:ext uri="{FF2B5EF4-FFF2-40B4-BE49-F238E27FC236}">
                <a16:creationId xmlns:a16="http://schemas.microsoft.com/office/drawing/2014/main" id="{C0EE4D62-504C-60DC-3657-79964D2FE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6E4C57DA-9AF0-45A3-B22F-660A2DC24B08}" type="slidenum">
              <a:rPr kumimoji="0" lang="en-US" altLang="zh-TW" smtClean="0"/>
              <a:pPr/>
              <a:t>33</a:t>
            </a:fld>
            <a:endParaRPr kumimoji="0" lang="en-US" altLang="zh-TW"/>
          </a:p>
        </p:txBody>
      </p:sp>
      <p:sp>
        <p:nvSpPr>
          <p:cNvPr id="70660" name="Date Placeholder 5">
            <a:extLst>
              <a:ext uri="{FF2B5EF4-FFF2-40B4-BE49-F238E27FC236}">
                <a16:creationId xmlns:a16="http://schemas.microsoft.com/office/drawing/2014/main" id="{0C158203-2DF5-791C-E365-1DF3A828B02A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GB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70661" name="Rectangle 2">
            <a:extLst>
              <a:ext uri="{FF2B5EF4-FFF2-40B4-BE49-F238E27FC236}">
                <a16:creationId xmlns:a16="http://schemas.microsoft.com/office/drawing/2014/main" id="{1484B117-70C9-1B66-025E-0EDE6C72A7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1800" y="638175"/>
            <a:ext cx="7543800" cy="755650"/>
          </a:xfrm>
        </p:spPr>
        <p:txBody>
          <a:bodyPr/>
          <a:lstStyle/>
          <a:p>
            <a:pPr eaLnBrk="1" hangingPunct="1"/>
            <a:r>
              <a:rPr lang="zh-HK" altLang="en-US" dirty="0"/>
              <a:t>會計分錄</a:t>
            </a:r>
            <a:r>
              <a:rPr lang="en-US" altLang="zh-TW" dirty="0"/>
              <a:t> </a:t>
            </a:r>
          </a:p>
        </p:txBody>
      </p:sp>
      <p:sp>
        <p:nvSpPr>
          <p:cNvPr id="70662" name="Rectangle 3">
            <a:extLst>
              <a:ext uri="{FF2B5EF4-FFF2-40B4-BE49-F238E27FC236}">
                <a16:creationId xmlns:a16="http://schemas.microsoft.com/office/drawing/2014/main" id="{71BB7DEB-468C-4A3E-B257-3E4907295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2600" y="1377950"/>
            <a:ext cx="8229600" cy="36020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HK" altLang="en-US" sz="2800" dirty="0"/>
              <a:t>日記分錄</a:t>
            </a:r>
            <a:endParaRPr lang="en-US" altLang="zh-TW" sz="28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HK" altLang="en-US" sz="2800" dirty="0"/>
              <a:t>借</a:t>
            </a:r>
            <a:r>
              <a:rPr lang="zh-TW" altLang="en-US" sz="2800" dirty="0"/>
              <a:t>記</a:t>
            </a:r>
            <a:r>
              <a:rPr lang="zh-HK" altLang="en-US" sz="2800" dirty="0"/>
              <a:t> </a:t>
            </a:r>
            <a:r>
              <a:rPr lang="en-US" altLang="zh-TW" sz="2800" dirty="0"/>
              <a:t>	</a:t>
            </a:r>
            <a:r>
              <a:rPr lang="zh-TW" altLang="en-US" sz="2800" dirty="0"/>
              <a:t>現金</a:t>
            </a:r>
            <a:endParaRPr lang="en-US" altLang="zh-TW" sz="28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HK" altLang="en-US" sz="2800" dirty="0"/>
              <a:t>借</a:t>
            </a:r>
            <a:r>
              <a:rPr lang="zh-TW" altLang="en-US" sz="2800" dirty="0"/>
              <a:t>記</a:t>
            </a:r>
            <a:r>
              <a:rPr lang="en-US" altLang="zh-TW" sz="2800" dirty="0"/>
              <a:t>	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非流動資產</a:t>
            </a:r>
            <a:r>
              <a:rPr lang="zh-TW" altLang="en-US" sz="2400" dirty="0"/>
              <a:t>累積折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舊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zh-HK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貸</a:t>
            </a:r>
            <a:r>
              <a:rPr lang="zh-TW" altLang="en-US" sz="2800" dirty="0"/>
              <a:t>記 資產（成本）</a:t>
            </a:r>
            <a:endParaRPr lang="en-US" altLang="zh-TW" sz="28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800" dirty="0"/>
              <a:t>			</a:t>
            </a:r>
            <a:r>
              <a:rPr lang="zh-HK" altLang="en-US" sz="2800" dirty="0"/>
              <a:t> 貸</a:t>
            </a:r>
            <a:r>
              <a:rPr lang="zh-TW" altLang="en-US" sz="2800" dirty="0"/>
              <a:t>記 變賣獲利</a:t>
            </a:r>
            <a:endParaRPr lang="en-US" altLang="zh-TW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3">
            <a:extLst>
              <a:ext uri="{FF2B5EF4-FFF2-40B4-BE49-F238E27FC236}">
                <a16:creationId xmlns:a16="http://schemas.microsoft.com/office/drawing/2014/main" id="{4EFB0B42-F792-EAE0-90F0-28BACA4B11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707" name="Footer Placeholder 4">
            <a:extLst>
              <a:ext uri="{FF2B5EF4-FFF2-40B4-BE49-F238E27FC236}">
                <a16:creationId xmlns:a16="http://schemas.microsoft.com/office/drawing/2014/main" id="{D962B4D9-A62B-6049-85DF-6AEF876EF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5077C764-56B3-4A56-89A7-8AB878482B41}" type="slidenum">
              <a:rPr kumimoji="0" lang="en-US" altLang="zh-TW" smtClean="0"/>
              <a:pPr/>
              <a:t>34</a:t>
            </a:fld>
            <a:endParaRPr kumimoji="0" lang="en-US" altLang="zh-TW"/>
          </a:p>
        </p:txBody>
      </p:sp>
      <p:sp>
        <p:nvSpPr>
          <p:cNvPr id="72708" name="Date Placeholder 5">
            <a:extLst>
              <a:ext uri="{FF2B5EF4-FFF2-40B4-BE49-F238E27FC236}">
                <a16:creationId xmlns:a16="http://schemas.microsoft.com/office/drawing/2014/main" id="{503E97CD-82B2-F369-5F10-F711224B450A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endParaRPr kumimoji="0" lang="en-US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72709" name="Rectangle 2">
            <a:extLst>
              <a:ext uri="{FF2B5EF4-FFF2-40B4-BE49-F238E27FC236}">
                <a16:creationId xmlns:a16="http://schemas.microsoft.com/office/drawing/2014/main" id="{BFB20230-AC50-0844-A918-98C7CDBF97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1800" y="277813"/>
            <a:ext cx="7543800" cy="1295400"/>
          </a:xfrm>
        </p:spPr>
        <p:txBody>
          <a:bodyPr/>
          <a:lstStyle/>
          <a:p>
            <a:pPr eaLnBrk="1" hangingPunct="1"/>
            <a:r>
              <a:rPr lang="zh-TW" altLang="en-US" dirty="0"/>
              <a:t>變賣獲利／損失</a:t>
            </a:r>
            <a:endParaRPr lang="en-US" altLang="zh-TW" dirty="0"/>
          </a:p>
        </p:txBody>
      </p:sp>
      <p:sp>
        <p:nvSpPr>
          <p:cNvPr id="72710" name="Rectangle 3">
            <a:extLst>
              <a:ext uri="{FF2B5EF4-FFF2-40B4-BE49-F238E27FC236}">
                <a16:creationId xmlns:a16="http://schemas.microsoft.com/office/drawing/2014/main" id="{4572C083-445F-702B-9325-8F7BF67A6D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2078038"/>
            <a:ext cx="8731250" cy="3511550"/>
          </a:xfrm>
        </p:spPr>
        <p:txBody>
          <a:bodyPr/>
          <a:lstStyle/>
          <a:p>
            <a:pPr eaLnBrk="1" hangingPunct="1"/>
            <a:r>
              <a:rPr lang="zh-TW" altLang="en-US" dirty="0"/>
              <a:t>用數式表示</a:t>
            </a:r>
            <a:r>
              <a:rPr lang="en-US" altLang="zh-TW" dirty="0"/>
              <a:t>︰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/>
              <a:t> 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800" dirty="0"/>
              <a:t>	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變賣獲利／損失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 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現金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非流動資產的帳面淨值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 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現金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（成本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累</a:t>
            </a:r>
            <a:r>
              <a:rPr lang="zh-TW" altLang="en-US" sz="2800" dirty="0"/>
              <a:t>積折舊）</a:t>
            </a:r>
            <a:endParaRPr lang="en-US" altLang="zh-TW" sz="28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2">
            <a:extLst>
              <a:ext uri="{FF2B5EF4-FFF2-40B4-BE49-F238E27FC236}">
                <a16:creationId xmlns:a16="http://schemas.microsoft.com/office/drawing/2014/main" id="{0A989A2D-40E6-5462-32AA-07C2ABE37E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755" name="Footer Placeholder 3">
            <a:extLst>
              <a:ext uri="{FF2B5EF4-FFF2-40B4-BE49-F238E27FC236}">
                <a16:creationId xmlns:a16="http://schemas.microsoft.com/office/drawing/2014/main" id="{102F2F16-D2D8-675F-013B-795F19DC5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F9D5FA78-AABF-4CEE-BE6B-06798679D7E8}" type="slidenum">
              <a:rPr kumimoji="0" lang="en-US" altLang="zh-TW" smtClean="0"/>
              <a:pPr/>
              <a:t>35</a:t>
            </a:fld>
            <a:endParaRPr kumimoji="0" lang="en-US" altLang="zh-TW"/>
          </a:p>
        </p:txBody>
      </p:sp>
      <p:sp>
        <p:nvSpPr>
          <p:cNvPr id="74756" name="Date Placeholder 4">
            <a:extLst>
              <a:ext uri="{FF2B5EF4-FFF2-40B4-BE49-F238E27FC236}">
                <a16:creationId xmlns:a16="http://schemas.microsoft.com/office/drawing/2014/main" id="{BE24BDA4-96C0-97CB-4989-67518A0F339C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endParaRPr kumimoji="0" lang="en-US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74757" name="Rectangle 4">
            <a:extLst>
              <a:ext uri="{FF2B5EF4-FFF2-40B4-BE49-F238E27FC236}">
                <a16:creationId xmlns:a16="http://schemas.microsoft.com/office/drawing/2014/main" id="{B1B64D48-6E8E-15AE-6B7E-A7B4B3EAEB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1800" y="1719263"/>
            <a:ext cx="7543800" cy="1295400"/>
          </a:xfrm>
        </p:spPr>
        <p:txBody>
          <a:bodyPr/>
          <a:lstStyle/>
          <a:p>
            <a:pPr eaLnBrk="1" hangingPunct="1"/>
            <a:r>
              <a:rPr lang="zh-TW" altLang="en-US" sz="5400" dirty="0"/>
              <a:t>透過以舊換新</a:t>
            </a:r>
            <a:r>
              <a:rPr lang="en-US" altLang="zh-TW" sz="5400" dirty="0"/>
              <a:t/>
            </a:r>
            <a:br>
              <a:rPr lang="en-US" altLang="zh-TW" sz="5400" dirty="0"/>
            </a:br>
            <a:r>
              <a:rPr lang="zh-TW" altLang="en-US" sz="5400" dirty="0"/>
              <a:t>變賣非流動資產</a:t>
            </a:r>
            <a:endParaRPr lang="en-US" altLang="zh-TW" sz="5400" dirty="0"/>
          </a:p>
        </p:txBody>
      </p:sp>
      <p:pic>
        <p:nvPicPr>
          <p:cNvPr id="74758" name="Picture 10">
            <a:extLst>
              <a:ext uri="{FF2B5EF4-FFF2-40B4-BE49-F238E27FC236}">
                <a16:creationId xmlns:a16="http://schemas.microsoft.com/office/drawing/2014/main" id="{98C7B94B-B851-DCE7-1D0E-0C14C451EC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388" y="3519488"/>
            <a:ext cx="3232150" cy="180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>
            <a:extLst>
              <a:ext uri="{FF2B5EF4-FFF2-40B4-BE49-F238E27FC236}">
                <a16:creationId xmlns:a16="http://schemas.microsoft.com/office/drawing/2014/main" id="{18F61303-BE26-3600-7AAE-999BF9E419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28663"/>
            <a:ext cx="7543800" cy="1295400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en-US" dirty="0"/>
              <a:t>字形帳戶（非流動資產變賣）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HK" alt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8C697A7-F6B9-198A-FDD8-48A97CE055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6633671"/>
              </p:ext>
            </p:extLst>
          </p:nvPr>
        </p:nvGraphicFramePr>
        <p:xfrm>
          <a:off x="520700" y="2014538"/>
          <a:ext cx="8372475" cy="3175000"/>
        </p:xfrm>
        <a:graphic>
          <a:graphicData uri="http://schemas.openxmlformats.org/drawingml/2006/table">
            <a:tbl>
              <a:tblPr/>
              <a:tblGrid>
                <a:gridCol w="3075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6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5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5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543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變賣非流動資產</a:t>
                      </a:r>
                      <a:endParaRPr lang="en-HK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7" marR="9527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435">
                <a:tc>
                  <a:txBody>
                    <a:bodyPr/>
                    <a:lstStyle/>
                    <a:p>
                      <a:pPr algn="l" fontAlgn="b"/>
                      <a:r>
                        <a:rPr lang="en-HK" sz="2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7" marR="9527" marT="95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$</a:t>
                      </a:r>
                    </a:p>
                  </a:txBody>
                  <a:tcPr marL="9527" marR="9527" marT="9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HK" sz="2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7" marR="9527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K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$</a:t>
                      </a:r>
                    </a:p>
                  </a:txBody>
                  <a:tcPr marL="9527" marR="9527" marT="95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342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非流動資產</a:t>
                      </a:r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</a:b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（舊資產成本）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7" marR="9527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K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xx,xxx</a:t>
                      </a:r>
                      <a:endParaRPr lang="en-HK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7" marR="9527" marT="9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非流動資產</a:t>
                      </a:r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</a:b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（以舊換新價值）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7" marR="9527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K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x,xxx </a:t>
                      </a:r>
                    </a:p>
                  </a:txBody>
                  <a:tcPr marL="9527" marR="9527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342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變賣獲利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7" marR="9527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K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xxx</a:t>
                      </a:r>
                    </a:p>
                  </a:txBody>
                  <a:tcPr marL="9527" marR="9527" marT="9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HK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累積折舊</a:t>
                      </a:r>
                      <a:endParaRPr lang="en-HK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7" marR="9527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K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x,xxx </a:t>
                      </a:r>
                    </a:p>
                  </a:txBody>
                  <a:tcPr marL="9527" marR="9527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435">
                <a:tc>
                  <a:txBody>
                    <a:bodyPr/>
                    <a:lstStyle/>
                    <a:p>
                      <a:pPr algn="l" fontAlgn="b"/>
                      <a:endParaRPr lang="en-HK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7" marR="9527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K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7" marR="9527" marT="9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H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7" marR="9527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K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7" marR="9527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435">
                <a:tc>
                  <a:txBody>
                    <a:bodyPr/>
                    <a:lstStyle/>
                    <a:p>
                      <a:pPr algn="l" fontAlgn="b"/>
                      <a:endParaRPr lang="en-HK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7" marR="9527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K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xx,xxx</a:t>
                      </a:r>
                    </a:p>
                  </a:txBody>
                  <a:tcPr marL="9527" marR="9527" marT="9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H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7" marR="9527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HK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xx,xxx</a:t>
                      </a:r>
                      <a:r>
                        <a:rPr lang="en-H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7" marR="9527" marT="95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76">
                <a:tc>
                  <a:txBody>
                    <a:bodyPr/>
                    <a:lstStyle/>
                    <a:p>
                      <a:pPr algn="l" fontAlgn="b"/>
                      <a:endParaRPr lang="en-HK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7" marR="9527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HK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7" marR="9527" marT="95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HK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7" marR="9527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HK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7" marR="9527" marT="95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6835" name="Slide Number Placeholder 3">
            <a:extLst>
              <a:ext uri="{FF2B5EF4-FFF2-40B4-BE49-F238E27FC236}">
                <a16:creationId xmlns:a16="http://schemas.microsoft.com/office/drawing/2014/main" id="{398C1985-6846-BD24-83A9-5CF97ED38D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836" name="Footer Placeholder 4">
            <a:extLst>
              <a:ext uri="{FF2B5EF4-FFF2-40B4-BE49-F238E27FC236}">
                <a16:creationId xmlns:a16="http://schemas.microsoft.com/office/drawing/2014/main" id="{3DC62256-C305-AF78-8304-970BD947B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3C3C69B9-722F-4048-BD31-6AB559A0D7A9}" type="slidenum">
              <a:rPr kumimoji="0" lang="en-US" altLang="zh-TW" smtClean="0"/>
              <a:pPr/>
              <a:t>36</a:t>
            </a:fld>
            <a:endParaRPr kumimoji="0" lang="en-US" altLang="zh-TW"/>
          </a:p>
        </p:txBody>
      </p:sp>
      <p:sp>
        <p:nvSpPr>
          <p:cNvPr id="76837" name="Date Placeholder 5">
            <a:extLst>
              <a:ext uri="{FF2B5EF4-FFF2-40B4-BE49-F238E27FC236}">
                <a16:creationId xmlns:a16="http://schemas.microsoft.com/office/drawing/2014/main" id="{D28148EE-A127-26E3-6444-1B744DFD7143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GB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3">
            <a:extLst>
              <a:ext uri="{FF2B5EF4-FFF2-40B4-BE49-F238E27FC236}">
                <a16:creationId xmlns:a16="http://schemas.microsoft.com/office/drawing/2014/main" id="{CCC77E0A-0AD8-55BD-48D0-53BD41F09E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851" name="Footer Placeholder 4">
            <a:extLst>
              <a:ext uri="{FF2B5EF4-FFF2-40B4-BE49-F238E27FC236}">
                <a16:creationId xmlns:a16="http://schemas.microsoft.com/office/drawing/2014/main" id="{32EB8554-794C-4D1B-6989-267B63810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0E54A31C-24D2-4FB0-B9FA-AB67986B640E}" type="slidenum">
              <a:rPr kumimoji="0" lang="en-US" altLang="zh-TW" smtClean="0"/>
              <a:pPr/>
              <a:t>37</a:t>
            </a:fld>
            <a:endParaRPr kumimoji="0" lang="en-US" altLang="zh-TW"/>
          </a:p>
        </p:txBody>
      </p:sp>
      <p:sp>
        <p:nvSpPr>
          <p:cNvPr id="78852" name="Date Placeholder 5">
            <a:extLst>
              <a:ext uri="{FF2B5EF4-FFF2-40B4-BE49-F238E27FC236}">
                <a16:creationId xmlns:a16="http://schemas.microsoft.com/office/drawing/2014/main" id="{52C6979F-6535-D58F-47C0-4FC80AF3FAA5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endParaRPr kumimoji="0" lang="en-US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78853" name="Rectangle 2">
            <a:extLst>
              <a:ext uri="{FF2B5EF4-FFF2-40B4-BE49-F238E27FC236}">
                <a16:creationId xmlns:a16="http://schemas.microsoft.com/office/drawing/2014/main" id="{B79E2B1E-DAC0-2421-A28B-0C80E34D21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1800" y="549275"/>
            <a:ext cx="7543800" cy="269875"/>
          </a:xfrm>
        </p:spPr>
        <p:txBody>
          <a:bodyPr/>
          <a:lstStyle/>
          <a:p>
            <a:pPr eaLnBrk="1" hangingPunct="1"/>
            <a:r>
              <a:rPr lang="zh-HK" altLang="en-US" dirty="0"/>
              <a:t>會計分錄</a:t>
            </a:r>
            <a:endParaRPr lang="en-US" altLang="zh-TW" dirty="0"/>
          </a:p>
        </p:txBody>
      </p:sp>
      <p:sp>
        <p:nvSpPr>
          <p:cNvPr id="78854" name="Rectangle 3">
            <a:extLst>
              <a:ext uri="{FF2B5EF4-FFF2-40B4-BE49-F238E27FC236}">
                <a16:creationId xmlns:a16="http://schemas.microsoft.com/office/drawing/2014/main" id="{997F6F88-957B-5661-93AD-44C755AF3B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49338"/>
            <a:ext cx="8229600" cy="36925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HK" altLang="en-US" sz="2800" dirty="0"/>
              <a:t>日記分錄</a:t>
            </a:r>
            <a:endParaRPr lang="en-US" altLang="zh-TW" sz="28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HK" altLang="en-US" sz="2800" dirty="0"/>
              <a:t>借記</a:t>
            </a:r>
            <a:r>
              <a:rPr lang="en-US" altLang="zh-TW" sz="2800" dirty="0"/>
              <a:t>	</a:t>
            </a:r>
            <a:r>
              <a:rPr lang="zh-TW" altLang="en-US" sz="2800" dirty="0"/>
              <a:t>資產（新資產成本）</a:t>
            </a:r>
            <a:endParaRPr lang="en-US" altLang="zh-TW" sz="28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HK" altLang="en-US" sz="2800" dirty="0"/>
              <a:t>借記</a:t>
            </a:r>
            <a:r>
              <a:rPr lang="en-US" altLang="zh-TW" sz="2800" dirty="0"/>
              <a:t>	</a:t>
            </a:r>
            <a:r>
              <a:rPr lang="zh-HK" altLang="en-US" sz="2800" dirty="0"/>
              <a:t>累積折舊</a:t>
            </a:r>
            <a:r>
              <a:rPr lang="zh-TW" altLang="en-US" sz="2800" dirty="0"/>
              <a:t>（舊資產）</a:t>
            </a:r>
            <a:endParaRPr lang="en-US" altLang="zh-TW" sz="28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800" dirty="0"/>
              <a:t>			</a:t>
            </a:r>
            <a:r>
              <a:rPr lang="zh-HK" altLang="en-US" sz="2800" dirty="0"/>
              <a:t>貸記</a:t>
            </a:r>
            <a:r>
              <a:rPr lang="en-US" altLang="zh-TW" sz="2800" dirty="0"/>
              <a:t>   </a:t>
            </a:r>
            <a:r>
              <a:rPr lang="zh-TW" altLang="en-US" sz="2800" dirty="0"/>
              <a:t>資產（舊資產成本）</a:t>
            </a:r>
            <a:endParaRPr lang="en-US" altLang="zh-TW" sz="28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800" dirty="0"/>
              <a:t>			</a:t>
            </a:r>
            <a:r>
              <a:rPr lang="zh-HK" altLang="en-US" sz="2800" dirty="0"/>
              <a:t>貸記</a:t>
            </a:r>
            <a:r>
              <a:rPr lang="en-US" altLang="zh-TW" sz="2800" dirty="0"/>
              <a:t>   </a:t>
            </a:r>
            <a:r>
              <a:rPr lang="zh-TW" altLang="en-US" sz="2800" dirty="0"/>
              <a:t>現金</a:t>
            </a:r>
            <a:endParaRPr lang="en-US" altLang="zh-TW" sz="28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800" dirty="0"/>
              <a:t>			</a:t>
            </a:r>
            <a:r>
              <a:rPr lang="zh-HK" altLang="en-US" sz="2800" dirty="0"/>
              <a:t>貸記</a:t>
            </a:r>
            <a:r>
              <a:rPr lang="en-US" altLang="zh-TW" sz="2800" dirty="0"/>
              <a:t>   </a:t>
            </a:r>
            <a:r>
              <a:rPr lang="zh-TW" altLang="en-US" sz="2800" dirty="0"/>
              <a:t>變賣獲利</a:t>
            </a:r>
            <a:endParaRPr lang="en-US" altLang="zh-TW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3">
            <a:extLst>
              <a:ext uri="{FF2B5EF4-FFF2-40B4-BE49-F238E27FC236}">
                <a16:creationId xmlns:a16="http://schemas.microsoft.com/office/drawing/2014/main" id="{36544EB4-47BB-C8A2-CEAB-29ABCF1016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899" name="Footer Placeholder 4">
            <a:extLst>
              <a:ext uri="{FF2B5EF4-FFF2-40B4-BE49-F238E27FC236}">
                <a16:creationId xmlns:a16="http://schemas.microsoft.com/office/drawing/2014/main" id="{F7AB0C99-6311-D700-B6E3-8A419C4F8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DA21BCAF-9032-48E6-B721-E4F9380F6398}" type="slidenum">
              <a:rPr kumimoji="0" lang="en-US" altLang="zh-TW" smtClean="0"/>
              <a:pPr/>
              <a:t>38</a:t>
            </a:fld>
            <a:endParaRPr kumimoji="0" lang="en-US" altLang="zh-TW"/>
          </a:p>
        </p:txBody>
      </p:sp>
      <p:sp>
        <p:nvSpPr>
          <p:cNvPr id="80900" name="Date Placeholder 5">
            <a:extLst>
              <a:ext uri="{FF2B5EF4-FFF2-40B4-BE49-F238E27FC236}">
                <a16:creationId xmlns:a16="http://schemas.microsoft.com/office/drawing/2014/main" id="{2470B93E-5851-6594-1031-37636AA59B2B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endParaRPr kumimoji="0" lang="en-US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80901" name="Rectangle 2">
            <a:extLst>
              <a:ext uri="{FF2B5EF4-FFF2-40B4-BE49-F238E27FC236}">
                <a16:creationId xmlns:a16="http://schemas.microsoft.com/office/drawing/2014/main" id="{EC91A598-AA81-5BB7-5837-E7F3753682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1800" y="458788"/>
            <a:ext cx="7543800" cy="1295400"/>
          </a:xfrm>
        </p:spPr>
        <p:txBody>
          <a:bodyPr/>
          <a:lstStyle/>
          <a:p>
            <a:pPr eaLnBrk="1" hangingPunct="1"/>
            <a:r>
              <a:rPr lang="zh-TW" altLang="en-US" dirty="0"/>
              <a:t>「以舊換新」形式之變賣獲利／損失</a:t>
            </a:r>
            <a:endParaRPr lang="en-US" altLang="zh-TW" dirty="0"/>
          </a:p>
        </p:txBody>
      </p:sp>
      <p:sp>
        <p:nvSpPr>
          <p:cNvPr id="80902" name="Rectangle 3">
            <a:extLst>
              <a:ext uri="{FF2B5EF4-FFF2-40B4-BE49-F238E27FC236}">
                <a16:creationId xmlns:a16="http://schemas.microsoft.com/office/drawing/2014/main" id="{13A6093A-290A-146E-79A9-063EA78EDF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0700" y="1989138"/>
            <a:ext cx="8229600" cy="3692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3600" dirty="0"/>
              <a:t>用數式表示</a:t>
            </a:r>
            <a:r>
              <a:rPr lang="en-US" altLang="zh-TW" sz="3600" dirty="0"/>
              <a:t>︰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3600" dirty="0">
                <a:solidFill>
                  <a:srgbClr val="3333FF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3600" dirty="0">
                <a:solidFill>
                  <a:srgbClr val="3333FF"/>
                </a:solidFill>
              </a:rPr>
              <a:t> </a:t>
            </a:r>
            <a:r>
              <a:rPr lang="zh-TW" altLang="en-US" sz="3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變賣獲利／損失</a:t>
            </a:r>
            <a:endParaRPr lang="en-US" altLang="zh-TW" sz="36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3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= </a:t>
            </a:r>
            <a:r>
              <a:rPr lang="zh-TW" altLang="en-US" sz="3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舊資產的以舊換新價值</a:t>
            </a:r>
            <a:r>
              <a:rPr lang="en-US" altLang="zh-TW" sz="3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3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en-US" sz="3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舊資產的帳面淨值</a:t>
            </a:r>
            <a:endParaRPr lang="en-US" altLang="zh-TW" sz="36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2">
            <a:extLst>
              <a:ext uri="{FF2B5EF4-FFF2-40B4-BE49-F238E27FC236}">
                <a16:creationId xmlns:a16="http://schemas.microsoft.com/office/drawing/2014/main" id="{D26DE570-E52B-6C83-ED4F-9CA66E24C3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947" name="Footer Placeholder 3">
            <a:extLst>
              <a:ext uri="{FF2B5EF4-FFF2-40B4-BE49-F238E27FC236}">
                <a16:creationId xmlns:a16="http://schemas.microsoft.com/office/drawing/2014/main" id="{08B880DC-2B1F-4DD0-8B61-99FF627DB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590A234B-91CB-4FE3-9C45-F8AA40DDF93A}" type="slidenum">
              <a:rPr kumimoji="0" lang="en-US" altLang="zh-TW" smtClean="0"/>
              <a:pPr/>
              <a:t>39</a:t>
            </a:fld>
            <a:endParaRPr kumimoji="0" lang="en-US" altLang="zh-TW"/>
          </a:p>
        </p:txBody>
      </p:sp>
      <p:sp>
        <p:nvSpPr>
          <p:cNvPr id="82948" name="Date Placeholder 4">
            <a:extLst>
              <a:ext uri="{FF2B5EF4-FFF2-40B4-BE49-F238E27FC236}">
                <a16:creationId xmlns:a16="http://schemas.microsoft.com/office/drawing/2014/main" id="{6B3601D1-54F9-DCAB-4DB5-5D0F3B738703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endParaRPr kumimoji="0" lang="en-US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82949" name="Rectangle 3">
            <a:extLst>
              <a:ext uri="{FF2B5EF4-FFF2-40B4-BE49-F238E27FC236}">
                <a16:creationId xmlns:a16="http://schemas.microsoft.com/office/drawing/2014/main" id="{8F51A528-23FA-BD33-E8FC-B21EE86E273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792163" y="819150"/>
            <a:ext cx="6661150" cy="17526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47700" indent="-647700" eaLnBrk="1" hangingPunct="1">
              <a:buFont typeface="Wingdings" panose="05000000000000000000" pitchFamily="2" charset="2"/>
              <a:buNone/>
            </a:pPr>
            <a:r>
              <a:rPr lang="zh-TW" altLang="en-US" sz="4000" b="1" dirty="0"/>
              <a:t>活動六</a:t>
            </a:r>
            <a:endParaRPr lang="en-US" altLang="zh-TW" sz="4000" b="1" dirty="0"/>
          </a:p>
          <a:p>
            <a:pPr marL="647700" indent="-647700" eaLnBrk="1" hangingPunct="1">
              <a:buFont typeface="Wingdings" panose="05000000000000000000" pitchFamily="2" charset="2"/>
              <a:buNone/>
            </a:pPr>
            <a:r>
              <a:rPr lang="zh-TW" altLang="en-US" sz="4000" dirty="0"/>
              <a:t>變賣資產以收取現金</a:t>
            </a:r>
            <a:endParaRPr lang="en-US" altLang="zh-TW" sz="4000" dirty="0"/>
          </a:p>
        </p:txBody>
      </p:sp>
      <p:pic>
        <p:nvPicPr>
          <p:cNvPr id="82950" name="Picture 7">
            <a:extLst>
              <a:ext uri="{FF2B5EF4-FFF2-40B4-BE49-F238E27FC236}">
                <a16:creationId xmlns:a16="http://schemas.microsoft.com/office/drawing/2014/main" id="{26E82BA4-4376-CF94-C622-6C9720A88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25" y="2708275"/>
            <a:ext cx="3240088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F8530F58-EF7F-4BDC-F120-66A7B56358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/>
              <a:t>活動一</a:t>
            </a:r>
            <a:endParaRPr lang="en-HK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C1408B90-151A-7CFF-C4C4-F9B1F374DC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38288"/>
            <a:ext cx="8435975" cy="4411662"/>
          </a:xfrm>
        </p:spPr>
        <p:txBody>
          <a:bodyPr/>
          <a:lstStyle/>
          <a:p>
            <a:pPr eaLnBrk="1" hangingPunct="1"/>
            <a:r>
              <a:rPr lang="zh-TW" altLang="en-US" dirty="0"/>
              <a:t>以下哪些支出是買車的資本支出？</a:t>
            </a:r>
            <a:endParaRPr lang="en-US" altLang="en-US" dirty="0"/>
          </a:p>
          <a:p>
            <a:pPr eaLnBrk="1" hangingPunct="1"/>
            <a:endParaRPr lang="en-HK" altLang="en-US" dirty="0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98712999-6CE0-8C99-25FD-655EA647D9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9" name="Footer Placeholder 4">
            <a:extLst>
              <a:ext uri="{FF2B5EF4-FFF2-40B4-BE49-F238E27FC236}">
                <a16:creationId xmlns:a16="http://schemas.microsoft.com/office/drawing/2014/main" id="{FC0FDED4-5CB4-12D8-4DB7-CD78C682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20BF714E-3165-4EE9-819A-28187A75DDFC}" type="slidenum">
              <a:rPr kumimoji="0" lang="en-US" altLang="zh-TW" smtClean="0"/>
              <a:pPr/>
              <a:t>4</a:t>
            </a:fld>
            <a:endParaRPr kumimoji="0" lang="en-US" altLang="zh-TW"/>
          </a:p>
        </p:txBody>
      </p:sp>
      <p:sp>
        <p:nvSpPr>
          <p:cNvPr id="11270" name="Date Placeholder 5">
            <a:extLst>
              <a:ext uri="{FF2B5EF4-FFF2-40B4-BE49-F238E27FC236}">
                <a16:creationId xmlns:a16="http://schemas.microsoft.com/office/drawing/2014/main" id="{AF33956C-64C2-D31C-1BAD-FA9BE4BC3FAC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GB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535C543-FAEF-BB95-2791-D2970DB46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330746"/>
              </p:ext>
            </p:extLst>
          </p:nvPr>
        </p:nvGraphicFramePr>
        <p:xfrm>
          <a:off x="906463" y="2690813"/>
          <a:ext cx="6096000" cy="3336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r>
                        <a:rPr lang="zh-TW" altLang="en-US" sz="1800" dirty="0"/>
                        <a:t>支出</a:t>
                      </a:r>
                      <a:endParaRPr lang="zh-HK" altLang="en-US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zh-TW" altLang="en-US" sz="18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牌照年費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zh-TW" altLang="en-US" sz="18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年度保費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zh-TW" altLang="en-US" sz="1800" dirty="0"/>
                        <a:t>汽油</a:t>
                      </a:r>
                      <a:endParaRPr lang="zh-HK" altLang="en-US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zh-TW" altLang="en-US" sz="18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入口稅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zh-TW" altLang="en-US" sz="1800" dirty="0"/>
                        <a:t>泊車費</a:t>
                      </a:r>
                      <a:endParaRPr lang="zh-HK" altLang="en-US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zh-TW" altLang="en-US" sz="1800" dirty="0"/>
                        <a:t>購車成本</a:t>
                      </a:r>
                      <a:endParaRPr lang="zh-HK" altLang="en-US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zh-TW" altLang="en-US" sz="18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維修及保養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zh-TW" altLang="en-US" sz="1800" dirty="0"/>
                        <a:t>隧道費</a:t>
                      </a:r>
                      <a:endParaRPr lang="zh-HK" altLang="en-US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3">
            <a:extLst>
              <a:ext uri="{FF2B5EF4-FFF2-40B4-BE49-F238E27FC236}">
                <a16:creationId xmlns:a16="http://schemas.microsoft.com/office/drawing/2014/main" id="{136E5B8C-DEF8-3823-9CB0-8F86AB585B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5" name="Footer Placeholder 4">
            <a:extLst>
              <a:ext uri="{FF2B5EF4-FFF2-40B4-BE49-F238E27FC236}">
                <a16:creationId xmlns:a16="http://schemas.microsoft.com/office/drawing/2014/main" id="{71BDB1CA-7A8C-AFA1-2864-822DDB376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871334DE-F7A3-4DF7-8A28-FEE44AAB2B8E}" type="slidenum">
              <a:rPr kumimoji="0" lang="en-US" altLang="zh-TW" smtClean="0"/>
              <a:pPr/>
              <a:t>40</a:t>
            </a:fld>
            <a:endParaRPr kumimoji="0" lang="en-US" altLang="zh-TW"/>
          </a:p>
        </p:txBody>
      </p:sp>
      <p:sp>
        <p:nvSpPr>
          <p:cNvPr id="84996" name="Date Placeholder 5">
            <a:extLst>
              <a:ext uri="{FF2B5EF4-FFF2-40B4-BE49-F238E27FC236}">
                <a16:creationId xmlns:a16="http://schemas.microsoft.com/office/drawing/2014/main" id="{A6DC1C11-99B9-7FA6-5C1B-C9C32E91510E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endParaRPr kumimoji="0" lang="en-US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84997" name="Rectangle 2">
            <a:extLst>
              <a:ext uri="{FF2B5EF4-FFF2-40B4-BE49-F238E27FC236}">
                <a16:creationId xmlns:a16="http://schemas.microsoft.com/office/drawing/2014/main" id="{8BCE5B10-FBEE-9DE0-0D81-B58E6E99A0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/>
              <a:t>活動六</a:t>
            </a:r>
            <a:endParaRPr lang="en-US" altLang="zh-TW" dirty="0"/>
          </a:p>
        </p:txBody>
      </p:sp>
      <p:sp>
        <p:nvSpPr>
          <p:cNvPr id="84998" name="Rectangle 3">
            <a:extLst>
              <a:ext uri="{FF2B5EF4-FFF2-40B4-BE49-F238E27FC236}">
                <a16:creationId xmlns:a16="http://schemas.microsoft.com/office/drawing/2014/main" id="{A1D69359-B908-BD44-680E-9E58B2B991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1800" y="1808163"/>
            <a:ext cx="8229600" cy="4141787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zh-TW" altLang="en-US" sz="4000" dirty="0" smtClean="0"/>
              <a:t>以</a:t>
            </a:r>
            <a:r>
              <a:rPr lang="zh-TW" altLang="en-US" sz="4000" dirty="0"/>
              <a:t>舊</a:t>
            </a:r>
            <a:r>
              <a:rPr lang="zh-TW" altLang="en-US" sz="4000" dirty="0" smtClean="0"/>
              <a:t>換新形式變賣資產的交易</a:t>
            </a:r>
            <a:endParaRPr lang="en-US" altLang="zh-TW" sz="4000" dirty="0"/>
          </a:p>
        </p:txBody>
      </p:sp>
      <p:pic>
        <p:nvPicPr>
          <p:cNvPr id="84999" name="Picture 6" descr="Acc_4">
            <a:extLst>
              <a:ext uri="{FF2B5EF4-FFF2-40B4-BE49-F238E27FC236}">
                <a16:creationId xmlns:a16="http://schemas.microsoft.com/office/drawing/2014/main" id="{59E5C8B7-8251-1497-0649-5E2132480B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238" y="4149725"/>
            <a:ext cx="3424237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>
            <a:extLst>
              <a:ext uri="{FF2B5EF4-FFF2-40B4-BE49-F238E27FC236}">
                <a16:creationId xmlns:a16="http://schemas.microsoft.com/office/drawing/2014/main" id="{5A435BB9-095A-CC79-E962-8B2A3438FD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活動六</a:t>
            </a:r>
            <a:endParaRPr lang="en-HK" altLang="en-US" dirty="0"/>
          </a:p>
        </p:txBody>
      </p:sp>
      <p:sp>
        <p:nvSpPr>
          <p:cNvPr id="87043" name="Content Placeholder 2">
            <a:extLst>
              <a:ext uri="{FF2B5EF4-FFF2-40B4-BE49-F238E27FC236}">
                <a16:creationId xmlns:a16="http://schemas.microsoft.com/office/drawing/2014/main" id="{EBCF8700-57DF-E7D6-3EF1-A3EF54FF8E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折舊方法會如何影響</a:t>
            </a:r>
            <a:r>
              <a:rPr lang="zh-TW" altLang="en-US" dirty="0" smtClean="0"/>
              <a:t>變賣獲利／</a:t>
            </a:r>
            <a:r>
              <a:rPr lang="zh-TW" altLang="en-US" dirty="0"/>
              <a:t>損失？</a:t>
            </a:r>
            <a:endParaRPr lang="en-HK" altLang="en-US" dirty="0"/>
          </a:p>
        </p:txBody>
      </p:sp>
      <p:sp>
        <p:nvSpPr>
          <p:cNvPr id="87044" name="Slide Number Placeholder 3">
            <a:extLst>
              <a:ext uri="{FF2B5EF4-FFF2-40B4-BE49-F238E27FC236}">
                <a16:creationId xmlns:a16="http://schemas.microsoft.com/office/drawing/2014/main" id="{0BEAAFCD-37BC-2C72-7CF3-BF1A2813CC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045" name="Footer Placeholder 4">
            <a:extLst>
              <a:ext uri="{FF2B5EF4-FFF2-40B4-BE49-F238E27FC236}">
                <a16:creationId xmlns:a16="http://schemas.microsoft.com/office/drawing/2014/main" id="{3786FB15-6BD9-3F05-CB2E-0F414566A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4916D3F5-3559-40B7-9F52-AF05FE3249BD}" type="slidenum">
              <a:rPr kumimoji="0" lang="en-US" altLang="zh-TW" smtClean="0"/>
              <a:pPr/>
              <a:t>41</a:t>
            </a:fld>
            <a:endParaRPr kumimoji="0" lang="en-US" altLang="zh-TW"/>
          </a:p>
        </p:txBody>
      </p:sp>
      <p:sp>
        <p:nvSpPr>
          <p:cNvPr id="87046" name="Date Placeholder 5">
            <a:extLst>
              <a:ext uri="{FF2B5EF4-FFF2-40B4-BE49-F238E27FC236}">
                <a16:creationId xmlns:a16="http://schemas.microsoft.com/office/drawing/2014/main" id="{56D52E06-E7E7-B383-63ED-0115D7C6CB1D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endParaRPr kumimoji="0" lang="en-US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Number Placeholder 3">
            <a:extLst>
              <a:ext uri="{FF2B5EF4-FFF2-40B4-BE49-F238E27FC236}">
                <a16:creationId xmlns:a16="http://schemas.microsoft.com/office/drawing/2014/main" id="{A87029A5-86FF-BB6E-47CD-9C38FBBE0E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091" name="Footer Placeholder 4">
            <a:extLst>
              <a:ext uri="{FF2B5EF4-FFF2-40B4-BE49-F238E27FC236}">
                <a16:creationId xmlns:a16="http://schemas.microsoft.com/office/drawing/2014/main" id="{B5A70451-B4ED-5A31-7F46-49A9D7CBB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CF5EBE8E-E484-49E8-BCA7-BD846B2B659D}" type="slidenum">
              <a:rPr kumimoji="0" lang="en-US" altLang="zh-TW" smtClean="0"/>
              <a:pPr/>
              <a:t>42</a:t>
            </a:fld>
            <a:endParaRPr kumimoji="0" lang="en-US" altLang="zh-TW"/>
          </a:p>
        </p:txBody>
      </p:sp>
      <p:sp>
        <p:nvSpPr>
          <p:cNvPr id="89092" name="Date Placeholder 5">
            <a:extLst>
              <a:ext uri="{FF2B5EF4-FFF2-40B4-BE49-F238E27FC236}">
                <a16:creationId xmlns:a16="http://schemas.microsoft.com/office/drawing/2014/main" id="{AB056142-980F-13C2-7BCE-FDB69CD155FC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endParaRPr kumimoji="0" lang="en-US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89093" name="Rectangle 2">
            <a:extLst>
              <a:ext uri="{FF2B5EF4-FFF2-40B4-BE49-F238E27FC236}">
                <a16:creationId xmlns:a16="http://schemas.microsoft.com/office/drawing/2014/main" id="{F0AFECB4-1337-DD20-0D20-E518E666C7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1800" y="368300"/>
            <a:ext cx="7543800" cy="1295400"/>
          </a:xfrm>
        </p:spPr>
        <p:txBody>
          <a:bodyPr/>
          <a:lstStyle/>
          <a:p>
            <a:pPr eaLnBrk="1" hangingPunct="1"/>
            <a:r>
              <a:rPr lang="zh-TW" altLang="en-US" dirty="0"/>
              <a:t>總結</a:t>
            </a:r>
            <a:endParaRPr lang="en-US" altLang="zh-TW" dirty="0"/>
          </a:p>
        </p:txBody>
      </p:sp>
      <p:sp>
        <p:nvSpPr>
          <p:cNvPr id="83974" name="Rectangle 3">
            <a:extLst>
              <a:ext uri="{FF2B5EF4-FFF2-40B4-BE49-F238E27FC236}">
                <a16:creationId xmlns:a16="http://schemas.microsoft.com/office/drawing/2014/main" id="{DBD83801-76F4-8AE1-9A34-CEB6E0DDCB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0700" y="2078038"/>
            <a:ext cx="8229600" cy="3592512"/>
          </a:xfrm>
        </p:spPr>
        <p:txBody>
          <a:bodyPr/>
          <a:lstStyle/>
          <a:p>
            <a:pPr marL="609600" indent="-609600" eaLnBrk="1" hangingPunct="1">
              <a:buSzTx/>
              <a:buFont typeface="Wingdings" panose="05000000000000000000" pitchFamily="2" charset="2"/>
              <a:buAutoNum type="alphaLcPeriod"/>
              <a:defRPr/>
            </a:pPr>
            <a:r>
              <a:rPr lang="zh-TW" altLang="en-US" dirty="0"/>
              <a:t>為</a:t>
            </a:r>
            <a:r>
              <a:rPr lang="zh-TW" altLang="en-US" sz="3200" dirty="0"/>
              <a:t>變賣非流動資產以收取現金的交易編製會計分錄</a:t>
            </a:r>
            <a:endParaRPr lang="en-US" altLang="zh-TW" sz="3200" dirty="0"/>
          </a:p>
          <a:p>
            <a:pPr marL="609600" indent="-609600" eaLnBrk="1" hangingPunct="1">
              <a:buSzTx/>
              <a:buFont typeface="Wingdings" panose="05000000000000000000" pitchFamily="2" charset="2"/>
              <a:buAutoNum type="alphaLcPeriod"/>
              <a:defRPr/>
            </a:pPr>
            <a:endParaRPr lang="en-US" altLang="zh-TW" dirty="0"/>
          </a:p>
          <a:p>
            <a:pPr marL="609600" indent="-609600" eaLnBrk="1" hangingPunct="1">
              <a:buSzTx/>
              <a:buFont typeface="Wingdings" panose="05000000000000000000" pitchFamily="2" charset="2"/>
              <a:buAutoNum type="alphaLcPeriod"/>
              <a:defRPr/>
            </a:pPr>
            <a:r>
              <a:rPr lang="zh-TW" altLang="en-US" dirty="0"/>
              <a:t>透過「以舊換新」交易獲取非流動資產</a:t>
            </a:r>
            <a:endParaRPr lang="en-US" altLang="zh-TW" dirty="0"/>
          </a:p>
          <a:p>
            <a:pPr marL="0" indent="0" eaLnBrk="1" hangingPunct="1">
              <a:buSzTx/>
              <a:buFont typeface="Wingdings" panose="05000000000000000000" pitchFamily="2" charset="2"/>
              <a:buNone/>
              <a:defRPr/>
            </a:pPr>
            <a:endParaRPr lang="en-US" altLang="zh-TW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Number Placeholder 3">
            <a:extLst>
              <a:ext uri="{FF2B5EF4-FFF2-40B4-BE49-F238E27FC236}">
                <a16:creationId xmlns:a16="http://schemas.microsoft.com/office/drawing/2014/main" id="{E186A718-4F59-A6EC-FA12-DABAF6D19A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139" name="Footer Placeholder 4">
            <a:extLst>
              <a:ext uri="{FF2B5EF4-FFF2-40B4-BE49-F238E27FC236}">
                <a16:creationId xmlns:a16="http://schemas.microsoft.com/office/drawing/2014/main" id="{39A49E28-277B-A236-C5EA-EB9CBE948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E42ECA4F-E233-43CF-8272-ADECDC4CCEE1}" type="slidenum">
              <a:rPr kumimoji="0" lang="en-US" altLang="zh-TW" smtClean="0"/>
              <a:pPr/>
              <a:t>43</a:t>
            </a:fld>
            <a:endParaRPr kumimoji="0" lang="en-US" altLang="zh-TW"/>
          </a:p>
        </p:txBody>
      </p:sp>
      <p:sp>
        <p:nvSpPr>
          <p:cNvPr id="91140" name="Date Placeholder 5">
            <a:extLst>
              <a:ext uri="{FF2B5EF4-FFF2-40B4-BE49-F238E27FC236}">
                <a16:creationId xmlns:a16="http://schemas.microsoft.com/office/drawing/2014/main" id="{09F3F712-E1D6-3DA0-2486-D137B063FC4E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endParaRPr kumimoji="0" lang="en-US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91141" name="Rectangle 2">
            <a:extLst>
              <a:ext uri="{FF2B5EF4-FFF2-40B4-BE49-F238E27FC236}">
                <a16:creationId xmlns:a16="http://schemas.microsoft.com/office/drawing/2014/main" id="{7F17840C-198B-2D6F-DD8C-D9CFF360FE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38288"/>
            <a:ext cx="8229600" cy="4411662"/>
          </a:xfrm>
        </p:spPr>
        <p:txBody>
          <a:bodyPr/>
          <a:lstStyle/>
          <a:p>
            <a:pPr eaLnBrk="1" hangingPunct="1"/>
            <a:endParaRPr lang="en-US" altLang="zh-TW" dirty="0"/>
          </a:p>
          <a:p>
            <a:pPr eaLnBrk="1" hangingPunct="1"/>
            <a:endParaRPr lang="en-US" altLang="zh-TW" dirty="0"/>
          </a:p>
          <a:p>
            <a:pPr eaLnBrk="1" hangingPunct="1"/>
            <a:endParaRPr lang="en-US" altLang="zh-TW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4800" b="1" dirty="0"/>
              <a:t>完</a:t>
            </a:r>
            <a:endParaRPr lang="en-US" altLang="zh-TW" sz="4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5C7B5692-0119-A857-308B-B7A9D1823B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/>
              <a:t>活動一答案</a:t>
            </a:r>
            <a:endParaRPr lang="en-HK" altLang="en-US" dirty="0"/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63DF70BD-2323-D80E-A4FF-A35520EF22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38288"/>
            <a:ext cx="8435975" cy="4411662"/>
          </a:xfrm>
        </p:spPr>
        <p:txBody>
          <a:bodyPr/>
          <a:lstStyle/>
          <a:p>
            <a:pPr eaLnBrk="1" hangingPunct="1"/>
            <a:r>
              <a:rPr lang="zh-TW" altLang="en-US" dirty="0"/>
              <a:t>以下哪些支出是買車的資本支出？</a:t>
            </a:r>
            <a:endParaRPr lang="en-US" altLang="en-US" dirty="0"/>
          </a:p>
          <a:p>
            <a:pPr eaLnBrk="1" hangingPunct="1"/>
            <a:endParaRPr lang="en-HK" altLang="en-US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56A5A87E-E4CB-E31A-CD09-B17812F99D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7" name="Footer Placeholder 4">
            <a:extLst>
              <a:ext uri="{FF2B5EF4-FFF2-40B4-BE49-F238E27FC236}">
                <a16:creationId xmlns:a16="http://schemas.microsoft.com/office/drawing/2014/main" id="{082BA962-A27D-A40B-0C88-4286245B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7BFA6056-D72A-49DA-8C2F-F14B269769B8}" type="slidenum">
              <a:rPr kumimoji="0" lang="en-US" altLang="zh-TW" smtClean="0"/>
              <a:pPr/>
              <a:t>5</a:t>
            </a:fld>
            <a:endParaRPr kumimoji="0" lang="en-US" altLang="zh-TW"/>
          </a:p>
        </p:txBody>
      </p:sp>
      <p:sp>
        <p:nvSpPr>
          <p:cNvPr id="13318" name="Date Placeholder 5">
            <a:extLst>
              <a:ext uri="{FF2B5EF4-FFF2-40B4-BE49-F238E27FC236}">
                <a16:creationId xmlns:a16="http://schemas.microsoft.com/office/drawing/2014/main" id="{C017A8B2-EE2C-1AF8-2EAD-2D3046845B87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GB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768870F-A193-A620-F4B2-98F6690B9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049125"/>
              </p:ext>
            </p:extLst>
          </p:nvPr>
        </p:nvGraphicFramePr>
        <p:xfrm>
          <a:off x="906463" y="2690813"/>
          <a:ext cx="7356476" cy="333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5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0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01">
                <a:tc>
                  <a:txBody>
                    <a:bodyPr/>
                    <a:lstStyle/>
                    <a:p>
                      <a:r>
                        <a:rPr lang="zh-TW" altLang="en-US" sz="1800" dirty="0"/>
                        <a:t>支出</a:t>
                      </a:r>
                      <a:endParaRPr lang="zh-HK" alt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/>
                        <a:t>資本</a:t>
                      </a:r>
                      <a:endParaRPr lang="zh-HK" altLang="en-US" sz="1800" dirty="0"/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/>
                        <a:t>收益</a:t>
                      </a:r>
                      <a:endParaRPr lang="zh-HK" altLang="en-US" sz="1800" dirty="0"/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1">
                <a:tc>
                  <a:txBody>
                    <a:bodyPr/>
                    <a:lstStyle/>
                    <a:p>
                      <a:r>
                        <a:rPr lang="zh-TW" altLang="en-US" sz="18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牌照年費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 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新細明體" panose="02020500000000000000" pitchFamily="18" charset="-120"/>
                          <a:cs typeface="Segoe UI Symbol" panose="020B0502040204020203" pitchFamily="34" charset="0"/>
                        </a:rPr>
                        <a:t>✓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2">
                <a:tc>
                  <a:txBody>
                    <a:bodyPr/>
                    <a:lstStyle/>
                    <a:p>
                      <a:r>
                        <a:rPr lang="zh-TW" altLang="en-US" sz="18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年度保費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 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新細明體" panose="02020500000000000000" pitchFamily="18" charset="-120"/>
                          <a:cs typeface="Segoe UI Symbol" panose="020B0502040204020203" pitchFamily="34" charset="0"/>
                        </a:rPr>
                        <a:t>✓</a:t>
                      </a:r>
                      <a:endParaRPr lang="zh-TW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1">
                <a:tc>
                  <a:txBody>
                    <a:bodyPr/>
                    <a:lstStyle/>
                    <a:p>
                      <a:r>
                        <a:rPr lang="zh-TW" altLang="en-US" sz="1800" dirty="0"/>
                        <a:t>汽油</a:t>
                      </a:r>
                      <a:endParaRPr lang="zh-HK" alt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 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新細明體" panose="02020500000000000000" pitchFamily="18" charset="-120"/>
                          <a:cs typeface="Segoe UI Symbol" panose="020B0502040204020203" pitchFamily="34" charset="0"/>
                        </a:rPr>
                        <a:t>✓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1">
                <a:tc>
                  <a:txBody>
                    <a:bodyPr/>
                    <a:lstStyle/>
                    <a:p>
                      <a:r>
                        <a:rPr lang="zh-TW" altLang="en-US" sz="18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入口稅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新細明體" panose="02020500000000000000" pitchFamily="18" charset="-120"/>
                          <a:cs typeface="Segoe UI Symbol" panose="020B0502040204020203" pitchFamily="34" charset="0"/>
                        </a:rPr>
                        <a:t>✓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 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1">
                <a:tc>
                  <a:txBody>
                    <a:bodyPr/>
                    <a:lstStyle/>
                    <a:p>
                      <a:r>
                        <a:rPr lang="zh-TW" altLang="en-US" sz="1800" dirty="0"/>
                        <a:t>泊車費</a:t>
                      </a:r>
                      <a:endParaRPr lang="zh-HK" alt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 </a:t>
                      </a:r>
                      <a:endParaRPr lang="zh-TW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新細明體" panose="02020500000000000000" pitchFamily="18" charset="-120"/>
                          <a:cs typeface="Segoe UI Symbol" panose="020B0502040204020203" pitchFamily="34" charset="0"/>
                        </a:rPr>
                        <a:t>✓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01">
                <a:tc>
                  <a:txBody>
                    <a:bodyPr/>
                    <a:lstStyle/>
                    <a:p>
                      <a:r>
                        <a:rPr lang="zh-TW" altLang="en-US" sz="1800" dirty="0"/>
                        <a:t>購車成本</a:t>
                      </a:r>
                      <a:endParaRPr lang="zh-HK" alt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新細明體" panose="02020500000000000000" pitchFamily="18" charset="-120"/>
                          <a:cs typeface="Segoe UI Symbol" panose="020B0502040204020203" pitchFamily="34" charset="0"/>
                        </a:rPr>
                        <a:t>✓</a:t>
                      </a:r>
                      <a:endParaRPr lang="zh-TW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 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01">
                <a:tc>
                  <a:txBody>
                    <a:bodyPr/>
                    <a:lstStyle/>
                    <a:p>
                      <a:r>
                        <a:rPr lang="zh-TW" altLang="en-US" sz="18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維修及保養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 </a:t>
                      </a:r>
                      <a:endParaRPr lang="zh-TW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新細明體" panose="02020500000000000000" pitchFamily="18" charset="-120"/>
                          <a:cs typeface="Segoe UI Symbol" panose="020B0502040204020203" pitchFamily="34" charset="0"/>
                        </a:rPr>
                        <a:t>✓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01">
                <a:tc>
                  <a:txBody>
                    <a:bodyPr/>
                    <a:lstStyle/>
                    <a:p>
                      <a:r>
                        <a:rPr lang="zh-TW" altLang="en-US" sz="1800" dirty="0"/>
                        <a:t>隧道費</a:t>
                      </a:r>
                      <a:endParaRPr lang="zh-HK" alt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 </a:t>
                      </a:r>
                      <a:endParaRPr lang="zh-TW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新細明體" panose="02020500000000000000" pitchFamily="18" charset="-120"/>
                          <a:cs typeface="Segoe UI Symbol" panose="020B0502040204020203" pitchFamily="34" charset="0"/>
                        </a:rPr>
                        <a:t>✓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>
            <a:extLst>
              <a:ext uri="{FF2B5EF4-FFF2-40B4-BE49-F238E27FC236}">
                <a16:creationId xmlns:a16="http://schemas.microsoft.com/office/drawing/2014/main" id="{620DD0B4-A16F-E5FE-2758-5F6AAAA19C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Footer Placeholder 4">
            <a:extLst>
              <a:ext uri="{FF2B5EF4-FFF2-40B4-BE49-F238E27FC236}">
                <a16:creationId xmlns:a16="http://schemas.microsoft.com/office/drawing/2014/main" id="{901DA2A1-C43B-CCFA-1EF7-964560A1D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4DE27B6E-2D5E-47B9-9615-F52027D8ECB8}" type="slidenum">
              <a:rPr kumimoji="0" lang="en-US" altLang="zh-TW" smtClean="0"/>
              <a:pPr/>
              <a:t>6</a:t>
            </a:fld>
            <a:endParaRPr kumimoji="0" lang="en-US" altLang="zh-TW"/>
          </a:p>
        </p:txBody>
      </p:sp>
      <p:sp>
        <p:nvSpPr>
          <p:cNvPr id="15364" name="Date Placeholder 5">
            <a:extLst>
              <a:ext uri="{FF2B5EF4-FFF2-40B4-BE49-F238E27FC236}">
                <a16:creationId xmlns:a16="http://schemas.microsoft.com/office/drawing/2014/main" id="{6962808A-4AEF-03DC-2A19-9C08A518B91C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endParaRPr kumimoji="0" lang="en-GB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0A7B9869-39E1-ED8D-999B-4FBAE84C65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/>
              <a:t>折舊的概念</a:t>
            </a:r>
            <a:r>
              <a:rPr lang="en-US" altLang="zh-TW" dirty="0"/>
              <a:t> </a:t>
            </a:r>
          </a:p>
        </p:txBody>
      </p:sp>
      <p:sp>
        <p:nvSpPr>
          <p:cNvPr id="15366" name="Rectangle 3">
            <a:extLst>
              <a:ext uri="{FF2B5EF4-FFF2-40B4-BE49-F238E27FC236}">
                <a16:creationId xmlns:a16="http://schemas.microsoft.com/office/drawing/2014/main" id="{CFA09D63-8195-9784-5571-60591C603D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dirty="0"/>
              <a:t>幾乎所有非流動資產都有使用年限。</a:t>
            </a:r>
            <a:endParaRPr lang="en-US" altLang="zh-TW" dirty="0"/>
          </a:p>
          <a:p>
            <a:pPr eaLnBrk="1" hangingPunct="1"/>
            <a:r>
              <a:rPr lang="zh-TW" altLang="en-US" dirty="0"/>
              <a:t>因此，非流動資產的</a:t>
            </a:r>
            <a:r>
              <a:rPr lang="zh-TW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帳面淨值</a:t>
            </a:r>
            <a:r>
              <a:rPr lang="zh-TW" altLang="en-US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會</a:t>
            </a:r>
            <a:r>
              <a:rPr lang="zh-TW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在</a:t>
            </a:r>
            <a:r>
              <a:rPr lang="zh-TW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會計記錄</a:t>
            </a:r>
            <a:r>
              <a:rPr lang="zh-TW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中</a:t>
            </a:r>
            <a:r>
              <a:rPr lang="zh-TW" altLang="en-US" sz="32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逐年減少。</a:t>
            </a:r>
            <a:r>
              <a:rPr lang="en-US" altLang="zh-TW" sz="32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</a:t>
            </a:r>
            <a:endParaRPr lang="en-US" altLang="zh-TW" dirty="0"/>
          </a:p>
          <a:p>
            <a:pPr eaLnBrk="1" hangingPunct="1"/>
            <a:r>
              <a:rPr lang="zh-TW" altLang="en-US" dirty="0"/>
              <a:t>我們把每期／每年帳面淨值的減幅稱為「折舊」支出。</a:t>
            </a:r>
            <a:endParaRPr lang="en-US" altLang="zh-TW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dirty="0"/>
          </a:p>
          <a:p>
            <a:pPr eaLnBrk="1" hangingPunct="1"/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EA5A226F-8A8E-5396-E269-24294D0F7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Footer Placeholder 4">
            <a:extLst>
              <a:ext uri="{FF2B5EF4-FFF2-40B4-BE49-F238E27FC236}">
                <a16:creationId xmlns:a16="http://schemas.microsoft.com/office/drawing/2014/main" id="{47EC80E1-2579-CD25-D1E6-72123966D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C32DDEBD-FBB9-4021-A261-3B559B13C243}" type="slidenum">
              <a:rPr kumimoji="0" lang="en-US" altLang="zh-TW" smtClean="0"/>
              <a:pPr/>
              <a:t>7</a:t>
            </a:fld>
            <a:endParaRPr kumimoji="0" lang="en-US" altLang="zh-TW"/>
          </a:p>
        </p:txBody>
      </p:sp>
      <p:sp>
        <p:nvSpPr>
          <p:cNvPr id="17412" name="Date Placeholder 5">
            <a:extLst>
              <a:ext uri="{FF2B5EF4-FFF2-40B4-BE49-F238E27FC236}">
                <a16:creationId xmlns:a16="http://schemas.microsoft.com/office/drawing/2014/main" id="{34800C1A-6458-48BC-90DA-055F1BEE86D0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endParaRPr kumimoji="0" lang="en-US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17413" name="Rectangle 4">
            <a:extLst>
              <a:ext uri="{FF2B5EF4-FFF2-40B4-BE49-F238E27FC236}">
                <a16:creationId xmlns:a16="http://schemas.microsoft.com/office/drawing/2014/main" id="{4A938BF3-527F-2ACA-25BF-B10ED70B78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628775"/>
            <a:ext cx="8010525" cy="1719263"/>
          </a:xfrm>
        </p:spPr>
        <p:txBody>
          <a:bodyPr/>
          <a:lstStyle/>
          <a:p>
            <a:pPr eaLnBrk="1" hangingPunct="1"/>
            <a:r>
              <a:rPr lang="zh-TW" altLang="en-US" dirty="0"/>
              <a:t>如果你的公司要買送貨車。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F36D0657-165B-D545-3210-8CB073F68D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Footer Placeholder 4">
            <a:extLst>
              <a:ext uri="{FF2B5EF4-FFF2-40B4-BE49-F238E27FC236}">
                <a16:creationId xmlns:a16="http://schemas.microsoft.com/office/drawing/2014/main" id="{7FD7D293-5AB8-9259-F8A1-A5158A5C1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6E806448-D01A-405E-BD86-E176219665E8}" type="slidenum">
              <a:rPr kumimoji="0" lang="en-US" altLang="zh-TW" smtClean="0"/>
              <a:pPr/>
              <a:t>8</a:t>
            </a:fld>
            <a:endParaRPr kumimoji="0" lang="en-US" altLang="zh-TW"/>
          </a:p>
        </p:txBody>
      </p:sp>
      <p:sp>
        <p:nvSpPr>
          <p:cNvPr id="19460" name="Date Placeholder 5">
            <a:extLst>
              <a:ext uri="{FF2B5EF4-FFF2-40B4-BE49-F238E27FC236}">
                <a16:creationId xmlns:a16="http://schemas.microsoft.com/office/drawing/2014/main" id="{A5B65AA9-CFDB-6F36-13E4-34BD2B16DBA1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endParaRPr kumimoji="0" lang="en-US" altLang="zh-TW" dirty="0"/>
          </a:p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19461" name="Rectangle 4">
            <a:extLst>
              <a:ext uri="{FF2B5EF4-FFF2-40B4-BE49-F238E27FC236}">
                <a16:creationId xmlns:a16="http://schemas.microsoft.com/office/drawing/2014/main" id="{EAF2B960-E471-2B29-7098-CAE8BF5DC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/>
              <a:t>它的售價是多少？</a:t>
            </a:r>
            <a:endParaRPr lang="en-US" altLang="zh-TW" dirty="0"/>
          </a:p>
        </p:txBody>
      </p:sp>
      <p:sp>
        <p:nvSpPr>
          <p:cNvPr id="380935" name="Rectangle 7">
            <a:extLst>
              <a:ext uri="{FF2B5EF4-FFF2-40B4-BE49-F238E27FC236}">
                <a16:creationId xmlns:a16="http://schemas.microsoft.com/office/drawing/2014/main" id="{3F1531EA-F5B0-43D8-003C-BD03BC9A46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3800" dirty="0">
                <a:solidFill>
                  <a:srgbClr val="3333FF"/>
                </a:solidFill>
              </a:rPr>
              <a:t>大</a:t>
            </a:r>
            <a:r>
              <a:rPr lang="zh-TW" altLang="en-US" sz="3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約</a:t>
            </a:r>
            <a:r>
              <a:rPr lang="en-US" altLang="zh-TW" sz="3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$ 500,000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0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0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46A411C5-5DD9-490A-8F59-66873FA064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課題</a:t>
            </a:r>
            <a:r>
              <a:rPr kumimoji="0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A01</a:t>
            </a:r>
          </a:p>
          <a:p>
            <a:pPr algn="l"/>
            <a:r>
              <a:rPr kumimoji="0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折舊</a:t>
            </a:r>
            <a:endParaRPr kumimoji="0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Footer Placeholder 4">
            <a:extLst>
              <a:ext uri="{FF2B5EF4-FFF2-40B4-BE49-F238E27FC236}">
                <a16:creationId xmlns:a16="http://schemas.microsoft.com/office/drawing/2014/main" id="{BAFF3018-7376-33D9-26C3-705787776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kumimoji="0" lang="en-US" altLang="zh-TW"/>
          </a:p>
          <a:p>
            <a:fld id="{DC341BAB-91CA-4ED5-B34B-DF5F3308CA80}" type="slidenum">
              <a:rPr kumimoji="0" lang="en-US" altLang="zh-TW" smtClean="0"/>
              <a:pPr/>
              <a:t>9</a:t>
            </a:fld>
            <a:endParaRPr kumimoji="0" lang="en-US" altLang="zh-TW"/>
          </a:p>
        </p:txBody>
      </p:sp>
      <p:sp>
        <p:nvSpPr>
          <p:cNvPr id="21508" name="Date Placeholder 5">
            <a:extLst>
              <a:ext uri="{FF2B5EF4-FFF2-40B4-BE49-F238E27FC236}">
                <a16:creationId xmlns:a16="http://schemas.microsoft.com/office/drawing/2014/main" id="{CA0CE117-F148-8924-1611-E0DB8041E290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0" lang="zh-TW" altLang="en-US" dirty="0"/>
              <a:t>企業會</a:t>
            </a:r>
            <a:r>
              <a:rPr kumimoji="0" lang="zh-TW" altLang="en-US" dirty="0" smtClean="0"/>
              <a:t>財</a:t>
            </a:r>
            <a:r>
              <a:rPr lang="zh-TW" altLang="en-US" kern="100" dirty="0"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dirty="0">
                <a:latin typeface="+mn-ea"/>
              </a:rPr>
              <a:t>修</a:t>
            </a:r>
            <a:r>
              <a:rPr lang="zh-TW" altLang="en-US" dirty="0" smtClean="0">
                <a:effectLst/>
                <a:latin typeface="+mn-ea"/>
                <a:ea typeface="+mn-ea"/>
              </a:rPr>
              <a:t>部分</a:t>
            </a:r>
            <a:endParaRPr kumimoji="0" lang="en-US" altLang="zh-TW" dirty="0"/>
          </a:p>
          <a:p>
            <a:r>
              <a:rPr kumimoji="0" lang="zh-TW" altLang="en-US" dirty="0"/>
              <a:t>學與教示例</a:t>
            </a:r>
            <a:endParaRPr kumimoji="0" lang="en-US" altLang="zh-TW" dirty="0"/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2BEF536D-17E3-31A9-119D-8E12402D93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1800" y="728663"/>
            <a:ext cx="7921625" cy="755650"/>
          </a:xfrm>
        </p:spPr>
        <p:txBody>
          <a:bodyPr/>
          <a:lstStyle/>
          <a:p>
            <a:pPr eaLnBrk="1" hangingPunct="1"/>
            <a:r>
              <a:rPr lang="zh-TW" altLang="en-US" dirty="0"/>
              <a:t>它的使用年限是？</a:t>
            </a:r>
            <a:endParaRPr lang="en-US" altLang="zh-TW" dirty="0"/>
          </a:p>
        </p:txBody>
      </p:sp>
      <p:sp>
        <p:nvSpPr>
          <p:cNvPr id="376837" name="Rectangle 5">
            <a:extLst>
              <a:ext uri="{FF2B5EF4-FFF2-40B4-BE49-F238E27FC236}">
                <a16:creationId xmlns:a16="http://schemas.microsoft.com/office/drawing/2014/main" id="{45B9DBA0-BD8E-129B-1A1A-EF9BB3E5C2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3713" y="1828800"/>
            <a:ext cx="8229600" cy="3241675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zh-TW" altLang="en-US" sz="3800" dirty="0"/>
              <a:t>無法肯定，但有可能是</a:t>
            </a:r>
            <a:r>
              <a:rPr lang="en-GB" altLang="zh-TW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TW" altLang="en-US" sz="3800" dirty="0"/>
              <a:t>年！</a:t>
            </a:r>
            <a:endParaRPr lang="en-US" altLang="zh-TW" sz="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6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6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13397</TotalTime>
  <Words>3105</Words>
  <Application>Microsoft Office PowerPoint</Application>
  <PresentationFormat>如螢幕大小 (4:3)</PresentationFormat>
  <Paragraphs>747</Paragraphs>
  <Slides>43</Slides>
  <Notes>43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43</vt:i4>
      </vt:variant>
    </vt:vector>
  </HeadingPairs>
  <TitlesOfParts>
    <vt:vector size="53" baseType="lpstr">
      <vt:lpstr>SimSun</vt:lpstr>
      <vt:lpstr>新細明體</vt:lpstr>
      <vt:lpstr>arial</vt:lpstr>
      <vt:lpstr>arial</vt:lpstr>
      <vt:lpstr>Calibri</vt:lpstr>
      <vt:lpstr>Comic Sans MS</vt:lpstr>
      <vt:lpstr>Segoe UI Symbol</vt:lpstr>
      <vt:lpstr>Times New Roman</vt:lpstr>
      <vt:lpstr>Wingdings</vt:lpstr>
      <vt:lpstr>Network</vt:lpstr>
      <vt:lpstr>企業會財選修部分 會計學習範疇 ─ 財務會計</vt:lpstr>
      <vt:lpstr>第一課節</vt:lpstr>
      <vt:lpstr>資本支出及收益支出的概念</vt:lpstr>
      <vt:lpstr>活動一</vt:lpstr>
      <vt:lpstr>活動一答案</vt:lpstr>
      <vt:lpstr>折舊的概念 </vt:lpstr>
      <vt:lpstr>如果你的公司要買送貨車。</vt:lpstr>
      <vt:lpstr>它的售價是多少？</vt:lpstr>
      <vt:lpstr>它的使用年限是？</vt:lpstr>
      <vt:lpstr>它在可用年期末的價值是多少？</vt:lpstr>
      <vt:lpstr>這輛汽車的價值在10年間下跌多少？  </vt:lpstr>
      <vt:lpstr>折舊</vt:lpstr>
      <vt:lpstr>知多點：折舊的成因</vt:lpstr>
      <vt:lpstr>活動二</vt:lpstr>
      <vt:lpstr>活動二</vt:lpstr>
      <vt:lpstr>活動二</vt:lpstr>
      <vt:lpstr>活動二</vt:lpstr>
      <vt:lpstr>常用折舊方法</vt:lpstr>
      <vt:lpstr>活動三</vt:lpstr>
      <vt:lpstr>活動三</vt:lpstr>
      <vt:lpstr>第二課節</vt:lpstr>
      <vt:lpstr>折舊方法</vt:lpstr>
      <vt:lpstr>活動四</vt:lpstr>
      <vt:lpstr>活動四</vt:lpstr>
      <vt:lpstr>活動四</vt:lpstr>
      <vt:lpstr>活動四</vt:lpstr>
      <vt:lpstr>活動四</vt:lpstr>
      <vt:lpstr>活動五</vt:lpstr>
      <vt:lpstr>活動五：建議答案</vt:lpstr>
      <vt:lpstr>第三課節</vt:lpstr>
      <vt:lpstr> 變賣非流動資產以收取現金</vt:lpstr>
      <vt:lpstr>     T字形帳戶（非流動資產變賣） </vt:lpstr>
      <vt:lpstr>會計分錄 </vt:lpstr>
      <vt:lpstr>變賣獲利／損失</vt:lpstr>
      <vt:lpstr>透過以舊換新 變賣非流動資產</vt:lpstr>
      <vt:lpstr>T字形帳戶（非流動資產變賣） </vt:lpstr>
      <vt:lpstr>會計分錄</vt:lpstr>
      <vt:lpstr>「以舊換新」形式之變賣獲利／損失</vt:lpstr>
      <vt:lpstr>PowerPoint 簡報</vt:lpstr>
      <vt:lpstr>活動六</vt:lpstr>
      <vt:lpstr>活動六</vt:lpstr>
      <vt:lpstr>總結</vt:lpstr>
      <vt:lpstr>PowerPoint 簡報</vt:lpstr>
    </vt:vector>
  </TitlesOfParts>
  <Company>VTC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NSS BAFS Curriculum Compulsory Part 1(d) Basics of Personal Financial Management</dc:title>
  <dc:creator>cmichael</dc:creator>
  <cp:lastModifiedBy>NG, Wai-leung Rex</cp:lastModifiedBy>
  <cp:revision>553</cp:revision>
  <cp:lastPrinted>2024-01-31T08:32:19Z</cp:lastPrinted>
  <dcterms:created xsi:type="dcterms:W3CDTF">2007-06-28T07:45:19Z</dcterms:created>
  <dcterms:modified xsi:type="dcterms:W3CDTF">2024-02-16T08:56:04Z</dcterms:modified>
</cp:coreProperties>
</file>