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78"/>
  </p:notesMasterIdLst>
  <p:handoutMasterIdLst>
    <p:handoutMasterId r:id="rId79"/>
  </p:handoutMasterIdLst>
  <p:sldIdLst>
    <p:sldId id="257" r:id="rId2"/>
    <p:sldId id="554" r:id="rId3"/>
    <p:sldId id="560" r:id="rId4"/>
    <p:sldId id="561" r:id="rId5"/>
    <p:sldId id="562" r:id="rId6"/>
    <p:sldId id="563" r:id="rId7"/>
    <p:sldId id="460" r:id="rId8"/>
    <p:sldId id="461" r:id="rId9"/>
    <p:sldId id="499" r:id="rId10"/>
    <p:sldId id="504" r:id="rId11"/>
    <p:sldId id="501" r:id="rId12"/>
    <p:sldId id="574" r:id="rId13"/>
    <p:sldId id="576" r:id="rId14"/>
    <p:sldId id="482" r:id="rId15"/>
    <p:sldId id="502" r:id="rId16"/>
    <p:sldId id="524" r:id="rId17"/>
    <p:sldId id="550" r:id="rId18"/>
    <p:sldId id="572" r:id="rId19"/>
    <p:sldId id="565" r:id="rId20"/>
    <p:sldId id="569" r:id="rId21"/>
    <p:sldId id="566" r:id="rId22"/>
    <p:sldId id="570" r:id="rId23"/>
    <p:sldId id="552" r:id="rId24"/>
    <p:sldId id="551" r:id="rId25"/>
    <p:sldId id="438" r:id="rId26"/>
    <p:sldId id="439" r:id="rId27"/>
    <p:sldId id="437" r:id="rId28"/>
    <p:sldId id="441" r:id="rId29"/>
    <p:sldId id="465" r:id="rId30"/>
    <p:sldId id="443" r:id="rId31"/>
    <p:sldId id="444" r:id="rId32"/>
    <p:sldId id="445" r:id="rId33"/>
    <p:sldId id="446" r:id="rId34"/>
    <p:sldId id="447" r:id="rId35"/>
    <p:sldId id="448" r:id="rId36"/>
    <p:sldId id="449" r:id="rId37"/>
    <p:sldId id="507" r:id="rId38"/>
    <p:sldId id="509" r:id="rId39"/>
    <p:sldId id="508" r:id="rId40"/>
    <p:sldId id="491" r:id="rId41"/>
    <p:sldId id="462" r:id="rId42"/>
    <p:sldId id="484" r:id="rId43"/>
    <p:sldId id="529" r:id="rId44"/>
    <p:sldId id="530" r:id="rId45"/>
    <p:sldId id="531" r:id="rId46"/>
    <p:sldId id="532" r:id="rId47"/>
    <p:sldId id="510" r:id="rId48"/>
    <p:sldId id="544" r:id="rId49"/>
    <p:sldId id="543" r:id="rId50"/>
    <p:sldId id="545" r:id="rId51"/>
    <p:sldId id="511" r:id="rId52"/>
    <p:sldId id="536" r:id="rId53"/>
    <p:sldId id="547" r:id="rId54"/>
    <p:sldId id="548" r:id="rId55"/>
    <p:sldId id="549" r:id="rId56"/>
    <p:sldId id="537" r:id="rId57"/>
    <p:sldId id="575" r:id="rId58"/>
    <p:sldId id="451" r:id="rId59"/>
    <p:sldId id="456" r:id="rId60"/>
    <p:sldId id="512" r:id="rId61"/>
    <p:sldId id="457" r:id="rId62"/>
    <p:sldId id="577" r:id="rId63"/>
    <p:sldId id="474" r:id="rId64"/>
    <p:sldId id="475" r:id="rId65"/>
    <p:sldId id="477" r:id="rId66"/>
    <p:sldId id="476" r:id="rId67"/>
    <p:sldId id="516" r:id="rId68"/>
    <p:sldId id="518" r:id="rId69"/>
    <p:sldId id="519" r:id="rId70"/>
    <p:sldId id="488" r:id="rId71"/>
    <p:sldId id="506" r:id="rId72"/>
    <p:sldId id="527" r:id="rId73"/>
    <p:sldId id="564" r:id="rId74"/>
    <p:sldId id="526" r:id="rId75"/>
    <p:sldId id="498" r:id="rId76"/>
    <p:sldId id="411" r:id="rId77"/>
  </p:sldIdLst>
  <p:sldSz cx="9144000" cy="6858000" type="screen4x3"/>
  <p:notesSz cx="6797675" cy="9928225"/>
  <p:defaultTextStyle>
    <a:defPPr>
      <a:defRPr lang="zh-TW"/>
    </a:defPPr>
    <a:lvl1pPr algn="l" rtl="0" eaLnBrk="0" fontAlgn="base" hangingPunct="0">
      <a:spcBef>
        <a:spcPct val="0"/>
      </a:spcBef>
      <a:spcAft>
        <a:spcPct val="0"/>
      </a:spcAft>
      <a:defRPr kumimoji="1" sz="2400" b="1" kern="1200">
        <a:solidFill>
          <a:schemeClr val="tx2"/>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2400" b="1" kern="1200">
        <a:solidFill>
          <a:schemeClr val="tx2"/>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2400" b="1" kern="1200">
        <a:solidFill>
          <a:schemeClr val="tx2"/>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2400" b="1" kern="1200">
        <a:solidFill>
          <a:schemeClr val="tx2"/>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2400" b="1" kern="1200">
        <a:solidFill>
          <a:schemeClr val="tx2"/>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2400" b="1" kern="1200">
        <a:solidFill>
          <a:schemeClr val="tx2"/>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2400" b="1" kern="1200">
        <a:solidFill>
          <a:schemeClr val="tx2"/>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2400" b="1" kern="1200">
        <a:solidFill>
          <a:schemeClr val="tx2"/>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2400" b="1" kern="1200">
        <a:solidFill>
          <a:schemeClr val="tx2"/>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3407">
          <p15:clr>
            <a:srgbClr val="A4A3A4"/>
          </p15:clr>
        </p15:guide>
        <p15:guide id="2" pos="1633">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 Wai-leung Rex" initials="" lastIdx="20" clrIdx="0"/>
  <p:cmAuthor id="2" name="WONG, SF Josephine [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50" autoAdjust="0"/>
    <p:restoredTop sz="73741" autoAdjust="0"/>
  </p:normalViewPr>
  <p:slideViewPr>
    <p:cSldViewPr>
      <p:cViewPr varScale="1">
        <p:scale>
          <a:sx n="72" d="100"/>
          <a:sy n="72" d="100"/>
        </p:scale>
        <p:origin x="1368" y="60"/>
      </p:cViewPr>
      <p:guideLst>
        <p:guide orient="horz" pos="3407"/>
        <p:guide pos="1633"/>
      </p:guideLst>
    </p:cSldViewPr>
  </p:slideViewPr>
  <p:outlineViewPr>
    <p:cViewPr>
      <p:scale>
        <a:sx n="33" d="100"/>
        <a:sy n="33" d="100"/>
      </p:scale>
      <p:origin x="0" y="0"/>
    </p:cViewPr>
  </p:outlineViewPr>
  <p:notesTextViewPr>
    <p:cViewPr>
      <p:scale>
        <a:sx n="200" d="100"/>
        <a:sy n="200" d="100"/>
      </p:scale>
      <p:origin x="0" y="-504"/>
    </p:cViewPr>
  </p:notesTextViewPr>
  <p:sorterViewPr>
    <p:cViewPr>
      <p:scale>
        <a:sx n="100" d="100"/>
        <a:sy n="100" d="100"/>
      </p:scale>
      <p:origin x="0" y="0"/>
    </p:cViewPr>
  </p:sorterViewPr>
  <p:notesViewPr>
    <p:cSldViewPr>
      <p:cViewPr varScale="1">
        <p:scale>
          <a:sx n="55" d="100"/>
          <a:sy n="55" d="100"/>
        </p:scale>
        <p:origin x="3331" y="34"/>
      </p:cViewPr>
      <p:guideLst>
        <p:guide orient="horz" pos="3127"/>
        <p:guide pos="2142"/>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5720130-E293-BF78-A28E-A95087119C3C}"/>
              </a:ext>
            </a:extLst>
          </p:cNvPr>
          <p:cNvSpPr>
            <a:spLocks noGrp="1" noChangeArrowheads="1"/>
          </p:cNvSpPr>
          <p:nvPr>
            <p:ph type="hdr" sz="quarter"/>
          </p:nvPr>
        </p:nvSpPr>
        <p:spPr bwMode="auto">
          <a:xfrm>
            <a:off x="0" y="0"/>
            <a:ext cx="2946400" cy="496888"/>
          </a:xfrm>
          <a:prstGeom prst="rect">
            <a:avLst/>
          </a:prstGeom>
          <a:noFill/>
          <a:ln>
            <a:noFill/>
          </a:ln>
        </p:spPr>
        <p:txBody>
          <a:bodyPr vert="horz" wrap="square" lIns="92003" tIns="46001" rIns="92003" bIns="46001" numCol="1" anchor="t" anchorCtr="0" compatLnSpc="1">
            <a:prstTxWarp prst="textNoShape">
              <a:avLst/>
            </a:prstTxWarp>
          </a:bodyPr>
          <a:lstStyle>
            <a:lvl1pPr defTabSz="925194" eaLnBrk="1" hangingPunct="1">
              <a:defRPr sz="1200" b="0">
                <a:solidFill>
                  <a:schemeClr val="tx1"/>
                </a:solidFill>
              </a:defRPr>
            </a:lvl1pPr>
          </a:lstStyle>
          <a:p>
            <a:pPr>
              <a:defRPr/>
            </a:pPr>
            <a:endParaRPr lang="en-US" altLang="zh-TW"/>
          </a:p>
        </p:txBody>
      </p:sp>
      <p:sp>
        <p:nvSpPr>
          <p:cNvPr id="29699" name="Rectangle 3">
            <a:extLst>
              <a:ext uri="{FF2B5EF4-FFF2-40B4-BE49-F238E27FC236}">
                <a16:creationId xmlns:a16="http://schemas.microsoft.com/office/drawing/2014/main" id="{27CF205D-B6CF-45D4-2F4A-23DC12D734BA}"/>
              </a:ext>
            </a:extLst>
          </p:cNvPr>
          <p:cNvSpPr>
            <a:spLocks noGrp="1" noChangeArrowheads="1"/>
          </p:cNvSpPr>
          <p:nvPr>
            <p:ph type="dt" sz="quarter" idx="1"/>
          </p:nvPr>
        </p:nvSpPr>
        <p:spPr bwMode="auto">
          <a:xfrm>
            <a:off x="3849688" y="0"/>
            <a:ext cx="2946400" cy="496888"/>
          </a:xfrm>
          <a:prstGeom prst="rect">
            <a:avLst/>
          </a:prstGeom>
          <a:noFill/>
          <a:ln>
            <a:noFill/>
          </a:ln>
        </p:spPr>
        <p:txBody>
          <a:bodyPr vert="horz" wrap="square" lIns="92003" tIns="46001" rIns="92003" bIns="46001" numCol="1" anchor="t" anchorCtr="0" compatLnSpc="1">
            <a:prstTxWarp prst="textNoShape">
              <a:avLst/>
            </a:prstTxWarp>
          </a:bodyPr>
          <a:lstStyle>
            <a:lvl1pPr algn="r" defTabSz="925194" eaLnBrk="1" hangingPunct="1">
              <a:defRPr sz="1200" b="0">
                <a:solidFill>
                  <a:schemeClr val="tx1"/>
                </a:solidFill>
              </a:defRPr>
            </a:lvl1pPr>
          </a:lstStyle>
          <a:p>
            <a:pPr>
              <a:defRPr/>
            </a:pPr>
            <a:endParaRPr lang="en-US" altLang="zh-TW"/>
          </a:p>
        </p:txBody>
      </p:sp>
      <p:sp>
        <p:nvSpPr>
          <p:cNvPr id="29700" name="Rectangle 4">
            <a:extLst>
              <a:ext uri="{FF2B5EF4-FFF2-40B4-BE49-F238E27FC236}">
                <a16:creationId xmlns:a16="http://schemas.microsoft.com/office/drawing/2014/main" id="{BBF4E721-B905-CE61-3C82-B5F3C4F0C9A9}"/>
              </a:ext>
            </a:extLst>
          </p:cNvPr>
          <p:cNvSpPr>
            <a:spLocks noGrp="1" noChangeArrowheads="1"/>
          </p:cNvSpPr>
          <p:nvPr>
            <p:ph type="ftr" sz="quarter" idx="2"/>
          </p:nvPr>
        </p:nvSpPr>
        <p:spPr bwMode="auto">
          <a:xfrm>
            <a:off x="0" y="9429750"/>
            <a:ext cx="2946400" cy="496888"/>
          </a:xfrm>
          <a:prstGeom prst="rect">
            <a:avLst/>
          </a:prstGeom>
          <a:noFill/>
          <a:ln>
            <a:noFill/>
          </a:ln>
        </p:spPr>
        <p:txBody>
          <a:bodyPr vert="horz" wrap="square" lIns="92003" tIns="46001" rIns="92003" bIns="46001" numCol="1" anchor="b" anchorCtr="0" compatLnSpc="1">
            <a:prstTxWarp prst="textNoShape">
              <a:avLst/>
            </a:prstTxWarp>
          </a:bodyPr>
          <a:lstStyle>
            <a:lvl1pPr defTabSz="925194" eaLnBrk="1" hangingPunct="1">
              <a:defRPr sz="1200" b="0">
                <a:solidFill>
                  <a:schemeClr val="tx1"/>
                </a:solidFill>
              </a:defRPr>
            </a:lvl1pPr>
          </a:lstStyle>
          <a:p>
            <a:pPr>
              <a:defRPr/>
            </a:pPr>
            <a:endParaRPr lang="en-US" altLang="zh-TW"/>
          </a:p>
        </p:txBody>
      </p:sp>
      <p:sp>
        <p:nvSpPr>
          <p:cNvPr id="29701" name="Rectangle 5">
            <a:extLst>
              <a:ext uri="{FF2B5EF4-FFF2-40B4-BE49-F238E27FC236}">
                <a16:creationId xmlns:a16="http://schemas.microsoft.com/office/drawing/2014/main" id="{B35209A2-58A1-F117-1EF4-4B3A0913FBF9}"/>
              </a:ext>
            </a:extLst>
          </p:cNvPr>
          <p:cNvSpPr>
            <a:spLocks noGrp="1" noChangeArrowheads="1"/>
          </p:cNvSpPr>
          <p:nvPr>
            <p:ph type="sldNum" sz="quarter" idx="3"/>
          </p:nvPr>
        </p:nvSpPr>
        <p:spPr bwMode="auto">
          <a:xfrm>
            <a:off x="3849688" y="9429750"/>
            <a:ext cx="2946400" cy="496888"/>
          </a:xfrm>
          <a:prstGeom prst="rect">
            <a:avLst/>
          </a:prstGeom>
          <a:noFill/>
          <a:ln>
            <a:noFill/>
          </a:ln>
        </p:spPr>
        <p:txBody>
          <a:bodyPr vert="horz" wrap="square" lIns="92003" tIns="46001" rIns="92003" bIns="46001" numCol="1" anchor="b" anchorCtr="0" compatLnSpc="1">
            <a:prstTxWarp prst="textNoShape">
              <a:avLst/>
            </a:prstTxWarp>
          </a:bodyPr>
          <a:lstStyle>
            <a:lvl1pPr algn="r" defTabSz="925194" eaLnBrk="1" hangingPunct="1">
              <a:defRPr sz="1200" b="0">
                <a:solidFill>
                  <a:schemeClr val="tx1"/>
                </a:solidFill>
              </a:defRPr>
            </a:lvl1pPr>
          </a:lstStyle>
          <a:p>
            <a:pPr>
              <a:defRPr/>
            </a:pPr>
            <a:fld id="{01EB5544-3FA3-574D-8FB9-737B4040C37D}" type="slidenum">
              <a:rPr lang="en-US" altLang="zh-TW"/>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998AB34-3701-889C-1D33-F748173B8EAE}"/>
              </a:ext>
            </a:extLst>
          </p:cNvPr>
          <p:cNvSpPr>
            <a:spLocks noGrp="1" noChangeArrowheads="1"/>
          </p:cNvSpPr>
          <p:nvPr>
            <p:ph type="hdr" sz="quarter"/>
          </p:nvPr>
        </p:nvSpPr>
        <p:spPr bwMode="auto">
          <a:xfrm>
            <a:off x="0" y="0"/>
            <a:ext cx="2946400" cy="496888"/>
          </a:xfrm>
          <a:prstGeom prst="rect">
            <a:avLst/>
          </a:prstGeom>
          <a:noFill/>
          <a:ln>
            <a:noFill/>
          </a:ln>
        </p:spPr>
        <p:txBody>
          <a:bodyPr vert="horz" wrap="square" lIns="92003" tIns="46001" rIns="92003" bIns="46001" numCol="1" anchor="t" anchorCtr="0" compatLnSpc="1">
            <a:prstTxWarp prst="textNoShape">
              <a:avLst/>
            </a:prstTxWarp>
          </a:bodyPr>
          <a:lstStyle>
            <a:lvl1pPr defTabSz="925194" eaLnBrk="1" hangingPunct="1">
              <a:defRPr sz="1200" b="0">
                <a:solidFill>
                  <a:schemeClr val="tx1"/>
                </a:solidFill>
              </a:defRPr>
            </a:lvl1pPr>
          </a:lstStyle>
          <a:p>
            <a:pPr>
              <a:defRPr/>
            </a:pPr>
            <a:endParaRPr lang="en-US" altLang="zh-TW"/>
          </a:p>
        </p:txBody>
      </p:sp>
      <p:sp>
        <p:nvSpPr>
          <p:cNvPr id="40963" name="Rectangle 3">
            <a:extLst>
              <a:ext uri="{FF2B5EF4-FFF2-40B4-BE49-F238E27FC236}">
                <a16:creationId xmlns:a16="http://schemas.microsoft.com/office/drawing/2014/main" id="{02A74A0C-6F7A-A981-7E12-CAF74F1B40F6}"/>
              </a:ext>
            </a:extLst>
          </p:cNvPr>
          <p:cNvSpPr>
            <a:spLocks noGrp="1" noChangeArrowheads="1"/>
          </p:cNvSpPr>
          <p:nvPr>
            <p:ph type="dt" idx="1"/>
          </p:nvPr>
        </p:nvSpPr>
        <p:spPr bwMode="auto">
          <a:xfrm>
            <a:off x="3849688" y="0"/>
            <a:ext cx="2946400" cy="496888"/>
          </a:xfrm>
          <a:prstGeom prst="rect">
            <a:avLst/>
          </a:prstGeom>
          <a:noFill/>
          <a:ln>
            <a:noFill/>
          </a:ln>
        </p:spPr>
        <p:txBody>
          <a:bodyPr vert="horz" wrap="square" lIns="92003" tIns="46001" rIns="92003" bIns="46001" numCol="1" anchor="t" anchorCtr="0" compatLnSpc="1">
            <a:prstTxWarp prst="textNoShape">
              <a:avLst/>
            </a:prstTxWarp>
          </a:bodyPr>
          <a:lstStyle>
            <a:lvl1pPr algn="r" defTabSz="925194" eaLnBrk="1" hangingPunct="1">
              <a:defRPr sz="1200" b="0">
                <a:solidFill>
                  <a:schemeClr val="tx1"/>
                </a:solidFill>
              </a:defRPr>
            </a:lvl1pPr>
          </a:lstStyle>
          <a:p>
            <a:pPr>
              <a:defRPr/>
            </a:pPr>
            <a:endParaRPr lang="en-US" altLang="zh-TW"/>
          </a:p>
        </p:txBody>
      </p:sp>
      <p:sp>
        <p:nvSpPr>
          <p:cNvPr id="4100" name="Rectangle 4">
            <a:extLst>
              <a:ext uri="{FF2B5EF4-FFF2-40B4-BE49-F238E27FC236}">
                <a16:creationId xmlns:a16="http://schemas.microsoft.com/office/drawing/2014/main" id="{37C7E8A0-C916-BD1B-1048-A16A66B0D7CA}"/>
              </a:ext>
            </a:extLst>
          </p:cNvPr>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25ED7C1B-E054-06A6-2135-C29EAA197C0C}"/>
              </a:ext>
            </a:extLst>
          </p:cNvPr>
          <p:cNvSpPr>
            <a:spLocks noGrp="1" noChangeArrowheads="1"/>
          </p:cNvSpPr>
          <p:nvPr>
            <p:ph type="body" sz="quarter" idx="3"/>
          </p:nvPr>
        </p:nvSpPr>
        <p:spPr bwMode="auto">
          <a:xfrm>
            <a:off x="827088" y="4714875"/>
            <a:ext cx="5143500" cy="4467225"/>
          </a:xfrm>
          <a:prstGeom prst="rect">
            <a:avLst/>
          </a:prstGeom>
          <a:noFill/>
          <a:ln>
            <a:noFill/>
          </a:ln>
        </p:spPr>
        <p:txBody>
          <a:bodyPr vert="horz" wrap="square" lIns="92003" tIns="46001" rIns="92003" bIns="46001"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0966" name="Rectangle 6">
            <a:extLst>
              <a:ext uri="{FF2B5EF4-FFF2-40B4-BE49-F238E27FC236}">
                <a16:creationId xmlns:a16="http://schemas.microsoft.com/office/drawing/2014/main" id="{131AB6F4-3518-9AD6-AF98-C8D1A74CD3AC}"/>
              </a:ext>
            </a:extLst>
          </p:cNvPr>
          <p:cNvSpPr>
            <a:spLocks noGrp="1" noChangeArrowheads="1"/>
          </p:cNvSpPr>
          <p:nvPr>
            <p:ph type="ftr" sz="quarter" idx="4"/>
          </p:nvPr>
        </p:nvSpPr>
        <p:spPr bwMode="auto">
          <a:xfrm>
            <a:off x="0" y="9429750"/>
            <a:ext cx="2946400" cy="496888"/>
          </a:xfrm>
          <a:prstGeom prst="rect">
            <a:avLst/>
          </a:prstGeom>
          <a:noFill/>
          <a:ln>
            <a:noFill/>
          </a:ln>
        </p:spPr>
        <p:txBody>
          <a:bodyPr vert="horz" wrap="square" lIns="92003" tIns="46001" rIns="92003" bIns="46001" numCol="1" anchor="b" anchorCtr="0" compatLnSpc="1">
            <a:prstTxWarp prst="textNoShape">
              <a:avLst/>
            </a:prstTxWarp>
          </a:bodyPr>
          <a:lstStyle>
            <a:lvl1pPr defTabSz="925194" eaLnBrk="1" hangingPunct="1">
              <a:defRPr sz="1200" b="0">
                <a:solidFill>
                  <a:schemeClr val="tx1"/>
                </a:solidFill>
              </a:defRPr>
            </a:lvl1pPr>
          </a:lstStyle>
          <a:p>
            <a:pPr>
              <a:defRPr/>
            </a:pPr>
            <a:endParaRPr lang="en-US" altLang="zh-TW"/>
          </a:p>
        </p:txBody>
      </p:sp>
      <p:sp>
        <p:nvSpPr>
          <p:cNvPr id="40967" name="Rectangle 7">
            <a:extLst>
              <a:ext uri="{FF2B5EF4-FFF2-40B4-BE49-F238E27FC236}">
                <a16:creationId xmlns:a16="http://schemas.microsoft.com/office/drawing/2014/main" id="{82E75D76-8919-3D61-8104-77A3977EC633}"/>
              </a:ext>
            </a:extLst>
          </p:cNvPr>
          <p:cNvSpPr>
            <a:spLocks noGrp="1" noChangeArrowheads="1"/>
          </p:cNvSpPr>
          <p:nvPr>
            <p:ph type="sldNum" sz="quarter" idx="5"/>
          </p:nvPr>
        </p:nvSpPr>
        <p:spPr bwMode="auto">
          <a:xfrm>
            <a:off x="3849688" y="9429750"/>
            <a:ext cx="2946400" cy="496888"/>
          </a:xfrm>
          <a:prstGeom prst="rect">
            <a:avLst/>
          </a:prstGeom>
          <a:noFill/>
          <a:ln>
            <a:noFill/>
          </a:ln>
        </p:spPr>
        <p:txBody>
          <a:bodyPr vert="horz" wrap="square" lIns="92003" tIns="46001" rIns="92003" bIns="46001" numCol="1" anchor="b" anchorCtr="0" compatLnSpc="1">
            <a:prstTxWarp prst="textNoShape">
              <a:avLst/>
            </a:prstTxWarp>
          </a:bodyPr>
          <a:lstStyle>
            <a:lvl1pPr algn="r" defTabSz="925194" eaLnBrk="1" hangingPunct="1">
              <a:defRPr sz="1200" b="0">
                <a:solidFill>
                  <a:schemeClr val="tx1"/>
                </a:solidFill>
              </a:defRPr>
            </a:lvl1pPr>
          </a:lstStyle>
          <a:p>
            <a:pPr>
              <a:defRPr/>
            </a:pPr>
            <a:fld id="{FD7D3A87-5B7A-1B44-9784-3C46C62DC51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BF1CFB9-A67A-413F-0811-C70DC1B681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5D6ABFC-8A4F-2B48-8867-CC60F37383A5}" type="slidenum">
              <a:rPr lang="en-US" altLang="zh-TW" smtClean="0"/>
              <a:pPr>
                <a:spcBef>
                  <a:spcPct val="0"/>
                </a:spcBef>
              </a:pPr>
              <a:t>1</a:t>
            </a:fld>
            <a:endParaRPr lang="en-US" altLang="zh-TW"/>
          </a:p>
        </p:txBody>
      </p:sp>
      <p:sp>
        <p:nvSpPr>
          <p:cNvPr id="7171" name="Rectangle 2">
            <a:extLst>
              <a:ext uri="{FF2B5EF4-FFF2-40B4-BE49-F238E27FC236}">
                <a16:creationId xmlns:a16="http://schemas.microsoft.com/office/drawing/2014/main" id="{C891FB7E-CFCD-1E56-F952-4CC7A94BA9FD}"/>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056AC3ED-6B64-BA33-A788-E93818BB4E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序言</a:t>
            </a:r>
            <a:endParaRPr lang="en-US" altLang="zh-CN" dirty="0"/>
          </a:p>
          <a:p>
            <a:pPr eaLnBrk="1" hangingPunct="1"/>
            <a:r>
              <a:rPr lang="zh-TW" altLang="en-US" dirty="0"/>
              <a:t>本課節旨在加強學生了解銀行結單結餘與現金簿結餘出現差異的原因，以及調節差異和編製銀行往來調節表的技巧。本課節將討論導致和不會導致試算表不平衡的</a:t>
            </a:r>
            <a:r>
              <a:rPr lang="zh-TW" altLang="en-US" dirty="0" smtClean="0"/>
              <a:t>錯誤，以及</a:t>
            </a:r>
            <a:r>
              <a:rPr lang="zh-TW" altLang="en-US" dirty="0"/>
              <a:t>更正有關錯誤的方法，同時指出有關錯誤將如何影響淨利。</a:t>
            </a:r>
            <a:endParaRPr lang="en-US" altLang="zh-TW" dirty="0"/>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課</a:t>
            </a:r>
            <a:r>
              <a:rPr lang="zh-CN" altLang="en-US" dirty="0">
                <a:latin typeface="Arial" panose="020B0604020202020204" pitchFamily="34" charset="0"/>
              </a:rPr>
              <a:t>時</a:t>
            </a:r>
          </a:p>
          <a:p>
            <a:pPr eaLnBrk="1" hangingPunct="1"/>
            <a:r>
              <a:rPr lang="zh-TW" altLang="en-US" dirty="0">
                <a:latin typeface="Arial" panose="020B0604020202020204" pitchFamily="34" charset="0"/>
              </a:rPr>
              <a:t>三</a:t>
            </a:r>
            <a:r>
              <a:rPr lang="zh-CN" altLang="zh-TW" dirty="0">
                <a:latin typeface="Arial" panose="020B0604020202020204" pitchFamily="34" charset="0"/>
              </a:rPr>
              <a:t>個</a:t>
            </a:r>
            <a:r>
              <a:rPr lang="zh-CN" altLang="en-US" dirty="0">
                <a:latin typeface="Arial" panose="020B0604020202020204" pitchFamily="34" charset="0"/>
              </a:rPr>
              <a:t>課節，每課節</a:t>
            </a:r>
            <a:r>
              <a:rPr lang="zh-CN" altLang="zh-TW" dirty="0">
                <a:latin typeface="Arial" panose="020B0604020202020204" pitchFamily="34" charset="0"/>
              </a:rPr>
              <a:t>四</a:t>
            </a:r>
            <a:r>
              <a:rPr lang="zh-CN" altLang="en-US" dirty="0">
                <a:latin typeface="Arial" panose="020B0604020202020204" pitchFamily="34" charset="0"/>
              </a:rPr>
              <a:t>十分鐘</a:t>
            </a:r>
            <a:endParaRPr lang="zh-CN"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CN" altLang="en-US" dirty="0">
                <a:latin typeface="Arial" panose="020B0604020202020204" pitchFamily="34" charset="0"/>
              </a:rPr>
              <a:t>內</a:t>
            </a:r>
            <a:r>
              <a:rPr lang="zh-CN" altLang="zh-TW" dirty="0">
                <a:latin typeface="Arial" panose="020B0604020202020204" pitchFamily="34" charset="0"/>
              </a:rPr>
              <a:t>容</a:t>
            </a:r>
            <a:endParaRPr lang="zh-TW" altLang="en-US" dirty="0">
              <a:latin typeface="Arial" panose="020B0604020202020204" pitchFamily="34" charset="0"/>
            </a:endParaRPr>
          </a:p>
          <a:p>
            <a:pPr eaLnBrk="1" hangingPunct="1"/>
            <a:r>
              <a:rPr lang="zh-CN" altLang="en-US" dirty="0">
                <a:latin typeface="Arial" panose="020B0604020202020204" pitchFamily="34" charset="0"/>
              </a:rPr>
              <a:t>第一課節 －</a:t>
            </a:r>
            <a:r>
              <a:rPr lang="zh-TW" altLang="en-US" dirty="0">
                <a:latin typeface="Arial" panose="020B0604020202020204" pitchFamily="34" charset="0"/>
              </a:rPr>
              <a:t>銀行往來調節表</a:t>
            </a:r>
            <a:endParaRPr lang="en-US" altLang="zh-CN" dirty="0">
              <a:latin typeface="Arial" panose="020B0604020202020204" pitchFamily="34" charset="0"/>
            </a:endParaRPr>
          </a:p>
          <a:p>
            <a:pPr eaLnBrk="1" hangingPunct="1"/>
            <a:r>
              <a:rPr lang="zh-CN" altLang="en-US" dirty="0">
                <a:latin typeface="Arial" panose="020B0604020202020204" pitchFamily="34" charset="0"/>
              </a:rPr>
              <a:t>第二課節 －</a:t>
            </a:r>
            <a:r>
              <a:rPr lang="zh-TW" altLang="en-US" dirty="0">
                <a:latin typeface="Arial" panose="020B0604020202020204" pitchFamily="34" charset="0"/>
              </a:rPr>
              <a:t>不會導致試算表不平衡的錯誤</a:t>
            </a:r>
            <a:endParaRPr lang="en-US" altLang="zh-CN" dirty="0">
              <a:latin typeface="Arial" panose="020B0604020202020204" pitchFamily="34" charset="0"/>
            </a:endParaRPr>
          </a:p>
          <a:p>
            <a:pPr eaLnBrk="1" hangingPunct="1"/>
            <a:r>
              <a:rPr lang="zh-CN" altLang="en-US" dirty="0">
                <a:latin typeface="Arial" panose="020B0604020202020204" pitchFamily="34" charset="0"/>
              </a:rPr>
              <a:t>第</a:t>
            </a:r>
            <a:r>
              <a:rPr lang="zh-TW" altLang="en-US" dirty="0">
                <a:latin typeface="Arial" panose="020B0604020202020204" pitchFamily="34" charset="0"/>
              </a:rPr>
              <a:t>三</a:t>
            </a:r>
            <a:r>
              <a:rPr lang="zh-CN" altLang="en-US" dirty="0">
                <a:latin typeface="Arial" panose="020B0604020202020204" pitchFamily="34" charset="0"/>
              </a:rPr>
              <a:t>課節 －</a:t>
            </a:r>
            <a:r>
              <a:rPr lang="zh-TW" altLang="en-US" dirty="0">
                <a:latin typeface="Arial" panose="020B0604020202020204" pitchFamily="34" charset="0"/>
              </a:rPr>
              <a:t>會導致試算表不平衡的錯誤</a:t>
            </a:r>
            <a:endParaRPr lang="en-US" altLang="zh-TW"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8F7B852-F677-3701-6ADD-7CDAC826CA90}"/>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10AC92AE-CB44-8C47-9FD8-9BB907A32551}" type="slidenum">
              <a:rPr lang="en-US" altLang="zh-TW" b="0"/>
              <a:pPr algn="r" eaLnBrk="1" hangingPunct="1">
                <a:spcBef>
                  <a:spcPct val="0"/>
                </a:spcBef>
              </a:pPr>
              <a:t>10</a:t>
            </a:fld>
            <a:endParaRPr lang="en-US" altLang="zh-TW" b="0"/>
          </a:p>
        </p:txBody>
      </p:sp>
      <p:sp>
        <p:nvSpPr>
          <p:cNvPr id="25603" name="Rectangle 2">
            <a:extLst>
              <a:ext uri="{FF2B5EF4-FFF2-40B4-BE49-F238E27FC236}">
                <a16:creationId xmlns:a16="http://schemas.microsoft.com/office/drawing/2014/main" id="{AD11E1A7-3AF9-D83E-9129-B7316F552A2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448ADFA-74A6-D985-21A0-5941D048D2BB}"/>
              </a:ext>
            </a:extLst>
          </p:cNvPr>
          <p:cNvSpPr>
            <a:spLocks noGrp="1" noChangeArrowheads="1"/>
          </p:cNvSpPr>
          <p:nvPr>
            <p:ph type="body" idx="1"/>
          </p:nvPr>
        </p:nvSpPr>
        <p:spPr>
          <a:xfrm>
            <a:off x="827088" y="4714875"/>
            <a:ext cx="5143500" cy="479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調節程</a:t>
            </a:r>
            <a:r>
              <a:rPr lang="zh-TW" altLang="en-US" dirty="0">
                <a:latin typeface="Arial" panose="020B0604020202020204" pitchFamily="34" charset="0"/>
              </a:rPr>
              <a:t>序的第一步是</a:t>
            </a:r>
            <a:r>
              <a:rPr lang="zh-CN" altLang="en-US" dirty="0">
                <a:latin typeface="Arial" panose="020B0604020202020204" pitchFamily="34" charset="0"/>
              </a:rPr>
              <a:t>比</a:t>
            </a:r>
            <a:r>
              <a:rPr lang="zh-TW" altLang="en-US" dirty="0">
                <a:latin typeface="Arial" panose="020B0604020202020204" pitchFamily="34" charset="0"/>
              </a:rPr>
              <a:t>較</a:t>
            </a:r>
            <a:r>
              <a:rPr lang="zh-CN" altLang="en-US" dirty="0">
                <a:latin typeface="Arial" panose="020B0604020202020204" pitchFamily="34" charset="0"/>
              </a:rPr>
              <a:t>相關期間</a:t>
            </a:r>
            <a:r>
              <a:rPr lang="zh-TW" altLang="en-US" dirty="0">
                <a:latin typeface="Arial" panose="020B0604020202020204" pitchFamily="34" charset="0"/>
              </a:rPr>
              <a:t>的</a:t>
            </a:r>
            <a:r>
              <a:rPr lang="zh-CN" altLang="en-US" dirty="0">
                <a:latin typeface="Arial" panose="020B0604020202020204" pitchFamily="34" charset="0"/>
              </a:rPr>
              <a:t>銀行月結單與現金簿。</a:t>
            </a:r>
            <a:r>
              <a:rPr lang="zh-TW" altLang="en-US" dirty="0">
                <a:latin typeface="Arial" panose="020B0604020202020204" pitchFamily="34" charset="0"/>
              </a:rPr>
              <a:t>假</a:t>
            </a:r>
            <a:r>
              <a:rPr lang="zh-CN" altLang="en-US" dirty="0">
                <a:latin typeface="Arial" panose="020B0604020202020204" pitchFamily="34" charset="0"/>
              </a:rPr>
              <a:t>如銀行結單的期初結餘與現金簿的不</a:t>
            </a:r>
            <a:r>
              <a:rPr lang="zh-TW" altLang="en-US" dirty="0">
                <a:latin typeface="Arial" panose="020B0604020202020204" pitchFamily="34" charset="0"/>
              </a:rPr>
              <a:t>符</a:t>
            </a:r>
            <a:r>
              <a:rPr lang="zh-CN" altLang="en-US" dirty="0">
                <a:latin typeface="Arial" panose="020B0604020202020204" pitchFamily="34" charset="0"/>
              </a:rPr>
              <a:t>，核對在本期銀行結單</a:t>
            </a:r>
            <a:r>
              <a:rPr lang="zh-TW" altLang="en-US" dirty="0">
                <a:latin typeface="Arial" panose="020B0604020202020204" pitchFamily="34" charset="0"/>
              </a:rPr>
              <a:t>出現</a:t>
            </a:r>
            <a:r>
              <a:rPr lang="zh-CN" altLang="en-US" dirty="0" smtClean="0">
                <a:latin typeface="Arial" panose="020B0604020202020204" pitchFamily="34" charset="0"/>
              </a:rPr>
              <a:t>的</a:t>
            </a:r>
            <a:r>
              <a:rPr lang="zh-TW" altLang="en-US" dirty="0" smtClean="0">
                <a:latin typeface="Arial" panose="020B0604020202020204" pitchFamily="34" charset="0"/>
              </a:rPr>
              <a:t>上</a:t>
            </a:r>
            <a:r>
              <a:rPr lang="zh-CN" altLang="en-US" dirty="0" smtClean="0">
                <a:latin typeface="Arial" panose="020B0604020202020204" pitchFamily="34" charset="0"/>
              </a:rPr>
              <a:t>一</a:t>
            </a:r>
            <a:r>
              <a:rPr lang="zh-CN" altLang="en-US" dirty="0" smtClean="0">
                <a:latin typeface="Arial" panose="020B0604020202020204" pitchFamily="34" charset="0"/>
              </a:rPr>
              <a:t>期銀</a:t>
            </a:r>
            <a:r>
              <a:rPr lang="zh-CN" altLang="en-US" dirty="0">
                <a:latin typeface="Arial" panose="020B0604020202020204" pitchFamily="34" charset="0"/>
              </a:rPr>
              <a:t>行往來調節表任何未</a:t>
            </a:r>
            <a:r>
              <a:rPr lang="zh-TW" altLang="en-US" dirty="0" smtClean="0">
                <a:latin typeface="Arial" panose="020B0604020202020204" pitchFamily="34" charset="0"/>
              </a:rPr>
              <a:t>結算</a:t>
            </a:r>
            <a:r>
              <a:rPr lang="zh-CN" altLang="en-US" dirty="0" smtClean="0">
                <a:latin typeface="Arial" panose="020B0604020202020204" pitchFamily="34" charset="0"/>
              </a:rPr>
              <a:t>項目</a:t>
            </a:r>
            <a:r>
              <a:rPr lang="zh-CN" altLang="en-US" dirty="0">
                <a:latin typeface="Arial" panose="020B0604020202020204" pitchFamily="34" charset="0"/>
              </a:rPr>
              <a:t>。</a:t>
            </a:r>
            <a:endParaRPr lang="zh-TW" altLang="en-US"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將</a:t>
            </a:r>
            <a:r>
              <a:rPr lang="zh-CN" altLang="en-US" dirty="0">
                <a:latin typeface="Arial" panose="020B0604020202020204" pitchFamily="34" charset="0"/>
              </a:rPr>
              <a:t>本期現金簿</a:t>
            </a:r>
            <a:r>
              <a:rPr lang="zh-TW" altLang="en-US" dirty="0">
                <a:latin typeface="Arial" panose="020B0604020202020204" pitchFamily="34" charset="0"/>
              </a:rPr>
              <a:t>與</a:t>
            </a:r>
            <a:r>
              <a:rPr lang="zh-CN" altLang="en-US" dirty="0">
                <a:latin typeface="Arial" panose="020B0604020202020204" pitchFamily="34" charset="0"/>
              </a:rPr>
              <a:t>銀行結單</a:t>
            </a:r>
            <a:r>
              <a:rPr lang="zh-TW" altLang="en-US" dirty="0">
                <a:latin typeface="Arial" panose="020B0604020202020204" pitchFamily="34" charset="0"/>
              </a:rPr>
              <a:t>中</a:t>
            </a:r>
            <a:r>
              <a:rPr lang="zh-CN" altLang="en-US" dirty="0">
                <a:latin typeface="Arial" panose="020B0604020202020204" pitchFamily="34" charset="0"/>
              </a:rPr>
              <a:t>的分錄</a:t>
            </a:r>
            <a:r>
              <a:rPr lang="zh-TW" altLang="en-US" dirty="0">
                <a:latin typeface="Arial" panose="020B0604020202020204" pitchFamily="34" charset="0"/>
              </a:rPr>
              <a:t>互相配對</a:t>
            </a:r>
            <a:r>
              <a:rPr lang="zh-CN" altLang="en-US" dirty="0">
                <a:latin typeface="Arial" panose="020B0604020202020204" pitchFamily="34" charset="0"/>
              </a:rPr>
              <a:t>。</a:t>
            </a:r>
            <a:r>
              <a:rPr lang="zh-TW" altLang="en-US" dirty="0">
                <a:latin typeface="Arial" panose="020B0604020202020204" pitchFamily="34" charset="0"/>
              </a:rPr>
              <a:t>調整只在</a:t>
            </a:r>
            <a:r>
              <a:rPr lang="zh-CN" altLang="en-US" dirty="0">
                <a:latin typeface="Arial" panose="020B0604020202020204" pitchFamily="34" charset="0"/>
              </a:rPr>
              <a:t>銀行結單</a:t>
            </a:r>
            <a:r>
              <a:rPr lang="zh-TW" altLang="en-US" dirty="0">
                <a:latin typeface="Arial" panose="020B0604020202020204" pitchFamily="34" charset="0"/>
              </a:rPr>
              <a:t>顯示</a:t>
            </a:r>
            <a:r>
              <a:rPr lang="zh-CN" altLang="en-US" dirty="0">
                <a:latin typeface="Arial" panose="020B0604020202020204" pitchFamily="34" charset="0"/>
              </a:rPr>
              <a:t>的差異。</a:t>
            </a:r>
            <a:r>
              <a:rPr lang="zh-TW" altLang="en-US" dirty="0">
                <a:latin typeface="Arial" panose="020B0604020202020204" pitchFamily="34" charset="0"/>
              </a:rPr>
              <a:t>這</a:t>
            </a:r>
            <a:r>
              <a:rPr lang="zh-CN" altLang="en-US" dirty="0">
                <a:latin typeface="Arial" panose="020B0604020202020204" pitchFamily="34" charset="0"/>
              </a:rPr>
              <a:t>時</a:t>
            </a:r>
            <a:r>
              <a:rPr lang="zh-TW" altLang="en-US" dirty="0">
                <a:latin typeface="Arial" panose="020B0604020202020204" pitchFamily="34" charset="0"/>
              </a:rPr>
              <a:t>候，</a:t>
            </a:r>
            <a:r>
              <a:rPr lang="zh-CN" altLang="en-US" dirty="0">
                <a:latin typeface="Arial" panose="020B0604020202020204" pitchFamily="34" charset="0"/>
              </a:rPr>
              <a:t>現金簿中發現的所有錯誤應</a:t>
            </a:r>
            <a:r>
              <a:rPr lang="zh-TW" altLang="en-US" dirty="0">
                <a:latin typeface="Arial" panose="020B0604020202020204" pitchFamily="34" charset="0"/>
              </a:rPr>
              <a:t>予以</a:t>
            </a:r>
            <a:r>
              <a:rPr lang="zh-CN" altLang="en-US" dirty="0">
                <a:latin typeface="Arial" panose="020B0604020202020204" pitchFamily="34" charset="0"/>
              </a:rPr>
              <a:t>更</a:t>
            </a:r>
            <a:r>
              <a:rPr lang="zh-TW" altLang="en-US" dirty="0">
                <a:latin typeface="Arial" panose="020B0604020202020204" pitchFamily="34" charset="0"/>
              </a:rPr>
              <a:t>新</a:t>
            </a:r>
            <a:r>
              <a:rPr lang="zh-CN" altLang="en-US" dirty="0" smtClean="0">
                <a:latin typeface="Arial" panose="020B0604020202020204" pitchFamily="34" charset="0"/>
              </a:rPr>
              <a:t>，</a:t>
            </a:r>
            <a:r>
              <a:rPr lang="zh-TW" altLang="en-US" dirty="0" smtClean="0">
                <a:latin typeface="Arial" panose="020B0604020202020204" pitchFamily="34" charset="0"/>
              </a:rPr>
              <a:t>得出</a:t>
            </a:r>
            <a:r>
              <a:rPr lang="zh-CN" altLang="en-US" dirty="0" smtClean="0">
                <a:latin typeface="Arial" panose="020B0604020202020204" pitchFamily="34" charset="0"/>
              </a:rPr>
              <a:t>現金</a:t>
            </a:r>
            <a:r>
              <a:rPr lang="zh-CN" altLang="en-US" dirty="0">
                <a:latin typeface="Arial" panose="020B0604020202020204" pitchFamily="34" charset="0"/>
              </a:rPr>
              <a:t>簿</a:t>
            </a:r>
            <a:r>
              <a:rPr lang="zh-CN" altLang="en-US" dirty="0" smtClean="0">
                <a:latin typeface="Arial" panose="020B0604020202020204" pitchFamily="34" charset="0"/>
              </a:rPr>
              <a:t>中</a:t>
            </a:r>
            <a:r>
              <a:rPr lang="zh-TW" altLang="en-US" dirty="0" smtClean="0">
                <a:latin typeface="Arial" panose="020B0604020202020204" pitchFamily="34" charset="0"/>
              </a:rPr>
              <a:t>經調整的的銀行存款結餘</a:t>
            </a:r>
            <a:r>
              <a:rPr lang="zh-CN" altLang="en-US" dirty="0" smtClean="0">
                <a:latin typeface="Arial" panose="020B0604020202020204" pitchFamily="34" charset="0"/>
              </a:rPr>
              <a:t>。</a:t>
            </a:r>
            <a:endParaRPr lang="zh-TW" altLang="en-US"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CN" altLang="en-US" dirty="0">
                <a:latin typeface="Arial" panose="020B0604020202020204" pitchFamily="34" charset="0"/>
              </a:rPr>
              <a:t>根據經調整現金簿銀行結餘</a:t>
            </a:r>
            <a:r>
              <a:rPr lang="zh-CN" altLang="zh-TW" dirty="0">
                <a:latin typeface="Arial" panose="020B0604020202020204" pitchFamily="34" charset="0"/>
              </a:rPr>
              <a:t>，</a:t>
            </a:r>
            <a:r>
              <a:rPr lang="zh-CN" altLang="en-US" dirty="0">
                <a:latin typeface="Arial" panose="020B0604020202020204" pitchFamily="34" charset="0"/>
              </a:rPr>
              <a:t>編製銀行往來調節表，</a:t>
            </a:r>
            <a:r>
              <a:rPr lang="zh-TW" altLang="en-US" dirty="0">
                <a:latin typeface="Arial" panose="020B0604020202020204" pitchFamily="34" charset="0"/>
              </a:rPr>
              <a:t>以便得出</a:t>
            </a:r>
            <a:r>
              <a:rPr lang="zh-CN" altLang="en-US" dirty="0">
                <a:latin typeface="Arial" panose="020B0604020202020204" pitchFamily="34" charset="0"/>
              </a:rPr>
              <a:t>銀行結單所示</a:t>
            </a:r>
            <a:r>
              <a:rPr lang="zh-TW" altLang="en-US" dirty="0">
                <a:latin typeface="Arial" panose="020B0604020202020204" pitchFamily="34" charset="0"/>
              </a:rPr>
              <a:t>的</a:t>
            </a:r>
            <a:r>
              <a:rPr lang="zh-CN" altLang="en-US" dirty="0">
                <a:latin typeface="Arial" panose="020B0604020202020204" pitchFamily="34" charset="0"/>
              </a:rPr>
              <a:t>結餘。按以下方</a:t>
            </a:r>
            <a:r>
              <a:rPr lang="zh-TW" altLang="en-US" dirty="0">
                <a:latin typeface="Arial" panose="020B0604020202020204" pitchFamily="34" charset="0"/>
              </a:rPr>
              <a:t>式</a:t>
            </a:r>
            <a:r>
              <a:rPr lang="zh-CN" altLang="en-US" dirty="0">
                <a:latin typeface="Arial" panose="020B0604020202020204" pitchFamily="34" charset="0"/>
              </a:rPr>
              <a:t>調整現金簿中的分錄：</a:t>
            </a:r>
            <a:endParaRPr lang="zh-TW" altLang="en-US" dirty="0">
              <a:latin typeface="Arial" panose="020B0604020202020204" pitchFamily="34" charset="0"/>
            </a:endParaRPr>
          </a:p>
          <a:p>
            <a:pPr eaLnBrk="1" hangingPunct="1">
              <a:buFontTx/>
              <a:buAutoNum type="alphaLcParenBoth"/>
            </a:pPr>
            <a:r>
              <a:rPr lang="zh-CN" altLang="zh-TW" dirty="0">
                <a:latin typeface="Arial" panose="020B0604020202020204" pitchFamily="34" charset="0"/>
              </a:rPr>
              <a:t> </a:t>
            </a:r>
            <a:r>
              <a:rPr lang="zh-CN" altLang="en-US" dirty="0">
                <a:latin typeface="Arial" panose="020B0604020202020204" pitchFamily="34" charset="0"/>
              </a:rPr>
              <a:t>增加</a:t>
            </a:r>
            <a:endParaRPr lang="zh-TW" altLang="en-US" dirty="0">
              <a:latin typeface="Arial" panose="020B0604020202020204" pitchFamily="34" charset="0"/>
            </a:endParaRPr>
          </a:p>
          <a:p>
            <a:pPr marL="688975" lvl="1" indent="-241300" eaLnBrk="1" hangingPunct="1"/>
            <a:r>
              <a:rPr lang="en-US" altLang="zh-TW" dirty="0">
                <a:latin typeface="Arial" panose="020B0604020202020204" pitchFamily="34" charset="0"/>
              </a:rPr>
              <a:t> (</a:t>
            </a:r>
            <a:r>
              <a:rPr lang="en-US" altLang="zh-TW" dirty="0" err="1">
                <a:latin typeface="Arial" panose="020B0604020202020204" pitchFamily="34" charset="0"/>
              </a:rPr>
              <a:t>i</a:t>
            </a:r>
            <a:r>
              <a:rPr lang="en-US" altLang="zh-TW" dirty="0">
                <a:latin typeface="Arial" panose="020B0604020202020204" pitchFamily="34" charset="0"/>
              </a:rPr>
              <a:t>) </a:t>
            </a:r>
            <a:r>
              <a:rPr lang="en-US" altLang="zh-TW" dirty="0" smtClean="0">
                <a:latin typeface="Arial" panose="020B0604020202020204" pitchFamily="34" charset="0"/>
              </a:rPr>
              <a:t> </a:t>
            </a:r>
            <a:r>
              <a:rPr lang="zh-TW" altLang="en-US" dirty="0" smtClean="0">
                <a:latin typeface="Arial" panose="020B0604020202020204" pitchFamily="34" charset="0"/>
              </a:rPr>
              <a:t>付款</a:t>
            </a:r>
            <a:r>
              <a:rPr lang="zh-CN" altLang="en-US" dirty="0" smtClean="0">
                <a:latin typeface="Arial" panose="020B0604020202020204" pitchFamily="34" charset="0"/>
              </a:rPr>
              <a:t>項目</a:t>
            </a:r>
            <a:r>
              <a:rPr lang="zh-CN" altLang="en-US" dirty="0">
                <a:latin typeface="Arial" panose="020B0604020202020204" pitchFamily="34" charset="0"/>
              </a:rPr>
              <a:t>，</a:t>
            </a:r>
            <a:r>
              <a:rPr lang="zh-TW" altLang="en-US" dirty="0" smtClean="0">
                <a:latin typeface="Arial" panose="020B0604020202020204" pitchFamily="34" charset="0"/>
              </a:rPr>
              <a:t>例</a:t>
            </a:r>
            <a:r>
              <a:rPr lang="zh-CN" altLang="en-US" dirty="0" smtClean="0">
                <a:latin typeface="Arial" panose="020B0604020202020204" pitchFamily="34" charset="0"/>
              </a:rPr>
              <a:t>如</a:t>
            </a:r>
            <a:r>
              <a:rPr lang="zh-TW" altLang="en-US" dirty="0" smtClean="0">
                <a:latin typeface="Arial" panose="020B0604020202020204" pitchFamily="34" charset="0"/>
              </a:rPr>
              <a:t>：</a:t>
            </a:r>
            <a:r>
              <a:rPr lang="zh-CN" altLang="en-US" dirty="0" smtClean="0">
                <a:latin typeface="Arial" panose="020B0604020202020204" pitchFamily="34" charset="0"/>
              </a:rPr>
              <a:t>未</a:t>
            </a:r>
            <a:r>
              <a:rPr lang="zh-CN" altLang="en-US" dirty="0">
                <a:latin typeface="Arial" panose="020B0604020202020204" pitchFamily="34" charset="0"/>
              </a:rPr>
              <a:t>兌現支票</a:t>
            </a:r>
            <a:endParaRPr lang="zh-TW" altLang="en-US" dirty="0">
              <a:latin typeface="Arial" panose="020B0604020202020204" pitchFamily="34" charset="0"/>
            </a:endParaRPr>
          </a:p>
          <a:p>
            <a:pPr marL="688975" lvl="1" indent="-241300" eaLnBrk="1" hangingPunct="1"/>
            <a:r>
              <a:rPr lang="en-US" altLang="zh-TW" dirty="0">
                <a:latin typeface="Arial" panose="020B0604020202020204" pitchFamily="34" charset="0"/>
              </a:rPr>
              <a:t> (ii) </a:t>
            </a:r>
            <a:r>
              <a:rPr lang="zh-CN" altLang="en-US" dirty="0">
                <a:latin typeface="Arial" panose="020B0604020202020204" pitchFamily="34" charset="0"/>
              </a:rPr>
              <a:t>銀行</a:t>
            </a:r>
            <a:r>
              <a:rPr lang="zh-CN" altLang="zh-TW" dirty="0">
                <a:latin typeface="Arial" panose="020B0604020202020204" pitchFamily="34" charset="0"/>
              </a:rPr>
              <a:t>錯</a:t>
            </a:r>
            <a:r>
              <a:rPr lang="zh-CN" altLang="en-US" dirty="0">
                <a:latin typeface="Arial" panose="020B0604020202020204" pitchFamily="34" charset="0"/>
              </a:rPr>
              <a:t>誤</a:t>
            </a:r>
            <a:r>
              <a:rPr lang="zh-CN" altLang="zh-TW" dirty="0">
                <a:latin typeface="Arial" panose="020B0604020202020204" pitchFamily="34" charset="0"/>
              </a:rPr>
              <a:t>：</a:t>
            </a:r>
            <a:r>
              <a:rPr lang="zh-CN" altLang="en-US" dirty="0">
                <a:latin typeface="Arial" panose="020B0604020202020204" pitchFamily="34" charset="0"/>
              </a:rPr>
              <a:t>作出的不當存款</a:t>
            </a:r>
            <a:endParaRPr lang="zh-TW" altLang="en-US" dirty="0">
              <a:latin typeface="Arial" panose="020B0604020202020204" pitchFamily="34" charset="0"/>
            </a:endParaRPr>
          </a:p>
          <a:p>
            <a:pPr eaLnBrk="1" hangingPunct="1"/>
            <a:r>
              <a:rPr lang="en-US" altLang="zh-TW" dirty="0">
                <a:latin typeface="Arial" panose="020B0604020202020204" pitchFamily="34" charset="0"/>
              </a:rPr>
              <a:t>(b) </a:t>
            </a:r>
            <a:r>
              <a:rPr lang="zh-CN" altLang="en-US" dirty="0">
                <a:latin typeface="Arial" panose="020B0604020202020204" pitchFamily="34" charset="0"/>
              </a:rPr>
              <a:t>減少</a:t>
            </a:r>
            <a:endParaRPr lang="zh-TW" altLang="en-US" dirty="0">
              <a:latin typeface="Arial" panose="020B0604020202020204" pitchFamily="34" charset="0"/>
            </a:endParaRPr>
          </a:p>
          <a:p>
            <a:pPr marL="688975" lvl="1" indent="-241300" eaLnBrk="1" hangingPunct="1">
              <a:buFontTx/>
              <a:buAutoNum type="romanLcParenBoth"/>
            </a:pPr>
            <a:r>
              <a:rPr lang="zh-CN" altLang="zh-TW" dirty="0">
                <a:latin typeface="Arial" panose="020B0604020202020204" pitchFamily="34" charset="0"/>
              </a:rPr>
              <a:t> </a:t>
            </a:r>
            <a:r>
              <a:rPr lang="zh-TW" altLang="en-US" dirty="0" smtClean="0">
                <a:latin typeface="Arial" panose="020B0604020202020204" pitchFamily="34" charset="0"/>
              </a:rPr>
              <a:t>存款</a:t>
            </a:r>
            <a:r>
              <a:rPr lang="zh-CN" altLang="en-US" dirty="0" smtClean="0">
                <a:latin typeface="Arial" panose="020B0604020202020204" pitchFamily="34" charset="0"/>
              </a:rPr>
              <a:t>項目</a:t>
            </a:r>
            <a:r>
              <a:rPr lang="zh-CN" altLang="en-US" dirty="0">
                <a:latin typeface="Arial" panose="020B0604020202020204" pitchFamily="34" charset="0"/>
              </a:rPr>
              <a:t>，</a:t>
            </a:r>
            <a:r>
              <a:rPr lang="zh-TW" altLang="en-US" dirty="0" smtClean="0">
                <a:latin typeface="Arial" panose="020B0604020202020204" pitchFamily="34" charset="0"/>
              </a:rPr>
              <a:t>例</a:t>
            </a:r>
            <a:r>
              <a:rPr lang="zh-CN" altLang="en-US" dirty="0" smtClean="0">
                <a:latin typeface="Arial" panose="020B0604020202020204" pitchFamily="34" charset="0"/>
              </a:rPr>
              <a:t>如</a:t>
            </a:r>
            <a:r>
              <a:rPr lang="zh-TW" altLang="en-US" dirty="0" smtClean="0">
                <a:latin typeface="Arial" panose="020B0604020202020204" pitchFamily="34" charset="0"/>
              </a:rPr>
              <a:t>：在途</a:t>
            </a:r>
            <a:r>
              <a:rPr lang="zh-CN" altLang="en-US" dirty="0" smtClean="0">
                <a:latin typeface="Arial" panose="020B0604020202020204" pitchFamily="34" charset="0"/>
              </a:rPr>
              <a:t>存款</a:t>
            </a:r>
            <a:endParaRPr lang="zh-TW" altLang="en-US" dirty="0">
              <a:latin typeface="Arial" panose="020B0604020202020204" pitchFamily="34" charset="0"/>
            </a:endParaRPr>
          </a:p>
          <a:p>
            <a:pPr marL="688975" lvl="1" indent="-241300" eaLnBrk="1" hangingPunct="1">
              <a:buFontTx/>
              <a:buAutoNum type="romanLcParenBoth"/>
            </a:pPr>
            <a:r>
              <a:rPr lang="zh-CN" altLang="zh-TW" dirty="0">
                <a:latin typeface="Arial" panose="020B0604020202020204" pitchFamily="34" charset="0"/>
              </a:rPr>
              <a:t> </a:t>
            </a:r>
            <a:r>
              <a:rPr lang="zh-CN" altLang="en-US" dirty="0">
                <a:latin typeface="Arial" panose="020B0604020202020204" pitchFamily="34" charset="0"/>
              </a:rPr>
              <a:t>銀行</a:t>
            </a:r>
            <a:r>
              <a:rPr lang="zh-CN" altLang="zh-TW" dirty="0">
                <a:latin typeface="Arial" panose="020B0604020202020204" pitchFamily="34" charset="0"/>
              </a:rPr>
              <a:t>錯</a:t>
            </a:r>
            <a:r>
              <a:rPr lang="zh-CN" altLang="en-US" dirty="0">
                <a:latin typeface="Arial" panose="020B0604020202020204" pitchFamily="34" charset="0"/>
              </a:rPr>
              <a:t>誤</a:t>
            </a:r>
            <a:r>
              <a:rPr lang="zh-CN" altLang="zh-TW" dirty="0">
                <a:latin typeface="Arial" panose="020B0604020202020204" pitchFamily="34" charset="0"/>
              </a:rPr>
              <a:t>：</a:t>
            </a:r>
            <a:r>
              <a:rPr lang="zh-CN" altLang="en-US" dirty="0">
                <a:latin typeface="Arial" panose="020B0604020202020204" pitchFamily="34" charset="0"/>
              </a:rPr>
              <a:t>作出的不當提款</a:t>
            </a:r>
            <a:endParaRPr lang="zh-TW" altLang="en-US" dirty="0">
              <a:latin typeface="Arial" panose="020B0604020202020204" pitchFamily="34" charset="0"/>
            </a:endParaRPr>
          </a:p>
          <a:p>
            <a:pPr eaLnBrk="1" hangingPunct="1"/>
            <a:endParaRPr lang="en-US" altLang="zh-TW"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48ABFB3-8362-44B9-3998-5EFB087A1DBC}"/>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F16A3785-9B05-235F-71BD-315F418C952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參考學生工作紙第 </a:t>
            </a:r>
            <a:r>
              <a:rPr lang="en-US" altLang="zh-TW" dirty="0">
                <a:latin typeface="Arial" panose="020B0604020202020204" pitchFamily="34" charset="0"/>
              </a:rPr>
              <a:t>1 </a:t>
            </a:r>
            <a:r>
              <a:rPr lang="zh-TW" altLang="en-US" dirty="0">
                <a:latin typeface="Arial" panose="020B0604020202020204" pitchFamily="34" charset="0"/>
              </a:rPr>
              <a:t>至 </a:t>
            </a:r>
            <a:r>
              <a:rPr lang="en-US" altLang="zh-TW" dirty="0">
                <a:latin typeface="Arial" panose="020B0604020202020204" pitchFamily="34" charset="0"/>
              </a:rPr>
              <a:t>2 </a:t>
            </a:r>
            <a:r>
              <a:rPr lang="zh-TW" altLang="en-US" dirty="0">
                <a:latin typeface="Arial" panose="020B0604020202020204" pitchFamily="34" charset="0"/>
              </a:rPr>
              <a:t>頁。 要求學生辨別現金簿或銀行結單中的差異項目。學生亦須說明有關差異項目對現金簿／銀行結單結餘的影響。</a:t>
            </a:r>
            <a:endParaRPr lang="en-US" altLang="zh-TW" dirty="0">
              <a:latin typeface="Arial" panose="020B0604020202020204" pitchFamily="34" charset="0"/>
            </a:endParaRPr>
          </a:p>
          <a:p>
            <a:pPr lvl="1" eaLnBrk="1" hangingPunct="1"/>
            <a:endParaRPr lang="en-US" altLang="zh-TW" dirty="0">
              <a:latin typeface="Arial" panose="020B0604020202020204" pitchFamily="34" charset="0"/>
            </a:endParaRPr>
          </a:p>
        </p:txBody>
      </p:sp>
      <p:sp>
        <p:nvSpPr>
          <p:cNvPr id="27652" name="Rectangle 7">
            <a:extLst>
              <a:ext uri="{FF2B5EF4-FFF2-40B4-BE49-F238E27FC236}">
                <a16:creationId xmlns:a16="http://schemas.microsoft.com/office/drawing/2014/main" id="{50288C37-FDB7-644B-912D-C2D568D49E57}"/>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0D9A2D55-9BF8-7D40-92ED-91F6E2D533A9}" type="slidenum">
              <a:rPr lang="en-US" altLang="zh-TW" b="0"/>
              <a:pPr algn="r" eaLnBrk="1" hangingPunct="1">
                <a:spcBef>
                  <a:spcPct val="0"/>
                </a:spcBef>
              </a:pPr>
              <a:t>11</a:t>
            </a:fld>
            <a:endParaRPr lang="en-US" altLang="zh-TW"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57F6D9A-938B-7B22-3912-3505FFA38062}"/>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659FD917-5646-3072-0980-2E097422CD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核對答案。</a:t>
            </a:r>
            <a:endParaRPr lang="en-US" altLang="zh-TW" dirty="0">
              <a:latin typeface="Arial" panose="020B0604020202020204" pitchFamily="34" charset="0"/>
            </a:endParaRPr>
          </a:p>
          <a:p>
            <a:pPr lvl="1" eaLnBrk="1" hangingPunct="1"/>
            <a:endParaRPr lang="en-US" altLang="zh-TW" dirty="0">
              <a:latin typeface="Arial" panose="020B0604020202020204" pitchFamily="34" charset="0"/>
            </a:endParaRPr>
          </a:p>
        </p:txBody>
      </p:sp>
      <p:sp>
        <p:nvSpPr>
          <p:cNvPr id="29700" name="Rectangle 7">
            <a:extLst>
              <a:ext uri="{FF2B5EF4-FFF2-40B4-BE49-F238E27FC236}">
                <a16:creationId xmlns:a16="http://schemas.microsoft.com/office/drawing/2014/main" id="{4F3D1899-E884-372E-71BF-C95568FE6BD0}"/>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FB30CB98-AA7E-1244-B90D-C703DCF2D21C}" type="slidenum">
              <a:rPr lang="en-US" altLang="zh-TW" b="0"/>
              <a:pPr algn="r" eaLnBrk="1" hangingPunct="1">
                <a:spcBef>
                  <a:spcPct val="0"/>
                </a:spcBef>
              </a:pPr>
              <a:t>12</a:t>
            </a:fld>
            <a:endParaRPr lang="en-US" altLang="zh-TW"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B9D6AC4-ED00-4EC2-CBD8-1526E80C835E}"/>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CF2F96AD-F796-4269-51E3-019667F834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核對答案。</a:t>
            </a:r>
            <a:endParaRPr lang="en-US" altLang="zh-TW" dirty="0">
              <a:latin typeface="Arial" panose="020B0604020202020204" pitchFamily="34" charset="0"/>
            </a:endParaRPr>
          </a:p>
          <a:p>
            <a:pPr lvl="1" eaLnBrk="1" hangingPunct="1"/>
            <a:endParaRPr lang="en-US" altLang="zh-TW" dirty="0">
              <a:latin typeface="Arial" panose="020B0604020202020204" pitchFamily="34" charset="0"/>
            </a:endParaRPr>
          </a:p>
        </p:txBody>
      </p:sp>
      <p:sp>
        <p:nvSpPr>
          <p:cNvPr id="31748" name="Rectangle 7">
            <a:extLst>
              <a:ext uri="{FF2B5EF4-FFF2-40B4-BE49-F238E27FC236}">
                <a16:creationId xmlns:a16="http://schemas.microsoft.com/office/drawing/2014/main" id="{BD69A4D6-579F-C669-52FD-07E679CA9742}"/>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7E7F0046-7217-8043-8542-AC11C5FB45A4}" type="slidenum">
              <a:rPr lang="en-US" altLang="zh-TW" b="0"/>
              <a:pPr algn="r" eaLnBrk="1" hangingPunct="1">
                <a:spcBef>
                  <a:spcPct val="0"/>
                </a:spcBef>
              </a:pPr>
              <a:t>13</a:t>
            </a:fld>
            <a:endParaRPr lang="en-US" altLang="zh-TW"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5A9AADA-2AFF-9D27-AD84-F7A32E1AF45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8439CB8D-E9F3-2089-867C-9DA0F09E96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參考學生工作紙第 </a:t>
            </a:r>
            <a:r>
              <a:rPr lang="en-US" altLang="zh-TW" dirty="0">
                <a:latin typeface="Arial" panose="020B0604020202020204" pitchFamily="34" charset="0"/>
              </a:rPr>
              <a:t>3 </a:t>
            </a:r>
            <a:r>
              <a:rPr lang="zh-TW" altLang="en-US" dirty="0">
                <a:latin typeface="Arial" panose="020B0604020202020204" pitchFamily="34" charset="0"/>
              </a:rPr>
              <a:t>至 </a:t>
            </a:r>
            <a:r>
              <a:rPr lang="en-US" altLang="zh-TW" dirty="0">
                <a:latin typeface="Arial" panose="020B0604020202020204" pitchFamily="34" charset="0"/>
              </a:rPr>
              <a:t>7 </a:t>
            </a:r>
            <a:r>
              <a:rPr lang="zh-TW" altLang="en-US" dirty="0">
                <a:latin typeface="Arial" panose="020B0604020202020204" pitchFamily="34" charset="0"/>
              </a:rPr>
              <a:t>頁。</a:t>
            </a:r>
            <a:r>
              <a:rPr lang="zh-TW" altLang="en-GB" dirty="0">
                <a:latin typeface="Arial" panose="020B0604020202020204" pitchFamily="34" charset="0"/>
              </a:rPr>
              <a:t>利用</a:t>
            </a:r>
            <a:r>
              <a:rPr lang="zh-TW" altLang="en-US" dirty="0">
                <a:solidFill>
                  <a:schemeClr val="tx2"/>
                </a:solidFill>
              </a:rPr>
              <a:t>龍騰公司</a:t>
            </a:r>
            <a:r>
              <a:rPr lang="zh-TW" altLang="en-US" dirty="0">
                <a:latin typeface="Arial" panose="020B0604020202020204" pitchFamily="34" charset="0"/>
              </a:rPr>
              <a:t>的個案幫助學生了解及運用更新銀行存款帳和編製銀行往來調節表的技巧。</a:t>
            </a:r>
            <a:endParaRPr lang="en-US" altLang="zh-TW" dirty="0">
              <a:latin typeface="Arial" panose="020B0604020202020204" pitchFamily="34" charset="0"/>
            </a:endParaRPr>
          </a:p>
        </p:txBody>
      </p:sp>
      <p:sp>
        <p:nvSpPr>
          <p:cNvPr id="33796" name="Rectangle 7">
            <a:extLst>
              <a:ext uri="{FF2B5EF4-FFF2-40B4-BE49-F238E27FC236}">
                <a16:creationId xmlns:a16="http://schemas.microsoft.com/office/drawing/2014/main" id="{471CD28B-2D73-C842-DED9-9F40331BB15B}"/>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8F21D77D-39DF-3F4E-8036-F112DA8137B7}" type="slidenum">
              <a:rPr lang="en-US" altLang="zh-TW" b="0"/>
              <a:pPr algn="r" eaLnBrk="1" hangingPunct="1">
                <a:spcBef>
                  <a:spcPct val="0"/>
                </a:spcBef>
              </a:pPr>
              <a:t>14</a:t>
            </a:fld>
            <a:endParaRPr lang="en-US" altLang="zh-TW"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CACF37B-9778-64A7-D6D1-4E4F97060DC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EBF51165-0B21-8FCF-2C7A-0E0097C57C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本活動提供了多份文件，以便學生協助</a:t>
            </a:r>
            <a:r>
              <a:rPr lang="zh-TW" altLang="en-US" sz="1200" dirty="0">
                <a:ea typeface="新細明體" panose="02020500000000000000" pitchFamily="18" charset="-120"/>
              </a:rPr>
              <a:t>龍騰公司的</a:t>
            </a:r>
            <a:r>
              <a:rPr lang="zh-TW" altLang="en-US" dirty="0">
                <a:latin typeface="Arial" panose="020B0604020202020204" pitchFamily="34" charset="0"/>
              </a:rPr>
              <a:t>經理確認前僱員有沒有</a:t>
            </a:r>
            <a:r>
              <a:rPr lang="zh-TW" altLang="en-US" dirty="0" smtClean="0">
                <a:latin typeface="Arial" panose="020B0604020202020204" pitchFamily="34" charset="0"/>
              </a:rPr>
              <a:t>挪用資金</a:t>
            </a:r>
            <a:r>
              <a:rPr lang="zh-TW" altLang="en-US" dirty="0">
                <a:latin typeface="Arial" panose="020B0604020202020204" pitchFamily="34" charset="0"/>
              </a:rPr>
              <a:t>。</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學生可以分組，每組有 </a:t>
            </a:r>
            <a:r>
              <a:rPr lang="en-US" altLang="zh-TW" dirty="0">
                <a:latin typeface="Arial" panose="020B0604020202020204" pitchFamily="34" charset="0"/>
              </a:rPr>
              <a:t>15 </a:t>
            </a:r>
            <a:r>
              <a:rPr lang="zh-TW" altLang="en-US" dirty="0">
                <a:latin typeface="Arial" panose="020B0604020202020204" pitchFamily="34" charset="0"/>
              </a:rPr>
              <a:t>分鐘完成任務。</a:t>
            </a:r>
            <a:endParaRPr lang="en-US" altLang="zh-TW" dirty="0">
              <a:latin typeface="Arial" panose="020B0604020202020204" pitchFamily="34" charset="0"/>
            </a:endParaRPr>
          </a:p>
        </p:txBody>
      </p:sp>
      <p:sp>
        <p:nvSpPr>
          <p:cNvPr id="35844" name="Rectangle 7">
            <a:extLst>
              <a:ext uri="{FF2B5EF4-FFF2-40B4-BE49-F238E27FC236}">
                <a16:creationId xmlns:a16="http://schemas.microsoft.com/office/drawing/2014/main" id="{A080FFDE-5DBE-55CC-CBB7-DDB6F41FFD3B}"/>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F1225D23-24A1-DB4D-923F-D99CDDD3A7AA}" type="slidenum">
              <a:rPr lang="en-US" altLang="zh-TW" b="0"/>
              <a:pPr algn="r" eaLnBrk="1" hangingPunct="1">
                <a:spcBef>
                  <a:spcPct val="0"/>
                </a:spcBef>
              </a:pPr>
              <a:t>15</a:t>
            </a:fld>
            <a:endParaRPr lang="en-US" altLang="zh-TW"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99922E1-059A-1C26-4E99-E36023CF0834}"/>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88124C5E-5B99-24F8-F23F-371B4242AE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參考學生工作紙第 </a:t>
            </a:r>
            <a:r>
              <a:rPr lang="en-US" altLang="zh-TW" dirty="0">
                <a:latin typeface="Arial" panose="020B0604020202020204" pitchFamily="34" charset="0"/>
              </a:rPr>
              <a:t>4 </a:t>
            </a:r>
            <a:r>
              <a:rPr lang="zh-TW" altLang="en-US" dirty="0">
                <a:latin typeface="Arial" panose="020B0604020202020204" pitchFamily="34" charset="0"/>
              </a:rPr>
              <a:t>頁。</a:t>
            </a:r>
            <a:endParaRPr lang="en-US" altLang="zh-TW"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TW" dirty="0">
              <a:latin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a:latin typeface="Times New Roman" panose="02020603050405020304" pitchFamily="18" charset="0"/>
              </a:rPr>
              <a:t>銀行結單</a:t>
            </a:r>
            <a:r>
              <a:rPr lang="zh-CN" altLang="en-US" dirty="0">
                <a:latin typeface="Times New Roman" panose="02020603050405020304" pitchFamily="18" charset="0"/>
              </a:rPr>
              <a:t>是一</a:t>
            </a:r>
            <a:r>
              <a:rPr lang="zh-TW" altLang="en-US" dirty="0">
                <a:latin typeface="Times New Roman" panose="02020603050405020304" pitchFamily="18" charset="0"/>
              </a:rPr>
              <a:t>份</a:t>
            </a:r>
            <a:r>
              <a:rPr lang="zh-CN" altLang="en-US" dirty="0">
                <a:latin typeface="Times New Roman" panose="02020603050405020304" pitchFamily="18" charset="0"/>
              </a:rPr>
              <a:t>銀行報告（每月</a:t>
            </a:r>
            <a:r>
              <a:rPr lang="zh-TW" altLang="en-US" dirty="0">
                <a:latin typeface="Times New Roman" panose="02020603050405020304" pitchFamily="18" charset="0"/>
              </a:rPr>
              <a:t>於</a:t>
            </a:r>
            <a:r>
              <a:rPr lang="zh-CN" altLang="en-US" dirty="0">
                <a:latin typeface="Times New Roman" panose="02020603050405020304" pitchFamily="18" charset="0"/>
              </a:rPr>
              <a:t>固定日期</a:t>
            </a:r>
            <a:r>
              <a:rPr lang="zh-TW" altLang="en-US" dirty="0">
                <a:latin typeface="Times New Roman" panose="02020603050405020304" pitchFamily="18" charset="0"/>
              </a:rPr>
              <a:t>寄發</a:t>
            </a:r>
            <a:r>
              <a:rPr lang="zh-CN" altLang="en-US" dirty="0">
                <a:latin typeface="Times New Roman" panose="02020603050405020304" pitchFamily="18" charset="0"/>
              </a:rPr>
              <a:t>），列載帳戶的存款、提款、</a:t>
            </a:r>
            <a:r>
              <a:rPr lang="zh-TW" altLang="en-US" dirty="0">
                <a:latin typeface="Times New Roman" panose="02020603050405020304" pitchFamily="18" charset="0"/>
              </a:rPr>
              <a:t>已付支票</a:t>
            </a:r>
            <a:r>
              <a:rPr lang="zh-CN" altLang="en-US" dirty="0">
                <a:latin typeface="Times New Roman" panose="02020603050405020304" pitchFamily="18" charset="0"/>
              </a:rPr>
              <a:t>及</a:t>
            </a:r>
            <a:r>
              <a:rPr lang="zh-TW" altLang="en-US" dirty="0">
                <a:latin typeface="Times New Roman" panose="02020603050405020304" pitchFamily="18" charset="0"/>
              </a:rPr>
              <a:t>服務收費等</a:t>
            </a:r>
            <a:r>
              <a:rPr lang="zh-CN" altLang="en-US" dirty="0">
                <a:latin typeface="Times New Roman" panose="02020603050405020304" pitchFamily="18" charset="0"/>
              </a:rPr>
              <a:t>的交易資料。</a:t>
            </a:r>
            <a:r>
              <a:rPr lang="zh-TW" altLang="en-US" dirty="0">
                <a:latin typeface="Times New Roman" panose="02020603050405020304" pitchFamily="18" charset="0"/>
              </a:rPr>
              <a:t>銀行結單</a:t>
            </a:r>
            <a:r>
              <a:rPr lang="zh-CN" altLang="en-US" dirty="0">
                <a:latin typeface="Times New Roman" panose="02020603050405020304" pitchFamily="18" charset="0"/>
              </a:rPr>
              <a:t>顯示</a:t>
            </a:r>
            <a:r>
              <a:rPr lang="zh-TW" altLang="en-US" dirty="0">
                <a:latin typeface="Times New Roman" panose="02020603050405020304" pitchFamily="18" charset="0"/>
              </a:rPr>
              <a:t>截</a:t>
            </a:r>
            <a:r>
              <a:rPr lang="zh-CN" altLang="en-US" dirty="0">
                <a:latin typeface="Times New Roman" panose="02020603050405020304" pitchFamily="18" charset="0"/>
              </a:rPr>
              <a:t>至報告編製日</a:t>
            </a:r>
            <a:r>
              <a:rPr lang="zh-TW" altLang="en-US" dirty="0">
                <a:latin typeface="Times New Roman" panose="02020603050405020304" pitchFamily="18" charset="0"/>
              </a:rPr>
              <a:t>期為</a:t>
            </a:r>
            <a:r>
              <a:rPr lang="zh-CN" altLang="en-US" dirty="0">
                <a:latin typeface="Times New Roman" panose="02020603050405020304" pitchFamily="18" charset="0"/>
              </a:rPr>
              <a:t>止，</a:t>
            </a:r>
            <a:r>
              <a:rPr lang="zh-TW" altLang="en-US" dirty="0">
                <a:latin typeface="Times New Roman" panose="02020603050405020304" pitchFamily="18" charset="0"/>
              </a:rPr>
              <a:t>上述</a:t>
            </a:r>
            <a:r>
              <a:rPr lang="zh-CN" altLang="en-US" dirty="0">
                <a:latin typeface="Times New Roman" panose="02020603050405020304" pitchFamily="18" charset="0"/>
              </a:rPr>
              <a:t>交易的累</a:t>
            </a:r>
            <a:r>
              <a:rPr lang="zh-TW" altLang="en-US" dirty="0">
                <a:latin typeface="Times New Roman" panose="02020603050405020304" pitchFamily="18" charset="0"/>
              </a:rPr>
              <a:t>計影響</a:t>
            </a:r>
            <a:r>
              <a:rPr lang="zh-CN" altLang="en-US" dirty="0">
                <a:latin typeface="Times New Roman" panose="02020603050405020304" pitchFamily="18" charset="0"/>
              </a:rPr>
              <a:t>及帳戶結餘。</a:t>
            </a:r>
          </a:p>
          <a:p>
            <a:pPr eaLnBrk="1" hangingPunct="1"/>
            <a:endParaRPr lang="en-US" altLang="zh-TW" dirty="0">
              <a:latin typeface="Arial" panose="020B0604020202020204" pitchFamily="34" charset="0"/>
            </a:endParaRPr>
          </a:p>
        </p:txBody>
      </p:sp>
      <p:sp>
        <p:nvSpPr>
          <p:cNvPr id="37892" name="Rectangle 7">
            <a:extLst>
              <a:ext uri="{FF2B5EF4-FFF2-40B4-BE49-F238E27FC236}">
                <a16:creationId xmlns:a16="http://schemas.microsoft.com/office/drawing/2014/main" id="{364FF5B1-A8F2-E8AD-919C-88E756AD7454}"/>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39A0C6F9-238B-5143-9D5C-0CFC72591A87}" type="slidenum">
              <a:rPr lang="en-US" altLang="zh-TW" b="0"/>
              <a:pPr algn="r" eaLnBrk="1" hangingPunct="1">
                <a:spcBef>
                  <a:spcPct val="0"/>
                </a:spcBef>
              </a:pPr>
              <a:t>16</a:t>
            </a:fld>
            <a:endParaRPr lang="en-US" altLang="zh-TW"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3EA8B01-FA8C-3181-62DB-04B7AF61BDB3}"/>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8FDFBE57-EC6F-95A1-9DD9-667065F426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教師與學生核對答案。</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教師向學生展示銀行存款帳結餘與銀行結單結餘不同。</a:t>
            </a:r>
            <a:endParaRPr lang="en-US" altLang="zh-TW" dirty="0">
              <a:latin typeface="Arial" panose="020B0604020202020204" pitchFamily="34" charset="0"/>
            </a:endParaRPr>
          </a:p>
        </p:txBody>
      </p:sp>
      <p:sp>
        <p:nvSpPr>
          <p:cNvPr id="39940" name="Rectangle 7">
            <a:extLst>
              <a:ext uri="{FF2B5EF4-FFF2-40B4-BE49-F238E27FC236}">
                <a16:creationId xmlns:a16="http://schemas.microsoft.com/office/drawing/2014/main" id="{40488E37-D645-37FF-9DDB-C4B1B6A6BCDC}"/>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98E35348-7EA1-8E44-A32E-33C1F351AE26}" type="slidenum">
              <a:rPr lang="en-US" altLang="zh-TW" b="0"/>
              <a:pPr algn="r" eaLnBrk="1" hangingPunct="1">
                <a:spcBef>
                  <a:spcPct val="0"/>
                </a:spcBef>
              </a:pPr>
              <a:t>17</a:t>
            </a:fld>
            <a:endParaRPr lang="en-US" altLang="zh-TW"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影像版面配置區 1">
            <a:extLst>
              <a:ext uri="{FF2B5EF4-FFF2-40B4-BE49-F238E27FC236}">
                <a16:creationId xmlns:a16="http://schemas.microsoft.com/office/drawing/2014/main" id="{44275BB7-0BF5-CCC1-8EF0-0B29AD95CD6C}"/>
              </a:ext>
            </a:extLst>
          </p:cNvPr>
          <p:cNvSpPr>
            <a:spLocks noGrp="1" noRot="1" noChangeAspect="1" noChangeArrowheads="1" noTextEdit="1"/>
          </p:cNvSpPr>
          <p:nvPr>
            <p:ph type="sldImg"/>
          </p:nvPr>
        </p:nvSpPr>
        <p:spPr>
          <a:ln/>
        </p:spPr>
      </p:sp>
      <p:sp>
        <p:nvSpPr>
          <p:cNvPr id="41987" name="備忘稿版面配置區 2">
            <a:extLst>
              <a:ext uri="{FF2B5EF4-FFF2-40B4-BE49-F238E27FC236}">
                <a16:creationId xmlns:a16="http://schemas.microsoft.com/office/drawing/2014/main" id="{4DC5CA00-1F9B-591F-7600-A7FBA0B9AC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anose="020B0604020202020204" pitchFamily="34" charset="0"/>
            </a:endParaRPr>
          </a:p>
        </p:txBody>
      </p:sp>
      <p:sp>
        <p:nvSpPr>
          <p:cNvPr id="41988" name="投影片編號版面配置區 3">
            <a:extLst>
              <a:ext uri="{FF2B5EF4-FFF2-40B4-BE49-F238E27FC236}">
                <a16:creationId xmlns:a16="http://schemas.microsoft.com/office/drawing/2014/main" id="{0A0A3AF5-21FB-3006-0D7F-FC27777C3B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kumimoji="1" sz="2400" b="1">
                <a:solidFill>
                  <a:schemeClr val="tx2"/>
                </a:solidFill>
                <a:latin typeface="Arial" panose="020B0604020202020204" pitchFamily="34" charset="0"/>
                <a:ea typeface="新細明體" panose="02020500000000000000" pitchFamily="18" charset="-120"/>
              </a:defRPr>
            </a:lvl1pPr>
            <a:lvl2pPr marL="742950" indent="-285750" defTabSz="923925">
              <a:defRPr kumimoji="1" sz="2400" b="1">
                <a:solidFill>
                  <a:schemeClr val="tx2"/>
                </a:solidFill>
                <a:latin typeface="Arial" panose="020B0604020202020204" pitchFamily="34" charset="0"/>
                <a:ea typeface="新細明體" panose="02020500000000000000" pitchFamily="18" charset="-120"/>
              </a:defRPr>
            </a:lvl2pPr>
            <a:lvl3pPr marL="1143000" indent="-228600" defTabSz="923925">
              <a:defRPr kumimoji="1" sz="2400" b="1">
                <a:solidFill>
                  <a:schemeClr val="tx2"/>
                </a:solidFill>
                <a:latin typeface="Arial" panose="020B0604020202020204" pitchFamily="34" charset="0"/>
                <a:ea typeface="新細明體" panose="02020500000000000000" pitchFamily="18" charset="-120"/>
              </a:defRPr>
            </a:lvl3pPr>
            <a:lvl4pPr marL="1600200" indent="-228600" defTabSz="923925">
              <a:defRPr kumimoji="1" sz="2400" b="1">
                <a:solidFill>
                  <a:schemeClr val="tx2"/>
                </a:solidFill>
                <a:latin typeface="Arial" panose="020B0604020202020204" pitchFamily="34" charset="0"/>
                <a:ea typeface="新細明體" panose="02020500000000000000" pitchFamily="18" charset="-120"/>
              </a:defRPr>
            </a:lvl4pPr>
            <a:lvl5pPr marL="2057400" indent="-228600" defTabSz="923925">
              <a:defRPr kumimoji="1" sz="2400" b="1">
                <a:solidFill>
                  <a:schemeClr val="tx2"/>
                </a:solidFill>
                <a:latin typeface="Arial" panose="020B0604020202020204" pitchFamily="34" charset="0"/>
                <a:ea typeface="新細明體" panose="02020500000000000000" pitchFamily="18" charset="-120"/>
              </a:defRPr>
            </a:lvl5pPr>
            <a:lvl6pPr marL="25146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fld id="{2CF6BF33-6832-3045-A8A2-9D22A938E718}" type="slidenum">
              <a:rPr lang="en-US" altLang="zh-TW" sz="1200" b="0" smtClean="0">
                <a:solidFill>
                  <a:schemeClr val="tx1"/>
                </a:solidFill>
              </a:rPr>
              <a:pPr/>
              <a:t>18</a:t>
            </a:fld>
            <a:endParaRPr lang="en-US" altLang="zh-TW" sz="1200" b="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9D6F85E-B0DE-8B69-5E49-9E802A68FD64}"/>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31D1CA6-3A5A-5534-6CDB-86614BB898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rPr>
              <a:t>將現金簿中銀行存款帳的貸記欄與銀行結單的提取欄進行配對。</a:t>
            </a:r>
            <a:endParaRPr lang="en-US" altLang="en-US"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id="{21BE522F-CE2F-999A-DF77-1C1127457D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kumimoji="1" sz="2400" b="1">
                <a:solidFill>
                  <a:schemeClr val="tx2"/>
                </a:solidFill>
                <a:latin typeface="Arial" panose="020B0604020202020204" pitchFamily="34" charset="0"/>
                <a:ea typeface="新細明體" panose="02020500000000000000" pitchFamily="18" charset="-120"/>
              </a:defRPr>
            </a:lvl1pPr>
            <a:lvl2pPr marL="715963" indent="-274638" defTabSz="923925">
              <a:defRPr kumimoji="1" sz="2400" b="1">
                <a:solidFill>
                  <a:schemeClr val="tx2"/>
                </a:solidFill>
                <a:latin typeface="Arial" panose="020B0604020202020204" pitchFamily="34" charset="0"/>
                <a:ea typeface="新細明體" panose="02020500000000000000" pitchFamily="18" charset="-120"/>
              </a:defRPr>
            </a:lvl2pPr>
            <a:lvl3pPr marL="1101725" indent="-219075" defTabSz="923925">
              <a:defRPr kumimoji="1" sz="2400" b="1">
                <a:solidFill>
                  <a:schemeClr val="tx2"/>
                </a:solidFill>
                <a:latin typeface="Arial" panose="020B0604020202020204" pitchFamily="34" charset="0"/>
                <a:ea typeface="新細明體" panose="02020500000000000000" pitchFamily="18" charset="-120"/>
              </a:defRPr>
            </a:lvl3pPr>
            <a:lvl4pPr marL="1543050" indent="-219075" defTabSz="923925">
              <a:defRPr kumimoji="1" sz="2400" b="1">
                <a:solidFill>
                  <a:schemeClr val="tx2"/>
                </a:solidFill>
                <a:latin typeface="Arial" panose="020B0604020202020204" pitchFamily="34" charset="0"/>
                <a:ea typeface="新細明體" panose="02020500000000000000" pitchFamily="18" charset="-120"/>
              </a:defRPr>
            </a:lvl4pPr>
            <a:lvl5pPr marL="1984375" indent="-219075" defTabSz="923925">
              <a:defRPr kumimoji="1" sz="2400" b="1">
                <a:solidFill>
                  <a:schemeClr val="tx2"/>
                </a:solidFill>
                <a:latin typeface="Arial" panose="020B0604020202020204" pitchFamily="34" charset="0"/>
                <a:ea typeface="新細明體" panose="02020500000000000000" pitchFamily="18" charset="-120"/>
              </a:defRPr>
            </a:lvl5pPr>
            <a:lvl6pPr marL="2441575" indent="-219075"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898775" indent="-219075"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355975" indent="-219075"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13175" indent="-219075"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fld id="{96B4891E-B5C6-8B47-B1E9-C1CE3A7B4018}" type="slidenum">
              <a:rPr lang="en-US" altLang="zh-TW" sz="1200" b="0" smtClean="0">
                <a:solidFill>
                  <a:schemeClr val="tx1"/>
                </a:solidFill>
              </a:rPr>
              <a:pPr/>
              <a:t>19</a:t>
            </a:fld>
            <a:endParaRPr lang="en-US" altLang="zh-TW"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843228B-6912-35B4-59E4-9516187F8A54}"/>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C814FD81-DBC3-F2F2-987E-8AF3B56694EC}"/>
              </a:ext>
            </a:extLst>
          </p:cNvPr>
          <p:cNvSpPr>
            <a:spLocks noGrp="1" noChangeArrowheads="1"/>
          </p:cNvSpPr>
          <p:nvPr>
            <p:ph type="body" idx="1"/>
          </p:nvPr>
        </p:nvSpPr>
        <p:spPr/>
        <p:txBody>
          <a:bodyPr/>
          <a:lstStyle/>
          <a:p>
            <a:pPr eaLnBrk="1" hangingPunct="1"/>
            <a:r>
              <a:rPr lang="zh-CN" altLang="en-US" sz="1000" b="1" dirty="0">
                <a:latin typeface="Arial" panose="020B0604020202020204" pitchFamily="34" charset="0"/>
              </a:rPr>
              <a:t>第一課節</a:t>
            </a:r>
            <a:endParaRPr lang="en-US" altLang="zh-TW" sz="1000" b="1" dirty="0">
              <a:latin typeface="Arial" panose="020B0604020202020204" pitchFamily="34" charset="0"/>
            </a:endParaRPr>
          </a:p>
          <a:p>
            <a:pPr eaLnBrk="1" hangingPunct="1"/>
            <a:endParaRPr lang="en-US" altLang="zh-TW" sz="1000" b="1" dirty="0">
              <a:latin typeface="Arial" panose="020B0604020202020204" pitchFamily="34" charset="0"/>
            </a:endParaRPr>
          </a:p>
          <a:p>
            <a:pPr eaLnBrk="1" hangingPunct="1"/>
            <a:r>
              <a:rPr lang="zh-TW" altLang="en-US" dirty="0">
                <a:latin typeface="Arial" panose="020B0604020202020204" pitchFamily="34" charset="0"/>
              </a:rPr>
              <a:t>完成本課節後，學生應能：</a:t>
            </a:r>
            <a:endParaRPr lang="en-US" altLang="en-US" dirty="0">
              <a:latin typeface="Arial" panose="020B0604020202020204" pitchFamily="34" charset="0"/>
            </a:endParaRPr>
          </a:p>
          <a:p>
            <a:pPr>
              <a:buFontTx/>
              <a:buChar char="•"/>
            </a:pPr>
            <a:r>
              <a:rPr lang="zh-TW" altLang="en-US" dirty="0">
                <a:latin typeface="Arial" panose="020B0604020202020204" pitchFamily="34" charset="0"/>
              </a:rPr>
              <a:t>說明銀行往來調節表的功能；</a:t>
            </a:r>
            <a:endParaRPr lang="en-US" altLang="en-US" dirty="0">
              <a:latin typeface="Arial" panose="020B0604020202020204" pitchFamily="34" charset="0"/>
            </a:endParaRPr>
          </a:p>
          <a:p>
            <a:pPr>
              <a:buFontTx/>
              <a:buChar char="•"/>
            </a:pPr>
            <a:r>
              <a:rPr lang="zh-TW" altLang="en-US" dirty="0">
                <a:latin typeface="Arial" panose="020B0604020202020204" pitchFamily="34" charset="0"/>
              </a:rPr>
              <a:t>了解現金簿與銀行結單的時間差異；</a:t>
            </a:r>
            <a:endParaRPr lang="en-US" altLang="en-US" dirty="0">
              <a:latin typeface="Arial" panose="020B0604020202020204" pitchFamily="34" charset="0"/>
            </a:endParaRPr>
          </a:p>
          <a:p>
            <a:pPr>
              <a:buFontTx/>
              <a:buChar char="•"/>
            </a:pPr>
            <a:r>
              <a:rPr lang="zh-TW" altLang="en-US" dirty="0">
                <a:latin typeface="Arial" panose="020B0604020202020204" pitchFamily="34" charset="0"/>
              </a:rPr>
              <a:t>分辨現金簿結餘與銀行結單結餘的差異；</a:t>
            </a:r>
            <a:endParaRPr lang="en-US" altLang="en-US" dirty="0">
              <a:latin typeface="Arial" panose="020B0604020202020204" pitchFamily="34" charset="0"/>
            </a:endParaRPr>
          </a:p>
          <a:p>
            <a:pPr>
              <a:buFontTx/>
              <a:buChar char="•"/>
            </a:pPr>
            <a:r>
              <a:rPr lang="zh-TW" altLang="en-US" dirty="0">
                <a:latin typeface="Arial" panose="020B0604020202020204" pitchFamily="34" charset="0"/>
              </a:rPr>
              <a:t>更新現金簿的銀行存款帳，</a:t>
            </a:r>
            <a:r>
              <a:rPr lang="zh-TW" altLang="en-US" dirty="0" smtClean="0">
                <a:latin typeface="Arial" panose="020B0604020202020204" pitchFamily="34" charset="0"/>
              </a:rPr>
              <a:t>並編製銀行</a:t>
            </a:r>
            <a:r>
              <a:rPr lang="zh-TW" altLang="en-US" dirty="0">
                <a:latin typeface="Arial" panose="020B0604020202020204" pitchFamily="34" charset="0"/>
              </a:rPr>
              <a:t>往來調節表；及</a:t>
            </a:r>
            <a:endParaRPr lang="en-US" altLang="en-US" dirty="0">
              <a:latin typeface="Arial" panose="020B0604020202020204" pitchFamily="34" charset="0"/>
            </a:endParaRPr>
          </a:p>
          <a:p>
            <a:pPr>
              <a:buFontTx/>
              <a:buChar char="•"/>
            </a:pPr>
            <a:r>
              <a:rPr lang="zh-TW" altLang="en-US" dirty="0">
                <a:latin typeface="Arial" panose="020B0604020202020204" pitchFamily="34" charset="0"/>
              </a:rPr>
              <a:t>了解銀行往來調節表可作為識別會計錯誤及欺詐的內部控制工具。</a:t>
            </a:r>
            <a:endParaRPr lang="en-US" altLang="en-US" dirty="0">
              <a:latin typeface="Arial" panose="020B0604020202020204" pitchFamily="34" charset="0"/>
            </a:endParaRPr>
          </a:p>
          <a:p>
            <a:pPr eaLnBrk="1" hangingPunct="1"/>
            <a:endParaRPr lang="zh-TW" altLang="en-US" sz="1000" dirty="0">
              <a:latin typeface="Arial" panose="020B0604020202020204" pitchFamily="34" charset="0"/>
            </a:endParaRPr>
          </a:p>
        </p:txBody>
      </p:sp>
      <p:sp>
        <p:nvSpPr>
          <p:cNvPr id="9220" name="Rectangle 7">
            <a:extLst>
              <a:ext uri="{FF2B5EF4-FFF2-40B4-BE49-F238E27FC236}">
                <a16:creationId xmlns:a16="http://schemas.microsoft.com/office/drawing/2014/main" id="{74216FA7-C971-7161-AA3A-F6D4B1E7FD02}"/>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EE536038-EF52-D340-9626-B0B26462D368}" type="slidenum">
              <a:rPr lang="en-US" altLang="zh-TW" b="0"/>
              <a:pPr algn="r" eaLnBrk="1" hangingPunct="1">
                <a:spcBef>
                  <a:spcPct val="0"/>
                </a:spcBef>
              </a:pPr>
              <a:t>2</a:t>
            </a:fld>
            <a:endParaRPr lang="en-US" altLang="zh-TW"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影像版面配置區 1">
            <a:extLst>
              <a:ext uri="{FF2B5EF4-FFF2-40B4-BE49-F238E27FC236}">
                <a16:creationId xmlns:a16="http://schemas.microsoft.com/office/drawing/2014/main" id="{514EC853-C684-75C3-E01B-529746726369}"/>
              </a:ext>
            </a:extLst>
          </p:cNvPr>
          <p:cNvSpPr>
            <a:spLocks noGrp="1" noRot="1" noChangeAspect="1" noChangeArrowheads="1" noTextEdit="1"/>
          </p:cNvSpPr>
          <p:nvPr>
            <p:ph type="sldImg"/>
          </p:nvPr>
        </p:nvSpPr>
        <p:spPr>
          <a:ln/>
        </p:spPr>
      </p:sp>
      <p:sp>
        <p:nvSpPr>
          <p:cNvPr id="46083" name="備忘稿版面配置區 2">
            <a:extLst>
              <a:ext uri="{FF2B5EF4-FFF2-40B4-BE49-F238E27FC236}">
                <a16:creationId xmlns:a16="http://schemas.microsoft.com/office/drawing/2014/main" id="{15B7CF8A-5403-A8D1-81FE-F864E8ACCD2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anose="020B0604020202020204" pitchFamily="34" charset="0"/>
            </a:endParaRPr>
          </a:p>
        </p:txBody>
      </p:sp>
      <p:sp>
        <p:nvSpPr>
          <p:cNvPr id="46084" name="投影片編號版面配置區 3">
            <a:extLst>
              <a:ext uri="{FF2B5EF4-FFF2-40B4-BE49-F238E27FC236}">
                <a16:creationId xmlns:a16="http://schemas.microsoft.com/office/drawing/2014/main" id="{7530E6BC-C80E-544F-5555-4DDFC7869A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kumimoji="1" sz="2400" b="1">
                <a:solidFill>
                  <a:schemeClr val="tx2"/>
                </a:solidFill>
                <a:latin typeface="Arial" panose="020B0604020202020204" pitchFamily="34" charset="0"/>
                <a:ea typeface="新細明體" panose="02020500000000000000" pitchFamily="18" charset="-120"/>
              </a:defRPr>
            </a:lvl1pPr>
            <a:lvl2pPr marL="742950" indent="-285750" defTabSz="923925">
              <a:defRPr kumimoji="1" sz="2400" b="1">
                <a:solidFill>
                  <a:schemeClr val="tx2"/>
                </a:solidFill>
                <a:latin typeface="Arial" panose="020B0604020202020204" pitchFamily="34" charset="0"/>
                <a:ea typeface="新細明體" panose="02020500000000000000" pitchFamily="18" charset="-120"/>
              </a:defRPr>
            </a:lvl2pPr>
            <a:lvl3pPr marL="1143000" indent="-228600" defTabSz="923925">
              <a:defRPr kumimoji="1" sz="2400" b="1">
                <a:solidFill>
                  <a:schemeClr val="tx2"/>
                </a:solidFill>
                <a:latin typeface="Arial" panose="020B0604020202020204" pitchFamily="34" charset="0"/>
                <a:ea typeface="新細明體" panose="02020500000000000000" pitchFamily="18" charset="-120"/>
              </a:defRPr>
            </a:lvl3pPr>
            <a:lvl4pPr marL="1600200" indent="-228600" defTabSz="923925">
              <a:defRPr kumimoji="1" sz="2400" b="1">
                <a:solidFill>
                  <a:schemeClr val="tx2"/>
                </a:solidFill>
                <a:latin typeface="Arial" panose="020B0604020202020204" pitchFamily="34" charset="0"/>
                <a:ea typeface="新細明體" panose="02020500000000000000" pitchFamily="18" charset="-120"/>
              </a:defRPr>
            </a:lvl4pPr>
            <a:lvl5pPr marL="2057400" indent="-228600" defTabSz="923925">
              <a:defRPr kumimoji="1" sz="2400" b="1">
                <a:solidFill>
                  <a:schemeClr val="tx2"/>
                </a:solidFill>
                <a:latin typeface="Arial" panose="020B0604020202020204" pitchFamily="34" charset="0"/>
                <a:ea typeface="新細明體" panose="02020500000000000000" pitchFamily="18" charset="-120"/>
              </a:defRPr>
            </a:lvl5pPr>
            <a:lvl6pPr marL="25146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fld id="{6D329B34-E301-814B-A662-E549214CE4E5}" type="slidenum">
              <a:rPr lang="en-US" altLang="zh-TW" sz="1200" b="0" smtClean="0">
                <a:solidFill>
                  <a:schemeClr val="tx1"/>
                </a:solidFill>
              </a:rPr>
              <a:pPr/>
              <a:t>20</a:t>
            </a:fld>
            <a:endParaRPr lang="en-US" altLang="zh-TW" sz="1200" b="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328A7-330D-6E9C-0D2A-42F5E91E8627}"/>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64DF5A62-3C7D-4138-39B8-A028E83B4F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Arial" panose="020B0604020202020204" pitchFamily="34" charset="0"/>
              </a:rPr>
              <a:t>將現金簿中銀行存款帳的借記欄與銀行結單的存款欄進行配對。</a:t>
            </a:r>
            <a:endParaRPr lang="en-US"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id="{BDDA8262-1EF2-AA83-40BF-A4E5ADF762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kumimoji="1" sz="2400" b="1">
                <a:solidFill>
                  <a:schemeClr val="tx2"/>
                </a:solidFill>
                <a:latin typeface="Arial" panose="020B0604020202020204" pitchFamily="34" charset="0"/>
                <a:ea typeface="新細明體" panose="02020500000000000000" pitchFamily="18" charset="-120"/>
              </a:defRPr>
            </a:lvl1pPr>
            <a:lvl2pPr marL="715963" indent="-274638" defTabSz="923925">
              <a:defRPr kumimoji="1" sz="2400" b="1">
                <a:solidFill>
                  <a:schemeClr val="tx2"/>
                </a:solidFill>
                <a:latin typeface="Arial" panose="020B0604020202020204" pitchFamily="34" charset="0"/>
                <a:ea typeface="新細明體" panose="02020500000000000000" pitchFamily="18" charset="-120"/>
              </a:defRPr>
            </a:lvl2pPr>
            <a:lvl3pPr marL="1101725" indent="-219075" defTabSz="923925">
              <a:defRPr kumimoji="1" sz="2400" b="1">
                <a:solidFill>
                  <a:schemeClr val="tx2"/>
                </a:solidFill>
                <a:latin typeface="Arial" panose="020B0604020202020204" pitchFamily="34" charset="0"/>
                <a:ea typeface="新細明體" panose="02020500000000000000" pitchFamily="18" charset="-120"/>
              </a:defRPr>
            </a:lvl3pPr>
            <a:lvl4pPr marL="1543050" indent="-219075" defTabSz="923925">
              <a:defRPr kumimoji="1" sz="2400" b="1">
                <a:solidFill>
                  <a:schemeClr val="tx2"/>
                </a:solidFill>
                <a:latin typeface="Arial" panose="020B0604020202020204" pitchFamily="34" charset="0"/>
                <a:ea typeface="新細明體" panose="02020500000000000000" pitchFamily="18" charset="-120"/>
              </a:defRPr>
            </a:lvl4pPr>
            <a:lvl5pPr marL="1984375" indent="-219075" defTabSz="923925">
              <a:defRPr kumimoji="1" sz="2400" b="1">
                <a:solidFill>
                  <a:schemeClr val="tx2"/>
                </a:solidFill>
                <a:latin typeface="Arial" panose="020B0604020202020204" pitchFamily="34" charset="0"/>
                <a:ea typeface="新細明體" panose="02020500000000000000" pitchFamily="18" charset="-120"/>
              </a:defRPr>
            </a:lvl5pPr>
            <a:lvl6pPr marL="2441575" indent="-219075"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898775" indent="-219075"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355975" indent="-219075"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13175" indent="-219075"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fld id="{EE15033B-84BA-384C-AE4E-7E2FBE4F5D82}" type="slidenum">
              <a:rPr lang="en-US" altLang="zh-TW" sz="1200" b="0" smtClean="0">
                <a:solidFill>
                  <a:schemeClr val="tx1"/>
                </a:solidFill>
              </a:rPr>
              <a:pPr/>
              <a:t>21</a:t>
            </a:fld>
            <a:endParaRPr lang="en-US" altLang="zh-TW" sz="1200" b="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影像版面配置區 1">
            <a:extLst>
              <a:ext uri="{FF2B5EF4-FFF2-40B4-BE49-F238E27FC236}">
                <a16:creationId xmlns:a16="http://schemas.microsoft.com/office/drawing/2014/main" id="{53684AB4-689B-472F-DF71-76ADC961364E}"/>
              </a:ext>
            </a:extLst>
          </p:cNvPr>
          <p:cNvSpPr>
            <a:spLocks noGrp="1" noRot="1" noChangeAspect="1" noChangeArrowheads="1" noTextEdit="1"/>
          </p:cNvSpPr>
          <p:nvPr>
            <p:ph type="sldImg"/>
          </p:nvPr>
        </p:nvSpPr>
        <p:spPr>
          <a:ln/>
        </p:spPr>
      </p:sp>
      <p:sp>
        <p:nvSpPr>
          <p:cNvPr id="50179" name="備忘稿版面配置區 2">
            <a:extLst>
              <a:ext uri="{FF2B5EF4-FFF2-40B4-BE49-F238E27FC236}">
                <a16:creationId xmlns:a16="http://schemas.microsoft.com/office/drawing/2014/main" id="{0A4292DC-C144-B256-E92E-7B7B49819D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anose="020B0604020202020204" pitchFamily="34" charset="0"/>
            </a:endParaRPr>
          </a:p>
        </p:txBody>
      </p:sp>
      <p:sp>
        <p:nvSpPr>
          <p:cNvPr id="50180" name="投影片編號版面配置區 3">
            <a:extLst>
              <a:ext uri="{FF2B5EF4-FFF2-40B4-BE49-F238E27FC236}">
                <a16:creationId xmlns:a16="http://schemas.microsoft.com/office/drawing/2014/main" id="{7AD1DC46-F00D-C836-0342-6A24D64028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kumimoji="1" sz="2400" b="1">
                <a:solidFill>
                  <a:schemeClr val="tx2"/>
                </a:solidFill>
                <a:latin typeface="Arial" panose="020B0604020202020204" pitchFamily="34" charset="0"/>
                <a:ea typeface="新細明體" panose="02020500000000000000" pitchFamily="18" charset="-120"/>
              </a:defRPr>
            </a:lvl1pPr>
            <a:lvl2pPr marL="742950" indent="-285750" defTabSz="923925">
              <a:defRPr kumimoji="1" sz="2400" b="1">
                <a:solidFill>
                  <a:schemeClr val="tx2"/>
                </a:solidFill>
                <a:latin typeface="Arial" panose="020B0604020202020204" pitchFamily="34" charset="0"/>
                <a:ea typeface="新細明體" panose="02020500000000000000" pitchFamily="18" charset="-120"/>
              </a:defRPr>
            </a:lvl2pPr>
            <a:lvl3pPr marL="1143000" indent="-228600" defTabSz="923925">
              <a:defRPr kumimoji="1" sz="2400" b="1">
                <a:solidFill>
                  <a:schemeClr val="tx2"/>
                </a:solidFill>
                <a:latin typeface="Arial" panose="020B0604020202020204" pitchFamily="34" charset="0"/>
                <a:ea typeface="新細明體" panose="02020500000000000000" pitchFamily="18" charset="-120"/>
              </a:defRPr>
            </a:lvl3pPr>
            <a:lvl4pPr marL="1600200" indent="-228600" defTabSz="923925">
              <a:defRPr kumimoji="1" sz="2400" b="1">
                <a:solidFill>
                  <a:schemeClr val="tx2"/>
                </a:solidFill>
                <a:latin typeface="Arial" panose="020B0604020202020204" pitchFamily="34" charset="0"/>
                <a:ea typeface="新細明體" panose="02020500000000000000" pitchFamily="18" charset="-120"/>
              </a:defRPr>
            </a:lvl4pPr>
            <a:lvl5pPr marL="2057400" indent="-228600" defTabSz="923925">
              <a:defRPr kumimoji="1" sz="2400" b="1">
                <a:solidFill>
                  <a:schemeClr val="tx2"/>
                </a:solidFill>
                <a:latin typeface="Arial" panose="020B0604020202020204" pitchFamily="34" charset="0"/>
                <a:ea typeface="新細明體" panose="02020500000000000000" pitchFamily="18" charset="-120"/>
              </a:defRPr>
            </a:lvl5pPr>
            <a:lvl6pPr marL="25146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defTabSz="923925"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fld id="{97848002-36A4-6C47-B0D5-138FE09EBDDE}" type="slidenum">
              <a:rPr lang="en-US" altLang="zh-TW" sz="1200" b="0" smtClean="0">
                <a:solidFill>
                  <a:schemeClr val="tx1"/>
                </a:solidFill>
              </a:rPr>
              <a:pPr/>
              <a:t>22</a:t>
            </a:fld>
            <a:endParaRPr lang="en-US" altLang="zh-TW" sz="1200" b="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64F7130-FAAF-FB86-62A6-BC17F430EB62}"/>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5FA81191-4E9F-8C4C-754F-D80EA6C3A3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核對答案。</a:t>
            </a:r>
            <a:endParaRPr lang="en-US" altLang="zh-TW" dirty="0">
              <a:latin typeface="Arial" panose="020B0604020202020204" pitchFamily="34" charset="0"/>
            </a:endParaRPr>
          </a:p>
          <a:p>
            <a:pPr eaLnBrk="1" hangingPunct="1"/>
            <a:r>
              <a:rPr lang="zh-TW" altLang="en-US" dirty="0">
                <a:latin typeface="Arial" panose="020B0604020202020204" pitchFamily="34" charset="0"/>
              </a:rPr>
              <a:t>教師向學生展示調整後的銀行存款帳，當中包含銀行結單上顯示的所有項目。</a:t>
            </a:r>
            <a:endParaRPr lang="en-US" altLang="zh-TW" dirty="0">
              <a:latin typeface="Arial" panose="020B0604020202020204" pitchFamily="34" charset="0"/>
            </a:endParaRPr>
          </a:p>
        </p:txBody>
      </p:sp>
      <p:sp>
        <p:nvSpPr>
          <p:cNvPr id="52228" name="Rectangle 7">
            <a:extLst>
              <a:ext uri="{FF2B5EF4-FFF2-40B4-BE49-F238E27FC236}">
                <a16:creationId xmlns:a16="http://schemas.microsoft.com/office/drawing/2014/main" id="{991695FE-5673-DBE4-F48D-A94C234B816F}"/>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6F312701-000A-4F4B-8125-2827F8F519EF}" type="slidenum">
              <a:rPr lang="en-US" altLang="zh-TW" b="0"/>
              <a:pPr algn="r" eaLnBrk="1" hangingPunct="1">
                <a:spcBef>
                  <a:spcPct val="0"/>
                </a:spcBef>
              </a:pPr>
              <a:t>23</a:t>
            </a:fld>
            <a:endParaRPr lang="en-US" altLang="zh-TW"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8BB1684-4C8F-1569-2165-A29574C3EF2E}"/>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271C4896-7CA9-A68B-F4F7-BF257A3C32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核對答案。</a:t>
            </a:r>
            <a:endParaRPr lang="en-US" altLang="zh-TW" dirty="0">
              <a:latin typeface="Arial" panose="020B0604020202020204" pitchFamily="34" charset="0"/>
            </a:endParaRPr>
          </a:p>
          <a:p>
            <a:pPr eaLnBrk="1" hangingPunct="1"/>
            <a:r>
              <a:rPr lang="zh-TW" altLang="en-US" dirty="0">
                <a:latin typeface="Arial" panose="020B0604020202020204" pitchFamily="34" charset="0"/>
              </a:rPr>
              <a:t>編製銀行往來調節表，將現金簿「調整後」的結餘與銀行結單上的結餘進行調節。</a:t>
            </a:r>
            <a:endParaRPr lang="en-US" altLang="zh-TW" dirty="0">
              <a:latin typeface="Arial" panose="020B0604020202020204" pitchFamily="34" charset="0"/>
            </a:endParaRPr>
          </a:p>
        </p:txBody>
      </p:sp>
      <p:sp>
        <p:nvSpPr>
          <p:cNvPr id="54276" name="Rectangle 7">
            <a:extLst>
              <a:ext uri="{FF2B5EF4-FFF2-40B4-BE49-F238E27FC236}">
                <a16:creationId xmlns:a16="http://schemas.microsoft.com/office/drawing/2014/main" id="{05871AA0-EDCA-33D3-61A3-6126C9BDEBAE}"/>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BB65E296-7BAD-AA48-BC05-E9C809CC2FE7}" type="slidenum">
              <a:rPr lang="en-US" altLang="zh-TW" b="0"/>
              <a:pPr algn="r" eaLnBrk="1" hangingPunct="1">
                <a:spcBef>
                  <a:spcPct val="0"/>
                </a:spcBef>
              </a:pPr>
              <a:t>24</a:t>
            </a:fld>
            <a:endParaRPr lang="en-US" altLang="zh-TW"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2363DD7-68BD-B75E-D181-77ABED9563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E3A0C57-5FAD-234D-BB55-E0FC92BCF0C2}" type="slidenum">
              <a:rPr lang="en-US" altLang="zh-TW" smtClean="0"/>
              <a:pPr>
                <a:spcBef>
                  <a:spcPct val="0"/>
                </a:spcBef>
              </a:pPr>
              <a:t>25</a:t>
            </a:fld>
            <a:endParaRPr lang="en-US" altLang="zh-TW"/>
          </a:p>
        </p:txBody>
      </p:sp>
      <p:sp>
        <p:nvSpPr>
          <p:cNvPr id="56323" name="投影片圖像版面配置區 1">
            <a:extLst>
              <a:ext uri="{FF2B5EF4-FFF2-40B4-BE49-F238E27FC236}">
                <a16:creationId xmlns:a16="http://schemas.microsoft.com/office/drawing/2014/main" id="{F4E0F126-7BE9-F58D-7CD0-DA3A596BA3D4}"/>
              </a:ext>
            </a:extLst>
          </p:cNvPr>
          <p:cNvSpPr>
            <a:spLocks noGrp="1" noRot="1" noChangeAspect="1" noChangeArrowheads="1" noTextEdit="1"/>
          </p:cNvSpPr>
          <p:nvPr>
            <p:ph type="sldImg"/>
          </p:nvPr>
        </p:nvSpPr>
        <p:spPr>
          <a:ln/>
        </p:spPr>
      </p:sp>
      <p:sp>
        <p:nvSpPr>
          <p:cNvPr id="56324" name="備忘稿版面配置區 2">
            <a:extLst>
              <a:ext uri="{FF2B5EF4-FFF2-40B4-BE49-F238E27FC236}">
                <a16:creationId xmlns:a16="http://schemas.microsoft.com/office/drawing/2014/main" id="{CBA8C3C0-1D23-E812-710F-144BBCAC50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教師強調，未兌現支票及未貸記項目應在銀行往來調節表中顯示。</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學生應切記在調節前，更正在現金簿中出現的錯誤。</a:t>
            </a:r>
            <a:endParaRPr lang="en-US" altLang="zh-TW" dirty="0">
              <a:latin typeface="Arial" panose="020B0604020202020204" pitchFamily="34" charset="0"/>
            </a:endParaRPr>
          </a:p>
        </p:txBody>
      </p:sp>
      <p:sp>
        <p:nvSpPr>
          <p:cNvPr id="56325" name="投影片編號版面配置區 3">
            <a:extLst>
              <a:ext uri="{FF2B5EF4-FFF2-40B4-BE49-F238E27FC236}">
                <a16:creationId xmlns:a16="http://schemas.microsoft.com/office/drawing/2014/main" id="{00B463D3-F958-C9B5-7084-2B27DB01B079}"/>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3FC6EAC0-7189-984A-BFF6-6A7920F726DF}" type="slidenum">
              <a:rPr kumimoji="0" lang="zh-TW" altLang="en-US" b="0">
                <a:latin typeface="Calibri" panose="020F0502020204030204" pitchFamily="34" charset="0"/>
              </a:rPr>
              <a:pPr algn="r" eaLnBrk="1" hangingPunct="1">
                <a:spcBef>
                  <a:spcPct val="0"/>
                </a:spcBef>
              </a:pPr>
              <a:t>25</a:t>
            </a:fld>
            <a:endParaRPr kumimoji="0" lang="en-US" altLang="zh-TW" b="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1883028-77EB-E539-939A-DECFD4CE31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95374F8-9CB5-7F40-921E-0F159568B2EF}" type="slidenum">
              <a:rPr lang="en-US" altLang="zh-TW" smtClean="0"/>
              <a:pPr>
                <a:spcBef>
                  <a:spcPct val="0"/>
                </a:spcBef>
              </a:pPr>
              <a:t>26</a:t>
            </a:fld>
            <a:endParaRPr lang="en-US" altLang="zh-TW"/>
          </a:p>
        </p:txBody>
      </p:sp>
      <p:sp>
        <p:nvSpPr>
          <p:cNvPr id="58371" name="投影片圖像版面配置區 1">
            <a:extLst>
              <a:ext uri="{FF2B5EF4-FFF2-40B4-BE49-F238E27FC236}">
                <a16:creationId xmlns:a16="http://schemas.microsoft.com/office/drawing/2014/main" id="{DE4271EC-1B6D-4DBA-9456-2F6A62FFBB15}"/>
              </a:ext>
            </a:extLst>
          </p:cNvPr>
          <p:cNvSpPr>
            <a:spLocks noGrp="1" noRot="1" noChangeAspect="1" noChangeArrowheads="1" noTextEdit="1"/>
          </p:cNvSpPr>
          <p:nvPr>
            <p:ph type="sldImg"/>
          </p:nvPr>
        </p:nvSpPr>
        <p:spPr>
          <a:ln/>
        </p:spPr>
      </p:sp>
      <p:sp>
        <p:nvSpPr>
          <p:cNvPr id="58372" name="備忘稿版面配置區 2">
            <a:extLst>
              <a:ext uri="{FF2B5EF4-FFF2-40B4-BE49-F238E27FC236}">
                <a16:creationId xmlns:a16="http://schemas.microsoft.com/office/drawing/2014/main" id="{4E35DF9D-943A-E723-5C4E-00B21DE3C5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教師強調，現金簿中需要更新的項目包括：定期指示付款</a:t>
            </a:r>
            <a:r>
              <a:rPr lang="zh-TW" altLang="en-US" dirty="0">
                <a:latin typeface="Calibri" panose="020F0502020204030204" pitchFamily="34" charset="0"/>
                <a:cs typeface="Times New Roman" panose="02020603050405020304" pitchFamily="18" charset="0"/>
              </a:rPr>
              <a:t>／</a:t>
            </a:r>
            <a:r>
              <a:rPr lang="zh-TW" altLang="en-US" dirty="0">
                <a:latin typeface="Arial" panose="020B0604020202020204" pitchFamily="34" charset="0"/>
              </a:rPr>
              <a:t>收據、自動轉帳、拒付支票、貸項轉帳、銀行手續費、銀行利息。</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任何銀行錯誤均應在銀行往來調節表上註明，並應及時通知銀行。</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編製銀行往來調節表是一項持續性的工作，是重要的內部控制工具。</a:t>
            </a:r>
            <a:endParaRPr lang="en-US" altLang="zh-TW" dirty="0">
              <a:latin typeface="Arial" panose="020B0604020202020204" pitchFamily="34" charset="0"/>
            </a:endParaRPr>
          </a:p>
        </p:txBody>
      </p:sp>
      <p:sp>
        <p:nvSpPr>
          <p:cNvPr id="58373" name="投影片編號版面配置區 3">
            <a:extLst>
              <a:ext uri="{FF2B5EF4-FFF2-40B4-BE49-F238E27FC236}">
                <a16:creationId xmlns:a16="http://schemas.microsoft.com/office/drawing/2014/main" id="{F0ECBD8F-616A-A48E-4956-84740FCCAA15}"/>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8578FE90-63B2-6B46-A1FF-AB24BCB4CE3B}" type="slidenum">
              <a:rPr kumimoji="0" lang="zh-TW" altLang="en-US" b="0">
                <a:latin typeface="Calibri" panose="020F0502020204030204" pitchFamily="34" charset="0"/>
              </a:rPr>
              <a:pPr algn="r" eaLnBrk="1" hangingPunct="1">
                <a:spcBef>
                  <a:spcPct val="0"/>
                </a:spcBef>
              </a:pPr>
              <a:t>26</a:t>
            </a:fld>
            <a:endParaRPr kumimoji="0" lang="en-US" altLang="zh-TW" b="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806EA4E-B902-BAA9-2CDB-31961BC715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16D7C57-A260-264F-89A3-DC2628DBE4D0}" type="slidenum">
              <a:rPr lang="en-US" altLang="zh-TW" smtClean="0"/>
              <a:pPr>
                <a:spcBef>
                  <a:spcPct val="0"/>
                </a:spcBef>
              </a:pPr>
              <a:t>27</a:t>
            </a:fld>
            <a:endParaRPr lang="en-US" altLang="zh-TW"/>
          </a:p>
        </p:txBody>
      </p:sp>
      <p:sp>
        <p:nvSpPr>
          <p:cNvPr id="60419" name="投影片圖像版面配置區 1">
            <a:extLst>
              <a:ext uri="{FF2B5EF4-FFF2-40B4-BE49-F238E27FC236}">
                <a16:creationId xmlns:a16="http://schemas.microsoft.com/office/drawing/2014/main" id="{2B4F96B0-46E4-52AD-4CAF-5975ACFF882C}"/>
              </a:ext>
            </a:extLst>
          </p:cNvPr>
          <p:cNvSpPr>
            <a:spLocks noGrp="1" noRot="1" noChangeAspect="1" noChangeArrowheads="1" noTextEdit="1"/>
          </p:cNvSpPr>
          <p:nvPr>
            <p:ph type="sldImg"/>
          </p:nvPr>
        </p:nvSpPr>
        <p:spPr>
          <a:ln/>
        </p:spPr>
      </p:sp>
      <p:sp>
        <p:nvSpPr>
          <p:cNvPr id="60420" name="備忘稿版面配置區 2">
            <a:extLst>
              <a:ext uri="{FF2B5EF4-FFF2-40B4-BE49-F238E27FC236}">
                <a16:creationId xmlns:a16="http://schemas.microsoft.com/office/drawing/2014/main" id="{83C05ACF-B569-9500-FAD3-C5BE9F8355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銀行往來調節表的主要功能：解釋銀行存款帳結餘與銀行結單結餘的差異。</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第二項功能： </a:t>
            </a:r>
            <a:r>
              <a:rPr lang="zh-TW" altLang="en-US" dirty="0" smtClean="0">
                <a:latin typeface="Arial" panose="020B0604020202020204" pitchFamily="34" charset="0"/>
              </a:rPr>
              <a:t>透過適當分工防止</a:t>
            </a:r>
            <a:r>
              <a:rPr lang="zh-TW" altLang="en-US" dirty="0">
                <a:latin typeface="Arial" panose="020B0604020202020204" pitchFamily="34" charset="0"/>
              </a:rPr>
              <a:t>欺詐。</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b="1" dirty="0">
                <a:latin typeface="Arial" panose="020B0604020202020204" pitchFamily="34" charset="0"/>
              </a:rPr>
              <a:t>第一課節完</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p:txBody>
      </p:sp>
      <p:sp>
        <p:nvSpPr>
          <p:cNvPr id="60421" name="投影片編號版面配置區 3">
            <a:extLst>
              <a:ext uri="{FF2B5EF4-FFF2-40B4-BE49-F238E27FC236}">
                <a16:creationId xmlns:a16="http://schemas.microsoft.com/office/drawing/2014/main" id="{3C156B8F-49B0-C2EC-09A1-2A6E95E1996C}"/>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00792100-B4B1-8D48-A646-A462F9148E60}" type="slidenum">
              <a:rPr kumimoji="0" lang="zh-TW" altLang="en-US" b="0">
                <a:latin typeface="Calibri" panose="020F0502020204030204" pitchFamily="34" charset="0"/>
              </a:rPr>
              <a:pPr algn="r" eaLnBrk="1" hangingPunct="1">
                <a:spcBef>
                  <a:spcPct val="0"/>
                </a:spcBef>
              </a:pPr>
              <a:t>27</a:t>
            </a:fld>
            <a:endParaRPr kumimoji="0" lang="en-US" altLang="zh-TW" b="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D09E4EA-1E02-DAA4-F716-30B3709BFE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CB2A60F-3C52-ED45-B991-6345633D3E10}" type="slidenum">
              <a:rPr lang="en-US" altLang="zh-TW" smtClean="0"/>
              <a:pPr>
                <a:spcBef>
                  <a:spcPct val="0"/>
                </a:spcBef>
              </a:pPr>
              <a:t>28</a:t>
            </a:fld>
            <a:endParaRPr lang="en-US" altLang="zh-TW"/>
          </a:p>
        </p:txBody>
      </p:sp>
      <p:sp>
        <p:nvSpPr>
          <p:cNvPr id="62467" name="Rectangle 2">
            <a:extLst>
              <a:ext uri="{FF2B5EF4-FFF2-40B4-BE49-F238E27FC236}">
                <a16:creationId xmlns:a16="http://schemas.microsoft.com/office/drawing/2014/main" id="{7D765D83-0FE8-33CF-EF32-DF50B24DAD1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61F62578-E6A2-0375-81D8-F5CCCBB171A8}"/>
              </a:ext>
            </a:extLst>
          </p:cNvPr>
          <p:cNvSpPr>
            <a:spLocks noGrp="1" noChangeArrowheads="1"/>
          </p:cNvSpPr>
          <p:nvPr>
            <p:ph type="body" idx="1"/>
          </p:nvPr>
        </p:nvSpPr>
        <p:spPr/>
        <p:txBody>
          <a:bodyPr/>
          <a:lstStyle/>
          <a:p>
            <a:pPr marL="217488" indent="-217488" eaLnBrk="1" hangingPunct="1"/>
            <a:r>
              <a:rPr lang="zh-TW" altLang="en-US" b="1" dirty="0">
                <a:latin typeface="Arial" panose="020B0604020202020204" pitchFamily="34" charset="0"/>
              </a:rPr>
              <a:t>第二課節</a:t>
            </a:r>
            <a:endParaRPr lang="en-US" altLang="zh-TW" b="1" dirty="0">
              <a:latin typeface="Arial" panose="020B0604020202020204" pitchFamily="34" charset="0"/>
            </a:endParaRPr>
          </a:p>
          <a:p>
            <a:pPr marL="217488" indent="-217488" eaLnBrk="1" hangingPunct="1"/>
            <a:endParaRPr lang="en-US" altLang="zh-TW" b="1" dirty="0">
              <a:latin typeface="Arial" panose="020B0604020202020204" pitchFamily="34" charset="0"/>
            </a:endParaRPr>
          </a:p>
          <a:p>
            <a:pPr marL="217488" indent="-217488" eaLnBrk="1" hangingPunct="1"/>
            <a:r>
              <a:rPr lang="zh-TW" altLang="en-US" dirty="0">
                <a:latin typeface="Arial" panose="020B0604020202020204" pitchFamily="34" charset="0"/>
              </a:rPr>
              <a:t>完成本課節後，學生應能：</a:t>
            </a:r>
            <a:endParaRPr lang="en-US" altLang="zh-TW" dirty="0">
              <a:latin typeface="Arial" panose="020B0604020202020204" pitchFamily="34" charset="0"/>
            </a:endParaRPr>
          </a:p>
          <a:p>
            <a:pPr marL="217488" indent="-217488" eaLnBrk="1" hangingPunct="1"/>
            <a:endParaRPr lang="en-US" altLang="zh-TW" dirty="0">
              <a:latin typeface="Arial" panose="020B0604020202020204" pitchFamily="34" charset="0"/>
            </a:endParaRPr>
          </a:p>
          <a:p>
            <a:pPr marL="217488" indent="-217488">
              <a:spcBef>
                <a:spcPct val="0"/>
              </a:spcBef>
              <a:buFontTx/>
              <a:buChar char="•"/>
            </a:pPr>
            <a:r>
              <a:rPr lang="zh-TW" altLang="en-US" dirty="0">
                <a:latin typeface="Times New Roman" panose="02020603050405020304" pitchFamily="18" charset="0"/>
              </a:rPr>
              <a:t>區分不會影響試算表平衡的六種錯誤；</a:t>
            </a:r>
            <a:endParaRPr lang="en-US" altLang="zh-TW" dirty="0">
              <a:latin typeface="Times New Roman" panose="02020603050405020304" pitchFamily="18" charset="0"/>
            </a:endParaRPr>
          </a:p>
          <a:p>
            <a:pPr marL="217488" indent="-217488">
              <a:spcBef>
                <a:spcPct val="0"/>
              </a:spcBef>
              <a:buFontTx/>
              <a:buChar char="•"/>
            </a:pPr>
            <a:r>
              <a:rPr lang="zh-TW" altLang="en-US" dirty="0">
                <a:latin typeface="Times New Roman" panose="02020603050405020304" pitchFamily="18" charset="0"/>
              </a:rPr>
              <a:t>了解如何識別有關錯誤；</a:t>
            </a:r>
            <a:r>
              <a:rPr lang="en-US" altLang="en-US" sz="900" dirty="0">
                <a:latin typeface="Times New Roman" panose="02020603050405020304" pitchFamily="18" charset="0"/>
                <a:ea typeface="SimSun" panose="02010600030101010101" pitchFamily="2" charset="-122"/>
              </a:rPr>
              <a:t> </a:t>
            </a:r>
            <a:endParaRPr lang="en-US" altLang="en-US" dirty="0">
              <a:latin typeface="Times New Roman" panose="02020603050405020304" pitchFamily="18" charset="0"/>
              <a:ea typeface="SimSun" panose="02010600030101010101" pitchFamily="2" charset="-122"/>
            </a:endParaRPr>
          </a:p>
          <a:p>
            <a:pPr marL="217488" indent="-217488">
              <a:spcBef>
                <a:spcPct val="0"/>
              </a:spcBef>
              <a:buFontTx/>
              <a:buChar char="•"/>
            </a:pPr>
            <a:r>
              <a:rPr lang="zh-TW" altLang="en-US" dirty="0">
                <a:latin typeface="Times New Roman" panose="02020603050405020304" pitchFamily="18" charset="0"/>
              </a:rPr>
              <a:t>透過日記分錄更正有關錯誤</a:t>
            </a:r>
            <a:r>
              <a:rPr lang="zh-TW" altLang="en-US" dirty="0" smtClean="0">
                <a:latin typeface="Times New Roman" panose="02020603050405020304" pitchFamily="18" charset="0"/>
              </a:rPr>
              <a:t>；以及</a:t>
            </a:r>
            <a:endParaRPr lang="en-US" altLang="zh-TW" dirty="0">
              <a:latin typeface="Times New Roman" panose="02020603050405020304" pitchFamily="18" charset="0"/>
            </a:endParaRPr>
          </a:p>
          <a:p>
            <a:pPr marL="217488" indent="-217488">
              <a:spcBef>
                <a:spcPct val="0"/>
              </a:spcBef>
              <a:buFontTx/>
              <a:buChar char="•"/>
            </a:pPr>
            <a:r>
              <a:rPr lang="zh-TW" altLang="en-US" dirty="0">
                <a:latin typeface="Times New Roman" panose="02020603050405020304" pitchFamily="18" charset="0"/>
              </a:rPr>
              <a:t>了解有關錯誤對利潤計算的影響，並編製更正後的損益表。</a:t>
            </a:r>
            <a:endParaRPr lang="en-US" altLang="zh-TW" dirty="0">
              <a:latin typeface="Arial" panose="020B0604020202020204" pitchFamily="34" charset="0"/>
            </a:endParaRPr>
          </a:p>
          <a:p>
            <a:pPr marL="217488" indent="-217488" eaLnBrk="1" hangingPunct="1"/>
            <a:endParaRPr lang="en-US" altLang="zh-TW"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CB36B5AB-7E8F-09CC-F781-546ABB8819F9}"/>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0BB257AE-497D-9B47-81B9-3873E7299121}" type="slidenum">
              <a:rPr lang="en-US" altLang="zh-TW" b="0"/>
              <a:pPr algn="r" eaLnBrk="1" hangingPunct="1">
                <a:spcBef>
                  <a:spcPct val="0"/>
                </a:spcBef>
              </a:pPr>
              <a:t>29</a:t>
            </a:fld>
            <a:endParaRPr lang="en-US" altLang="zh-TW" b="0"/>
          </a:p>
        </p:txBody>
      </p:sp>
      <p:sp>
        <p:nvSpPr>
          <p:cNvPr id="64515" name="投影片圖像版面配置區 1">
            <a:extLst>
              <a:ext uri="{FF2B5EF4-FFF2-40B4-BE49-F238E27FC236}">
                <a16:creationId xmlns:a16="http://schemas.microsoft.com/office/drawing/2014/main" id="{ED939A92-D4D9-8F53-C533-39ED5B01F7C2}"/>
              </a:ext>
            </a:extLst>
          </p:cNvPr>
          <p:cNvSpPr>
            <a:spLocks noGrp="1" noRot="1" noChangeAspect="1" noChangeArrowheads="1" noTextEdit="1"/>
          </p:cNvSpPr>
          <p:nvPr>
            <p:ph type="sldImg"/>
          </p:nvPr>
        </p:nvSpPr>
        <p:spPr>
          <a:ln/>
        </p:spPr>
      </p:sp>
      <p:sp>
        <p:nvSpPr>
          <p:cNvPr id="64516" name="備忘稿版面配置區 2">
            <a:extLst>
              <a:ext uri="{FF2B5EF4-FFF2-40B4-BE49-F238E27FC236}">
                <a16:creationId xmlns:a16="http://schemas.microsoft.com/office/drawing/2014/main" id="{AE0DAEA9-7D7F-6709-BFE1-FD3E05551E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Tx/>
              <a:buAutoNum type="arabicParenBoth"/>
            </a:pPr>
            <a:r>
              <a:rPr lang="zh-CN" altLang="en-US" dirty="0">
                <a:latin typeface="Times New Roman" panose="02020603050405020304" pitchFamily="18" charset="0"/>
              </a:rPr>
              <a:t>正如投影片所示，即使試算表平衡，我們還是知道出錯了，</a:t>
            </a:r>
            <a:r>
              <a:rPr lang="zh-CN" altLang="en-US" dirty="0" smtClean="0">
                <a:latin typeface="Times New Roman" panose="02020603050405020304" pitchFamily="18" charset="0"/>
              </a:rPr>
              <a:t>因為</a:t>
            </a:r>
            <a:r>
              <a:rPr lang="zh-TW" altLang="en-US" dirty="0" smtClean="0">
                <a:latin typeface="Times New Roman" panose="02020603050405020304" pitchFamily="18" charset="0"/>
              </a:rPr>
              <a:t>家</a:t>
            </a:r>
            <a:r>
              <a:rPr lang="zh-CN" altLang="en-US" dirty="0" smtClean="0">
                <a:latin typeface="Times New Roman" panose="02020603050405020304" pitchFamily="18" charset="0"/>
              </a:rPr>
              <a:t>具</a:t>
            </a:r>
            <a:r>
              <a:rPr lang="zh-CN" altLang="en-US" dirty="0">
                <a:latin typeface="Times New Roman" panose="02020603050405020304" pitchFamily="18" charset="0"/>
              </a:rPr>
              <a:t>帳目出現在試算表的貸</a:t>
            </a:r>
            <a:r>
              <a:rPr lang="zh-TW" altLang="en-US" dirty="0">
                <a:latin typeface="Times New Roman" panose="02020603050405020304" pitchFamily="18" charset="0"/>
              </a:rPr>
              <a:t>方</a:t>
            </a:r>
            <a:r>
              <a:rPr lang="zh-CN" altLang="en-US" dirty="0">
                <a:latin typeface="Times New Roman" panose="02020603050405020304" pitchFamily="18" charset="0"/>
              </a:rPr>
              <a:t>欄。</a:t>
            </a:r>
          </a:p>
          <a:p>
            <a:pPr marL="228600" indent="-228600" eaLnBrk="1" hangingPunct="1">
              <a:spcBef>
                <a:spcPct val="0"/>
              </a:spcBef>
              <a:buFontTx/>
              <a:buAutoNum type="arabicParenBoth"/>
            </a:pPr>
            <a:endParaRPr lang="en-US" altLang="zh-CN" dirty="0">
              <a:latin typeface="Times New Roman" panose="02020603050405020304" pitchFamily="18" charset="0"/>
            </a:endParaRPr>
          </a:p>
          <a:p>
            <a:pPr marL="228600" indent="-228600" eaLnBrk="1" hangingPunct="1">
              <a:spcBef>
                <a:spcPct val="0"/>
              </a:spcBef>
              <a:buFontTx/>
              <a:buAutoNum type="arabicParenBoth"/>
            </a:pPr>
            <a:r>
              <a:rPr lang="zh-CN" altLang="en-US" dirty="0">
                <a:latin typeface="Times New Roman" panose="02020603050405020304" pitchFamily="18" charset="0"/>
              </a:rPr>
              <a:t>經過調查</a:t>
            </a:r>
            <a:r>
              <a:rPr lang="zh-TW" altLang="en-US" dirty="0">
                <a:latin typeface="Times New Roman" panose="02020603050405020304" pitchFamily="18" charset="0"/>
              </a:rPr>
              <a:t>後</a:t>
            </a:r>
            <a:r>
              <a:rPr lang="zh-CN" altLang="en-US" dirty="0">
                <a:latin typeface="Times New Roman" panose="02020603050405020304" pitchFamily="18" charset="0"/>
              </a:rPr>
              <a:t>，會計</a:t>
            </a:r>
            <a:r>
              <a:rPr lang="zh-TW" altLang="en-US" dirty="0">
                <a:latin typeface="Times New Roman" panose="02020603050405020304" pitchFamily="18" charset="0"/>
              </a:rPr>
              <a:t>師</a:t>
            </a:r>
            <a:r>
              <a:rPr lang="zh-CN" altLang="en-US" dirty="0">
                <a:latin typeface="Times New Roman" panose="02020603050405020304" pitchFamily="18" charset="0"/>
              </a:rPr>
              <a:t>發現</a:t>
            </a:r>
            <a:r>
              <a:rPr lang="zh-TW" altLang="en-US" dirty="0">
                <a:latin typeface="Times New Roman" panose="02020603050405020304" pitchFamily="18" charset="0"/>
              </a:rPr>
              <a:t>應付帳款的</a:t>
            </a:r>
            <a:r>
              <a:rPr lang="en-US" altLang="zh-CN" dirty="0">
                <a:latin typeface="Times New Roman" panose="02020603050405020304" pitchFamily="18" charset="0"/>
              </a:rPr>
              <a:t>130</a:t>
            </a:r>
            <a:r>
              <a:rPr lang="zh-CN" altLang="en-US" dirty="0">
                <a:latin typeface="Times New Roman" panose="02020603050405020304" pitchFamily="18" charset="0"/>
              </a:rPr>
              <a:t>元帳</a:t>
            </a:r>
            <a:r>
              <a:rPr lang="zh-TW" altLang="en-US" dirty="0">
                <a:latin typeface="Times New Roman" panose="02020603050405020304" pitchFamily="18" charset="0"/>
              </a:rPr>
              <a:t>目</a:t>
            </a:r>
            <a:r>
              <a:rPr lang="zh-CN" altLang="en-US" dirty="0">
                <a:latin typeface="Times New Roman" panose="02020603050405020304" pitchFamily="18" charset="0"/>
              </a:rPr>
              <a:t>在</a:t>
            </a:r>
            <a:r>
              <a:rPr lang="zh-TW" altLang="en-US" dirty="0">
                <a:latin typeface="Times New Roman" panose="02020603050405020304" pitchFamily="18" charset="0"/>
              </a:rPr>
              <a:t>以</a:t>
            </a:r>
            <a:r>
              <a:rPr lang="zh-CN" altLang="en-US" dirty="0">
                <a:latin typeface="Times New Roman" panose="02020603050405020304" pitchFamily="18" charset="0"/>
              </a:rPr>
              <a:t>上試算表中，錯誤地</a:t>
            </a:r>
            <a:r>
              <a:rPr lang="zh-TW" altLang="en-US" dirty="0" smtClean="0">
                <a:latin typeface="Times New Roman" panose="02020603050405020304" pitchFamily="18" charset="0"/>
              </a:rPr>
              <a:t>列</a:t>
            </a:r>
            <a:r>
              <a:rPr lang="zh-CN" altLang="en-US" dirty="0" smtClean="0">
                <a:latin typeface="Times New Roman" panose="02020603050405020304" pitchFamily="18" charset="0"/>
              </a:rPr>
              <a:t>為</a:t>
            </a:r>
            <a:r>
              <a:rPr lang="zh-TW" altLang="en-US" dirty="0" smtClean="0">
                <a:latin typeface="Times New Roman" panose="02020603050405020304" pitchFamily="18" charset="0"/>
              </a:rPr>
              <a:t>家</a:t>
            </a:r>
            <a:r>
              <a:rPr lang="zh-CN" altLang="zh-TW" dirty="0" smtClean="0">
                <a:latin typeface="Times New Roman" panose="02020603050405020304" pitchFamily="18" charset="0"/>
              </a:rPr>
              <a:t>具</a:t>
            </a:r>
            <a:r>
              <a:rPr lang="zh-CN" altLang="en-US" dirty="0">
                <a:latin typeface="Times New Roman" panose="02020603050405020304" pitchFamily="18" charset="0"/>
              </a:rPr>
              <a:t>帳</a:t>
            </a:r>
            <a:r>
              <a:rPr lang="zh-TW" altLang="en-US" dirty="0">
                <a:latin typeface="Times New Roman" panose="02020603050405020304" pitchFamily="18" charset="0"/>
              </a:rPr>
              <a:t>目</a:t>
            </a:r>
            <a:r>
              <a:rPr lang="zh-CN" altLang="en-US" dirty="0">
                <a:latin typeface="Times New Roman" panose="02020603050405020304" pitchFamily="18" charset="0"/>
              </a:rPr>
              <a:t>，因</a:t>
            </a:r>
            <a:r>
              <a:rPr lang="zh-TW" altLang="en-US" dirty="0">
                <a:latin typeface="Times New Roman" panose="02020603050405020304" pitchFamily="18" charset="0"/>
              </a:rPr>
              <a:t>此</a:t>
            </a:r>
            <a:r>
              <a:rPr lang="zh-CN" altLang="en-US" dirty="0">
                <a:latin typeface="Times New Roman" panose="02020603050405020304" pitchFamily="18" charset="0"/>
              </a:rPr>
              <a:t>必須更正。</a:t>
            </a:r>
          </a:p>
          <a:p>
            <a:pPr marL="228600" indent="-228600" eaLnBrk="1" hangingPunct="1">
              <a:spcBef>
                <a:spcPct val="0"/>
              </a:spcBef>
              <a:buFontTx/>
              <a:buAutoNum type="arabicParenBoth"/>
            </a:pPr>
            <a:endParaRPr lang="en-US" altLang="zh-CN" dirty="0">
              <a:latin typeface="Times New Roman" panose="02020603050405020304" pitchFamily="18" charset="0"/>
            </a:endParaRPr>
          </a:p>
          <a:p>
            <a:pPr marL="228600" indent="-228600" eaLnBrk="1" hangingPunct="1">
              <a:spcBef>
                <a:spcPct val="0"/>
              </a:spcBef>
              <a:buFontTx/>
              <a:buAutoNum type="arabicParenBoth"/>
            </a:pPr>
            <a:r>
              <a:rPr lang="zh-TW" altLang="en-US" dirty="0">
                <a:latin typeface="Times New Roman" panose="02020603050405020304" pitchFamily="18" charset="0"/>
              </a:rPr>
              <a:t>當</a:t>
            </a:r>
            <a:r>
              <a:rPr lang="zh-CN" altLang="en-US" dirty="0">
                <a:latin typeface="Times New Roman" panose="02020603050405020304" pitchFamily="18" charset="0"/>
              </a:rPr>
              <a:t>編製試算表時，我們需要借助證明文件（</a:t>
            </a:r>
            <a:r>
              <a:rPr lang="zh-TW" altLang="en-US" dirty="0">
                <a:latin typeface="Times New Roman" panose="02020603050405020304" pitchFamily="18" charset="0"/>
              </a:rPr>
              <a:t>例</a:t>
            </a:r>
            <a:r>
              <a:rPr lang="zh-CN" altLang="en-US" dirty="0">
                <a:latin typeface="Times New Roman" panose="02020603050405020304" pitchFamily="18" charset="0"/>
              </a:rPr>
              <a:t>如</a:t>
            </a:r>
            <a:r>
              <a:rPr lang="en-US" altLang="zh-TW" dirty="0">
                <a:latin typeface="Times New Roman" panose="02020603050405020304" pitchFamily="18" charset="0"/>
              </a:rPr>
              <a:t>﹕</a:t>
            </a:r>
            <a:r>
              <a:rPr lang="zh-CN" altLang="en-US" dirty="0">
                <a:latin typeface="Times New Roman" panose="02020603050405020304" pitchFamily="18" charset="0"/>
              </a:rPr>
              <a:t>發票、分類帳、分錄簿等）檢查數據</a:t>
            </a:r>
            <a:r>
              <a:rPr lang="zh-TW" altLang="en-US" dirty="0">
                <a:latin typeface="Times New Roman" panose="02020603050405020304" pitchFamily="18" charset="0"/>
              </a:rPr>
              <a:t>與</a:t>
            </a:r>
            <a:r>
              <a:rPr lang="zh-CN" altLang="en-US" dirty="0">
                <a:latin typeface="Times New Roman" panose="02020603050405020304" pitchFamily="18" charset="0"/>
              </a:rPr>
              <a:t>帳</a:t>
            </a:r>
            <a:r>
              <a:rPr lang="zh-TW" altLang="en-US" dirty="0">
                <a:latin typeface="Times New Roman" panose="02020603050405020304" pitchFamily="18" charset="0"/>
              </a:rPr>
              <a:t>目是否</a:t>
            </a:r>
            <a:r>
              <a:rPr lang="zh-CN" altLang="en-US" dirty="0">
                <a:latin typeface="Times New Roman" panose="02020603050405020304" pitchFamily="18" charset="0"/>
              </a:rPr>
              <a:t>合理及一致，以免</a:t>
            </a:r>
            <a:r>
              <a:rPr lang="zh-TW" altLang="en-US" dirty="0">
                <a:latin typeface="Times New Roman" panose="02020603050405020304" pitchFamily="18" charset="0"/>
              </a:rPr>
              <a:t>出</a:t>
            </a:r>
            <a:r>
              <a:rPr lang="zh-CN" altLang="en-US" dirty="0">
                <a:latin typeface="Times New Roman" panose="02020603050405020304" pitchFamily="18" charset="0"/>
              </a:rPr>
              <a:t>錯。</a:t>
            </a:r>
          </a:p>
          <a:p>
            <a:pPr marL="228600" indent="-228600" eaLnBrk="1" hangingPunct="1">
              <a:spcBef>
                <a:spcPct val="0"/>
              </a:spcBef>
              <a:buFontTx/>
              <a:buAutoNum type="arabicParenBoth"/>
            </a:pPr>
            <a:endParaRPr lang="en-US" altLang="zh-CN" dirty="0">
              <a:latin typeface="Times New Roman" panose="02020603050405020304" pitchFamily="18" charset="0"/>
            </a:endParaRPr>
          </a:p>
          <a:p>
            <a:pPr marL="228600" indent="-228600" eaLnBrk="1" hangingPunct="1">
              <a:spcBef>
                <a:spcPct val="0"/>
              </a:spcBef>
              <a:buFontTx/>
              <a:buAutoNum type="arabicParenBoth"/>
            </a:pPr>
            <a:r>
              <a:rPr lang="zh-CN" altLang="en-US" dirty="0">
                <a:latin typeface="Times New Roman" panose="02020603050405020304" pitchFamily="18" charset="0"/>
              </a:rPr>
              <a:t>通常有六種錯誤不會影響試算表的平衡。</a:t>
            </a:r>
            <a:endParaRPr lang="zh-TW" altLang="en-US" dirty="0">
              <a:latin typeface="Times New Roman" panose="02020603050405020304" pitchFamily="18" charset="0"/>
            </a:endParaRPr>
          </a:p>
          <a:p>
            <a:pPr marL="219075" indent="-219075" eaLnBrk="1" hangingPunct="1">
              <a:spcBef>
                <a:spcPct val="0"/>
              </a:spcBef>
            </a:pPr>
            <a:endParaRPr lang="en-US" altLang="zh-TW" dirty="0">
              <a:latin typeface="Arial" panose="020B0604020202020204" pitchFamily="34" charset="0"/>
            </a:endParaRPr>
          </a:p>
        </p:txBody>
      </p:sp>
      <p:sp>
        <p:nvSpPr>
          <p:cNvPr id="64517" name="投影片編號版面配置區 3">
            <a:extLst>
              <a:ext uri="{FF2B5EF4-FFF2-40B4-BE49-F238E27FC236}">
                <a16:creationId xmlns:a16="http://schemas.microsoft.com/office/drawing/2014/main" id="{A58DAFEC-6E0B-CFE3-4147-B7F2813B8D6C}"/>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91EFA2C1-E508-7B49-B5CD-21B50A635205}" type="slidenum">
              <a:rPr kumimoji="0" lang="zh-TW" altLang="en-US" b="0">
                <a:latin typeface="Calibri" panose="020F0502020204030204" pitchFamily="34" charset="0"/>
              </a:rPr>
              <a:pPr algn="r" eaLnBrk="1" hangingPunct="1">
                <a:spcBef>
                  <a:spcPct val="0"/>
                </a:spcBef>
              </a:pPr>
              <a:t>29</a:t>
            </a:fld>
            <a:endParaRPr kumimoji="0" lang="en-US" altLang="zh-TW" b="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C312E93-BA85-568E-B795-76F5546B1135}"/>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E5F09BD0-8402-7AF8-7064-28817ED233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教師問學生如何記錄公司的銀行存款結餘。</a:t>
            </a: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pPr>
            <a:r>
              <a:rPr lang="zh-TW" altLang="en-US" dirty="0">
                <a:latin typeface="Arial" panose="020B0604020202020204" pitchFamily="34" charset="0"/>
              </a:rPr>
              <a:t>建議答案：</a:t>
            </a:r>
            <a:endParaRPr lang="en-US" altLang="zh-TW" dirty="0">
              <a:latin typeface="Arial" panose="020B0604020202020204" pitchFamily="34" charset="0"/>
            </a:endParaRPr>
          </a:p>
          <a:p>
            <a:pPr eaLnBrk="1" hangingPunct="1">
              <a:spcBef>
                <a:spcPct val="0"/>
              </a:spcBef>
              <a:buFontTx/>
              <a:buAutoNum type="alphaLcParenBoth"/>
            </a:pPr>
            <a:r>
              <a:rPr lang="zh-TW" altLang="en-US" dirty="0">
                <a:latin typeface="Arial" panose="020B0604020202020204" pitchFamily="34" charset="0"/>
              </a:rPr>
              <a:t> 由公司簿記員記入現金簿；及</a:t>
            </a:r>
            <a:endParaRPr lang="en-US" altLang="zh-TW" dirty="0">
              <a:latin typeface="Arial" panose="020B0604020202020204" pitchFamily="34" charset="0"/>
            </a:endParaRPr>
          </a:p>
          <a:p>
            <a:pPr eaLnBrk="1" hangingPunct="1">
              <a:spcBef>
                <a:spcPct val="0"/>
              </a:spcBef>
            </a:pPr>
            <a:r>
              <a:rPr lang="en-US" altLang="zh-TW" dirty="0">
                <a:latin typeface="Arial" panose="020B0604020202020204" pitchFamily="34" charset="0"/>
              </a:rPr>
              <a:t>(b)</a:t>
            </a:r>
            <a:r>
              <a:rPr lang="zh-TW" altLang="en-US" dirty="0">
                <a:latin typeface="Arial" panose="020B0604020202020204" pitchFamily="34" charset="0"/>
              </a:rPr>
              <a:t> 銀行定期向顧客發送銀行結單</a:t>
            </a:r>
            <a:r>
              <a:rPr lang="zh-TW" altLang="en-US" dirty="0" smtClean="0">
                <a:latin typeface="Arial" panose="020B0604020202020204" pitchFamily="34" charset="0"/>
              </a:rPr>
              <a:t>，反映其銀行存款狀況</a:t>
            </a:r>
            <a:r>
              <a:rPr lang="zh-TW" altLang="en-US" dirty="0">
                <a:latin typeface="Arial" panose="020B0604020202020204" pitchFamily="34" charset="0"/>
              </a:rPr>
              <a:t>。</a:t>
            </a: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pPr>
            <a:r>
              <a:rPr lang="zh-TW" altLang="en-US" dirty="0">
                <a:latin typeface="Arial" panose="020B0604020202020204" pitchFamily="34" charset="0"/>
              </a:rPr>
              <a:t>教師接著問學生，兩份記錄於特定日期的結餘是否相同。 如果他們的答案是：</a:t>
            </a:r>
            <a:endParaRPr lang="en-US" altLang="zh-TW" dirty="0">
              <a:latin typeface="Arial" panose="020B0604020202020204" pitchFamily="34" charset="0"/>
            </a:endParaRPr>
          </a:p>
          <a:p>
            <a:pPr eaLnBrk="1" hangingPunct="1">
              <a:spcBef>
                <a:spcPct val="0"/>
              </a:spcBef>
              <a:buFontTx/>
              <a:buAutoNum type="alphaLcParenBoth"/>
            </a:pPr>
            <a:r>
              <a:rPr lang="zh-TW" altLang="en-US" dirty="0">
                <a:latin typeface="Arial" panose="020B0604020202020204" pitchFamily="34" charset="0"/>
              </a:rPr>
              <a:t> 「是」，請播放下一張投影片，並向他們解釋錯誤原因。</a:t>
            </a:r>
            <a:endParaRPr lang="en-US" altLang="zh-TW" dirty="0">
              <a:latin typeface="Arial" panose="020B0604020202020204" pitchFamily="34" charset="0"/>
            </a:endParaRPr>
          </a:p>
          <a:p>
            <a:pPr eaLnBrk="1" hangingPunct="1">
              <a:spcBef>
                <a:spcPct val="0"/>
              </a:spcBef>
              <a:buFontTx/>
              <a:buAutoNum type="alphaLcParenBoth"/>
            </a:pPr>
            <a:r>
              <a:rPr lang="zh-TW" altLang="en-US" dirty="0">
                <a:latin typeface="Arial" panose="020B0604020202020204" pitchFamily="34" charset="0"/>
              </a:rPr>
              <a:t> 「否」，請給予讚賞，然後播放下一張投影片。</a:t>
            </a:r>
            <a:endParaRPr lang="en-US" altLang="zh-TW" dirty="0">
              <a:latin typeface="Arial" panose="020B0604020202020204" pitchFamily="34" charset="0"/>
            </a:endParaRPr>
          </a:p>
          <a:p>
            <a:pPr eaLnBrk="1" hangingPunct="1"/>
            <a:endParaRPr lang="zh-TW" altLang="en-US" dirty="0">
              <a:latin typeface="Arial" panose="020B0604020202020204" pitchFamily="34" charset="0"/>
            </a:endParaRPr>
          </a:p>
        </p:txBody>
      </p:sp>
      <p:sp>
        <p:nvSpPr>
          <p:cNvPr id="11268" name="Rectangle 7">
            <a:extLst>
              <a:ext uri="{FF2B5EF4-FFF2-40B4-BE49-F238E27FC236}">
                <a16:creationId xmlns:a16="http://schemas.microsoft.com/office/drawing/2014/main" id="{DF3D559D-9578-F5C5-C26F-BE02B097A000}"/>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F95B64A1-C2D1-2148-8C95-CD508389026A}" type="slidenum">
              <a:rPr lang="en-US" altLang="zh-TW" b="0"/>
              <a:pPr algn="r" eaLnBrk="1" hangingPunct="1">
                <a:spcBef>
                  <a:spcPct val="0"/>
                </a:spcBef>
              </a:pPr>
              <a:t>3</a:t>
            </a:fld>
            <a:endParaRPr lang="en-US" altLang="zh-TW"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5AFA6D9-3776-9D6A-8B07-529A95AA0A4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11AFA81-4776-8447-A8F4-8AED444A0987}" type="slidenum">
              <a:rPr lang="en-US" altLang="zh-TW" smtClean="0"/>
              <a:pPr>
                <a:spcBef>
                  <a:spcPct val="0"/>
                </a:spcBef>
              </a:pPr>
              <a:t>30</a:t>
            </a:fld>
            <a:endParaRPr lang="en-US" altLang="zh-TW"/>
          </a:p>
        </p:txBody>
      </p:sp>
      <p:sp>
        <p:nvSpPr>
          <p:cNvPr id="66563" name="投影片圖像版面配置區 1">
            <a:extLst>
              <a:ext uri="{FF2B5EF4-FFF2-40B4-BE49-F238E27FC236}">
                <a16:creationId xmlns:a16="http://schemas.microsoft.com/office/drawing/2014/main" id="{240D7E59-9C3A-5A66-87A3-76B6C06CC477}"/>
              </a:ext>
            </a:extLst>
          </p:cNvPr>
          <p:cNvSpPr>
            <a:spLocks noGrp="1" noRot="1" noChangeAspect="1" noChangeArrowheads="1" noTextEdit="1"/>
          </p:cNvSpPr>
          <p:nvPr>
            <p:ph type="sldImg"/>
          </p:nvPr>
        </p:nvSpPr>
        <p:spPr>
          <a:ln/>
        </p:spPr>
      </p:sp>
      <p:sp>
        <p:nvSpPr>
          <p:cNvPr id="66564" name="備忘稿版面配置區 2">
            <a:extLst>
              <a:ext uri="{FF2B5EF4-FFF2-40B4-BE49-F238E27FC236}">
                <a16:creationId xmlns:a16="http://schemas.microsoft.com/office/drawing/2014/main" id="{F5285610-3674-F6D5-2922-E02EBE317A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教師告訴學生，即使試算表平衡，也不代表會計記錄沒有錯誤。</a:t>
            </a: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pPr>
            <a:r>
              <a:rPr lang="zh-TW" altLang="en-US" dirty="0">
                <a:latin typeface="Arial" panose="020B0604020202020204" pitchFamily="34" charset="0"/>
              </a:rPr>
              <a:t>教師接著介紹不會影響試算表平衡的六種錯誤，分別為：</a:t>
            </a: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buFontTx/>
              <a:buAutoNum type="arabicPeriod"/>
            </a:pPr>
            <a:r>
              <a:rPr lang="zh-TW" altLang="en-US" dirty="0">
                <a:solidFill>
                  <a:schemeClr val="tx2"/>
                </a:solidFill>
                <a:latin typeface="Arial" panose="020B0604020202020204" pitchFamily="34" charset="0"/>
              </a:rPr>
              <a:t> 帳名調亂錯誤</a:t>
            </a:r>
            <a:endParaRPr lang="en-US" altLang="zh-TW" dirty="0">
              <a:solidFill>
                <a:schemeClr val="tx2"/>
              </a:solidFill>
              <a:latin typeface="Arial" panose="020B0604020202020204" pitchFamily="34" charset="0"/>
            </a:endParaRPr>
          </a:p>
          <a:p>
            <a:pPr eaLnBrk="1" hangingPunct="1">
              <a:spcBef>
                <a:spcPct val="0"/>
              </a:spcBef>
              <a:buFontTx/>
              <a:buAutoNum type="arabicPeriod"/>
            </a:pPr>
            <a:r>
              <a:rPr lang="zh-TW" altLang="en-US" dirty="0">
                <a:solidFill>
                  <a:schemeClr val="tx2"/>
                </a:solidFill>
                <a:latin typeface="Arial" panose="020B0604020202020204" pitchFamily="34" charset="0"/>
              </a:rPr>
              <a:t> 原則性錯誤</a:t>
            </a:r>
            <a:endParaRPr lang="en-US" altLang="zh-TW" dirty="0">
              <a:solidFill>
                <a:schemeClr val="tx2"/>
              </a:solidFill>
              <a:latin typeface="Arial" panose="020B0604020202020204" pitchFamily="34" charset="0"/>
            </a:endParaRPr>
          </a:p>
          <a:p>
            <a:pPr eaLnBrk="1" hangingPunct="1">
              <a:spcBef>
                <a:spcPct val="0"/>
              </a:spcBef>
              <a:buFontTx/>
              <a:buAutoNum type="arabicPeriod"/>
            </a:pPr>
            <a:r>
              <a:rPr lang="zh-TW" altLang="en-US" dirty="0">
                <a:solidFill>
                  <a:schemeClr val="tx2"/>
                </a:solidFill>
                <a:latin typeface="Arial" panose="020B0604020202020204" pitchFamily="34" charset="0"/>
              </a:rPr>
              <a:t> 原始分錄錯誤</a:t>
            </a:r>
            <a:endParaRPr lang="en-US" altLang="zh-TW" dirty="0">
              <a:solidFill>
                <a:schemeClr val="tx2"/>
              </a:solidFill>
              <a:latin typeface="Arial" panose="020B0604020202020204" pitchFamily="34" charset="0"/>
            </a:endParaRPr>
          </a:p>
          <a:p>
            <a:pPr eaLnBrk="1" hangingPunct="1">
              <a:spcBef>
                <a:spcPct val="0"/>
              </a:spcBef>
              <a:buFontTx/>
              <a:buAutoNum type="arabicPeriod"/>
            </a:pPr>
            <a:r>
              <a:rPr lang="zh-TW" altLang="en-US" dirty="0">
                <a:solidFill>
                  <a:schemeClr val="tx2"/>
                </a:solidFill>
                <a:latin typeface="Arial" panose="020B0604020202020204" pitchFamily="34" charset="0"/>
              </a:rPr>
              <a:t> 遺漏錯誤</a:t>
            </a:r>
            <a:endParaRPr lang="en-US" altLang="zh-TW" dirty="0">
              <a:solidFill>
                <a:schemeClr val="tx2"/>
              </a:solidFill>
              <a:latin typeface="Arial" panose="020B0604020202020204" pitchFamily="34" charset="0"/>
            </a:endParaRPr>
          </a:p>
          <a:p>
            <a:pPr eaLnBrk="1" hangingPunct="1">
              <a:spcBef>
                <a:spcPct val="0"/>
              </a:spcBef>
              <a:buFontTx/>
              <a:buAutoNum type="arabicPeriod"/>
            </a:pPr>
            <a:r>
              <a:rPr lang="zh-TW" altLang="en-US" dirty="0">
                <a:solidFill>
                  <a:schemeClr val="tx2"/>
                </a:solidFill>
                <a:latin typeface="Arial" panose="020B0604020202020204" pitchFamily="34" charset="0"/>
              </a:rPr>
              <a:t> 抵銷性錯誤</a:t>
            </a:r>
            <a:endParaRPr lang="en-US" altLang="zh-TW" dirty="0">
              <a:solidFill>
                <a:schemeClr val="tx2"/>
              </a:solidFill>
              <a:latin typeface="Arial" panose="020B0604020202020204" pitchFamily="34" charset="0"/>
            </a:endParaRPr>
          </a:p>
          <a:p>
            <a:pPr eaLnBrk="1" hangingPunct="1">
              <a:spcBef>
                <a:spcPct val="0"/>
              </a:spcBef>
              <a:buFontTx/>
              <a:buAutoNum type="arabicPeriod"/>
            </a:pPr>
            <a:r>
              <a:rPr lang="zh-TW" altLang="en-US" dirty="0">
                <a:solidFill>
                  <a:schemeClr val="tx2"/>
                </a:solidFill>
                <a:latin typeface="Arial" panose="020B0604020202020204" pitchFamily="34" charset="0"/>
              </a:rPr>
              <a:t> 顛倒入帳錯誤</a:t>
            </a:r>
            <a:endParaRPr lang="en-US" altLang="zh-TW" dirty="0">
              <a:latin typeface="Arial" panose="020B0604020202020204" pitchFamily="34" charset="0"/>
            </a:endParaRPr>
          </a:p>
        </p:txBody>
      </p:sp>
      <p:sp>
        <p:nvSpPr>
          <p:cNvPr id="66565" name="投影片編號版面配置區 3">
            <a:extLst>
              <a:ext uri="{FF2B5EF4-FFF2-40B4-BE49-F238E27FC236}">
                <a16:creationId xmlns:a16="http://schemas.microsoft.com/office/drawing/2014/main" id="{EDCF214E-07B4-8DA3-A571-8A23CD548DD4}"/>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0DF58F9-9CA6-844A-AEF6-554B89706BA3}" type="slidenum">
              <a:rPr kumimoji="0" lang="zh-TW" altLang="en-US" b="0">
                <a:latin typeface="Calibri" panose="020F0502020204030204" pitchFamily="34" charset="0"/>
              </a:rPr>
              <a:pPr algn="r" eaLnBrk="1" hangingPunct="1">
                <a:spcBef>
                  <a:spcPct val="0"/>
                </a:spcBef>
              </a:pPr>
              <a:t>30</a:t>
            </a:fld>
            <a:endParaRPr kumimoji="0" lang="en-US" altLang="zh-TW" b="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23C4DB8-95BE-2978-86C1-B4C5073CBA2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B8A397E-BA8B-CB48-93B4-7B65C2BA4294}" type="slidenum">
              <a:rPr lang="en-US" altLang="zh-TW" smtClean="0"/>
              <a:pPr>
                <a:spcBef>
                  <a:spcPct val="0"/>
                </a:spcBef>
              </a:pPr>
              <a:t>31</a:t>
            </a:fld>
            <a:endParaRPr lang="en-US" altLang="zh-TW"/>
          </a:p>
        </p:txBody>
      </p:sp>
      <p:sp>
        <p:nvSpPr>
          <p:cNvPr id="68611" name="投影片圖像版面配置區 1">
            <a:extLst>
              <a:ext uri="{FF2B5EF4-FFF2-40B4-BE49-F238E27FC236}">
                <a16:creationId xmlns:a16="http://schemas.microsoft.com/office/drawing/2014/main" id="{4E4839D4-988C-1924-69E5-CDAFCDE05892}"/>
              </a:ext>
            </a:extLst>
          </p:cNvPr>
          <p:cNvSpPr>
            <a:spLocks noGrp="1" noRot="1" noChangeAspect="1" noChangeArrowheads="1" noTextEdit="1"/>
          </p:cNvSpPr>
          <p:nvPr>
            <p:ph type="sldImg"/>
          </p:nvPr>
        </p:nvSpPr>
        <p:spPr>
          <a:ln/>
        </p:spPr>
      </p:sp>
      <p:sp>
        <p:nvSpPr>
          <p:cNvPr id="68612" name="備忘稿版面配置區 2">
            <a:extLst>
              <a:ext uri="{FF2B5EF4-FFF2-40B4-BE49-F238E27FC236}">
                <a16:creationId xmlns:a16="http://schemas.microsoft.com/office/drawing/2014/main" id="{299B569E-8E08-76CF-5838-7F9EFB178B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smtClean="0">
                <a:latin typeface="Arial" panose="020B0604020202020204" pitchFamily="34" charset="0"/>
              </a:rPr>
              <a:t>把正確的金額記入同類分類帳內但錯誤的帳戶時</a:t>
            </a:r>
            <a:r>
              <a:rPr lang="zh-TW" altLang="en-US" dirty="0">
                <a:latin typeface="Arial" panose="020B0604020202020204" pitchFamily="34" charset="0"/>
              </a:rPr>
              <a:t>，就會出現此類錯誤。</a:t>
            </a:r>
            <a:r>
              <a:rPr lang="en-US" altLang="zh-CN" dirty="0">
                <a:latin typeface="Arial" panose="020B0604020202020204" pitchFamily="34" charset="0"/>
              </a:rPr>
              <a:t/>
            </a:r>
            <a:br>
              <a:rPr lang="en-US" altLang="zh-CN" dirty="0">
                <a:latin typeface="Arial" panose="020B0604020202020204" pitchFamily="34" charset="0"/>
              </a:rPr>
            </a:br>
            <a:endParaRPr lang="en-US" altLang="zh-TW" sz="800" dirty="0">
              <a:latin typeface="Arial" panose="020B0604020202020204" pitchFamily="34" charset="0"/>
            </a:endParaRPr>
          </a:p>
        </p:txBody>
      </p:sp>
      <p:sp>
        <p:nvSpPr>
          <p:cNvPr id="68613" name="投影片編號版面配置區 3">
            <a:extLst>
              <a:ext uri="{FF2B5EF4-FFF2-40B4-BE49-F238E27FC236}">
                <a16:creationId xmlns:a16="http://schemas.microsoft.com/office/drawing/2014/main" id="{CFB72437-03AC-2054-BE5D-1CFFC6C4B453}"/>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51A22E09-1893-D64E-B073-FD8CDAD1BD07}" type="slidenum">
              <a:rPr kumimoji="0" lang="zh-TW" altLang="en-US" b="0">
                <a:latin typeface="Calibri" panose="020F0502020204030204" pitchFamily="34" charset="0"/>
              </a:rPr>
              <a:pPr algn="r" eaLnBrk="1" hangingPunct="1">
                <a:spcBef>
                  <a:spcPct val="0"/>
                </a:spcBef>
              </a:pPr>
              <a:t>31</a:t>
            </a:fld>
            <a:endParaRPr kumimoji="0" lang="en-US" altLang="zh-TW" b="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EFF6D2E-B5BD-FF34-C550-5CD35CAD2B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D6C46AF-CF48-3F4C-A1FD-D014F8FF57DA}" type="slidenum">
              <a:rPr lang="en-US" altLang="zh-TW" smtClean="0"/>
              <a:pPr>
                <a:spcBef>
                  <a:spcPct val="0"/>
                </a:spcBef>
              </a:pPr>
              <a:t>32</a:t>
            </a:fld>
            <a:endParaRPr lang="en-US" altLang="zh-TW"/>
          </a:p>
        </p:txBody>
      </p:sp>
      <p:sp>
        <p:nvSpPr>
          <p:cNvPr id="70659" name="投影片圖像版面配置區 1">
            <a:extLst>
              <a:ext uri="{FF2B5EF4-FFF2-40B4-BE49-F238E27FC236}">
                <a16:creationId xmlns:a16="http://schemas.microsoft.com/office/drawing/2014/main" id="{AE00EF09-3777-C516-15B6-801D9E51C67E}"/>
              </a:ext>
            </a:extLst>
          </p:cNvPr>
          <p:cNvSpPr>
            <a:spLocks noGrp="1" noRot="1" noChangeAspect="1" noChangeArrowheads="1" noTextEdit="1"/>
          </p:cNvSpPr>
          <p:nvPr>
            <p:ph type="sldImg"/>
          </p:nvPr>
        </p:nvSpPr>
        <p:spPr>
          <a:ln/>
        </p:spPr>
      </p:sp>
      <p:sp>
        <p:nvSpPr>
          <p:cNvPr id="3" name="備忘稿版面配置區 2">
            <a:extLst>
              <a:ext uri="{FF2B5EF4-FFF2-40B4-BE49-F238E27FC236}">
                <a16:creationId xmlns:a16="http://schemas.microsoft.com/office/drawing/2014/main" id="{A4B6935F-B973-731B-3FD1-8DD25DF1BC72}"/>
              </a:ext>
            </a:extLst>
          </p:cNvPr>
          <p:cNvSpPr>
            <a:spLocks noGrp="1"/>
          </p:cNvSpPr>
          <p:nvPr>
            <p:ph type="body" idx="1"/>
          </p:nvPr>
        </p:nvSpPr>
        <p:spPr/>
        <p:txBody>
          <a:bodyPr/>
          <a:lstStyle/>
          <a:p>
            <a:pPr eaLnBrk="1" hangingPunct="1">
              <a:spcBef>
                <a:spcPct val="0"/>
              </a:spcBef>
              <a:defRPr/>
            </a:pPr>
            <a:r>
              <a:rPr lang="zh-TW" altLang="en-US" dirty="0" smtClean="0">
                <a:latin typeface="Arial" panose="020B0604020202020204" pitchFamily="34" charset="0"/>
              </a:rPr>
              <a:t>把正確的金額記入錯誤的分類帳帳戶時，</a:t>
            </a:r>
            <a:r>
              <a:rPr lang="zh-TW" altLang="en-US" dirty="0">
                <a:latin typeface="Arial" panose="020B0604020202020204" pitchFamily="34" charset="0"/>
              </a:rPr>
              <a:t>就會出現此類錯誤。</a:t>
            </a:r>
            <a:r>
              <a:rPr lang="en-US" altLang="zh-CN" dirty="0">
                <a:latin typeface="Arial" panose="020B0604020202020204" pitchFamily="34" charset="0"/>
              </a:rPr>
              <a:t/>
            </a:r>
            <a:br>
              <a:rPr lang="en-US" altLang="zh-CN" dirty="0">
                <a:latin typeface="Arial" panose="020B0604020202020204" pitchFamily="34" charset="0"/>
              </a:rPr>
            </a:br>
            <a:r>
              <a:rPr lang="en-US" altLang="zh-CN" dirty="0">
                <a:effectLst>
                  <a:outerShdw blurRad="38100" dist="38100" dir="2700000" algn="tl">
                    <a:srgbClr val="C0C0C0"/>
                  </a:outerShdw>
                </a:effectLst>
                <a:latin typeface="Arial" panose="020B0604020202020204" pitchFamily="34" charset="0"/>
              </a:rPr>
              <a:t/>
            </a:r>
            <a:br>
              <a:rPr lang="en-US" altLang="zh-CN" dirty="0">
                <a:effectLst>
                  <a:outerShdw blurRad="38100" dist="38100" dir="2700000" algn="tl">
                    <a:srgbClr val="C0C0C0"/>
                  </a:outerShdw>
                </a:effectLst>
                <a:latin typeface="Arial" panose="020B0604020202020204" pitchFamily="34" charset="0"/>
              </a:rPr>
            </a:br>
            <a:endParaRPr lang="en-US" altLang="zh-TW" dirty="0">
              <a:effectLst>
                <a:outerShdw blurRad="38100" dist="38100" dir="2700000" algn="tl">
                  <a:srgbClr val="C0C0C0"/>
                </a:outerShdw>
              </a:effectLst>
              <a:latin typeface="Arial" panose="020B0604020202020204" pitchFamily="34" charset="0"/>
            </a:endParaRPr>
          </a:p>
        </p:txBody>
      </p:sp>
      <p:sp>
        <p:nvSpPr>
          <p:cNvPr id="70661" name="投影片編號版面配置區 3">
            <a:extLst>
              <a:ext uri="{FF2B5EF4-FFF2-40B4-BE49-F238E27FC236}">
                <a16:creationId xmlns:a16="http://schemas.microsoft.com/office/drawing/2014/main" id="{9346A3C9-1B99-7F90-0F16-34EDC1FC74D5}"/>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5891DC5E-2468-8F4B-B100-36DD000392ED}" type="slidenum">
              <a:rPr kumimoji="0" lang="zh-TW" altLang="en-US" b="0">
                <a:latin typeface="Calibri" panose="020F0502020204030204" pitchFamily="34" charset="0"/>
              </a:rPr>
              <a:pPr algn="r" eaLnBrk="1" hangingPunct="1">
                <a:spcBef>
                  <a:spcPct val="0"/>
                </a:spcBef>
              </a:pPr>
              <a:t>32</a:t>
            </a:fld>
            <a:endParaRPr kumimoji="0" lang="en-US" altLang="zh-TW" b="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B648258-46D7-47A8-F0F8-46332F60595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EBC97D0-9D15-4948-819D-3BF9E21F03C7}" type="slidenum">
              <a:rPr lang="en-US" altLang="zh-TW" smtClean="0"/>
              <a:pPr>
                <a:spcBef>
                  <a:spcPct val="0"/>
                </a:spcBef>
              </a:pPr>
              <a:t>33</a:t>
            </a:fld>
            <a:endParaRPr lang="en-US" altLang="zh-TW"/>
          </a:p>
        </p:txBody>
      </p:sp>
      <p:sp>
        <p:nvSpPr>
          <p:cNvPr id="72707" name="投影片圖像版面配置區 1">
            <a:extLst>
              <a:ext uri="{FF2B5EF4-FFF2-40B4-BE49-F238E27FC236}">
                <a16:creationId xmlns:a16="http://schemas.microsoft.com/office/drawing/2014/main" id="{458FC30A-664D-DB7E-9E7E-2460A7700424}"/>
              </a:ext>
            </a:extLst>
          </p:cNvPr>
          <p:cNvSpPr>
            <a:spLocks noGrp="1" noRot="1" noChangeAspect="1" noChangeArrowheads="1" noTextEdit="1"/>
          </p:cNvSpPr>
          <p:nvPr>
            <p:ph type="sldImg"/>
          </p:nvPr>
        </p:nvSpPr>
        <p:spPr>
          <a:ln/>
        </p:spPr>
      </p:sp>
      <p:sp>
        <p:nvSpPr>
          <p:cNvPr id="72708" name="備忘稿版面配置區 2">
            <a:extLst>
              <a:ext uri="{FF2B5EF4-FFF2-40B4-BE49-F238E27FC236}">
                <a16:creationId xmlns:a16="http://schemas.microsoft.com/office/drawing/2014/main" id="{753DA524-68C8-E069-0232-8E3E13BA3C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smtClean="0">
                <a:latin typeface="Arial" panose="020B0604020202020204" pitchFamily="34" charset="0"/>
              </a:rPr>
              <a:t>把相同但錯誤的金額記入分類帳的借方</a:t>
            </a:r>
            <a:r>
              <a:rPr lang="zh-TW" altLang="en-US" dirty="0">
                <a:latin typeface="Arial" panose="020B0604020202020204" pitchFamily="34" charset="0"/>
              </a:rPr>
              <a:t>和</a:t>
            </a:r>
            <a:r>
              <a:rPr lang="zh-TW" altLang="en-US" dirty="0" smtClean="0">
                <a:latin typeface="Arial" panose="020B0604020202020204" pitchFamily="34" charset="0"/>
              </a:rPr>
              <a:t>貸方時，</a:t>
            </a:r>
            <a:r>
              <a:rPr lang="zh-TW" altLang="en-US" dirty="0">
                <a:latin typeface="Arial" panose="020B0604020202020204" pitchFamily="34" charset="0"/>
              </a:rPr>
              <a:t>就會出現此類錯誤。</a:t>
            </a:r>
            <a:r>
              <a:rPr lang="en-US" altLang="zh-CN" dirty="0">
                <a:latin typeface="Arial" panose="020B0604020202020204" pitchFamily="34" charset="0"/>
              </a:rPr>
              <a:t/>
            </a:r>
            <a:br>
              <a:rPr lang="en-US" altLang="zh-CN" dirty="0">
                <a:latin typeface="Arial" panose="020B0604020202020204" pitchFamily="34" charset="0"/>
              </a:rPr>
            </a:br>
            <a:endParaRPr lang="en-US" altLang="zh-TW" dirty="0">
              <a:latin typeface="Arial" panose="020B0604020202020204" pitchFamily="34" charset="0"/>
            </a:endParaRPr>
          </a:p>
        </p:txBody>
      </p:sp>
      <p:sp>
        <p:nvSpPr>
          <p:cNvPr id="72709" name="投影片編號版面配置區 3">
            <a:extLst>
              <a:ext uri="{FF2B5EF4-FFF2-40B4-BE49-F238E27FC236}">
                <a16:creationId xmlns:a16="http://schemas.microsoft.com/office/drawing/2014/main" id="{CE28C299-279A-F98E-D402-5D04C388F0F8}"/>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DC41F91C-B268-044E-9521-5FC36D739447}" type="slidenum">
              <a:rPr kumimoji="0" lang="zh-TW" altLang="en-US" b="0">
                <a:latin typeface="Calibri" panose="020F0502020204030204" pitchFamily="34" charset="0"/>
              </a:rPr>
              <a:pPr algn="r" eaLnBrk="1" hangingPunct="1">
                <a:spcBef>
                  <a:spcPct val="0"/>
                </a:spcBef>
              </a:pPr>
              <a:t>33</a:t>
            </a:fld>
            <a:endParaRPr kumimoji="0" lang="en-US" altLang="zh-TW" b="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EB12923-6040-8915-A622-37C0D1BDFA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E309CD7-5F1C-804E-8D2B-CAD7FBCA5629}" type="slidenum">
              <a:rPr lang="en-US" altLang="zh-TW" smtClean="0"/>
              <a:pPr>
                <a:spcBef>
                  <a:spcPct val="0"/>
                </a:spcBef>
              </a:pPr>
              <a:t>34</a:t>
            </a:fld>
            <a:endParaRPr lang="en-US" altLang="zh-TW"/>
          </a:p>
        </p:txBody>
      </p:sp>
      <p:sp>
        <p:nvSpPr>
          <p:cNvPr id="74755" name="投影片圖像版面配置區 1">
            <a:extLst>
              <a:ext uri="{FF2B5EF4-FFF2-40B4-BE49-F238E27FC236}">
                <a16:creationId xmlns:a16="http://schemas.microsoft.com/office/drawing/2014/main" id="{EB8A928A-65F4-ADC3-E071-2884ED68801A}"/>
              </a:ext>
            </a:extLst>
          </p:cNvPr>
          <p:cNvSpPr>
            <a:spLocks noGrp="1" noRot="1" noChangeAspect="1" noChangeArrowheads="1" noTextEdit="1"/>
          </p:cNvSpPr>
          <p:nvPr>
            <p:ph type="sldImg"/>
          </p:nvPr>
        </p:nvSpPr>
        <p:spPr>
          <a:ln/>
        </p:spPr>
      </p:sp>
      <p:sp>
        <p:nvSpPr>
          <p:cNvPr id="74756" name="備忘稿版面配置區 2">
            <a:extLst>
              <a:ext uri="{FF2B5EF4-FFF2-40B4-BE49-F238E27FC236}">
                <a16:creationId xmlns:a16="http://schemas.microsoft.com/office/drawing/2014/main" id="{0C318220-51A3-EC47-7DBF-7D9CB1519C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當交易項目被遺漏，完全沒有入帳時，就會出現此類錯誤。</a:t>
            </a:r>
            <a:r>
              <a:rPr lang="en-US" altLang="zh-CN" dirty="0">
                <a:latin typeface="Arial" panose="020B0604020202020204" pitchFamily="34" charset="0"/>
              </a:rPr>
              <a:t/>
            </a:r>
            <a:br>
              <a:rPr lang="en-US" altLang="zh-CN" dirty="0">
                <a:latin typeface="Arial" panose="020B0604020202020204" pitchFamily="34" charset="0"/>
              </a:rPr>
            </a:br>
            <a:endParaRPr lang="en-US" altLang="zh-TW" dirty="0">
              <a:latin typeface="Arial" panose="020B0604020202020204" pitchFamily="34" charset="0"/>
            </a:endParaRPr>
          </a:p>
        </p:txBody>
      </p:sp>
      <p:sp>
        <p:nvSpPr>
          <p:cNvPr id="74757" name="投影片編號版面配置區 3">
            <a:extLst>
              <a:ext uri="{FF2B5EF4-FFF2-40B4-BE49-F238E27FC236}">
                <a16:creationId xmlns:a16="http://schemas.microsoft.com/office/drawing/2014/main" id="{989EE721-DC78-3F59-DC10-AF587C3A590C}"/>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E9E80642-5E50-2148-9E3C-71B6D959B0A1}" type="slidenum">
              <a:rPr kumimoji="0" lang="zh-TW" altLang="en-US" b="0">
                <a:latin typeface="Calibri" panose="020F0502020204030204" pitchFamily="34" charset="0"/>
              </a:rPr>
              <a:pPr algn="r" eaLnBrk="1" hangingPunct="1">
                <a:spcBef>
                  <a:spcPct val="0"/>
                </a:spcBef>
              </a:pPr>
              <a:t>34</a:t>
            </a:fld>
            <a:endParaRPr kumimoji="0" lang="en-US" altLang="zh-TW" b="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A6A4254E-58C0-4CF3-A8E9-DCC3E8A1C5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758ED05-8B8B-3649-96BB-70E5FAA68429}" type="slidenum">
              <a:rPr lang="en-US" altLang="zh-TW" smtClean="0"/>
              <a:pPr>
                <a:spcBef>
                  <a:spcPct val="0"/>
                </a:spcBef>
              </a:pPr>
              <a:t>35</a:t>
            </a:fld>
            <a:endParaRPr lang="en-US" altLang="zh-TW"/>
          </a:p>
        </p:txBody>
      </p:sp>
      <p:sp>
        <p:nvSpPr>
          <p:cNvPr id="76803" name="投影片圖像版面配置區 1">
            <a:extLst>
              <a:ext uri="{FF2B5EF4-FFF2-40B4-BE49-F238E27FC236}">
                <a16:creationId xmlns:a16="http://schemas.microsoft.com/office/drawing/2014/main" id="{25936982-8F38-DA90-F83E-A9B4E4F91E47}"/>
              </a:ext>
            </a:extLst>
          </p:cNvPr>
          <p:cNvSpPr>
            <a:spLocks noGrp="1" noRot="1" noChangeAspect="1" noChangeArrowheads="1" noTextEdit="1"/>
          </p:cNvSpPr>
          <p:nvPr>
            <p:ph type="sldImg"/>
          </p:nvPr>
        </p:nvSpPr>
        <p:spPr>
          <a:ln/>
        </p:spPr>
      </p:sp>
      <p:sp>
        <p:nvSpPr>
          <p:cNvPr id="76804" name="備忘稿版面配置區 2">
            <a:extLst>
              <a:ext uri="{FF2B5EF4-FFF2-40B4-BE49-F238E27FC236}">
                <a16:creationId xmlns:a16="http://schemas.microsoft.com/office/drawing/2014/main" id="{4CEFEA40-C1BF-561B-847E-85F78B202F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兩個或兩個以上</a:t>
            </a:r>
            <a:r>
              <a:rPr lang="zh-TW" altLang="en-US" dirty="0" smtClean="0">
                <a:latin typeface="Arial" panose="020B0604020202020204" pitchFamily="34" charset="0"/>
              </a:rPr>
              <a:t>錯誤的影響互相抵銷。</a:t>
            </a:r>
            <a:endParaRPr lang="en-US" altLang="zh-TW" sz="800" dirty="0">
              <a:latin typeface="Arial" panose="020B0604020202020204" pitchFamily="34" charset="0"/>
            </a:endParaRPr>
          </a:p>
        </p:txBody>
      </p:sp>
      <p:sp>
        <p:nvSpPr>
          <p:cNvPr id="76805" name="投影片編號版面配置區 3">
            <a:extLst>
              <a:ext uri="{FF2B5EF4-FFF2-40B4-BE49-F238E27FC236}">
                <a16:creationId xmlns:a16="http://schemas.microsoft.com/office/drawing/2014/main" id="{F8F7FCAA-F4C1-B168-59A6-288F07582185}"/>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9EE49F10-ECCE-6044-A1AF-D9C512A64A0E}" type="slidenum">
              <a:rPr kumimoji="0" lang="zh-TW" altLang="en-US" b="0">
                <a:latin typeface="Calibri" panose="020F0502020204030204" pitchFamily="34" charset="0"/>
              </a:rPr>
              <a:pPr algn="r" eaLnBrk="1" hangingPunct="1">
                <a:spcBef>
                  <a:spcPct val="0"/>
                </a:spcBef>
              </a:pPr>
              <a:t>35</a:t>
            </a:fld>
            <a:endParaRPr kumimoji="0" lang="en-US" altLang="zh-TW" b="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C0710A1-063F-90E4-8B69-5C11ACAFFC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A5AE89B-0B42-C54B-BDA0-1C3EF1B99F9A}" type="slidenum">
              <a:rPr lang="en-US" altLang="zh-TW" smtClean="0"/>
              <a:pPr>
                <a:spcBef>
                  <a:spcPct val="0"/>
                </a:spcBef>
              </a:pPr>
              <a:t>36</a:t>
            </a:fld>
            <a:endParaRPr lang="en-US" altLang="zh-TW"/>
          </a:p>
        </p:txBody>
      </p:sp>
      <p:sp>
        <p:nvSpPr>
          <p:cNvPr id="78851" name="投影片圖像版面配置區 1">
            <a:extLst>
              <a:ext uri="{FF2B5EF4-FFF2-40B4-BE49-F238E27FC236}">
                <a16:creationId xmlns:a16="http://schemas.microsoft.com/office/drawing/2014/main" id="{BA94D6C7-31B9-88A6-5D05-E510F32CA621}"/>
              </a:ext>
            </a:extLst>
          </p:cNvPr>
          <p:cNvSpPr>
            <a:spLocks noGrp="1" noRot="1" noChangeAspect="1" noChangeArrowheads="1" noTextEdit="1"/>
          </p:cNvSpPr>
          <p:nvPr>
            <p:ph type="sldImg"/>
          </p:nvPr>
        </p:nvSpPr>
        <p:spPr>
          <a:ln/>
        </p:spPr>
      </p:sp>
      <p:sp>
        <p:nvSpPr>
          <p:cNvPr id="78852" name="備忘稿版面配置區 2">
            <a:extLst>
              <a:ext uri="{FF2B5EF4-FFF2-40B4-BE49-F238E27FC236}">
                <a16:creationId xmlns:a16="http://schemas.microsoft.com/office/drawing/2014/main" id="{DF5C781B-9664-B37B-A803-9E3DD73D64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smtClean="0">
                <a:latin typeface="Arial" panose="020B0604020202020204" pitchFamily="34" charset="0"/>
              </a:rPr>
              <a:t>把正確</a:t>
            </a:r>
            <a:r>
              <a:rPr lang="zh-TW" altLang="en-US" dirty="0">
                <a:latin typeface="Arial" panose="020B0604020202020204" pitchFamily="34" charset="0"/>
              </a:rPr>
              <a:t>的金額記入正確</a:t>
            </a:r>
            <a:r>
              <a:rPr lang="zh-TW" altLang="en-US" dirty="0" smtClean="0">
                <a:latin typeface="Arial" panose="020B0604020202020204" pitchFamily="34" charset="0"/>
              </a:rPr>
              <a:t>帳戶中錯誤的一</a:t>
            </a:r>
            <a:r>
              <a:rPr lang="zh-TW" altLang="en-US" dirty="0">
                <a:latin typeface="Arial" panose="020B0604020202020204" pitchFamily="34" charset="0"/>
              </a:rPr>
              <a:t>方時，就會出現此類錯誤。</a:t>
            </a:r>
            <a:r>
              <a:rPr lang="en-US" altLang="zh-CN" dirty="0">
                <a:latin typeface="Arial" panose="020B0604020202020204" pitchFamily="34" charset="0"/>
              </a:rPr>
              <a:t/>
            </a:r>
            <a:br>
              <a:rPr lang="en-US" altLang="zh-CN" dirty="0">
                <a:latin typeface="Arial" panose="020B0604020202020204" pitchFamily="34" charset="0"/>
              </a:rPr>
            </a:br>
            <a:endParaRPr lang="en-US" altLang="zh-TW" dirty="0">
              <a:latin typeface="Arial" panose="020B0604020202020204" pitchFamily="34" charset="0"/>
            </a:endParaRPr>
          </a:p>
        </p:txBody>
      </p:sp>
      <p:sp>
        <p:nvSpPr>
          <p:cNvPr id="78853" name="投影片編號版面配置區 3">
            <a:extLst>
              <a:ext uri="{FF2B5EF4-FFF2-40B4-BE49-F238E27FC236}">
                <a16:creationId xmlns:a16="http://schemas.microsoft.com/office/drawing/2014/main" id="{C322FFBB-095B-8A6D-E2DB-38130E70F7AB}"/>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D92D79D2-CB2D-1A4D-A944-D3065AC71CB3}" type="slidenum">
              <a:rPr kumimoji="0" lang="zh-TW" altLang="en-US" b="0">
                <a:latin typeface="Calibri" panose="020F0502020204030204" pitchFamily="34" charset="0"/>
              </a:rPr>
              <a:pPr algn="r" eaLnBrk="1" hangingPunct="1">
                <a:spcBef>
                  <a:spcPct val="0"/>
                </a:spcBef>
              </a:pPr>
              <a:t>36</a:t>
            </a:fld>
            <a:endParaRPr kumimoji="0" lang="en-US" altLang="zh-TW" b="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7A67C25-5B12-71FF-84FE-3F02E0157213}"/>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A827084F-86D6-9D40-98DA-078C67EBA1DD}" type="slidenum">
              <a:rPr lang="en-US" altLang="zh-TW" b="0"/>
              <a:pPr algn="r" eaLnBrk="1" hangingPunct="1">
                <a:spcBef>
                  <a:spcPct val="0"/>
                </a:spcBef>
              </a:pPr>
              <a:t>37</a:t>
            </a:fld>
            <a:endParaRPr lang="en-US" altLang="zh-TW" b="0"/>
          </a:p>
        </p:txBody>
      </p:sp>
      <p:sp>
        <p:nvSpPr>
          <p:cNvPr id="80899" name="Rectangle 2">
            <a:extLst>
              <a:ext uri="{FF2B5EF4-FFF2-40B4-BE49-F238E27FC236}">
                <a16:creationId xmlns:a16="http://schemas.microsoft.com/office/drawing/2014/main" id="{26F52F1C-FFAA-721F-93A3-C07D8CC4C11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73DAF922-5B98-6F3F-EE17-9B003D9E54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教師講解按上述步驟辨別和更正錯誤。</a:t>
            </a:r>
            <a:endParaRPr lang="en-US" altLang="zh-TW"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zh-TW" altLang="en-US" dirty="0">
                <a:latin typeface="Arial" panose="020B0604020202020204" pitchFamily="34" charset="0"/>
              </a:rPr>
              <a:t>學生須了解有關錯誤對公司淨利的影響。</a:t>
            </a:r>
            <a:endParaRPr lang="en-US" altLang="zh-TW"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F01ACD3-E8C3-2B94-14EE-2E3B703F3048}"/>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C75521B5-B362-0840-8DD0-E71070D94E37}" type="slidenum">
              <a:rPr lang="en-US" altLang="zh-TW" b="0"/>
              <a:pPr algn="r" eaLnBrk="1" hangingPunct="1">
                <a:spcBef>
                  <a:spcPct val="0"/>
                </a:spcBef>
              </a:pPr>
              <a:t>38</a:t>
            </a:fld>
            <a:endParaRPr lang="en-US" altLang="zh-TW" b="0"/>
          </a:p>
        </p:txBody>
      </p:sp>
      <p:sp>
        <p:nvSpPr>
          <p:cNvPr id="82947" name="投影片圖像版面配置區 1">
            <a:extLst>
              <a:ext uri="{FF2B5EF4-FFF2-40B4-BE49-F238E27FC236}">
                <a16:creationId xmlns:a16="http://schemas.microsoft.com/office/drawing/2014/main" id="{A382DC99-FF77-CA3F-59E0-1CFD27097B37}"/>
              </a:ext>
            </a:extLst>
          </p:cNvPr>
          <p:cNvSpPr>
            <a:spLocks noGrp="1" noRot="1" noChangeAspect="1" noChangeArrowheads="1" noTextEdit="1"/>
          </p:cNvSpPr>
          <p:nvPr>
            <p:ph type="sldImg"/>
          </p:nvPr>
        </p:nvSpPr>
        <p:spPr>
          <a:ln/>
        </p:spPr>
      </p:sp>
      <p:sp>
        <p:nvSpPr>
          <p:cNvPr id="82948" name="備忘稿版面配置區 2">
            <a:extLst>
              <a:ext uri="{FF2B5EF4-FFF2-40B4-BE49-F238E27FC236}">
                <a16:creationId xmlns:a16="http://schemas.microsoft.com/office/drawing/2014/main" id="{A6038C32-E31C-1EF9-E409-B1201DD6F6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教師引導學生識別錯誤、更正錯誤和了解有關錯誤對淨利的影響。</a:t>
            </a: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pPr>
            <a:r>
              <a:rPr lang="zh-CN" altLang="en-US" dirty="0">
                <a:latin typeface="Arial" panose="020B0604020202020204" pitchFamily="34" charset="0"/>
              </a:rPr>
              <a:t>錯誤</a:t>
            </a:r>
            <a:r>
              <a:rPr lang="zh-TW" altLang="en-US" dirty="0">
                <a:latin typeface="Arial" panose="020B0604020202020204" pitchFamily="34" charset="0"/>
              </a:rPr>
              <a:t>種類</a:t>
            </a:r>
            <a:r>
              <a:rPr lang="zh-CN" altLang="en-US" dirty="0">
                <a:latin typeface="Arial" panose="020B0604020202020204" pitchFamily="34" charset="0"/>
              </a:rPr>
              <a:t>：</a:t>
            </a:r>
            <a:endParaRPr lang="zh-CN" altLang="zh-TW" dirty="0">
              <a:latin typeface="Arial" panose="020B0604020202020204" pitchFamily="34" charset="0"/>
            </a:endParaRPr>
          </a:p>
          <a:p>
            <a:pPr eaLnBrk="1" hangingPunct="1">
              <a:spcBef>
                <a:spcPct val="0"/>
              </a:spcBef>
            </a:pPr>
            <a:endParaRPr lang="zh-TW" altLang="en-US" dirty="0">
              <a:latin typeface="Arial" panose="020B0604020202020204" pitchFamily="34" charset="0"/>
            </a:endParaRPr>
          </a:p>
          <a:p>
            <a:pPr marL="361950" lvl="1" indent="-182563" eaLnBrk="1" hangingPunct="1">
              <a:spcBef>
                <a:spcPct val="0"/>
              </a:spcBef>
              <a:buFontTx/>
              <a:buAutoNum type="arabicParenBoth"/>
            </a:pPr>
            <a:r>
              <a:rPr lang="zh-CN" altLang="en-US" dirty="0">
                <a:latin typeface="Arial" panose="020B0604020202020204" pitchFamily="34" charset="0"/>
              </a:rPr>
              <a:t>更正錯誤時，應將錯誤</a:t>
            </a:r>
            <a:r>
              <a:rPr lang="zh-TW" altLang="en-US" dirty="0">
                <a:latin typeface="Arial" panose="020B0604020202020204" pitchFamily="34" charset="0"/>
              </a:rPr>
              <a:t>地在桑田</a:t>
            </a:r>
            <a:r>
              <a:rPr lang="zh-CN" altLang="en-US" dirty="0">
                <a:latin typeface="Arial" panose="020B0604020202020204" pitchFamily="34" charset="0"/>
              </a:rPr>
              <a:t>公司帳目借</a:t>
            </a:r>
            <a:r>
              <a:rPr lang="zh-TW" altLang="en-US" dirty="0">
                <a:latin typeface="Arial" panose="020B0604020202020204" pitchFamily="34" charset="0"/>
              </a:rPr>
              <a:t>記的</a:t>
            </a:r>
            <a:r>
              <a:rPr lang="zh-TW" altLang="en-US" dirty="0" smtClean="0">
                <a:latin typeface="Arial" panose="020B0604020202020204" pitchFamily="34" charset="0"/>
              </a:rPr>
              <a:t>金</a:t>
            </a:r>
            <a:r>
              <a:rPr lang="zh-CN" altLang="en-US" dirty="0" smtClean="0">
                <a:latin typeface="Arial" panose="020B0604020202020204" pitchFamily="34" charset="0"/>
              </a:rPr>
              <a:t>額</a:t>
            </a:r>
            <a:r>
              <a:rPr lang="zh-TW" altLang="en-US" dirty="0" smtClean="0">
                <a:latin typeface="Arial" panose="020B0604020202020204" pitchFamily="34" charset="0"/>
              </a:rPr>
              <a:t>改為貸</a:t>
            </a:r>
            <a:r>
              <a:rPr lang="zh-CN" altLang="en-US" dirty="0" smtClean="0">
                <a:latin typeface="Arial" panose="020B0604020202020204" pitchFamily="34" charset="0"/>
              </a:rPr>
              <a:t>記。</a:t>
            </a:r>
            <a:r>
              <a:rPr lang="zh-CN" altLang="en-US" dirty="0">
                <a:latin typeface="Arial" panose="020B0604020202020204" pitchFamily="34" charset="0"/>
              </a:rPr>
              <a:t>此外亦應</a:t>
            </a:r>
            <a:r>
              <a:rPr lang="zh-TW" altLang="en-US" dirty="0">
                <a:latin typeface="Arial" panose="020B0604020202020204" pitchFamily="34" charset="0"/>
              </a:rPr>
              <a:t>從桑米</a:t>
            </a:r>
            <a:r>
              <a:rPr lang="zh-CN" altLang="en-US" dirty="0">
                <a:latin typeface="Arial" panose="020B0604020202020204" pitchFamily="34" charset="0"/>
              </a:rPr>
              <a:t>公司帳目</a:t>
            </a:r>
            <a:r>
              <a:rPr lang="zh-TW" altLang="en-US" dirty="0">
                <a:latin typeface="Arial" panose="020B0604020202020204" pitchFamily="34" charset="0"/>
              </a:rPr>
              <a:t>扣除借項金額以</a:t>
            </a:r>
            <a:r>
              <a:rPr lang="zh-CN" altLang="en-US" dirty="0" smtClean="0">
                <a:latin typeface="Arial" panose="020B0604020202020204" pitchFamily="34" charset="0"/>
              </a:rPr>
              <a:t>反映</a:t>
            </a:r>
            <a:r>
              <a:rPr lang="zh-TW" altLang="en-US" dirty="0" smtClean="0">
                <a:latin typeface="Arial" panose="020B0604020202020204" pitchFamily="34" charset="0"/>
              </a:rPr>
              <a:t>已</a:t>
            </a:r>
            <a:r>
              <a:rPr lang="zh-CN" altLang="en-US" dirty="0" smtClean="0">
                <a:latin typeface="Arial" panose="020B0604020202020204" pitchFamily="34" charset="0"/>
              </a:rPr>
              <a:t>付</a:t>
            </a:r>
            <a:r>
              <a:rPr lang="zh-TW" altLang="en-US" dirty="0" smtClean="0">
                <a:latin typeface="Arial" panose="020B0604020202020204" pitchFamily="34" charset="0"/>
              </a:rPr>
              <a:t>貨款</a:t>
            </a:r>
            <a:r>
              <a:rPr lang="zh-CN" altLang="en-US" dirty="0">
                <a:latin typeface="Arial" panose="020B0604020202020204" pitchFamily="34" charset="0"/>
              </a:rPr>
              <a:t>。由於受影響的帳</a:t>
            </a:r>
            <a:r>
              <a:rPr lang="zh-TW" altLang="en-US" dirty="0">
                <a:latin typeface="Arial" panose="020B0604020202020204" pitchFamily="34" charset="0"/>
              </a:rPr>
              <a:t>目</a:t>
            </a:r>
            <a:r>
              <a:rPr lang="zh-CN" altLang="en-US" dirty="0">
                <a:latin typeface="Arial" panose="020B0604020202020204" pitchFamily="34" charset="0"/>
              </a:rPr>
              <a:t>均為資產負債</a:t>
            </a:r>
            <a:r>
              <a:rPr lang="zh-CN" altLang="en-US" dirty="0" smtClean="0">
                <a:latin typeface="Arial" panose="020B0604020202020204" pitchFamily="34" charset="0"/>
              </a:rPr>
              <a:t>表</a:t>
            </a:r>
            <a:r>
              <a:rPr lang="zh-TW" altLang="en-US" dirty="0" smtClean="0">
                <a:latin typeface="Arial" panose="020B0604020202020204" pitchFamily="34" charset="0"/>
              </a:rPr>
              <a:t>內</a:t>
            </a:r>
            <a:r>
              <a:rPr lang="zh-CN" altLang="en-US" dirty="0" smtClean="0">
                <a:latin typeface="Arial" panose="020B0604020202020204" pitchFamily="34" charset="0"/>
              </a:rPr>
              <a:t>帳目</a:t>
            </a:r>
            <a:r>
              <a:rPr lang="zh-CN" altLang="en-US" dirty="0">
                <a:latin typeface="Arial" panose="020B0604020202020204" pitchFamily="34" charset="0"/>
              </a:rPr>
              <a:t>，故</a:t>
            </a:r>
            <a:r>
              <a:rPr lang="zh-CN" altLang="en-US" dirty="0" smtClean="0">
                <a:latin typeface="Arial" panose="020B0604020202020204" pitchFamily="34" charset="0"/>
              </a:rPr>
              <a:t>損益</a:t>
            </a:r>
            <a:r>
              <a:rPr lang="zh-TW" altLang="en-US" dirty="0" smtClean="0">
                <a:latin typeface="Arial" panose="020B0604020202020204" pitchFamily="34" charset="0"/>
              </a:rPr>
              <a:t>表</a:t>
            </a:r>
            <a:r>
              <a:rPr lang="zh-CN" altLang="en-US" dirty="0" smtClean="0">
                <a:latin typeface="Arial" panose="020B0604020202020204" pitchFamily="34" charset="0"/>
              </a:rPr>
              <a:t>不會</a:t>
            </a:r>
            <a:r>
              <a:rPr lang="zh-CN" altLang="en-US" dirty="0">
                <a:latin typeface="Arial" panose="020B0604020202020204" pitchFamily="34" charset="0"/>
              </a:rPr>
              <a:t>受到影響。</a:t>
            </a:r>
          </a:p>
          <a:p>
            <a:pPr marL="361950" lvl="1" indent="-182563" eaLnBrk="1" hangingPunct="1">
              <a:spcBef>
                <a:spcPct val="0"/>
              </a:spcBef>
              <a:buFontTx/>
              <a:buAutoNum type="arabicParenBoth"/>
            </a:pPr>
            <a:r>
              <a:rPr lang="zh-CN" altLang="en-US" dirty="0">
                <a:latin typeface="Arial" panose="020B0604020202020204" pitchFamily="34" charset="0"/>
              </a:rPr>
              <a:t>記錄</a:t>
            </a:r>
            <a:r>
              <a:rPr lang="zh-CN" altLang="en-US" dirty="0" smtClean="0">
                <a:latin typeface="Arial" panose="020B0604020202020204" pitchFamily="34" charset="0"/>
              </a:rPr>
              <a:t>購</a:t>
            </a:r>
            <a:r>
              <a:rPr lang="zh-TW" altLang="en-US" dirty="0" smtClean="0">
                <a:latin typeface="Arial" panose="020B0604020202020204" pitchFamily="34" charset="0"/>
              </a:rPr>
              <a:t>買貨車</a:t>
            </a:r>
            <a:r>
              <a:rPr lang="zh-CN" altLang="en-US" dirty="0" smtClean="0">
                <a:latin typeface="Arial" panose="020B0604020202020204" pitchFamily="34" charset="0"/>
              </a:rPr>
              <a:t>時</a:t>
            </a:r>
            <a:r>
              <a:rPr lang="zh-CN" altLang="en-US" dirty="0">
                <a:latin typeface="Arial" panose="020B0604020202020204" pitchFamily="34" charset="0"/>
              </a:rPr>
              <a:t>，</a:t>
            </a:r>
            <a:r>
              <a:rPr lang="zh-TW" altLang="en-US" dirty="0" smtClean="0">
                <a:latin typeface="Arial" panose="020B0604020202020204" pitchFamily="34" charset="0"/>
              </a:rPr>
              <a:t>應記入貨</a:t>
            </a:r>
            <a:r>
              <a:rPr lang="zh-CN" altLang="en-US" dirty="0" smtClean="0">
                <a:latin typeface="Arial" panose="020B0604020202020204" pitchFamily="34" charset="0"/>
              </a:rPr>
              <a:t>車帳</a:t>
            </a:r>
            <a:r>
              <a:rPr lang="zh-TW" altLang="en-US" dirty="0" smtClean="0">
                <a:latin typeface="Arial" panose="020B0604020202020204" pitchFamily="34" charset="0"/>
              </a:rPr>
              <a:t>的借方</a:t>
            </a:r>
            <a:r>
              <a:rPr lang="zh-CN" altLang="en-US" dirty="0">
                <a:latin typeface="Arial" panose="020B0604020202020204" pitchFamily="34" charset="0"/>
              </a:rPr>
              <a:t>，而</a:t>
            </a:r>
            <a:r>
              <a:rPr lang="zh-CN" altLang="en-US" dirty="0" smtClean="0">
                <a:latin typeface="Arial" panose="020B0604020202020204" pitchFamily="34" charset="0"/>
              </a:rPr>
              <a:t>非</a:t>
            </a:r>
            <a:r>
              <a:rPr lang="zh-TW" altLang="en-US" dirty="0" smtClean="0">
                <a:latin typeface="Arial" panose="020B0604020202020204" pitchFamily="34" charset="0"/>
              </a:rPr>
              <a:t>記入汽</a:t>
            </a:r>
            <a:r>
              <a:rPr lang="zh-CN" altLang="en-US" dirty="0" smtClean="0">
                <a:latin typeface="Arial" panose="020B0604020202020204" pitchFamily="34" charset="0"/>
              </a:rPr>
              <a:t>車</a:t>
            </a:r>
            <a:r>
              <a:rPr lang="zh-TW" altLang="en-US" dirty="0" smtClean="0">
                <a:latin typeface="Arial" panose="020B0604020202020204" pitchFamily="34" charset="0"/>
              </a:rPr>
              <a:t>費用</a:t>
            </a:r>
            <a:r>
              <a:rPr lang="zh-CN" altLang="en-US" dirty="0" smtClean="0">
                <a:latin typeface="Arial" panose="020B0604020202020204" pitchFamily="34" charset="0"/>
              </a:rPr>
              <a:t>帳。</a:t>
            </a:r>
            <a:r>
              <a:rPr lang="zh-CN" altLang="en-US" dirty="0">
                <a:latin typeface="Arial" panose="020B0604020202020204" pitchFamily="34" charset="0"/>
              </a:rPr>
              <a:t>更正時</a:t>
            </a:r>
            <a:r>
              <a:rPr lang="zh-TW" altLang="en-US" dirty="0" smtClean="0">
                <a:latin typeface="Arial" panose="020B0604020202020204" pitchFamily="34" charset="0"/>
              </a:rPr>
              <a:t>應借記貨</a:t>
            </a:r>
            <a:r>
              <a:rPr lang="zh-CN" altLang="en-US" dirty="0" smtClean="0">
                <a:latin typeface="Arial" panose="020B0604020202020204" pitchFamily="34" charset="0"/>
              </a:rPr>
              <a:t>車帳，</a:t>
            </a:r>
            <a:r>
              <a:rPr lang="zh-TW" altLang="en-US" dirty="0" smtClean="0">
                <a:latin typeface="Arial" panose="020B0604020202020204" pitchFamily="34" charset="0"/>
              </a:rPr>
              <a:t>另貸記汽車費用帳</a:t>
            </a:r>
            <a:r>
              <a:rPr lang="zh-CN" altLang="en-US" dirty="0" smtClean="0">
                <a:latin typeface="Arial" panose="020B0604020202020204" pitchFamily="34" charset="0"/>
              </a:rPr>
              <a:t>。</a:t>
            </a:r>
            <a:r>
              <a:rPr lang="zh-CN" altLang="en-US" dirty="0">
                <a:latin typeface="Arial" panose="020B0604020202020204" pitchFamily="34" charset="0"/>
              </a:rPr>
              <a:t>由於更正</a:t>
            </a:r>
            <a:r>
              <a:rPr lang="zh-TW" altLang="en-US" dirty="0">
                <a:latin typeface="Arial" panose="020B0604020202020204" pitchFamily="34" charset="0"/>
              </a:rPr>
              <a:t>會</a:t>
            </a:r>
            <a:r>
              <a:rPr lang="zh-CN" altLang="en-US" dirty="0">
                <a:latin typeface="Arial" panose="020B0604020202020204" pitchFamily="34" charset="0"/>
              </a:rPr>
              <a:t>影響費用帳目的</a:t>
            </a:r>
            <a:r>
              <a:rPr lang="zh-TW" altLang="en-US" dirty="0">
                <a:latin typeface="Arial" panose="020B0604020202020204" pitchFamily="34" charset="0"/>
              </a:rPr>
              <a:t>貸</a:t>
            </a:r>
            <a:r>
              <a:rPr lang="zh-CN" altLang="en-US" dirty="0">
                <a:latin typeface="Arial" panose="020B0604020202020204" pitchFamily="34" charset="0"/>
              </a:rPr>
              <a:t>方，</a:t>
            </a:r>
            <a:r>
              <a:rPr lang="zh-TW" altLang="en-US" dirty="0">
                <a:latin typeface="Arial" panose="020B0604020202020204" pitchFamily="34" charset="0"/>
              </a:rPr>
              <a:t>所以</a:t>
            </a:r>
            <a:r>
              <a:rPr lang="zh-CN" altLang="en-US" dirty="0">
                <a:latin typeface="Arial" panose="020B0604020202020204" pitchFamily="34" charset="0"/>
              </a:rPr>
              <a:t>公司利潤</a:t>
            </a:r>
            <a:r>
              <a:rPr lang="zh-TW" altLang="en-US" dirty="0">
                <a:latin typeface="Arial" panose="020B0604020202020204" pitchFamily="34" charset="0"/>
              </a:rPr>
              <a:t>會</a:t>
            </a:r>
            <a:r>
              <a:rPr lang="zh-CN" altLang="en-US" dirty="0">
                <a:latin typeface="Arial" panose="020B0604020202020204" pitchFamily="34" charset="0"/>
              </a:rPr>
              <a:t>相應增加。</a:t>
            </a:r>
            <a:endParaRPr lang="zh-TW" altLang="en-US" dirty="0">
              <a:latin typeface="Arial" panose="020B0604020202020204" pitchFamily="34" charset="0"/>
            </a:endParaRPr>
          </a:p>
          <a:p>
            <a:pPr marL="361950" lvl="1" indent="-182563" eaLnBrk="1" hangingPunct="1">
              <a:spcBef>
                <a:spcPct val="0"/>
              </a:spcBef>
              <a:buFontTx/>
              <a:buAutoNum type="arabicParenBoth"/>
            </a:pPr>
            <a:r>
              <a:rPr lang="zh-CN" altLang="en-US" dirty="0">
                <a:latin typeface="Arial" panose="020B0604020202020204" pitchFamily="34" charset="0"/>
              </a:rPr>
              <a:t>來自</a:t>
            </a:r>
            <a:r>
              <a:rPr lang="zh-TW" altLang="en-US" dirty="0">
                <a:latin typeface="Arial" panose="020B0604020202020204" pitchFamily="34" charset="0"/>
              </a:rPr>
              <a:t>桑米公司</a:t>
            </a:r>
            <a:r>
              <a:rPr lang="zh-CN" altLang="en-US" dirty="0">
                <a:latin typeface="Arial" panose="020B0604020202020204" pitchFamily="34" charset="0"/>
              </a:rPr>
              <a:t>的購貨額應為</a:t>
            </a:r>
            <a:r>
              <a:rPr lang="en-US" altLang="zh-TW" dirty="0">
                <a:latin typeface="Arial" panose="020B0604020202020204" pitchFamily="34" charset="0"/>
              </a:rPr>
              <a:t>17,000</a:t>
            </a:r>
            <a:r>
              <a:rPr lang="zh-TW" altLang="en-US" dirty="0">
                <a:latin typeface="Arial" panose="020B0604020202020204" pitchFamily="34" charset="0"/>
              </a:rPr>
              <a:t>元</a:t>
            </a:r>
            <a:r>
              <a:rPr lang="zh-CN" altLang="en-US" dirty="0">
                <a:latin typeface="Arial" panose="020B0604020202020204" pitchFamily="34" charset="0"/>
              </a:rPr>
              <a:t>，而非</a:t>
            </a:r>
            <a:r>
              <a:rPr lang="en-US" altLang="zh-TW" dirty="0">
                <a:latin typeface="Arial" panose="020B0604020202020204" pitchFamily="34" charset="0"/>
              </a:rPr>
              <a:t>10,000</a:t>
            </a:r>
            <a:r>
              <a:rPr lang="zh-TW" altLang="en-US" dirty="0">
                <a:latin typeface="Arial" panose="020B0604020202020204" pitchFamily="34" charset="0"/>
              </a:rPr>
              <a:t>元</a:t>
            </a:r>
            <a:r>
              <a:rPr lang="zh-CN" altLang="en-US" dirty="0">
                <a:latin typeface="Arial" panose="020B0604020202020204" pitchFamily="34" charset="0"/>
              </a:rPr>
              <a:t>，</a:t>
            </a:r>
            <a:r>
              <a:rPr lang="zh-TW" altLang="en-US" dirty="0" smtClean="0">
                <a:latin typeface="Arial" panose="020B0604020202020204" pitchFamily="34" charset="0"/>
              </a:rPr>
              <a:t>因此</a:t>
            </a:r>
            <a:r>
              <a:rPr lang="zh-CN" altLang="en-US" dirty="0" smtClean="0">
                <a:latin typeface="Arial" panose="020B0604020202020204" pitchFamily="34" charset="0"/>
              </a:rPr>
              <a:t>桑</a:t>
            </a:r>
            <a:r>
              <a:rPr lang="zh-CN" altLang="en-US" dirty="0">
                <a:latin typeface="Arial" panose="020B0604020202020204" pitchFamily="34" charset="0"/>
              </a:rPr>
              <a:t>米公司購貨</a:t>
            </a:r>
            <a:r>
              <a:rPr lang="zh-CN" altLang="en-US" dirty="0" smtClean="0">
                <a:latin typeface="Arial" panose="020B0604020202020204" pitchFamily="34" charset="0"/>
              </a:rPr>
              <a:t>額</a:t>
            </a:r>
            <a:r>
              <a:rPr lang="zh-TW" altLang="en-US" dirty="0" smtClean="0">
                <a:latin typeface="Arial" panose="020B0604020202020204" pitchFamily="34" charset="0"/>
              </a:rPr>
              <a:t>少計了</a:t>
            </a:r>
            <a:r>
              <a:rPr lang="zh-CN" altLang="en-US" dirty="0" smtClean="0">
                <a:latin typeface="Arial" panose="020B0604020202020204" pitchFamily="34" charset="0"/>
              </a:rPr>
              <a:t>。只要</a:t>
            </a:r>
            <a:r>
              <a:rPr lang="zh-TW" altLang="en-US" dirty="0" smtClean="0">
                <a:latin typeface="Arial" panose="020B0604020202020204" pitchFamily="34" charset="0"/>
              </a:rPr>
              <a:t>把</a:t>
            </a:r>
            <a:r>
              <a:rPr lang="en-US" altLang="zh-TW" dirty="0" smtClean="0">
                <a:latin typeface="Arial" panose="020B0604020202020204" pitchFamily="34" charset="0"/>
              </a:rPr>
              <a:t>7,000</a:t>
            </a:r>
            <a:r>
              <a:rPr lang="zh-TW" altLang="en-US" dirty="0" smtClean="0">
                <a:latin typeface="Arial" panose="020B0604020202020204" pitchFamily="34" charset="0"/>
              </a:rPr>
              <a:t>元</a:t>
            </a:r>
            <a:r>
              <a:rPr lang="zh-CN" altLang="en-US" dirty="0" smtClean="0">
                <a:latin typeface="Arial" panose="020B0604020202020204" pitchFamily="34" charset="0"/>
              </a:rPr>
              <a:t>分別</a:t>
            </a:r>
            <a:r>
              <a:rPr lang="zh-TW" altLang="en-US" dirty="0">
                <a:latin typeface="Arial" panose="020B0604020202020204" pitchFamily="34" charset="0"/>
              </a:rPr>
              <a:t>借</a:t>
            </a:r>
            <a:r>
              <a:rPr lang="zh-TW" altLang="zh-CN" dirty="0" smtClean="0">
                <a:latin typeface="Arial" panose="020B0604020202020204" pitchFamily="34" charset="0"/>
              </a:rPr>
              <a:t>記</a:t>
            </a:r>
            <a:r>
              <a:rPr lang="zh-TW" altLang="en-US" dirty="0" smtClean="0">
                <a:latin typeface="Arial" panose="020B0604020202020204" pitchFamily="34" charset="0"/>
              </a:rPr>
              <a:t>購貨帳及</a:t>
            </a:r>
            <a:r>
              <a:rPr lang="zh-TW" altLang="en-US" dirty="0">
                <a:latin typeface="Arial" panose="020B0604020202020204" pitchFamily="34" charset="0"/>
              </a:rPr>
              <a:t>貸</a:t>
            </a:r>
            <a:r>
              <a:rPr lang="zh-TW" altLang="zh-CN" dirty="0" smtClean="0">
                <a:latin typeface="Arial" panose="020B0604020202020204" pitchFamily="34" charset="0"/>
              </a:rPr>
              <a:t>記</a:t>
            </a:r>
            <a:r>
              <a:rPr lang="zh-TW" altLang="en-US" dirty="0" smtClean="0">
                <a:latin typeface="Arial" panose="020B0604020202020204" pitchFamily="34" charset="0"/>
              </a:rPr>
              <a:t>桑米公司</a:t>
            </a:r>
            <a:r>
              <a:rPr lang="zh-CN" altLang="en-US" dirty="0" smtClean="0">
                <a:latin typeface="Arial" panose="020B0604020202020204" pitchFamily="34" charset="0"/>
              </a:rPr>
              <a:t>，</a:t>
            </a:r>
            <a:r>
              <a:rPr lang="zh-TW" altLang="en-US" dirty="0">
                <a:latin typeface="Arial" panose="020B0604020202020204" pitchFamily="34" charset="0"/>
              </a:rPr>
              <a:t>便</a:t>
            </a:r>
            <a:r>
              <a:rPr lang="zh-CN" altLang="en-US" dirty="0">
                <a:latin typeface="Arial" panose="020B0604020202020204" pitchFamily="34" charset="0"/>
              </a:rPr>
              <a:t>可更正錯誤。由於購貨帳</a:t>
            </a:r>
            <a:r>
              <a:rPr lang="zh-TW" altLang="en-US" dirty="0">
                <a:latin typeface="Arial" panose="020B0604020202020204" pitchFamily="34" charset="0"/>
              </a:rPr>
              <a:t>目</a:t>
            </a:r>
            <a:r>
              <a:rPr lang="zh-CN" altLang="en-US" dirty="0">
                <a:latin typeface="Arial" panose="020B0604020202020204" pitchFamily="34" charset="0"/>
              </a:rPr>
              <a:t>屬於損益帳，</a:t>
            </a:r>
            <a:r>
              <a:rPr lang="zh-TW" altLang="en-US" dirty="0">
                <a:latin typeface="Arial" panose="020B0604020202020204" pitchFamily="34" charset="0"/>
              </a:rPr>
              <a:t>所以</a:t>
            </a:r>
            <a:r>
              <a:rPr lang="zh-CN" altLang="en-US" dirty="0">
                <a:latin typeface="Arial" panose="020B0604020202020204" pitchFamily="34" charset="0"/>
              </a:rPr>
              <a:t>購貨額增加</a:t>
            </a:r>
            <a:r>
              <a:rPr lang="en-US" altLang="zh-TW" dirty="0">
                <a:latin typeface="Arial" panose="020B0604020202020204" pitchFamily="34" charset="0"/>
              </a:rPr>
              <a:t>7,000</a:t>
            </a:r>
            <a:r>
              <a:rPr lang="zh-TW" altLang="en-US" dirty="0">
                <a:latin typeface="Arial" panose="020B0604020202020204" pitchFamily="34" charset="0"/>
              </a:rPr>
              <a:t>元會導致</a:t>
            </a:r>
            <a:r>
              <a:rPr lang="zh-CN" altLang="en-US" dirty="0">
                <a:latin typeface="Arial" panose="020B0604020202020204" pitchFamily="34" charset="0"/>
              </a:rPr>
              <a:t>利潤減少</a:t>
            </a:r>
            <a:r>
              <a:rPr lang="en-US" altLang="zh-TW" dirty="0">
                <a:latin typeface="Arial" panose="020B0604020202020204" pitchFamily="34" charset="0"/>
              </a:rPr>
              <a:t>7,000</a:t>
            </a:r>
            <a:r>
              <a:rPr lang="zh-TW" altLang="en-US" dirty="0">
                <a:latin typeface="Arial" panose="020B0604020202020204" pitchFamily="34" charset="0"/>
              </a:rPr>
              <a:t>元</a:t>
            </a:r>
            <a:r>
              <a:rPr lang="zh-CN" altLang="en-US" dirty="0">
                <a:latin typeface="Arial" panose="020B0604020202020204" pitchFamily="34" charset="0"/>
              </a:rPr>
              <a:t>。</a:t>
            </a:r>
            <a:endParaRPr lang="zh-TW" altLang="en-US"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p:txBody>
      </p:sp>
      <p:sp>
        <p:nvSpPr>
          <p:cNvPr id="82949" name="投影片編號版面配置區 3">
            <a:extLst>
              <a:ext uri="{FF2B5EF4-FFF2-40B4-BE49-F238E27FC236}">
                <a16:creationId xmlns:a16="http://schemas.microsoft.com/office/drawing/2014/main" id="{BB70882B-01F3-9076-BB92-62B3B7F99189}"/>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3F0F8EEC-A500-D147-A5A6-866A0F13A1B6}" type="slidenum">
              <a:rPr kumimoji="0" lang="zh-TW" altLang="en-US" b="0">
                <a:latin typeface="Calibri" panose="020F0502020204030204" pitchFamily="34" charset="0"/>
              </a:rPr>
              <a:pPr algn="r" eaLnBrk="1" hangingPunct="1">
                <a:spcBef>
                  <a:spcPct val="0"/>
                </a:spcBef>
              </a:pPr>
              <a:t>38</a:t>
            </a:fld>
            <a:endParaRPr kumimoji="0" lang="en-US" altLang="zh-TW" b="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0B26BB3-A20F-1FA8-3DC7-E6F10C2F04A9}"/>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DEF53E8-423D-5046-8A62-A36A6F3F6452}" type="slidenum">
              <a:rPr lang="en-US" altLang="zh-TW" b="0"/>
              <a:pPr algn="r" eaLnBrk="1" hangingPunct="1">
                <a:spcBef>
                  <a:spcPct val="0"/>
                </a:spcBef>
              </a:pPr>
              <a:t>39</a:t>
            </a:fld>
            <a:endParaRPr lang="en-US" altLang="zh-TW" b="0"/>
          </a:p>
        </p:txBody>
      </p:sp>
      <p:sp>
        <p:nvSpPr>
          <p:cNvPr id="84995" name="投影片圖像版面配置區 1">
            <a:extLst>
              <a:ext uri="{FF2B5EF4-FFF2-40B4-BE49-F238E27FC236}">
                <a16:creationId xmlns:a16="http://schemas.microsoft.com/office/drawing/2014/main" id="{C72DA9A2-A219-054B-3B6B-777531AD1605}"/>
              </a:ext>
            </a:extLst>
          </p:cNvPr>
          <p:cNvSpPr>
            <a:spLocks noGrp="1" noRot="1" noChangeAspect="1" noChangeArrowheads="1" noTextEdit="1"/>
          </p:cNvSpPr>
          <p:nvPr>
            <p:ph type="sldImg"/>
          </p:nvPr>
        </p:nvSpPr>
        <p:spPr>
          <a:ln/>
        </p:spPr>
      </p:sp>
      <p:sp>
        <p:nvSpPr>
          <p:cNvPr id="84996" name="備忘稿版面配置區 2">
            <a:extLst>
              <a:ext uri="{FF2B5EF4-FFF2-40B4-BE49-F238E27FC236}">
                <a16:creationId xmlns:a16="http://schemas.microsoft.com/office/drawing/2014/main" id="{17360756-12FC-3FAF-8AD4-BE8A4A33E5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教師引導學生識別錯誤、更正錯誤和了解有關錯誤對淨利的影響。</a:t>
            </a: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pPr>
            <a:r>
              <a:rPr lang="zh-CN" altLang="en-US" dirty="0">
                <a:latin typeface="Arial" panose="020B0604020202020204" pitchFamily="34" charset="0"/>
              </a:rPr>
              <a:t>錯誤</a:t>
            </a:r>
            <a:r>
              <a:rPr lang="zh-TW" altLang="en-US" dirty="0">
                <a:latin typeface="Arial" panose="020B0604020202020204" pitchFamily="34" charset="0"/>
              </a:rPr>
              <a:t>種</a:t>
            </a:r>
            <a:r>
              <a:rPr lang="zh-CN" altLang="en-US" dirty="0">
                <a:latin typeface="Arial" panose="020B0604020202020204" pitchFamily="34" charset="0"/>
              </a:rPr>
              <a:t>類：</a:t>
            </a:r>
            <a:endParaRPr lang="zh-CN" altLang="zh-TW" dirty="0">
              <a:latin typeface="Arial" panose="020B0604020202020204" pitchFamily="34" charset="0"/>
            </a:endParaRPr>
          </a:p>
          <a:p>
            <a:pPr eaLnBrk="1" hangingPunct="1">
              <a:spcBef>
                <a:spcPct val="0"/>
              </a:spcBef>
            </a:pPr>
            <a:endParaRPr lang="zh-CN" altLang="en-US" dirty="0">
              <a:latin typeface="Arial" panose="020B0604020202020204" pitchFamily="34" charset="0"/>
            </a:endParaRPr>
          </a:p>
          <a:p>
            <a:pPr marL="361950" lvl="1" indent="-182563" eaLnBrk="1" hangingPunct="1">
              <a:spcBef>
                <a:spcPct val="0"/>
              </a:spcBef>
            </a:pPr>
            <a:r>
              <a:rPr lang="en-US" altLang="zh-TW" dirty="0">
                <a:latin typeface="Arial" panose="020B0604020202020204" pitchFamily="34" charset="0"/>
              </a:rPr>
              <a:t>(4)</a:t>
            </a:r>
            <a:r>
              <a:rPr lang="zh-TW" altLang="en-US" dirty="0">
                <a:latin typeface="Arial" panose="020B0604020202020204" pitchFamily="34" charset="0"/>
              </a:rPr>
              <a:t>向桑米公司</a:t>
            </a:r>
            <a:r>
              <a:rPr lang="zh-CN" altLang="en-US" dirty="0">
                <a:latin typeface="Arial" panose="020B0604020202020204" pitchFamily="34" charset="0"/>
              </a:rPr>
              <a:t>購貨一事完全遺漏</a:t>
            </a:r>
            <a:r>
              <a:rPr lang="zh-TW" altLang="en-US" dirty="0">
                <a:latin typeface="Arial" panose="020B0604020202020204" pitchFamily="34" charset="0"/>
              </a:rPr>
              <a:t>了</a:t>
            </a:r>
            <a:r>
              <a:rPr lang="zh-CN" altLang="en-US" dirty="0">
                <a:latin typeface="Arial" panose="020B0604020202020204" pitchFamily="34" charset="0"/>
              </a:rPr>
              <a:t>。我們只需在購貨</a:t>
            </a:r>
            <a:r>
              <a:rPr lang="zh-CN" altLang="en-US" dirty="0" smtClean="0">
                <a:latin typeface="Arial" panose="020B0604020202020204" pitchFamily="34" charset="0"/>
              </a:rPr>
              <a:t>帳借</a:t>
            </a:r>
            <a:r>
              <a:rPr lang="zh-CN" altLang="en-US" dirty="0">
                <a:latin typeface="Arial" panose="020B0604020202020204" pitchFamily="34" charset="0"/>
              </a:rPr>
              <a:t>記</a:t>
            </a:r>
            <a:r>
              <a:rPr lang="en-US" altLang="zh-TW" dirty="0">
                <a:latin typeface="Arial" panose="020B0604020202020204" pitchFamily="34" charset="0"/>
              </a:rPr>
              <a:t>2,000</a:t>
            </a:r>
            <a:r>
              <a:rPr lang="zh-TW" altLang="en-US" dirty="0">
                <a:latin typeface="Arial" panose="020B0604020202020204" pitchFamily="34" charset="0"/>
              </a:rPr>
              <a:t>元</a:t>
            </a:r>
            <a:r>
              <a:rPr lang="zh-CN" altLang="en-US" dirty="0">
                <a:latin typeface="Arial" panose="020B0604020202020204" pitchFamily="34" charset="0"/>
              </a:rPr>
              <a:t>，在</a:t>
            </a:r>
            <a:r>
              <a:rPr lang="zh-TW" altLang="en-US" dirty="0">
                <a:latin typeface="Arial" panose="020B0604020202020204" pitchFamily="34" charset="0"/>
              </a:rPr>
              <a:t>桑米</a:t>
            </a:r>
            <a:r>
              <a:rPr lang="zh-CN" altLang="en-US" dirty="0">
                <a:latin typeface="Arial" panose="020B0604020202020204" pitchFamily="34" charset="0"/>
              </a:rPr>
              <a:t>公司</a:t>
            </a:r>
            <a:r>
              <a:rPr lang="zh-CN" altLang="en-US" dirty="0" smtClean="0">
                <a:latin typeface="Arial" panose="020B0604020202020204" pitchFamily="34" charset="0"/>
              </a:rPr>
              <a:t>帳貸</a:t>
            </a:r>
            <a:r>
              <a:rPr lang="zh-CN" altLang="en-US" dirty="0">
                <a:latin typeface="Arial" panose="020B0604020202020204" pitchFamily="34" charset="0"/>
              </a:rPr>
              <a:t>記</a:t>
            </a:r>
            <a:r>
              <a:rPr lang="en-US" altLang="zh-TW" dirty="0">
                <a:latin typeface="Arial" panose="020B0604020202020204" pitchFamily="34" charset="0"/>
              </a:rPr>
              <a:t>2,000</a:t>
            </a:r>
            <a:r>
              <a:rPr lang="zh-TW" altLang="en-US" dirty="0">
                <a:latin typeface="Arial" panose="020B0604020202020204" pitchFamily="34" charset="0"/>
              </a:rPr>
              <a:t>元便</a:t>
            </a:r>
            <a:r>
              <a:rPr lang="zh-CN" altLang="en-US" dirty="0">
                <a:latin typeface="Arial" panose="020B0604020202020204" pitchFamily="34" charset="0"/>
              </a:rPr>
              <a:t>可。由於購貨</a:t>
            </a:r>
            <a:r>
              <a:rPr lang="zh-CN" altLang="en-US" dirty="0" smtClean="0">
                <a:latin typeface="Arial" panose="020B0604020202020204" pitchFamily="34" charset="0"/>
              </a:rPr>
              <a:t>帳屬於</a:t>
            </a:r>
            <a:r>
              <a:rPr lang="zh-CN" altLang="en-US" dirty="0">
                <a:latin typeface="Arial" panose="020B0604020202020204" pitchFamily="34" charset="0"/>
              </a:rPr>
              <a:t>損益帳，</a:t>
            </a:r>
            <a:r>
              <a:rPr lang="zh-TW" altLang="en-US" dirty="0">
                <a:latin typeface="Arial" panose="020B0604020202020204" pitchFamily="34" charset="0"/>
              </a:rPr>
              <a:t>所</a:t>
            </a:r>
            <a:r>
              <a:rPr lang="zh-CN" altLang="en-US" dirty="0">
                <a:latin typeface="Arial" panose="020B0604020202020204" pitchFamily="34" charset="0"/>
              </a:rPr>
              <a:t>購貨額增加</a:t>
            </a:r>
            <a:r>
              <a:rPr lang="zh-TW" altLang="en-US" dirty="0">
                <a:latin typeface="Arial" panose="020B0604020202020204" pitchFamily="34" charset="0"/>
              </a:rPr>
              <a:t>會導致</a:t>
            </a:r>
            <a:r>
              <a:rPr lang="zh-CN" altLang="en-US" dirty="0">
                <a:latin typeface="Arial" panose="020B0604020202020204" pitchFamily="34" charset="0"/>
              </a:rPr>
              <a:t>利潤減少</a:t>
            </a:r>
            <a:r>
              <a:rPr lang="en-US" altLang="zh-TW" dirty="0">
                <a:latin typeface="Arial" panose="020B0604020202020204" pitchFamily="34" charset="0"/>
              </a:rPr>
              <a:t>2,000</a:t>
            </a:r>
            <a:r>
              <a:rPr lang="zh-TW" altLang="en-US" dirty="0">
                <a:latin typeface="Arial" panose="020B0604020202020204" pitchFamily="34" charset="0"/>
              </a:rPr>
              <a:t>元</a:t>
            </a:r>
            <a:r>
              <a:rPr lang="zh-CN" altLang="en-US" dirty="0">
                <a:latin typeface="Arial" panose="020B0604020202020204" pitchFamily="34" charset="0"/>
              </a:rPr>
              <a:t>。</a:t>
            </a:r>
            <a:endParaRPr lang="zh-CN" altLang="zh-TW" dirty="0">
              <a:latin typeface="Arial" panose="020B0604020202020204" pitchFamily="34" charset="0"/>
            </a:endParaRPr>
          </a:p>
          <a:p>
            <a:pPr marL="361950" lvl="1" indent="-182563" eaLnBrk="1" hangingPunct="1">
              <a:spcBef>
                <a:spcPct val="0"/>
              </a:spcBef>
            </a:pPr>
            <a:endParaRPr lang="zh-CN" altLang="en-US" dirty="0">
              <a:latin typeface="Arial" panose="020B0604020202020204" pitchFamily="34" charset="0"/>
            </a:endParaRPr>
          </a:p>
          <a:p>
            <a:pPr marL="361950" lvl="1" indent="-182563" eaLnBrk="1" hangingPunct="1">
              <a:spcBef>
                <a:spcPct val="0"/>
              </a:spcBef>
            </a:pPr>
            <a:r>
              <a:rPr lang="en-US" altLang="zh-TW" dirty="0">
                <a:latin typeface="Arial" panose="020B0604020202020204" pitchFamily="34" charset="0"/>
              </a:rPr>
              <a:t>(5) </a:t>
            </a:r>
            <a:r>
              <a:rPr lang="zh-CN" altLang="en-US" dirty="0">
                <a:latin typeface="Arial" panose="020B0604020202020204" pitchFamily="34" charset="0"/>
              </a:rPr>
              <a:t>將</a:t>
            </a:r>
            <a:r>
              <a:rPr lang="zh-TW" altLang="en-US" dirty="0">
                <a:latin typeface="Arial" panose="020B0604020202020204" pitchFamily="34" charset="0"/>
              </a:rPr>
              <a:t>借方及貸方同時減去</a:t>
            </a:r>
            <a:r>
              <a:rPr lang="en-US" altLang="zh-TW" dirty="0">
                <a:latin typeface="Arial" panose="020B0604020202020204" pitchFamily="34" charset="0"/>
              </a:rPr>
              <a:t>50</a:t>
            </a:r>
            <a:r>
              <a:rPr lang="zh-TW" altLang="en-US" dirty="0">
                <a:latin typeface="Arial" panose="020B0604020202020204" pitchFamily="34" charset="0"/>
              </a:rPr>
              <a:t>元，便</a:t>
            </a:r>
            <a:r>
              <a:rPr lang="zh-CN" altLang="en-US" dirty="0">
                <a:latin typeface="Arial" panose="020B0604020202020204" pitchFamily="34" charset="0"/>
              </a:rPr>
              <a:t>可更正錯誤。由於</a:t>
            </a:r>
            <a:r>
              <a:rPr lang="zh-CN" altLang="en-US" dirty="0" smtClean="0">
                <a:latin typeface="Arial" panose="020B0604020202020204" pitchFamily="34" charset="0"/>
              </a:rPr>
              <a:t>兩</a:t>
            </a:r>
            <a:r>
              <a:rPr lang="zh-TW" altLang="en-US" dirty="0" smtClean="0">
                <a:latin typeface="Arial" panose="020B0604020202020204" pitchFamily="34" charset="0"/>
              </a:rPr>
              <a:t>個</a:t>
            </a:r>
            <a:r>
              <a:rPr lang="zh-CN" altLang="en-US" dirty="0" smtClean="0">
                <a:latin typeface="Arial" panose="020B0604020202020204" pitchFamily="34" charset="0"/>
              </a:rPr>
              <a:t>錯誤</a:t>
            </a:r>
            <a:r>
              <a:rPr lang="zh-CN" altLang="en-US" dirty="0">
                <a:latin typeface="Arial" panose="020B0604020202020204" pitchFamily="34" charset="0"/>
              </a:rPr>
              <a:t>互相抵銷，</a:t>
            </a:r>
            <a:r>
              <a:rPr lang="zh-TW" altLang="en-US" dirty="0">
                <a:latin typeface="Arial" panose="020B0604020202020204" pitchFamily="34" charset="0"/>
              </a:rPr>
              <a:t>所以</a:t>
            </a:r>
            <a:r>
              <a:rPr lang="zh-CN" altLang="en-US" dirty="0">
                <a:latin typeface="Arial" panose="020B0604020202020204" pitchFamily="34" charset="0"/>
              </a:rPr>
              <a:t>不會</a:t>
            </a:r>
            <a:r>
              <a:rPr lang="zh-TW" altLang="en-US" dirty="0">
                <a:latin typeface="Arial" panose="020B0604020202020204" pitchFamily="34" charset="0"/>
              </a:rPr>
              <a:t>對</a:t>
            </a:r>
            <a:r>
              <a:rPr lang="zh-CN" altLang="en-US" dirty="0">
                <a:latin typeface="Arial" panose="020B0604020202020204" pitchFamily="34" charset="0"/>
              </a:rPr>
              <a:t>損益</a:t>
            </a:r>
            <a:r>
              <a:rPr lang="zh-TW" altLang="en-US" dirty="0">
                <a:latin typeface="Arial" panose="020B0604020202020204" pitchFamily="34" charset="0"/>
              </a:rPr>
              <a:t>造成影響</a:t>
            </a:r>
            <a:r>
              <a:rPr lang="zh-CN" altLang="en-US" dirty="0">
                <a:latin typeface="Arial" panose="020B0604020202020204" pitchFamily="34" charset="0"/>
              </a:rPr>
              <a:t>。</a:t>
            </a:r>
            <a:endParaRPr lang="zh-CN" altLang="zh-TW" dirty="0">
              <a:latin typeface="Arial" panose="020B0604020202020204" pitchFamily="34" charset="0"/>
            </a:endParaRPr>
          </a:p>
          <a:p>
            <a:pPr marL="361950" lvl="1" indent="-182563" eaLnBrk="1" hangingPunct="1">
              <a:spcBef>
                <a:spcPct val="0"/>
              </a:spcBef>
            </a:pPr>
            <a:endParaRPr lang="zh-TW" altLang="en-US" dirty="0">
              <a:latin typeface="Arial" panose="020B0604020202020204" pitchFamily="34" charset="0"/>
            </a:endParaRPr>
          </a:p>
          <a:p>
            <a:pPr marL="361950" lvl="1" indent="-182563" eaLnBrk="1" hangingPunct="1">
              <a:spcBef>
                <a:spcPct val="0"/>
              </a:spcBef>
            </a:pPr>
            <a:r>
              <a:rPr lang="en-US" altLang="zh-TW" dirty="0">
                <a:latin typeface="Arial" panose="020B0604020202020204" pitchFamily="34" charset="0"/>
              </a:rPr>
              <a:t>(6) </a:t>
            </a:r>
            <a:r>
              <a:rPr lang="zh-CN" altLang="en-US" dirty="0" smtClean="0">
                <a:latin typeface="Arial" panose="020B0604020202020204" pitchFamily="34" charset="0"/>
              </a:rPr>
              <a:t>向</a:t>
            </a:r>
            <a:r>
              <a:rPr lang="zh-TW" altLang="en-US" dirty="0" smtClean="0">
                <a:latin typeface="Arial" panose="020B0604020202020204" pitchFamily="34" charset="0"/>
              </a:rPr>
              <a:t>某</a:t>
            </a:r>
            <a:r>
              <a:rPr lang="zh-CN" altLang="en-US" dirty="0" smtClean="0">
                <a:latin typeface="Arial" panose="020B0604020202020204" pitchFamily="34" charset="0"/>
              </a:rPr>
              <a:t>債權人</a:t>
            </a:r>
            <a:r>
              <a:rPr lang="zh-TW" altLang="en-US" dirty="0">
                <a:latin typeface="Arial" panose="020B0604020202020204" pitchFamily="34" charset="0"/>
              </a:rPr>
              <a:t>開出</a:t>
            </a:r>
            <a:r>
              <a:rPr lang="zh-CN" altLang="en-US" dirty="0">
                <a:latin typeface="Arial" panose="020B0604020202020204" pitchFamily="34" charset="0"/>
              </a:rPr>
              <a:t>支票時，應</a:t>
            </a:r>
            <a:r>
              <a:rPr lang="zh-TW" altLang="en-US" dirty="0">
                <a:latin typeface="Arial" panose="020B0604020202020204" pitchFamily="34" charset="0"/>
              </a:rPr>
              <a:t>記錄為</a:t>
            </a:r>
            <a:r>
              <a:rPr lang="zh-CN" altLang="en-US" dirty="0">
                <a:latin typeface="Arial" panose="020B0604020202020204" pitchFamily="34" charset="0"/>
              </a:rPr>
              <a:t>借</a:t>
            </a:r>
            <a:r>
              <a:rPr lang="zh-CN" altLang="en-US" dirty="0" smtClean="0">
                <a:latin typeface="Arial" panose="020B0604020202020204" pitchFamily="34" charset="0"/>
              </a:rPr>
              <a:t>記</a:t>
            </a:r>
            <a:r>
              <a:rPr lang="zh-TW" altLang="en-US" dirty="0" smtClean="0">
                <a:latin typeface="Arial" panose="020B0604020202020204" pitchFamily="34" charset="0"/>
              </a:rPr>
              <a:t>該</a:t>
            </a:r>
            <a:r>
              <a:rPr lang="zh-CN" altLang="en-US" dirty="0" smtClean="0">
                <a:latin typeface="Arial" panose="020B0604020202020204" pitchFamily="34" charset="0"/>
              </a:rPr>
              <a:t>債權人</a:t>
            </a:r>
            <a:r>
              <a:rPr lang="zh-TW" altLang="en-US" dirty="0">
                <a:latin typeface="Arial" panose="020B0604020202020204" pitchFamily="34" charset="0"/>
              </a:rPr>
              <a:t>、</a:t>
            </a:r>
            <a:r>
              <a:rPr lang="zh-CN" altLang="en-US" dirty="0">
                <a:latin typeface="Arial" panose="020B0604020202020204" pitchFamily="34" charset="0"/>
              </a:rPr>
              <a:t>貸記銀行。顛倒入帳</a:t>
            </a:r>
            <a:r>
              <a:rPr lang="zh-TW" altLang="en-US" dirty="0">
                <a:latin typeface="Arial" panose="020B0604020202020204" pitchFamily="34" charset="0"/>
              </a:rPr>
              <a:t>會對</a:t>
            </a:r>
            <a:r>
              <a:rPr lang="zh-CN" altLang="en-US" dirty="0">
                <a:latin typeface="Arial" panose="020B0604020202020204" pitchFamily="34" charset="0"/>
              </a:rPr>
              <a:t>借貸雙方</a:t>
            </a:r>
            <a:r>
              <a:rPr lang="zh-TW" altLang="en-US" dirty="0">
                <a:latin typeface="Arial" panose="020B0604020202020204" pitchFamily="34" charset="0"/>
              </a:rPr>
              <a:t>造成雙重</a:t>
            </a:r>
            <a:r>
              <a:rPr lang="zh-CN" altLang="en-US" dirty="0">
                <a:latin typeface="Arial" panose="020B0604020202020204" pitchFamily="34" charset="0"/>
              </a:rPr>
              <a:t>影響。因此</a:t>
            </a:r>
            <a:r>
              <a:rPr lang="zh-CN" altLang="en-US" dirty="0" smtClean="0">
                <a:latin typeface="Arial" panose="020B0604020202020204" pitchFamily="34" charset="0"/>
              </a:rPr>
              <a:t>，更正錯誤時</a:t>
            </a:r>
            <a:r>
              <a:rPr lang="zh-TW" altLang="en-US" dirty="0" smtClean="0">
                <a:latin typeface="Arial" panose="020B0604020202020204" pitchFamily="34" charset="0"/>
              </a:rPr>
              <a:t>應把</a:t>
            </a:r>
            <a:r>
              <a:rPr lang="en-US" altLang="zh-TW" dirty="0" smtClean="0">
                <a:latin typeface="Arial" panose="020B0604020202020204" pitchFamily="34" charset="0"/>
              </a:rPr>
              <a:t>800</a:t>
            </a:r>
            <a:r>
              <a:rPr lang="zh-CN" altLang="en-US" dirty="0">
                <a:latin typeface="Arial" panose="020B0604020202020204" pitchFamily="34" charset="0"/>
              </a:rPr>
              <a:t>元（</a:t>
            </a:r>
            <a:r>
              <a:rPr lang="zh-TW" altLang="en-US" dirty="0">
                <a:latin typeface="Arial" panose="020B0604020202020204" pitchFamily="34" charset="0"/>
              </a:rPr>
              <a:t>即</a:t>
            </a:r>
            <a:r>
              <a:rPr lang="en-US" altLang="zh-TW" dirty="0">
                <a:latin typeface="Arial" panose="020B0604020202020204" pitchFamily="34" charset="0"/>
              </a:rPr>
              <a:t>400</a:t>
            </a:r>
            <a:r>
              <a:rPr lang="zh-TW" altLang="en-US" dirty="0">
                <a:latin typeface="Arial" panose="020B0604020202020204" pitchFamily="34" charset="0"/>
              </a:rPr>
              <a:t>元 </a:t>
            </a:r>
            <a:r>
              <a:rPr lang="en-US" altLang="zh-TW" dirty="0">
                <a:latin typeface="Arial" panose="020B0604020202020204" pitchFamily="34" charset="0"/>
              </a:rPr>
              <a:t>x 2</a:t>
            </a:r>
            <a:r>
              <a:rPr lang="zh-CN" altLang="en-US" dirty="0" smtClean="0">
                <a:latin typeface="Arial" panose="020B0604020202020204" pitchFamily="34" charset="0"/>
              </a:rPr>
              <a:t>）</a:t>
            </a:r>
            <a:r>
              <a:rPr lang="zh-TW" altLang="en-US" dirty="0" smtClean="0">
                <a:latin typeface="Arial" panose="020B0604020202020204" pitchFamily="34" charset="0"/>
              </a:rPr>
              <a:t>借記其他應付帳款 </a:t>
            </a:r>
            <a:r>
              <a:rPr lang="en-US" altLang="zh-TW" dirty="0" smtClean="0">
                <a:latin typeface="Arial" panose="020B0604020202020204" pitchFamily="34" charset="0"/>
              </a:rPr>
              <a:t>- </a:t>
            </a:r>
            <a:r>
              <a:rPr lang="zh-TW" altLang="en-US" dirty="0" smtClean="0">
                <a:latin typeface="Arial" panose="020B0604020202020204" pitchFamily="34" charset="0"/>
              </a:rPr>
              <a:t>宜室家具公司帳及</a:t>
            </a:r>
            <a:r>
              <a:rPr lang="zh-CN" altLang="en-US" dirty="0" smtClean="0">
                <a:latin typeface="Arial" panose="020B0604020202020204" pitchFamily="34" charset="0"/>
              </a:rPr>
              <a:t>貸</a:t>
            </a:r>
            <a:r>
              <a:rPr lang="zh-CN" altLang="en-US" dirty="0">
                <a:latin typeface="Arial" panose="020B0604020202020204" pitchFamily="34" charset="0"/>
              </a:rPr>
              <a:t>記</a:t>
            </a:r>
            <a:r>
              <a:rPr lang="zh-CN" altLang="en-US" dirty="0" smtClean="0">
                <a:latin typeface="Arial" panose="020B0604020202020204" pitchFamily="34" charset="0"/>
              </a:rPr>
              <a:t>銀行</a:t>
            </a:r>
            <a:r>
              <a:rPr lang="zh-TW" altLang="en-US" dirty="0" smtClean="0">
                <a:latin typeface="Arial" panose="020B0604020202020204" pitchFamily="34" charset="0"/>
              </a:rPr>
              <a:t>存款帳</a:t>
            </a:r>
            <a:r>
              <a:rPr lang="zh-CN" altLang="en-US" dirty="0" smtClean="0">
                <a:latin typeface="Arial" panose="020B0604020202020204" pitchFamily="34" charset="0"/>
              </a:rPr>
              <a:t>。</a:t>
            </a:r>
            <a:endParaRPr lang="en-US" altLang="zh-TW" dirty="0">
              <a:latin typeface="Arial" panose="020B0604020202020204" pitchFamily="34" charset="0"/>
            </a:endParaRPr>
          </a:p>
        </p:txBody>
      </p:sp>
      <p:sp>
        <p:nvSpPr>
          <p:cNvPr id="84997" name="投影片編號版面配置區 3">
            <a:extLst>
              <a:ext uri="{FF2B5EF4-FFF2-40B4-BE49-F238E27FC236}">
                <a16:creationId xmlns:a16="http://schemas.microsoft.com/office/drawing/2014/main" id="{1472898B-9DC2-10E8-6001-52CFF44F9312}"/>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F6561AC1-F660-F14A-B597-6084169B59D0}" type="slidenum">
              <a:rPr kumimoji="0" lang="zh-TW" altLang="en-US" b="0">
                <a:latin typeface="Calibri" panose="020F0502020204030204" pitchFamily="34" charset="0"/>
              </a:rPr>
              <a:pPr algn="r" eaLnBrk="1" hangingPunct="1">
                <a:spcBef>
                  <a:spcPct val="0"/>
                </a:spcBef>
              </a:pPr>
              <a:t>39</a:t>
            </a:fld>
            <a:endParaRPr kumimoji="0" lang="en-US" altLang="zh-TW" b="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0A4669A-D7A1-8A70-ACFC-C526DAA6B616}"/>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DA1AE23F-A85F-1EAB-1D2B-9E1C235046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教師解釋一旦交易發生就應進行記錄。</a:t>
            </a: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pPr>
            <a:r>
              <a:rPr lang="zh-TW" altLang="en-US" dirty="0">
                <a:latin typeface="Arial" panose="020B0604020202020204" pitchFamily="34" charset="0"/>
              </a:rPr>
              <a:t>問學生如何將支票寄給新加坡的供應商。</a:t>
            </a: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pPr>
            <a:r>
              <a:rPr lang="zh-TW" altLang="en-US" dirty="0">
                <a:latin typeface="Arial" panose="020B0604020202020204" pitchFamily="34" charset="0"/>
              </a:rPr>
              <a:t>如果郵寄，可能需要 </a:t>
            </a:r>
            <a:r>
              <a:rPr lang="en-US" altLang="zh-TW" dirty="0">
                <a:latin typeface="Arial" panose="020B0604020202020204" pitchFamily="34" charset="0"/>
              </a:rPr>
              <a:t>4 </a:t>
            </a:r>
            <a:r>
              <a:rPr lang="zh-TW" altLang="en-US" dirty="0">
                <a:latin typeface="Arial" panose="020B0604020202020204" pitchFamily="34" charset="0"/>
              </a:rPr>
              <a:t>至 </a:t>
            </a:r>
            <a:r>
              <a:rPr lang="en-US" altLang="zh-TW" dirty="0">
                <a:latin typeface="Arial" panose="020B0604020202020204" pitchFamily="34" charset="0"/>
              </a:rPr>
              <a:t>5 </a:t>
            </a:r>
            <a:r>
              <a:rPr lang="zh-TW" altLang="en-US" dirty="0">
                <a:latin typeface="Arial" panose="020B0604020202020204" pitchFamily="34" charset="0"/>
              </a:rPr>
              <a:t>天；即使是速遞，也要第二天才能送達供應商。但當地銀行系統需要約 </a:t>
            </a:r>
            <a:r>
              <a:rPr lang="en-US" altLang="zh-TW" dirty="0">
                <a:latin typeface="Arial" panose="020B0604020202020204" pitchFamily="34" charset="0"/>
              </a:rPr>
              <a:t>2 </a:t>
            </a:r>
            <a:r>
              <a:rPr lang="zh-TW" altLang="en-US" dirty="0">
                <a:latin typeface="Arial" panose="020B0604020202020204" pitchFamily="34" charset="0"/>
              </a:rPr>
              <a:t>個工作日處理支票。新加坡供應商或需要更長時間將支票存入新加坡的銀行。</a:t>
            </a:r>
            <a:endParaRPr lang="en-US" altLang="zh-TW" dirty="0">
              <a:latin typeface="Arial" panose="020B0604020202020204" pitchFamily="34" charset="0"/>
            </a:endParaRPr>
          </a:p>
          <a:p>
            <a:pPr eaLnBrk="1" hangingPunct="1"/>
            <a:endParaRPr lang="zh-TW" altLang="en-US" dirty="0">
              <a:latin typeface="Arial" panose="020B0604020202020204" pitchFamily="34" charset="0"/>
            </a:endParaRPr>
          </a:p>
        </p:txBody>
      </p:sp>
      <p:sp>
        <p:nvSpPr>
          <p:cNvPr id="13316" name="Rectangle 7">
            <a:extLst>
              <a:ext uri="{FF2B5EF4-FFF2-40B4-BE49-F238E27FC236}">
                <a16:creationId xmlns:a16="http://schemas.microsoft.com/office/drawing/2014/main" id="{8CEE10D2-06A5-AC9E-975A-15B94F461A1C}"/>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6032647-159A-BB46-BAEA-1E7629B14A54}" type="slidenum">
              <a:rPr lang="en-US" altLang="zh-TW" b="0"/>
              <a:pPr algn="r" eaLnBrk="1" hangingPunct="1">
                <a:spcBef>
                  <a:spcPct val="0"/>
                </a:spcBef>
              </a:pPr>
              <a:t>4</a:t>
            </a:fld>
            <a:endParaRPr lang="en-US" altLang="zh-TW"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730F01A-251C-3E1D-AEFE-AC86C609BDCD}"/>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BE374272-F7D9-4E48-8164-595146C5DD2D}" type="slidenum">
              <a:rPr lang="en-US" altLang="zh-TW" b="0"/>
              <a:pPr algn="r" eaLnBrk="1" hangingPunct="1">
                <a:spcBef>
                  <a:spcPct val="0"/>
                </a:spcBef>
              </a:pPr>
              <a:t>40</a:t>
            </a:fld>
            <a:endParaRPr lang="en-US" altLang="zh-TW" b="0"/>
          </a:p>
        </p:txBody>
      </p:sp>
      <p:sp>
        <p:nvSpPr>
          <p:cNvPr id="87043" name="投影片圖像版面配置區 1">
            <a:extLst>
              <a:ext uri="{FF2B5EF4-FFF2-40B4-BE49-F238E27FC236}">
                <a16:creationId xmlns:a16="http://schemas.microsoft.com/office/drawing/2014/main" id="{691BCB35-8CDA-22FA-D16B-8C08245E3A45}"/>
              </a:ext>
            </a:extLst>
          </p:cNvPr>
          <p:cNvSpPr>
            <a:spLocks noGrp="1" noRot="1" noChangeAspect="1" noChangeArrowheads="1" noTextEdit="1"/>
          </p:cNvSpPr>
          <p:nvPr>
            <p:ph type="sldImg"/>
          </p:nvPr>
        </p:nvSpPr>
        <p:spPr>
          <a:ln/>
        </p:spPr>
      </p:sp>
      <p:sp>
        <p:nvSpPr>
          <p:cNvPr id="87044" name="備忘稿版面配置區 2">
            <a:extLst>
              <a:ext uri="{FF2B5EF4-FFF2-40B4-BE49-F238E27FC236}">
                <a16:creationId xmlns:a16="http://schemas.microsoft.com/office/drawing/2014/main" id="{E0D75E39-18E8-CE91-8E4B-BCEF980100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龍騰公司截至</a:t>
            </a:r>
            <a:r>
              <a:rPr lang="zh-HK" altLang="en-US" dirty="0">
                <a:latin typeface="Arial" panose="020B0604020202020204" pitchFamily="34" charset="0"/>
              </a:rPr>
              <a:t>第</a:t>
            </a:r>
            <a:r>
              <a:rPr lang="en-US" altLang="zh-HK" dirty="0">
                <a:latin typeface="Arial" panose="020B0604020202020204" pitchFamily="34" charset="0"/>
              </a:rPr>
              <a:t>7</a:t>
            </a:r>
            <a:r>
              <a:rPr lang="zh-HK" altLang="en-US" dirty="0">
                <a:latin typeface="Arial" panose="020B0604020202020204" pitchFamily="34" charset="0"/>
              </a:rPr>
              <a:t>年</a:t>
            </a:r>
            <a:r>
              <a:rPr lang="en-US" altLang="zh-TW" dirty="0">
                <a:latin typeface="Arial" panose="020B0604020202020204" pitchFamily="34" charset="0"/>
              </a:rPr>
              <a:t>12</a:t>
            </a:r>
            <a:r>
              <a:rPr lang="zh-TW" altLang="en-US" dirty="0">
                <a:latin typeface="Arial" panose="020B0604020202020204" pitchFamily="34" charset="0"/>
              </a:rPr>
              <a:t>月</a:t>
            </a:r>
            <a:r>
              <a:rPr lang="en-US" altLang="zh-TW" dirty="0">
                <a:latin typeface="Arial" panose="020B0604020202020204" pitchFamily="34" charset="0"/>
              </a:rPr>
              <a:t>31</a:t>
            </a:r>
            <a:r>
              <a:rPr lang="zh-TW" altLang="en-US" dirty="0">
                <a:latin typeface="Arial" panose="020B0604020202020204" pitchFamily="34" charset="0"/>
              </a:rPr>
              <a:t>日止年度的淨利原為</a:t>
            </a:r>
            <a:r>
              <a:rPr lang="en-US" altLang="zh-TW" dirty="0">
                <a:latin typeface="Arial" panose="020B0604020202020204" pitchFamily="34" charset="0"/>
              </a:rPr>
              <a:t>$12,000</a:t>
            </a:r>
            <a:r>
              <a:rPr lang="zh-TW" altLang="en-US" dirty="0">
                <a:latin typeface="Arial" panose="020B0604020202020204" pitchFamily="34" charset="0"/>
              </a:rPr>
              <a:t>。調整後，淨利為</a:t>
            </a:r>
            <a:r>
              <a:rPr lang="en-US" altLang="zh-TW" dirty="0">
                <a:latin typeface="Arial" panose="020B0604020202020204" pitchFamily="34" charset="0"/>
              </a:rPr>
              <a:t>$83,000</a:t>
            </a:r>
            <a:r>
              <a:rPr lang="zh-TW" altLang="en-US" dirty="0">
                <a:latin typeface="Arial" panose="020B0604020202020204" pitchFamily="34" charset="0"/>
              </a:rPr>
              <a:t>（</a:t>
            </a:r>
            <a:r>
              <a:rPr lang="en-US" altLang="zh-TW" dirty="0">
                <a:latin typeface="Arial" panose="020B0604020202020204" pitchFamily="34" charset="0"/>
              </a:rPr>
              <a:t>$71,000</a:t>
            </a:r>
            <a:r>
              <a:rPr lang="zh-TW" altLang="en-US" dirty="0">
                <a:latin typeface="Arial" panose="020B0604020202020204" pitchFamily="34" charset="0"/>
              </a:rPr>
              <a:t> </a:t>
            </a:r>
            <a:r>
              <a:rPr lang="en-US" altLang="zh-TW" dirty="0">
                <a:latin typeface="Arial" panose="020B0604020202020204" pitchFamily="34" charset="0"/>
              </a:rPr>
              <a:t>+ $12,000 </a:t>
            </a:r>
            <a:r>
              <a:rPr lang="zh-TW" altLang="en-US" dirty="0">
                <a:latin typeface="Arial" panose="020B0604020202020204" pitchFamily="34" charset="0"/>
              </a:rPr>
              <a:t>）。</a:t>
            </a:r>
            <a:endParaRPr lang="en-US" altLang="zh-TW" dirty="0">
              <a:latin typeface="Arial" panose="020B0604020202020204" pitchFamily="34" charset="0"/>
            </a:endParaRPr>
          </a:p>
        </p:txBody>
      </p:sp>
      <p:sp>
        <p:nvSpPr>
          <p:cNvPr id="87045" name="投影片編號版面配置區 3">
            <a:extLst>
              <a:ext uri="{FF2B5EF4-FFF2-40B4-BE49-F238E27FC236}">
                <a16:creationId xmlns:a16="http://schemas.microsoft.com/office/drawing/2014/main" id="{B3B45F86-FD47-8D6C-25EE-BED0ECBDDA98}"/>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A19B1940-61FF-5040-814E-329A17C4A458}" type="slidenum">
              <a:rPr kumimoji="0" lang="zh-TW" altLang="en-US" b="0">
                <a:latin typeface="Calibri" panose="020F0502020204030204" pitchFamily="34" charset="0"/>
              </a:rPr>
              <a:pPr algn="r" eaLnBrk="1" hangingPunct="1">
                <a:spcBef>
                  <a:spcPct val="0"/>
                </a:spcBef>
              </a:pPr>
              <a:t>40</a:t>
            </a:fld>
            <a:endParaRPr kumimoji="0" lang="en-US" altLang="zh-TW" b="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6A6561EA-5634-872A-96BD-136E2092C481}"/>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8FF1A1D6-546C-3FA4-19B1-A8851C53F72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學生應能辨別受有關錯誤影響的帳目及</a:t>
            </a:r>
            <a:r>
              <a:rPr lang="zh-TW" altLang="en-US" dirty="0" smtClean="0">
                <a:latin typeface="Arial" panose="020B0604020202020204" pitchFamily="34" charset="0"/>
              </a:rPr>
              <a:t>其如何影響</a:t>
            </a:r>
            <a:r>
              <a:rPr lang="zh-TW" altLang="en-US" dirty="0">
                <a:latin typeface="Arial" panose="020B0604020202020204" pitchFamily="34" charset="0"/>
              </a:rPr>
              <a:t>公司的淨利。</a:t>
            </a:r>
            <a:endParaRPr lang="en-US" altLang="zh-TW" dirty="0">
              <a:latin typeface="Arial" panose="020B0604020202020204" pitchFamily="34" charset="0"/>
            </a:endParaRPr>
          </a:p>
        </p:txBody>
      </p:sp>
      <p:sp>
        <p:nvSpPr>
          <p:cNvPr id="89092" name="Rectangle 7">
            <a:extLst>
              <a:ext uri="{FF2B5EF4-FFF2-40B4-BE49-F238E27FC236}">
                <a16:creationId xmlns:a16="http://schemas.microsoft.com/office/drawing/2014/main" id="{14FEE80C-800D-4E95-F8F5-F42A7F9469BE}"/>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22F3031E-C553-1F46-B569-574DD3125AA4}" type="slidenum">
              <a:rPr lang="en-US" altLang="zh-TW" b="0"/>
              <a:pPr algn="r" eaLnBrk="1" hangingPunct="1">
                <a:spcBef>
                  <a:spcPct val="0"/>
                </a:spcBef>
              </a:pPr>
              <a:t>41</a:t>
            </a:fld>
            <a:endParaRPr lang="en-US" altLang="zh-TW" b="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CF7BC45-A756-2B63-858E-1E872A4CC421}"/>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97381470-53E9-AE0C-66CF-425E7CE41F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參考學生工作紙第 </a:t>
            </a:r>
            <a:r>
              <a:rPr lang="en-US" altLang="zh-TW" dirty="0">
                <a:latin typeface="Arial" panose="020B0604020202020204" pitchFamily="34" charset="0"/>
              </a:rPr>
              <a:t>8</a:t>
            </a:r>
            <a:r>
              <a:rPr lang="zh-TW" altLang="en-US" dirty="0">
                <a:latin typeface="Arial" panose="020B0604020202020204" pitchFamily="34" charset="0"/>
              </a:rPr>
              <a:t>至</a:t>
            </a:r>
            <a:r>
              <a:rPr lang="en-US" altLang="zh-TW" dirty="0">
                <a:latin typeface="Arial" panose="020B0604020202020204" pitchFamily="34" charset="0"/>
              </a:rPr>
              <a:t>9 </a:t>
            </a:r>
            <a:r>
              <a:rPr lang="zh-TW" altLang="en-US" dirty="0">
                <a:latin typeface="Arial" panose="020B0604020202020204" pitchFamily="34" charset="0"/>
              </a:rPr>
              <a:t>頁。教師請學生</a:t>
            </a:r>
            <a:r>
              <a:rPr lang="zh-TW" altLang="en-US" dirty="0" smtClean="0">
                <a:latin typeface="Arial" panose="020B0604020202020204" pitchFamily="34" charset="0"/>
              </a:rPr>
              <a:t>在錯誤</a:t>
            </a:r>
            <a:r>
              <a:rPr lang="zh-TW" altLang="en-US" dirty="0">
                <a:latin typeface="Arial" panose="020B0604020202020204" pitchFamily="34" charset="0"/>
              </a:rPr>
              <a:t>的會計紀錄中識別出</a:t>
            </a:r>
            <a:r>
              <a:rPr lang="zh-TW" altLang="en-US" dirty="0" smtClean="0">
                <a:latin typeface="Arial" panose="020B0604020202020204" pitchFamily="34" charset="0"/>
              </a:rPr>
              <a:t>六種錯誤</a:t>
            </a:r>
            <a:r>
              <a:rPr lang="zh-TW" altLang="en-US" dirty="0">
                <a:latin typeface="Arial" panose="020B0604020202020204" pitchFamily="34" charset="0"/>
              </a:rPr>
              <a:t>。</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教師要求學生思考為甚麽這六種錯誤不會影響試算表。</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學生可以分組完成整個活動</a:t>
            </a:r>
            <a:r>
              <a:rPr lang="en-US" altLang="zh-TW" dirty="0">
                <a:latin typeface="Arial" panose="020B0604020202020204" pitchFamily="34" charset="0"/>
              </a:rPr>
              <a:t>(3A-3B</a:t>
            </a:r>
            <a:r>
              <a:rPr lang="zh-TW" altLang="en-US" dirty="0">
                <a:latin typeface="Arial" panose="020B0604020202020204" pitchFamily="34" charset="0"/>
              </a:rPr>
              <a:t>）。</a:t>
            </a:r>
            <a:endParaRPr lang="en-US" altLang="zh-TW" dirty="0">
              <a:latin typeface="Arial" panose="020B0604020202020204" pitchFamily="34" charset="0"/>
            </a:endParaRPr>
          </a:p>
        </p:txBody>
      </p:sp>
      <p:sp>
        <p:nvSpPr>
          <p:cNvPr id="91140" name="Rectangle 7">
            <a:extLst>
              <a:ext uri="{FF2B5EF4-FFF2-40B4-BE49-F238E27FC236}">
                <a16:creationId xmlns:a16="http://schemas.microsoft.com/office/drawing/2014/main" id="{65CA17CC-54FB-2C07-29B7-256D4FFCF7E5}"/>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0458C97-BA67-1544-9291-4F94384A3676}" type="slidenum">
              <a:rPr lang="en-US" altLang="zh-TW" b="0"/>
              <a:pPr algn="r" eaLnBrk="1" hangingPunct="1">
                <a:spcBef>
                  <a:spcPct val="0"/>
                </a:spcBef>
              </a:pPr>
              <a:t>42</a:t>
            </a:fld>
            <a:endParaRPr lang="en-US" altLang="zh-TW" b="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4720F70-0606-DE3A-F582-415760F812B6}"/>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A73F71F3-56DC-30A1-EF4B-5D36EC12E9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本活動要求學生學習</a:t>
            </a:r>
            <a:r>
              <a:rPr lang="en-US" altLang="zh-TW" dirty="0">
                <a:latin typeface="Arial" panose="020B0604020202020204" pitchFamily="34" charset="0"/>
              </a:rPr>
              <a:t>(A)</a:t>
            </a:r>
            <a:r>
              <a:rPr lang="zh-TW" altLang="en-US" dirty="0">
                <a:latin typeface="Arial" panose="020B0604020202020204" pitchFamily="34" charset="0"/>
              </a:rPr>
              <a:t>至</a:t>
            </a:r>
            <a:r>
              <a:rPr lang="en-US" altLang="zh-TW" dirty="0">
                <a:latin typeface="Arial" panose="020B0604020202020204" pitchFamily="34" charset="0"/>
              </a:rPr>
              <a:t>(F)</a:t>
            </a:r>
            <a:r>
              <a:rPr lang="zh-TW" altLang="en-US" dirty="0">
                <a:latin typeface="Arial" panose="020B0604020202020204" pitchFamily="34" charset="0"/>
              </a:rPr>
              <a:t> ，並識別每項錯誤屬於哪種類型。</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學生可將答案寫在學生工作紙第</a:t>
            </a:r>
            <a:r>
              <a:rPr lang="en-US" altLang="zh-TW" dirty="0">
                <a:latin typeface="Arial" panose="020B0604020202020204" pitchFamily="34" charset="0"/>
              </a:rPr>
              <a:t>8</a:t>
            </a:r>
            <a:r>
              <a:rPr lang="zh-TW" altLang="en-US" dirty="0">
                <a:latin typeface="Arial" panose="020B0604020202020204" pitchFamily="34" charset="0"/>
              </a:rPr>
              <a:t>頁。</a:t>
            </a:r>
            <a:endParaRPr lang="en-US" altLang="zh-TW" dirty="0">
              <a:latin typeface="Arial" panose="020B0604020202020204" pitchFamily="34" charset="0"/>
            </a:endParaRPr>
          </a:p>
        </p:txBody>
      </p:sp>
      <p:sp>
        <p:nvSpPr>
          <p:cNvPr id="93188" name="Rectangle 7">
            <a:extLst>
              <a:ext uri="{FF2B5EF4-FFF2-40B4-BE49-F238E27FC236}">
                <a16:creationId xmlns:a16="http://schemas.microsoft.com/office/drawing/2014/main" id="{D9BC596F-4CF7-40AB-C676-3873057E9FBC}"/>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DDE33927-C2A6-8948-9C29-4A9A96AB3D79}" type="slidenum">
              <a:rPr lang="en-US" altLang="zh-TW" b="0"/>
              <a:pPr algn="r" eaLnBrk="1" hangingPunct="1">
                <a:spcBef>
                  <a:spcPct val="0"/>
                </a:spcBef>
              </a:pPr>
              <a:t>43</a:t>
            </a:fld>
            <a:endParaRPr lang="en-US" altLang="zh-TW" b="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E37DA18-D9CA-039C-69DC-9B92AD8BC9C5}"/>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E5C58013-5A2C-1FBB-61A6-B4E4C18E95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latin typeface="Arial" panose="020B0604020202020204" pitchFamily="34" charset="0"/>
              </a:rPr>
              <a:t>教師與學生核對答案。</a:t>
            </a:r>
            <a:endParaRPr lang="en-US" altLang="zh-TW">
              <a:latin typeface="Arial" panose="020B0604020202020204" pitchFamily="34" charset="0"/>
            </a:endParaRPr>
          </a:p>
        </p:txBody>
      </p:sp>
      <p:sp>
        <p:nvSpPr>
          <p:cNvPr id="95236" name="Rectangle 7">
            <a:extLst>
              <a:ext uri="{FF2B5EF4-FFF2-40B4-BE49-F238E27FC236}">
                <a16:creationId xmlns:a16="http://schemas.microsoft.com/office/drawing/2014/main" id="{8FFFE7DD-1534-03D4-CB69-F7EBDDF4B69A}"/>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8A02D0FE-274E-1943-A14C-902B13D7C31A}" type="slidenum">
              <a:rPr lang="en-US" altLang="zh-TW" b="0"/>
              <a:pPr algn="r" eaLnBrk="1" hangingPunct="1">
                <a:spcBef>
                  <a:spcPct val="0"/>
                </a:spcBef>
              </a:pPr>
              <a:t>44</a:t>
            </a:fld>
            <a:endParaRPr lang="en-US" altLang="zh-TW" b="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A6E4C68-D351-DFA8-1F3A-5D3CAF053C16}"/>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E7F729B5-E084-84FA-04DA-D3C7DA8901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參考學生工作紙第</a:t>
            </a:r>
            <a:r>
              <a:rPr lang="en-US" altLang="zh-TW" dirty="0">
                <a:latin typeface="Arial" panose="020B0604020202020204" pitchFamily="34" charset="0"/>
              </a:rPr>
              <a:t>9</a:t>
            </a:r>
            <a:r>
              <a:rPr lang="zh-TW" altLang="en-US" dirty="0">
                <a:latin typeface="Arial" panose="020B0604020202020204" pitchFamily="34" charset="0"/>
              </a:rPr>
              <a:t>頁。要求學生</a:t>
            </a:r>
            <a:r>
              <a:rPr lang="zh-TW" altLang="en-US" dirty="0" smtClean="0">
                <a:latin typeface="Arial" panose="020B0604020202020204" pitchFamily="34" charset="0"/>
              </a:rPr>
              <a:t>思考這些</a:t>
            </a:r>
            <a:r>
              <a:rPr lang="zh-TW" altLang="en-US" dirty="0">
                <a:latin typeface="Arial" panose="020B0604020202020204" pitchFamily="34" charset="0"/>
              </a:rPr>
              <a:t>錯誤不影響試算表</a:t>
            </a:r>
            <a:r>
              <a:rPr lang="zh-TW" altLang="en-US" dirty="0" smtClean="0">
                <a:latin typeface="Arial" panose="020B0604020202020204" pitchFamily="34" charset="0"/>
              </a:rPr>
              <a:t>平衡的可能原因。</a:t>
            </a:r>
            <a:endParaRPr lang="en-US" altLang="zh-TW" dirty="0">
              <a:latin typeface="Arial" panose="020B0604020202020204" pitchFamily="34" charset="0"/>
            </a:endParaRPr>
          </a:p>
        </p:txBody>
      </p:sp>
      <p:sp>
        <p:nvSpPr>
          <p:cNvPr id="97284" name="Rectangle 7">
            <a:extLst>
              <a:ext uri="{FF2B5EF4-FFF2-40B4-BE49-F238E27FC236}">
                <a16:creationId xmlns:a16="http://schemas.microsoft.com/office/drawing/2014/main" id="{78D766FE-7025-B284-8973-5279DF058409}"/>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5F0FE979-ECDF-764B-A164-CCA04531D0ED}" type="slidenum">
              <a:rPr lang="en-US" altLang="zh-TW" b="0"/>
              <a:pPr algn="r" eaLnBrk="1" hangingPunct="1">
                <a:spcBef>
                  <a:spcPct val="0"/>
                </a:spcBef>
              </a:pPr>
              <a:t>45</a:t>
            </a:fld>
            <a:endParaRPr lang="en-US" altLang="zh-TW" b="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00CCD42-43B4-04AD-D653-1BF33AC71ACF}"/>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296E3B0B-60BF-F435-C231-770054400A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latin typeface="Arial" panose="020B0604020202020204" pitchFamily="34" charset="0"/>
              </a:rPr>
              <a:t>教師與學生核對答案。</a:t>
            </a:r>
            <a:endParaRPr lang="en-US" altLang="zh-TW">
              <a:latin typeface="Arial" panose="020B0604020202020204" pitchFamily="34" charset="0"/>
            </a:endParaRPr>
          </a:p>
          <a:p>
            <a:pPr lvl="1" eaLnBrk="1" hangingPunct="1"/>
            <a:endParaRPr lang="en-US" altLang="zh-TW">
              <a:latin typeface="Arial" panose="020B0604020202020204" pitchFamily="34" charset="0"/>
            </a:endParaRPr>
          </a:p>
        </p:txBody>
      </p:sp>
      <p:sp>
        <p:nvSpPr>
          <p:cNvPr id="99332" name="Rectangle 7">
            <a:extLst>
              <a:ext uri="{FF2B5EF4-FFF2-40B4-BE49-F238E27FC236}">
                <a16:creationId xmlns:a16="http://schemas.microsoft.com/office/drawing/2014/main" id="{9232EE46-167E-4AE6-4233-1AC19F0BB058}"/>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60390D79-7221-7C48-B3AC-98AC2025C581}" type="slidenum">
              <a:rPr lang="en-US" altLang="zh-TW" b="0"/>
              <a:pPr algn="r" eaLnBrk="1" hangingPunct="1">
                <a:spcBef>
                  <a:spcPct val="0"/>
                </a:spcBef>
              </a:pPr>
              <a:t>46</a:t>
            </a:fld>
            <a:endParaRPr lang="en-US" altLang="zh-TW" b="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19899C1-2824-2FF2-51ED-0DAB3A2BDB54}"/>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802D6617-97BC-B3E9-7852-4F187AD8E3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a:latin typeface="Arial" panose="020B0604020202020204" pitchFamily="34" charset="0"/>
            </a:endParaRPr>
          </a:p>
        </p:txBody>
      </p:sp>
      <p:sp>
        <p:nvSpPr>
          <p:cNvPr id="101380" name="Rectangle 7">
            <a:extLst>
              <a:ext uri="{FF2B5EF4-FFF2-40B4-BE49-F238E27FC236}">
                <a16:creationId xmlns:a16="http://schemas.microsoft.com/office/drawing/2014/main" id="{A6989CE8-4A3C-E4E5-820C-6042350DDFB8}"/>
              </a:ext>
            </a:extLst>
          </p:cNvPr>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50" tIns="47674" rIns="95350" bIns="47674"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AA645650-9232-6A41-82B9-E8AFE60295CA}" type="slidenum">
              <a:rPr lang="en-US" altLang="zh-TW" b="0"/>
              <a:pPr algn="r" eaLnBrk="1" hangingPunct="1">
                <a:spcBef>
                  <a:spcPct val="0"/>
                </a:spcBef>
              </a:pPr>
              <a:t>47</a:t>
            </a:fld>
            <a:endParaRPr lang="en-US" altLang="zh-TW" b="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D8B894D-F61F-5A17-7FED-01CB6E92E0FF}"/>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11132395-4089-49BE-2767-99186B5ED6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參考學生工作紙第</a:t>
            </a:r>
            <a:r>
              <a:rPr lang="en-US" altLang="zh-TW" dirty="0">
                <a:latin typeface="Arial" panose="020B0604020202020204" pitchFamily="34" charset="0"/>
              </a:rPr>
              <a:t>10</a:t>
            </a:r>
            <a:r>
              <a:rPr lang="zh-TW" altLang="en-US" dirty="0">
                <a:latin typeface="Arial" panose="020B0604020202020204" pitchFamily="34" charset="0"/>
              </a:rPr>
              <a:t>頁。要求學生編製日記分錄，更正錯誤和淨利。</a:t>
            </a:r>
            <a:endParaRPr lang="en-US" altLang="zh-TW" dirty="0">
              <a:latin typeface="Arial" panose="020B0604020202020204" pitchFamily="34" charset="0"/>
            </a:endParaRPr>
          </a:p>
        </p:txBody>
      </p:sp>
      <p:sp>
        <p:nvSpPr>
          <p:cNvPr id="103428" name="Rectangle 7">
            <a:extLst>
              <a:ext uri="{FF2B5EF4-FFF2-40B4-BE49-F238E27FC236}">
                <a16:creationId xmlns:a16="http://schemas.microsoft.com/office/drawing/2014/main" id="{C9CCAE1C-A9D4-E057-74C2-6B65BED89DDF}"/>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65832439-757B-0A49-9D08-2C6B971CABF6}" type="slidenum">
              <a:rPr lang="en-US" altLang="zh-TW" b="0"/>
              <a:pPr algn="r" eaLnBrk="1" hangingPunct="1">
                <a:spcBef>
                  <a:spcPct val="0"/>
                </a:spcBef>
              </a:pPr>
              <a:t>48</a:t>
            </a:fld>
            <a:endParaRPr lang="en-US" altLang="zh-TW" b="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0C678972-1CCB-FAE6-B3E7-B415FACCA261}"/>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BBD7980F-EBE3-D4C3-2636-EF0AC018E5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教師與學生核對答案。</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p:txBody>
      </p:sp>
      <p:sp>
        <p:nvSpPr>
          <p:cNvPr id="105476" name="Rectangle 7">
            <a:extLst>
              <a:ext uri="{FF2B5EF4-FFF2-40B4-BE49-F238E27FC236}">
                <a16:creationId xmlns:a16="http://schemas.microsoft.com/office/drawing/2014/main" id="{4848CA43-5311-16C1-A6EC-14D7A2D5B617}"/>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902F74B-31B9-5E48-A07E-FA500AA2AE8F}" type="slidenum">
              <a:rPr lang="en-US" altLang="zh-TW" b="0"/>
              <a:pPr algn="r" eaLnBrk="1" hangingPunct="1">
                <a:spcBef>
                  <a:spcPct val="0"/>
                </a:spcBef>
              </a:pPr>
              <a:t>49</a:t>
            </a:fld>
            <a:endParaRPr lang="en-US" altLang="zh-TW"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7396E51-A204-B182-415C-9109EBC48A8D}"/>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DD2B02CC-F1FD-80BE-08FF-D508A6F7D0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同樣地，海外客戶可能認為讓銀行從其帳戶直接匯款給我們更方便。 但是我們在收到貸記通知書或銀行結單後才會知道收到這筆匯款。</a:t>
            </a: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pPr>
            <a:r>
              <a:rPr lang="zh-TW" altLang="en-US" dirty="0">
                <a:latin typeface="Arial" panose="020B0604020202020204" pitchFamily="34" charset="0"/>
              </a:rPr>
              <a:t>銀行會直接向公司收取透支金額的利息。</a:t>
            </a:r>
            <a:endParaRPr lang="en-US" altLang="zh-TW" dirty="0">
              <a:latin typeface="Arial" panose="020B0604020202020204" pitchFamily="34" charset="0"/>
            </a:endParaRPr>
          </a:p>
          <a:p>
            <a:pPr eaLnBrk="1" hangingPunct="1">
              <a:spcBef>
                <a:spcPct val="0"/>
              </a:spcBef>
            </a:pPr>
            <a:endParaRPr lang="en-US" altLang="zh-TW" dirty="0">
              <a:latin typeface="Arial" panose="020B0604020202020204" pitchFamily="34" charset="0"/>
            </a:endParaRPr>
          </a:p>
          <a:p>
            <a:pPr eaLnBrk="1" hangingPunct="1">
              <a:spcBef>
                <a:spcPct val="0"/>
              </a:spcBef>
            </a:pPr>
            <a:r>
              <a:rPr lang="zh-TW" altLang="en-US" dirty="0">
                <a:latin typeface="Arial" panose="020B0604020202020204" pitchFamily="34" charset="0"/>
              </a:rPr>
              <a:t>這樣，銀行結單結餘與現金簿結餘也會出現差異。</a:t>
            </a:r>
          </a:p>
        </p:txBody>
      </p:sp>
      <p:sp>
        <p:nvSpPr>
          <p:cNvPr id="15364" name="Rectangle 7">
            <a:extLst>
              <a:ext uri="{FF2B5EF4-FFF2-40B4-BE49-F238E27FC236}">
                <a16:creationId xmlns:a16="http://schemas.microsoft.com/office/drawing/2014/main" id="{BD209246-9A8A-2F24-F5C1-F23A83FC7600}"/>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26C2D9C7-C0D2-4D4D-9779-BB20B09047E1}" type="slidenum">
              <a:rPr lang="en-US" altLang="zh-TW" b="0"/>
              <a:pPr algn="r" eaLnBrk="1" hangingPunct="1">
                <a:spcBef>
                  <a:spcPct val="0"/>
                </a:spcBef>
              </a:pPr>
              <a:t>5</a:t>
            </a:fld>
            <a:endParaRPr lang="en-US" altLang="zh-TW" b="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9417C299-20CD-1CCC-CDC7-246A626B2AB6}"/>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59B698E6-52CB-31E0-49C2-29B299B19B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教師與學生核對答案。</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p:txBody>
      </p:sp>
      <p:sp>
        <p:nvSpPr>
          <p:cNvPr id="107524" name="Rectangle 7">
            <a:extLst>
              <a:ext uri="{FF2B5EF4-FFF2-40B4-BE49-F238E27FC236}">
                <a16:creationId xmlns:a16="http://schemas.microsoft.com/office/drawing/2014/main" id="{68DF8454-78AA-E688-E4DF-EB962B675BFF}"/>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38533D79-B77D-BD45-BB1E-866C750BA4B5}" type="slidenum">
              <a:rPr lang="en-US" altLang="zh-TW" b="0"/>
              <a:pPr algn="r" eaLnBrk="1" hangingPunct="1">
                <a:spcBef>
                  <a:spcPct val="0"/>
                </a:spcBef>
              </a:pPr>
              <a:t>50</a:t>
            </a:fld>
            <a:endParaRPr lang="en-US" altLang="zh-TW" b="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ACDD6F1-FE42-0190-16B3-DC30B71AEABA}"/>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A60ED433-8812-3809-1AB6-40008A0B56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a:latin typeface="Arial" panose="020B0604020202020204" pitchFamily="34" charset="0"/>
            </a:endParaRPr>
          </a:p>
        </p:txBody>
      </p:sp>
      <p:sp>
        <p:nvSpPr>
          <p:cNvPr id="109572" name="Rectangle 7">
            <a:extLst>
              <a:ext uri="{FF2B5EF4-FFF2-40B4-BE49-F238E27FC236}">
                <a16:creationId xmlns:a16="http://schemas.microsoft.com/office/drawing/2014/main" id="{EC7FC51A-36B8-A996-BD20-457AC8F12F7D}"/>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2F30F52F-1F36-2B47-96ED-2CC0F758A5CF}" type="slidenum">
              <a:rPr lang="en-US" altLang="zh-TW" b="0"/>
              <a:pPr algn="r" eaLnBrk="1" hangingPunct="1">
                <a:spcBef>
                  <a:spcPct val="0"/>
                </a:spcBef>
              </a:pPr>
              <a:t>51</a:t>
            </a:fld>
            <a:endParaRPr lang="en-US" altLang="zh-TW" b="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62CBF669-F644-4845-835A-40B091A7274B}"/>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F5EBDDC6-E17C-244A-7893-5F080A144E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參考學生工作紙第</a:t>
            </a:r>
            <a:r>
              <a:rPr lang="en-US" altLang="zh-TW" dirty="0">
                <a:latin typeface="Arial" panose="020B0604020202020204" pitchFamily="34" charset="0"/>
              </a:rPr>
              <a:t>11</a:t>
            </a:r>
            <a:r>
              <a:rPr lang="zh-TW" altLang="en-US" dirty="0">
                <a:latin typeface="Arial" panose="020B0604020202020204" pitchFamily="34" charset="0"/>
              </a:rPr>
              <a:t>至</a:t>
            </a:r>
            <a:r>
              <a:rPr lang="en-US" altLang="zh-TW" dirty="0">
                <a:latin typeface="Arial" panose="020B0604020202020204" pitchFamily="34" charset="0"/>
              </a:rPr>
              <a:t>13</a:t>
            </a:r>
            <a:r>
              <a:rPr lang="zh-TW" altLang="en-US" dirty="0">
                <a:latin typeface="Arial" panose="020B0604020202020204" pitchFamily="34" charset="0"/>
              </a:rPr>
              <a:t>頁。要求學生完成日記分錄表，並更正龍騰公司的損益表。</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教師亦可解釋損益表的組成部分，特別是會受到錯誤影響的帳目。</a:t>
            </a:r>
            <a:endParaRPr lang="en-US" altLang="zh-TW" dirty="0">
              <a:latin typeface="Arial" panose="020B0604020202020204" pitchFamily="34" charset="0"/>
            </a:endParaRPr>
          </a:p>
        </p:txBody>
      </p:sp>
      <p:sp>
        <p:nvSpPr>
          <p:cNvPr id="111620" name="Rectangle 7">
            <a:extLst>
              <a:ext uri="{FF2B5EF4-FFF2-40B4-BE49-F238E27FC236}">
                <a16:creationId xmlns:a16="http://schemas.microsoft.com/office/drawing/2014/main" id="{80AA7555-4684-889A-0FEF-CA4F8FD385B6}"/>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1A7BB0B-40A5-2E43-84DF-7E7FC8E126B7}" type="slidenum">
              <a:rPr lang="en-US" altLang="zh-TW" b="0"/>
              <a:pPr algn="r" eaLnBrk="1" hangingPunct="1">
                <a:spcBef>
                  <a:spcPct val="0"/>
                </a:spcBef>
              </a:pPr>
              <a:t>52</a:t>
            </a:fld>
            <a:endParaRPr lang="en-US" altLang="zh-TW" b="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9180E8E4-B1FC-29D3-3634-6D2DB86CE0B5}"/>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8BF23CF0-61CE-FB73-50CB-70252721B8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教師要求學生完成</a:t>
            </a:r>
            <a:r>
              <a:rPr lang="zh-TW" altLang="en-GB" dirty="0">
                <a:latin typeface="Arial" panose="020B0604020202020204" pitchFamily="34" charset="0"/>
              </a:rPr>
              <a:t>龍騰</a:t>
            </a:r>
            <a:r>
              <a:rPr lang="zh-TW" altLang="en-US" dirty="0">
                <a:latin typeface="Arial" panose="020B0604020202020204" pitchFamily="34" charset="0"/>
              </a:rPr>
              <a:t>公司的日記分錄表並更正損益表。</a:t>
            </a:r>
            <a:endParaRPr lang="en-US" altLang="zh-CN" dirty="0">
              <a:latin typeface="Arial" panose="020B0604020202020204" pitchFamily="34" charset="0"/>
            </a:endParaRPr>
          </a:p>
        </p:txBody>
      </p:sp>
      <p:sp>
        <p:nvSpPr>
          <p:cNvPr id="113668" name="Rectangle 7">
            <a:extLst>
              <a:ext uri="{FF2B5EF4-FFF2-40B4-BE49-F238E27FC236}">
                <a16:creationId xmlns:a16="http://schemas.microsoft.com/office/drawing/2014/main" id="{0A9AA6FD-A3DD-D494-C888-4A91A9D71AF0}"/>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D1CA558B-96AB-EC41-AC3C-FE9B71EC5A59}" type="slidenum">
              <a:rPr lang="en-US" altLang="zh-TW" b="0"/>
              <a:pPr algn="r" eaLnBrk="1" hangingPunct="1">
                <a:spcBef>
                  <a:spcPct val="0"/>
                </a:spcBef>
              </a:pPr>
              <a:t>53</a:t>
            </a:fld>
            <a:endParaRPr lang="en-US" altLang="zh-TW" b="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999B8E2-B2A7-6824-578D-95B7EE05F7ED}"/>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98428BF0-3304-D816-F04C-6ADDBD2F7E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核對答案。</a:t>
            </a:r>
            <a:endParaRPr lang="en-US" altLang="zh-TW" dirty="0">
              <a:latin typeface="Arial" panose="020B0604020202020204" pitchFamily="34" charset="0"/>
            </a:endParaRPr>
          </a:p>
          <a:p>
            <a:pPr eaLnBrk="1" hangingPunct="1"/>
            <a:endParaRPr lang="en-US" altLang="zh-CN" dirty="0">
              <a:latin typeface="Arial" panose="020B0604020202020204" pitchFamily="34" charset="0"/>
            </a:endParaRPr>
          </a:p>
        </p:txBody>
      </p:sp>
      <p:sp>
        <p:nvSpPr>
          <p:cNvPr id="115716" name="Rectangle 7">
            <a:extLst>
              <a:ext uri="{FF2B5EF4-FFF2-40B4-BE49-F238E27FC236}">
                <a16:creationId xmlns:a16="http://schemas.microsoft.com/office/drawing/2014/main" id="{C3C49F53-BC4B-D8D8-36E9-8F7007DA0464}"/>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D394682A-BB78-8943-825A-3955B103DCF8}" type="slidenum">
              <a:rPr lang="en-US" altLang="zh-TW" b="0"/>
              <a:pPr algn="r" eaLnBrk="1" hangingPunct="1">
                <a:spcBef>
                  <a:spcPct val="0"/>
                </a:spcBef>
              </a:pPr>
              <a:t>54</a:t>
            </a:fld>
            <a:endParaRPr lang="en-US" altLang="zh-TW" b="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8982F1F0-769C-B586-C380-CAE9034BB7A7}"/>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4A0090A9-6DBE-264C-E278-5BB0A1C862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核對答案。</a:t>
            </a:r>
            <a:endParaRPr lang="en-US" altLang="zh-TW" dirty="0">
              <a:latin typeface="Arial" panose="020B0604020202020204" pitchFamily="34" charset="0"/>
            </a:endParaRPr>
          </a:p>
          <a:p>
            <a:pPr eaLnBrk="1" hangingPunct="1"/>
            <a:endParaRPr lang="en-US" altLang="zh-CN" dirty="0">
              <a:latin typeface="Arial" panose="020B0604020202020204" pitchFamily="34" charset="0"/>
            </a:endParaRPr>
          </a:p>
        </p:txBody>
      </p:sp>
      <p:sp>
        <p:nvSpPr>
          <p:cNvPr id="117764" name="Rectangle 7">
            <a:extLst>
              <a:ext uri="{FF2B5EF4-FFF2-40B4-BE49-F238E27FC236}">
                <a16:creationId xmlns:a16="http://schemas.microsoft.com/office/drawing/2014/main" id="{7271424B-42C3-CCBE-8102-6B59906B2035}"/>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CBF0055-FBD1-314E-B800-50DADB494BF5}" type="slidenum">
              <a:rPr lang="en-US" altLang="zh-TW" b="0"/>
              <a:pPr algn="r" eaLnBrk="1" hangingPunct="1">
                <a:spcBef>
                  <a:spcPct val="0"/>
                </a:spcBef>
              </a:pPr>
              <a:t>55</a:t>
            </a:fld>
            <a:endParaRPr lang="en-US" altLang="zh-TW" b="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EE0D0471-062B-AD3E-3D08-718EBEB9FA1C}"/>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01A416ED-8E3E-0E7B-C057-8F9039DA5D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教師與學生一起核對調整後的損益表。</a:t>
            </a:r>
            <a:endParaRPr lang="en-US" altLang="zh-TW" dirty="0">
              <a:latin typeface="Arial" panose="020B0604020202020204" pitchFamily="34" charset="0"/>
            </a:endParaRPr>
          </a:p>
        </p:txBody>
      </p:sp>
      <p:sp>
        <p:nvSpPr>
          <p:cNvPr id="119812" name="Rectangle 7">
            <a:extLst>
              <a:ext uri="{FF2B5EF4-FFF2-40B4-BE49-F238E27FC236}">
                <a16:creationId xmlns:a16="http://schemas.microsoft.com/office/drawing/2014/main" id="{B9E2B1EC-4EE1-FDA3-76CF-6A279AF1666F}"/>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64A884FB-958E-F942-94A2-47EE98A88757}" type="slidenum">
              <a:rPr lang="en-US" altLang="zh-TW" b="0"/>
              <a:pPr algn="r" eaLnBrk="1" hangingPunct="1">
                <a:spcBef>
                  <a:spcPct val="0"/>
                </a:spcBef>
              </a:pPr>
              <a:t>56</a:t>
            </a:fld>
            <a:endParaRPr lang="en-US" altLang="zh-TW" b="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C4C7E968-C3E5-1974-C7A6-C29C1EB9D330}"/>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18C24AF2-B3A1-4048-8D1B-E3272CAE967A}" type="slidenum">
              <a:rPr lang="en-US" altLang="zh-TW" b="0"/>
              <a:pPr algn="r" eaLnBrk="1" hangingPunct="1">
                <a:spcBef>
                  <a:spcPct val="0"/>
                </a:spcBef>
              </a:pPr>
              <a:t>57</a:t>
            </a:fld>
            <a:endParaRPr lang="en-US" altLang="zh-TW" b="0"/>
          </a:p>
        </p:txBody>
      </p:sp>
      <p:sp>
        <p:nvSpPr>
          <p:cNvPr id="121859" name="投影片圖像版面配置區 1">
            <a:extLst>
              <a:ext uri="{FF2B5EF4-FFF2-40B4-BE49-F238E27FC236}">
                <a16:creationId xmlns:a16="http://schemas.microsoft.com/office/drawing/2014/main" id="{EEB1FF6C-B9D7-A2BA-AE39-98F038FF3953}"/>
              </a:ext>
            </a:extLst>
          </p:cNvPr>
          <p:cNvSpPr>
            <a:spLocks noGrp="1" noRot="1" noChangeAspect="1" noChangeArrowheads="1" noTextEdit="1"/>
          </p:cNvSpPr>
          <p:nvPr>
            <p:ph type="sldImg"/>
          </p:nvPr>
        </p:nvSpPr>
        <p:spPr>
          <a:ln/>
        </p:spPr>
      </p:sp>
      <p:sp>
        <p:nvSpPr>
          <p:cNvPr id="121860" name="備忘稿版面配置區 2">
            <a:extLst>
              <a:ext uri="{FF2B5EF4-FFF2-40B4-BE49-F238E27FC236}">
                <a16:creationId xmlns:a16="http://schemas.microsoft.com/office/drawing/2014/main" id="{006E3D3E-A8FD-400F-7EA4-7595185F4CB0}"/>
              </a:ext>
            </a:extLst>
          </p:cNvPr>
          <p:cNvSpPr>
            <a:spLocks noGrp="1" noChangeArrowheads="1"/>
          </p:cNvSpPr>
          <p:nvPr>
            <p:ph type="body" idx="1"/>
          </p:nvPr>
        </p:nvSpPr>
        <p:spPr/>
        <p:txBody>
          <a:bodyPr/>
          <a:lstStyle/>
          <a:p>
            <a:pPr eaLnBrk="1" hangingPunct="1">
              <a:defRPr/>
            </a:pPr>
            <a:r>
              <a:rPr lang="zh-TW" altLang="en-US" dirty="0">
                <a:latin typeface="Arial" panose="020B0604020202020204" pitchFamily="34" charset="0"/>
              </a:rPr>
              <a:t>教師與學生一起重溫六種錯誤的定義和性質。</a:t>
            </a:r>
            <a:endParaRPr lang="en-US" altLang="zh-TW" dirty="0">
              <a:latin typeface="Arial" panose="020B0604020202020204" pitchFamily="34" charset="0"/>
            </a:endParaRPr>
          </a:p>
          <a:p>
            <a:pPr eaLnBrk="1" hangingPunct="1">
              <a:defRPr/>
            </a:pPr>
            <a:endParaRPr lang="en-US" altLang="zh-CN" dirty="0">
              <a:latin typeface="Arial" panose="020B0604020202020204" pitchFamily="34" charset="0"/>
            </a:endParaRPr>
          </a:p>
          <a:p>
            <a:pPr eaLnBrk="1" hangingPunct="1">
              <a:defRPr/>
            </a:pPr>
            <a:r>
              <a:rPr lang="zh-TW" altLang="en-US" dirty="0">
                <a:latin typeface="Arial" panose="020B0604020202020204" pitchFamily="34" charset="0"/>
              </a:rPr>
              <a:t>教師複述這些錯誤發生的原因。</a:t>
            </a:r>
            <a:endParaRPr lang="en-US" altLang="zh-TW" dirty="0">
              <a:latin typeface="Arial" panose="020B0604020202020204" pitchFamily="34" charset="0"/>
            </a:endParaRPr>
          </a:p>
          <a:p>
            <a:pPr eaLnBrk="1" hangingPunct="1">
              <a:defRPr/>
            </a:pPr>
            <a:endParaRPr lang="en-US" altLang="zh-CN" dirty="0">
              <a:latin typeface="Arial" panose="020B0604020202020204" pitchFamily="34" charset="0"/>
            </a:endParaRPr>
          </a:p>
          <a:p>
            <a:pPr marL="217513" indent="-217513" eaLnBrk="1" hangingPunct="1">
              <a:defRPr/>
            </a:pPr>
            <a:r>
              <a:rPr lang="zh-TW" altLang="en-US" b="1" dirty="0">
                <a:latin typeface="Arial" panose="020B0604020202020204" pitchFamily="34" charset="0"/>
              </a:rPr>
              <a:t>第二課節完。</a:t>
            </a:r>
            <a:endParaRPr lang="en-US" altLang="zh-CN" dirty="0">
              <a:latin typeface="Arial" panose="020B0604020202020204" pitchFamily="34" charset="0"/>
            </a:endParaRPr>
          </a:p>
          <a:p>
            <a:pPr eaLnBrk="1" hangingPunct="1">
              <a:defRPr/>
            </a:pPr>
            <a:endParaRPr lang="en-US" altLang="zh-TW" dirty="0">
              <a:latin typeface="Arial" panose="020B0604020202020204" pitchFamily="34" charset="0"/>
            </a:endParaRPr>
          </a:p>
        </p:txBody>
      </p:sp>
      <p:sp>
        <p:nvSpPr>
          <p:cNvPr id="121861" name="投影片編號版面配置區 3">
            <a:extLst>
              <a:ext uri="{FF2B5EF4-FFF2-40B4-BE49-F238E27FC236}">
                <a16:creationId xmlns:a16="http://schemas.microsoft.com/office/drawing/2014/main" id="{651350DE-2CF8-2559-C9F9-E8418BA8BD55}"/>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CB089586-4E86-1349-9F2C-0D6241CB462D}" type="slidenum">
              <a:rPr kumimoji="0" lang="zh-TW" altLang="en-US" b="0">
                <a:latin typeface="Calibri" panose="020F0502020204030204" pitchFamily="34" charset="0"/>
              </a:rPr>
              <a:pPr algn="r" eaLnBrk="1" hangingPunct="1">
                <a:spcBef>
                  <a:spcPct val="0"/>
                </a:spcBef>
              </a:pPr>
              <a:t>57</a:t>
            </a:fld>
            <a:endParaRPr kumimoji="0" lang="en-US" altLang="zh-TW" b="0">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E961904B-9C62-D968-6EB4-69BDA49785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0AF6747-AEAF-814D-A327-7DADE75D0781}" type="slidenum">
              <a:rPr lang="en-US" altLang="zh-TW" smtClean="0"/>
              <a:pPr>
                <a:spcBef>
                  <a:spcPct val="0"/>
                </a:spcBef>
              </a:pPr>
              <a:t>58</a:t>
            </a:fld>
            <a:endParaRPr lang="en-US" altLang="zh-TW"/>
          </a:p>
        </p:txBody>
      </p:sp>
      <p:sp>
        <p:nvSpPr>
          <p:cNvPr id="123907" name="Rectangle 2">
            <a:extLst>
              <a:ext uri="{FF2B5EF4-FFF2-40B4-BE49-F238E27FC236}">
                <a16:creationId xmlns:a16="http://schemas.microsoft.com/office/drawing/2014/main" id="{7FEB0E94-D6A9-3CD6-988A-80EA81C8D31E}"/>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EFD8B3F4-4E04-67A9-76C0-EAEC08DED688}"/>
              </a:ext>
            </a:extLst>
          </p:cNvPr>
          <p:cNvSpPr>
            <a:spLocks noGrp="1" noChangeArrowheads="1"/>
          </p:cNvSpPr>
          <p:nvPr>
            <p:ph type="body" idx="1"/>
          </p:nvPr>
        </p:nvSpPr>
        <p:spPr/>
        <p:txBody>
          <a:bodyPr/>
          <a:lstStyle/>
          <a:p>
            <a:pPr marL="217488" indent="-217488" eaLnBrk="1" hangingPunct="1"/>
            <a:r>
              <a:rPr lang="zh-TW" altLang="en-US" b="1" dirty="0">
                <a:latin typeface="Arial" panose="020B0604020202020204" pitchFamily="34" charset="0"/>
              </a:rPr>
              <a:t>第三課節</a:t>
            </a:r>
            <a:endParaRPr lang="en-US" altLang="zh-TW" b="1" dirty="0">
              <a:latin typeface="Arial" panose="020B0604020202020204" pitchFamily="34" charset="0"/>
            </a:endParaRPr>
          </a:p>
          <a:p>
            <a:pPr marL="217488" indent="-217488" eaLnBrk="1" hangingPunct="1"/>
            <a:endParaRPr lang="en-US" altLang="zh-TW" dirty="0">
              <a:latin typeface="Arial" panose="020B0604020202020204" pitchFamily="34" charset="0"/>
            </a:endParaRPr>
          </a:p>
          <a:p>
            <a:pPr marL="217488" indent="-217488" eaLnBrk="1" hangingPunct="1"/>
            <a:r>
              <a:rPr lang="zh-TW" altLang="en-US" dirty="0">
                <a:latin typeface="Arial" panose="020B0604020202020204" pitchFamily="34" charset="0"/>
              </a:rPr>
              <a:t>完成本課節後，學生應能：</a:t>
            </a:r>
            <a:endParaRPr lang="en-US" altLang="zh-TW" dirty="0">
              <a:latin typeface="Arial" panose="020B0604020202020204" pitchFamily="34" charset="0"/>
            </a:endParaRPr>
          </a:p>
          <a:p>
            <a:pPr marL="217488" indent="-217488" eaLnBrk="1" hangingPunct="1"/>
            <a:endParaRPr lang="en-US" altLang="zh-TW" dirty="0">
              <a:latin typeface="Arial" panose="020B0604020202020204" pitchFamily="34" charset="0"/>
            </a:endParaRPr>
          </a:p>
          <a:p>
            <a:pPr marL="217488" indent="-217488">
              <a:buFontTx/>
              <a:buChar char="•"/>
            </a:pPr>
            <a:r>
              <a:rPr lang="zh-TW" altLang="en-US" dirty="0">
                <a:latin typeface="Arial" panose="020B0604020202020204" pitchFamily="34" charset="0"/>
              </a:rPr>
              <a:t>了解試算表不平衡的原因；</a:t>
            </a:r>
            <a:endParaRPr lang="en-US" altLang="en-US" dirty="0">
              <a:latin typeface="Arial" panose="020B0604020202020204" pitchFamily="34" charset="0"/>
            </a:endParaRPr>
          </a:p>
          <a:p>
            <a:pPr marL="217488" indent="-217488">
              <a:buFontTx/>
              <a:buChar char="•"/>
            </a:pPr>
            <a:r>
              <a:rPr lang="zh-TW" altLang="en-US" dirty="0">
                <a:latin typeface="Arial" panose="020B0604020202020204" pitchFamily="34" charset="0"/>
              </a:rPr>
              <a:t>利用「暫記帳」暫時維持試算表的平衡；</a:t>
            </a:r>
            <a:endParaRPr lang="en-US" altLang="en-US" dirty="0">
              <a:latin typeface="Arial" panose="020B0604020202020204" pitchFamily="34" charset="0"/>
            </a:endParaRPr>
          </a:p>
          <a:p>
            <a:pPr marL="217488" indent="-217488">
              <a:buFontTx/>
              <a:buChar char="•"/>
            </a:pPr>
            <a:r>
              <a:rPr lang="zh-TW" altLang="en-US" dirty="0">
                <a:latin typeface="Arial" panose="020B0604020202020204" pitchFamily="34" charset="0"/>
              </a:rPr>
              <a:t>從原始文件及會計記錄中識別和找出錯誤；及</a:t>
            </a:r>
            <a:endParaRPr lang="en-US" altLang="en-US" dirty="0">
              <a:latin typeface="Arial" panose="020B0604020202020204" pitchFamily="34" charset="0"/>
            </a:endParaRPr>
          </a:p>
          <a:p>
            <a:pPr marL="217488" indent="-217488">
              <a:buFontTx/>
              <a:buChar char="•"/>
            </a:pPr>
            <a:r>
              <a:rPr lang="zh-TW" altLang="en-US" dirty="0">
                <a:latin typeface="Arial" panose="020B0604020202020204" pitchFamily="34" charset="0"/>
              </a:rPr>
              <a:t>更正錯誤。</a:t>
            </a:r>
            <a:endParaRPr lang="en-US" altLang="zh-TW" dirty="0">
              <a:latin typeface="Arial" panose="020B0604020202020204" pitchFamily="34" charset="0"/>
            </a:endParaRPr>
          </a:p>
          <a:p>
            <a:pPr marL="217488" indent="-217488" eaLnBrk="1" hangingPunct="1"/>
            <a:endParaRPr lang="en-US" altLang="zh-TW" dirty="0">
              <a:latin typeface="Arial" panose="020B0604020202020204" pitchFamily="34" charset="0"/>
            </a:endParaRPr>
          </a:p>
          <a:p>
            <a:pPr marL="217488" indent="-217488" eaLnBrk="1" hangingPunct="1"/>
            <a:endParaRPr lang="en-US" altLang="zh-TW" dirty="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5E7593DE-948A-6ABD-3E24-91DB93826B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120B3E1-64EB-794D-A21B-EC547010B1FC}" type="slidenum">
              <a:rPr lang="en-US" altLang="zh-TW" smtClean="0"/>
              <a:pPr>
                <a:spcBef>
                  <a:spcPct val="0"/>
                </a:spcBef>
              </a:pPr>
              <a:t>59</a:t>
            </a:fld>
            <a:endParaRPr lang="en-US" altLang="zh-TW"/>
          </a:p>
        </p:txBody>
      </p:sp>
      <p:sp>
        <p:nvSpPr>
          <p:cNvPr id="125955" name="投影片圖像版面配置區 1">
            <a:extLst>
              <a:ext uri="{FF2B5EF4-FFF2-40B4-BE49-F238E27FC236}">
                <a16:creationId xmlns:a16="http://schemas.microsoft.com/office/drawing/2014/main" id="{5ACCAE94-7DA6-392B-9945-6E8C032E0DB0}"/>
              </a:ext>
            </a:extLst>
          </p:cNvPr>
          <p:cNvSpPr>
            <a:spLocks noGrp="1" noRot="1" noChangeAspect="1" noChangeArrowheads="1" noTextEdit="1"/>
          </p:cNvSpPr>
          <p:nvPr>
            <p:ph type="sldImg"/>
          </p:nvPr>
        </p:nvSpPr>
        <p:spPr>
          <a:ln/>
        </p:spPr>
      </p:sp>
      <p:sp>
        <p:nvSpPr>
          <p:cNvPr id="125956" name="備忘稿版面配置區 2">
            <a:extLst>
              <a:ext uri="{FF2B5EF4-FFF2-40B4-BE49-F238E27FC236}">
                <a16:creationId xmlns:a16="http://schemas.microsoft.com/office/drawing/2014/main" id="{FDDB4E70-FEB9-26BB-A8F1-15355E2AF8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教師</a:t>
            </a:r>
            <a:r>
              <a:rPr lang="zh-TW" altLang="en-US" dirty="0">
                <a:latin typeface="Arial" panose="020B0604020202020204" pitchFamily="34" charset="0"/>
              </a:rPr>
              <a:t>邀</a:t>
            </a:r>
            <a:r>
              <a:rPr lang="zh-CN" altLang="en-US" dirty="0">
                <a:latin typeface="Arial" panose="020B0604020202020204" pitchFamily="34" charset="0"/>
              </a:rPr>
              <a:t>請學生</a:t>
            </a:r>
            <a:r>
              <a:rPr lang="zh-TW" altLang="en-US" dirty="0">
                <a:latin typeface="Arial" panose="020B0604020202020204" pitchFamily="34" charset="0"/>
              </a:rPr>
              <a:t>講出複式簿記規則</a:t>
            </a:r>
            <a:r>
              <a:rPr lang="zh-CN" altLang="en-US" dirty="0">
                <a:latin typeface="Arial" panose="020B0604020202020204" pitchFamily="34" charset="0"/>
              </a:rPr>
              <a:t>，即</a:t>
            </a:r>
            <a:r>
              <a:rPr lang="zh-TW" altLang="en-US" dirty="0">
                <a:latin typeface="Arial" panose="020B0604020202020204" pitchFamily="34" charset="0"/>
              </a:rPr>
              <a:t>在帳目中有借項，在另一個帳目中必有相應的貸項</a:t>
            </a:r>
            <a:r>
              <a:rPr lang="zh-CN" altLang="en-US" dirty="0">
                <a:latin typeface="Arial" panose="020B0604020202020204" pitchFamily="34" charset="0"/>
              </a:rPr>
              <a:t>。試算表</a:t>
            </a:r>
            <a:r>
              <a:rPr lang="zh-TW" altLang="en-US" dirty="0" smtClean="0">
                <a:latin typeface="Arial" panose="020B0604020202020204" pitchFamily="34" charset="0"/>
              </a:rPr>
              <a:t>便是所有</a:t>
            </a:r>
            <a:r>
              <a:rPr lang="zh-CN" altLang="en-US" dirty="0" smtClean="0">
                <a:latin typeface="Arial" panose="020B0604020202020204" pitchFamily="34" charset="0"/>
              </a:rPr>
              <a:t>帳</a:t>
            </a:r>
            <a:r>
              <a:rPr lang="zh-TW" altLang="en-US" dirty="0" smtClean="0">
                <a:latin typeface="Arial" panose="020B0604020202020204" pitchFamily="34" charset="0"/>
              </a:rPr>
              <a:t>戶</a:t>
            </a:r>
            <a:r>
              <a:rPr lang="zh-CN" altLang="zh-TW" dirty="0" smtClean="0">
                <a:latin typeface="Arial" panose="020B0604020202020204" pitchFamily="34" charset="0"/>
              </a:rPr>
              <a:t>結</a:t>
            </a:r>
            <a:r>
              <a:rPr lang="zh-TW" altLang="en-US" dirty="0" smtClean="0">
                <a:latin typeface="Arial" panose="020B0604020202020204" pitchFamily="34" charset="0"/>
              </a:rPr>
              <a:t>平後</a:t>
            </a:r>
            <a:r>
              <a:rPr lang="zh-TW" altLang="en-US" dirty="0">
                <a:latin typeface="Arial" panose="020B0604020202020204" pitchFamily="34" charset="0"/>
              </a:rPr>
              <a:t>的摘要</a:t>
            </a:r>
            <a:r>
              <a:rPr lang="zh-CN" altLang="en-US" dirty="0">
                <a:latin typeface="Arial" panose="020B0604020202020204" pitchFamily="34" charset="0"/>
              </a:rPr>
              <a:t>。</a:t>
            </a:r>
            <a:endParaRPr lang="zh-TW" altLang="en-US"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cs typeface="Arial" panose="020B0604020202020204" pitchFamily="34" charset="0"/>
              </a:rPr>
              <a:t>換言之</a:t>
            </a:r>
            <a:r>
              <a:rPr lang="zh-CN" altLang="en-US"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假</a:t>
            </a:r>
            <a:r>
              <a:rPr lang="zh-CN" altLang="en-US" dirty="0">
                <a:latin typeface="Arial" panose="020B0604020202020204" pitchFamily="34" charset="0"/>
                <a:cs typeface="Arial" panose="020B0604020202020204" pitchFamily="34" charset="0"/>
              </a:rPr>
              <a:t>如未</a:t>
            </a:r>
            <a:r>
              <a:rPr lang="zh-TW" altLang="en-US" dirty="0">
                <a:latin typeface="Arial" panose="020B0604020202020204" pitchFamily="34" charset="0"/>
                <a:cs typeface="Arial" panose="020B0604020202020204" pitchFamily="34" charset="0"/>
              </a:rPr>
              <a:t>有</a:t>
            </a:r>
            <a:r>
              <a:rPr lang="zh-CN" altLang="en-US" dirty="0">
                <a:latin typeface="Arial" panose="020B0604020202020204" pitchFamily="34" charset="0"/>
                <a:cs typeface="Arial" panose="020B0604020202020204" pitchFamily="34" charset="0"/>
              </a:rPr>
              <a:t>遵守</a:t>
            </a:r>
            <a:r>
              <a:rPr lang="zh-TW" altLang="en-US" dirty="0">
                <a:latin typeface="Arial" panose="020B0604020202020204" pitchFamily="34" charset="0"/>
              </a:rPr>
              <a:t>複式簿記規則</a:t>
            </a:r>
            <a:r>
              <a:rPr lang="zh-CN" altLang="en-US" dirty="0">
                <a:latin typeface="Arial" panose="020B0604020202020204" pitchFamily="34" charset="0"/>
              </a:rPr>
              <a:t>，即</a:t>
            </a:r>
            <a:r>
              <a:rPr lang="zh-TW" altLang="en-US" dirty="0">
                <a:latin typeface="Arial" panose="020B0604020202020204" pitchFamily="34" charset="0"/>
              </a:rPr>
              <a:t>記入借項時未有記入相應的貸項</a:t>
            </a:r>
            <a:r>
              <a:rPr lang="zh-CN" altLang="en-US" dirty="0">
                <a:latin typeface="Arial" panose="020B0604020202020204" pitchFamily="34" charset="0"/>
              </a:rPr>
              <a:t>，試算表兩邊</a:t>
            </a:r>
            <a:r>
              <a:rPr lang="zh-TW" altLang="en-US" dirty="0">
                <a:latin typeface="Arial" panose="020B0604020202020204" pitchFamily="34" charset="0"/>
              </a:rPr>
              <a:t>便</a:t>
            </a:r>
            <a:r>
              <a:rPr lang="zh-CN" altLang="en-US" dirty="0">
                <a:latin typeface="Arial" panose="020B0604020202020204" pitchFamily="34" charset="0"/>
              </a:rPr>
              <a:t>無法平衡，</a:t>
            </a:r>
            <a:r>
              <a:rPr lang="zh-TW" altLang="en-US" dirty="0">
                <a:latin typeface="Arial" panose="020B0604020202020204" pitchFamily="34" charset="0"/>
              </a:rPr>
              <a:t>反之亦然。這樣，</a:t>
            </a:r>
            <a:r>
              <a:rPr lang="zh-CN" altLang="en-US" dirty="0">
                <a:latin typeface="Arial" panose="020B0604020202020204" pitchFamily="34" charset="0"/>
              </a:rPr>
              <a:t>借方總額與貸方總額</a:t>
            </a:r>
            <a:r>
              <a:rPr lang="zh-TW" altLang="en-US" dirty="0">
                <a:latin typeface="Arial" panose="020B0604020202020204" pitchFamily="34" charset="0"/>
              </a:rPr>
              <a:t>便會</a:t>
            </a:r>
            <a:r>
              <a:rPr lang="zh-CN" altLang="en-US" dirty="0">
                <a:latin typeface="Arial" panose="020B0604020202020204" pitchFamily="34" charset="0"/>
              </a:rPr>
              <a:t>出現差</a:t>
            </a:r>
            <a:r>
              <a:rPr lang="zh-TW" altLang="en-US" dirty="0">
                <a:latin typeface="Arial" panose="020B0604020202020204" pitchFamily="34" charset="0"/>
              </a:rPr>
              <a:t>異</a:t>
            </a:r>
            <a:r>
              <a:rPr lang="zh-CN" altLang="en-US" dirty="0">
                <a:latin typeface="Arial" panose="020B0604020202020204" pitchFamily="34" charset="0"/>
              </a:rPr>
              <a:t>。</a:t>
            </a:r>
            <a:endParaRPr lang="en-US" altLang="zh-TW" dirty="0">
              <a:latin typeface="Arial" panose="020B0604020202020204" pitchFamily="34" charset="0"/>
              <a:cs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CN" altLang="en-US" dirty="0">
                <a:latin typeface="Arial" panose="020B0604020202020204" pitchFamily="34" charset="0"/>
              </a:rPr>
              <a:t>借方總額</a:t>
            </a:r>
            <a:r>
              <a:rPr lang="en-US" altLang="zh-TW" dirty="0">
                <a:latin typeface="Arial" panose="020B0604020202020204" pitchFamily="34" charset="0"/>
                <a:cs typeface="Arial" panose="020B0604020202020204" pitchFamily="34" charset="0"/>
              </a:rPr>
              <a:t>≠</a:t>
            </a:r>
            <a:r>
              <a:rPr lang="zh-CN" altLang="en-US" dirty="0">
                <a:latin typeface="Arial" panose="020B0604020202020204" pitchFamily="34" charset="0"/>
              </a:rPr>
              <a:t>貸方總額</a:t>
            </a:r>
            <a:endParaRPr lang="en-US" altLang="zh-TW" dirty="0">
              <a:latin typeface="Arial" panose="020B0604020202020204" pitchFamily="34" charset="0"/>
              <a:cs typeface="Arial" panose="020B0604020202020204" pitchFamily="34" charset="0"/>
            </a:endParaRPr>
          </a:p>
        </p:txBody>
      </p:sp>
      <p:sp>
        <p:nvSpPr>
          <p:cNvPr id="125957" name="投影片編號版面配置區 3">
            <a:extLst>
              <a:ext uri="{FF2B5EF4-FFF2-40B4-BE49-F238E27FC236}">
                <a16:creationId xmlns:a16="http://schemas.microsoft.com/office/drawing/2014/main" id="{83B65D80-108E-43CC-69F5-7D3AC4972C1F}"/>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BB568F25-C6CC-2C4F-950E-FED413B0E1AF}" type="slidenum">
              <a:rPr kumimoji="0" lang="zh-TW" altLang="en-US" b="0">
                <a:latin typeface="Calibri" panose="020F0502020204030204" pitchFamily="34" charset="0"/>
              </a:rPr>
              <a:pPr algn="r" eaLnBrk="1" hangingPunct="1">
                <a:spcBef>
                  <a:spcPct val="0"/>
                </a:spcBef>
              </a:pPr>
              <a:t>59</a:t>
            </a:fld>
            <a:endParaRPr kumimoji="0" lang="en-US" altLang="zh-TW" b="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9D63C36-D359-4F7E-BCC2-F2950B7AB5C4}"/>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72E52E04-9F98-E5EC-ED88-949E861D9B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實際上，即使任何一方都沒有出錯，任何指定日期的銀行存款帳（現金簿）及銀行結單亦未必反映相同的結餘。 因此，我們必須編製銀行往來調節表。</a:t>
            </a:r>
          </a:p>
        </p:txBody>
      </p:sp>
      <p:sp>
        <p:nvSpPr>
          <p:cNvPr id="17412" name="Rectangle 7">
            <a:extLst>
              <a:ext uri="{FF2B5EF4-FFF2-40B4-BE49-F238E27FC236}">
                <a16:creationId xmlns:a16="http://schemas.microsoft.com/office/drawing/2014/main" id="{286FDD63-5EFE-4EEA-DCD3-0F50E611EDD0}"/>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B1EDD715-1908-4F4F-A29C-7371D67883F4}" type="slidenum">
              <a:rPr lang="en-US" altLang="zh-TW" b="0"/>
              <a:pPr algn="r" eaLnBrk="1" hangingPunct="1">
                <a:spcBef>
                  <a:spcPct val="0"/>
                </a:spcBef>
              </a:pPr>
              <a:t>6</a:t>
            </a:fld>
            <a:endParaRPr lang="en-US" altLang="zh-TW" b="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BB38C95-475F-CA2C-22ED-374AB7BEC281}"/>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87B7E732-5C01-DF47-BC1E-0C345FDC33FA}" type="slidenum">
              <a:rPr lang="en-US" altLang="zh-TW" b="0"/>
              <a:pPr algn="r" eaLnBrk="1" hangingPunct="1">
                <a:spcBef>
                  <a:spcPct val="0"/>
                </a:spcBef>
              </a:pPr>
              <a:t>60</a:t>
            </a:fld>
            <a:endParaRPr lang="en-US" altLang="zh-TW" b="0"/>
          </a:p>
        </p:txBody>
      </p:sp>
      <p:sp>
        <p:nvSpPr>
          <p:cNvPr id="128003" name="投影片圖像版面配置區 1">
            <a:extLst>
              <a:ext uri="{FF2B5EF4-FFF2-40B4-BE49-F238E27FC236}">
                <a16:creationId xmlns:a16="http://schemas.microsoft.com/office/drawing/2014/main" id="{D7A2B9B9-22FD-95B8-56ED-C5661209AA05}"/>
              </a:ext>
            </a:extLst>
          </p:cNvPr>
          <p:cNvSpPr>
            <a:spLocks noGrp="1" noRot="1" noChangeAspect="1" noChangeArrowheads="1" noTextEdit="1"/>
          </p:cNvSpPr>
          <p:nvPr>
            <p:ph type="sldImg"/>
          </p:nvPr>
        </p:nvSpPr>
        <p:spPr>
          <a:ln/>
        </p:spPr>
      </p:sp>
      <p:sp>
        <p:nvSpPr>
          <p:cNvPr id="128004" name="備忘稿版面配置區 2">
            <a:extLst>
              <a:ext uri="{FF2B5EF4-FFF2-40B4-BE49-F238E27FC236}">
                <a16:creationId xmlns:a16="http://schemas.microsoft.com/office/drawing/2014/main" id="{0BF60C7B-7C31-66A4-CC20-3C5E6A9CC9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在</a:t>
            </a:r>
            <a:r>
              <a:rPr lang="zh-TW" altLang="en-US" dirty="0">
                <a:latin typeface="Arial" panose="020B0604020202020204" pitchFamily="34" charset="0"/>
              </a:rPr>
              <a:t>人手操作</a:t>
            </a:r>
            <a:r>
              <a:rPr lang="zh-CN" altLang="en-US" dirty="0">
                <a:latin typeface="Arial" panose="020B0604020202020204" pitchFamily="34" charset="0"/>
              </a:rPr>
              <a:t>會計系統中，我們記錄交易時可能</a:t>
            </a:r>
            <a:r>
              <a:rPr lang="zh-TW" altLang="en-US" dirty="0">
                <a:latin typeface="Arial" panose="020B0604020202020204" pitchFamily="34" charset="0"/>
              </a:rPr>
              <a:t>間中會</a:t>
            </a:r>
            <a:r>
              <a:rPr lang="zh-CN" altLang="en-US" dirty="0">
                <a:latin typeface="Arial" panose="020B0604020202020204" pitchFamily="34" charset="0"/>
              </a:rPr>
              <a:t>忘記遵守</a:t>
            </a:r>
            <a:r>
              <a:rPr lang="zh-TW" altLang="en-US" dirty="0">
                <a:latin typeface="Arial" panose="020B0604020202020204" pitchFamily="34" charset="0"/>
              </a:rPr>
              <a:t>「複式簿記規則」</a:t>
            </a:r>
            <a:r>
              <a:rPr lang="zh-TW" altLang="en-US" sz="1400" dirty="0">
                <a:latin typeface="Arial" panose="020B0604020202020204" pitchFamily="34" charset="0"/>
              </a:rPr>
              <a:t> </a:t>
            </a:r>
            <a:r>
              <a:rPr lang="zh-CN" altLang="en-US" sz="1400" dirty="0">
                <a:latin typeface="Arial" panose="020B0604020202020204" pitchFamily="34" charset="0"/>
              </a:rPr>
              <a:t>。</a:t>
            </a:r>
            <a:endParaRPr lang="zh-TW" altLang="en-US"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CN" altLang="en-US" dirty="0">
                <a:latin typeface="Arial" panose="020B0604020202020204" pitchFamily="34" charset="0"/>
              </a:rPr>
              <a:t>教師</a:t>
            </a:r>
            <a:r>
              <a:rPr lang="zh-TW" altLang="en-US" dirty="0">
                <a:latin typeface="Arial" panose="020B0604020202020204" pitchFamily="34" charset="0"/>
              </a:rPr>
              <a:t>詢</a:t>
            </a:r>
            <a:r>
              <a:rPr lang="zh-CN" altLang="en-US" dirty="0">
                <a:latin typeface="Arial" panose="020B0604020202020204" pitchFamily="34" charset="0"/>
              </a:rPr>
              <a:t>問</a:t>
            </a:r>
            <a:r>
              <a:rPr lang="zh-TW" altLang="en-US" dirty="0">
                <a:latin typeface="Arial" panose="020B0604020202020204" pitchFamily="34" charset="0"/>
              </a:rPr>
              <a:t>學生有沒有</a:t>
            </a:r>
            <a:r>
              <a:rPr lang="zh-CN" altLang="en-US" dirty="0">
                <a:latin typeface="Arial" panose="020B0604020202020204" pitchFamily="34" charset="0"/>
              </a:rPr>
              <a:t>發現過試算表不</a:t>
            </a:r>
            <a:r>
              <a:rPr lang="zh-TW" altLang="en-US" dirty="0">
                <a:latin typeface="Arial" panose="020B0604020202020204" pitchFamily="34" charset="0"/>
              </a:rPr>
              <a:t>平衡</a:t>
            </a:r>
            <a:r>
              <a:rPr lang="zh-CN" altLang="en-US" dirty="0">
                <a:latin typeface="Arial" panose="020B0604020202020204" pitchFamily="34" charset="0"/>
              </a:rPr>
              <a:t>。</a:t>
            </a:r>
            <a:endParaRPr lang="zh-TW" altLang="en-US"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CN" altLang="en-US" dirty="0">
                <a:latin typeface="Arial" panose="020B0604020202020204" pitchFamily="34" charset="0"/>
              </a:rPr>
              <a:t>教師提醒學生，</a:t>
            </a:r>
            <a:r>
              <a:rPr lang="zh-TW" altLang="en-US" dirty="0">
                <a:latin typeface="Arial" panose="020B0604020202020204" pitchFamily="34" charset="0"/>
              </a:rPr>
              <a:t>假</a:t>
            </a:r>
            <a:r>
              <a:rPr lang="zh-CN" altLang="en-US" dirty="0">
                <a:latin typeface="Arial" panose="020B0604020202020204" pitchFamily="34" charset="0"/>
              </a:rPr>
              <a:t>如試算表不平衡，可以</a:t>
            </a:r>
            <a:r>
              <a:rPr lang="zh-TW" altLang="en-US" dirty="0">
                <a:latin typeface="Arial" panose="020B0604020202020204" pitchFamily="34" charset="0"/>
              </a:rPr>
              <a:t>利用</a:t>
            </a:r>
            <a:r>
              <a:rPr lang="zh-CN" altLang="zh-TW" dirty="0">
                <a:latin typeface="Arial" panose="020B0604020202020204" pitchFamily="34" charset="0"/>
              </a:rPr>
              <a:t>日記簿、</a:t>
            </a:r>
            <a:r>
              <a:rPr lang="zh-CN" altLang="zh-CN" dirty="0">
                <a:latin typeface="Arial" panose="020B0604020202020204" pitchFamily="34" charset="0"/>
              </a:rPr>
              <a:t>存款單、發票等</a:t>
            </a:r>
            <a:r>
              <a:rPr lang="zh-CN" altLang="en-US" dirty="0" smtClean="0">
                <a:latin typeface="Arial" panose="020B0604020202020204" pitchFamily="34" charset="0"/>
              </a:rPr>
              <a:t>原始</a:t>
            </a:r>
            <a:r>
              <a:rPr lang="zh-TW" altLang="en-US" dirty="0" smtClean="0">
                <a:latin typeface="Arial" panose="020B0604020202020204" pitchFamily="34" charset="0"/>
              </a:rPr>
              <a:t>文件</a:t>
            </a:r>
            <a:r>
              <a:rPr lang="zh-CN" altLang="en-US" dirty="0" smtClean="0">
                <a:latin typeface="Arial" panose="020B0604020202020204" pitchFamily="34" charset="0"/>
              </a:rPr>
              <a:t>找</a:t>
            </a:r>
            <a:r>
              <a:rPr lang="zh-TW" altLang="en-US" dirty="0">
                <a:latin typeface="Arial" panose="020B0604020202020204" pitchFamily="34" charset="0"/>
              </a:rPr>
              <a:t>出</a:t>
            </a:r>
            <a:r>
              <a:rPr lang="zh-CN" altLang="en-US" dirty="0">
                <a:latin typeface="Arial" panose="020B0604020202020204" pitchFamily="34" charset="0"/>
              </a:rPr>
              <a:t>錯誤，確定是否遵守</a:t>
            </a:r>
            <a:r>
              <a:rPr lang="zh-TW" altLang="en-US" dirty="0">
                <a:latin typeface="Arial" panose="020B0604020202020204" pitchFamily="34" charset="0"/>
              </a:rPr>
              <a:t>複式簿記規則</a:t>
            </a:r>
            <a:r>
              <a:rPr lang="zh-CN" altLang="en-US" dirty="0">
                <a:latin typeface="Arial" panose="020B0604020202020204" pitchFamily="34" charset="0"/>
              </a:rPr>
              <a:t>。</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CN" altLang="en-US" dirty="0">
                <a:latin typeface="Arial" panose="020B0604020202020204" pitchFamily="34" charset="0"/>
              </a:rPr>
              <a:t>經調查</a:t>
            </a:r>
            <a:r>
              <a:rPr lang="zh-TW" altLang="en-US" dirty="0">
                <a:latin typeface="Arial" panose="020B0604020202020204" pitchFamily="34" charset="0"/>
              </a:rPr>
              <a:t>後</a:t>
            </a:r>
            <a:r>
              <a:rPr lang="zh-CN" altLang="en-US" dirty="0">
                <a:latin typeface="Arial" panose="020B0604020202020204" pitchFamily="34" charset="0"/>
              </a:rPr>
              <a:t>，</a:t>
            </a:r>
            <a:r>
              <a:rPr lang="zh-TW" altLang="en-US" dirty="0">
                <a:latin typeface="Arial" panose="020B0604020202020204" pitchFamily="34" charset="0"/>
              </a:rPr>
              <a:t>龍騰公司</a:t>
            </a:r>
            <a:r>
              <a:rPr lang="zh-CN" altLang="en-US" dirty="0">
                <a:latin typeface="Arial" panose="020B0604020202020204" pitchFamily="34" charset="0"/>
              </a:rPr>
              <a:t>的會計主</a:t>
            </a:r>
            <a:r>
              <a:rPr lang="zh-TW" altLang="en-US" dirty="0">
                <a:latin typeface="Arial" panose="020B0604020202020204" pitchFamily="34" charset="0"/>
              </a:rPr>
              <a:t>任</a:t>
            </a:r>
            <a:r>
              <a:rPr lang="zh-CN" altLang="en-US" dirty="0">
                <a:latin typeface="Arial" panose="020B0604020202020204" pitchFamily="34" charset="0"/>
              </a:rPr>
              <a:t>即</a:t>
            </a:r>
            <a:r>
              <a:rPr lang="zh-TW" altLang="en-US" dirty="0">
                <a:latin typeface="Arial" panose="020B0604020202020204" pitchFamily="34" charset="0"/>
              </a:rPr>
              <a:t>時</a:t>
            </a:r>
            <a:r>
              <a:rPr lang="zh-CN" altLang="en-US" dirty="0">
                <a:latin typeface="Arial" panose="020B0604020202020204" pitchFamily="34" charset="0"/>
              </a:rPr>
              <a:t>發現，會計文員將資</a:t>
            </a:r>
            <a:r>
              <a:rPr lang="zh-CN" altLang="zh-TW" dirty="0">
                <a:latin typeface="Arial" panose="020B0604020202020204" pitchFamily="34" charset="0"/>
              </a:rPr>
              <a:t>本</a:t>
            </a:r>
            <a:r>
              <a:rPr lang="zh-CN" altLang="en-US" dirty="0">
                <a:latin typeface="Arial" panose="020B0604020202020204" pitchFamily="34" charset="0"/>
              </a:rPr>
              <a:t>分錄記入試算表時出現錯誤，將分類帳中的資</a:t>
            </a:r>
            <a:r>
              <a:rPr lang="zh-CN" altLang="zh-TW" dirty="0">
                <a:latin typeface="Arial" panose="020B0604020202020204" pitchFamily="34" charset="0"/>
              </a:rPr>
              <a:t>本</a:t>
            </a:r>
            <a:r>
              <a:rPr lang="en-US" altLang="zh-CN" dirty="0">
                <a:latin typeface="Arial" panose="020B0604020202020204" pitchFamily="34" charset="0"/>
              </a:rPr>
              <a:t>120</a:t>
            </a:r>
            <a:r>
              <a:rPr lang="zh-CN" altLang="en-US" dirty="0">
                <a:latin typeface="Arial" panose="020B0604020202020204" pitchFamily="34" charset="0"/>
              </a:rPr>
              <a:t>元抄成了</a:t>
            </a:r>
            <a:r>
              <a:rPr lang="en-US" altLang="zh-CN" dirty="0">
                <a:latin typeface="Arial" panose="020B0604020202020204" pitchFamily="34" charset="0"/>
              </a:rPr>
              <a:t>130</a:t>
            </a:r>
            <a:r>
              <a:rPr lang="zh-CN" altLang="en-US" dirty="0">
                <a:latin typeface="Arial" panose="020B0604020202020204" pitchFamily="34" charset="0"/>
              </a:rPr>
              <a:t>元，引致試算表不平衡。因此，資</a:t>
            </a:r>
            <a:r>
              <a:rPr lang="zh-CN" altLang="zh-TW" dirty="0">
                <a:latin typeface="Arial" panose="020B0604020202020204" pitchFamily="34" charset="0"/>
              </a:rPr>
              <a:t>本</a:t>
            </a:r>
            <a:r>
              <a:rPr lang="zh-CN" altLang="en-US" dirty="0">
                <a:latin typeface="Arial" panose="020B0604020202020204" pitchFamily="34" charset="0"/>
              </a:rPr>
              <a:t>分錄應改為</a:t>
            </a:r>
            <a:r>
              <a:rPr lang="en-US" altLang="zh-CN" dirty="0">
                <a:latin typeface="Arial" panose="020B0604020202020204" pitchFamily="34" charset="0"/>
              </a:rPr>
              <a:t>120</a:t>
            </a:r>
            <a:r>
              <a:rPr lang="zh-CN" altLang="en-US" dirty="0">
                <a:latin typeface="Arial" panose="020B0604020202020204" pitchFamily="34" charset="0"/>
              </a:rPr>
              <a:t>元。</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p:txBody>
      </p:sp>
      <p:sp>
        <p:nvSpPr>
          <p:cNvPr id="128005" name="投影片編號版面配置區 3">
            <a:extLst>
              <a:ext uri="{FF2B5EF4-FFF2-40B4-BE49-F238E27FC236}">
                <a16:creationId xmlns:a16="http://schemas.microsoft.com/office/drawing/2014/main" id="{8282D1B0-A60B-165E-21BA-5F8A3292E200}"/>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590E8CDE-36C1-5345-8332-218A10693E88}" type="slidenum">
              <a:rPr kumimoji="0" lang="zh-TW" altLang="en-US" b="0">
                <a:latin typeface="Calibri" panose="020F0502020204030204" pitchFamily="34" charset="0"/>
              </a:rPr>
              <a:pPr algn="r" eaLnBrk="1" hangingPunct="1">
                <a:spcBef>
                  <a:spcPct val="0"/>
                </a:spcBef>
              </a:pPr>
              <a:t>60</a:t>
            </a:fld>
            <a:endParaRPr kumimoji="0" lang="en-US" altLang="zh-TW" b="0">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E28BF6D8-8A4B-41C4-319A-EE91FBAA16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7269ED2F-23A8-1047-B4AA-2D36ADF79A56}" type="slidenum">
              <a:rPr lang="en-US" altLang="zh-TW" smtClean="0"/>
              <a:pPr>
                <a:spcBef>
                  <a:spcPct val="0"/>
                </a:spcBef>
              </a:pPr>
              <a:t>61</a:t>
            </a:fld>
            <a:endParaRPr lang="en-US" altLang="zh-TW"/>
          </a:p>
        </p:txBody>
      </p:sp>
      <p:sp>
        <p:nvSpPr>
          <p:cNvPr id="130051" name="投影片圖像版面配置區 1">
            <a:extLst>
              <a:ext uri="{FF2B5EF4-FFF2-40B4-BE49-F238E27FC236}">
                <a16:creationId xmlns:a16="http://schemas.microsoft.com/office/drawing/2014/main" id="{B214A0C4-B7F6-7B84-49E0-48AB04B4E0F8}"/>
              </a:ext>
            </a:extLst>
          </p:cNvPr>
          <p:cNvSpPr>
            <a:spLocks noGrp="1" noRot="1" noChangeAspect="1" noChangeArrowheads="1" noTextEdit="1"/>
          </p:cNvSpPr>
          <p:nvPr>
            <p:ph type="sldImg"/>
          </p:nvPr>
        </p:nvSpPr>
        <p:spPr>
          <a:ln/>
        </p:spPr>
      </p:sp>
      <p:sp>
        <p:nvSpPr>
          <p:cNvPr id="130052" name="備忘稿版面配置區 2">
            <a:extLst>
              <a:ext uri="{FF2B5EF4-FFF2-40B4-BE49-F238E27FC236}">
                <a16:creationId xmlns:a16="http://schemas.microsoft.com/office/drawing/2014/main" id="{A5592574-BCFA-83D1-0327-D9EA94EAF2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教師告訴學生，一旦試算表不平衡，會計師</a:t>
            </a:r>
            <a:r>
              <a:rPr lang="zh-TW" altLang="en-US" dirty="0">
                <a:latin typeface="Arial" panose="020B0604020202020204" pitchFamily="34" charset="0"/>
              </a:rPr>
              <a:t>便</a:t>
            </a:r>
            <a:r>
              <a:rPr lang="zh-CN" altLang="en-US" dirty="0">
                <a:latin typeface="Arial" panose="020B0604020202020204" pitchFamily="34" charset="0"/>
              </a:rPr>
              <a:t>須找出錯誤。</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基</a:t>
            </a:r>
            <a:r>
              <a:rPr lang="zh-CN" altLang="en-US" dirty="0">
                <a:latin typeface="Arial" panose="020B0604020202020204" pitchFamily="34" charset="0"/>
              </a:rPr>
              <a:t>於時間</a:t>
            </a:r>
            <a:r>
              <a:rPr lang="zh-TW" altLang="en-US" dirty="0">
                <a:latin typeface="Arial" panose="020B0604020202020204" pitchFamily="34" charset="0"/>
              </a:rPr>
              <a:t>所限</a:t>
            </a:r>
            <a:r>
              <a:rPr lang="zh-CN" altLang="en-US" dirty="0">
                <a:latin typeface="Arial" panose="020B0604020202020204" pitchFamily="34" charset="0"/>
              </a:rPr>
              <a:t>，我們</a:t>
            </a:r>
            <a:r>
              <a:rPr lang="zh-TW" altLang="en-US" dirty="0">
                <a:latin typeface="Arial" panose="020B0604020202020204" pitchFamily="34" charset="0"/>
              </a:rPr>
              <a:t>未必</a:t>
            </a:r>
            <a:r>
              <a:rPr lang="zh-CN" altLang="en-US" dirty="0">
                <a:latin typeface="Arial" panose="020B0604020202020204" pitchFamily="34" charset="0"/>
              </a:rPr>
              <a:t>有足夠時間確定錯誤</a:t>
            </a:r>
            <a:r>
              <a:rPr lang="zh-TW" altLang="en-US" dirty="0">
                <a:latin typeface="Arial" panose="020B0604020202020204" pitchFamily="34" charset="0"/>
              </a:rPr>
              <a:t>所在</a:t>
            </a:r>
            <a:r>
              <a:rPr lang="zh-CN" altLang="en-US" dirty="0">
                <a:latin typeface="Arial" panose="020B0604020202020204" pitchFamily="34" charset="0"/>
              </a:rPr>
              <a:t>。這時</a:t>
            </a:r>
            <a:r>
              <a:rPr lang="zh-TW" altLang="en-US" dirty="0">
                <a:latin typeface="Arial" panose="020B0604020202020204" pitchFamily="34" charset="0"/>
              </a:rPr>
              <a:t>候</a:t>
            </a:r>
            <a:r>
              <a:rPr lang="zh-CN" altLang="en-US" dirty="0">
                <a:latin typeface="Arial" panose="020B0604020202020204" pitchFamily="34" charset="0"/>
              </a:rPr>
              <a:t>可以</a:t>
            </a:r>
            <a:r>
              <a:rPr lang="zh-CN" altLang="en-US" u="sng" dirty="0">
                <a:latin typeface="Arial" panose="020B0604020202020204" pitchFamily="34" charset="0"/>
              </a:rPr>
              <a:t>暫時</a:t>
            </a:r>
            <a:r>
              <a:rPr lang="zh-CN" altLang="en-US" dirty="0">
                <a:latin typeface="Arial" panose="020B0604020202020204" pitchFamily="34" charset="0"/>
              </a:rPr>
              <a:t>建</a:t>
            </a:r>
            <a:r>
              <a:rPr lang="zh-TW" altLang="en-US" dirty="0">
                <a:latin typeface="Arial" panose="020B0604020202020204" pitchFamily="34" charset="0"/>
              </a:rPr>
              <a:t>立</a:t>
            </a:r>
            <a:r>
              <a:rPr lang="zh-CN" altLang="en-US" dirty="0">
                <a:latin typeface="Arial" panose="020B0604020202020204" pitchFamily="34" charset="0"/>
              </a:rPr>
              <a:t>一</a:t>
            </a:r>
            <a:r>
              <a:rPr lang="zh-TW" altLang="en-US" dirty="0">
                <a:latin typeface="Arial" panose="020B0604020202020204" pitchFamily="34" charset="0"/>
              </a:rPr>
              <a:t>個</a:t>
            </a:r>
            <a:r>
              <a:rPr lang="zh-CN" altLang="en-US" dirty="0">
                <a:latin typeface="Arial" panose="020B0604020202020204" pitchFamily="34" charset="0"/>
              </a:rPr>
              <a:t>暫記帳戶，</a:t>
            </a:r>
            <a:r>
              <a:rPr lang="zh-TW" altLang="en-US" dirty="0">
                <a:latin typeface="Arial" panose="020B0604020202020204" pitchFamily="34" charset="0"/>
              </a:rPr>
              <a:t>在更正</a:t>
            </a:r>
            <a:r>
              <a:rPr lang="zh-CN" altLang="en-US" dirty="0">
                <a:latin typeface="Arial" panose="020B0604020202020204" pitchFamily="34" charset="0"/>
              </a:rPr>
              <a:t>錯誤前</a:t>
            </a:r>
            <a:r>
              <a:rPr lang="zh-TW" altLang="en-US" dirty="0">
                <a:latin typeface="Arial" panose="020B0604020202020204" pitchFamily="34" charset="0"/>
              </a:rPr>
              <a:t>代表有關</a:t>
            </a:r>
            <a:r>
              <a:rPr lang="zh-CN" altLang="en-US" dirty="0">
                <a:latin typeface="Arial" panose="020B0604020202020204" pitchFamily="34" charset="0"/>
              </a:rPr>
              <a:t>差額。</a:t>
            </a:r>
            <a:endParaRPr lang="zh-TW" altLang="en-US"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當發現試算表有出入時，在有問題的一方</a:t>
            </a:r>
            <a:r>
              <a:rPr lang="zh-CN" altLang="en-US" dirty="0">
                <a:latin typeface="Arial" panose="020B0604020202020204" pitchFamily="34" charset="0"/>
              </a:rPr>
              <a:t>建</a:t>
            </a:r>
            <a:r>
              <a:rPr lang="zh-TW" altLang="en-US" dirty="0">
                <a:latin typeface="Arial" panose="020B0604020202020204" pitchFamily="34" charset="0"/>
              </a:rPr>
              <a:t>立</a:t>
            </a:r>
            <a:r>
              <a:rPr lang="zh-CN" altLang="en-US" dirty="0">
                <a:latin typeface="Arial" panose="020B0604020202020204" pitchFamily="34" charset="0"/>
              </a:rPr>
              <a:t>暫記帳</a:t>
            </a:r>
            <a:r>
              <a:rPr lang="zh-TW" altLang="en-US" dirty="0">
                <a:latin typeface="Arial" panose="020B0604020202020204" pitchFamily="34" charset="0"/>
              </a:rPr>
              <a:t>戶填補有關差異</a:t>
            </a:r>
            <a:r>
              <a:rPr lang="zh-CN" altLang="en-US" dirty="0">
                <a:latin typeface="Arial" panose="020B0604020202020204" pitchFamily="34" charset="0"/>
              </a:rPr>
              <a:t>。</a:t>
            </a:r>
            <a:endParaRPr lang="zh-TW" altLang="en-US" dirty="0">
              <a:latin typeface="Arial" panose="020B0604020202020204" pitchFamily="34" charset="0"/>
            </a:endParaRPr>
          </a:p>
          <a:p>
            <a:pPr eaLnBrk="1" hangingPunct="1"/>
            <a:endParaRPr lang="en-US" altLang="zh-TW" dirty="0">
              <a:latin typeface="Arial" panose="020B0604020202020204" pitchFamily="34" charset="0"/>
            </a:endParaRPr>
          </a:p>
        </p:txBody>
      </p:sp>
      <p:sp>
        <p:nvSpPr>
          <p:cNvPr id="130053" name="投影片編號版面配置區 3">
            <a:extLst>
              <a:ext uri="{FF2B5EF4-FFF2-40B4-BE49-F238E27FC236}">
                <a16:creationId xmlns:a16="http://schemas.microsoft.com/office/drawing/2014/main" id="{4C487EDE-95EB-1EDD-AE21-593B5AD74903}"/>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9584CC59-7991-6146-8418-2EE5F3A6B9B8}" type="slidenum">
              <a:rPr kumimoji="0" lang="zh-TW" altLang="en-US" b="0">
                <a:latin typeface="Calibri" panose="020F0502020204030204" pitchFamily="34" charset="0"/>
              </a:rPr>
              <a:pPr algn="r" eaLnBrk="1" hangingPunct="1">
                <a:spcBef>
                  <a:spcPct val="0"/>
                </a:spcBef>
              </a:pPr>
              <a:t>61</a:t>
            </a:fld>
            <a:endParaRPr kumimoji="0" lang="en-US" altLang="zh-TW" b="0">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89373348-2F8D-8851-3408-B015F70B0051}"/>
              </a:ext>
            </a:extLst>
          </p:cNvPr>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50" tIns="47674" rIns="95350" bIns="47674"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9D2AF567-5471-DA4D-A432-B86F5FD017A6}" type="slidenum">
              <a:rPr lang="en-US" altLang="zh-TW" b="0"/>
              <a:pPr algn="r" eaLnBrk="1" hangingPunct="1">
                <a:spcBef>
                  <a:spcPct val="0"/>
                </a:spcBef>
              </a:pPr>
              <a:t>62</a:t>
            </a:fld>
            <a:endParaRPr lang="en-US" altLang="zh-TW" b="0"/>
          </a:p>
        </p:txBody>
      </p:sp>
      <p:sp>
        <p:nvSpPr>
          <p:cNvPr id="132099" name="投影片圖像版面配置區 1">
            <a:extLst>
              <a:ext uri="{FF2B5EF4-FFF2-40B4-BE49-F238E27FC236}">
                <a16:creationId xmlns:a16="http://schemas.microsoft.com/office/drawing/2014/main" id="{9025DFF9-ED03-670B-1177-B7E644454E86}"/>
              </a:ext>
            </a:extLst>
          </p:cNvPr>
          <p:cNvSpPr>
            <a:spLocks noGrp="1" noRot="1" noChangeAspect="1" noChangeArrowheads="1" noTextEdit="1"/>
          </p:cNvSpPr>
          <p:nvPr>
            <p:ph type="sldImg"/>
          </p:nvPr>
        </p:nvSpPr>
        <p:spPr>
          <a:ln/>
        </p:spPr>
      </p:sp>
      <p:sp>
        <p:nvSpPr>
          <p:cNvPr id="132100" name="備忘稿版面配置區 2">
            <a:extLst>
              <a:ext uri="{FF2B5EF4-FFF2-40B4-BE49-F238E27FC236}">
                <a16:creationId xmlns:a16="http://schemas.microsoft.com/office/drawing/2014/main" id="{A9BD6475-1C32-59B0-A81C-786367CED8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r>
              <a:rPr lang="zh-TW" altLang="en-US" dirty="0">
                <a:latin typeface="Arial" panose="020B0604020202020204" pitchFamily="34" charset="0"/>
              </a:rPr>
              <a:t>當錯誤被找出之後，我們便要作出更正。更正的方法是將</a:t>
            </a:r>
            <a:r>
              <a:rPr lang="zh-TW" altLang="en-US" dirty="0" smtClean="0">
                <a:latin typeface="Arial" panose="020B0604020202020204" pitchFamily="34" charset="0"/>
              </a:rPr>
              <a:t>帳款記入正確</a:t>
            </a:r>
            <a:r>
              <a:rPr lang="zh-TW" altLang="en-US" dirty="0">
                <a:latin typeface="Arial" panose="020B0604020202020204" pitchFamily="34" charset="0"/>
              </a:rPr>
              <a:t>的</a:t>
            </a:r>
            <a:r>
              <a:rPr lang="zh-TW" altLang="en-US" dirty="0" smtClean="0">
                <a:latin typeface="Arial" panose="020B0604020202020204" pitchFamily="34" charset="0"/>
              </a:rPr>
              <a:t>帳及</a:t>
            </a:r>
            <a:r>
              <a:rPr lang="zh-TW" altLang="en-US" dirty="0">
                <a:latin typeface="Arial" panose="020B0604020202020204" pitchFamily="34" charset="0"/>
              </a:rPr>
              <a:t>暫</a:t>
            </a:r>
            <a:r>
              <a:rPr lang="zh-TW" altLang="en-US" dirty="0" smtClean="0">
                <a:latin typeface="Arial" panose="020B0604020202020204" pitchFamily="34" charset="0"/>
              </a:rPr>
              <a:t>記帳的</a:t>
            </a:r>
            <a:r>
              <a:rPr lang="zh-TW" altLang="en-US" dirty="0">
                <a:latin typeface="Arial" panose="020B0604020202020204" pitchFamily="34" charset="0"/>
              </a:rPr>
              <a:t>另一方。</a:t>
            </a:r>
          </a:p>
          <a:p>
            <a:pPr marL="225425" indent="-225425" eaLnBrk="1" hangingPunct="1"/>
            <a:endParaRPr lang="zh-TW" altLang="en-US" dirty="0">
              <a:latin typeface="Arial" panose="020B0604020202020204" pitchFamily="34" charset="0"/>
            </a:endParaRPr>
          </a:p>
          <a:p>
            <a:pPr marL="225425" indent="-225425" eaLnBrk="1" hangingPunct="1"/>
            <a:r>
              <a:rPr lang="zh-TW" altLang="en-US" dirty="0" smtClean="0">
                <a:latin typeface="Arial" panose="020B0604020202020204" pitchFamily="34" charset="0"/>
              </a:rPr>
              <a:t>我們更正錯誤後，試算表達至平衡，便</a:t>
            </a:r>
            <a:r>
              <a:rPr lang="zh-TW" altLang="en-US" dirty="0">
                <a:latin typeface="Arial" panose="020B0604020202020204" pitchFamily="34" charset="0"/>
              </a:rPr>
              <a:t>可刪除暫</a:t>
            </a:r>
            <a:r>
              <a:rPr lang="zh-TW" altLang="en-US" dirty="0" smtClean="0">
                <a:latin typeface="Arial" panose="020B0604020202020204" pitchFamily="34" charset="0"/>
              </a:rPr>
              <a:t>記帳。</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p:txBody>
      </p:sp>
      <p:sp>
        <p:nvSpPr>
          <p:cNvPr id="132101" name="投影片編號版面配置區 3">
            <a:extLst>
              <a:ext uri="{FF2B5EF4-FFF2-40B4-BE49-F238E27FC236}">
                <a16:creationId xmlns:a16="http://schemas.microsoft.com/office/drawing/2014/main" id="{EF256453-01A0-7DBE-9737-FADA1E63F4E6}"/>
              </a:ext>
            </a:extLst>
          </p:cNvPr>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50" tIns="47674" rIns="95350" bIns="47674"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E6847B65-C903-D041-B638-67511CC551EF}" type="slidenum">
              <a:rPr kumimoji="0" lang="zh-TW" altLang="en-US" b="0">
                <a:latin typeface="Calibri" panose="020F0502020204030204" pitchFamily="34" charset="0"/>
              </a:rPr>
              <a:pPr algn="r" eaLnBrk="1" hangingPunct="1">
                <a:spcBef>
                  <a:spcPct val="0"/>
                </a:spcBef>
              </a:pPr>
              <a:t>62</a:t>
            </a:fld>
            <a:endParaRPr kumimoji="0" lang="en-US" altLang="zh-TW" b="0">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B202B251-4267-8FA1-E2C9-10393B06152C}"/>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EC3DE480-4962-3242-BE03-85403782C34D}" type="slidenum">
              <a:rPr lang="en-US" altLang="zh-TW" b="0"/>
              <a:pPr algn="r" eaLnBrk="1" hangingPunct="1">
                <a:spcBef>
                  <a:spcPct val="0"/>
                </a:spcBef>
              </a:pPr>
              <a:t>63</a:t>
            </a:fld>
            <a:endParaRPr lang="en-US" altLang="zh-TW" b="0"/>
          </a:p>
        </p:txBody>
      </p:sp>
      <p:sp>
        <p:nvSpPr>
          <p:cNvPr id="134147" name="投影片圖像版面配置區 1">
            <a:extLst>
              <a:ext uri="{FF2B5EF4-FFF2-40B4-BE49-F238E27FC236}">
                <a16:creationId xmlns:a16="http://schemas.microsoft.com/office/drawing/2014/main" id="{47966D54-9BC8-89DE-6EC3-5042090D8018}"/>
              </a:ext>
            </a:extLst>
          </p:cNvPr>
          <p:cNvSpPr>
            <a:spLocks noGrp="1" noRot="1" noChangeAspect="1" noChangeArrowheads="1" noTextEdit="1"/>
          </p:cNvSpPr>
          <p:nvPr>
            <p:ph type="sldImg"/>
          </p:nvPr>
        </p:nvSpPr>
        <p:spPr>
          <a:ln/>
        </p:spPr>
      </p:sp>
      <p:sp>
        <p:nvSpPr>
          <p:cNvPr id="134148" name="備忘稿版面配置區 2">
            <a:extLst>
              <a:ext uri="{FF2B5EF4-FFF2-40B4-BE49-F238E27FC236}">
                <a16:creationId xmlns:a16="http://schemas.microsoft.com/office/drawing/2014/main" id="{7A5AC9DB-815B-023A-3CE5-B935C8E44A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教師提醒學生會導致試算表不平衡的錯誤類型：</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CN" altLang="en-US" u="sng" dirty="0">
                <a:latin typeface="Times New Roman" panose="02020603050405020304" pitchFamily="18" charset="0"/>
              </a:rPr>
              <a:t>只有一</a:t>
            </a:r>
            <a:r>
              <a:rPr lang="zh-TW" altLang="en-US" u="sng" dirty="0">
                <a:latin typeface="Times New Roman" panose="02020603050405020304" pitchFamily="18" charset="0"/>
              </a:rPr>
              <a:t>項</a:t>
            </a:r>
            <a:r>
              <a:rPr lang="zh-CN" altLang="en-US" u="sng" dirty="0">
                <a:latin typeface="Times New Roman" panose="02020603050405020304" pitchFamily="18" charset="0"/>
              </a:rPr>
              <a:t>分錄</a:t>
            </a:r>
            <a:endParaRPr lang="zh-TW" altLang="en-US" u="sng" dirty="0">
              <a:latin typeface="Times New Roman" panose="02020603050405020304" pitchFamily="18" charset="0"/>
            </a:endParaRPr>
          </a:p>
          <a:p>
            <a:pPr eaLnBrk="1" hangingPunct="1"/>
            <a:r>
              <a:rPr lang="zh-CN" altLang="en-US" dirty="0">
                <a:latin typeface="Times New Roman" panose="02020603050405020304" pitchFamily="18" charset="0"/>
              </a:rPr>
              <a:t>在複式簿記制度下，一</a:t>
            </a:r>
            <a:r>
              <a:rPr lang="zh-TW" altLang="en-US" dirty="0">
                <a:latin typeface="Times New Roman" panose="02020603050405020304" pitchFamily="18" charset="0"/>
              </a:rPr>
              <a:t>項</a:t>
            </a:r>
            <a:r>
              <a:rPr lang="zh-CN" altLang="en-US" dirty="0">
                <a:latin typeface="Times New Roman" panose="02020603050405020304" pitchFamily="18" charset="0"/>
              </a:rPr>
              <a:t>借</a:t>
            </a:r>
            <a:r>
              <a:rPr lang="zh-TW" altLang="en-US" dirty="0">
                <a:latin typeface="Times New Roman" panose="02020603050405020304" pitchFamily="18" charset="0"/>
              </a:rPr>
              <a:t>記</a:t>
            </a:r>
            <a:r>
              <a:rPr lang="zh-CN" altLang="en-US" dirty="0">
                <a:latin typeface="Times New Roman" panose="02020603050405020304" pitchFamily="18" charset="0"/>
              </a:rPr>
              <a:t>必須</a:t>
            </a:r>
            <a:r>
              <a:rPr lang="zh-TW" altLang="en-US" dirty="0">
                <a:latin typeface="Times New Roman" panose="02020603050405020304" pitchFamily="18" charset="0"/>
              </a:rPr>
              <a:t>連接</a:t>
            </a:r>
            <a:r>
              <a:rPr lang="zh-CN" altLang="en-US" dirty="0">
                <a:latin typeface="Times New Roman" panose="02020603050405020304" pitchFamily="18" charset="0"/>
              </a:rPr>
              <a:t>一</a:t>
            </a:r>
            <a:r>
              <a:rPr lang="zh-TW" altLang="en-US" dirty="0">
                <a:latin typeface="Times New Roman" panose="02020603050405020304" pitchFamily="18" charset="0"/>
              </a:rPr>
              <a:t>項</a:t>
            </a:r>
            <a:r>
              <a:rPr lang="zh-CN" altLang="en-US" dirty="0">
                <a:latin typeface="Times New Roman" panose="02020603050405020304" pitchFamily="18" charset="0"/>
              </a:rPr>
              <a:t>貸</a:t>
            </a:r>
            <a:r>
              <a:rPr lang="zh-TW" altLang="en-US" dirty="0">
                <a:latin typeface="Times New Roman" panose="02020603050405020304" pitchFamily="18" charset="0"/>
              </a:rPr>
              <a:t>記</a:t>
            </a:r>
            <a:r>
              <a:rPr lang="zh-CN" altLang="en-US" dirty="0">
                <a:latin typeface="Times New Roman" panose="02020603050405020304" pitchFamily="18" charset="0"/>
              </a:rPr>
              <a:t>。兩者中任何一</a:t>
            </a:r>
            <a:r>
              <a:rPr lang="zh-TW" altLang="en-US" dirty="0">
                <a:latin typeface="Times New Roman" panose="02020603050405020304" pitchFamily="18" charset="0"/>
              </a:rPr>
              <a:t>項並無</a:t>
            </a:r>
            <a:r>
              <a:rPr lang="zh-CN" altLang="en-US" dirty="0">
                <a:latin typeface="Times New Roman" panose="02020603050405020304" pitchFamily="18" charset="0"/>
              </a:rPr>
              <a:t>入帳都</a:t>
            </a:r>
            <a:r>
              <a:rPr lang="zh-TW" altLang="en-US" dirty="0">
                <a:latin typeface="Times New Roman" panose="02020603050405020304" pitchFamily="18" charset="0"/>
              </a:rPr>
              <a:t>會</a:t>
            </a:r>
            <a:r>
              <a:rPr lang="zh-CN" altLang="en-US" dirty="0">
                <a:latin typeface="Times New Roman" panose="02020603050405020304" pitchFamily="18" charset="0"/>
              </a:rPr>
              <a:t>引致試算表不平衡。例</a:t>
            </a:r>
            <a:r>
              <a:rPr lang="zh-TW" altLang="en-US" dirty="0">
                <a:latin typeface="Times New Roman" panose="02020603050405020304" pitchFamily="18" charset="0"/>
              </a:rPr>
              <a:t>子</a:t>
            </a:r>
            <a:r>
              <a:rPr lang="zh-CN" altLang="en-US" dirty="0" smtClean="0">
                <a:latin typeface="Times New Roman" panose="02020603050405020304" pitchFamily="18" charset="0"/>
              </a:rPr>
              <a:t>：</a:t>
            </a:r>
            <a:r>
              <a:rPr lang="zh-TW" altLang="en-US" dirty="0" smtClean="0">
                <a:latin typeface="Times New Roman" panose="02020603050405020304" pitchFamily="18" charset="0"/>
              </a:rPr>
              <a:t>就</a:t>
            </a:r>
            <a:r>
              <a:rPr lang="zh-CN" altLang="en-US" dirty="0" smtClean="0">
                <a:latin typeface="Times New Roman" panose="02020603050405020304" pitchFamily="18" charset="0"/>
              </a:rPr>
              <a:t>支付</a:t>
            </a:r>
            <a:r>
              <a:rPr lang="zh-CN" altLang="en-US" dirty="0">
                <a:latin typeface="Times New Roman" panose="02020603050405020304" pitchFamily="18" charset="0"/>
              </a:rPr>
              <a:t>現金予</a:t>
            </a:r>
            <a:r>
              <a:rPr lang="zh-CN" altLang="en-US" dirty="0" smtClean="0">
                <a:latin typeface="Times New Roman" panose="02020603050405020304" pitchFamily="18" charset="0"/>
              </a:rPr>
              <a:t>債權人</a:t>
            </a:r>
            <a:r>
              <a:rPr lang="zh-TW" altLang="en-US" dirty="0" smtClean="0">
                <a:latin typeface="Times New Roman" panose="02020603050405020304" pitchFamily="18" charset="0"/>
              </a:rPr>
              <a:t>，只</a:t>
            </a:r>
            <a:r>
              <a:rPr lang="zh-CN" altLang="en-US" dirty="0" smtClean="0">
                <a:latin typeface="Times New Roman" panose="02020603050405020304" pitchFamily="18" charset="0"/>
              </a:rPr>
              <a:t>貸</a:t>
            </a:r>
            <a:r>
              <a:rPr lang="zh-CN" altLang="en-US" dirty="0">
                <a:latin typeface="Times New Roman" panose="02020603050405020304" pitchFamily="18" charset="0"/>
              </a:rPr>
              <a:t>記</a:t>
            </a:r>
            <a:r>
              <a:rPr lang="zh-CN" altLang="en-US" dirty="0" smtClean="0">
                <a:latin typeface="Times New Roman" panose="02020603050405020304" pitchFamily="18" charset="0"/>
              </a:rPr>
              <a:t>現金帳。</a:t>
            </a:r>
            <a:endParaRPr lang="zh-TW" altLang="en-US" dirty="0">
              <a:latin typeface="Times New Roman" panose="02020603050405020304" pitchFamily="18" charset="0"/>
            </a:endParaRPr>
          </a:p>
          <a:p>
            <a:pPr eaLnBrk="1" hangingPunct="1"/>
            <a:endParaRPr lang="en-US" altLang="zh-TW" dirty="0">
              <a:latin typeface="Times New Roman" panose="02020603050405020304" pitchFamily="18" charset="0"/>
            </a:endParaRPr>
          </a:p>
          <a:p>
            <a:pPr eaLnBrk="1" hangingPunct="1"/>
            <a:r>
              <a:rPr lang="zh-CN" altLang="en-US" u="sng" dirty="0">
                <a:latin typeface="Times New Roman" panose="02020603050405020304" pitchFamily="18" charset="0"/>
              </a:rPr>
              <a:t>兩</a:t>
            </a:r>
            <a:r>
              <a:rPr lang="zh-TW" altLang="en-US" u="sng" dirty="0">
                <a:latin typeface="Times New Roman" panose="02020603050405020304" pitchFamily="18" charset="0"/>
              </a:rPr>
              <a:t>項</a:t>
            </a:r>
            <a:r>
              <a:rPr lang="zh-CN" altLang="en-US" u="sng" dirty="0">
                <a:latin typeface="Times New Roman" panose="02020603050405020304" pitchFamily="18" charset="0"/>
              </a:rPr>
              <a:t>分錄</a:t>
            </a:r>
            <a:r>
              <a:rPr lang="zh-TW" altLang="en-US" u="sng" dirty="0">
                <a:latin typeface="Times New Roman" panose="02020603050405020304" pitchFamily="18" charset="0"/>
              </a:rPr>
              <a:t>在</a:t>
            </a:r>
            <a:r>
              <a:rPr lang="zh-CN" altLang="en-US" u="sng" dirty="0">
                <a:latin typeface="Times New Roman" panose="02020603050405020304" pitchFamily="18" charset="0"/>
              </a:rPr>
              <a:t>同一方入帳</a:t>
            </a:r>
            <a:endParaRPr lang="zh-TW" altLang="en-US" u="sng" dirty="0">
              <a:latin typeface="Times New Roman" panose="02020603050405020304" pitchFamily="18" charset="0"/>
            </a:endParaRPr>
          </a:p>
          <a:p>
            <a:pPr eaLnBrk="1" hangingPunct="1"/>
            <a:r>
              <a:rPr lang="zh-CN" altLang="en-US" dirty="0">
                <a:latin typeface="Times New Roman" panose="02020603050405020304" pitchFamily="18" charset="0"/>
              </a:rPr>
              <a:t>將兩</a:t>
            </a:r>
            <a:r>
              <a:rPr lang="zh-TW" altLang="en-US" dirty="0">
                <a:latin typeface="Times New Roman" panose="02020603050405020304" pitchFamily="18" charset="0"/>
              </a:rPr>
              <a:t>項</a:t>
            </a:r>
            <a:r>
              <a:rPr lang="zh-CN" altLang="en-US" dirty="0">
                <a:latin typeface="Times New Roman" panose="02020603050405020304" pitchFamily="18" charset="0"/>
              </a:rPr>
              <a:t>分錄</a:t>
            </a:r>
            <a:r>
              <a:rPr lang="zh-TW" altLang="en-US" dirty="0">
                <a:latin typeface="Times New Roman" panose="02020603050405020304" pitchFamily="18" charset="0"/>
              </a:rPr>
              <a:t>在</a:t>
            </a:r>
            <a:r>
              <a:rPr lang="zh-CN" altLang="en-US" dirty="0">
                <a:latin typeface="Times New Roman" panose="02020603050405020304" pitchFamily="18" charset="0"/>
              </a:rPr>
              <a:t>同一方入帳會造成試算表不平衡。例</a:t>
            </a:r>
            <a:r>
              <a:rPr lang="zh-TW" altLang="en-US" dirty="0">
                <a:latin typeface="Times New Roman" panose="02020603050405020304" pitchFamily="18" charset="0"/>
              </a:rPr>
              <a:t>子：</a:t>
            </a:r>
            <a:r>
              <a:rPr lang="zh-CN" altLang="en-US" dirty="0">
                <a:latin typeface="Times New Roman" panose="02020603050405020304" pitchFamily="18" charset="0"/>
              </a:rPr>
              <a:t>就支付現金予</a:t>
            </a:r>
            <a:r>
              <a:rPr lang="zh-CN" altLang="en-US" dirty="0" smtClean="0">
                <a:latin typeface="Times New Roman" panose="02020603050405020304" pitchFamily="18" charset="0"/>
              </a:rPr>
              <a:t>債權人</a:t>
            </a:r>
            <a:r>
              <a:rPr lang="zh-TW" altLang="en-US" dirty="0" smtClean="0">
                <a:latin typeface="Times New Roman" panose="02020603050405020304" pitchFamily="18" charset="0"/>
              </a:rPr>
              <a:t>，</a:t>
            </a:r>
            <a:r>
              <a:rPr lang="zh-CN" altLang="en-US" dirty="0" smtClean="0">
                <a:latin typeface="Times New Roman" panose="02020603050405020304" pitchFamily="18" charset="0"/>
              </a:rPr>
              <a:t>同時</a:t>
            </a:r>
            <a:r>
              <a:rPr lang="zh-CN" altLang="en-US" dirty="0">
                <a:latin typeface="Times New Roman" panose="02020603050405020304" pitchFamily="18" charset="0"/>
              </a:rPr>
              <a:t>借記債權人帳目和現金帳目。</a:t>
            </a:r>
            <a:endParaRPr lang="en-US" altLang="zh-TW" dirty="0">
              <a:latin typeface="Times New Roman" panose="02020603050405020304" pitchFamily="18" charset="0"/>
            </a:endParaRPr>
          </a:p>
          <a:p>
            <a:pPr eaLnBrk="1" hangingPunct="1"/>
            <a:endParaRPr lang="en-US" altLang="zh-TW" dirty="0">
              <a:latin typeface="Times New Roman" panose="02020603050405020304" pitchFamily="18" charset="0"/>
            </a:endParaRPr>
          </a:p>
          <a:p>
            <a:pPr eaLnBrk="1" hangingPunct="1"/>
            <a:r>
              <a:rPr lang="zh-CN" altLang="en-US" u="sng" dirty="0" smtClean="0">
                <a:latin typeface="Times New Roman" panose="02020603050405020304" pitchFamily="18" charset="0"/>
              </a:rPr>
              <a:t>兩</a:t>
            </a:r>
            <a:r>
              <a:rPr lang="zh-TW" altLang="en-US" u="sng" dirty="0">
                <a:latin typeface="Times New Roman" panose="02020603050405020304" pitchFamily="18" charset="0"/>
              </a:rPr>
              <a:t>項</a:t>
            </a:r>
            <a:r>
              <a:rPr lang="zh-CN" altLang="en-US" u="sng" dirty="0">
                <a:latin typeface="Times New Roman" panose="02020603050405020304" pitchFamily="18" charset="0"/>
              </a:rPr>
              <a:t>不同的分錄</a:t>
            </a:r>
            <a:endParaRPr lang="zh-TW" altLang="en-US" u="sng" dirty="0">
              <a:latin typeface="Times New Roman" panose="02020603050405020304" pitchFamily="18" charset="0"/>
            </a:endParaRPr>
          </a:p>
          <a:p>
            <a:pPr eaLnBrk="1" hangingPunct="1"/>
            <a:r>
              <a:rPr lang="zh-CN" altLang="en-US" dirty="0">
                <a:latin typeface="Times New Roman" panose="02020603050405020304" pitchFamily="18" charset="0"/>
              </a:rPr>
              <a:t>就支付現金予</a:t>
            </a:r>
            <a:r>
              <a:rPr lang="zh-CN" altLang="en-US" dirty="0" smtClean="0">
                <a:latin typeface="Times New Roman" panose="02020603050405020304" pitchFamily="18" charset="0"/>
              </a:rPr>
              <a:t>債權人</a:t>
            </a:r>
            <a:r>
              <a:rPr lang="zh-TW" altLang="en-US" dirty="0" smtClean="0">
                <a:latin typeface="Times New Roman" panose="02020603050405020304" pitchFamily="18" charset="0"/>
              </a:rPr>
              <a:t>，</a:t>
            </a:r>
            <a:r>
              <a:rPr lang="zh-CN" altLang="en-US" dirty="0" smtClean="0">
                <a:latin typeface="Times New Roman" panose="02020603050405020304" pitchFamily="18" charset="0"/>
              </a:rPr>
              <a:t>借</a:t>
            </a:r>
            <a:r>
              <a:rPr lang="zh-CN" altLang="en-US" dirty="0">
                <a:latin typeface="Times New Roman" panose="02020603050405020304" pitchFamily="18" charset="0"/>
              </a:rPr>
              <a:t>記及貸記不同的金額。</a:t>
            </a:r>
            <a:endParaRPr lang="en-US" altLang="zh-TW" dirty="0">
              <a:latin typeface="Times New Roman" panose="02020603050405020304" pitchFamily="18" charset="0"/>
            </a:endParaRPr>
          </a:p>
          <a:p>
            <a:pPr eaLnBrk="1" hangingPunct="1"/>
            <a:endParaRPr lang="en-US" altLang="zh-TW" dirty="0">
              <a:latin typeface="Arial" panose="020B0604020202020204" pitchFamily="34" charset="0"/>
            </a:endParaRPr>
          </a:p>
        </p:txBody>
      </p:sp>
      <p:sp>
        <p:nvSpPr>
          <p:cNvPr id="134149" name="投影片編號版面配置區 3">
            <a:extLst>
              <a:ext uri="{FF2B5EF4-FFF2-40B4-BE49-F238E27FC236}">
                <a16:creationId xmlns:a16="http://schemas.microsoft.com/office/drawing/2014/main" id="{CA2CBDD9-CE3A-33A2-80CF-B9023A8D499A}"/>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9EAC47FF-CF10-164D-B088-6AB836ED1A9C}" type="slidenum">
              <a:rPr kumimoji="0" lang="zh-TW" altLang="en-US" b="0">
                <a:latin typeface="Calibri" panose="020F0502020204030204" pitchFamily="34" charset="0"/>
              </a:rPr>
              <a:pPr algn="r" eaLnBrk="1" hangingPunct="1">
                <a:spcBef>
                  <a:spcPct val="0"/>
                </a:spcBef>
              </a:pPr>
              <a:t>63</a:t>
            </a:fld>
            <a:endParaRPr kumimoji="0" lang="en-US" altLang="zh-TW" b="0">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EB83CB15-0703-6BDB-91FF-58C15E24D8B2}"/>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CA177A9F-A51F-7940-97AF-1C55CB07AB0B}" type="slidenum">
              <a:rPr lang="en-US" altLang="zh-TW" b="0"/>
              <a:pPr algn="r" eaLnBrk="1" hangingPunct="1">
                <a:spcBef>
                  <a:spcPct val="0"/>
                </a:spcBef>
              </a:pPr>
              <a:t>64</a:t>
            </a:fld>
            <a:endParaRPr lang="en-US" altLang="zh-TW" b="0"/>
          </a:p>
        </p:txBody>
      </p:sp>
      <p:sp>
        <p:nvSpPr>
          <p:cNvPr id="136195" name="投影片圖像版面配置區 1">
            <a:extLst>
              <a:ext uri="{FF2B5EF4-FFF2-40B4-BE49-F238E27FC236}">
                <a16:creationId xmlns:a16="http://schemas.microsoft.com/office/drawing/2014/main" id="{B0D4C4ED-4464-81C7-F8BC-73712B6A760D}"/>
              </a:ext>
            </a:extLst>
          </p:cNvPr>
          <p:cNvSpPr>
            <a:spLocks noGrp="1" noRot="1" noChangeAspect="1" noChangeArrowheads="1" noTextEdit="1"/>
          </p:cNvSpPr>
          <p:nvPr>
            <p:ph type="sldImg"/>
          </p:nvPr>
        </p:nvSpPr>
        <p:spPr>
          <a:ln/>
        </p:spPr>
      </p:sp>
      <p:sp>
        <p:nvSpPr>
          <p:cNvPr id="136196" name="備忘稿版面配置區 2">
            <a:extLst>
              <a:ext uri="{FF2B5EF4-FFF2-40B4-BE49-F238E27FC236}">
                <a16:creationId xmlns:a16="http://schemas.microsoft.com/office/drawing/2014/main" id="{31364917-7135-E608-1036-2BCEC0A020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dirty="0">
                <a:latin typeface="Times New Roman" panose="02020603050405020304" pitchFamily="18" charset="0"/>
              </a:rPr>
              <a:t>這類錯誤源於只作</a:t>
            </a:r>
            <a:r>
              <a:rPr lang="zh-TW" altLang="en-US" dirty="0">
                <a:latin typeface="Times New Roman" panose="02020603050405020304" pitchFamily="18" charset="0"/>
              </a:rPr>
              <a:t>出</a:t>
            </a:r>
            <a:r>
              <a:rPr lang="zh-CN" altLang="en-US" dirty="0">
                <a:latin typeface="Times New Roman" panose="02020603050405020304" pitchFamily="18" charset="0"/>
              </a:rPr>
              <a:t>單一借方或貸方分錄。</a:t>
            </a:r>
            <a:endParaRPr lang="zh-TW" altLang="en-US" dirty="0">
              <a:latin typeface="Times New Roman" panose="02020603050405020304" pitchFamily="18" charset="0"/>
            </a:endParaRPr>
          </a:p>
          <a:p>
            <a:pPr eaLnBrk="1" hangingPunct="1">
              <a:spcBef>
                <a:spcPct val="0"/>
              </a:spcBef>
            </a:pPr>
            <a:endParaRPr lang="en-US" altLang="zh-TW" dirty="0">
              <a:latin typeface="Times New Roman" panose="02020603050405020304" pitchFamily="18" charset="0"/>
            </a:endParaRPr>
          </a:p>
          <a:p>
            <a:pPr eaLnBrk="1" hangingPunct="1">
              <a:spcBef>
                <a:spcPct val="0"/>
              </a:spcBef>
            </a:pPr>
            <a:r>
              <a:rPr lang="zh-CN" altLang="en-US" dirty="0">
                <a:latin typeface="Times New Roman" panose="02020603050405020304" pitchFamily="18" charset="0"/>
              </a:rPr>
              <a:t>這類錯誤會令試算表無法平衡。在</a:t>
            </a:r>
            <a:r>
              <a:rPr lang="zh-TW" altLang="en-US" dirty="0">
                <a:latin typeface="Times New Roman" panose="02020603050405020304" pitchFamily="18" charset="0"/>
              </a:rPr>
              <a:t>這個個</a:t>
            </a:r>
            <a:r>
              <a:rPr lang="zh-CN" altLang="en-US" dirty="0">
                <a:latin typeface="Times New Roman" panose="02020603050405020304" pitchFamily="18" charset="0"/>
              </a:rPr>
              <a:t>案中，暫記帳戶會</a:t>
            </a:r>
            <a:r>
              <a:rPr lang="zh-TW" altLang="en-US" dirty="0">
                <a:latin typeface="Times New Roman" panose="02020603050405020304" pitchFamily="18" charset="0"/>
              </a:rPr>
              <a:t>列為</a:t>
            </a:r>
            <a:r>
              <a:rPr lang="zh-CN" altLang="en-US" dirty="0">
                <a:latin typeface="Times New Roman" panose="02020603050405020304" pitchFamily="18" charset="0"/>
              </a:rPr>
              <a:t>貸</a:t>
            </a:r>
            <a:r>
              <a:rPr lang="zh-TW" altLang="en-US" dirty="0">
                <a:latin typeface="Times New Roman" panose="02020603050405020304" pitchFamily="18" charset="0"/>
              </a:rPr>
              <a:t>項，</a:t>
            </a:r>
            <a:r>
              <a:rPr lang="zh-CN" altLang="en-US" dirty="0">
                <a:latin typeface="Times New Roman" panose="02020603050405020304" pitchFamily="18" charset="0"/>
              </a:rPr>
              <a:t>暫時保持試算表的平衡。</a:t>
            </a:r>
          </a:p>
          <a:p>
            <a:pPr eaLnBrk="1" hangingPunct="1">
              <a:spcBef>
                <a:spcPct val="0"/>
              </a:spcBef>
            </a:pPr>
            <a:endParaRPr lang="en-US" altLang="zh-TW" dirty="0">
              <a:latin typeface="Times New Roman" panose="02020603050405020304" pitchFamily="18" charset="0"/>
            </a:endParaRPr>
          </a:p>
          <a:p>
            <a:pPr eaLnBrk="1" hangingPunct="1">
              <a:spcBef>
                <a:spcPct val="0"/>
              </a:spcBef>
            </a:pPr>
            <a:r>
              <a:rPr lang="zh-CN" altLang="en-US" dirty="0">
                <a:latin typeface="Times New Roman" panose="02020603050405020304" pitchFamily="18" charset="0"/>
              </a:rPr>
              <a:t>一旦發現錯誤，會計師會透過借記暫記帳戶及貸記債務人帳目（</a:t>
            </a:r>
            <a:r>
              <a:rPr lang="zh-TW" altLang="en-US" dirty="0">
                <a:latin typeface="Times New Roman" panose="02020603050405020304" pitchFamily="18" charset="0"/>
              </a:rPr>
              <a:t>即</a:t>
            </a:r>
            <a:r>
              <a:rPr lang="zh-CN" altLang="en-US" dirty="0">
                <a:latin typeface="Times New Roman" panose="02020603050405020304" pitchFamily="18" charset="0"/>
              </a:rPr>
              <a:t>利民有限公司）來更正分錄。</a:t>
            </a:r>
            <a:endParaRPr lang="zh-TW" altLang="en-US" dirty="0">
              <a:latin typeface="Times New Roman" panose="02020603050405020304" pitchFamily="18" charset="0"/>
            </a:endParaRPr>
          </a:p>
          <a:p>
            <a:pPr eaLnBrk="1" hangingPunct="1">
              <a:spcBef>
                <a:spcPct val="0"/>
              </a:spcBef>
            </a:pPr>
            <a:endParaRPr lang="en-US" altLang="zh-TW" dirty="0">
              <a:latin typeface="Times New Roman" panose="02020603050405020304" pitchFamily="18" charset="0"/>
            </a:endParaRPr>
          </a:p>
          <a:p>
            <a:pPr eaLnBrk="1" hangingPunct="1">
              <a:spcBef>
                <a:spcPct val="0"/>
              </a:spcBef>
            </a:pPr>
            <a:r>
              <a:rPr lang="zh-CN" altLang="en-US" dirty="0">
                <a:latin typeface="Times New Roman" panose="02020603050405020304" pitchFamily="18" charset="0"/>
              </a:rPr>
              <a:t>這種更正只影響資產負債表，對利潤</a:t>
            </a:r>
            <a:r>
              <a:rPr lang="zh-TW" altLang="en-US" dirty="0">
                <a:latin typeface="Times New Roman" panose="02020603050405020304" pitchFamily="18" charset="0"/>
              </a:rPr>
              <a:t>並</a:t>
            </a:r>
            <a:r>
              <a:rPr lang="zh-CN" altLang="en-US" dirty="0">
                <a:latin typeface="Times New Roman" panose="02020603050405020304" pitchFamily="18" charset="0"/>
              </a:rPr>
              <a:t>無任何影響。</a:t>
            </a:r>
            <a:endParaRPr lang="zh-TW" altLang="en-US" dirty="0">
              <a:latin typeface="Times New Roman" panose="02020603050405020304" pitchFamily="18" charset="0"/>
            </a:endParaRPr>
          </a:p>
          <a:p>
            <a:pPr eaLnBrk="1" hangingPunct="1">
              <a:spcBef>
                <a:spcPct val="0"/>
              </a:spcBef>
            </a:pPr>
            <a:endParaRPr lang="en-US" altLang="zh-TW" dirty="0">
              <a:latin typeface="Arial" panose="020B0604020202020204" pitchFamily="34" charset="0"/>
            </a:endParaRPr>
          </a:p>
        </p:txBody>
      </p:sp>
      <p:sp>
        <p:nvSpPr>
          <p:cNvPr id="136197" name="投影片編號版面配置區 3">
            <a:extLst>
              <a:ext uri="{FF2B5EF4-FFF2-40B4-BE49-F238E27FC236}">
                <a16:creationId xmlns:a16="http://schemas.microsoft.com/office/drawing/2014/main" id="{F4C44C67-EC86-2DE0-50A1-927665B904B1}"/>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83FBC98E-918F-0041-81C9-2D407D739CC0}" type="slidenum">
              <a:rPr kumimoji="0" lang="zh-TW" altLang="en-US" b="0">
                <a:latin typeface="Calibri" panose="020F0502020204030204" pitchFamily="34" charset="0"/>
              </a:rPr>
              <a:pPr algn="r" eaLnBrk="1" hangingPunct="1">
                <a:spcBef>
                  <a:spcPct val="0"/>
                </a:spcBef>
              </a:pPr>
              <a:t>64</a:t>
            </a:fld>
            <a:endParaRPr kumimoji="0" lang="en-US" altLang="zh-TW" b="0">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3749334A-0972-5182-DC7C-E5C121772385}"/>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2D5E0EE-FEC8-2A4F-A437-2912DA1B27A4}" type="slidenum">
              <a:rPr lang="en-US" altLang="zh-TW" b="0"/>
              <a:pPr algn="r" eaLnBrk="1" hangingPunct="1">
                <a:spcBef>
                  <a:spcPct val="0"/>
                </a:spcBef>
              </a:pPr>
              <a:t>65</a:t>
            </a:fld>
            <a:endParaRPr lang="en-US" altLang="zh-TW" b="0"/>
          </a:p>
        </p:txBody>
      </p:sp>
      <p:sp>
        <p:nvSpPr>
          <p:cNvPr id="138243" name="投影片圖像版面配置區 1">
            <a:extLst>
              <a:ext uri="{FF2B5EF4-FFF2-40B4-BE49-F238E27FC236}">
                <a16:creationId xmlns:a16="http://schemas.microsoft.com/office/drawing/2014/main" id="{26F97BFD-4FDC-F61E-B4FA-A81DE0A8BE44}"/>
              </a:ext>
            </a:extLst>
          </p:cNvPr>
          <p:cNvSpPr>
            <a:spLocks noGrp="1" noRot="1" noChangeAspect="1" noChangeArrowheads="1" noTextEdit="1"/>
          </p:cNvSpPr>
          <p:nvPr>
            <p:ph type="sldImg"/>
          </p:nvPr>
        </p:nvSpPr>
        <p:spPr>
          <a:ln/>
        </p:spPr>
      </p:sp>
      <p:sp>
        <p:nvSpPr>
          <p:cNvPr id="138244" name="備忘稿版面配置區 2">
            <a:extLst>
              <a:ext uri="{FF2B5EF4-FFF2-40B4-BE49-F238E27FC236}">
                <a16:creationId xmlns:a16="http://schemas.microsoft.com/office/drawing/2014/main" id="{A21C288D-F11E-854A-1CD8-B151AA5701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dirty="0">
                <a:latin typeface="Times New Roman" panose="02020603050405020304" pitchFamily="18" charset="0"/>
              </a:rPr>
              <a:t>這類錯誤是由於兩</a:t>
            </a:r>
            <a:r>
              <a:rPr lang="zh-TW" altLang="en-US" dirty="0">
                <a:latin typeface="Times New Roman" panose="02020603050405020304" pitchFamily="18" charset="0"/>
              </a:rPr>
              <a:t>項</a:t>
            </a:r>
            <a:r>
              <a:rPr lang="zh-CN" altLang="en-US" dirty="0">
                <a:latin typeface="Times New Roman" panose="02020603050405020304" pitchFamily="18" charset="0"/>
              </a:rPr>
              <a:t>帳目的借方／貸方於同一方入帳，而在對應方卻未作任何分錄。</a:t>
            </a:r>
            <a:endParaRPr lang="zh-TW" altLang="en-US" dirty="0">
              <a:latin typeface="Times New Roman" panose="02020603050405020304" pitchFamily="18" charset="0"/>
            </a:endParaRPr>
          </a:p>
          <a:p>
            <a:pPr eaLnBrk="1" hangingPunct="1">
              <a:spcBef>
                <a:spcPct val="0"/>
              </a:spcBef>
            </a:pPr>
            <a:endParaRPr lang="en-US" altLang="zh-TW" dirty="0">
              <a:latin typeface="Times New Roman" panose="02020603050405020304" pitchFamily="18" charset="0"/>
            </a:endParaRPr>
          </a:p>
          <a:p>
            <a:pPr eaLnBrk="1" hangingPunct="1">
              <a:spcBef>
                <a:spcPct val="0"/>
              </a:spcBef>
            </a:pPr>
            <a:r>
              <a:rPr lang="zh-CN" altLang="en-US" dirty="0">
                <a:latin typeface="Times New Roman" panose="02020603050405020304" pitchFamily="18" charset="0"/>
              </a:rPr>
              <a:t>當試算表不平衡而又未發現錯誤時，暫記帳戶會</a:t>
            </a:r>
            <a:r>
              <a:rPr lang="zh-TW" altLang="en-US" dirty="0">
                <a:latin typeface="Times New Roman" panose="02020603050405020304" pitchFamily="18" charset="0"/>
              </a:rPr>
              <a:t>記入</a:t>
            </a:r>
            <a:r>
              <a:rPr lang="zh-CN" altLang="en-US" dirty="0">
                <a:latin typeface="Times New Roman" panose="02020603050405020304" pitchFamily="18" charset="0"/>
              </a:rPr>
              <a:t>貸</a:t>
            </a:r>
            <a:r>
              <a:rPr lang="zh-TW" altLang="en-US" dirty="0">
                <a:latin typeface="Times New Roman" panose="02020603050405020304" pitchFamily="18" charset="0"/>
              </a:rPr>
              <a:t>方，</a:t>
            </a:r>
            <a:r>
              <a:rPr lang="zh-CN" altLang="en-US" dirty="0">
                <a:latin typeface="Times New Roman" panose="02020603050405020304" pitchFamily="18" charset="0"/>
              </a:rPr>
              <a:t>以暫時</a:t>
            </a:r>
            <a:r>
              <a:rPr lang="zh-TW" altLang="en-US" dirty="0">
                <a:latin typeface="Times New Roman" panose="02020603050405020304" pitchFamily="18" charset="0"/>
              </a:rPr>
              <a:t>取得</a:t>
            </a:r>
            <a:r>
              <a:rPr lang="zh-CN" altLang="en-US" dirty="0">
                <a:latin typeface="Times New Roman" panose="02020603050405020304" pitchFamily="18" charset="0"/>
              </a:rPr>
              <a:t>平衡。</a:t>
            </a:r>
            <a:endParaRPr lang="zh-TW" altLang="en-US" dirty="0">
              <a:latin typeface="Times New Roman" panose="02020603050405020304" pitchFamily="18" charset="0"/>
            </a:endParaRPr>
          </a:p>
          <a:p>
            <a:pPr eaLnBrk="1" hangingPunct="1">
              <a:spcBef>
                <a:spcPct val="0"/>
              </a:spcBef>
            </a:pPr>
            <a:endParaRPr lang="en-US" altLang="zh-TW" dirty="0">
              <a:latin typeface="Times New Roman" panose="02020603050405020304" pitchFamily="18" charset="0"/>
            </a:endParaRPr>
          </a:p>
          <a:p>
            <a:pPr eaLnBrk="1" hangingPunct="1">
              <a:spcBef>
                <a:spcPct val="0"/>
              </a:spcBef>
            </a:pPr>
            <a:r>
              <a:rPr lang="zh-TW" altLang="en-US" dirty="0">
                <a:latin typeface="Times New Roman" panose="02020603050405020304" pitchFamily="18" charset="0"/>
              </a:rPr>
              <a:t>其後終於發現</a:t>
            </a:r>
            <a:r>
              <a:rPr lang="zh-CN" altLang="en-US" dirty="0">
                <a:latin typeface="Times New Roman" panose="02020603050405020304" pitchFamily="18" charset="0"/>
              </a:rPr>
              <a:t>錯誤。在</a:t>
            </a:r>
            <a:r>
              <a:rPr lang="zh-TW" altLang="en-US" dirty="0">
                <a:latin typeface="Times New Roman" panose="02020603050405020304" pitchFamily="18" charset="0"/>
              </a:rPr>
              <a:t>這個個</a:t>
            </a:r>
            <a:r>
              <a:rPr lang="zh-CN" altLang="en-US" dirty="0">
                <a:latin typeface="Times New Roman" panose="02020603050405020304" pitchFamily="18" charset="0"/>
              </a:rPr>
              <a:t>案中，出現的錯誤是該筆款額被錯誤借記，而非貸記布林公司的帳目。</a:t>
            </a:r>
            <a:endParaRPr lang="en-US" altLang="zh-TW" dirty="0">
              <a:latin typeface="Times New Roman" panose="02020603050405020304" pitchFamily="18" charset="0"/>
            </a:endParaRPr>
          </a:p>
          <a:p>
            <a:pPr eaLnBrk="1" hangingPunct="1">
              <a:spcBef>
                <a:spcPct val="0"/>
              </a:spcBef>
            </a:pPr>
            <a:endParaRPr lang="en-US" altLang="zh-TW" dirty="0">
              <a:latin typeface="Times New Roman" panose="02020603050405020304" pitchFamily="18" charset="0"/>
            </a:endParaRPr>
          </a:p>
          <a:p>
            <a:pPr eaLnBrk="1" hangingPunct="1">
              <a:spcBef>
                <a:spcPct val="0"/>
              </a:spcBef>
            </a:pPr>
            <a:r>
              <a:rPr lang="zh-CN" altLang="en-US" dirty="0">
                <a:latin typeface="Times New Roman" panose="02020603050405020304" pitchFamily="18" charset="0"/>
              </a:rPr>
              <a:t>透過於暫記帳戶借記</a:t>
            </a:r>
            <a:r>
              <a:rPr lang="zh-CN" altLang="zh-TW" dirty="0">
                <a:latin typeface="Times New Roman" panose="02020603050405020304" pitchFamily="18" charset="0"/>
              </a:rPr>
              <a:t>，</a:t>
            </a:r>
            <a:r>
              <a:rPr lang="zh-CN" altLang="en-US" dirty="0">
                <a:latin typeface="Times New Roman" panose="02020603050405020304" pitchFamily="18" charset="0"/>
              </a:rPr>
              <a:t>並於布林有限公司</a:t>
            </a:r>
            <a:r>
              <a:rPr lang="zh-TW" altLang="en-US" dirty="0">
                <a:latin typeface="Times New Roman" panose="02020603050405020304" pitchFamily="18" charset="0"/>
              </a:rPr>
              <a:t>項目</a:t>
            </a:r>
            <a:r>
              <a:rPr lang="zh-CN" altLang="en-US" dirty="0">
                <a:latin typeface="Times New Roman" panose="02020603050405020304" pitchFamily="18" charset="0"/>
              </a:rPr>
              <a:t>貸記銷貨退回金額</a:t>
            </a:r>
            <a:r>
              <a:rPr lang="zh-TW" altLang="en-US" dirty="0">
                <a:latin typeface="Times New Roman" panose="02020603050405020304" pitchFamily="18" charset="0"/>
              </a:rPr>
              <a:t>一</a:t>
            </a:r>
            <a:r>
              <a:rPr lang="zh-CN" altLang="en-US" dirty="0">
                <a:latin typeface="Times New Roman" panose="02020603050405020304" pitchFamily="18" charset="0"/>
              </a:rPr>
              <a:t>倍的款項，</a:t>
            </a:r>
            <a:r>
              <a:rPr lang="zh-TW" altLang="en-US" dirty="0">
                <a:latin typeface="Times New Roman" panose="02020603050405020304" pitchFamily="18" charset="0"/>
              </a:rPr>
              <a:t>便可更正</a:t>
            </a:r>
            <a:r>
              <a:rPr lang="zh-CN" altLang="en-US" dirty="0">
                <a:latin typeface="Times New Roman" panose="02020603050405020304" pitchFamily="18" charset="0"/>
              </a:rPr>
              <a:t>錯誤。</a:t>
            </a:r>
            <a:endParaRPr lang="zh-TW" altLang="en-US" dirty="0">
              <a:latin typeface="Times New Roman" panose="02020603050405020304" pitchFamily="18" charset="0"/>
            </a:endParaRPr>
          </a:p>
          <a:p>
            <a:pPr eaLnBrk="1" hangingPunct="1">
              <a:spcBef>
                <a:spcPct val="0"/>
              </a:spcBef>
            </a:pPr>
            <a:endParaRPr lang="en-US" altLang="zh-TW" dirty="0">
              <a:latin typeface="Times New Roman" panose="02020603050405020304" pitchFamily="18" charset="0"/>
            </a:endParaRPr>
          </a:p>
          <a:p>
            <a:pPr eaLnBrk="1" hangingPunct="1">
              <a:spcBef>
                <a:spcPct val="0"/>
              </a:spcBef>
            </a:pPr>
            <a:r>
              <a:rPr lang="zh-CN" altLang="en-US" dirty="0">
                <a:latin typeface="Times New Roman" panose="02020603050405020304" pitchFamily="18" charset="0"/>
              </a:rPr>
              <a:t>由於</a:t>
            </a:r>
            <a:r>
              <a:rPr lang="zh-TW" altLang="en-US" dirty="0">
                <a:latin typeface="Times New Roman" panose="02020603050405020304" pitchFamily="18" charset="0"/>
              </a:rPr>
              <a:t>這項</a:t>
            </a:r>
            <a:r>
              <a:rPr lang="zh-CN" altLang="en-US" dirty="0">
                <a:latin typeface="Times New Roman" panose="02020603050405020304" pitchFamily="18" charset="0"/>
              </a:rPr>
              <a:t>更正只影響資產負債表，因此對利潤</a:t>
            </a:r>
            <a:r>
              <a:rPr lang="zh-TW" altLang="en-US" dirty="0">
                <a:latin typeface="Times New Roman" panose="02020603050405020304" pitchFamily="18" charset="0"/>
              </a:rPr>
              <a:t>並</a:t>
            </a:r>
            <a:r>
              <a:rPr lang="zh-CN" altLang="en-US" dirty="0">
                <a:latin typeface="Times New Roman" panose="02020603050405020304" pitchFamily="18" charset="0"/>
              </a:rPr>
              <a:t>無任何影響。</a:t>
            </a:r>
            <a:endParaRPr lang="en-US" altLang="zh-TW" dirty="0">
              <a:latin typeface="Times New Roman" panose="02020603050405020304" pitchFamily="18" charset="0"/>
            </a:endParaRPr>
          </a:p>
          <a:p>
            <a:pPr eaLnBrk="1" hangingPunct="1">
              <a:spcBef>
                <a:spcPct val="0"/>
              </a:spcBef>
              <a:tabLst>
                <a:tab pos="0" algn="l"/>
              </a:tabLst>
            </a:pPr>
            <a:endParaRPr lang="en-US" altLang="zh-TW" dirty="0">
              <a:latin typeface="Arial" panose="020B0604020202020204" pitchFamily="34" charset="0"/>
            </a:endParaRPr>
          </a:p>
        </p:txBody>
      </p:sp>
      <p:sp>
        <p:nvSpPr>
          <p:cNvPr id="138245" name="投影片編號版面配置區 3">
            <a:extLst>
              <a:ext uri="{FF2B5EF4-FFF2-40B4-BE49-F238E27FC236}">
                <a16:creationId xmlns:a16="http://schemas.microsoft.com/office/drawing/2014/main" id="{BFF5C213-49B1-50D1-65CB-D51ED6B8388F}"/>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F656D62E-881C-7E4E-9F41-09C950F7469C}" type="slidenum">
              <a:rPr kumimoji="0" lang="zh-TW" altLang="en-US" b="0">
                <a:latin typeface="Calibri" panose="020F0502020204030204" pitchFamily="34" charset="0"/>
              </a:rPr>
              <a:pPr algn="r" eaLnBrk="1" hangingPunct="1">
                <a:spcBef>
                  <a:spcPct val="0"/>
                </a:spcBef>
              </a:pPr>
              <a:t>65</a:t>
            </a:fld>
            <a:endParaRPr kumimoji="0" lang="en-US" altLang="zh-TW" b="0">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707371EE-16B0-ED14-7681-99F6C202E04F}"/>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0AB7E66D-1EA9-5D48-8CCA-CFCB73EEC570}" type="slidenum">
              <a:rPr lang="en-US" altLang="zh-TW" b="0"/>
              <a:pPr algn="r" eaLnBrk="1" hangingPunct="1">
                <a:spcBef>
                  <a:spcPct val="0"/>
                </a:spcBef>
              </a:pPr>
              <a:t>66</a:t>
            </a:fld>
            <a:endParaRPr lang="en-US" altLang="zh-TW" b="0"/>
          </a:p>
        </p:txBody>
      </p:sp>
      <p:sp>
        <p:nvSpPr>
          <p:cNvPr id="140291" name="投影片圖像版面配置區 1">
            <a:extLst>
              <a:ext uri="{FF2B5EF4-FFF2-40B4-BE49-F238E27FC236}">
                <a16:creationId xmlns:a16="http://schemas.microsoft.com/office/drawing/2014/main" id="{65EC90C9-89AB-22EA-BB5B-6957A05D8821}"/>
              </a:ext>
            </a:extLst>
          </p:cNvPr>
          <p:cNvSpPr>
            <a:spLocks noGrp="1" noRot="1" noChangeAspect="1" noChangeArrowheads="1" noTextEdit="1"/>
          </p:cNvSpPr>
          <p:nvPr>
            <p:ph type="sldImg"/>
          </p:nvPr>
        </p:nvSpPr>
        <p:spPr>
          <a:ln/>
        </p:spPr>
      </p:sp>
      <p:sp>
        <p:nvSpPr>
          <p:cNvPr id="140292" name="備忘稿版面配置區 2">
            <a:extLst>
              <a:ext uri="{FF2B5EF4-FFF2-40B4-BE49-F238E27FC236}">
                <a16:creationId xmlns:a16="http://schemas.microsoft.com/office/drawing/2014/main" id="{FB3EE01B-311F-8931-BCD8-477BB63B9E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dirty="0">
                <a:latin typeface="Times New Roman" panose="02020603050405020304" pitchFamily="18" charset="0"/>
              </a:rPr>
              <a:t>這類錯誤是</a:t>
            </a:r>
            <a:r>
              <a:rPr lang="zh-TW" altLang="en-US" dirty="0">
                <a:latin typeface="Times New Roman" panose="02020603050405020304" pitchFamily="18" charset="0"/>
              </a:rPr>
              <a:t>因相</a:t>
            </a:r>
            <a:r>
              <a:rPr lang="zh-CN" altLang="en-US" dirty="0">
                <a:latin typeface="Times New Roman" panose="02020603050405020304" pitchFamily="18" charset="0"/>
              </a:rPr>
              <a:t>應</a:t>
            </a:r>
            <a:r>
              <a:rPr lang="zh-TW" altLang="en-US" dirty="0">
                <a:latin typeface="Times New Roman" panose="02020603050405020304" pitchFamily="18" charset="0"/>
              </a:rPr>
              <a:t>金</a:t>
            </a:r>
            <a:r>
              <a:rPr lang="zh-CN" altLang="en-US" dirty="0">
                <a:latin typeface="Times New Roman" panose="02020603050405020304" pitchFamily="18" charset="0"/>
              </a:rPr>
              <a:t>額的借方／貸方</a:t>
            </a:r>
            <a:r>
              <a:rPr lang="zh-TW" altLang="en-US" dirty="0">
                <a:latin typeface="Times New Roman" panose="02020603050405020304" pitchFamily="18" charset="0"/>
              </a:rPr>
              <a:t>在</a:t>
            </a:r>
            <a:r>
              <a:rPr lang="zh-CN" altLang="en-US" dirty="0">
                <a:latin typeface="Times New Roman" panose="02020603050405020304" pitchFamily="18" charset="0"/>
              </a:rPr>
              <a:t>受影響</a:t>
            </a:r>
            <a:r>
              <a:rPr lang="zh-TW" altLang="en-US" dirty="0">
                <a:latin typeface="Times New Roman" panose="02020603050405020304" pitchFamily="18" charset="0"/>
              </a:rPr>
              <a:t>的</a:t>
            </a:r>
            <a:r>
              <a:rPr lang="zh-CN" altLang="en-US" dirty="0">
                <a:latin typeface="Times New Roman" panose="02020603050405020304" pitchFamily="18" charset="0"/>
              </a:rPr>
              <a:t>帳目中</a:t>
            </a:r>
            <a:r>
              <a:rPr lang="zh-TW" altLang="en-US" dirty="0">
                <a:latin typeface="Times New Roman" panose="02020603050405020304" pitchFamily="18" charset="0"/>
              </a:rPr>
              <a:t>，</a:t>
            </a:r>
            <a:r>
              <a:rPr lang="zh-CN" altLang="en-US" dirty="0">
                <a:latin typeface="Times New Roman" panose="02020603050405020304" pitchFamily="18" charset="0"/>
              </a:rPr>
              <a:t>以不同金額入帳所致。</a:t>
            </a:r>
            <a:endParaRPr lang="zh-TW" altLang="en-US" dirty="0">
              <a:latin typeface="Times New Roman" panose="02020603050405020304" pitchFamily="18" charset="0"/>
            </a:endParaRPr>
          </a:p>
          <a:p>
            <a:pPr eaLnBrk="1" hangingPunct="1">
              <a:spcBef>
                <a:spcPct val="0"/>
              </a:spcBef>
            </a:pPr>
            <a:endParaRPr lang="en-US" altLang="zh-TW" dirty="0">
              <a:latin typeface="Times New Roman" panose="02020603050405020304" pitchFamily="18" charset="0"/>
            </a:endParaRPr>
          </a:p>
          <a:p>
            <a:pPr eaLnBrk="1" hangingPunct="1">
              <a:spcBef>
                <a:spcPct val="0"/>
              </a:spcBef>
            </a:pPr>
            <a:r>
              <a:rPr lang="zh-CN" altLang="en-US" dirty="0">
                <a:latin typeface="Times New Roman" panose="02020603050405020304" pitchFamily="18" charset="0"/>
              </a:rPr>
              <a:t>當試算表不平衡而又未發現錯誤時，暫記帳戶會</a:t>
            </a:r>
            <a:r>
              <a:rPr lang="zh-TW" altLang="en-US" dirty="0">
                <a:latin typeface="Times New Roman" panose="02020603050405020304" pitchFamily="18" charset="0"/>
              </a:rPr>
              <a:t>記入</a:t>
            </a:r>
            <a:r>
              <a:rPr lang="zh-CN" altLang="en-US" dirty="0">
                <a:latin typeface="Times New Roman" panose="02020603050405020304" pitchFamily="18" charset="0"/>
              </a:rPr>
              <a:t>貸</a:t>
            </a:r>
            <a:r>
              <a:rPr lang="zh-TW" altLang="en-US" dirty="0">
                <a:latin typeface="Times New Roman" panose="02020603050405020304" pitchFamily="18" charset="0"/>
              </a:rPr>
              <a:t>方，</a:t>
            </a:r>
            <a:r>
              <a:rPr lang="zh-CN" altLang="en-US" dirty="0">
                <a:latin typeface="Times New Roman" panose="02020603050405020304" pitchFamily="18" charset="0"/>
              </a:rPr>
              <a:t>以暫時</a:t>
            </a:r>
            <a:r>
              <a:rPr lang="zh-TW" altLang="en-US" dirty="0">
                <a:latin typeface="Times New Roman" panose="02020603050405020304" pitchFamily="18" charset="0"/>
              </a:rPr>
              <a:t>取得</a:t>
            </a:r>
            <a:r>
              <a:rPr lang="zh-CN" altLang="en-US" dirty="0">
                <a:latin typeface="Times New Roman" panose="02020603050405020304" pitchFamily="18" charset="0"/>
              </a:rPr>
              <a:t>平衡。</a:t>
            </a:r>
            <a:endParaRPr lang="en-US" altLang="zh-TW" dirty="0">
              <a:latin typeface="Times New Roman" panose="02020603050405020304" pitchFamily="18" charset="0"/>
            </a:endParaRPr>
          </a:p>
          <a:p>
            <a:pPr eaLnBrk="1" hangingPunct="1">
              <a:spcBef>
                <a:spcPct val="0"/>
              </a:spcBef>
            </a:pPr>
            <a:endParaRPr lang="en-US" altLang="zh-TW" dirty="0">
              <a:latin typeface="Times New Roman" panose="02020603050405020304" pitchFamily="18" charset="0"/>
            </a:endParaRPr>
          </a:p>
          <a:p>
            <a:pPr eaLnBrk="1" hangingPunct="1">
              <a:spcBef>
                <a:spcPct val="0"/>
              </a:spcBef>
            </a:pPr>
            <a:r>
              <a:rPr lang="zh-CN" altLang="en-US" dirty="0">
                <a:latin typeface="Times New Roman" panose="02020603050405020304" pitchFamily="18" charset="0"/>
              </a:rPr>
              <a:t>一旦發現錯誤，會計師會透過借記暫記帳戶及貸記購貨折扣帳目</a:t>
            </a:r>
            <a:r>
              <a:rPr lang="zh-TW" altLang="en-US" dirty="0">
                <a:latin typeface="Times New Roman" panose="02020603050405020304" pitchFamily="18" charset="0"/>
              </a:rPr>
              <a:t>來更</a:t>
            </a:r>
            <a:r>
              <a:rPr lang="zh-CN" altLang="en-US" dirty="0">
                <a:latin typeface="Times New Roman" panose="02020603050405020304" pitchFamily="18" charset="0"/>
              </a:rPr>
              <a:t>正分錄。</a:t>
            </a:r>
            <a:endParaRPr lang="zh-TW" altLang="en-US" dirty="0">
              <a:latin typeface="Times New Roman" panose="02020603050405020304" pitchFamily="18" charset="0"/>
            </a:endParaRPr>
          </a:p>
          <a:p>
            <a:pPr eaLnBrk="1" hangingPunct="1">
              <a:spcBef>
                <a:spcPct val="0"/>
              </a:spcBef>
            </a:pPr>
            <a:endParaRPr lang="en-US" altLang="zh-TW" dirty="0">
              <a:latin typeface="Arial" panose="020B0604020202020204" pitchFamily="34" charset="0"/>
            </a:endParaRPr>
          </a:p>
        </p:txBody>
      </p:sp>
      <p:sp>
        <p:nvSpPr>
          <p:cNvPr id="140293" name="投影片編號版面配置區 3">
            <a:extLst>
              <a:ext uri="{FF2B5EF4-FFF2-40B4-BE49-F238E27FC236}">
                <a16:creationId xmlns:a16="http://schemas.microsoft.com/office/drawing/2014/main" id="{E4A5E8D3-159F-C03C-7C22-E9B41F0D46BE}"/>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ECE2D214-E646-9341-AEC5-0F2A68BE2651}" type="slidenum">
              <a:rPr kumimoji="0" lang="zh-TW" altLang="en-US" b="0">
                <a:latin typeface="Calibri" panose="020F0502020204030204" pitchFamily="34" charset="0"/>
              </a:rPr>
              <a:pPr algn="r" eaLnBrk="1" hangingPunct="1">
                <a:spcBef>
                  <a:spcPct val="0"/>
                </a:spcBef>
              </a:pPr>
              <a:t>66</a:t>
            </a:fld>
            <a:endParaRPr kumimoji="0" lang="en-US" altLang="zh-TW" b="0">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2BB0BBC1-9341-B7B7-D9C9-5E83F85761B2}"/>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B9F648EE-D72C-2141-85AA-ED40B27C858C}" type="slidenum">
              <a:rPr lang="en-US" altLang="zh-TW" b="0"/>
              <a:pPr algn="r" eaLnBrk="1" hangingPunct="1">
                <a:spcBef>
                  <a:spcPct val="0"/>
                </a:spcBef>
              </a:pPr>
              <a:t>67</a:t>
            </a:fld>
            <a:endParaRPr lang="en-US" altLang="zh-TW" b="0"/>
          </a:p>
        </p:txBody>
      </p:sp>
      <p:sp>
        <p:nvSpPr>
          <p:cNvPr id="142339" name="Rectangle 2">
            <a:extLst>
              <a:ext uri="{FF2B5EF4-FFF2-40B4-BE49-F238E27FC236}">
                <a16:creationId xmlns:a16="http://schemas.microsoft.com/office/drawing/2014/main" id="{6894EEAD-F884-56E8-F1CF-4CB5DE7E00A8}"/>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C20DD9E8-D969-15DE-888B-C752AC506C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教師引導學生辨別錯誤並予以更正。</a:t>
            </a:r>
            <a:endParaRPr lang="en-US" altLang="zh-TW"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zh-TW" altLang="en-US" dirty="0">
                <a:latin typeface="Arial" panose="020B0604020202020204" pitchFamily="34" charset="0"/>
              </a:rPr>
              <a:t>教師引導學生了解有關錯誤對公司損益表的影響。</a:t>
            </a:r>
            <a:endParaRPr lang="en-US" altLang="zh-TW" dirty="0">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F91B2A5A-A27F-9296-CC49-EBC36EE941EC}"/>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0269872A-F776-374E-B9C2-275E7BB4BB7E}" type="slidenum">
              <a:rPr lang="en-US" altLang="zh-TW" b="0"/>
              <a:pPr algn="r" eaLnBrk="1" hangingPunct="1">
                <a:spcBef>
                  <a:spcPct val="0"/>
                </a:spcBef>
              </a:pPr>
              <a:t>68</a:t>
            </a:fld>
            <a:endParaRPr lang="en-US" altLang="zh-TW" b="0"/>
          </a:p>
        </p:txBody>
      </p:sp>
      <p:sp>
        <p:nvSpPr>
          <p:cNvPr id="144387" name="投影片圖像版面配置區 1">
            <a:extLst>
              <a:ext uri="{FF2B5EF4-FFF2-40B4-BE49-F238E27FC236}">
                <a16:creationId xmlns:a16="http://schemas.microsoft.com/office/drawing/2014/main" id="{2E5B7E07-62B6-9176-BBE3-34651B213670}"/>
              </a:ext>
            </a:extLst>
          </p:cNvPr>
          <p:cNvSpPr>
            <a:spLocks noGrp="1" noRot="1" noChangeAspect="1" noChangeArrowheads="1" noTextEdit="1"/>
          </p:cNvSpPr>
          <p:nvPr>
            <p:ph type="sldImg"/>
          </p:nvPr>
        </p:nvSpPr>
        <p:spPr>
          <a:ln/>
        </p:spPr>
      </p:sp>
      <p:sp>
        <p:nvSpPr>
          <p:cNvPr id="144388" name="備忘稿版面配置區 2">
            <a:extLst>
              <a:ext uri="{FF2B5EF4-FFF2-40B4-BE49-F238E27FC236}">
                <a16:creationId xmlns:a16="http://schemas.microsoft.com/office/drawing/2014/main" id="{FEF139CC-8A4B-1D67-5305-D26FCBA404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Arial" panose="020B0604020202020204" pitchFamily="34" charset="0"/>
              </a:rPr>
              <a:t>教師循序漸進地引導學生辨別錯誤、更正錯誤及了解有關錯誤對損益表的影響。</a:t>
            </a:r>
            <a:endParaRPr lang="en-US" altLang="zh-TW" dirty="0">
              <a:latin typeface="Arial" panose="020B0604020202020204" pitchFamily="34" charset="0"/>
            </a:endParaRPr>
          </a:p>
        </p:txBody>
      </p:sp>
      <p:sp>
        <p:nvSpPr>
          <p:cNvPr id="144389" name="投影片編號版面配置區 3">
            <a:extLst>
              <a:ext uri="{FF2B5EF4-FFF2-40B4-BE49-F238E27FC236}">
                <a16:creationId xmlns:a16="http://schemas.microsoft.com/office/drawing/2014/main" id="{6ACBEFA0-ED14-0EE9-7005-87F5896AA66B}"/>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567EEEF7-E92C-514C-9A13-9BC4F133F3AF}" type="slidenum">
              <a:rPr kumimoji="0" lang="zh-TW" altLang="en-US" b="0">
                <a:latin typeface="Calibri" panose="020F0502020204030204" pitchFamily="34" charset="0"/>
              </a:rPr>
              <a:pPr algn="r" eaLnBrk="1" hangingPunct="1">
                <a:spcBef>
                  <a:spcPct val="0"/>
                </a:spcBef>
              </a:pPr>
              <a:t>68</a:t>
            </a:fld>
            <a:endParaRPr kumimoji="0" lang="en-US" altLang="zh-TW" b="0">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554AD72E-946F-9D06-B312-C63DD139D547}"/>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3681B1F9-FAB5-BA43-A378-3AC49A76784E}" type="slidenum">
              <a:rPr lang="en-US" altLang="zh-TW" b="0"/>
              <a:pPr algn="r" eaLnBrk="1" hangingPunct="1">
                <a:spcBef>
                  <a:spcPct val="0"/>
                </a:spcBef>
              </a:pPr>
              <a:t>69</a:t>
            </a:fld>
            <a:endParaRPr lang="en-US" altLang="zh-TW" b="0"/>
          </a:p>
        </p:txBody>
      </p:sp>
      <p:sp>
        <p:nvSpPr>
          <p:cNvPr id="146435" name="投影片圖像版面配置區 1">
            <a:extLst>
              <a:ext uri="{FF2B5EF4-FFF2-40B4-BE49-F238E27FC236}">
                <a16:creationId xmlns:a16="http://schemas.microsoft.com/office/drawing/2014/main" id="{11A685FF-7B7C-AEAB-7184-D185F15360F9}"/>
              </a:ext>
            </a:extLst>
          </p:cNvPr>
          <p:cNvSpPr>
            <a:spLocks noGrp="1" noRot="1" noChangeAspect="1" noChangeArrowheads="1" noTextEdit="1"/>
          </p:cNvSpPr>
          <p:nvPr>
            <p:ph type="sldImg"/>
          </p:nvPr>
        </p:nvSpPr>
        <p:spPr>
          <a:ln/>
        </p:spPr>
      </p:sp>
      <p:sp>
        <p:nvSpPr>
          <p:cNvPr id="146436" name="備忘稿版面配置區 2">
            <a:extLst>
              <a:ext uri="{FF2B5EF4-FFF2-40B4-BE49-F238E27FC236}">
                <a16:creationId xmlns:a16="http://schemas.microsoft.com/office/drawing/2014/main" id="{1308BCF2-6EA0-B907-E4BD-3BCF232F83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GB" dirty="0">
                <a:latin typeface="Arial" panose="020B0604020202020204" pitchFamily="34" charset="0"/>
              </a:rPr>
              <a:t>龍騰</a:t>
            </a:r>
            <a:r>
              <a:rPr lang="zh-TW" altLang="en-US" dirty="0">
                <a:latin typeface="Arial" panose="020B0604020202020204" pitchFamily="34" charset="0"/>
              </a:rPr>
              <a:t>公司截至第</a:t>
            </a:r>
            <a:r>
              <a:rPr lang="en-US" altLang="zh-TW" dirty="0">
                <a:latin typeface="Arial" panose="020B0604020202020204" pitchFamily="34" charset="0"/>
              </a:rPr>
              <a:t>7</a:t>
            </a:r>
            <a:r>
              <a:rPr lang="zh-TW" altLang="en-US" dirty="0">
                <a:latin typeface="Arial" panose="020B0604020202020204" pitchFamily="34" charset="0"/>
              </a:rPr>
              <a:t>年</a:t>
            </a:r>
            <a:r>
              <a:rPr lang="en-US" altLang="zh-TW" dirty="0">
                <a:latin typeface="Arial" panose="020B0604020202020204" pitchFamily="34" charset="0"/>
              </a:rPr>
              <a:t>12</a:t>
            </a:r>
            <a:r>
              <a:rPr lang="zh-TW" altLang="en-US" dirty="0">
                <a:latin typeface="Arial" panose="020B0604020202020204" pitchFamily="34" charset="0"/>
              </a:rPr>
              <a:t>月</a:t>
            </a:r>
            <a:r>
              <a:rPr lang="en-US" altLang="zh-TW" dirty="0">
                <a:latin typeface="Arial" panose="020B0604020202020204" pitchFamily="34" charset="0"/>
              </a:rPr>
              <a:t>31</a:t>
            </a:r>
            <a:r>
              <a:rPr lang="zh-TW" altLang="en-US" dirty="0">
                <a:latin typeface="Arial" panose="020B0604020202020204" pitchFamily="34" charset="0"/>
              </a:rPr>
              <a:t>日止年度的淨利原為</a:t>
            </a:r>
            <a:r>
              <a:rPr lang="en-US" altLang="zh-TW" dirty="0">
                <a:latin typeface="Arial" panose="020B0604020202020204" pitchFamily="34" charset="0"/>
              </a:rPr>
              <a:t>$24,000</a:t>
            </a:r>
            <a:r>
              <a:rPr lang="zh-TW" altLang="en-US" dirty="0">
                <a:latin typeface="Arial" panose="020B0604020202020204" pitchFamily="34" charset="0"/>
              </a:rPr>
              <a:t>。調整後，淨利現為</a:t>
            </a:r>
            <a:r>
              <a:rPr lang="en-US" altLang="zh-TW" dirty="0">
                <a:latin typeface="Arial" panose="020B0604020202020204" pitchFamily="34" charset="0"/>
              </a:rPr>
              <a:t>$24,100</a:t>
            </a:r>
            <a:r>
              <a:rPr lang="zh-TW" altLang="en-US" dirty="0">
                <a:latin typeface="Arial" panose="020B0604020202020204" pitchFamily="34" charset="0"/>
              </a:rPr>
              <a:t>（</a:t>
            </a:r>
            <a:r>
              <a:rPr lang="en-US" altLang="zh-TW" dirty="0">
                <a:latin typeface="Arial" panose="020B0604020202020204" pitchFamily="34" charset="0"/>
              </a:rPr>
              <a:t>$24,000 </a:t>
            </a:r>
            <a:r>
              <a:rPr lang="zh-TW" altLang="en-US" dirty="0">
                <a:latin typeface="Arial" panose="020B0604020202020204" pitchFamily="34" charset="0"/>
              </a:rPr>
              <a:t> </a:t>
            </a:r>
            <a:r>
              <a:rPr lang="en-US" altLang="zh-TW" dirty="0">
                <a:latin typeface="Arial" panose="020B0604020202020204" pitchFamily="34" charset="0"/>
              </a:rPr>
              <a:t>+ $100</a:t>
            </a:r>
            <a:r>
              <a:rPr lang="zh-TW" altLang="en-US" dirty="0">
                <a:latin typeface="Arial" panose="020B0604020202020204" pitchFamily="34" charset="0"/>
              </a:rPr>
              <a:t>）。</a:t>
            </a:r>
            <a:endParaRPr lang="en-US" altLang="zh-TW" dirty="0">
              <a:latin typeface="Arial" panose="020B0604020202020204" pitchFamily="34" charset="0"/>
            </a:endParaRPr>
          </a:p>
        </p:txBody>
      </p:sp>
      <p:sp>
        <p:nvSpPr>
          <p:cNvPr id="146437" name="投影片編號版面配置區 3">
            <a:extLst>
              <a:ext uri="{FF2B5EF4-FFF2-40B4-BE49-F238E27FC236}">
                <a16:creationId xmlns:a16="http://schemas.microsoft.com/office/drawing/2014/main" id="{079B1DA0-6B33-222B-7F1E-D47EF4959FBD}"/>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7CA15700-36C2-7247-92F0-46CD5067C41B}" type="slidenum">
              <a:rPr kumimoji="0" lang="zh-TW" altLang="en-US" b="0">
                <a:latin typeface="Calibri" panose="020F0502020204030204" pitchFamily="34" charset="0"/>
              </a:rPr>
              <a:pPr algn="r" eaLnBrk="1" hangingPunct="1">
                <a:spcBef>
                  <a:spcPct val="0"/>
                </a:spcBef>
              </a:pPr>
              <a:t>69</a:t>
            </a:fld>
            <a:endParaRPr kumimoji="0" lang="en-US" altLang="zh-TW" b="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56C4E5A-D03C-E7DC-3F42-6430528248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A51CE7-B134-2644-BD20-9765A6A091A3}" type="slidenum">
              <a:rPr lang="en-US" altLang="zh-TW" smtClean="0"/>
              <a:pPr>
                <a:spcBef>
                  <a:spcPct val="0"/>
                </a:spcBef>
              </a:pPr>
              <a:t>7</a:t>
            </a:fld>
            <a:endParaRPr lang="en-US" altLang="zh-TW"/>
          </a:p>
        </p:txBody>
      </p:sp>
      <p:sp>
        <p:nvSpPr>
          <p:cNvPr id="19459" name="Rectangle 2">
            <a:extLst>
              <a:ext uri="{FF2B5EF4-FFF2-40B4-BE49-F238E27FC236}">
                <a16:creationId xmlns:a16="http://schemas.microsoft.com/office/drawing/2014/main" id="{61B6356C-9865-AB18-3210-5C7AC7AE250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1D42362-AABB-E759-4800-7090E674A1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未兌現支票指已簽發予收款人，但收款人尚未持票至銀行兌現的支票。</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在途存款／未貸記項目指尚未存入銀行帳戶或於銀行營業時間結束後存放於寄存辦理箱的帳款。</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有時候，簿記員可能會在現金簿中出錯，例如，將交易記在現金簿錯誤的</a:t>
            </a:r>
            <a:r>
              <a:rPr lang="zh-TW" altLang="en-US" dirty="0" smtClean="0">
                <a:latin typeface="Arial" panose="020B0604020202020204" pitchFamily="34" charset="0"/>
              </a:rPr>
              <a:t>一方、上一頁所記錄的結餘不正確，</a:t>
            </a:r>
            <a:r>
              <a:rPr lang="zh-TW" altLang="en-US" dirty="0">
                <a:latin typeface="Arial" panose="020B0604020202020204" pitchFamily="34" charset="0"/>
              </a:rPr>
              <a:t>或遺漏分錄等。</a:t>
            </a:r>
            <a:endParaRPr lang="en-US" altLang="zh-TW" dirty="0">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F725E47-1A53-857F-592A-456BF7D31058}"/>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735E07B1-9F5E-C824-4FCA-EA858D5C92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參考學生工作紙第</a:t>
            </a:r>
            <a:r>
              <a:rPr lang="en-US" altLang="zh-TW" dirty="0">
                <a:latin typeface="Arial" panose="020B0604020202020204" pitchFamily="34" charset="0"/>
              </a:rPr>
              <a:t>14</a:t>
            </a:r>
            <a:r>
              <a:rPr lang="zh-TW" altLang="en-US" dirty="0">
                <a:latin typeface="Arial" panose="020B0604020202020204" pitchFamily="34" charset="0"/>
              </a:rPr>
              <a:t>至</a:t>
            </a:r>
            <a:r>
              <a:rPr lang="en-US" altLang="zh-TW" dirty="0">
                <a:latin typeface="Arial" panose="020B0604020202020204" pitchFamily="34" charset="0"/>
              </a:rPr>
              <a:t>25</a:t>
            </a:r>
            <a:r>
              <a:rPr lang="zh-TW" altLang="en-US" dirty="0">
                <a:latin typeface="Arial" panose="020B0604020202020204" pitchFamily="34" charset="0"/>
              </a:rPr>
              <a:t>頁。</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CN" altLang="en-US" dirty="0">
                <a:latin typeface="Times New Roman" panose="02020603050405020304" pitchFamily="18" charset="0"/>
              </a:rPr>
              <a:t>教師在接下來的投影片中</a:t>
            </a:r>
            <a:r>
              <a:rPr lang="zh-CN" altLang="zh-TW" dirty="0">
                <a:latin typeface="Times New Roman" panose="02020603050405020304" pitchFamily="18" charset="0"/>
              </a:rPr>
              <a:t>，</a:t>
            </a:r>
            <a:r>
              <a:rPr lang="zh-CN" altLang="en-US" dirty="0">
                <a:latin typeface="Times New Roman" panose="02020603050405020304" pitchFamily="18" charset="0"/>
              </a:rPr>
              <a:t>向學生</a:t>
            </a:r>
            <a:r>
              <a:rPr lang="zh-TW" altLang="en-US" dirty="0">
                <a:latin typeface="Times New Roman" panose="02020603050405020304" pitchFamily="18" charset="0"/>
              </a:rPr>
              <a:t>扼要</a:t>
            </a:r>
            <a:r>
              <a:rPr lang="zh-CN" altLang="en-US" dirty="0">
                <a:latin typeface="Times New Roman" panose="02020603050405020304" pitchFamily="18" charset="0"/>
              </a:rPr>
              <a:t>介紹</a:t>
            </a:r>
            <a:r>
              <a:rPr lang="zh-TW" altLang="en-US" dirty="0">
                <a:latin typeface="Times New Roman" panose="02020603050405020304" pitchFamily="18" charset="0"/>
              </a:rPr>
              <a:t>個</a:t>
            </a:r>
            <a:r>
              <a:rPr lang="zh-CN" altLang="en-US" dirty="0">
                <a:latin typeface="Times New Roman" panose="02020603050405020304" pitchFamily="18" charset="0"/>
              </a:rPr>
              <a:t>案的背景，</a:t>
            </a:r>
            <a:r>
              <a:rPr lang="zh-TW" altLang="en-US" dirty="0">
                <a:latin typeface="Times New Roman" panose="02020603050405020304" pitchFamily="18" charset="0"/>
              </a:rPr>
              <a:t>然後</a:t>
            </a:r>
            <a:r>
              <a:rPr lang="zh-CN" altLang="en-US" dirty="0">
                <a:latin typeface="Times New Roman" panose="02020603050405020304" pitchFamily="18" charset="0"/>
              </a:rPr>
              <a:t>將學生分為四至六人一組，各組員</a:t>
            </a:r>
            <a:r>
              <a:rPr lang="zh-TW" altLang="en-US" dirty="0">
                <a:latin typeface="Times New Roman" panose="02020603050405020304" pitchFamily="18" charset="0"/>
              </a:rPr>
              <a:t>則</a:t>
            </a:r>
            <a:r>
              <a:rPr lang="zh-CN" altLang="en-US" dirty="0">
                <a:latin typeface="Times New Roman" panose="02020603050405020304" pitchFamily="18" charset="0"/>
              </a:rPr>
              <a:t>負責：</a:t>
            </a:r>
            <a:endParaRPr lang="zh-TW" altLang="en-US" dirty="0">
              <a:latin typeface="Times New Roman" panose="02020603050405020304" pitchFamily="18" charset="0"/>
            </a:endParaRPr>
          </a:p>
          <a:p>
            <a:pPr eaLnBrk="1" hangingPunct="1"/>
            <a:endParaRPr lang="en-US" altLang="zh-TW" dirty="0">
              <a:latin typeface="Times New Roman" panose="02020603050405020304" pitchFamily="18" charset="0"/>
            </a:endParaRPr>
          </a:p>
          <a:p>
            <a:pPr marL="361950" lvl="1" indent="-182563" eaLnBrk="1" hangingPunct="1">
              <a:buFontTx/>
              <a:buChar char="•"/>
            </a:pPr>
            <a:r>
              <a:rPr lang="zh-CN" altLang="en-US" dirty="0">
                <a:latin typeface="Times New Roman" panose="02020603050405020304" pitchFamily="18" charset="0"/>
              </a:rPr>
              <a:t>將銀行結單及銀行帳戶分錄配對。</a:t>
            </a:r>
            <a:endParaRPr lang="zh-TW" altLang="en-US" dirty="0">
              <a:latin typeface="Times New Roman" panose="02020603050405020304" pitchFamily="18" charset="0"/>
            </a:endParaRPr>
          </a:p>
          <a:p>
            <a:pPr marL="361950" lvl="1" indent="-182563" eaLnBrk="1" hangingPunct="1">
              <a:buFontTx/>
              <a:buChar char="•"/>
            </a:pPr>
            <a:r>
              <a:rPr lang="zh-CN" altLang="en-US" dirty="0">
                <a:latin typeface="Times New Roman" panose="02020603050405020304" pitchFamily="18" charset="0"/>
              </a:rPr>
              <a:t>就</a:t>
            </a:r>
            <a:r>
              <a:rPr lang="zh-TW" altLang="en-US" dirty="0">
                <a:latin typeface="Times New Roman" panose="02020603050405020304" pitchFamily="18" charset="0"/>
              </a:rPr>
              <a:t>只在</a:t>
            </a:r>
            <a:r>
              <a:rPr lang="zh-CN" altLang="en-US" dirty="0">
                <a:latin typeface="Times New Roman" panose="02020603050405020304" pitchFamily="18" charset="0"/>
              </a:rPr>
              <a:t>銀行結單中的項目</a:t>
            </a:r>
            <a:r>
              <a:rPr lang="zh-CN" altLang="zh-TW" dirty="0">
                <a:latin typeface="Times New Roman" panose="02020603050405020304" pitchFamily="18" charset="0"/>
              </a:rPr>
              <a:t>，</a:t>
            </a:r>
            <a:r>
              <a:rPr lang="zh-CN" altLang="en-US" dirty="0">
                <a:latin typeface="Times New Roman" panose="02020603050405020304" pitchFamily="18" charset="0"/>
              </a:rPr>
              <a:t>更新銀行帳戶及相應的分類帳</a:t>
            </a:r>
            <a:endParaRPr lang="zh-TW" altLang="en-US" dirty="0">
              <a:latin typeface="Times New Roman" panose="02020603050405020304" pitchFamily="18" charset="0"/>
            </a:endParaRPr>
          </a:p>
          <a:p>
            <a:pPr marL="361950" lvl="1" indent="-182563" eaLnBrk="1" hangingPunct="1">
              <a:buFontTx/>
              <a:buChar char="•"/>
            </a:pPr>
            <a:r>
              <a:rPr lang="zh-TW" altLang="en-US" dirty="0">
                <a:latin typeface="Times New Roman" panose="02020603050405020304" pitchFamily="18" charset="0"/>
              </a:rPr>
              <a:t>檢</a:t>
            </a:r>
            <a:r>
              <a:rPr lang="zh-CN" altLang="en-US" dirty="0">
                <a:latin typeface="Times New Roman" panose="02020603050405020304" pitchFamily="18" charset="0"/>
              </a:rPr>
              <a:t>查</a:t>
            </a:r>
            <a:r>
              <a:rPr lang="zh-TW" altLang="en-US" dirty="0">
                <a:latin typeface="Times New Roman" panose="02020603050405020304" pitchFamily="18" charset="0"/>
              </a:rPr>
              <a:t>從</a:t>
            </a:r>
            <a:r>
              <a:rPr lang="zh-CN" altLang="en-US" dirty="0">
                <a:latin typeface="Times New Roman" panose="02020603050405020304" pitchFamily="18" charset="0"/>
              </a:rPr>
              <a:t>日記簿</a:t>
            </a:r>
            <a:r>
              <a:rPr lang="zh-TW" altLang="en-US" dirty="0">
                <a:latin typeface="Times New Roman" panose="02020603050405020304" pitchFamily="18" charset="0"/>
              </a:rPr>
              <a:t>過帳至</a:t>
            </a:r>
            <a:r>
              <a:rPr lang="zh-CN" altLang="en-US" dirty="0">
                <a:latin typeface="Times New Roman" panose="02020603050405020304" pitchFamily="18" charset="0"/>
              </a:rPr>
              <a:t>分類帳的情況、期初結餘、</a:t>
            </a:r>
            <a:r>
              <a:rPr lang="zh-CN" altLang="en-US" dirty="0">
                <a:latin typeface="Arial" panose="020B0604020202020204" pitchFamily="34" charset="0"/>
              </a:rPr>
              <a:t>賣</a:t>
            </a:r>
            <a:r>
              <a:rPr lang="zh-TW" altLang="en-US" dirty="0">
                <a:latin typeface="Arial" panose="020B0604020202020204" pitchFamily="34" charset="0"/>
              </a:rPr>
              <a:t>方</a:t>
            </a:r>
            <a:r>
              <a:rPr lang="zh-CN" altLang="en-US" dirty="0">
                <a:latin typeface="Times New Roman" panose="02020603050405020304" pitchFamily="18" charset="0"/>
              </a:rPr>
              <a:t>收據及與客戶的</a:t>
            </a:r>
            <a:r>
              <a:rPr lang="zh-TW" altLang="en-US" dirty="0">
                <a:latin typeface="Times New Roman" panose="02020603050405020304" pitchFamily="18" charset="0"/>
              </a:rPr>
              <a:t>書信</a:t>
            </a:r>
            <a:r>
              <a:rPr lang="zh-CN" altLang="en-US" dirty="0">
                <a:latin typeface="Times New Roman" panose="02020603050405020304" pitchFamily="18" charset="0"/>
              </a:rPr>
              <a:t>往來，</a:t>
            </a:r>
            <a:r>
              <a:rPr lang="zh-TW" altLang="en-US" dirty="0">
                <a:latin typeface="Times New Roman" panose="02020603050405020304" pitchFamily="18" charset="0"/>
              </a:rPr>
              <a:t>找出會</a:t>
            </a:r>
            <a:r>
              <a:rPr lang="zh-CN" altLang="en-US" dirty="0">
                <a:latin typeface="Times New Roman" panose="02020603050405020304" pitchFamily="18" charset="0"/>
              </a:rPr>
              <a:t>影響及不會影響試算表平衡的錯誤</a:t>
            </a:r>
            <a:r>
              <a:rPr lang="zh-TW" altLang="en-US" dirty="0">
                <a:latin typeface="Times New Roman" panose="02020603050405020304" pitchFamily="18" charset="0"/>
              </a:rPr>
              <a:t>。</a:t>
            </a:r>
            <a:endParaRPr lang="en-US" altLang="zh-TW" dirty="0">
              <a:latin typeface="Times New Roman" panose="02020603050405020304" pitchFamily="18" charset="0"/>
            </a:endParaRPr>
          </a:p>
          <a:p>
            <a:pPr marL="361950" lvl="1" indent="-182563" eaLnBrk="1" hangingPunct="1">
              <a:buFontTx/>
              <a:buChar char="•"/>
            </a:pPr>
            <a:r>
              <a:rPr lang="zh-CN" altLang="en-US" dirty="0">
                <a:latin typeface="Times New Roman" panose="02020603050405020304" pitchFamily="18" charset="0"/>
              </a:rPr>
              <a:t>根據</a:t>
            </a:r>
            <a:r>
              <a:rPr lang="zh-TW" altLang="en-US" dirty="0">
                <a:latin typeface="Times New Roman" panose="02020603050405020304" pitchFamily="18" charset="0"/>
              </a:rPr>
              <a:t>以</a:t>
            </a:r>
            <a:r>
              <a:rPr lang="zh-CN" altLang="en-US" dirty="0">
                <a:latin typeface="Times New Roman" panose="02020603050405020304" pitchFamily="18" charset="0"/>
              </a:rPr>
              <a:t>上</a:t>
            </a:r>
            <a:r>
              <a:rPr lang="zh-TW" altLang="en-US" dirty="0">
                <a:latin typeface="Times New Roman" panose="02020603050405020304" pitchFamily="18" charset="0"/>
              </a:rPr>
              <a:t>找出</a:t>
            </a:r>
            <a:r>
              <a:rPr lang="zh-CN" altLang="en-US" dirty="0">
                <a:latin typeface="Times New Roman" panose="02020603050405020304" pitchFamily="18" charset="0"/>
              </a:rPr>
              <a:t>的錯誤更新分類帳。</a:t>
            </a:r>
            <a:endParaRPr lang="zh-TW" altLang="en-US" dirty="0">
              <a:latin typeface="Times New Roman" panose="02020603050405020304" pitchFamily="18" charset="0"/>
            </a:endParaRPr>
          </a:p>
          <a:p>
            <a:pPr marL="361950" lvl="1" indent="-182563" eaLnBrk="1" hangingPunct="1">
              <a:buFontTx/>
              <a:buChar char="•"/>
            </a:pPr>
            <a:r>
              <a:rPr lang="zh-CN" altLang="en-US" dirty="0">
                <a:latin typeface="Times New Roman" panose="02020603050405020304" pitchFamily="18" charset="0"/>
              </a:rPr>
              <a:t>編製更正</a:t>
            </a:r>
            <a:r>
              <a:rPr lang="zh-TW" altLang="en-US" dirty="0">
                <a:latin typeface="Times New Roman" panose="02020603050405020304" pitchFamily="18" charset="0"/>
              </a:rPr>
              <a:t>後的</a:t>
            </a:r>
            <a:r>
              <a:rPr lang="zh-CN" altLang="en-US" dirty="0">
                <a:latin typeface="Times New Roman" panose="02020603050405020304" pitchFamily="18" charset="0"/>
              </a:rPr>
              <a:t>試算表。</a:t>
            </a:r>
            <a:endParaRPr lang="zh-TW" altLang="en-US" dirty="0">
              <a:latin typeface="Times New Roman" panose="02020603050405020304" pitchFamily="18" charset="0"/>
            </a:endParaRPr>
          </a:p>
          <a:p>
            <a:pPr eaLnBrk="1" hangingPunct="1"/>
            <a:endParaRPr lang="en-US" altLang="zh-TW" dirty="0">
              <a:latin typeface="Arial" panose="020B0604020202020204" pitchFamily="34" charset="0"/>
            </a:endParaRPr>
          </a:p>
        </p:txBody>
      </p:sp>
      <p:sp>
        <p:nvSpPr>
          <p:cNvPr id="148484" name="Rectangle 7">
            <a:extLst>
              <a:ext uri="{FF2B5EF4-FFF2-40B4-BE49-F238E27FC236}">
                <a16:creationId xmlns:a16="http://schemas.microsoft.com/office/drawing/2014/main" id="{08E5981F-65CA-910B-6AB4-2F167DE21233}"/>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3434532E-7BC5-CE45-A53E-ED9BA70F9C89}" type="slidenum">
              <a:rPr lang="en-US" altLang="zh-TW" b="0"/>
              <a:pPr algn="r" eaLnBrk="1" hangingPunct="1">
                <a:spcBef>
                  <a:spcPct val="0"/>
                </a:spcBef>
              </a:pPr>
              <a:t>70</a:t>
            </a:fld>
            <a:endParaRPr lang="en-US" altLang="zh-TW" b="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17E8902C-5A4E-9D91-FD45-4B1948652287}"/>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728BA7D2-0FE3-2545-F07C-92B6EF667C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eaLnBrk="1" hangingPunct="1">
              <a:lnSpc>
                <a:spcPct val="80000"/>
              </a:lnSpc>
            </a:pPr>
            <a:r>
              <a:rPr lang="zh-CN" altLang="en-US" dirty="0">
                <a:latin typeface="新細明體" panose="02020500000000000000" pitchFamily="18" charset="-120"/>
              </a:rPr>
              <a:t>教師可</a:t>
            </a:r>
            <a:r>
              <a:rPr lang="zh-TW" altLang="en-US" dirty="0">
                <a:latin typeface="新細明體" panose="02020500000000000000" pitchFamily="18" charset="-120"/>
              </a:rPr>
              <a:t>以</a:t>
            </a:r>
            <a:r>
              <a:rPr lang="zh-CN" altLang="en-US" dirty="0">
                <a:latin typeface="新細明體" panose="02020500000000000000" pitchFamily="18" charset="-120"/>
              </a:rPr>
              <a:t>給</a:t>
            </a:r>
            <a:r>
              <a:rPr lang="zh-TW" altLang="en-US" dirty="0">
                <a:latin typeface="新細明體" panose="02020500000000000000" pitchFamily="18" charset="-120"/>
              </a:rPr>
              <a:t>予</a:t>
            </a:r>
            <a:r>
              <a:rPr lang="zh-CN" altLang="en-US" dirty="0">
                <a:latin typeface="新細明體" panose="02020500000000000000" pitchFamily="18" charset="-120"/>
              </a:rPr>
              <a:t>學生提示：</a:t>
            </a:r>
            <a:endParaRPr lang="zh-TW" altLang="en-US" dirty="0">
              <a:latin typeface="新細明體" panose="02020500000000000000" pitchFamily="18" charset="-120"/>
            </a:endParaRPr>
          </a:p>
          <a:p>
            <a:pPr marL="182563" indent="-182563" eaLnBrk="1" hangingPunct="1">
              <a:lnSpc>
                <a:spcPct val="80000"/>
              </a:lnSpc>
              <a:buFontTx/>
              <a:buChar char="•"/>
            </a:pPr>
            <a:r>
              <a:rPr lang="zh-TW" altLang="en-US" dirty="0">
                <a:latin typeface="新細明體" panose="02020500000000000000" pitchFamily="18" charset="-120"/>
              </a:rPr>
              <a:t>是否</a:t>
            </a:r>
            <a:r>
              <a:rPr lang="zh-CN" altLang="en-US" dirty="0">
                <a:latin typeface="新細明體" panose="02020500000000000000" pitchFamily="18" charset="-120"/>
              </a:rPr>
              <a:t>所有期初結餘</a:t>
            </a:r>
            <a:r>
              <a:rPr lang="zh-CN" altLang="zh-TW" dirty="0">
                <a:latin typeface="新細明體" panose="02020500000000000000" pitchFamily="18" charset="-120"/>
              </a:rPr>
              <a:t>，</a:t>
            </a:r>
            <a:r>
              <a:rPr lang="zh-CN" altLang="en-US" dirty="0">
                <a:latin typeface="新細明體" panose="02020500000000000000" pitchFamily="18" charset="-120"/>
              </a:rPr>
              <a:t>均已結轉至</a:t>
            </a:r>
            <a:r>
              <a:rPr lang="en-US" altLang="zh-CN" dirty="0">
                <a:latin typeface="新細明體" panose="02020500000000000000" pitchFamily="18" charset="-120"/>
              </a:rPr>
              <a:t>19</a:t>
            </a:r>
            <a:r>
              <a:rPr lang="zh-CN" altLang="en-US" dirty="0">
                <a:latin typeface="新細明體" panose="02020500000000000000" pitchFamily="18" charset="-120"/>
              </a:rPr>
              <a:t>年</a:t>
            </a:r>
            <a:r>
              <a:rPr lang="en-US" altLang="zh-CN" dirty="0">
                <a:latin typeface="新細明體" panose="02020500000000000000" pitchFamily="18" charset="-120"/>
              </a:rPr>
              <a:t>1</a:t>
            </a:r>
            <a:r>
              <a:rPr lang="zh-CN" altLang="en-US" dirty="0">
                <a:latin typeface="新細明體" panose="02020500000000000000" pitchFamily="18" charset="-120"/>
              </a:rPr>
              <a:t>月</a:t>
            </a:r>
            <a:r>
              <a:rPr lang="en-US" altLang="zh-CN" dirty="0">
                <a:latin typeface="新細明體" panose="02020500000000000000" pitchFamily="18" charset="-120"/>
              </a:rPr>
              <a:t>1</a:t>
            </a:r>
            <a:r>
              <a:rPr lang="zh-CN" altLang="en-US" dirty="0">
                <a:latin typeface="新細明體" panose="02020500000000000000" pitchFamily="18" charset="-120"/>
              </a:rPr>
              <a:t>日的帳簿？</a:t>
            </a:r>
            <a:endParaRPr lang="zh-TW" altLang="en-US" dirty="0">
              <a:latin typeface="新細明體" panose="02020500000000000000" pitchFamily="18" charset="-120"/>
            </a:endParaRPr>
          </a:p>
          <a:p>
            <a:pPr marL="182563" indent="-182563" eaLnBrk="1" hangingPunct="1">
              <a:lnSpc>
                <a:spcPct val="80000"/>
              </a:lnSpc>
              <a:buFontTx/>
              <a:buChar char="•"/>
            </a:pPr>
            <a:r>
              <a:rPr lang="zh-CN" altLang="en-US" dirty="0">
                <a:latin typeface="新細明體" panose="02020500000000000000" pitchFamily="18" charset="-120"/>
              </a:rPr>
              <a:t>日記簿中的總</a:t>
            </a:r>
            <a:r>
              <a:rPr lang="zh-TW" altLang="en-US" dirty="0">
                <a:latin typeface="新細明體" panose="02020500000000000000" pitchFamily="18" charset="-120"/>
              </a:rPr>
              <a:t>和</a:t>
            </a:r>
            <a:r>
              <a:rPr lang="zh-CN" altLang="en-US" dirty="0">
                <a:latin typeface="新細明體" panose="02020500000000000000" pitchFamily="18" charset="-120"/>
              </a:rPr>
              <a:t>是否正確</a:t>
            </a:r>
            <a:r>
              <a:rPr lang="zh-CN" altLang="zh-TW" dirty="0">
                <a:latin typeface="新細明體" panose="02020500000000000000" pitchFamily="18" charset="-120"/>
              </a:rPr>
              <a:t>，</a:t>
            </a:r>
            <a:r>
              <a:rPr lang="zh-CN" altLang="en-US" dirty="0">
                <a:latin typeface="新細明體" panose="02020500000000000000" pitchFamily="18" charset="-120"/>
              </a:rPr>
              <a:t>且已妥善過帳至分類帳？（金額及借方／貸方；帳目名稱）</a:t>
            </a:r>
          </a:p>
          <a:p>
            <a:pPr marL="182563" indent="-182563" eaLnBrk="1" hangingPunct="1">
              <a:lnSpc>
                <a:spcPct val="80000"/>
              </a:lnSpc>
              <a:buFontTx/>
              <a:buChar char="•"/>
            </a:pPr>
            <a:r>
              <a:rPr lang="zh-CN" altLang="en-US" dirty="0">
                <a:latin typeface="新細明體" panose="02020500000000000000" pitchFamily="18" charset="-120"/>
              </a:rPr>
              <a:t>銀行帳戶的過帳是否完整／正確？</a:t>
            </a:r>
            <a:endParaRPr lang="zh-TW" altLang="en-US" dirty="0">
              <a:latin typeface="新細明體" panose="02020500000000000000" pitchFamily="18" charset="-120"/>
            </a:endParaRPr>
          </a:p>
          <a:p>
            <a:pPr marL="182563" indent="-182563" eaLnBrk="1" hangingPunct="1">
              <a:lnSpc>
                <a:spcPct val="80000"/>
              </a:lnSpc>
              <a:buFontTx/>
              <a:buChar char="•"/>
            </a:pPr>
            <a:r>
              <a:rPr lang="zh-CN" altLang="en-US" dirty="0">
                <a:latin typeface="新細明體" panose="02020500000000000000" pitchFamily="18" charset="-120"/>
              </a:rPr>
              <a:t>期末結餘是否正確及完整？</a:t>
            </a:r>
            <a:endParaRPr lang="en-US" altLang="zh-TW" dirty="0">
              <a:latin typeface="新細明體" panose="02020500000000000000" pitchFamily="18" charset="-120"/>
            </a:endParaRPr>
          </a:p>
          <a:p>
            <a:pPr marL="174625" indent="-174625" eaLnBrk="1" hangingPunct="1">
              <a:lnSpc>
                <a:spcPct val="80000"/>
              </a:lnSpc>
            </a:pPr>
            <a:endParaRPr lang="en-US" altLang="zh-TW" dirty="0">
              <a:latin typeface="Arial" panose="020B0604020202020204" pitchFamily="34" charset="0"/>
            </a:endParaRPr>
          </a:p>
        </p:txBody>
      </p:sp>
      <p:sp>
        <p:nvSpPr>
          <p:cNvPr id="150532" name="Rectangle 7">
            <a:extLst>
              <a:ext uri="{FF2B5EF4-FFF2-40B4-BE49-F238E27FC236}">
                <a16:creationId xmlns:a16="http://schemas.microsoft.com/office/drawing/2014/main" id="{A84660B9-778B-5334-7CDE-4A249C5FE56C}"/>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728F266B-CFF0-1645-B987-252C74AC3457}" type="slidenum">
              <a:rPr lang="en-US" altLang="zh-TW" b="0"/>
              <a:pPr algn="r" eaLnBrk="1" hangingPunct="1">
                <a:spcBef>
                  <a:spcPct val="0"/>
                </a:spcBef>
              </a:pPr>
              <a:t>71</a:t>
            </a:fld>
            <a:endParaRPr lang="en-US" altLang="zh-TW" b="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D462A50A-B5D6-CE1B-802D-E76DD7CE96A8}"/>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2542AB92-C63B-EFF5-E5AE-1E745CEF4BAC}"/>
              </a:ext>
            </a:extLst>
          </p:cNvPr>
          <p:cNvSpPr>
            <a:spLocks noGrp="1" noChangeArrowheads="1"/>
          </p:cNvSpPr>
          <p:nvPr>
            <p:ph type="body" idx="1"/>
          </p:nvPr>
        </p:nvSpPr>
        <p:spPr/>
        <p:txBody>
          <a:bodyPr/>
          <a:lstStyle/>
          <a:p>
            <a:pPr eaLnBrk="1" hangingPunct="1">
              <a:lnSpc>
                <a:spcPct val="80000"/>
              </a:lnSpc>
            </a:pPr>
            <a:r>
              <a:rPr lang="zh-TW" altLang="en-US" u="sng" dirty="0">
                <a:latin typeface="Times New Roman" panose="02020603050405020304" pitchFamily="18" charset="0"/>
              </a:rPr>
              <a:t>步驟</a:t>
            </a:r>
            <a:r>
              <a:rPr lang="en-US" altLang="zh-TW" u="sng" dirty="0">
                <a:latin typeface="Times New Roman" panose="02020603050405020304" pitchFamily="18" charset="0"/>
              </a:rPr>
              <a:t>1</a:t>
            </a:r>
            <a:r>
              <a:rPr lang="zh-TW" altLang="zh-CN" u="sng" dirty="0">
                <a:latin typeface="Times New Roman" panose="02020603050405020304" pitchFamily="18" charset="0"/>
              </a:rPr>
              <a:t>：</a:t>
            </a:r>
            <a:r>
              <a:rPr lang="zh-CN" altLang="en-US" dirty="0">
                <a:latin typeface="Times New Roman" panose="02020603050405020304" pitchFamily="18" charset="0"/>
              </a:rPr>
              <a:t>銀行帳戶和銀行結單</a:t>
            </a:r>
            <a:endParaRPr lang="zh-TW" altLang="en-US" u="sng" dirty="0">
              <a:latin typeface="Times New Roman" panose="02020603050405020304" pitchFamily="18" charset="0"/>
            </a:endParaRPr>
          </a:p>
          <a:p>
            <a:pPr eaLnBrk="1" hangingPunct="1">
              <a:lnSpc>
                <a:spcPct val="80000"/>
              </a:lnSpc>
            </a:pPr>
            <a:r>
              <a:rPr lang="zh-CN" altLang="en-US" dirty="0">
                <a:latin typeface="Times New Roman" panose="02020603050405020304" pitchFamily="18" charset="0"/>
              </a:rPr>
              <a:t>根據於</a:t>
            </a:r>
            <a:r>
              <a:rPr lang="en-US" altLang="zh-CN" dirty="0">
                <a:latin typeface="Times New Roman" panose="02020603050405020304" pitchFamily="18" charset="0"/>
              </a:rPr>
              <a:t>18</a:t>
            </a:r>
            <a:r>
              <a:rPr lang="zh-CN" altLang="en-US" dirty="0">
                <a:latin typeface="Times New Roman" panose="02020603050405020304" pitchFamily="18" charset="0"/>
              </a:rPr>
              <a:t>年</a:t>
            </a:r>
            <a:r>
              <a:rPr lang="en-US" altLang="zh-CN" dirty="0">
                <a:latin typeface="Times New Roman" panose="02020603050405020304" pitchFamily="18" charset="0"/>
              </a:rPr>
              <a:t>12</a:t>
            </a:r>
            <a:r>
              <a:rPr lang="zh-CN" altLang="en-US" dirty="0">
                <a:latin typeface="Times New Roman" panose="02020603050405020304" pitchFamily="18" charset="0"/>
              </a:rPr>
              <a:t>月</a:t>
            </a:r>
            <a:r>
              <a:rPr lang="en-US" altLang="zh-CN" dirty="0">
                <a:latin typeface="Times New Roman" panose="02020603050405020304" pitchFamily="18" charset="0"/>
              </a:rPr>
              <a:t>31</a:t>
            </a:r>
            <a:r>
              <a:rPr lang="zh-CN" altLang="en-US" dirty="0">
                <a:latin typeface="Times New Roman" panose="02020603050405020304" pitchFamily="18" charset="0"/>
              </a:rPr>
              <a:t>日的資產負債表</a:t>
            </a:r>
            <a:r>
              <a:rPr lang="zh-TW" altLang="en-US" dirty="0">
                <a:latin typeface="Times New Roman" panose="02020603050405020304" pitchFamily="18" charset="0"/>
              </a:rPr>
              <a:t>檢</a:t>
            </a:r>
            <a:r>
              <a:rPr lang="zh-CN" altLang="en-US" dirty="0">
                <a:latin typeface="Times New Roman" panose="02020603050405020304" pitchFamily="18" charset="0"/>
              </a:rPr>
              <a:t>查期初結餘。</a:t>
            </a:r>
            <a:endParaRPr lang="en-US" altLang="zh-TW" dirty="0">
              <a:latin typeface="Times New Roman" panose="02020603050405020304" pitchFamily="18" charset="0"/>
            </a:endParaRPr>
          </a:p>
          <a:p>
            <a:pPr eaLnBrk="1" hangingPunct="1">
              <a:lnSpc>
                <a:spcPct val="80000"/>
              </a:lnSpc>
            </a:pPr>
            <a:r>
              <a:rPr lang="zh-CN" altLang="en-US" dirty="0">
                <a:latin typeface="Times New Roman" panose="02020603050405020304" pitchFamily="18" charset="0"/>
              </a:rPr>
              <a:t>將</a:t>
            </a:r>
            <a:r>
              <a:rPr lang="en-US" altLang="zh-CN" dirty="0">
                <a:latin typeface="Times New Roman" panose="02020603050405020304" pitchFamily="18" charset="0"/>
              </a:rPr>
              <a:t>19</a:t>
            </a:r>
            <a:r>
              <a:rPr lang="zh-CN" altLang="en-US" dirty="0">
                <a:latin typeface="Times New Roman" panose="02020603050405020304" pitchFamily="18" charset="0"/>
              </a:rPr>
              <a:t>年</a:t>
            </a:r>
            <a:r>
              <a:rPr lang="en-US" altLang="zh-CN" dirty="0">
                <a:latin typeface="Times New Roman" panose="02020603050405020304" pitchFamily="18" charset="0"/>
              </a:rPr>
              <a:t>1</a:t>
            </a:r>
            <a:r>
              <a:rPr lang="zh-CN" altLang="en-US" dirty="0">
                <a:latin typeface="Times New Roman" panose="02020603050405020304" pitchFamily="18" charset="0"/>
              </a:rPr>
              <a:t>月的銀行帳戶</a:t>
            </a:r>
            <a:r>
              <a:rPr lang="zh-TW" altLang="en-US" dirty="0">
                <a:latin typeface="Times New Roman" panose="02020603050405020304" pitchFamily="18" charset="0"/>
              </a:rPr>
              <a:t>與</a:t>
            </a:r>
            <a:r>
              <a:rPr lang="zh-CN" altLang="en-US" dirty="0">
                <a:latin typeface="Times New Roman" panose="02020603050405020304" pitchFamily="18" charset="0"/>
              </a:rPr>
              <a:t>銀行結單分錄配對。</a:t>
            </a:r>
            <a:endParaRPr lang="zh-TW" altLang="en-US" dirty="0">
              <a:latin typeface="Times New Roman" panose="02020603050405020304" pitchFamily="18" charset="0"/>
            </a:endParaRPr>
          </a:p>
          <a:p>
            <a:pPr eaLnBrk="1" hangingPunct="1">
              <a:lnSpc>
                <a:spcPct val="80000"/>
              </a:lnSpc>
            </a:pPr>
            <a:r>
              <a:rPr lang="zh-CN" altLang="en-US" dirty="0">
                <a:latin typeface="Times New Roman" panose="02020603050405020304" pitchFamily="18" charset="0"/>
              </a:rPr>
              <a:t>注意</a:t>
            </a:r>
            <a:r>
              <a:rPr lang="zh-TW" altLang="en-US" dirty="0">
                <a:latin typeface="Times New Roman" panose="02020603050405020304" pitchFamily="18" charset="0"/>
              </a:rPr>
              <a:t>快速印刷有限公司</a:t>
            </a:r>
            <a:r>
              <a:rPr lang="zh-CN" altLang="en-US" dirty="0">
                <a:latin typeface="Times New Roman" panose="02020603050405020304" pitchFamily="18" charset="0"/>
              </a:rPr>
              <a:t>收據的</a:t>
            </a:r>
            <a:r>
              <a:rPr lang="zh-TW" altLang="en-US" dirty="0">
                <a:latin typeface="Times New Roman" panose="02020603050405020304" pitchFamily="18" charset="0"/>
              </a:rPr>
              <a:t>影響</a:t>
            </a:r>
            <a:r>
              <a:rPr lang="zh-CN" altLang="en-US" dirty="0">
                <a:latin typeface="Times New Roman" panose="02020603050405020304" pitchFamily="18" charset="0"/>
              </a:rPr>
              <a:t>（</a:t>
            </a:r>
            <a:r>
              <a:rPr lang="en-US" altLang="zh-CN" dirty="0">
                <a:latin typeface="Times New Roman" panose="02020603050405020304" pitchFamily="18" charset="0"/>
              </a:rPr>
              <a:t>678</a:t>
            </a:r>
            <a:r>
              <a:rPr lang="zh-CN" altLang="en-US" dirty="0">
                <a:latin typeface="Times New Roman" panose="02020603050405020304" pitchFamily="18" charset="0"/>
              </a:rPr>
              <a:t>元的付款）</a:t>
            </a:r>
            <a:r>
              <a:rPr lang="en-US" altLang="zh-CN" dirty="0" smtClean="0">
                <a:latin typeface="Times New Roman" panose="02020603050405020304" pitchFamily="18" charset="0"/>
              </a:rPr>
              <a:t>(5)</a:t>
            </a:r>
            <a:r>
              <a:rPr lang="zh-CN" altLang="en-US" dirty="0">
                <a:latin typeface="Times New Roman" panose="02020603050405020304" pitchFamily="18" charset="0"/>
              </a:rPr>
              <a:t>，</a:t>
            </a:r>
            <a:r>
              <a:rPr lang="zh-TW" altLang="en-US" dirty="0">
                <a:latin typeface="Times New Roman" panose="02020603050405020304" pitchFamily="18" charset="0"/>
              </a:rPr>
              <a:t>以</a:t>
            </a:r>
            <a:r>
              <a:rPr lang="zh-CN" altLang="en-US" dirty="0">
                <a:latin typeface="Times New Roman" panose="02020603050405020304" pitchFamily="18" charset="0"/>
              </a:rPr>
              <a:t>及與客戶</a:t>
            </a:r>
            <a:r>
              <a:rPr lang="en-US" altLang="zh-CN" dirty="0">
                <a:latin typeface="Times New Roman" panose="02020603050405020304" pitchFamily="18" charset="0"/>
              </a:rPr>
              <a:t>P</a:t>
            </a:r>
            <a:r>
              <a:rPr lang="zh-TW" altLang="en-US" dirty="0">
                <a:latin typeface="Times New Roman" panose="02020603050405020304" pitchFamily="18" charset="0"/>
              </a:rPr>
              <a:t>的</a:t>
            </a:r>
            <a:r>
              <a:rPr lang="zh-CN" altLang="en-US" dirty="0">
                <a:latin typeface="Times New Roman" panose="02020603050405020304" pitchFamily="18" charset="0"/>
              </a:rPr>
              <a:t>電子郵件</a:t>
            </a:r>
            <a:r>
              <a:rPr lang="zh-TW" altLang="en-US" dirty="0">
                <a:latin typeface="Times New Roman" panose="02020603050405020304" pitchFamily="18" charset="0"/>
              </a:rPr>
              <a:t>通訊</a:t>
            </a:r>
            <a:r>
              <a:rPr lang="zh-CN" altLang="en-US" dirty="0">
                <a:latin typeface="Times New Roman" panose="02020603050405020304" pitchFamily="18" charset="0"/>
              </a:rPr>
              <a:t>（債務人</a:t>
            </a:r>
            <a:r>
              <a:rPr lang="en-US" altLang="zh-CN" dirty="0">
                <a:latin typeface="Times New Roman" panose="02020603050405020304" pitchFamily="18" charset="0"/>
              </a:rPr>
              <a:t>P</a:t>
            </a:r>
            <a:r>
              <a:rPr lang="zh-CN" altLang="en-US" dirty="0">
                <a:latin typeface="Times New Roman" panose="02020603050405020304" pitchFamily="18" charset="0"/>
              </a:rPr>
              <a:t>的匯款</a:t>
            </a:r>
            <a:r>
              <a:rPr lang="zh-TW" altLang="en-US" dirty="0">
                <a:latin typeface="Times New Roman" panose="02020603050405020304" pitchFamily="18" charset="0"/>
              </a:rPr>
              <a:t>與</a:t>
            </a:r>
            <a:r>
              <a:rPr lang="en-US" altLang="zh-CN" dirty="0">
                <a:latin typeface="Times New Roman" panose="02020603050405020304" pitchFamily="18" charset="0"/>
              </a:rPr>
              <a:t>19</a:t>
            </a:r>
            <a:r>
              <a:rPr lang="zh-CN" altLang="en-US" dirty="0">
                <a:latin typeface="Times New Roman" panose="02020603050405020304" pitchFamily="18" charset="0"/>
              </a:rPr>
              <a:t>年</a:t>
            </a:r>
            <a:r>
              <a:rPr lang="en-US" altLang="zh-CN" dirty="0">
                <a:latin typeface="Times New Roman" panose="02020603050405020304" pitchFamily="18" charset="0"/>
              </a:rPr>
              <a:t>1</a:t>
            </a:r>
            <a:r>
              <a:rPr lang="zh-CN" altLang="en-US" dirty="0">
                <a:latin typeface="Times New Roman" panose="02020603050405020304" pitchFamily="18" charset="0"/>
              </a:rPr>
              <a:t>月</a:t>
            </a:r>
            <a:r>
              <a:rPr lang="en-US" altLang="zh-CN" dirty="0">
                <a:latin typeface="Times New Roman" panose="02020603050405020304" pitchFamily="18" charset="0"/>
              </a:rPr>
              <a:t>12</a:t>
            </a:r>
            <a:r>
              <a:rPr lang="zh-CN" altLang="en-US" dirty="0">
                <a:latin typeface="Times New Roman" panose="02020603050405020304" pitchFamily="18" charset="0"/>
              </a:rPr>
              <a:t>日</a:t>
            </a:r>
            <a:r>
              <a:rPr lang="zh-TW" altLang="en-US" dirty="0">
                <a:latin typeface="Times New Roman" panose="02020603050405020304" pitchFamily="18" charset="0"/>
              </a:rPr>
              <a:t>的</a:t>
            </a:r>
            <a:r>
              <a:rPr lang="zh-CN" altLang="en-US" dirty="0">
                <a:latin typeface="Times New Roman" panose="02020603050405020304" pitchFamily="18" charset="0"/>
              </a:rPr>
              <a:t>貸方轉帳</a:t>
            </a:r>
            <a:r>
              <a:rPr lang="en-US" altLang="zh-CN" dirty="0">
                <a:latin typeface="Times New Roman" panose="02020603050405020304" pitchFamily="18" charset="0"/>
              </a:rPr>
              <a:t>10,000</a:t>
            </a:r>
            <a:r>
              <a:rPr lang="zh-CN" altLang="en-US" dirty="0">
                <a:latin typeface="Times New Roman" panose="02020603050405020304" pitchFamily="18" charset="0"/>
              </a:rPr>
              <a:t>元</a:t>
            </a:r>
            <a:r>
              <a:rPr lang="zh-TW" altLang="en-US" dirty="0">
                <a:latin typeface="Times New Roman" panose="02020603050405020304" pitchFamily="18" charset="0"/>
              </a:rPr>
              <a:t>有關</a:t>
            </a:r>
            <a:r>
              <a:rPr lang="zh-CN" altLang="en-US" dirty="0">
                <a:latin typeface="Times New Roman" panose="02020603050405020304" pitchFamily="18" charset="0"/>
              </a:rPr>
              <a:t>）</a:t>
            </a:r>
            <a:r>
              <a:rPr lang="en-US" altLang="zh-CN" dirty="0" smtClean="0">
                <a:latin typeface="Times New Roman" panose="02020603050405020304" pitchFamily="18" charset="0"/>
              </a:rPr>
              <a:t>(1)</a:t>
            </a:r>
            <a:r>
              <a:rPr lang="zh-CN" altLang="en-US" dirty="0">
                <a:latin typeface="Times New Roman" panose="02020603050405020304" pitchFamily="18" charset="0"/>
              </a:rPr>
              <a:t>。</a:t>
            </a:r>
            <a:r>
              <a:rPr lang="zh-CN" altLang="zh-TW" dirty="0">
                <a:latin typeface="Times New Roman" panose="02020603050405020304" pitchFamily="18" charset="0"/>
              </a:rPr>
              <a:t> </a:t>
            </a:r>
            <a:endParaRPr lang="zh-CN" altLang="en-US" dirty="0">
              <a:latin typeface="Times New Roman" panose="02020603050405020304" pitchFamily="18" charset="0"/>
            </a:endParaRPr>
          </a:p>
          <a:p>
            <a:pPr eaLnBrk="1" hangingPunct="1">
              <a:lnSpc>
                <a:spcPct val="80000"/>
              </a:lnSpc>
            </a:pPr>
            <a:endParaRPr lang="en-US" altLang="zh-TW" dirty="0">
              <a:latin typeface="Times New Roman" panose="02020603050405020304" pitchFamily="18" charset="0"/>
            </a:endParaRPr>
          </a:p>
          <a:p>
            <a:pPr eaLnBrk="1" hangingPunct="1">
              <a:lnSpc>
                <a:spcPct val="80000"/>
              </a:lnSpc>
            </a:pPr>
            <a:r>
              <a:rPr lang="zh-TW" altLang="en-US" u="sng" dirty="0">
                <a:latin typeface="Times New Roman" panose="02020603050405020304" pitchFamily="18" charset="0"/>
              </a:rPr>
              <a:t>步驟</a:t>
            </a:r>
            <a:r>
              <a:rPr lang="en-US" altLang="zh-TW" u="sng" dirty="0">
                <a:latin typeface="Times New Roman" panose="02020603050405020304" pitchFamily="18" charset="0"/>
              </a:rPr>
              <a:t>2</a:t>
            </a:r>
            <a:r>
              <a:rPr lang="zh-TW" altLang="zh-CN" u="sng" dirty="0">
                <a:latin typeface="Times New Roman" panose="02020603050405020304" pitchFamily="18" charset="0"/>
              </a:rPr>
              <a:t>：</a:t>
            </a:r>
            <a:endParaRPr lang="en-US" altLang="zh-TW" dirty="0">
              <a:latin typeface="Times New Roman" panose="02020603050405020304" pitchFamily="18" charset="0"/>
            </a:endParaRPr>
          </a:p>
          <a:p>
            <a:pPr eaLnBrk="1" hangingPunct="1">
              <a:lnSpc>
                <a:spcPct val="80000"/>
              </a:lnSpc>
            </a:pPr>
            <a:r>
              <a:rPr lang="zh-CN" altLang="en-US" dirty="0">
                <a:latin typeface="Times New Roman" panose="02020603050405020304" pitchFamily="18" charset="0"/>
              </a:rPr>
              <a:t>更新</a:t>
            </a:r>
            <a:r>
              <a:rPr lang="zh-TW" altLang="en-US" dirty="0">
                <a:latin typeface="Times New Roman" panose="02020603050405020304" pitchFamily="18" charset="0"/>
              </a:rPr>
              <a:t>只在</a:t>
            </a:r>
            <a:r>
              <a:rPr lang="zh-CN" altLang="en-US" dirty="0">
                <a:latin typeface="Times New Roman" panose="02020603050405020304" pitchFamily="18" charset="0"/>
              </a:rPr>
              <a:t>銀行結單顯示的其他分錄，即：</a:t>
            </a:r>
            <a:endParaRPr lang="zh-TW" altLang="en-US" dirty="0">
              <a:latin typeface="Times New Roman" panose="02020603050405020304" pitchFamily="18" charset="0"/>
            </a:endParaRPr>
          </a:p>
          <a:p>
            <a:pPr eaLnBrk="1" hangingPunct="1">
              <a:lnSpc>
                <a:spcPct val="80000"/>
              </a:lnSpc>
              <a:buFontTx/>
              <a:buChar char="•"/>
            </a:pPr>
            <a:r>
              <a:rPr lang="en-US" altLang="zh-TW" dirty="0">
                <a:latin typeface="Times New Roman" panose="02020603050405020304" pitchFamily="18" charset="0"/>
              </a:rPr>
              <a:t> </a:t>
            </a:r>
            <a:r>
              <a:rPr lang="en-US" altLang="zh-CN" dirty="0">
                <a:latin typeface="Times New Roman" panose="02020603050405020304" pitchFamily="18" charset="0"/>
              </a:rPr>
              <a:t>IVE Club</a:t>
            </a:r>
            <a:r>
              <a:rPr lang="zh-CN" altLang="en-US" dirty="0">
                <a:latin typeface="Times New Roman" panose="02020603050405020304" pitchFamily="18" charset="0"/>
              </a:rPr>
              <a:t>會費</a:t>
            </a:r>
            <a:r>
              <a:rPr lang="en-US" altLang="zh-CN" dirty="0">
                <a:latin typeface="Times New Roman" panose="02020603050405020304" pitchFamily="18" charset="0"/>
              </a:rPr>
              <a:t>250</a:t>
            </a:r>
            <a:r>
              <a:rPr lang="zh-CN" altLang="en-US" dirty="0">
                <a:latin typeface="Times New Roman" panose="02020603050405020304" pitchFamily="18" charset="0"/>
              </a:rPr>
              <a:t>元</a:t>
            </a:r>
            <a:r>
              <a:rPr lang="zh-TW" altLang="en-US" dirty="0">
                <a:latin typeface="Times New Roman" panose="02020603050405020304" pitchFamily="18" charset="0"/>
              </a:rPr>
              <a:t> </a:t>
            </a:r>
            <a:r>
              <a:rPr lang="en-US" altLang="zh-CN" dirty="0" smtClean="0">
                <a:latin typeface="Times New Roman" panose="02020603050405020304" pitchFamily="18" charset="0"/>
              </a:rPr>
              <a:t>(2)</a:t>
            </a:r>
            <a:r>
              <a:rPr lang="zh-CN" altLang="en-US" dirty="0">
                <a:latin typeface="Times New Roman" panose="02020603050405020304" pitchFamily="18" charset="0"/>
              </a:rPr>
              <a:t>；</a:t>
            </a:r>
          </a:p>
          <a:p>
            <a:pPr eaLnBrk="1" hangingPunct="1">
              <a:lnSpc>
                <a:spcPct val="80000"/>
              </a:lnSpc>
              <a:buFontTx/>
              <a:buChar char="•"/>
            </a:pPr>
            <a:r>
              <a:rPr lang="zh-TW" altLang="en-US" dirty="0">
                <a:latin typeface="Times New Roman" panose="02020603050405020304" pitchFamily="18" charset="0"/>
              </a:rPr>
              <a:t> 未兌現</a:t>
            </a:r>
            <a:r>
              <a:rPr lang="zh-CN" altLang="en-US" dirty="0">
                <a:latin typeface="Times New Roman" panose="02020603050405020304" pitchFamily="18" charset="0"/>
              </a:rPr>
              <a:t>支票</a:t>
            </a:r>
            <a:r>
              <a:rPr lang="en-US" altLang="zh-CN" dirty="0">
                <a:latin typeface="Times New Roman" panose="02020603050405020304" pitchFamily="18" charset="0"/>
              </a:rPr>
              <a:t>14,696</a:t>
            </a:r>
            <a:r>
              <a:rPr lang="zh-CN" altLang="en-US" dirty="0">
                <a:latin typeface="Times New Roman" panose="02020603050405020304" pitchFamily="18" charset="0"/>
              </a:rPr>
              <a:t>元，對應債務人</a:t>
            </a:r>
            <a:r>
              <a:rPr lang="en-US" altLang="zh-CN" dirty="0">
                <a:latin typeface="Times New Roman" panose="02020603050405020304" pitchFamily="18" charset="0"/>
              </a:rPr>
              <a:t>O</a:t>
            </a:r>
            <a:r>
              <a:rPr lang="zh-CN" altLang="en-US" dirty="0">
                <a:latin typeface="Times New Roman" panose="02020603050405020304" pitchFamily="18" charset="0"/>
              </a:rPr>
              <a:t>於較早前的</a:t>
            </a:r>
            <a:r>
              <a:rPr lang="zh-CN" altLang="en-US" dirty="0" smtClean="0">
                <a:latin typeface="Times New Roman" panose="02020603050405020304" pitchFamily="18" charset="0"/>
              </a:rPr>
              <a:t>存款 </a:t>
            </a:r>
            <a:r>
              <a:rPr lang="en-US" altLang="zh-CN" dirty="0" smtClean="0">
                <a:latin typeface="Times New Roman" panose="02020603050405020304" pitchFamily="18" charset="0"/>
              </a:rPr>
              <a:t>(3)</a:t>
            </a:r>
            <a:r>
              <a:rPr lang="zh-CN" altLang="en-US" dirty="0">
                <a:latin typeface="Times New Roman" panose="02020603050405020304" pitchFamily="18" charset="0"/>
              </a:rPr>
              <a:t>；</a:t>
            </a:r>
            <a:r>
              <a:rPr lang="zh-TW" altLang="en-US" dirty="0">
                <a:latin typeface="Times New Roman" panose="02020603050405020304" pitchFamily="18" charset="0"/>
              </a:rPr>
              <a:t>以及</a:t>
            </a:r>
            <a:endParaRPr lang="en-US" altLang="zh-TW" dirty="0">
              <a:latin typeface="Times New Roman" panose="02020603050405020304" pitchFamily="18" charset="0"/>
            </a:endParaRPr>
          </a:p>
          <a:p>
            <a:pPr eaLnBrk="1" hangingPunct="1">
              <a:lnSpc>
                <a:spcPct val="80000"/>
              </a:lnSpc>
              <a:buFontTx/>
              <a:buChar char="•"/>
            </a:pPr>
            <a:r>
              <a:rPr lang="zh-CN" altLang="zh-TW" dirty="0">
                <a:latin typeface="Times New Roman" panose="02020603050405020304" pitchFamily="18" charset="0"/>
              </a:rPr>
              <a:t> </a:t>
            </a:r>
            <a:r>
              <a:rPr lang="zh-CN" altLang="en-US" dirty="0">
                <a:latin typeface="Times New Roman" panose="02020603050405020304" pitchFamily="18" charset="0"/>
              </a:rPr>
              <a:t>透支利息</a:t>
            </a:r>
            <a:r>
              <a:rPr lang="en-US" altLang="zh-CN" dirty="0">
                <a:latin typeface="Times New Roman" panose="02020603050405020304" pitchFamily="18" charset="0"/>
              </a:rPr>
              <a:t>211</a:t>
            </a:r>
            <a:r>
              <a:rPr lang="zh-CN" altLang="en-US" dirty="0" smtClean="0">
                <a:latin typeface="Times New Roman" panose="02020603050405020304" pitchFamily="18" charset="0"/>
              </a:rPr>
              <a:t>元 </a:t>
            </a:r>
            <a:r>
              <a:rPr lang="en-US" altLang="zh-CN" dirty="0" smtClean="0">
                <a:latin typeface="Times New Roman" panose="02020603050405020304" pitchFamily="18" charset="0"/>
              </a:rPr>
              <a:t>(4)</a:t>
            </a:r>
            <a:r>
              <a:rPr lang="zh-CN" altLang="en-US" dirty="0">
                <a:latin typeface="Times New Roman" panose="02020603050405020304" pitchFamily="18" charset="0"/>
              </a:rPr>
              <a:t>。</a:t>
            </a:r>
          </a:p>
          <a:p>
            <a:pPr eaLnBrk="1" hangingPunct="1">
              <a:lnSpc>
                <a:spcPct val="80000"/>
              </a:lnSpc>
            </a:pPr>
            <a:endParaRPr lang="en-US" altLang="zh-TW" dirty="0">
              <a:latin typeface="Arial" panose="020B0604020202020204" pitchFamily="34" charset="0"/>
            </a:endParaRPr>
          </a:p>
        </p:txBody>
      </p:sp>
      <p:sp>
        <p:nvSpPr>
          <p:cNvPr id="152580" name="Rectangle 7">
            <a:extLst>
              <a:ext uri="{FF2B5EF4-FFF2-40B4-BE49-F238E27FC236}">
                <a16:creationId xmlns:a16="http://schemas.microsoft.com/office/drawing/2014/main" id="{D03E84BB-6D51-804F-7D37-1A1D281638F9}"/>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AF27F798-32BB-A441-928B-EF5B925A4F56}" type="slidenum">
              <a:rPr lang="en-US" altLang="zh-TW" b="0"/>
              <a:pPr algn="r" eaLnBrk="1" hangingPunct="1">
                <a:spcBef>
                  <a:spcPct val="0"/>
                </a:spcBef>
              </a:pPr>
              <a:t>72</a:t>
            </a:fld>
            <a:endParaRPr lang="en-US" altLang="zh-TW" b="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52E53C32-DCBE-79B5-54E4-8C74B31F36EB}"/>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DAF6746D-F510-1C96-D333-720233EA49CD}"/>
              </a:ext>
            </a:extLst>
          </p:cNvPr>
          <p:cNvSpPr>
            <a:spLocks noGrp="1" noChangeArrowheads="1"/>
          </p:cNvSpPr>
          <p:nvPr>
            <p:ph type="body" idx="1"/>
          </p:nvPr>
        </p:nvSpPr>
        <p:spPr>
          <a:xfrm>
            <a:off x="827088" y="4714875"/>
            <a:ext cx="5143500" cy="479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lnSpc>
                <a:spcPct val="80000"/>
              </a:lnSpc>
            </a:pPr>
            <a:r>
              <a:rPr lang="zh-TW" altLang="en-US" sz="1100" u="sng" dirty="0">
                <a:latin typeface="Arial" panose="020B0604020202020204" pitchFamily="34" charset="0"/>
              </a:rPr>
              <a:t>步驟</a:t>
            </a:r>
            <a:r>
              <a:rPr lang="en-US" altLang="zh-TW" sz="1100" u="sng" dirty="0">
                <a:latin typeface="Arial" panose="020B0604020202020204" pitchFamily="34" charset="0"/>
              </a:rPr>
              <a:t> 3</a:t>
            </a:r>
            <a:r>
              <a:rPr lang="zh-TW" altLang="en-US" sz="1100" dirty="0">
                <a:latin typeface="Arial" panose="020B0604020202020204" pitchFamily="34" charset="0"/>
              </a:rPr>
              <a:t>：檢查下列項目，找出錯誤：</a:t>
            </a:r>
            <a:endParaRPr lang="en-US" altLang="zh-TW" sz="1100" dirty="0">
              <a:latin typeface="Arial" panose="020B0604020202020204" pitchFamily="34" charset="0"/>
            </a:endParaRPr>
          </a:p>
          <a:p>
            <a:pPr marL="182563" indent="-182563" eaLnBrk="1" hangingPunct="1">
              <a:lnSpc>
                <a:spcPct val="90000"/>
              </a:lnSpc>
              <a:buFontTx/>
              <a:buChar char="•"/>
            </a:pPr>
            <a:r>
              <a:rPr lang="zh-CN" altLang="en-US" sz="1100" dirty="0">
                <a:latin typeface="新細明體" panose="02020500000000000000" pitchFamily="18" charset="-120"/>
              </a:rPr>
              <a:t>期初結餘：所有帳目均已正確完整地結轉至</a:t>
            </a:r>
            <a:r>
              <a:rPr lang="en-US" altLang="zh-CN" sz="1100" dirty="0">
                <a:latin typeface="新細明體" panose="02020500000000000000" pitchFamily="18" charset="-120"/>
              </a:rPr>
              <a:t>19</a:t>
            </a:r>
            <a:r>
              <a:rPr lang="zh-CN" altLang="en-US" sz="1100" dirty="0">
                <a:latin typeface="新細明體" panose="02020500000000000000" pitchFamily="18" charset="-120"/>
              </a:rPr>
              <a:t>年</a:t>
            </a:r>
            <a:r>
              <a:rPr lang="en-US" altLang="zh-CN" sz="1100" dirty="0">
                <a:latin typeface="新細明體" panose="02020500000000000000" pitchFamily="18" charset="-120"/>
              </a:rPr>
              <a:t>1</a:t>
            </a:r>
            <a:r>
              <a:rPr lang="zh-CN" altLang="en-US" sz="1100" dirty="0">
                <a:latin typeface="新細明體" panose="02020500000000000000" pitchFamily="18" charset="-120"/>
              </a:rPr>
              <a:t>月</a:t>
            </a:r>
            <a:r>
              <a:rPr lang="en-US" altLang="zh-CN" sz="1100" dirty="0">
                <a:latin typeface="新細明體" panose="02020500000000000000" pitchFamily="18" charset="-120"/>
              </a:rPr>
              <a:t>1</a:t>
            </a:r>
            <a:r>
              <a:rPr lang="zh-CN" altLang="en-US" sz="1100" dirty="0">
                <a:latin typeface="新細明體" panose="02020500000000000000" pitchFamily="18" charset="-120"/>
              </a:rPr>
              <a:t>日的帳簿嗎？</a:t>
            </a:r>
            <a:r>
              <a:rPr lang="zh-CN" altLang="zh-TW" sz="1100" dirty="0">
                <a:latin typeface="新細明體" panose="02020500000000000000" pitchFamily="18" charset="-120"/>
              </a:rPr>
              <a:t>如</a:t>
            </a:r>
            <a:r>
              <a:rPr lang="zh-CN" altLang="en-US" sz="1100" dirty="0">
                <a:latin typeface="新細明體" panose="02020500000000000000" pitchFamily="18" charset="-120"/>
              </a:rPr>
              <a:t>有</a:t>
            </a:r>
            <a:r>
              <a:rPr lang="zh-CN" altLang="zh-TW" sz="1100" dirty="0">
                <a:latin typeface="新細明體" panose="02020500000000000000" pitchFamily="18" charset="-120"/>
              </a:rPr>
              <a:t>遺</a:t>
            </a:r>
            <a:r>
              <a:rPr lang="zh-CN" altLang="en-US" sz="1100" dirty="0">
                <a:latin typeface="新細明體" panose="02020500000000000000" pitchFamily="18" charset="-120"/>
              </a:rPr>
              <a:t>漏</a:t>
            </a:r>
            <a:r>
              <a:rPr lang="zh-CN" altLang="zh-TW" sz="1100" dirty="0">
                <a:latin typeface="新細明體" panose="02020500000000000000" pitchFamily="18" charset="-120"/>
              </a:rPr>
              <a:t>的</a:t>
            </a:r>
            <a:r>
              <a:rPr lang="zh-CN" altLang="en-US" sz="1100" dirty="0">
                <a:latin typeface="新細明體" panose="02020500000000000000" pitchFamily="18" charset="-120"/>
              </a:rPr>
              <a:t>話</a:t>
            </a:r>
            <a:r>
              <a:rPr lang="zh-TW" altLang="en-US" sz="1100" dirty="0">
                <a:latin typeface="新細明體" panose="02020500000000000000" pitchFamily="18" charset="-120"/>
              </a:rPr>
              <a:t>，試指出</a:t>
            </a:r>
            <a:r>
              <a:rPr lang="zh-CN" altLang="en-US" sz="1100" dirty="0">
                <a:latin typeface="新細明體" panose="02020500000000000000" pitchFamily="18" charset="-120"/>
              </a:rPr>
              <a:t>缺少</a:t>
            </a:r>
            <a:r>
              <a:rPr lang="zh-CN" altLang="zh-TW" sz="1100" dirty="0">
                <a:latin typeface="新細明體" panose="02020500000000000000" pitchFamily="18" charset="-120"/>
              </a:rPr>
              <a:t>了</a:t>
            </a:r>
            <a:r>
              <a:rPr lang="zh-CN" altLang="en-US" sz="1100" dirty="0">
                <a:latin typeface="新細明體" panose="02020500000000000000" pitchFamily="18" charset="-120"/>
              </a:rPr>
              <a:t>的帳目。</a:t>
            </a:r>
          </a:p>
          <a:p>
            <a:pPr marL="182563" indent="-182563" eaLnBrk="1" hangingPunct="1">
              <a:lnSpc>
                <a:spcPct val="90000"/>
              </a:lnSpc>
              <a:buFontTx/>
              <a:buChar char="•"/>
            </a:pPr>
            <a:r>
              <a:rPr lang="zh-CN" altLang="en-US" sz="1100" dirty="0">
                <a:latin typeface="新細明體" panose="02020500000000000000" pitchFamily="18" charset="-120"/>
              </a:rPr>
              <a:t>日記簿：各項總額是否正確</a:t>
            </a:r>
            <a:r>
              <a:rPr lang="zh-CN" altLang="zh-TW" sz="1100" dirty="0">
                <a:latin typeface="新細明體" panose="02020500000000000000" pitchFamily="18" charset="-120"/>
              </a:rPr>
              <a:t>，</a:t>
            </a:r>
            <a:r>
              <a:rPr lang="zh-CN" altLang="en-US" sz="1100" dirty="0">
                <a:latin typeface="新細明體" panose="02020500000000000000" pitchFamily="18" charset="-120"/>
              </a:rPr>
              <a:t>且妥善過帳至分類帳？</a:t>
            </a:r>
            <a:r>
              <a:rPr lang="zh-CN" altLang="zh-TW" sz="1100" dirty="0">
                <a:latin typeface="新細明體" panose="02020500000000000000" pitchFamily="18" charset="-120"/>
              </a:rPr>
              <a:t>如</a:t>
            </a:r>
            <a:r>
              <a:rPr lang="zh-CN" altLang="en-US" sz="1100" dirty="0">
                <a:latin typeface="新細明體" panose="02020500000000000000" pitchFamily="18" charset="-120"/>
              </a:rPr>
              <a:t>有</a:t>
            </a:r>
            <a:r>
              <a:rPr lang="zh-CN" altLang="zh-TW" sz="1100" dirty="0">
                <a:latin typeface="新細明體" panose="02020500000000000000" pitchFamily="18" charset="-120"/>
              </a:rPr>
              <a:t>遺</a:t>
            </a:r>
            <a:r>
              <a:rPr lang="zh-CN" altLang="en-US" sz="1100" dirty="0">
                <a:latin typeface="新細明體" panose="02020500000000000000" pitchFamily="18" charset="-120"/>
              </a:rPr>
              <a:t>漏</a:t>
            </a:r>
            <a:r>
              <a:rPr lang="zh-CN" altLang="zh-TW" sz="1100" dirty="0">
                <a:latin typeface="新細明體" panose="02020500000000000000" pitchFamily="18" charset="-120"/>
              </a:rPr>
              <a:t>的</a:t>
            </a:r>
            <a:r>
              <a:rPr lang="zh-CN" altLang="en-US" sz="1100" dirty="0">
                <a:latin typeface="新細明體" panose="02020500000000000000" pitchFamily="18" charset="-120"/>
              </a:rPr>
              <a:t>話</a:t>
            </a:r>
            <a:r>
              <a:rPr lang="zh-TW" altLang="en-US" sz="1100" dirty="0">
                <a:latin typeface="新細明體" panose="02020500000000000000" pitchFamily="18" charset="-120"/>
              </a:rPr>
              <a:t>，試指出</a:t>
            </a:r>
            <a:r>
              <a:rPr lang="zh-CN" altLang="en-US" sz="1100" dirty="0">
                <a:latin typeface="新細明體" panose="02020500000000000000" pitchFamily="18" charset="-120"/>
              </a:rPr>
              <a:t>缺少</a:t>
            </a:r>
            <a:r>
              <a:rPr lang="zh-CN" altLang="zh-TW" sz="1100" dirty="0">
                <a:latin typeface="新細明體" panose="02020500000000000000" pitchFamily="18" charset="-120"/>
              </a:rPr>
              <a:t>了</a:t>
            </a:r>
            <a:r>
              <a:rPr lang="zh-CN" altLang="en-US" sz="1100" dirty="0">
                <a:latin typeface="新細明體" panose="02020500000000000000" pitchFamily="18" charset="-120"/>
              </a:rPr>
              <a:t>的帳目並更正加總錯誤。 </a:t>
            </a:r>
            <a:endParaRPr lang="en-US" altLang="zh-TW" sz="1100" dirty="0">
              <a:latin typeface="新細明體" panose="02020500000000000000" pitchFamily="18" charset="-120"/>
            </a:endParaRPr>
          </a:p>
          <a:p>
            <a:pPr marL="182563" indent="-182563" eaLnBrk="1" hangingPunct="1">
              <a:lnSpc>
                <a:spcPct val="90000"/>
              </a:lnSpc>
              <a:buFontTx/>
              <a:buChar char="•"/>
            </a:pPr>
            <a:r>
              <a:rPr lang="zh-CN" altLang="en-US" sz="1100" dirty="0">
                <a:latin typeface="新細明體" panose="02020500000000000000" pitchFamily="18" charset="-120"/>
              </a:rPr>
              <a:t>銀行帳戶：銀行結單顯示的所有項目</a:t>
            </a:r>
            <a:r>
              <a:rPr lang="zh-TW" altLang="en-US" sz="1100" dirty="0">
                <a:latin typeface="新細明體" panose="02020500000000000000" pitchFamily="18" charset="-120"/>
              </a:rPr>
              <a:t>，</a:t>
            </a:r>
            <a:r>
              <a:rPr lang="zh-CN" altLang="en-US" sz="1100" dirty="0">
                <a:latin typeface="新細明體" panose="02020500000000000000" pitchFamily="18" charset="-120"/>
              </a:rPr>
              <a:t>是否均</a:t>
            </a:r>
            <a:r>
              <a:rPr lang="zh-CN" altLang="zh-TW" sz="1100" dirty="0">
                <a:latin typeface="新細明體" panose="02020500000000000000" pitchFamily="18" charset="-120"/>
              </a:rPr>
              <a:t>反</a:t>
            </a:r>
            <a:r>
              <a:rPr lang="zh-CN" altLang="en-US" sz="1100" dirty="0">
                <a:latin typeface="新細明體" panose="02020500000000000000" pitchFamily="18" charset="-120"/>
              </a:rPr>
              <a:t>映</a:t>
            </a:r>
            <a:r>
              <a:rPr lang="zh-CN" altLang="zh-TW" sz="1100" dirty="0">
                <a:latin typeface="新細明體" panose="02020500000000000000" pitchFamily="18" charset="-120"/>
              </a:rPr>
              <a:t>在</a:t>
            </a:r>
            <a:r>
              <a:rPr lang="zh-CN" altLang="en-US" sz="1100" dirty="0">
                <a:latin typeface="新細明體" panose="02020500000000000000" pitchFamily="18" charset="-120"/>
              </a:rPr>
              <a:t>銀行帳戶中？過帳至分類帳是否完整</a:t>
            </a:r>
            <a:r>
              <a:rPr lang="zh-CN" altLang="en-US" sz="1100" dirty="0" smtClean="0">
                <a:latin typeface="新細明體" panose="02020500000000000000" pitchFamily="18" charset="-120"/>
              </a:rPr>
              <a:t>？計算經調整後</a:t>
            </a:r>
            <a:r>
              <a:rPr lang="zh-TW" altLang="en-US" sz="1100" dirty="0" smtClean="0">
                <a:latin typeface="新細明體" panose="02020500000000000000" pitchFamily="18" charset="-120"/>
              </a:rPr>
              <a:t>的</a:t>
            </a:r>
            <a:r>
              <a:rPr lang="zh-CN" altLang="en-US" sz="1100" dirty="0" smtClean="0">
                <a:latin typeface="新細明體" panose="02020500000000000000" pitchFamily="18" charset="-120"/>
              </a:rPr>
              <a:t>餘額</a:t>
            </a:r>
            <a:r>
              <a:rPr lang="zh-TW" altLang="en-US" sz="1100" dirty="0" smtClean="0">
                <a:latin typeface="新細明體" panose="02020500000000000000" pitchFamily="18" charset="-120"/>
              </a:rPr>
              <a:t>結轉</a:t>
            </a:r>
            <a:r>
              <a:rPr lang="zh-CN" altLang="en-US" sz="1100" dirty="0" smtClean="0">
                <a:latin typeface="新細明體" panose="02020500000000000000" pitchFamily="18" charset="-120"/>
              </a:rPr>
              <a:t>。</a:t>
            </a:r>
            <a:endParaRPr lang="zh-TW" altLang="en-US" sz="1100" dirty="0">
              <a:latin typeface="新細明體" panose="02020500000000000000" pitchFamily="18" charset="-120"/>
            </a:endParaRPr>
          </a:p>
          <a:p>
            <a:pPr marL="182563" indent="-182563" eaLnBrk="1" hangingPunct="1">
              <a:lnSpc>
                <a:spcPct val="90000"/>
              </a:lnSpc>
              <a:buFontTx/>
              <a:buChar char="•"/>
            </a:pPr>
            <a:endParaRPr lang="en-US" altLang="zh-TW" sz="1100" dirty="0">
              <a:latin typeface="新細明體" panose="02020500000000000000" pitchFamily="18" charset="-120"/>
            </a:endParaRPr>
          </a:p>
          <a:p>
            <a:pPr marL="182563" indent="-182563" eaLnBrk="1" hangingPunct="1">
              <a:lnSpc>
                <a:spcPct val="90000"/>
              </a:lnSpc>
            </a:pPr>
            <a:r>
              <a:rPr lang="en-US" altLang="zh-TW" sz="1100" dirty="0">
                <a:latin typeface="新細明體" panose="02020500000000000000" pitchFamily="18" charset="-120"/>
              </a:rPr>
              <a:t>(I) </a:t>
            </a:r>
            <a:r>
              <a:rPr lang="zh-TW" altLang="zh-CN" sz="1100" dirty="0">
                <a:latin typeface="新細明體" panose="02020500000000000000" pitchFamily="18" charset="-120"/>
              </a:rPr>
              <a:t>會</a:t>
            </a:r>
            <a:r>
              <a:rPr lang="zh-CN" altLang="en-US" sz="1100" dirty="0">
                <a:latin typeface="新細明體" panose="02020500000000000000" pitchFamily="18" charset="-120"/>
              </a:rPr>
              <a:t>影響試算表平衡的錯誤</a:t>
            </a:r>
          </a:p>
          <a:p>
            <a:pPr marL="182563" indent="-182563" eaLnBrk="1" hangingPunct="1">
              <a:lnSpc>
                <a:spcPct val="90000"/>
              </a:lnSpc>
            </a:pPr>
            <a:r>
              <a:rPr lang="en-US" altLang="zh-TW" sz="1100" dirty="0">
                <a:latin typeface="新細明體" panose="02020500000000000000" pitchFamily="18" charset="-120"/>
              </a:rPr>
              <a:t>	(1) </a:t>
            </a:r>
            <a:r>
              <a:rPr lang="zh-CN" altLang="en-US" sz="1100" dirty="0">
                <a:latin typeface="新細明體" panose="02020500000000000000" pitchFamily="18" charset="-120"/>
              </a:rPr>
              <a:t>銷貨日記簿：少加</a:t>
            </a:r>
            <a:r>
              <a:rPr lang="en-US" altLang="zh-CN" sz="1100" dirty="0">
                <a:latin typeface="新細明體" panose="02020500000000000000" pitchFamily="18" charset="-120"/>
              </a:rPr>
              <a:t>1,000</a:t>
            </a:r>
            <a:r>
              <a:rPr lang="zh-CN" altLang="en-US" sz="1100" dirty="0">
                <a:latin typeface="新細明體" panose="02020500000000000000" pitchFamily="18" charset="-120"/>
              </a:rPr>
              <a:t>元（總額為</a:t>
            </a:r>
            <a:r>
              <a:rPr lang="en-US" altLang="zh-CN" sz="1100" dirty="0">
                <a:latin typeface="新細明體" panose="02020500000000000000" pitchFamily="18" charset="-120"/>
              </a:rPr>
              <a:t>46,100</a:t>
            </a:r>
            <a:r>
              <a:rPr lang="zh-CN" altLang="en-US" sz="1100" dirty="0">
                <a:latin typeface="新細明體" panose="02020500000000000000" pitchFamily="18" charset="-120"/>
              </a:rPr>
              <a:t>元，而非</a:t>
            </a:r>
            <a:r>
              <a:rPr lang="en-US" altLang="zh-CN" sz="1100" dirty="0">
                <a:latin typeface="新細明體" panose="02020500000000000000" pitchFamily="18" charset="-120"/>
              </a:rPr>
              <a:t>45,100</a:t>
            </a:r>
            <a:r>
              <a:rPr lang="zh-CN" altLang="en-US" sz="1100" dirty="0">
                <a:latin typeface="新細明體" panose="02020500000000000000" pitchFamily="18" charset="-120"/>
              </a:rPr>
              <a:t>元）</a:t>
            </a:r>
          </a:p>
          <a:p>
            <a:pPr marL="182563" indent="-182563" eaLnBrk="1" hangingPunct="1">
              <a:lnSpc>
                <a:spcPct val="90000"/>
              </a:lnSpc>
            </a:pPr>
            <a:r>
              <a:rPr lang="en-US" altLang="zh-TW" sz="1100" dirty="0">
                <a:latin typeface="新細明體" panose="02020500000000000000" pitchFamily="18" charset="-120"/>
              </a:rPr>
              <a:t>	(2) </a:t>
            </a:r>
            <a:r>
              <a:rPr lang="zh-CN" altLang="en-US" sz="1100" dirty="0">
                <a:latin typeface="新細明體" panose="02020500000000000000" pitchFamily="18" charset="-120"/>
              </a:rPr>
              <a:t>期初結餘（轉下）：機器應為</a:t>
            </a:r>
            <a:r>
              <a:rPr lang="en-US" altLang="zh-CN" sz="1100" dirty="0">
                <a:latin typeface="新細明體" panose="02020500000000000000" pitchFamily="18" charset="-120"/>
              </a:rPr>
              <a:t>254,000</a:t>
            </a:r>
            <a:r>
              <a:rPr lang="zh-CN" altLang="en-US" sz="1100" dirty="0">
                <a:latin typeface="新細明體" panose="02020500000000000000" pitchFamily="18" charset="-120"/>
              </a:rPr>
              <a:t>元，而非</a:t>
            </a:r>
            <a:r>
              <a:rPr lang="en-US" altLang="zh-CN" sz="1100" dirty="0">
                <a:latin typeface="新細明體" panose="02020500000000000000" pitchFamily="18" charset="-120"/>
              </a:rPr>
              <a:t>245,000</a:t>
            </a:r>
            <a:r>
              <a:rPr lang="zh-CN" altLang="en-US" sz="1100" dirty="0">
                <a:latin typeface="新細明體" panose="02020500000000000000" pitchFamily="18" charset="-120"/>
              </a:rPr>
              <a:t>元</a:t>
            </a:r>
          </a:p>
          <a:p>
            <a:pPr marL="182563" indent="-182563" eaLnBrk="1" hangingPunct="1">
              <a:lnSpc>
                <a:spcPct val="90000"/>
              </a:lnSpc>
            </a:pPr>
            <a:r>
              <a:rPr lang="en-US" altLang="zh-TW" sz="1100" dirty="0">
                <a:latin typeface="新細明體" panose="02020500000000000000" pitchFamily="18" charset="-120"/>
              </a:rPr>
              <a:t>	(3) </a:t>
            </a:r>
            <a:r>
              <a:rPr lang="zh-CN" altLang="en-US" sz="1100" dirty="0">
                <a:latin typeface="新細明體" panose="02020500000000000000" pitchFamily="18" charset="-120"/>
              </a:rPr>
              <a:t>期初結餘（轉下）：遺漏應計電話費</a:t>
            </a:r>
            <a:endParaRPr lang="zh-TW" altLang="en-US" sz="1100" dirty="0">
              <a:latin typeface="新細明體" panose="02020500000000000000" pitchFamily="18" charset="-120"/>
            </a:endParaRPr>
          </a:p>
          <a:p>
            <a:pPr marL="182563" indent="-182563" eaLnBrk="1" hangingPunct="1">
              <a:lnSpc>
                <a:spcPct val="90000"/>
              </a:lnSpc>
            </a:pPr>
            <a:r>
              <a:rPr lang="en-US" altLang="zh-TW" sz="1100" dirty="0">
                <a:latin typeface="新細明體" panose="02020500000000000000" pitchFamily="18" charset="-120"/>
              </a:rPr>
              <a:t>	(4) </a:t>
            </a:r>
            <a:r>
              <a:rPr lang="zh-CN" altLang="en-US" sz="1100" dirty="0">
                <a:latin typeface="新細明體" panose="02020500000000000000" pitchFamily="18" charset="-120"/>
              </a:rPr>
              <a:t>未經調整銀行結餘：少計</a:t>
            </a:r>
            <a:r>
              <a:rPr lang="en-US" altLang="zh-CN" sz="1100" dirty="0">
                <a:latin typeface="新細明體" panose="02020500000000000000" pitchFamily="18" charset="-120"/>
              </a:rPr>
              <a:t>90</a:t>
            </a:r>
            <a:r>
              <a:rPr lang="zh-CN" altLang="en-US" sz="1100" dirty="0">
                <a:latin typeface="新細明體" panose="02020500000000000000" pitchFamily="18" charset="-120"/>
              </a:rPr>
              <a:t>元（應為</a:t>
            </a:r>
            <a:r>
              <a:rPr lang="en-US" altLang="zh-TW" sz="1100" dirty="0">
                <a:latin typeface="新細明體" panose="02020500000000000000" pitchFamily="18" charset="-120"/>
              </a:rPr>
              <a:t>31,873</a:t>
            </a:r>
            <a:r>
              <a:rPr lang="zh-CN" altLang="en-US" sz="1100" dirty="0">
                <a:latin typeface="新細明體" panose="02020500000000000000" pitchFamily="18" charset="-120"/>
              </a:rPr>
              <a:t>元，而非</a:t>
            </a:r>
            <a:r>
              <a:rPr lang="en-US" altLang="zh-TW" sz="1100" dirty="0">
                <a:latin typeface="新細明體" panose="02020500000000000000" pitchFamily="18" charset="-120"/>
              </a:rPr>
              <a:t>31,783</a:t>
            </a:r>
            <a:r>
              <a:rPr lang="zh-CN" altLang="en-US" sz="1100" dirty="0">
                <a:latin typeface="新細明體" panose="02020500000000000000" pitchFamily="18" charset="-120"/>
              </a:rPr>
              <a:t>元）</a:t>
            </a:r>
            <a:endParaRPr lang="zh-TW" altLang="en-US" sz="1100" dirty="0">
              <a:latin typeface="新細明體" panose="02020500000000000000" pitchFamily="18" charset="-120"/>
            </a:endParaRPr>
          </a:p>
          <a:p>
            <a:pPr marL="182563" indent="-182563" eaLnBrk="1" hangingPunct="1">
              <a:lnSpc>
                <a:spcPct val="90000"/>
              </a:lnSpc>
            </a:pPr>
            <a:endParaRPr lang="en-US" altLang="zh-TW" sz="1100" dirty="0">
              <a:latin typeface="新細明體" panose="02020500000000000000" pitchFamily="18" charset="-120"/>
            </a:endParaRPr>
          </a:p>
          <a:p>
            <a:pPr marL="182563" indent="-182563" eaLnBrk="1" hangingPunct="1">
              <a:lnSpc>
                <a:spcPct val="90000"/>
              </a:lnSpc>
            </a:pPr>
            <a:r>
              <a:rPr lang="en-US" altLang="zh-TW" sz="1100" dirty="0">
                <a:latin typeface="新細明體" panose="02020500000000000000" pitchFamily="18" charset="-120"/>
              </a:rPr>
              <a:t>(II) </a:t>
            </a:r>
            <a:r>
              <a:rPr lang="zh-CN" altLang="en-US" sz="1100" dirty="0">
                <a:latin typeface="新細明體" panose="02020500000000000000" pitchFamily="18" charset="-120"/>
              </a:rPr>
              <a:t>不會影響試算表平衡的錯誤</a:t>
            </a:r>
          </a:p>
          <a:p>
            <a:pPr marL="182563" indent="-182563" eaLnBrk="1" hangingPunct="1">
              <a:lnSpc>
                <a:spcPct val="90000"/>
              </a:lnSpc>
            </a:pPr>
            <a:r>
              <a:rPr lang="en-US" altLang="zh-TW" sz="1100" dirty="0">
                <a:latin typeface="新細明體" panose="02020500000000000000" pitchFamily="18" charset="-120"/>
              </a:rPr>
              <a:t>	</a:t>
            </a:r>
            <a:r>
              <a:rPr lang="zh-TW" altLang="en-US" sz="1100" dirty="0">
                <a:latin typeface="新細明體" panose="02020500000000000000" pitchFamily="18" charset="-120"/>
              </a:rPr>
              <a:t>檢</a:t>
            </a:r>
            <a:r>
              <a:rPr lang="zh-CN" altLang="en-US" sz="1100" dirty="0">
                <a:latin typeface="新細明體" panose="02020500000000000000" pitchFamily="18" charset="-120"/>
              </a:rPr>
              <a:t>查</a:t>
            </a:r>
            <a:r>
              <a:rPr lang="zh-CN" altLang="en-US" sz="1100" dirty="0" smtClean="0">
                <a:latin typeface="新細明體" panose="02020500000000000000" pitchFamily="18" charset="-120"/>
              </a:rPr>
              <a:t>原始文件、</a:t>
            </a:r>
            <a:r>
              <a:rPr lang="zh-CN" altLang="en-US" sz="1100" dirty="0">
                <a:latin typeface="新細明體" panose="02020500000000000000" pitchFamily="18" charset="-120"/>
              </a:rPr>
              <a:t>日記簿及日記簿過帳的情況。</a:t>
            </a:r>
            <a:endParaRPr lang="zh-TW" altLang="en-US" sz="1100" dirty="0">
              <a:latin typeface="新細明體" panose="02020500000000000000" pitchFamily="18" charset="-120"/>
            </a:endParaRPr>
          </a:p>
          <a:p>
            <a:pPr marL="182563" indent="-182563" eaLnBrk="1" hangingPunct="1">
              <a:lnSpc>
                <a:spcPct val="90000"/>
              </a:lnSpc>
            </a:pPr>
            <a:r>
              <a:rPr lang="en-US" altLang="zh-TW" sz="1100" dirty="0">
                <a:latin typeface="新細明體" panose="02020500000000000000" pitchFamily="18" charset="-120"/>
              </a:rPr>
              <a:t>	(</a:t>
            </a:r>
            <a:r>
              <a:rPr lang="en-US" altLang="zh-TW" sz="1100" dirty="0" err="1">
                <a:latin typeface="新細明體" panose="02020500000000000000" pitchFamily="18" charset="-120"/>
              </a:rPr>
              <a:t>i</a:t>
            </a:r>
            <a:r>
              <a:rPr lang="en-US" altLang="zh-TW" sz="1100" dirty="0">
                <a:latin typeface="新細明體" panose="02020500000000000000" pitchFamily="18" charset="-120"/>
              </a:rPr>
              <a:t>) </a:t>
            </a:r>
            <a:r>
              <a:rPr lang="zh-TW" altLang="en-US" sz="1100" dirty="0">
                <a:latin typeface="新細明體" panose="02020500000000000000" pitchFamily="18" charset="-120"/>
              </a:rPr>
              <a:t>從</a:t>
            </a:r>
            <a:r>
              <a:rPr lang="zh-CN" altLang="en-US" sz="1100" dirty="0">
                <a:latin typeface="新細明體" panose="02020500000000000000" pitchFamily="18" charset="-120"/>
              </a:rPr>
              <a:t>銀行帳戶過帳：將機器維修費用</a:t>
            </a:r>
            <a:r>
              <a:rPr lang="en-US" altLang="zh-TW" sz="1100" dirty="0">
                <a:latin typeface="新細明體" panose="02020500000000000000" pitchFamily="18" charset="-120"/>
              </a:rPr>
              <a:t>1,500</a:t>
            </a:r>
            <a:r>
              <a:rPr lang="zh-TW" altLang="en-US" sz="1100" dirty="0">
                <a:latin typeface="新細明體" panose="02020500000000000000" pitchFamily="18" charset="-120"/>
              </a:rPr>
              <a:t>元</a:t>
            </a:r>
            <a:r>
              <a:rPr lang="zh-CN" altLang="en-US" sz="1100" dirty="0">
                <a:latin typeface="新細明體" panose="02020500000000000000" pitchFamily="18" charset="-120"/>
              </a:rPr>
              <a:t>過帳至機器帳戶－原則性錯誤</a:t>
            </a:r>
            <a:endParaRPr lang="zh-TW" altLang="en-US" sz="1100" dirty="0">
              <a:latin typeface="新細明體" panose="02020500000000000000" pitchFamily="18" charset="-120"/>
            </a:endParaRPr>
          </a:p>
          <a:p>
            <a:pPr marL="182563" indent="-182563" eaLnBrk="1" hangingPunct="1">
              <a:lnSpc>
                <a:spcPct val="90000"/>
              </a:lnSpc>
            </a:pPr>
            <a:r>
              <a:rPr lang="en-US" altLang="zh-TW" sz="1100" dirty="0">
                <a:latin typeface="新細明體" panose="02020500000000000000" pitchFamily="18" charset="-120"/>
              </a:rPr>
              <a:t>	(ii) </a:t>
            </a:r>
            <a:r>
              <a:rPr lang="zh-TW" altLang="en-US" sz="1100" dirty="0">
                <a:latin typeface="新細明體" panose="02020500000000000000" pitchFamily="18" charset="-120"/>
              </a:rPr>
              <a:t>從</a:t>
            </a:r>
            <a:r>
              <a:rPr lang="zh-CN" altLang="en-US" sz="1100" dirty="0">
                <a:latin typeface="新細明體" panose="02020500000000000000" pitchFamily="18" charset="-120"/>
              </a:rPr>
              <a:t>購貨日記簿過帳：向債權人購</a:t>
            </a:r>
            <a:r>
              <a:rPr lang="zh-CN" altLang="zh-TW" sz="1100" dirty="0">
                <a:latin typeface="新細明體" panose="02020500000000000000" pitchFamily="18" charset="-120"/>
              </a:rPr>
              <a:t>貨</a:t>
            </a:r>
            <a:r>
              <a:rPr lang="en-US" altLang="zh-TW" sz="1100" dirty="0">
                <a:latin typeface="新細明體" panose="02020500000000000000" pitchFamily="18" charset="-120"/>
              </a:rPr>
              <a:t>2,800</a:t>
            </a:r>
            <a:r>
              <a:rPr lang="zh-TW" altLang="en-US" sz="1100" dirty="0">
                <a:latin typeface="新細明體" panose="02020500000000000000" pitchFamily="18" charset="-120"/>
              </a:rPr>
              <a:t>元</a:t>
            </a:r>
            <a:r>
              <a:rPr lang="zh-CN" altLang="en-US" sz="1100" dirty="0">
                <a:latin typeface="新細明體" panose="02020500000000000000" pitchFamily="18" charset="-120"/>
              </a:rPr>
              <a:t>，卻於債權人</a:t>
            </a:r>
            <a:r>
              <a:rPr lang="en-US" altLang="zh-CN" sz="1100" dirty="0">
                <a:latin typeface="新細明體" panose="02020500000000000000" pitchFamily="18" charset="-120"/>
              </a:rPr>
              <a:t>C</a:t>
            </a:r>
            <a:r>
              <a:rPr lang="zh-CN" altLang="en-US" sz="1100" dirty="0">
                <a:latin typeface="新細明體" panose="02020500000000000000" pitchFamily="18" charset="-120"/>
              </a:rPr>
              <a:t>的帳</a:t>
            </a:r>
            <a:r>
              <a:rPr lang="zh-CN" altLang="zh-TW" sz="1100" dirty="0">
                <a:latin typeface="新細明體" panose="02020500000000000000" pitchFamily="18" charset="-120"/>
              </a:rPr>
              <a:t>目</a:t>
            </a:r>
            <a:r>
              <a:rPr lang="zh-CN" altLang="en-US" sz="1100" dirty="0">
                <a:latin typeface="新細明體" panose="02020500000000000000" pitchFamily="18" charset="-120"/>
              </a:rPr>
              <a:t>入帳－帳名調亂錯誤</a:t>
            </a:r>
            <a:endParaRPr lang="zh-TW" altLang="en-US" sz="1100" dirty="0">
              <a:latin typeface="新細明體" panose="02020500000000000000" pitchFamily="18" charset="-120"/>
            </a:endParaRPr>
          </a:p>
          <a:p>
            <a:pPr marL="182563" indent="-182563" eaLnBrk="1" hangingPunct="1">
              <a:lnSpc>
                <a:spcPct val="90000"/>
              </a:lnSpc>
            </a:pPr>
            <a:r>
              <a:rPr lang="en-US" altLang="zh-TW" sz="1100" dirty="0">
                <a:latin typeface="新細明體" panose="02020500000000000000" pitchFamily="18" charset="-120"/>
              </a:rPr>
              <a:t>	(iii) </a:t>
            </a:r>
            <a:r>
              <a:rPr lang="zh-TW" altLang="en-US" sz="1100" dirty="0">
                <a:latin typeface="新細明體" panose="02020500000000000000" pitchFamily="18" charset="-120"/>
              </a:rPr>
              <a:t>從</a:t>
            </a:r>
            <a:r>
              <a:rPr lang="zh-CN" altLang="en-US" sz="1100" dirty="0">
                <a:latin typeface="新細明體" panose="02020500000000000000" pitchFamily="18" charset="-120"/>
              </a:rPr>
              <a:t>購貨退</a:t>
            </a:r>
            <a:r>
              <a:rPr lang="zh-TW" altLang="en-US" sz="1100" dirty="0">
                <a:latin typeface="新細明體" panose="02020500000000000000" pitchFamily="18" charset="-120"/>
              </a:rPr>
              <a:t>出</a:t>
            </a:r>
            <a:r>
              <a:rPr lang="zh-CN" altLang="en-US" sz="1100" dirty="0">
                <a:latin typeface="新細明體" panose="02020500000000000000" pitchFamily="18" charset="-120"/>
              </a:rPr>
              <a:t>日記簿過帳：債權人</a:t>
            </a:r>
            <a:r>
              <a:rPr lang="en-US" altLang="zh-CN" sz="1100" dirty="0">
                <a:latin typeface="新細明體" panose="02020500000000000000" pitchFamily="18" charset="-120"/>
              </a:rPr>
              <a:t>C</a:t>
            </a:r>
            <a:r>
              <a:rPr lang="zh-CN" altLang="en-US" sz="1100" dirty="0">
                <a:latin typeface="新細明體" panose="02020500000000000000" pitchFamily="18" charset="-120"/>
              </a:rPr>
              <a:t>的</a:t>
            </a:r>
            <a:r>
              <a:rPr lang="zh-CN" altLang="zh-TW" sz="1100" dirty="0">
                <a:latin typeface="新細明體" panose="02020500000000000000" pitchFamily="18" charset="-120"/>
              </a:rPr>
              <a:t>退</a:t>
            </a:r>
            <a:r>
              <a:rPr lang="zh-CN" altLang="en-US" sz="1100" dirty="0">
                <a:latin typeface="新細明體" panose="02020500000000000000" pitchFamily="18" charset="-120"/>
              </a:rPr>
              <a:t>款借記</a:t>
            </a:r>
            <a:r>
              <a:rPr lang="zh-CN" altLang="zh-TW" sz="1100" dirty="0">
                <a:latin typeface="新細明體" panose="02020500000000000000" pitchFamily="18" charset="-120"/>
              </a:rPr>
              <a:t>到</a:t>
            </a:r>
            <a:r>
              <a:rPr lang="zh-CN" altLang="en-US" sz="1100" dirty="0">
                <a:latin typeface="新細明體" panose="02020500000000000000" pitchFamily="18" charset="-120"/>
              </a:rPr>
              <a:t>銷貨退回帳</a:t>
            </a:r>
            <a:r>
              <a:rPr lang="zh-CN" altLang="zh-TW" sz="1100" dirty="0">
                <a:latin typeface="新細明體" panose="02020500000000000000" pitchFamily="18" charset="-120"/>
              </a:rPr>
              <a:t>目</a:t>
            </a:r>
            <a:r>
              <a:rPr lang="zh-TW" altLang="en-US" sz="1100" dirty="0">
                <a:latin typeface="新細明體" panose="02020500000000000000" pitchFamily="18" charset="-120"/>
              </a:rPr>
              <a:t>，但</a:t>
            </a:r>
            <a:r>
              <a:rPr lang="zh-CN" altLang="en-US" sz="1100" dirty="0">
                <a:latin typeface="新細明體" panose="02020500000000000000" pitchFamily="18" charset="-120"/>
              </a:rPr>
              <a:t>貸記</a:t>
            </a:r>
            <a:r>
              <a:rPr lang="zh-CN" altLang="zh-TW" sz="1100" dirty="0">
                <a:latin typeface="新細明體" panose="02020500000000000000" pitchFamily="18" charset="-120"/>
              </a:rPr>
              <a:t>到</a:t>
            </a:r>
            <a:r>
              <a:rPr lang="zh-CN" altLang="en-US" sz="1100" dirty="0">
                <a:latin typeface="新細明體" panose="02020500000000000000" pitchFamily="18" charset="-120"/>
              </a:rPr>
              <a:t>債權人</a:t>
            </a:r>
            <a:r>
              <a:rPr lang="en-US" altLang="zh-CN" sz="1100" dirty="0">
                <a:latin typeface="新細明體" panose="02020500000000000000" pitchFamily="18" charset="-120"/>
              </a:rPr>
              <a:t>C</a:t>
            </a:r>
            <a:r>
              <a:rPr lang="zh-CN" altLang="en-US" sz="1100" dirty="0">
                <a:latin typeface="新細明體" panose="02020500000000000000" pitchFamily="18" charset="-120"/>
              </a:rPr>
              <a:t>的帳</a:t>
            </a:r>
            <a:r>
              <a:rPr lang="zh-CN" altLang="zh-TW" sz="1100" dirty="0">
                <a:latin typeface="新細明體" panose="02020500000000000000" pitchFamily="18" charset="-120"/>
              </a:rPr>
              <a:t>目</a:t>
            </a:r>
            <a:r>
              <a:rPr lang="zh-CN" altLang="en-US" sz="1100" dirty="0">
                <a:latin typeface="新細明體" panose="02020500000000000000" pitchFamily="18" charset="-120"/>
              </a:rPr>
              <a:t>－顛倒入帳。</a:t>
            </a:r>
            <a:endParaRPr lang="zh-CN" altLang="zh-TW" sz="1100" dirty="0">
              <a:latin typeface="新細明體" panose="02020500000000000000" pitchFamily="18" charset="-120"/>
            </a:endParaRPr>
          </a:p>
          <a:p>
            <a:pPr marL="182563" indent="-182563" eaLnBrk="1" hangingPunct="1">
              <a:lnSpc>
                <a:spcPct val="90000"/>
              </a:lnSpc>
            </a:pPr>
            <a:r>
              <a:rPr lang="zh-TW" altLang="en-US" sz="1100" dirty="0">
                <a:latin typeface="新細明體" panose="02020500000000000000" pitchFamily="18" charset="-120"/>
              </a:rPr>
              <a:t>	</a:t>
            </a:r>
            <a:r>
              <a:rPr lang="en-US" altLang="zh-TW" sz="1100" dirty="0">
                <a:latin typeface="新細明體" panose="02020500000000000000" pitchFamily="18" charset="-120"/>
              </a:rPr>
              <a:t>(iv) </a:t>
            </a:r>
            <a:r>
              <a:rPr lang="zh-TW" altLang="en-US" sz="1100" dirty="0">
                <a:latin typeface="新細明體" panose="02020500000000000000" pitchFamily="18" charset="-120"/>
              </a:rPr>
              <a:t>以支票支付的</a:t>
            </a:r>
            <a:r>
              <a:rPr lang="en-US" altLang="zh-TW" sz="1100" dirty="0">
                <a:latin typeface="新細明體" panose="02020500000000000000" pitchFamily="18" charset="-120"/>
              </a:rPr>
              <a:t>678</a:t>
            </a:r>
            <a:r>
              <a:rPr lang="zh-TW" altLang="en-US" sz="1100" dirty="0">
                <a:latin typeface="新細明體" panose="02020500000000000000" pitchFamily="18" charset="-120"/>
              </a:rPr>
              <a:t>元印刷費用，</a:t>
            </a:r>
            <a:r>
              <a:rPr lang="zh-TW" altLang="en-US" sz="1100" dirty="0" smtClean="0">
                <a:latin typeface="新細明體" panose="02020500000000000000" pitchFamily="18" charset="-120"/>
              </a:rPr>
              <a:t>並沒有記入</a:t>
            </a:r>
            <a:r>
              <a:rPr lang="zh-TW" altLang="en-US" sz="1100" dirty="0">
                <a:latin typeface="新細明體" panose="02020500000000000000" pitchFamily="18" charset="-120"/>
              </a:rPr>
              <a:t>現金簿內。</a:t>
            </a:r>
          </a:p>
          <a:p>
            <a:pPr marL="174625" indent="-174625" eaLnBrk="1" hangingPunct="1">
              <a:lnSpc>
                <a:spcPct val="80000"/>
              </a:lnSpc>
            </a:pPr>
            <a:endParaRPr lang="en-US" altLang="zh-TW" sz="1100" dirty="0">
              <a:latin typeface="Arial" panose="020B0604020202020204" pitchFamily="34" charset="0"/>
            </a:endParaRPr>
          </a:p>
        </p:txBody>
      </p:sp>
      <p:sp>
        <p:nvSpPr>
          <p:cNvPr id="154628" name="Rectangle 7">
            <a:extLst>
              <a:ext uri="{FF2B5EF4-FFF2-40B4-BE49-F238E27FC236}">
                <a16:creationId xmlns:a16="http://schemas.microsoft.com/office/drawing/2014/main" id="{2EC5F462-C11E-C45B-9E05-5E9A452C5468}"/>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9916E53B-A343-0C4F-ADA2-A6AA721FC8B6}" type="slidenum">
              <a:rPr lang="en-US" altLang="zh-TW" b="0"/>
              <a:pPr algn="r" eaLnBrk="1" hangingPunct="1">
                <a:spcBef>
                  <a:spcPct val="0"/>
                </a:spcBef>
              </a:pPr>
              <a:t>73</a:t>
            </a:fld>
            <a:endParaRPr lang="en-US" altLang="zh-TW" b="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B66440D0-A40F-D4BE-FF00-3ED5E29CD9B8}"/>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CB3A9837-DDF7-23E7-0641-13C8173D13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lnSpc>
                <a:spcPct val="80000"/>
              </a:lnSpc>
            </a:pPr>
            <a:r>
              <a:rPr lang="zh-TW" altLang="en-US" u="sng" dirty="0">
                <a:latin typeface="Arial" panose="020B0604020202020204" pitchFamily="34" charset="0"/>
              </a:rPr>
              <a:t>步驟</a:t>
            </a:r>
            <a:r>
              <a:rPr lang="en-US" altLang="zh-TW" u="sng" dirty="0">
                <a:latin typeface="Arial" panose="020B0604020202020204" pitchFamily="34" charset="0"/>
              </a:rPr>
              <a:t> 4</a:t>
            </a:r>
            <a:r>
              <a:rPr lang="zh-TW" altLang="en-US" dirty="0">
                <a:latin typeface="Arial" panose="020B0604020202020204" pitchFamily="34" charset="0"/>
              </a:rPr>
              <a:t>：於</a:t>
            </a:r>
            <a:r>
              <a:rPr lang="en-US" altLang="zh-TW" dirty="0">
                <a:latin typeface="Arial" panose="020B0604020202020204" pitchFamily="34" charset="0"/>
              </a:rPr>
              <a:t>19</a:t>
            </a:r>
            <a:r>
              <a:rPr lang="zh-TW" altLang="en-US" dirty="0">
                <a:latin typeface="Arial" panose="020B0604020202020204" pitchFamily="34" charset="0"/>
              </a:rPr>
              <a:t>年</a:t>
            </a:r>
            <a:r>
              <a:rPr lang="en-US" altLang="zh-TW" dirty="0">
                <a:latin typeface="Arial" panose="020B0604020202020204" pitchFamily="34" charset="0"/>
              </a:rPr>
              <a:t>1</a:t>
            </a:r>
            <a:r>
              <a:rPr lang="zh-TW" altLang="en-US" dirty="0">
                <a:latin typeface="Arial" panose="020B0604020202020204" pitchFamily="34" charset="0"/>
              </a:rPr>
              <a:t>月</a:t>
            </a:r>
            <a:r>
              <a:rPr lang="en-US" altLang="zh-TW" dirty="0">
                <a:latin typeface="Arial" panose="020B0604020202020204" pitchFamily="34" charset="0"/>
              </a:rPr>
              <a:t>31</a:t>
            </a:r>
            <a:r>
              <a:rPr lang="zh-TW" altLang="en-US" dirty="0">
                <a:latin typeface="Arial" panose="020B0604020202020204" pitchFamily="34" charset="0"/>
              </a:rPr>
              <a:t>日結平</a:t>
            </a:r>
            <a:endParaRPr lang="en-US" altLang="zh-TW" dirty="0">
              <a:latin typeface="Arial" panose="020B0604020202020204" pitchFamily="34" charset="0"/>
            </a:endParaRPr>
          </a:p>
          <a:p>
            <a:pPr marL="174625" indent="-174625" eaLnBrk="1" hangingPunct="1">
              <a:lnSpc>
                <a:spcPct val="80000"/>
              </a:lnSpc>
            </a:pPr>
            <a:r>
              <a:rPr lang="zh-TW" altLang="en-US" dirty="0">
                <a:latin typeface="Arial" panose="020B0604020202020204" pitchFamily="34" charset="0"/>
              </a:rPr>
              <a:t>重新計算月底結餘，確保所有帳目於更正後的試算表正確入帳。</a:t>
            </a:r>
            <a:endParaRPr lang="en-US" altLang="zh-TW" dirty="0">
              <a:latin typeface="Arial" panose="020B0604020202020204" pitchFamily="34" charset="0"/>
            </a:endParaRPr>
          </a:p>
          <a:p>
            <a:pPr marL="174625" indent="-174625" eaLnBrk="1" hangingPunct="1">
              <a:lnSpc>
                <a:spcPct val="80000"/>
              </a:lnSpc>
            </a:pPr>
            <a:endParaRPr lang="en-US" altLang="zh-TW" dirty="0">
              <a:latin typeface="Arial" panose="020B0604020202020204" pitchFamily="34" charset="0"/>
            </a:endParaRPr>
          </a:p>
          <a:p>
            <a:pPr marL="174625" indent="-174625" eaLnBrk="1" hangingPunct="1">
              <a:lnSpc>
                <a:spcPct val="80000"/>
              </a:lnSpc>
            </a:pPr>
            <a:r>
              <a:rPr lang="zh-TW" altLang="en-US" u="sng" dirty="0">
                <a:latin typeface="Arial" panose="020B0604020202020204" pitchFamily="34" charset="0"/>
              </a:rPr>
              <a:t>步驟</a:t>
            </a:r>
            <a:r>
              <a:rPr lang="en-US" altLang="zh-TW" u="sng" dirty="0">
                <a:latin typeface="Arial" panose="020B0604020202020204" pitchFamily="34" charset="0"/>
              </a:rPr>
              <a:t> 5</a:t>
            </a:r>
            <a:r>
              <a:rPr lang="zh-TW" altLang="en-US" dirty="0">
                <a:latin typeface="Arial" panose="020B0604020202020204" pitchFamily="34" charset="0"/>
              </a:rPr>
              <a:t>：編製銀行往來調節表</a:t>
            </a:r>
            <a:endParaRPr lang="en-US" altLang="zh-TW" dirty="0">
              <a:latin typeface="Arial" panose="020B0604020202020204" pitchFamily="34" charset="0"/>
            </a:endParaRPr>
          </a:p>
          <a:p>
            <a:pPr marL="174625" indent="-174625" eaLnBrk="1" hangingPunct="1">
              <a:lnSpc>
                <a:spcPct val="80000"/>
              </a:lnSpc>
            </a:pPr>
            <a:r>
              <a:rPr lang="zh-TW" altLang="en-US" dirty="0">
                <a:latin typeface="Arial" panose="020B0604020202020204" pitchFamily="34" charset="0"/>
              </a:rPr>
              <a:t>從調整後的銀行存款結餘開始。</a:t>
            </a:r>
            <a:endParaRPr lang="en-US" altLang="zh-TW" dirty="0">
              <a:latin typeface="Arial" panose="020B0604020202020204" pitchFamily="34" charset="0"/>
            </a:endParaRPr>
          </a:p>
        </p:txBody>
      </p:sp>
      <p:sp>
        <p:nvSpPr>
          <p:cNvPr id="156676" name="Rectangle 7">
            <a:extLst>
              <a:ext uri="{FF2B5EF4-FFF2-40B4-BE49-F238E27FC236}">
                <a16:creationId xmlns:a16="http://schemas.microsoft.com/office/drawing/2014/main" id="{3850F1AA-C544-398A-2EF0-2955424A14F8}"/>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7DC47026-A063-FA40-83DF-23D442AB55B1}" type="slidenum">
              <a:rPr lang="en-US" altLang="zh-TW" b="0"/>
              <a:pPr algn="r" eaLnBrk="1" hangingPunct="1">
                <a:spcBef>
                  <a:spcPct val="0"/>
                </a:spcBef>
              </a:pPr>
              <a:t>74</a:t>
            </a:fld>
            <a:endParaRPr lang="en-US" altLang="zh-TW" b="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63730B27-4C1D-4F6B-1209-2A31C09D221E}"/>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9D563F02-3C0A-634E-8457-89D33D2A0003}" type="slidenum">
              <a:rPr lang="en-US" altLang="zh-TW" b="0"/>
              <a:pPr algn="r" eaLnBrk="1" hangingPunct="1">
                <a:spcBef>
                  <a:spcPct val="0"/>
                </a:spcBef>
              </a:pPr>
              <a:t>75</a:t>
            </a:fld>
            <a:endParaRPr lang="en-US" altLang="zh-TW" b="0"/>
          </a:p>
        </p:txBody>
      </p:sp>
      <p:sp>
        <p:nvSpPr>
          <p:cNvPr id="158723" name="投影片圖像版面配置區 1">
            <a:extLst>
              <a:ext uri="{FF2B5EF4-FFF2-40B4-BE49-F238E27FC236}">
                <a16:creationId xmlns:a16="http://schemas.microsoft.com/office/drawing/2014/main" id="{A34B3CA5-996E-9B56-5E97-5CE5ADA05CE5}"/>
              </a:ext>
            </a:extLst>
          </p:cNvPr>
          <p:cNvSpPr>
            <a:spLocks noGrp="1" noRot="1" noChangeAspect="1" noChangeArrowheads="1" noTextEdit="1"/>
          </p:cNvSpPr>
          <p:nvPr>
            <p:ph type="sldImg"/>
          </p:nvPr>
        </p:nvSpPr>
        <p:spPr>
          <a:ln/>
        </p:spPr>
      </p:sp>
      <p:sp>
        <p:nvSpPr>
          <p:cNvPr id="158724" name="備忘稿版面配置區 2">
            <a:extLst>
              <a:ext uri="{FF2B5EF4-FFF2-40B4-BE49-F238E27FC236}">
                <a16:creationId xmlns:a16="http://schemas.microsoft.com/office/drawing/2014/main" id="{53CD0455-B63F-4C8F-8772-909DAC117E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latin typeface="Arial" panose="020B0604020202020204" pitchFamily="34" charset="0"/>
              </a:rPr>
              <a:t>教師與學生一同回顧錯誤會怎樣影響試算表平衡。</a:t>
            </a:r>
            <a:endParaRPr lang="en-US" altLang="zh-TW"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zh-TW" altLang="en-US" dirty="0">
                <a:latin typeface="Arial" panose="020B0604020202020204" pitchFamily="34" charset="0"/>
              </a:rPr>
              <a:t>教師與學生一同重溫應暫時建立暫記帳以使試算表平衡。</a:t>
            </a:r>
            <a:endParaRPr lang="en-US" altLang="zh-CN"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zh-TW" altLang="en-US" dirty="0">
                <a:latin typeface="Arial" panose="020B0604020202020204" pitchFamily="34" charset="0"/>
              </a:rPr>
              <a:t>教師提醒學生須找出並更正帳簿中的所有錯誤。最後刪除暫記帳。</a:t>
            </a:r>
            <a:endParaRPr lang="en-US" altLang="zh-TW" dirty="0">
              <a:latin typeface="Arial" panose="020B0604020202020204" pitchFamily="34" charset="0"/>
            </a:endParaRPr>
          </a:p>
        </p:txBody>
      </p:sp>
      <p:sp>
        <p:nvSpPr>
          <p:cNvPr id="158725" name="投影片編號版面配置區 3">
            <a:extLst>
              <a:ext uri="{FF2B5EF4-FFF2-40B4-BE49-F238E27FC236}">
                <a16:creationId xmlns:a16="http://schemas.microsoft.com/office/drawing/2014/main" id="{4A2BBBF9-A87B-FC46-4426-7FE88418755E}"/>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C3B68C85-2F03-9F41-B7F3-C69381A1F781}" type="slidenum">
              <a:rPr kumimoji="0" lang="zh-TW" altLang="en-US" b="0">
                <a:latin typeface="Calibri" panose="020F0502020204030204" pitchFamily="34" charset="0"/>
              </a:rPr>
              <a:pPr algn="r" eaLnBrk="1" hangingPunct="1">
                <a:spcBef>
                  <a:spcPct val="0"/>
                </a:spcBef>
              </a:pPr>
              <a:t>75</a:t>
            </a:fld>
            <a:endParaRPr kumimoji="0" lang="en-US" altLang="zh-TW" b="0">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69B630DA-F673-618F-7F08-B31A251A5F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9580EBE-F18C-C943-BE00-91FDCEB546AE}" type="slidenum">
              <a:rPr lang="en-US" altLang="zh-TW" smtClean="0"/>
              <a:pPr>
                <a:spcBef>
                  <a:spcPct val="0"/>
                </a:spcBef>
              </a:pPr>
              <a:t>76</a:t>
            </a:fld>
            <a:endParaRPr lang="en-US" altLang="zh-TW"/>
          </a:p>
        </p:txBody>
      </p:sp>
      <p:sp>
        <p:nvSpPr>
          <p:cNvPr id="160771" name="Rectangle 2">
            <a:extLst>
              <a:ext uri="{FF2B5EF4-FFF2-40B4-BE49-F238E27FC236}">
                <a16:creationId xmlns:a16="http://schemas.microsoft.com/office/drawing/2014/main" id="{24C44F8C-0E70-CFB4-97DA-20432EA8226E}"/>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6ED06B08-347B-1DE5-DE9A-382364E75F4C}"/>
              </a:ext>
            </a:extLst>
          </p:cNvPr>
          <p:cNvSpPr>
            <a:spLocks noGrp="1" noChangeArrowheads="1"/>
          </p:cNvSpPr>
          <p:nvPr>
            <p:ph type="body" idx="1"/>
          </p:nvPr>
        </p:nvSpPr>
        <p:spPr/>
        <p:txBody>
          <a:bodyPr/>
          <a:lstStyle/>
          <a:p>
            <a:pPr marL="214313" indent="-214313" eaLnBrk="1" hangingPunct="1"/>
            <a:r>
              <a:rPr lang="zh-TW" altLang="en-US" dirty="0">
                <a:latin typeface="Arial" panose="020B0604020202020204" pitchFamily="34" charset="0"/>
              </a:rPr>
              <a:t>教師重溫本課節的教學重點。</a:t>
            </a:r>
            <a:endParaRPr lang="en-US" altLang="zh-TW" dirty="0">
              <a:latin typeface="Arial" panose="020B0604020202020204" pitchFamily="34" charset="0"/>
            </a:endParaRPr>
          </a:p>
          <a:p>
            <a:pPr marL="214313" indent="-214313" eaLnBrk="1" hangingPunct="1"/>
            <a:endParaRPr lang="en-US" altLang="zh-TW" dirty="0">
              <a:latin typeface="Arial" panose="020B0604020202020204" pitchFamily="34" charset="0"/>
            </a:endParaRPr>
          </a:p>
          <a:p>
            <a:pPr marL="214313" indent="-214313" eaLnBrk="1" hangingPunct="1"/>
            <a:r>
              <a:rPr lang="zh-TW" altLang="en-US" dirty="0">
                <a:latin typeface="Arial" panose="020B0604020202020204" pitchFamily="34" charset="0"/>
              </a:rPr>
              <a:t>假如試算表不平衡，即存在錯誤。 不過即使試算表平衡，仍可能有錯誤。</a:t>
            </a:r>
            <a:endParaRPr lang="en-US" altLang="zh-TW" dirty="0">
              <a:latin typeface="Arial" panose="020B0604020202020204" pitchFamily="34" charset="0"/>
            </a:endParaRPr>
          </a:p>
          <a:p>
            <a:pPr marL="214313" indent="-214313" eaLnBrk="1" hangingPunct="1"/>
            <a:endParaRPr lang="en-US" altLang="zh-TW" dirty="0">
              <a:latin typeface="Arial" panose="020B0604020202020204" pitchFamily="34" charset="0"/>
            </a:endParaRPr>
          </a:p>
          <a:p>
            <a:pPr marL="214313" indent="-214313"/>
            <a:r>
              <a:rPr lang="zh-CN" altLang="en-US" b="1" dirty="0">
                <a:latin typeface="Arial" panose="020B0604020202020204" pitchFamily="34" charset="0"/>
              </a:rPr>
              <a:t>第三課節</a:t>
            </a:r>
            <a:r>
              <a:rPr lang="zh-TW" altLang="en-US" b="1" dirty="0">
                <a:latin typeface="Arial" panose="020B0604020202020204" pitchFamily="34" charset="0"/>
              </a:rPr>
              <a:t>完</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42A1675-2BF6-5F02-ABA7-F9AFF33218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新細明體" panose="02020500000000000000" pitchFamily="18" charset="-120"/>
              </a:defRPr>
            </a:lvl1pPr>
            <a:lvl2pPr marL="750888" indent="-287338" defTabSz="923925">
              <a:spcBef>
                <a:spcPct val="30000"/>
              </a:spcBef>
              <a:defRPr kumimoji="1" sz="1200">
                <a:solidFill>
                  <a:schemeClr val="tx1"/>
                </a:solidFill>
                <a:latin typeface="Arial" panose="020B0604020202020204" pitchFamily="34" charset="0"/>
                <a:ea typeface="新細明體" panose="02020500000000000000" pitchFamily="18" charset="-120"/>
              </a:defRPr>
            </a:lvl2pPr>
            <a:lvl3pPr marL="1158875" indent="-231775" defTabSz="923925">
              <a:spcBef>
                <a:spcPct val="30000"/>
              </a:spcBef>
              <a:defRPr kumimoji="1" sz="1200">
                <a:solidFill>
                  <a:schemeClr val="tx1"/>
                </a:solidFill>
                <a:latin typeface="Arial" panose="020B0604020202020204" pitchFamily="34" charset="0"/>
                <a:ea typeface="新細明體" panose="02020500000000000000" pitchFamily="18" charset="-120"/>
              </a:defRPr>
            </a:lvl3pPr>
            <a:lvl4pPr marL="1620838"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4pPr>
            <a:lvl5pPr marL="2085975" indent="-230188" defTabSz="923925">
              <a:spcBef>
                <a:spcPct val="30000"/>
              </a:spcBef>
              <a:defRPr kumimoji="1" sz="1200">
                <a:solidFill>
                  <a:schemeClr val="tx1"/>
                </a:solidFill>
                <a:latin typeface="Arial" panose="020B0604020202020204" pitchFamily="34" charset="0"/>
                <a:ea typeface="新細明體" panose="02020500000000000000" pitchFamily="18" charset="-120"/>
              </a:defRPr>
            </a:lvl5pPr>
            <a:lvl6pPr marL="25431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003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575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14775" indent="-230188" defTabSz="923925"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608EA4E-EF2E-5C4B-A516-BC71E09DB7C8}" type="slidenum">
              <a:rPr lang="en-US" altLang="zh-TW" smtClean="0"/>
              <a:pPr>
                <a:spcBef>
                  <a:spcPct val="0"/>
                </a:spcBef>
              </a:pPr>
              <a:t>8</a:t>
            </a:fld>
            <a:endParaRPr lang="en-US" altLang="zh-TW"/>
          </a:p>
        </p:txBody>
      </p:sp>
      <p:sp>
        <p:nvSpPr>
          <p:cNvPr id="21507" name="Rectangle 2">
            <a:extLst>
              <a:ext uri="{FF2B5EF4-FFF2-40B4-BE49-F238E27FC236}">
                <a16:creationId xmlns:a16="http://schemas.microsoft.com/office/drawing/2014/main" id="{6EE1CDBF-966E-9AD6-CF41-E64ED8A780A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112577A-B1DD-1BE1-6FD3-70C9236A07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教師解釋銀行</a:t>
            </a:r>
            <a:r>
              <a:rPr lang="zh-TW" altLang="en-US" dirty="0">
                <a:latin typeface="Arial" panose="020B0604020202020204" pitchFamily="34" charset="0"/>
              </a:rPr>
              <a:t>會</a:t>
            </a:r>
            <a:r>
              <a:rPr lang="zh-CN" altLang="en-US" dirty="0">
                <a:latin typeface="Arial" panose="020B0604020202020204" pitchFamily="34" charset="0"/>
              </a:rPr>
              <a:t>就</a:t>
            </a:r>
            <a:r>
              <a:rPr lang="zh-TW" altLang="en-US" dirty="0">
                <a:latin typeface="Arial" panose="020B0604020202020204" pitchFamily="34" charset="0"/>
              </a:rPr>
              <a:t>預</a:t>
            </a:r>
            <a:r>
              <a:rPr lang="zh-CN" altLang="en-US" dirty="0">
                <a:latin typeface="Arial" panose="020B0604020202020204" pitchFamily="34" charset="0"/>
              </a:rPr>
              <a:t>先</a:t>
            </a:r>
            <a:r>
              <a:rPr lang="zh-TW" altLang="en-US" dirty="0">
                <a:latin typeface="Arial" panose="020B0604020202020204" pitchFamily="34" charset="0"/>
              </a:rPr>
              <a:t>設定</a:t>
            </a:r>
            <a:r>
              <a:rPr lang="zh-CN" altLang="en-US" dirty="0">
                <a:latin typeface="Arial" panose="020B0604020202020204" pitchFamily="34" charset="0"/>
              </a:rPr>
              <a:t>的自動轉帳安排，</a:t>
            </a:r>
            <a:r>
              <a:rPr lang="zh-CN" altLang="zh-TW" dirty="0">
                <a:latin typeface="Arial" panose="020B0604020202020204" pitchFamily="34" charset="0"/>
              </a:rPr>
              <a:t>以</a:t>
            </a:r>
            <a:r>
              <a:rPr lang="zh-CN" altLang="en-US" dirty="0">
                <a:latin typeface="Arial" panose="020B0604020202020204" pitchFamily="34" charset="0"/>
              </a:rPr>
              <a:t>定</a:t>
            </a:r>
            <a:r>
              <a:rPr lang="zh-CN" altLang="zh-TW" dirty="0">
                <a:latin typeface="Arial" panose="020B0604020202020204" pitchFamily="34" charset="0"/>
              </a:rPr>
              <a:t>期</a:t>
            </a:r>
            <a:r>
              <a:rPr lang="zh-CN" altLang="en-US" dirty="0">
                <a:latin typeface="Arial" panose="020B0604020202020204" pitchFamily="34" charset="0"/>
              </a:rPr>
              <a:t>指</a:t>
            </a:r>
            <a:r>
              <a:rPr lang="zh-CN" altLang="zh-TW" dirty="0">
                <a:latin typeface="Arial" panose="020B0604020202020204" pitchFamily="34" charset="0"/>
              </a:rPr>
              <a:t>示</a:t>
            </a:r>
            <a:r>
              <a:rPr lang="zh-CN" altLang="en-US" dirty="0">
                <a:latin typeface="Arial" panose="020B0604020202020204" pitchFamily="34" charset="0"/>
              </a:rPr>
              <a:t>或</a:t>
            </a:r>
            <a:r>
              <a:rPr lang="zh-CN" altLang="zh-TW" dirty="0">
                <a:latin typeface="Arial" panose="020B0604020202020204" pitchFamily="34" charset="0"/>
              </a:rPr>
              <a:t>直</a:t>
            </a:r>
            <a:r>
              <a:rPr lang="zh-CN" altLang="en-US" dirty="0">
                <a:latin typeface="Arial" panose="020B0604020202020204" pitchFamily="34" charset="0"/>
              </a:rPr>
              <a:t>接</a:t>
            </a:r>
            <a:r>
              <a:rPr lang="zh-CN" altLang="zh-TW" dirty="0" smtClean="0">
                <a:latin typeface="Arial" panose="020B0604020202020204" pitchFamily="34" charset="0"/>
              </a:rPr>
              <a:t>借</a:t>
            </a:r>
            <a:r>
              <a:rPr lang="zh-TW" altLang="en-US" dirty="0" smtClean="0">
                <a:latin typeface="Arial" panose="020B0604020202020204" pitchFamily="34" charset="0"/>
              </a:rPr>
              <a:t>記</a:t>
            </a:r>
            <a:r>
              <a:rPr lang="zh-CN" altLang="en-US" dirty="0" smtClean="0">
                <a:latin typeface="Arial" panose="020B0604020202020204" pitchFamily="34" charset="0"/>
              </a:rPr>
              <a:t>方</a:t>
            </a:r>
            <a:r>
              <a:rPr lang="zh-CN" altLang="zh-TW" dirty="0" smtClean="0">
                <a:latin typeface="Arial" panose="020B0604020202020204" pitchFamily="34" charset="0"/>
              </a:rPr>
              <a:t>式</a:t>
            </a:r>
            <a:r>
              <a:rPr lang="zh-CN" altLang="en-US" dirty="0">
                <a:latin typeface="Arial" panose="020B0604020202020204" pitchFamily="34" charset="0"/>
              </a:rPr>
              <a:t>，從公司帳戶中收取（</a:t>
            </a:r>
            <a:r>
              <a:rPr lang="zh-TW" altLang="en-US" dirty="0">
                <a:latin typeface="Arial" panose="020B0604020202020204" pitchFamily="34" charset="0"/>
              </a:rPr>
              <a:t>扣除</a:t>
            </a:r>
            <a:r>
              <a:rPr lang="zh-CN" altLang="en-US" dirty="0">
                <a:latin typeface="Arial" panose="020B0604020202020204" pitchFamily="34" charset="0"/>
              </a:rPr>
              <a:t>）費用，</a:t>
            </a:r>
            <a:r>
              <a:rPr lang="zh-TW" altLang="en-US" dirty="0">
                <a:latin typeface="Arial" panose="020B0604020202020204" pitchFamily="34" charset="0"/>
              </a:rPr>
              <a:t>例</a:t>
            </a:r>
            <a:r>
              <a:rPr lang="zh-CN" altLang="en-US" dirty="0">
                <a:latin typeface="Arial" panose="020B0604020202020204" pitchFamily="34" charset="0"/>
              </a:rPr>
              <a:t>如</a:t>
            </a:r>
            <a:r>
              <a:rPr lang="en-US" altLang="zh-TW" dirty="0">
                <a:latin typeface="Arial" panose="020B0604020202020204" pitchFamily="34" charset="0"/>
              </a:rPr>
              <a:t>﹕</a:t>
            </a:r>
            <a:r>
              <a:rPr lang="zh-CN" altLang="en-US" dirty="0">
                <a:latin typeface="Arial" panose="020B0604020202020204" pitchFamily="34" charset="0"/>
              </a:rPr>
              <a:t>每月向香港公益金</a:t>
            </a:r>
            <a:r>
              <a:rPr lang="zh-TW" altLang="en-US" dirty="0">
                <a:latin typeface="Arial" panose="020B0604020202020204" pitchFamily="34" charset="0"/>
              </a:rPr>
              <a:t>捐</a:t>
            </a:r>
            <a:r>
              <a:rPr lang="zh-CN" altLang="en-US" dirty="0">
                <a:latin typeface="Arial" panose="020B0604020202020204" pitchFamily="34" charset="0"/>
              </a:rPr>
              <a:t>出定額</a:t>
            </a:r>
            <a:r>
              <a:rPr lang="zh-TW" altLang="en-US" dirty="0">
                <a:latin typeface="Arial" panose="020B0604020202020204" pitchFamily="34" charset="0"/>
              </a:rPr>
              <a:t>善</a:t>
            </a:r>
            <a:r>
              <a:rPr lang="zh-CN" altLang="en-US" dirty="0">
                <a:latin typeface="Arial" panose="020B0604020202020204" pitchFamily="34" charset="0"/>
              </a:rPr>
              <a:t>款</a:t>
            </a:r>
            <a:r>
              <a:rPr lang="zh-TW" altLang="en-US" dirty="0">
                <a:latin typeface="Arial" panose="020B0604020202020204" pitchFamily="34" charset="0"/>
              </a:rPr>
              <a:t>、</a:t>
            </a:r>
            <a:r>
              <a:rPr lang="zh-CN" altLang="en-US" dirty="0">
                <a:latin typeface="Arial" panose="020B0604020202020204" pitchFamily="34" charset="0"/>
              </a:rPr>
              <a:t>向港燈支付電費等等。簿記員可能只</a:t>
            </a:r>
            <a:r>
              <a:rPr lang="zh-TW" altLang="en-US" dirty="0">
                <a:latin typeface="Arial" panose="020B0604020202020204" pitchFamily="34" charset="0"/>
              </a:rPr>
              <a:t>會</a:t>
            </a:r>
            <a:r>
              <a:rPr lang="zh-CN" altLang="en-US" dirty="0">
                <a:latin typeface="Arial" panose="020B0604020202020204" pitchFamily="34" charset="0"/>
              </a:rPr>
              <a:t>在收到銀行結單後才發現這些項目</a:t>
            </a:r>
            <a:r>
              <a:rPr lang="zh-TW" altLang="en-US" dirty="0">
                <a:latin typeface="Arial" panose="020B0604020202020204" pitchFamily="34" charset="0"/>
              </a:rPr>
              <a:t>，然後記錄</a:t>
            </a:r>
            <a:r>
              <a:rPr lang="zh-CN" altLang="en-US" dirty="0">
                <a:latin typeface="Arial" panose="020B0604020202020204" pitchFamily="34" charset="0"/>
              </a:rPr>
              <a:t>在現金簿中</a:t>
            </a:r>
            <a:r>
              <a:rPr lang="zh-CN" altLang="en-US" dirty="0" smtClean="0">
                <a:latin typeface="Arial" panose="020B0604020202020204" pitchFamily="34" charset="0"/>
              </a:rPr>
              <a:t>。</a:t>
            </a:r>
            <a:endParaRPr lang="en-US" altLang="zh-CN" dirty="0" smtClean="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CN" altLang="en-US" dirty="0">
                <a:latin typeface="Arial" panose="020B0604020202020204" pitchFamily="34" charset="0"/>
              </a:rPr>
              <a:t>客戶可能選擇透過銀行轉帳來</a:t>
            </a:r>
            <a:r>
              <a:rPr lang="zh-TW" altLang="en-US" dirty="0">
                <a:latin typeface="Arial" panose="020B0604020202020204" pitchFamily="34" charset="0"/>
              </a:rPr>
              <a:t>支付款項</a:t>
            </a:r>
            <a:r>
              <a:rPr lang="zh-CN" altLang="en-US" dirty="0">
                <a:latin typeface="Arial" panose="020B0604020202020204" pitchFamily="34" charset="0"/>
              </a:rPr>
              <a:t>，而有關詳情只</a:t>
            </a:r>
            <a:r>
              <a:rPr lang="zh-TW" altLang="en-US" dirty="0">
                <a:latin typeface="Arial" panose="020B0604020202020204" pitchFamily="34" charset="0"/>
              </a:rPr>
              <a:t>會</a:t>
            </a:r>
            <a:r>
              <a:rPr lang="zh-CN" altLang="en-US" dirty="0">
                <a:latin typeface="Arial" panose="020B0604020202020204" pitchFamily="34" charset="0"/>
              </a:rPr>
              <a:t>在核對銀行結單／電話銀行／網上銀行查詢</a:t>
            </a:r>
            <a:r>
              <a:rPr lang="zh-TW" altLang="en-US" dirty="0">
                <a:latin typeface="Arial" panose="020B0604020202020204" pitchFamily="34" charset="0"/>
              </a:rPr>
              <a:t>時</a:t>
            </a:r>
            <a:r>
              <a:rPr lang="zh-CN" altLang="en-US" dirty="0">
                <a:latin typeface="Arial" panose="020B0604020202020204" pitchFamily="34" charset="0"/>
              </a:rPr>
              <a:t>知</a:t>
            </a:r>
            <a:r>
              <a:rPr lang="zh-TW" altLang="en-US" dirty="0">
                <a:latin typeface="Arial" panose="020B0604020202020204" pitchFamily="34" charset="0"/>
              </a:rPr>
              <a:t>悉</a:t>
            </a:r>
            <a:r>
              <a:rPr lang="zh-CN" altLang="en-US" dirty="0">
                <a:latin typeface="Arial" panose="020B0604020202020204" pitchFamily="34" charset="0"/>
              </a:rPr>
              <a:t>。</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部分</a:t>
            </a:r>
            <a:r>
              <a:rPr lang="zh-CN" altLang="en-US" dirty="0">
                <a:latin typeface="Arial" panose="020B0604020202020204" pitchFamily="34" charset="0"/>
              </a:rPr>
              <a:t>銀行</a:t>
            </a:r>
            <a:r>
              <a:rPr lang="zh-TW" altLang="en-US" dirty="0">
                <a:latin typeface="Arial" panose="020B0604020202020204" pitchFamily="34" charset="0"/>
              </a:rPr>
              <a:t>會就</a:t>
            </a:r>
            <a:r>
              <a:rPr lang="zh-CN" altLang="en-US" dirty="0" smtClean="0">
                <a:latin typeface="Arial" panose="020B0604020202020204" pitchFamily="34" charset="0"/>
              </a:rPr>
              <a:t>透支</a:t>
            </a:r>
            <a:r>
              <a:rPr lang="zh-TW" altLang="en-US" dirty="0" smtClean="0">
                <a:latin typeface="Arial" panose="020B0604020202020204" pitchFamily="34" charset="0"/>
              </a:rPr>
              <a:t>服務</a:t>
            </a:r>
            <a:r>
              <a:rPr lang="zh-CN" altLang="en-US" dirty="0" smtClean="0">
                <a:latin typeface="Arial" panose="020B0604020202020204" pitchFamily="34" charset="0"/>
              </a:rPr>
              <a:t>、</a:t>
            </a:r>
            <a:r>
              <a:rPr lang="zh-CN" altLang="en-US" dirty="0">
                <a:latin typeface="Arial" panose="020B0604020202020204" pitchFamily="34" charset="0"/>
              </a:rPr>
              <a:t>匯入／匯出匯款、設定</a:t>
            </a:r>
            <a:r>
              <a:rPr lang="zh-CN" altLang="zh-TW" dirty="0">
                <a:latin typeface="Arial" panose="020B0604020202020204" pitchFamily="34" charset="0"/>
              </a:rPr>
              <a:t>定</a:t>
            </a:r>
            <a:r>
              <a:rPr lang="zh-CN" altLang="en-US" dirty="0">
                <a:latin typeface="Arial" panose="020B0604020202020204" pitchFamily="34" charset="0"/>
              </a:rPr>
              <a:t>期</a:t>
            </a:r>
            <a:r>
              <a:rPr lang="zh-CN" altLang="zh-TW" dirty="0">
                <a:latin typeface="Arial" panose="020B0604020202020204" pitchFamily="34" charset="0"/>
              </a:rPr>
              <a:t>指</a:t>
            </a:r>
            <a:r>
              <a:rPr lang="zh-CN" altLang="en-US" dirty="0">
                <a:latin typeface="Arial" panose="020B0604020202020204" pitchFamily="34" charset="0"/>
              </a:rPr>
              <a:t>示</a:t>
            </a:r>
            <a:r>
              <a:rPr lang="zh-CN" altLang="zh-TW" dirty="0">
                <a:latin typeface="Arial" panose="020B0604020202020204" pitchFamily="34" charset="0"/>
              </a:rPr>
              <a:t>，</a:t>
            </a:r>
            <a:r>
              <a:rPr lang="zh-CN" altLang="en-US" dirty="0">
                <a:latin typeface="Arial" panose="020B0604020202020204" pitchFamily="34" charset="0"/>
              </a:rPr>
              <a:t>或直接</a:t>
            </a:r>
            <a:r>
              <a:rPr lang="zh-CN" altLang="zh-TW" dirty="0">
                <a:latin typeface="Arial" panose="020B0604020202020204" pitchFamily="34" charset="0"/>
              </a:rPr>
              <a:t>借</a:t>
            </a:r>
            <a:r>
              <a:rPr lang="zh-CN" altLang="en-US" dirty="0">
                <a:latin typeface="Arial" panose="020B0604020202020204" pitchFamily="34" charset="0"/>
              </a:rPr>
              <a:t>項</a:t>
            </a:r>
            <a:r>
              <a:rPr lang="zh-CN" altLang="en-US" dirty="0" smtClean="0">
                <a:latin typeface="Arial" panose="020B0604020202020204" pitchFamily="34" charset="0"/>
              </a:rPr>
              <a:t>安排</a:t>
            </a:r>
            <a:r>
              <a:rPr lang="zh-TW" altLang="en-US" dirty="0" smtClean="0">
                <a:latin typeface="Arial" panose="020B0604020202020204" pitchFamily="34" charset="0"/>
              </a:rPr>
              <a:t>，以</a:t>
            </a:r>
            <a:r>
              <a:rPr lang="zh-CN" altLang="en-US" dirty="0" smtClean="0">
                <a:latin typeface="Arial" panose="020B0604020202020204" pitchFamily="34" charset="0"/>
              </a:rPr>
              <a:t>及</a:t>
            </a:r>
            <a:r>
              <a:rPr lang="zh-TW" altLang="en-US" dirty="0" smtClean="0">
                <a:latin typeface="Arial" panose="020B0604020202020204" pitchFamily="34" charset="0"/>
              </a:rPr>
              <a:t>印</a:t>
            </a:r>
            <a:r>
              <a:rPr lang="zh-CN" altLang="en-US" dirty="0" smtClean="0">
                <a:latin typeface="Arial" panose="020B0604020202020204" pitchFamily="34" charset="0"/>
              </a:rPr>
              <a:t>發支票</a:t>
            </a:r>
            <a:r>
              <a:rPr lang="zh-TW" altLang="en-US" dirty="0">
                <a:latin typeface="Arial" panose="020B0604020202020204" pitchFamily="34" charset="0"/>
              </a:rPr>
              <a:t>簿</a:t>
            </a:r>
            <a:r>
              <a:rPr lang="zh-CN" altLang="en-US" dirty="0">
                <a:latin typeface="Arial" panose="020B0604020202020204" pitchFamily="34" charset="0"/>
              </a:rPr>
              <a:t>等服務收取費用。</a:t>
            </a:r>
            <a:endParaRPr lang="en-US"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TW" altLang="en-US" dirty="0">
                <a:latin typeface="Arial" panose="020B0604020202020204" pitchFamily="34" charset="0"/>
              </a:rPr>
              <a:t>假</a:t>
            </a:r>
            <a:r>
              <a:rPr lang="zh-CN" altLang="en-US" dirty="0">
                <a:latin typeface="Arial" panose="020B0604020202020204" pitchFamily="34" charset="0"/>
              </a:rPr>
              <a:t>如存</a:t>
            </a:r>
            <a:r>
              <a:rPr lang="zh-TW" altLang="en-US" dirty="0">
                <a:latin typeface="Arial" panose="020B0604020202020204" pitchFamily="34" charset="0"/>
              </a:rPr>
              <a:t>入的</a:t>
            </a:r>
            <a:r>
              <a:rPr lang="zh-CN" altLang="en-US" dirty="0">
                <a:latin typeface="Arial" panose="020B0604020202020204" pitchFamily="34" charset="0"/>
              </a:rPr>
              <a:t>支票由於資金不足、無法辨認簽名或按發票人指示等原因而未能兌現，銀行</a:t>
            </a:r>
            <a:r>
              <a:rPr lang="zh-TW" altLang="en-US" dirty="0">
                <a:latin typeface="Arial" panose="020B0604020202020204" pitchFamily="34" charset="0"/>
              </a:rPr>
              <a:t>會</a:t>
            </a:r>
            <a:r>
              <a:rPr lang="zh-CN" altLang="en-US" dirty="0">
                <a:latin typeface="Arial" panose="020B0604020202020204" pitchFamily="34" charset="0"/>
              </a:rPr>
              <a:t>就退票</a:t>
            </a:r>
            <a:r>
              <a:rPr lang="zh-TW" altLang="en-US" dirty="0">
                <a:latin typeface="Arial" panose="020B0604020202020204" pitchFamily="34" charset="0"/>
              </a:rPr>
              <a:t>在</a:t>
            </a:r>
            <a:r>
              <a:rPr lang="zh-CN" altLang="en-US" dirty="0">
                <a:latin typeface="Arial" panose="020B0604020202020204" pitchFamily="34" charset="0"/>
              </a:rPr>
              <a:t>帳戶</a:t>
            </a:r>
            <a:r>
              <a:rPr lang="zh-TW" altLang="en-US" dirty="0">
                <a:latin typeface="Arial" panose="020B0604020202020204" pitchFamily="34" charset="0"/>
              </a:rPr>
              <a:t>扣除手續費</a:t>
            </a:r>
            <a:r>
              <a:rPr lang="zh-CN" altLang="en-US" dirty="0">
                <a:latin typeface="Arial" panose="020B0604020202020204" pitchFamily="34" charset="0"/>
              </a:rPr>
              <a:t>。</a:t>
            </a:r>
            <a:endParaRPr lang="zh-CN" altLang="zh-TW" dirty="0">
              <a:latin typeface="Arial" panose="020B0604020202020204" pitchFamily="34" charset="0"/>
            </a:endParaRPr>
          </a:p>
          <a:p>
            <a:pPr eaLnBrk="1" hangingPunct="1"/>
            <a:endParaRPr lang="en-US" altLang="zh-TW" dirty="0">
              <a:latin typeface="Arial" panose="020B0604020202020204" pitchFamily="34" charset="0"/>
            </a:endParaRPr>
          </a:p>
          <a:p>
            <a:pPr eaLnBrk="1" hangingPunct="1"/>
            <a:r>
              <a:rPr lang="zh-CN" altLang="en-US" dirty="0">
                <a:latin typeface="Arial" panose="020B0604020202020204" pitchFamily="34" charset="0"/>
              </a:rPr>
              <a:t>銀行有時</a:t>
            </a:r>
            <a:r>
              <a:rPr lang="zh-TW" altLang="en-US" dirty="0">
                <a:latin typeface="Arial" panose="020B0604020202020204" pitchFamily="34" charset="0"/>
              </a:rPr>
              <a:t>候</a:t>
            </a:r>
            <a:r>
              <a:rPr lang="zh-CN" altLang="en-US" dirty="0">
                <a:latin typeface="Arial" panose="020B0604020202020204" pitchFamily="34" charset="0"/>
              </a:rPr>
              <a:t>可能</a:t>
            </a:r>
            <a:r>
              <a:rPr lang="zh-TW" altLang="en-US" dirty="0">
                <a:latin typeface="Arial" panose="020B0604020202020204" pitchFamily="34" charset="0"/>
              </a:rPr>
              <a:t>會在公司帳戶中</a:t>
            </a:r>
            <a:r>
              <a:rPr lang="zh-CN" altLang="en-US" dirty="0">
                <a:latin typeface="Arial" panose="020B0604020202020204" pitchFamily="34" charset="0"/>
              </a:rPr>
              <a:t>錯誤</a:t>
            </a:r>
            <a:r>
              <a:rPr lang="zh-TW" altLang="en-US" dirty="0">
                <a:latin typeface="Arial" panose="020B0604020202020204" pitchFamily="34" charset="0"/>
              </a:rPr>
              <a:t>扣除</a:t>
            </a:r>
            <a:r>
              <a:rPr lang="zh-CN" altLang="en-US" dirty="0">
                <a:latin typeface="Arial" panose="020B0604020202020204" pitchFamily="34" charset="0"/>
              </a:rPr>
              <a:t>或</a:t>
            </a:r>
            <a:r>
              <a:rPr lang="zh-TW" altLang="en-US" dirty="0">
                <a:latin typeface="Arial" panose="020B0604020202020204" pitchFamily="34" charset="0"/>
              </a:rPr>
              <a:t>計入款項</a:t>
            </a:r>
            <a:r>
              <a:rPr lang="zh-CN" altLang="en-US" dirty="0">
                <a:latin typeface="Arial" panose="020B0604020202020204" pitchFamily="34" charset="0"/>
              </a:rPr>
              <a:t>，</a:t>
            </a:r>
            <a:r>
              <a:rPr lang="zh-TW" altLang="en-US" dirty="0">
                <a:latin typeface="Arial" panose="020B0604020202020204" pitchFamily="34" charset="0"/>
              </a:rPr>
              <a:t>但</a:t>
            </a:r>
            <a:r>
              <a:rPr lang="zh-CN" altLang="en-US" dirty="0">
                <a:latin typeface="Arial" panose="020B0604020202020204" pitchFamily="34" charset="0"/>
              </a:rPr>
              <a:t>香港銀行系統中</a:t>
            </a:r>
            <a:r>
              <a:rPr lang="zh-TW" altLang="en-US" dirty="0">
                <a:latin typeface="Arial" panose="020B0604020202020204" pitchFamily="34" charset="0"/>
              </a:rPr>
              <a:t>很少</a:t>
            </a:r>
            <a:r>
              <a:rPr lang="zh-CN" altLang="en-US" dirty="0">
                <a:latin typeface="Arial" panose="020B0604020202020204" pitchFamily="34" charset="0"/>
              </a:rPr>
              <a:t>出現</a:t>
            </a:r>
            <a:r>
              <a:rPr lang="zh-TW" altLang="en-US" dirty="0">
                <a:latin typeface="Arial" panose="020B0604020202020204" pitchFamily="34" charset="0"/>
              </a:rPr>
              <a:t>這種情況</a:t>
            </a:r>
            <a:r>
              <a:rPr lang="zh-CN" altLang="en-US" dirty="0">
                <a:latin typeface="Arial" panose="020B0604020202020204" pitchFamily="34" charset="0"/>
              </a:rPr>
              <a:t>。</a:t>
            </a:r>
            <a:endParaRPr lang="zh-TW" altLang="en-US" dirty="0">
              <a:latin typeface="Arial" panose="020B0604020202020204" pitchFamily="34" charset="0"/>
            </a:endParaRPr>
          </a:p>
          <a:p>
            <a:pPr eaLnBrk="1" hangingPunct="1"/>
            <a:endParaRPr lang="en-US" altLang="zh-TW"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989371E-FDED-5EC3-9D17-5DFF6E5AB0E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0D4E92A-D253-CDAF-6C46-3494C2124B2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a:latin typeface="Arial" panose="020B0604020202020204" pitchFamily="34" charset="0"/>
            </a:endParaRPr>
          </a:p>
        </p:txBody>
      </p:sp>
      <p:sp>
        <p:nvSpPr>
          <p:cNvPr id="23556" name="Rectangle 7">
            <a:extLst>
              <a:ext uri="{FF2B5EF4-FFF2-40B4-BE49-F238E27FC236}">
                <a16:creationId xmlns:a16="http://schemas.microsoft.com/office/drawing/2014/main" id="{E9361696-378B-5745-D357-CB37E990D755}"/>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58850">
              <a:spcBef>
                <a:spcPct val="30000"/>
              </a:spcBef>
              <a:defRPr kumimoji="1" sz="1200">
                <a:solidFill>
                  <a:schemeClr val="tx1"/>
                </a:solidFill>
                <a:latin typeface="Arial" panose="020B0604020202020204" pitchFamily="34" charset="0"/>
                <a:ea typeface="新細明體" panose="02020500000000000000" pitchFamily="18" charset="-120"/>
              </a:defRPr>
            </a:lvl1pPr>
            <a:lvl2pPr marL="779463" indent="-298450" defTabSz="9588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201738" indent="-241300" defTabSz="95885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81163"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4pPr>
            <a:lvl5pPr marL="2162175" indent="-239713" defTabSz="958850">
              <a:spcBef>
                <a:spcPct val="30000"/>
              </a:spcBef>
              <a:defRPr kumimoji="1" sz="1200">
                <a:solidFill>
                  <a:schemeClr val="tx1"/>
                </a:solidFill>
                <a:latin typeface="Arial" panose="020B0604020202020204" pitchFamily="34" charset="0"/>
                <a:ea typeface="新細明體" panose="02020500000000000000" pitchFamily="18" charset="-120"/>
              </a:defRPr>
            </a:lvl5pPr>
            <a:lvl6pPr marL="26193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30765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5337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990975" indent="-239713" defTabSz="95885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6D3F97DD-65E7-0948-9222-EA5FE36B27C4}" type="slidenum">
              <a:rPr lang="en-US" altLang="zh-TW" b="0"/>
              <a:pPr algn="r" eaLnBrk="1" hangingPunct="1">
                <a:spcBef>
                  <a:spcPct val="0"/>
                </a:spcBef>
              </a:pPr>
              <a:t>9</a:t>
            </a:fld>
            <a:endParaRPr lang="en-US" altLang="zh-TW"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F9CD95D5-7740-2899-569B-6C48A77EF3B0}"/>
              </a:ext>
            </a:extLst>
          </p:cNvPr>
          <p:cNvGrpSpPr>
            <a:grpSpLocks/>
          </p:cNvGrpSpPr>
          <p:nvPr userDrawn="1"/>
        </p:nvGrpSpPr>
        <p:grpSpPr bwMode="auto">
          <a:xfrm>
            <a:off x="7493000" y="2992438"/>
            <a:ext cx="1338263" cy="2189162"/>
            <a:chOff x="4704" y="1885"/>
            <a:chExt cx="843" cy="1379"/>
          </a:xfrm>
        </p:grpSpPr>
        <p:sp>
          <p:nvSpPr>
            <p:cNvPr id="3" name="Oval 9">
              <a:extLst>
                <a:ext uri="{FF2B5EF4-FFF2-40B4-BE49-F238E27FC236}">
                  <a16:creationId xmlns:a16="http://schemas.microsoft.com/office/drawing/2014/main" id="{161E521C-CB5D-5347-5B48-E0791D60E179}"/>
                </a:ext>
              </a:extLst>
            </p:cNvPr>
            <p:cNvSpPr>
              <a:spLocks noChangeArrowheads="1"/>
            </p:cNvSpPr>
            <p:nvPr/>
          </p:nvSpPr>
          <p:spPr bwMode="auto">
            <a:xfrm>
              <a:off x="4704" y="1885"/>
              <a:ext cx="127" cy="12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4" name="Oval 10">
              <a:extLst>
                <a:ext uri="{FF2B5EF4-FFF2-40B4-BE49-F238E27FC236}">
                  <a16:creationId xmlns:a16="http://schemas.microsoft.com/office/drawing/2014/main" id="{D18C2BD2-A074-EA48-8544-AA56D6219265}"/>
                </a:ext>
              </a:extLst>
            </p:cNvPr>
            <p:cNvSpPr>
              <a:spLocks noChangeArrowheads="1"/>
            </p:cNvSpPr>
            <p:nvPr/>
          </p:nvSpPr>
          <p:spPr bwMode="auto">
            <a:xfrm>
              <a:off x="4883" y="1885"/>
              <a:ext cx="127" cy="12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5" name="Oval 11">
              <a:extLst>
                <a:ext uri="{FF2B5EF4-FFF2-40B4-BE49-F238E27FC236}">
                  <a16:creationId xmlns:a16="http://schemas.microsoft.com/office/drawing/2014/main" id="{0F7D1BA8-87AC-F82D-A855-11703320B7D4}"/>
                </a:ext>
              </a:extLst>
            </p:cNvPr>
            <p:cNvSpPr>
              <a:spLocks noChangeArrowheads="1"/>
            </p:cNvSpPr>
            <p:nvPr/>
          </p:nvSpPr>
          <p:spPr bwMode="auto">
            <a:xfrm>
              <a:off x="5062" y="1885"/>
              <a:ext cx="127" cy="12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6" name="Oval 12">
              <a:extLst>
                <a:ext uri="{FF2B5EF4-FFF2-40B4-BE49-F238E27FC236}">
                  <a16:creationId xmlns:a16="http://schemas.microsoft.com/office/drawing/2014/main" id="{B5DD5552-7C64-F4A0-4226-C023C4931A7D}"/>
                </a:ext>
              </a:extLst>
            </p:cNvPr>
            <p:cNvSpPr>
              <a:spLocks noChangeArrowheads="1"/>
            </p:cNvSpPr>
            <p:nvPr/>
          </p:nvSpPr>
          <p:spPr bwMode="auto">
            <a:xfrm>
              <a:off x="4704" y="2064"/>
              <a:ext cx="127" cy="12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7" name="Oval 13">
              <a:extLst>
                <a:ext uri="{FF2B5EF4-FFF2-40B4-BE49-F238E27FC236}">
                  <a16:creationId xmlns:a16="http://schemas.microsoft.com/office/drawing/2014/main" id="{D1BE394F-F618-7841-584E-E180F4AC8668}"/>
                </a:ext>
              </a:extLst>
            </p:cNvPr>
            <p:cNvSpPr>
              <a:spLocks noChangeArrowheads="1"/>
            </p:cNvSpPr>
            <p:nvPr/>
          </p:nvSpPr>
          <p:spPr bwMode="auto">
            <a:xfrm>
              <a:off x="4883" y="2064"/>
              <a:ext cx="127" cy="12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8" name="Oval 14">
              <a:extLst>
                <a:ext uri="{FF2B5EF4-FFF2-40B4-BE49-F238E27FC236}">
                  <a16:creationId xmlns:a16="http://schemas.microsoft.com/office/drawing/2014/main" id="{A03D0784-33AD-0F24-3D68-28D04717BB4D}"/>
                </a:ext>
              </a:extLst>
            </p:cNvPr>
            <p:cNvSpPr>
              <a:spLocks noChangeArrowheads="1"/>
            </p:cNvSpPr>
            <p:nvPr/>
          </p:nvSpPr>
          <p:spPr bwMode="auto">
            <a:xfrm>
              <a:off x="5062" y="2064"/>
              <a:ext cx="127" cy="12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9" name="Oval 15">
              <a:extLst>
                <a:ext uri="{FF2B5EF4-FFF2-40B4-BE49-F238E27FC236}">
                  <a16:creationId xmlns:a16="http://schemas.microsoft.com/office/drawing/2014/main" id="{0C1C85BE-38EF-F539-7AD1-3353EA0D5BCC}"/>
                </a:ext>
              </a:extLst>
            </p:cNvPr>
            <p:cNvSpPr>
              <a:spLocks noChangeArrowheads="1"/>
            </p:cNvSpPr>
            <p:nvPr/>
          </p:nvSpPr>
          <p:spPr bwMode="auto">
            <a:xfrm>
              <a:off x="5241" y="2064"/>
              <a:ext cx="127" cy="127"/>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10" name="Oval 16">
              <a:extLst>
                <a:ext uri="{FF2B5EF4-FFF2-40B4-BE49-F238E27FC236}">
                  <a16:creationId xmlns:a16="http://schemas.microsoft.com/office/drawing/2014/main" id="{97459A33-DF5F-AF4E-0233-30AC38568F18}"/>
                </a:ext>
              </a:extLst>
            </p:cNvPr>
            <p:cNvSpPr>
              <a:spLocks noChangeArrowheads="1"/>
            </p:cNvSpPr>
            <p:nvPr/>
          </p:nvSpPr>
          <p:spPr bwMode="auto">
            <a:xfrm>
              <a:off x="4704" y="2243"/>
              <a:ext cx="127" cy="12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11" name="Oval 17">
              <a:extLst>
                <a:ext uri="{FF2B5EF4-FFF2-40B4-BE49-F238E27FC236}">
                  <a16:creationId xmlns:a16="http://schemas.microsoft.com/office/drawing/2014/main" id="{FEDAEDC3-C081-C824-C215-8D15B26C310C}"/>
                </a:ext>
              </a:extLst>
            </p:cNvPr>
            <p:cNvSpPr>
              <a:spLocks noChangeArrowheads="1"/>
            </p:cNvSpPr>
            <p:nvPr/>
          </p:nvSpPr>
          <p:spPr bwMode="auto">
            <a:xfrm>
              <a:off x="4883" y="2243"/>
              <a:ext cx="127" cy="12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12" name="Oval 18">
              <a:extLst>
                <a:ext uri="{FF2B5EF4-FFF2-40B4-BE49-F238E27FC236}">
                  <a16:creationId xmlns:a16="http://schemas.microsoft.com/office/drawing/2014/main" id="{D81D6542-61A1-17BC-173E-EA6735D31756}"/>
                </a:ext>
              </a:extLst>
            </p:cNvPr>
            <p:cNvSpPr>
              <a:spLocks noChangeArrowheads="1"/>
            </p:cNvSpPr>
            <p:nvPr/>
          </p:nvSpPr>
          <p:spPr bwMode="auto">
            <a:xfrm>
              <a:off x="5062" y="2243"/>
              <a:ext cx="127" cy="127"/>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13" name="Oval 19">
              <a:extLst>
                <a:ext uri="{FF2B5EF4-FFF2-40B4-BE49-F238E27FC236}">
                  <a16:creationId xmlns:a16="http://schemas.microsoft.com/office/drawing/2014/main" id="{D9326D5E-A5E3-07ED-1F7A-CA1CCAF7C7E5}"/>
                </a:ext>
              </a:extLst>
            </p:cNvPr>
            <p:cNvSpPr>
              <a:spLocks noChangeArrowheads="1"/>
            </p:cNvSpPr>
            <p:nvPr/>
          </p:nvSpPr>
          <p:spPr bwMode="auto">
            <a:xfrm>
              <a:off x="5241" y="2243"/>
              <a:ext cx="127" cy="127"/>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14" name="Oval 20">
              <a:extLst>
                <a:ext uri="{FF2B5EF4-FFF2-40B4-BE49-F238E27FC236}">
                  <a16:creationId xmlns:a16="http://schemas.microsoft.com/office/drawing/2014/main" id="{DF452B85-F3C9-A75E-60EA-2C311212AB22}"/>
                </a:ext>
              </a:extLst>
            </p:cNvPr>
            <p:cNvSpPr>
              <a:spLocks noChangeArrowheads="1"/>
            </p:cNvSpPr>
            <p:nvPr/>
          </p:nvSpPr>
          <p:spPr bwMode="auto">
            <a:xfrm>
              <a:off x="5420" y="2243"/>
              <a:ext cx="127" cy="127"/>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15" name="Oval 21">
              <a:extLst>
                <a:ext uri="{FF2B5EF4-FFF2-40B4-BE49-F238E27FC236}">
                  <a16:creationId xmlns:a16="http://schemas.microsoft.com/office/drawing/2014/main" id="{710FBB50-1873-6F6F-C170-367040C3B2B7}"/>
                </a:ext>
              </a:extLst>
            </p:cNvPr>
            <p:cNvSpPr>
              <a:spLocks noChangeArrowheads="1"/>
            </p:cNvSpPr>
            <p:nvPr/>
          </p:nvSpPr>
          <p:spPr bwMode="auto">
            <a:xfrm>
              <a:off x="4704" y="2421"/>
              <a:ext cx="127" cy="128"/>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16" name="Oval 22">
              <a:extLst>
                <a:ext uri="{FF2B5EF4-FFF2-40B4-BE49-F238E27FC236}">
                  <a16:creationId xmlns:a16="http://schemas.microsoft.com/office/drawing/2014/main" id="{0EA12F39-E9CD-D63C-9FFD-5335696BBC97}"/>
                </a:ext>
              </a:extLst>
            </p:cNvPr>
            <p:cNvSpPr>
              <a:spLocks noChangeArrowheads="1"/>
            </p:cNvSpPr>
            <p:nvPr/>
          </p:nvSpPr>
          <p:spPr bwMode="auto">
            <a:xfrm>
              <a:off x="4883" y="2421"/>
              <a:ext cx="127" cy="128"/>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17" name="Oval 23">
              <a:extLst>
                <a:ext uri="{FF2B5EF4-FFF2-40B4-BE49-F238E27FC236}">
                  <a16:creationId xmlns:a16="http://schemas.microsoft.com/office/drawing/2014/main" id="{9089C91C-CC83-5BBD-FEE0-EC2B44E5EF09}"/>
                </a:ext>
              </a:extLst>
            </p:cNvPr>
            <p:cNvSpPr>
              <a:spLocks noChangeArrowheads="1"/>
            </p:cNvSpPr>
            <p:nvPr/>
          </p:nvSpPr>
          <p:spPr bwMode="auto">
            <a:xfrm>
              <a:off x="5062" y="2421"/>
              <a:ext cx="127" cy="128"/>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18" name="Oval 24">
              <a:extLst>
                <a:ext uri="{FF2B5EF4-FFF2-40B4-BE49-F238E27FC236}">
                  <a16:creationId xmlns:a16="http://schemas.microsoft.com/office/drawing/2014/main" id="{DBA3E44F-8712-57D2-01CC-2944B95A4E4B}"/>
                </a:ext>
              </a:extLst>
            </p:cNvPr>
            <p:cNvSpPr>
              <a:spLocks noChangeArrowheads="1"/>
            </p:cNvSpPr>
            <p:nvPr/>
          </p:nvSpPr>
          <p:spPr bwMode="auto">
            <a:xfrm>
              <a:off x="5241" y="2421"/>
              <a:ext cx="127" cy="128"/>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19" name="Oval 25">
              <a:extLst>
                <a:ext uri="{FF2B5EF4-FFF2-40B4-BE49-F238E27FC236}">
                  <a16:creationId xmlns:a16="http://schemas.microsoft.com/office/drawing/2014/main" id="{D973DBFA-DFA9-A948-A8FD-952888E225D7}"/>
                </a:ext>
              </a:extLst>
            </p:cNvPr>
            <p:cNvSpPr>
              <a:spLocks noChangeArrowheads="1"/>
            </p:cNvSpPr>
            <p:nvPr/>
          </p:nvSpPr>
          <p:spPr bwMode="auto">
            <a:xfrm>
              <a:off x="4704" y="2600"/>
              <a:ext cx="127" cy="128"/>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20" name="Oval 26">
              <a:extLst>
                <a:ext uri="{FF2B5EF4-FFF2-40B4-BE49-F238E27FC236}">
                  <a16:creationId xmlns:a16="http://schemas.microsoft.com/office/drawing/2014/main" id="{6A2E3777-C94C-977F-627B-168728C2C072}"/>
                </a:ext>
              </a:extLst>
            </p:cNvPr>
            <p:cNvSpPr>
              <a:spLocks noChangeArrowheads="1"/>
            </p:cNvSpPr>
            <p:nvPr/>
          </p:nvSpPr>
          <p:spPr bwMode="auto">
            <a:xfrm>
              <a:off x="4883" y="2600"/>
              <a:ext cx="127" cy="128"/>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21" name="Oval 27">
              <a:extLst>
                <a:ext uri="{FF2B5EF4-FFF2-40B4-BE49-F238E27FC236}">
                  <a16:creationId xmlns:a16="http://schemas.microsoft.com/office/drawing/2014/main" id="{7A23D4E6-EEFD-4F07-A3EC-54790709FAF4}"/>
                </a:ext>
              </a:extLst>
            </p:cNvPr>
            <p:cNvSpPr>
              <a:spLocks noChangeArrowheads="1"/>
            </p:cNvSpPr>
            <p:nvPr/>
          </p:nvSpPr>
          <p:spPr bwMode="auto">
            <a:xfrm>
              <a:off x="5062" y="2600"/>
              <a:ext cx="127" cy="128"/>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22" name="Oval 28">
              <a:extLst>
                <a:ext uri="{FF2B5EF4-FFF2-40B4-BE49-F238E27FC236}">
                  <a16:creationId xmlns:a16="http://schemas.microsoft.com/office/drawing/2014/main" id="{08EF64A6-0CF2-00D2-FA4C-31818B0D839F}"/>
                </a:ext>
              </a:extLst>
            </p:cNvPr>
            <p:cNvSpPr>
              <a:spLocks noChangeArrowheads="1"/>
            </p:cNvSpPr>
            <p:nvPr/>
          </p:nvSpPr>
          <p:spPr bwMode="auto">
            <a:xfrm>
              <a:off x="5241" y="2600"/>
              <a:ext cx="127" cy="128"/>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23" name="Oval 29">
              <a:extLst>
                <a:ext uri="{FF2B5EF4-FFF2-40B4-BE49-F238E27FC236}">
                  <a16:creationId xmlns:a16="http://schemas.microsoft.com/office/drawing/2014/main" id="{98E116AC-501A-494F-F935-7E56B89126BD}"/>
                </a:ext>
              </a:extLst>
            </p:cNvPr>
            <p:cNvSpPr>
              <a:spLocks noChangeArrowheads="1"/>
            </p:cNvSpPr>
            <p:nvPr/>
          </p:nvSpPr>
          <p:spPr bwMode="auto">
            <a:xfrm>
              <a:off x="5420" y="2600"/>
              <a:ext cx="127" cy="128"/>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24" name="Oval 30">
              <a:extLst>
                <a:ext uri="{FF2B5EF4-FFF2-40B4-BE49-F238E27FC236}">
                  <a16:creationId xmlns:a16="http://schemas.microsoft.com/office/drawing/2014/main" id="{B68F9C46-4DBA-65B3-A056-ECCDC03B5628}"/>
                </a:ext>
              </a:extLst>
            </p:cNvPr>
            <p:cNvSpPr>
              <a:spLocks noChangeArrowheads="1"/>
            </p:cNvSpPr>
            <p:nvPr/>
          </p:nvSpPr>
          <p:spPr bwMode="auto">
            <a:xfrm>
              <a:off x="4704" y="2779"/>
              <a:ext cx="127" cy="127"/>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25" name="Oval 31">
              <a:extLst>
                <a:ext uri="{FF2B5EF4-FFF2-40B4-BE49-F238E27FC236}">
                  <a16:creationId xmlns:a16="http://schemas.microsoft.com/office/drawing/2014/main" id="{1A6920B6-908E-BAA0-BB05-624688447A70}"/>
                </a:ext>
              </a:extLst>
            </p:cNvPr>
            <p:cNvSpPr>
              <a:spLocks noChangeArrowheads="1"/>
            </p:cNvSpPr>
            <p:nvPr/>
          </p:nvSpPr>
          <p:spPr bwMode="auto">
            <a:xfrm>
              <a:off x="4883" y="2779"/>
              <a:ext cx="127" cy="127"/>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26" name="Oval 32">
              <a:extLst>
                <a:ext uri="{FF2B5EF4-FFF2-40B4-BE49-F238E27FC236}">
                  <a16:creationId xmlns:a16="http://schemas.microsoft.com/office/drawing/2014/main" id="{D568E6AB-7E63-EAA5-1A6B-BF6822866153}"/>
                </a:ext>
              </a:extLst>
            </p:cNvPr>
            <p:cNvSpPr>
              <a:spLocks noChangeArrowheads="1"/>
            </p:cNvSpPr>
            <p:nvPr/>
          </p:nvSpPr>
          <p:spPr bwMode="auto">
            <a:xfrm>
              <a:off x="5062" y="2779"/>
              <a:ext cx="127" cy="127"/>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27" name="Oval 33">
              <a:extLst>
                <a:ext uri="{FF2B5EF4-FFF2-40B4-BE49-F238E27FC236}">
                  <a16:creationId xmlns:a16="http://schemas.microsoft.com/office/drawing/2014/main" id="{E4220CB1-06F3-202D-0771-0D0D516A0538}"/>
                </a:ext>
              </a:extLst>
            </p:cNvPr>
            <p:cNvSpPr>
              <a:spLocks noChangeArrowheads="1"/>
            </p:cNvSpPr>
            <p:nvPr/>
          </p:nvSpPr>
          <p:spPr bwMode="auto">
            <a:xfrm>
              <a:off x="5241" y="2779"/>
              <a:ext cx="127" cy="127"/>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28" name="Oval 34">
              <a:extLst>
                <a:ext uri="{FF2B5EF4-FFF2-40B4-BE49-F238E27FC236}">
                  <a16:creationId xmlns:a16="http://schemas.microsoft.com/office/drawing/2014/main" id="{86BC34BE-0873-691C-2CB3-A9F9DB687707}"/>
                </a:ext>
              </a:extLst>
            </p:cNvPr>
            <p:cNvSpPr>
              <a:spLocks noChangeArrowheads="1"/>
            </p:cNvSpPr>
            <p:nvPr/>
          </p:nvSpPr>
          <p:spPr bwMode="auto">
            <a:xfrm>
              <a:off x="4704" y="2958"/>
              <a:ext cx="127" cy="127"/>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29" name="Oval 35">
              <a:extLst>
                <a:ext uri="{FF2B5EF4-FFF2-40B4-BE49-F238E27FC236}">
                  <a16:creationId xmlns:a16="http://schemas.microsoft.com/office/drawing/2014/main" id="{982B8E34-D999-44F4-DAF0-63E8F09B9C38}"/>
                </a:ext>
              </a:extLst>
            </p:cNvPr>
            <p:cNvSpPr>
              <a:spLocks noChangeArrowheads="1"/>
            </p:cNvSpPr>
            <p:nvPr/>
          </p:nvSpPr>
          <p:spPr bwMode="auto">
            <a:xfrm>
              <a:off x="4883" y="2958"/>
              <a:ext cx="127" cy="127"/>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30" name="Oval 36">
              <a:extLst>
                <a:ext uri="{FF2B5EF4-FFF2-40B4-BE49-F238E27FC236}">
                  <a16:creationId xmlns:a16="http://schemas.microsoft.com/office/drawing/2014/main" id="{1E84E73F-2041-9F58-AE08-3FA7546A7CEE}"/>
                </a:ext>
              </a:extLst>
            </p:cNvPr>
            <p:cNvSpPr>
              <a:spLocks noChangeArrowheads="1"/>
            </p:cNvSpPr>
            <p:nvPr/>
          </p:nvSpPr>
          <p:spPr bwMode="auto">
            <a:xfrm>
              <a:off x="5062" y="2958"/>
              <a:ext cx="127" cy="127"/>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31" name="Oval 37">
              <a:extLst>
                <a:ext uri="{FF2B5EF4-FFF2-40B4-BE49-F238E27FC236}">
                  <a16:creationId xmlns:a16="http://schemas.microsoft.com/office/drawing/2014/main" id="{605897F1-36AD-D566-07B2-A100B97F8D79}"/>
                </a:ext>
              </a:extLst>
            </p:cNvPr>
            <p:cNvSpPr>
              <a:spLocks noChangeArrowheads="1"/>
            </p:cNvSpPr>
            <p:nvPr/>
          </p:nvSpPr>
          <p:spPr bwMode="auto">
            <a:xfrm>
              <a:off x="5241" y="2958"/>
              <a:ext cx="127" cy="127"/>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32" name="Oval 38">
              <a:extLst>
                <a:ext uri="{FF2B5EF4-FFF2-40B4-BE49-F238E27FC236}">
                  <a16:creationId xmlns:a16="http://schemas.microsoft.com/office/drawing/2014/main" id="{DDBC44C1-2CFB-4316-4575-BE2CDB6220D4}"/>
                </a:ext>
              </a:extLst>
            </p:cNvPr>
            <p:cNvSpPr>
              <a:spLocks noChangeArrowheads="1"/>
            </p:cNvSpPr>
            <p:nvPr/>
          </p:nvSpPr>
          <p:spPr bwMode="auto">
            <a:xfrm>
              <a:off x="4883" y="3137"/>
              <a:ext cx="127" cy="127"/>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sp>
          <p:nvSpPr>
            <p:cNvPr id="33" name="Oval 39">
              <a:extLst>
                <a:ext uri="{FF2B5EF4-FFF2-40B4-BE49-F238E27FC236}">
                  <a16:creationId xmlns:a16="http://schemas.microsoft.com/office/drawing/2014/main" id="{8A8F3642-E8CC-255D-CCD5-C088D0EEAAB3}"/>
                </a:ext>
              </a:extLst>
            </p:cNvPr>
            <p:cNvSpPr>
              <a:spLocks noChangeArrowheads="1"/>
            </p:cNvSpPr>
            <p:nvPr/>
          </p:nvSpPr>
          <p:spPr bwMode="auto">
            <a:xfrm>
              <a:off x="5241" y="3137"/>
              <a:ext cx="127" cy="127"/>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en-US" altLang="en-US" sz="1800" b="0">
                <a:solidFill>
                  <a:schemeClr val="tx1"/>
                </a:solidFill>
              </a:endParaRPr>
            </a:p>
          </p:txBody>
        </p:sp>
      </p:grpSp>
      <p:sp>
        <p:nvSpPr>
          <p:cNvPr id="34" name="Line 2">
            <a:extLst>
              <a:ext uri="{FF2B5EF4-FFF2-40B4-BE49-F238E27FC236}">
                <a16:creationId xmlns:a16="http://schemas.microsoft.com/office/drawing/2014/main" id="{F9123E1F-4F62-1293-DC9F-88656FE2FBAB}"/>
              </a:ext>
            </a:extLst>
          </p:cNvPr>
          <p:cNvSpPr>
            <a:spLocks noChangeShapeType="1"/>
          </p:cNvSpPr>
          <p:nvPr userDrawn="1"/>
        </p:nvSpPr>
        <p:spPr bwMode="auto">
          <a:xfrm>
            <a:off x="7272338" y="1089025"/>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40">
            <a:extLst>
              <a:ext uri="{FF2B5EF4-FFF2-40B4-BE49-F238E27FC236}">
                <a16:creationId xmlns:a16="http://schemas.microsoft.com/office/drawing/2014/main" id="{7FEC9BBD-5B83-C0AA-61C2-32FEA1A4DBF5}"/>
              </a:ext>
            </a:extLst>
          </p:cNvPr>
          <p:cNvSpPr>
            <a:spLocks noChangeShapeType="1"/>
          </p:cNvSpPr>
          <p:nvPr userDrawn="1"/>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284" name="Rectangle 3"/>
          <p:cNvSpPr>
            <a:spLocks noGrp="1" noChangeArrowheads="1"/>
          </p:cNvSpPr>
          <p:nvPr>
            <p:ph type="ctrTitle"/>
          </p:nvPr>
        </p:nvSpPr>
        <p:spPr>
          <a:xfrm>
            <a:off x="520700" y="1089025"/>
            <a:ext cx="6572250" cy="1470025"/>
          </a:xfrm>
        </p:spPr>
        <p:txBody>
          <a:bodyPr/>
          <a:lstStyle>
            <a:lvl1pPr algn="r">
              <a:defRPr smtClean="0"/>
            </a:lvl1pPr>
          </a:lstStyle>
          <a:p>
            <a:pPr lvl="0"/>
            <a:r>
              <a:rPr lang="zh-TW" altLang="en-US" noProof="0"/>
              <a:t>按一下以編輯母片標題樣式</a:t>
            </a:r>
          </a:p>
        </p:txBody>
      </p:sp>
      <p:sp>
        <p:nvSpPr>
          <p:cNvPr id="181285" name="Rectangle 4"/>
          <p:cNvSpPr>
            <a:spLocks noGrp="1" noChangeArrowheads="1"/>
          </p:cNvSpPr>
          <p:nvPr>
            <p:ph type="subTitle" idx="1"/>
          </p:nvPr>
        </p:nvSpPr>
        <p:spPr>
          <a:xfrm>
            <a:off x="520700" y="3338513"/>
            <a:ext cx="6400800" cy="1752600"/>
          </a:xfrm>
        </p:spPr>
        <p:txBody>
          <a:bodyPr/>
          <a:lstStyle>
            <a:lvl1pPr marL="0" indent="0">
              <a:buFont typeface="Wingdings" panose="05000000000000000000" pitchFamily="2" charset="2"/>
              <a:buNone/>
              <a:defRPr smtClean="0"/>
            </a:lvl1pPr>
          </a:lstStyle>
          <a:p>
            <a:pPr lvl="0"/>
            <a:r>
              <a:rPr lang="zh-TW" altLang="en-US" noProof="0"/>
              <a:t>按一下以編輯母片副標題樣式</a:t>
            </a:r>
          </a:p>
        </p:txBody>
      </p:sp>
    </p:spTree>
    <p:extLst>
      <p:ext uri="{BB962C8B-B14F-4D97-AF65-F5344CB8AC3E}">
        <p14:creationId xmlns:p14="http://schemas.microsoft.com/office/powerpoint/2010/main" val="1189472788"/>
      </p:ext>
    </p:extLst>
  </p:cSld>
  <p:clrMapOvr>
    <a:masterClrMapping/>
  </p:clrMapOvr>
  <p:transition spd="slow"/>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310C7BA3-54F7-4021-D2A1-4CA6A32D7131}"/>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8">
            <a:extLst>
              <a:ext uri="{FF2B5EF4-FFF2-40B4-BE49-F238E27FC236}">
                <a16:creationId xmlns:a16="http://schemas.microsoft.com/office/drawing/2014/main" id="{B22E020B-E923-7A02-4211-3D06C70E75DA}"/>
              </a:ext>
            </a:extLst>
          </p:cNvPr>
          <p:cNvGrpSpPr>
            <a:grpSpLocks/>
          </p:cNvGrpSpPr>
          <p:nvPr/>
        </p:nvGrpSpPr>
        <p:grpSpPr bwMode="auto">
          <a:xfrm>
            <a:off x="8153400" y="152400"/>
            <a:ext cx="792163" cy="1295400"/>
            <a:chOff x="5136" y="960"/>
            <a:chExt cx="528" cy="864"/>
          </a:xfrm>
        </p:grpSpPr>
        <p:sp>
          <p:nvSpPr>
            <p:cNvPr id="6" name="Oval 9">
              <a:extLst>
                <a:ext uri="{FF2B5EF4-FFF2-40B4-BE49-F238E27FC236}">
                  <a16:creationId xmlns:a16="http://schemas.microsoft.com/office/drawing/2014/main" id="{BF9909A8-C8FB-955D-0E6A-5E15B44AFBC0}"/>
                </a:ext>
              </a:extLst>
            </p:cNvPr>
            <p:cNvSpPr>
              <a:spLocks noChangeArrowheads="1"/>
            </p:cNvSpPr>
            <p:nvPr/>
          </p:nvSpPr>
          <p:spPr bwMode="auto">
            <a:xfrm>
              <a:off x="5136" y="960"/>
              <a:ext cx="80" cy="80"/>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7" name="Oval 10">
              <a:extLst>
                <a:ext uri="{FF2B5EF4-FFF2-40B4-BE49-F238E27FC236}">
                  <a16:creationId xmlns:a16="http://schemas.microsoft.com/office/drawing/2014/main" id="{4D32FBAE-AE74-3C14-4616-ABABA3C92D9C}"/>
                </a:ext>
              </a:extLst>
            </p:cNvPr>
            <p:cNvSpPr>
              <a:spLocks noChangeArrowheads="1"/>
            </p:cNvSpPr>
            <p:nvPr/>
          </p:nvSpPr>
          <p:spPr bwMode="auto">
            <a:xfrm>
              <a:off x="5248" y="960"/>
              <a:ext cx="79" cy="80"/>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8" name="Oval 11">
              <a:extLst>
                <a:ext uri="{FF2B5EF4-FFF2-40B4-BE49-F238E27FC236}">
                  <a16:creationId xmlns:a16="http://schemas.microsoft.com/office/drawing/2014/main" id="{48532B12-CEA9-2CF6-4187-674DD82318C3}"/>
                </a:ext>
              </a:extLst>
            </p:cNvPr>
            <p:cNvSpPr>
              <a:spLocks noChangeArrowheads="1"/>
            </p:cNvSpPr>
            <p:nvPr/>
          </p:nvSpPr>
          <p:spPr bwMode="auto">
            <a:xfrm>
              <a:off x="5360" y="960"/>
              <a:ext cx="76" cy="80"/>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9" name="Oval 12">
              <a:extLst>
                <a:ext uri="{FF2B5EF4-FFF2-40B4-BE49-F238E27FC236}">
                  <a16:creationId xmlns:a16="http://schemas.microsoft.com/office/drawing/2014/main" id="{AFCA2E3E-C029-A0E2-82A5-BB093018E650}"/>
                </a:ext>
              </a:extLst>
            </p:cNvPr>
            <p:cNvSpPr>
              <a:spLocks noChangeArrowheads="1"/>
            </p:cNvSpPr>
            <p:nvPr/>
          </p:nvSpPr>
          <p:spPr bwMode="auto">
            <a:xfrm>
              <a:off x="5136" y="1072"/>
              <a:ext cx="80" cy="7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10" name="Oval 13">
              <a:extLst>
                <a:ext uri="{FF2B5EF4-FFF2-40B4-BE49-F238E27FC236}">
                  <a16:creationId xmlns:a16="http://schemas.microsoft.com/office/drawing/2014/main" id="{F17BA322-C1BE-9BA7-32CD-D2C4527E2315}"/>
                </a:ext>
              </a:extLst>
            </p:cNvPr>
            <p:cNvSpPr>
              <a:spLocks noChangeArrowheads="1"/>
            </p:cNvSpPr>
            <p:nvPr/>
          </p:nvSpPr>
          <p:spPr bwMode="auto">
            <a:xfrm>
              <a:off x="5248" y="1072"/>
              <a:ext cx="79" cy="7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11" name="Oval 14">
              <a:extLst>
                <a:ext uri="{FF2B5EF4-FFF2-40B4-BE49-F238E27FC236}">
                  <a16:creationId xmlns:a16="http://schemas.microsoft.com/office/drawing/2014/main" id="{B0868C15-E052-0162-C702-E5AEF9729F39}"/>
                </a:ext>
              </a:extLst>
            </p:cNvPr>
            <p:cNvSpPr>
              <a:spLocks noChangeArrowheads="1"/>
            </p:cNvSpPr>
            <p:nvPr/>
          </p:nvSpPr>
          <p:spPr bwMode="auto">
            <a:xfrm>
              <a:off x="5360" y="1072"/>
              <a:ext cx="76" cy="77"/>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12" name="Oval 15">
              <a:extLst>
                <a:ext uri="{FF2B5EF4-FFF2-40B4-BE49-F238E27FC236}">
                  <a16:creationId xmlns:a16="http://schemas.microsoft.com/office/drawing/2014/main" id="{15FF862C-C23A-0FF0-3F35-63EAAD44F605}"/>
                </a:ext>
              </a:extLst>
            </p:cNvPr>
            <p:cNvSpPr>
              <a:spLocks noChangeArrowheads="1"/>
            </p:cNvSpPr>
            <p:nvPr/>
          </p:nvSpPr>
          <p:spPr bwMode="auto">
            <a:xfrm>
              <a:off x="5472" y="1072"/>
              <a:ext cx="73" cy="77"/>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13" name="Oval 16">
              <a:extLst>
                <a:ext uri="{FF2B5EF4-FFF2-40B4-BE49-F238E27FC236}">
                  <a16:creationId xmlns:a16="http://schemas.microsoft.com/office/drawing/2014/main" id="{48DFB359-7752-3AEC-726A-5B874E067C3A}"/>
                </a:ext>
              </a:extLst>
            </p:cNvPr>
            <p:cNvSpPr>
              <a:spLocks noChangeArrowheads="1"/>
            </p:cNvSpPr>
            <p:nvPr/>
          </p:nvSpPr>
          <p:spPr bwMode="auto">
            <a:xfrm>
              <a:off x="5136" y="1184"/>
              <a:ext cx="80" cy="73"/>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14" name="Oval 17">
              <a:extLst>
                <a:ext uri="{FF2B5EF4-FFF2-40B4-BE49-F238E27FC236}">
                  <a16:creationId xmlns:a16="http://schemas.microsoft.com/office/drawing/2014/main" id="{A461DB70-AB7B-D8E6-4165-AD781F1693DE}"/>
                </a:ext>
              </a:extLst>
            </p:cNvPr>
            <p:cNvSpPr>
              <a:spLocks noChangeArrowheads="1"/>
            </p:cNvSpPr>
            <p:nvPr/>
          </p:nvSpPr>
          <p:spPr bwMode="auto">
            <a:xfrm>
              <a:off x="5248" y="1184"/>
              <a:ext cx="79" cy="73"/>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15" name="Oval 18">
              <a:extLst>
                <a:ext uri="{FF2B5EF4-FFF2-40B4-BE49-F238E27FC236}">
                  <a16:creationId xmlns:a16="http://schemas.microsoft.com/office/drawing/2014/main" id="{6F4E8BD8-F611-4180-D374-8221452F58D9}"/>
                </a:ext>
              </a:extLst>
            </p:cNvPr>
            <p:cNvSpPr>
              <a:spLocks noChangeArrowheads="1"/>
            </p:cNvSpPr>
            <p:nvPr/>
          </p:nvSpPr>
          <p:spPr bwMode="auto">
            <a:xfrm>
              <a:off x="5360" y="1184"/>
              <a:ext cx="76" cy="73"/>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16" name="Oval 19">
              <a:extLst>
                <a:ext uri="{FF2B5EF4-FFF2-40B4-BE49-F238E27FC236}">
                  <a16:creationId xmlns:a16="http://schemas.microsoft.com/office/drawing/2014/main" id="{5E71DC66-7CFD-F20B-3565-309111A3A3A2}"/>
                </a:ext>
              </a:extLst>
            </p:cNvPr>
            <p:cNvSpPr>
              <a:spLocks noChangeArrowheads="1"/>
            </p:cNvSpPr>
            <p:nvPr/>
          </p:nvSpPr>
          <p:spPr bwMode="auto">
            <a:xfrm>
              <a:off x="5472" y="1184"/>
              <a:ext cx="73" cy="73"/>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17" name="Oval 20">
              <a:extLst>
                <a:ext uri="{FF2B5EF4-FFF2-40B4-BE49-F238E27FC236}">
                  <a16:creationId xmlns:a16="http://schemas.microsoft.com/office/drawing/2014/main" id="{E9BC958E-D7A4-E2C8-846A-A3CA850BBCEF}"/>
                </a:ext>
              </a:extLst>
            </p:cNvPr>
            <p:cNvSpPr>
              <a:spLocks noChangeArrowheads="1"/>
            </p:cNvSpPr>
            <p:nvPr/>
          </p:nvSpPr>
          <p:spPr bwMode="auto">
            <a:xfrm>
              <a:off x="5584" y="1184"/>
              <a:ext cx="80" cy="73"/>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18" name="Oval 21">
              <a:extLst>
                <a:ext uri="{FF2B5EF4-FFF2-40B4-BE49-F238E27FC236}">
                  <a16:creationId xmlns:a16="http://schemas.microsoft.com/office/drawing/2014/main" id="{6BCDA5B2-D0AE-289B-9116-B4027763CB23}"/>
                </a:ext>
              </a:extLst>
            </p:cNvPr>
            <p:cNvSpPr>
              <a:spLocks noChangeArrowheads="1"/>
            </p:cNvSpPr>
            <p:nvPr/>
          </p:nvSpPr>
          <p:spPr bwMode="auto">
            <a:xfrm>
              <a:off x="5136" y="1296"/>
              <a:ext cx="80" cy="80"/>
            </a:xfrm>
            <a:prstGeom prst="ellipse">
              <a:avLst/>
            </a:prstGeom>
            <a:solidFill>
              <a:schemeClr val="tx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19" name="Oval 22">
              <a:extLst>
                <a:ext uri="{FF2B5EF4-FFF2-40B4-BE49-F238E27FC236}">
                  <a16:creationId xmlns:a16="http://schemas.microsoft.com/office/drawing/2014/main" id="{DC4BFFB8-A36A-4D3C-B50B-162030269AE0}"/>
                </a:ext>
              </a:extLst>
            </p:cNvPr>
            <p:cNvSpPr>
              <a:spLocks noChangeArrowheads="1"/>
            </p:cNvSpPr>
            <p:nvPr/>
          </p:nvSpPr>
          <p:spPr bwMode="auto">
            <a:xfrm>
              <a:off x="5248" y="1296"/>
              <a:ext cx="79" cy="80"/>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20" name="Oval 23">
              <a:extLst>
                <a:ext uri="{FF2B5EF4-FFF2-40B4-BE49-F238E27FC236}">
                  <a16:creationId xmlns:a16="http://schemas.microsoft.com/office/drawing/2014/main" id="{DEC16DC1-112A-79DF-F1D0-5C57261108AA}"/>
                </a:ext>
              </a:extLst>
            </p:cNvPr>
            <p:cNvSpPr>
              <a:spLocks noChangeArrowheads="1"/>
            </p:cNvSpPr>
            <p:nvPr/>
          </p:nvSpPr>
          <p:spPr bwMode="auto">
            <a:xfrm>
              <a:off x="5360" y="1296"/>
              <a:ext cx="76" cy="80"/>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21" name="Oval 24">
              <a:extLst>
                <a:ext uri="{FF2B5EF4-FFF2-40B4-BE49-F238E27FC236}">
                  <a16:creationId xmlns:a16="http://schemas.microsoft.com/office/drawing/2014/main" id="{289585E9-4AE7-7250-F581-A82886A5B961}"/>
                </a:ext>
              </a:extLst>
            </p:cNvPr>
            <p:cNvSpPr>
              <a:spLocks noChangeArrowheads="1"/>
            </p:cNvSpPr>
            <p:nvPr/>
          </p:nvSpPr>
          <p:spPr bwMode="auto">
            <a:xfrm>
              <a:off x="5472" y="1296"/>
              <a:ext cx="73" cy="80"/>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22" name="Oval 25">
              <a:extLst>
                <a:ext uri="{FF2B5EF4-FFF2-40B4-BE49-F238E27FC236}">
                  <a16:creationId xmlns:a16="http://schemas.microsoft.com/office/drawing/2014/main" id="{65BBEDEF-E89F-31A0-33A5-898C36B1CC87}"/>
                </a:ext>
              </a:extLst>
            </p:cNvPr>
            <p:cNvSpPr>
              <a:spLocks noChangeArrowheads="1"/>
            </p:cNvSpPr>
            <p:nvPr/>
          </p:nvSpPr>
          <p:spPr bwMode="auto">
            <a:xfrm>
              <a:off x="5136" y="1408"/>
              <a:ext cx="80" cy="80"/>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23" name="Oval 26">
              <a:extLst>
                <a:ext uri="{FF2B5EF4-FFF2-40B4-BE49-F238E27FC236}">
                  <a16:creationId xmlns:a16="http://schemas.microsoft.com/office/drawing/2014/main" id="{B3B5BD36-1E5E-C96F-0C4C-901A35EBA138}"/>
                </a:ext>
              </a:extLst>
            </p:cNvPr>
            <p:cNvSpPr>
              <a:spLocks noChangeArrowheads="1"/>
            </p:cNvSpPr>
            <p:nvPr/>
          </p:nvSpPr>
          <p:spPr bwMode="auto">
            <a:xfrm>
              <a:off x="5248" y="1408"/>
              <a:ext cx="79" cy="80"/>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24" name="Oval 27">
              <a:extLst>
                <a:ext uri="{FF2B5EF4-FFF2-40B4-BE49-F238E27FC236}">
                  <a16:creationId xmlns:a16="http://schemas.microsoft.com/office/drawing/2014/main" id="{26D412AC-700B-B2DD-F768-1A76E9603B8D}"/>
                </a:ext>
              </a:extLst>
            </p:cNvPr>
            <p:cNvSpPr>
              <a:spLocks noChangeArrowheads="1"/>
            </p:cNvSpPr>
            <p:nvPr/>
          </p:nvSpPr>
          <p:spPr bwMode="auto">
            <a:xfrm>
              <a:off x="5360" y="1408"/>
              <a:ext cx="76" cy="80"/>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25" name="Oval 28">
              <a:extLst>
                <a:ext uri="{FF2B5EF4-FFF2-40B4-BE49-F238E27FC236}">
                  <a16:creationId xmlns:a16="http://schemas.microsoft.com/office/drawing/2014/main" id="{9AF4CCC5-0D01-DF2C-543E-5852BF3E2257}"/>
                </a:ext>
              </a:extLst>
            </p:cNvPr>
            <p:cNvSpPr>
              <a:spLocks noChangeArrowheads="1"/>
            </p:cNvSpPr>
            <p:nvPr/>
          </p:nvSpPr>
          <p:spPr bwMode="auto">
            <a:xfrm>
              <a:off x="5472" y="1408"/>
              <a:ext cx="73" cy="80"/>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26" name="Oval 29">
              <a:extLst>
                <a:ext uri="{FF2B5EF4-FFF2-40B4-BE49-F238E27FC236}">
                  <a16:creationId xmlns:a16="http://schemas.microsoft.com/office/drawing/2014/main" id="{D543DFBD-3730-3E9A-873F-05F5B553F3A7}"/>
                </a:ext>
              </a:extLst>
            </p:cNvPr>
            <p:cNvSpPr>
              <a:spLocks noChangeArrowheads="1"/>
            </p:cNvSpPr>
            <p:nvPr/>
          </p:nvSpPr>
          <p:spPr bwMode="auto">
            <a:xfrm>
              <a:off x="5584" y="1408"/>
              <a:ext cx="80" cy="80"/>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27" name="Oval 30">
              <a:extLst>
                <a:ext uri="{FF2B5EF4-FFF2-40B4-BE49-F238E27FC236}">
                  <a16:creationId xmlns:a16="http://schemas.microsoft.com/office/drawing/2014/main" id="{F010523F-6251-F6FD-09FE-FF09FA26FAC5}"/>
                </a:ext>
              </a:extLst>
            </p:cNvPr>
            <p:cNvSpPr>
              <a:spLocks noChangeArrowheads="1"/>
            </p:cNvSpPr>
            <p:nvPr/>
          </p:nvSpPr>
          <p:spPr bwMode="auto">
            <a:xfrm>
              <a:off x="5136" y="1520"/>
              <a:ext cx="80" cy="79"/>
            </a:xfrm>
            <a:prstGeom prst="ellipse">
              <a:avLst/>
            </a:prstGeom>
            <a:solidFill>
              <a:schemeClr val="accent2"/>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28" name="Oval 31">
              <a:extLst>
                <a:ext uri="{FF2B5EF4-FFF2-40B4-BE49-F238E27FC236}">
                  <a16:creationId xmlns:a16="http://schemas.microsoft.com/office/drawing/2014/main" id="{5ADB9B50-B0C1-6725-94B4-ED1AB4B5D68E}"/>
                </a:ext>
              </a:extLst>
            </p:cNvPr>
            <p:cNvSpPr>
              <a:spLocks noChangeArrowheads="1"/>
            </p:cNvSpPr>
            <p:nvPr/>
          </p:nvSpPr>
          <p:spPr bwMode="auto">
            <a:xfrm>
              <a:off x="5248" y="1520"/>
              <a:ext cx="79" cy="79"/>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29" name="Oval 32">
              <a:extLst>
                <a:ext uri="{FF2B5EF4-FFF2-40B4-BE49-F238E27FC236}">
                  <a16:creationId xmlns:a16="http://schemas.microsoft.com/office/drawing/2014/main" id="{8730D65D-F4C0-B64F-6557-01675268F9E4}"/>
                </a:ext>
              </a:extLst>
            </p:cNvPr>
            <p:cNvSpPr>
              <a:spLocks noChangeArrowheads="1"/>
            </p:cNvSpPr>
            <p:nvPr/>
          </p:nvSpPr>
          <p:spPr bwMode="auto">
            <a:xfrm>
              <a:off x="5360" y="1520"/>
              <a:ext cx="76" cy="79"/>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30" name="Oval 33">
              <a:extLst>
                <a:ext uri="{FF2B5EF4-FFF2-40B4-BE49-F238E27FC236}">
                  <a16:creationId xmlns:a16="http://schemas.microsoft.com/office/drawing/2014/main" id="{D73310DA-B829-7844-57A4-B7BFFF2B4E3F}"/>
                </a:ext>
              </a:extLst>
            </p:cNvPr>
            <p:cNvSpPr>
              <a:spLocks noChangeArrowheads="1"/>
            </p:cNvSpPr>
            <p:nvPr/>
          </p:nvSpPr>
          <p:spPr bwMode="auto">
            <a:xfrm>
              <a:off x="5472" y="1520"/>
              <a:ext cx="73" cy="79"/>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31" name="Oval 34">
              <a:extLst>
                <a:ext uri="{FF2B5EF4-FFF2-40B4-BE49-F238E27FC236}">
                  <a16:creationId xmlns:a16="http://schemas.microsoft.com/office/drawing/2014/main" id="{8B593C18-A263-6BFB-147A-FB5A8F901E6C}"/>
                </a:ext>
              </a:extLst>
            </p:cNvPr>
            <p:cNvSpPr>
              <a:spLocks noChangeArrowheads="1"/>
            </p:cNvSpPr>
            <p:nvPr/>
          </p:nvSpPr>
          <p:spPr bwMode="auto">
            <a:xfrm>
              <a:off x="5136" y="1632"/>
              <a:ext cx="80" cy="75"/>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32" name="Oval 35">
              <a:extLst>
                <a:ext uri="{FF2B5EF4-FFF2-40B4-BE49-F238E27FC236}">
                  <a16:creationId xmlns:a16="http://schemas.microsoft.com/office/drawing/2014/main" id="{4ECCA420-0F74-128F-8264-A221D1E8C6CE}"/>
                </a:ext>
              </a:extLst>
            </p:cNvPr>
            <p:cNvSpPr>
              <a:spLocks noChangeArrowheads="1"/>
            </p:cNvSpPr>
            <p:nvPr/>
          </p:nvSpPr>
          <p:spPr bwMode="auto">
            <a:xfrm>
              <a:off x="5248" y="1632"/>
              <a:ext cx="79" cy="75"/>
            </a:xfrm>
            <a:prstGeom prst="ellipse">
              <a:avLst/>
            </a:prstGeom>
            <a:solidFill>
              <a:schemeClr val="accent1"/>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33" name="Oval 36">
              <a:extLst>
                <a:ext uri="{FF2B5EF4-FFF2-40B4-BE49-F238E27FC236}">
                  <a16:creationId xmlns:a16="http://schemas.microsoft.com/office/drawing/2014/main" id="{01FD41B2-07E3-9DE4-798A-776CA36DBC7A}"/>
                </a:ext>
              </a:extLst>
            </p:cNvPr>
            <p:cNvSpPr>
              <a:spLocks noChangeArrowheads="1"/>
            </p:cNvSpPr>
            <p:nvPr/>
          </p:nvSpPr>
          <p:spPr bwMode="auto">
            <a:xfrm>
              <a:off x="5360" y="1632"/>
              <a:ext cx="76" cy="75"/>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34" name="Oval 37">
              <a:extLst>
                <a:ext uri="{FF2B5EF4-FFF2-40B4-BE49-F238E27FC236}">
                  <a16:creationId xmlns:a16="http://schemas.microsoft.com/office/drawing/2014/main" id="{9AAD3227-8485-FBB1-6B7A-E4B670BDECAE}"/>
                </a:ext>
              </a:extLst>
            </p:cNvPr>
            <p:cNvSpPr>
              <a:spLocks noChangeArrowheads="1"/>
            </p:cNvSpPr>
            <p:nvPr/>
          </p:nvSpPr>
          <p:spPr bwMode="auto">
            <a:xfrm>
              <a:off x="5472" y="1632"/>
              <a:ext cx="73" cy="75"/>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35" name="Oval 38">
              <a:extLst>
                <a:ext uri="{FF2B5EF4-FFF2-40B4-BE49-F238E27FC236}">
                  <a16:creationId xmlns:a16="http://schemas.microsoft.com/office/drawing/2014/main" id="{74DB10AF-C400-9F23-BB85-4206D38F91D5}"/>
                </a:ext>
              </a:extLst>
            </p:cNvPr>
            <p:cNvSpPr>
              <a:spLocks noChangeArrowheads="1"/>
            </p:cNvSpPr>
            <p:nvPr/>
          </p:nvSpPr>
          <p:spPr bwMode="auto">
            <a:xfrm>
              <a:off x="5248" y="1744"/>
              <a:ext cx="79" cy="80"/>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sp>
          <p:nvSpPr>
            <p:cNvPr id="36" name="Oval 39">
              <a:extLst>
                <a:ext uri="{FF2B5EF4-FFF2-40B4-BE49-F238E27FC236}">
                  <a16:creationId xmlns:a16="http://schemas.microsoft.com/office/drawing/2014/main" id="{CB04E385-4652-8604-4BBE-B74F12F8A3B5}"/>
                </a:ext>
              </a:extLst>
            </p:cNvPr>
            <p:cNvSpPr>
              <a:spLocks noChangeArrowheads="1"/>
            </p:cNvSpPr>
            <p:nvPr/>
          </p:nvSpPr>
          <p:spPr bwMode="auto">
            <a:xfrm>
              <a:off x="5472" y="1744"/>
              <a:ext cx="73" cy="80"/>
            </a:xfrm>
            <a:prstGeom prst="ellipse">
              <a:avLst/>
            </a:prstGeom>
            <a:solidFill>
              <a:schemeClr val="folHlink"/>
            </a:solidFill>
            <a:ln>
              <a:noFill/>
            </a:ln>
          </p:spPr>
          <p:txBody>
            <a:bodyPr wrap="none"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lang="zh-TW" altLang="en-US" sz="1800" b="0">
                <a:solidFill>
                  <a:schemeClr val="tx1"/>
                </a:solidFill>
              </a:endParaRPr>
            </a:p>
          </p:txBody>
        </p:sp>
      </p:grpSp>
      <p:sp>
        <p:nvSpPr>
          <p:cNvPr id="37" name="日期版面配置區 3">
            <a:extLst>
              <a:ext uri="{FF2B5EF4-FFF2-40B4-BE49-F238E27FC236}">
                <a16:creationId xmlns:a16="http://schemas.microsoft.com/office/drawing/2014/main" id="{031067A7-B6A4-5745-70C3-CA591973C87A}"/>
              </a:ext>
            </a:extLst>
          </p:cNvPr>
          <p:cNvSpPr txBox="1">
            <a:spLocks noGrp="1" noChangeArrowheads="1"/>
          </p:cNvSpPr>
          <p:nvPr userDrawn="1"/>
        </p:nvSpPr>
        <p:spPr bwMode="auto">
          <a:xfrm>
            <a:off x="5381625" y="6129338"/>
            <a:ext cx="3394075" cy="457200"/>
          </a:xfrm>
          <a:prstGeom prst="rect">
            <a:avLst/>
          </a:prstGeom>
          <a:noFill/>
          <a:ln>
            <a:noFill/>
          </a:ln>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endParaRPr kumimoji="0" lang="en-US" altLang="zh-TW" sz="1000" b="0" dirty="0">
              <a:solidFill>
                <a:schemeClr val="tx1"/>
              </a:solidFill>
            </a:endParaRPr>
          </a:p>
          <a:p>
            <a:pPr algn="r" eaLnBrk="1" hangingPunct="1">
              <a:defRPr/>
            </a:pPr>
            <a:r>
              <a:rPr kumimoji="0" lang="zh-TW" altLang="en-US" sz="1000" b="0" dirty="0">
                <a:solidFill>
                  <a:schemeClr val="tx1"/>
                </a:solidFill>
              </a:rPr>
              <a:t>企業會財選修部分</a:t>
            </a:r>
          </a:p>
          <a:p>
            <a:pPr algn="r" eaLnBrk="1" hangingPunct="1">
              <a:defRPr/>
            </a:pPr>
            <a:r>
              <a:rPr kumimoji="0" lang="zh-TW" altLang="en-US" sz="1000" b="0" dirty="0">
                <a:solidFill>
                  <a:schemeClr val="tx1"/>
                </a:solidFill>
              </a:rPr>
              <a:t>學與教示例</a:t>
            </a:r>
          </a:p>
        </p:txBody>
      </p:sp>
      <p:sp>
        <p:nvSpPr>
          <p:cNvPr id="38" name="投影片編號版面配置區 3">
            <a:extLst>
              <a:ext uri="{FF2B5EF4-FFF2-40B4-BE49-F238E27FC236}">
                <a16:creationId xmlns:a16="http://schemas.microsoft.com/office/drawing/2014/main" id="{7B457989-931F-A0A9-2250-9FD915172A9E}"/>
              </a:ext>
            </a:extLst>
          </p:cNvPr>
          <p:cNvSpPr txBox="1">
            <a:spLocks noGrp="1"/>
          </p:cNvSpPr>
          <p:nvPr userDrawn="1"/>
        </p:nvSpPr>
        <p:spPr bwMode="auto">
          <a:xfrm>
            <a:off x="431800" y="6219825"/>
            <a:ext cx="2133600" cy="457200"/>
          </a:xfrm>
          <a:prstGeom prst="rect">
            <a:avLst/>
          </a:prstGeom>
          <a:noFill/>
          <a:ln>
            <a:noFill/>
          </a:ln>
        </p:spPr>
        <p:txBody>
          <a:bodyPr/>
          <a:lstStyle>
            <a:lvl1pPr eaLnBrk="0" hangingPunct="0">
              <a:defRPr kumimoji="1" sz="2400" b="1">
                <a:solidFill>
                  <a:schemeClr val="tx2"/>
                </a:solidFill>
                <a:latin typeface="Arial" panose="020B0604020202020204" pitchFamily="34" charset="0"/>
                <a:ea typeface="新細明體" panose="02020500000000000000" pitchFamily="18" charset="-120"/>
              </a:defRPr>
            </a:lvl1pPr>
            <a:lvl2pPr marL="742950" indent="-285750" eaLnBrk="0" hangingPunct="0">
              <a:defRPr kumimoji="1" sz="2400" b="1">
                <a:solidFill>
                  <a:schemeClr val="tx2"/>
                </a:solidFill>
                <a:latin typeface="Arial" panose="020B0604020202020204" pitchFamily="34" charset="0"/>
                <a:ea typeface="新細明體" panose="02020500000000000000" pitchFamily="18" charset="-120"/>
              </a:defRPr>
            </a:lvl2pPr>
            <a:lvl3pPr marL="1143000" indent="-228600" eaLnBrk="0" hangingPunct="0">
              <a:defRPr kumimoji="1" sz="2400" b="1">
                <a:solidFill>
                  <a:schemeClr val="tx2"/>
                </a:solidFill>
                <a:latin typeface="Arial" panose="020B0604020202020204" pitchFamily="34" charset="0"/>
                <a:ea typeface="新細明體" panose="02020500000000000000" pitchFamily="18" charset="-120"/>
              </a:defRPr>
            </a:lvl3pPr>
            <a:lvl4pPr marL="1600200" indent="-228600" eaLnBrk="0" hangingPunct="0">
              <a:defRPr kumimoji="1" sz="2400" b="1">
                <a:solidFill>
                  <a:schemeClr val="tx2"/>
                </a:solidFill>
                <a:latin typeface="Arial" panose="020B0604020202020204" pitchFamily="34" charset="0"/>
                <a:ea typeface="新細明體" panose="02020500000000000000" pitchFamily="18" charset="-120"/>
              </a:defRPr>
            </a:lvl4pPr>
            <a:lvl5pPr marL="2057400" indent="-228600" eaLnBrk="0" hangingPunct="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r>
              <a:rPr kumimoji="0" lang="zh-TW" altLang="en-US" sz="1000" b="0" dirty="0">
                <a:solidFill>
                  <a:schemeClr val="tx1"/>
                </a:solidFill>
                <a:latin typeface="Times New Roman" panose="02020603050405020304" pitchFamily="18" charset="0"/>
                <a:cs typeface="Times New Roman" panose="02020603050405020304" pitchFamily="18" charset="0"/>
              </a:rPr>
              <a:t>課題 </a:t>
            </a:r>
            <a:r>
              <a:rPr kumimoji="0" lang="en-US" altLang="zh-TW" sz="1000" b="0" dirty="0">
                <a:solidFill>
                  <a:schemeClr val="tx1"/>
                </a:solidFill>
                <a:latin typeface="Times New Roman" panose="02020603050405020304" pitchFamily="18" charset="0"/>
                <a:cs typeface="Times New Roman" panose="02020603050405020304" pitchFamily="18" charset="0"/>
              </a:rPr>
              <a:t>A03</a:t>
            </a:r>
          </a:p>
          <a:p>
            <a:pPr eaLnBrk="1" hangingPunct="1">
              <a:defRPr/>
            </a:pPr>
            <a:r>
              <a:rPr kumimoji="0" lang="zh-TW" altLang="en-US" sz="1000" b="0" dirty="0">
                <a:solidFill>
                  <a:schemeClr val="tx1"/>
                </a:solidFill>
                <a:latin typeface="Times New Roman" panose="02020603050405020304" pitchFamily="18" charset="0"/>
                <a:cs typeface="Times New Roman" panose="02020603050405020304" pitchFamily="18" charset="0"/>
              </a:rPr>
              <a:t>銀行往來調節表及</a:t>
            </a:r>
          </a:p>
          <a:p>
            <a:pPr eaLnBrk="1" hangingPunct="1">
              <a:defRPr/>
            </a:pPr>
            <a:r>
              <a:rPr kumimoji="0" lang="zh-TW" altLang="en-US" sz="1000" b="0" dirty="0">
                <a:solidFill>
                  <a:schemeClr val="tx1"/>
                </a:solidFill>
                <a:latin typeface="Times New Roman" panose="02020603050405020304" pitchFamily="18" charset="0"/>
                <a:cs typeface="Times New Roman" panose="02020603050405020304" pitchFamily="18" charset="0"/>
              </a:rPr>
              <a:t>錯誤更正</a:t>
            </a:r>
          </a:p>
        </p:txBody>
      </p:sp>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 name="頁尾版面配置區 4">
            <a:extLst>
              <a:ext uri="{FF2B5EF4-FFF2-40B4-BE49-F238E27FC236}">
                <a16:creationId xmlns:a16="http://schemas.microsoft.com/office/drawing/2014/main" id="{B91D8585-8298-3A6E-28E5-6595068CF56F}"/>
              </a:ext>
            </a:extLst>
          </p:cNvPr>
          <p:cNvSpPr>
            <a:spLocks noGrp="1"/>
          </p:cNvSpPr>
          <p:nvPr>
            <p:ph type="ftr" sz="quarter" idx="10"/>
          </p:nvPr>
        </p:nvSpPr>
        <p:spPr/>
        <p:txBody>
          <a:bodyPr/>
          <a:lstStyle>
            <a:lvl1pPr>
              <a:defRPr/>
            </a:lvl1pPr>
          </a:lstStyle>
          <a:p>
            <a:pPr>
              <a:defRPr/>
            </a:pPr>
            <a:endParaRPr lang="en-US" altLang="zh-TW"/>
          </a:p>
          <a:p>
            <a:pPr>
              <a:defRPr/>
            </a:pPr>
            <a:fld id="{0E814F44-8785-8A47-8A1B-89F536849E47}" type="slidenum">
              <a:rPr lang="en-US" altLang="zh-TW"/>
              <a:pPr>
                <a:defRPr/>
              </a:pPr>
              <a:t>‹#›</a:t>
            </a:fld>
            <a:endParaRPr lang="en-US" altLang="zh-TW"/>
          </a:p>
        </p:txBody>
      </p:sp>
    </p:spTree>
    <p:extLst>
      <p:ext uri="{BB962C8B-B14F-4D97-AF65-F5344CB8AC3E}">
        <p14:creationId xmlns:p14="http://schemas.microsoft.com/office/powerpoint/2010/main" val="3453591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12A0325D-C71B-6D0E-3F4E-A9C2AF79413E}"/>
              </a:ext>
            </a:extLst>
          </p:cNvPr>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7" name="Rectangle 4">
            <a:extLst>
              <a:ext uri="{FF2B5EF4-FFF2-40B4-BE49-F238E27FC236}">
                <a16:creationId xmlns:a16="http://schemas.microsoft.com/office/drawing/2014/main" id="{2BAA1081-0CC8-DFDB-5778-7303D8091DF0}"/>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2" name="頁尾版面配置區 4">
            <a:extLst>
              <a:ext uri="{FF2B5EF4-FFF2-40B4-BE49-F238E27FC236}">
                <a16:creationId xmlns:a16="http://schemas.microsoft.com/office/drawing/2014/main" id="{C23CC080-42E7-E079-7A4B-ED094EAC0115}"/>
              </a:ext>
            </a:extLst>
          </p:cNvPr>
          <p:cNvSpPr>
            <a:spLocks noGrp="1"/>
          </p:cNvSpPr>
          <p:nvPr>
            <p:ph type="ftr" sz="quarter" idx="3"/>
          </p:nvPr>
        </p:nvSpPr>
        <p:spPr bwMode="auto">
          <a:xfrm>
            <a:off x="3041650" y="6219825"/>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200" b="0">
                <a:solidFill>
                  <a:schemeClr val="tx1"/>
                </a:solidFill>
              </a:defRPr>
            </a:lvl1pPr>
          </a:lstStyle>
          <a:p>
            <a:pPr>
              <a:defRPr/>
            </a:pPr>
            <a:endParaRPr lang="en-US" altLang="zh-TW"/>
          </a:p>
          <a:p>
            <a:pPr>
              <a:defRPr/>
            </a:pPr>
            <a:fld id="{40A02776-273A-7044-92E8-F308F1986AE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Lst>
  <p:hf hdr="0"/>
  <p:txStyles>
    <p:titleStyle>
      <a:lvl1pPr algn="l" rtl="0" eaLnBrk="0" fontAlgn="base" hangingPunct="0">
        <a:spcBef>
          <a:spcPct val="0"/>
        </a:spcBef>
        <a:spcAft>
          <a:spcPct val="0"/>
        </a:spcAft>
        <a:defRPr kumimoji="1" sz="3800" b="1">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kumimoji="1" sz="3800" b="1">
          <a:solidFill>
            <a:schemeClr val="tx2"/>
          </a:solidFill>
          <a:latin typeface="Arial" charset="0"/>
          <a:ea typeface="新細明體" pitchFamily="18" charset="-120"/>
        </a:defRPr>
      </a:lvl2pPr>
      <a:lvl3pPr algn="l" rtl="0" eaLnBrk="0" fontAlgn="base" hangingPunct="0">
        <a:spcBef>
          <a:spcPct val="0"/>
        </a:spcBef>
        <a:spcAft>
          <a:spcPct val="0"/>
        </a:spcAft>
        <a:defRPr kumimoji="1" sz="3800" b="1">
          <a:solidFill>
            <a:schemeClr val="tx2"/>
          </a:solidFill>
          <a:latin typeface="Arial" charset="0"/>
          <a:ea typeface="新細明體" pitchFamily="18" charset="-120"/>
        </a:defRPr>
      </a:lvl3pPr>
      <a:lvl4pPr algn="l" rtl="0" eaLnBrk="0" fontAlgn="base" hangingPunct="0">
        <a:spcBef>
          <a:spcPct val="0"/>
        </a:spcBef>
        <a:spcAft>
          <a:spcPct val="0"/>
        </a:spcAft>
        <a:defRPr kumimoji="1" sz="3800" b="1">
          <a:solidFill>
            <a:schemeClr val="tx2"/>
          </a:solidFill>
          <a:latin typeface="Arial" charset="0"/>
          <a:ea typeface="新細明體" pitchFamily="18" charset="-120"/>
        </a:defRPr>
      </a:lvl4pPr>
      <a:lvl5pPr algn="l" rtl="0" eaLnBrk="0" fontAlgn="base" hangingPunct="0">
        <a:spcBef>
          <a:spcPct val="0"/>
        </a:spcBef>
        <a:spcAft>
          <a:spcPct val="0"/>
        </a:spcAft>
        <a:defRPr kumimoji="1" sz="3800" b="1">
          <a:solidFill>
            <a:schemeClr val="tx2"/>
          </a:solidFill>
          <a:latin typeface="Arial" charset="0"/>
          <a:ea typeface="新細明體" pitchFamily="18" charset="-120"/>
        </a:defRPr>
      </a:lvl5pPr>
      <a:lvl6pPr marL="457200" algn="l" rtl="0" fontAlgn="base">
        <a:spcBef>
          <a:spcPct val="0"/>
        </a:spcBef>
        <a:spcAft>
          <a:spcPct val="0"/>
        </a:spcAft>
        <a:defRPr kumimoji="1" sz="3800" b="1">
          <a:solidFill>
            <a:schemeClr val="tx2"/>
          </a:solidFill>
          <a:latin typeface="Arial" charset="0"/>
          <a:ea typeface="新細明體" pitchFamily="18" charset="-120"/>
        </a:defRPr>
      </a:lvl6pPr>
      <a:lvl7pPr marL="914400" algn="l" rtl="0" fontAlgn="base">
        <a:spcBef>
          <a:spcPct val="0"/>
        </a:spcBef>
        <a:spcAft>
          <a:spcPct val="0"/>
        </a:spcAft>
        <a:defRPr kumimoji="1" sz="3800" b="1">
          <a:solidFill>
            <a:schemeClr val="tx2"/>
          </a:solidFill>
          <a:latin typeface="Arial" charset="0"/>
          <a:ea typeface="新細明體" pitchFamily="18" charset="-120"/>
        </a:defRPr>
      </a:lvl7pPr>
      <a:lvl8pPr marL="1371600" algn="l" rtl="0" fontAlgn="base">
        <a:spcBef>
          <a:spcPct val="0"/>
        </a:spcBef>
        <a:spcAft>
          <a:spcPct val="0"/>
        </a:spcAft>
        <a:defRPr kumimoji="1" sz="3800" b="1">
          <a:solidFill>
            <a:schemeClr val="tx2"/>
          </a:solidFill>
          <a:latin typeface="Arial" charset="0"/>
          <a:ea typeface="新細明體" pitchFamily="18" charset="-120"/>
        </a:defRPr>
      </a:lvl8pPr>
      <a:lvl9pPr marL="1828800" algn="l" rtl="0" fontAlgn="base">
        <a:spcBef>
          <a:spcPct val="0"/>
        </a:spcBef>
        <a:spcAft>
          <a:spcPct val="0"/>
        </a:spcAft>
        <a:defRPr kumimoji="1" sz="38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a:solidFill>
            <a:schemeClr val="tx1"/>
          </a:solidFill>
          <a:latin typeface="Arial" panose="020B060402020202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a:solidFill>
            <a:schemeClr val="tx1"/>
          </a:solidFill>
          <a:latin typeface="Arial" panose="020B0604020202020204" pitchFamily="34" charset="0"/>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600">
          <a:solidFill>
            <a:schemeClr val="tx1"/>
          </a:solidFill>
          <a:latin typeface="Arial" panose="020B0604020202020204" pitchFamily="34" charset="0"/>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400">
          <a:solidFill>
            <a:schemeClr val="tx1"/>
          </a:solidFill>
          <a:latin typeface="Arial" panose="020B0604020202020204" pitchFamily="34" charset="0"/>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AFC48C1-4021-7A56-B0D5-B5ECF4858EAD}"/>
              </a:ext>
            </a:extLst>
          </p:cNvPr>
          <p:cNvSpPr>
            <a:spLocks noGrp="1" noChangeArrowheads="1"/>
          </p:cNvSpPr>
          <p:nvPr>
            <p:ph type="ctrTitle"/>
          </p:nvPr>
        </p:nvSpPr>
        <p:spPr/>
        <p:txBody>
          <a:bodyPr/>
          <a:lstStyle/>
          <a:p>
            <a:pPr eaLnBrk="1" hangingPunct="1"/>
            <a:r>
              <a:rPr lang="zh-TW" altLang="en-US" sz="4400">
                <a:ea typeface="新細明體" panose="02020500000000000000" pitchFamily="18" charset="-120"/>
              </a:rPr>
              <a:t>企業會財</a:t>
            </a:r>
            <a:r>
              <a:rPr lang="zh-CN" altLang="en-US" sz="4400">
                <a:ea typeface="SimSun" panose="02010600030101010101" pitchFamily="2" charset="-122"/>
              </a:rPr>
              <a:t>選</a:t>
            </a:r>
            <a:r>
              <a:rPr lang="zh-TW" altLang="en-US" sz="4400">
                <a:ea typeface="新細明體" panose="02020500000000000000" pitchFamily="18" charset="-120"/>
              </a:rPr>
              <a:t>修部分</a:t>
            </a:r>
            <a:r>
              <a:rPr lang="en-US" altLang="zh-TW" sz="4400">
                <a:ea typeface="新細明體" panose="02020500000000000000" pitchFamily="18" charset="-120"/>
              </a:rPr>
              <a:t/>
            </a:r>
            <a:br>
              <a:rPr lang="en-US" altLang="zh-TW" sz="4400">
                <a:ea typeface="新細明體" panose="02020500000000000000" pitchFamily="18" charset="-120"/>
              </a:rPr>
            </a:br>
            <a:r>
              <a:rPr lang="zh-TW" altLang="en-US" sz="4300">
                <a:ea typeface="新細明體" panose="02020500000000000000" pitchFamily="18" charset="-120"/>
              </a:rPr>
              <a:t>會計學習範疇 －</a:t>
            </a:r>
            <a:r>
              <a:rPr lang="en-US" altLang="zh-TW" sz="4300">
                <a:ea typeface="新細明體" panose="02020500000000000000" pitchFamily="18" charset="-120"/>
              </a:rPr>
              <a:t> </a:t>
            </a:r>
            <a:r>
              <a:rPr lang="zh-TW" altLang="en-US" sz="4300">
                <a:ea typeface="新細明體" panose="02020500000000000000" pitchFamily="18" charset="-120"/>
              </a:rPr>
              <a:t>財務會計</a:t>
            </a:r>
            <a:endParaRPr lang="en-US" altLang="zh-TW" sz="4300">
              <a:ea typeface="新細明體" panose="02020500000000000000" pitchFamily="18" charset="-120"/>
            </a:endParaRPr>
          </a:p>
        </p:txBody>
      </p:sp>
      <p:sp>
        <p:nvSpPr>
          <p:cNvPr id="6147" name="Rectangle 3">
            <a:extLst>
              <a:ext uri="{FF2B5EF4-FFF2-40B4-BE49-F238E27FC236}">
                <a16:creationId xmlns:a16="http://schemas.microsoft.com/office/drawing/2014/main" id="{384C8C41-706F-55F3-54DC-EA4C5E3D0FC5}"/>
              </a:ext>
            </a:extLst>
          </p:cNvPr>
          <p:cNvSpPr>
            <a:spLocks noGrp="1" noChangeArrowheads="1"/>
          </p:cNvSpPr>
          <p:nvPr>
            <p:ph type="subTitle" idx="1"/>
          </p:nvPr>
        </p:nvSpPr>
        <p:spPr>
          <a:xfrm>
            <a:off x="341313" y="2798763"/>
            <a:ext cx="6400800" cy="1752600"/>
          </a:xfrm>
        </p:spPr>
        <p:txBody>
          <a:bodyPr/>
          <a:lstStyle/>
          <a:p>
            <a:pPr eaLnBrk="1" hangingPunct="1">
              <a:lnSpc>
                <a:spcPct val="80000"/>
              </a:lnSpc>
            </a:pPr>
            <a:endParaRPr lang="en-US" altLang="zh-TW" sz="2800" b="1">
              <a:ea typeface="新細明體" panose="02020500000000000000" pitchFamily="18" charset="-120"/>
            </a:endParaRPr>
          </a:p>
          <a:p>
            <a:pPr eaLnBrk="1" hangingPunct="1">
              <a:lnSpc>
                <a:spcPct val="80000"/>
              </a:lnSpc>
            </a:pPr>
            <a:r>
              <a:rPr lang="zh-TW" altLang="en-US" sz="3000">
                <a:latin typeface="Times New Roman" panose="02020603050405020304" pitchFamily="18" charset="0"/>
                <a:ea typeface="新細明體" panose="02020500000000000000" pitchFamily="18" charset="-120"/>
                <a:cs typeface="Times New Roman" panose="02020603050405020304" pitchFamily="18" charset="0"/>
              </a:rPr>
              <a:t>課題</a:t>
            </a:r>
            <a:r>
              <a:rPr lang="en-US" altLang="zh-TW" sz="3000">
                <a:latin typeface="Times New Roman" panose="02020603050405020304" pitchFamily="18" charset="0"/>
                <a:ea typeface="新細明體" panose="02020500000000000000" pitchFamily="18" charset="-120"/>
                <a:cs typeface="Times New Roman" panose="02020603050405020304" pitchFamily="18" charset="0"/>
              </a:rPr>
              <a:t>A03</a:t>
            </a:r>
            <a:r>
              <a:rPr lang="zh-CN" altLang="en-US" sz="280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3000">
                <a:latin typeface="Times New Roman" panose="02020603050405020304" pitchFamily="18" charset="0"/>
                <a:ea typeface="新細明體" panose="02020500000000000000" pitchFamily="18" charset="-120"/>
                <a:cs typeface="Times New Roman" panose="02020603050405020304" pitchFamily="18" charset="0"/>
              </a:rPr>
              <a:t>  </a:t>
            </a:r>
          </a:p>
          <a:p>
            <a:pPr eaLnBrk="1" hangingPunct="1">
              <a:lnSpc>
                <a:spcPct val="80000"/>
              </a:lnSpc>
            </a:pPr>
            <a:r>
              <a:rPr lang="zh-TW" altLang="en-US" sz="3000">
                <a:latin typeface="Times New Roman" panose="02020603050405020304" pitchFamily="18" charset="0"/>
                <a:ea typeface="新細明體" panose="02020500000000000000" pitchFamily="18" charset="-120"/>
                <a:cs typeface="Times New Roman" panose="02020603050405020304" pitchFamily="18" charset="0"/>
              </a:rPr>
              <a:t>銀行往來調節表及錯誤更正</a:t>
            </a:r>
            <a:endParaRPr lang="en-US" altLang="zh-TW" sz="3000">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6148" name="Text Box 7">
            <a:extLst>
              <a:ext uri="{FF2B5EF4-FFF2-40B4-BE49-F238E27FC236}">
                <a16:creationId xmlns:a16="http://schemas.microsoft.com/office/drawing/2014/main" id="{ACC413E1-9D3C-B6BD-E174-4136FC1250AA}"/>
              </a:ext>
            </a:extLst>
          </p:cNvPr>
          <p:cNvSpPr txBox="1">
            <a:spLocks noChangeArrowheads="1"/>
          </p:cNvSpPr>
          <p:nvPr/>
        </p:nvSpPr>
        <p:spPr bwMode="auto">
          <a:xfrm>
            <a:off x="2771775" y="5389563"/>
            <a:ext cx="40513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r>
              <a:rPr lang="zh-TW" altLang="en-US" sz="1800" b="0">
                <a:solidFill>
                  <a:srgbClr val="000000"/>
                </a:solidFill>
              </a:rPr>
              <a:t>香港特別行政區政府教育局</a:t>
            </a:r>
          </a:p>
          <a:p>
            <a:pPr algn="ctr" eaLnBrk="1" hangingPunct="1"/>
            <a:r>
              <a:rPr lang="zh-TW" altLang="en-US" sz="1800" b="0">
                <a:solidFill>
                  <a:srgbClr val="000000"/>
                </a:solidFill>
              </a:rPr>
              <a:t>科技教育組</a:t>
            </a:r>
          </a:p>
          <a:p>
            <a:pPr algn="ctr" eaLnBrk="1" hangingPunct="1"/>
            <a:r>
              <a:rPr lang="zh-TW" altLang="en-US" sz="1800" b="0">
                <a:solidFill>
                  <a:schemeClr val="tx1"/>
                </a:solidFill>
              </a:rPr>
              <a:t>更新於二零二三年</a:t>
            </a:r>
            <a:endParaRPr lang="en-US" altLang="zh-TW" sz="1800" b="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頁尾版面配置區 4">
            <a:extLst>
              <a:ext uri="{FF2B5EF4-FFF2-40B4-BE49-F238E27FC236}">
                <a16:creationId xmlns:a16="http://schemas.microsoft.com/office/drawing/2014/main" id="{CF61AF3C-F659-C7A8-1276-A20ECE85F4B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1306B3B6-9AD6-9747-A6C8-529565D5F818}" type="slidenum">
              <a:rPr kumimoji="0" lang="en-US" altLang="zh-TW" sz="1200" b="0" smtClean="0">
                <a:solidFill>
                  <a:schemeClr val="tx1"/>
                </a:solidFill>
              </a:rPr>
              <a:pPr/>
              <a:t>10</a:t>
            </a:fld>
            <a:endParaRPr kumimoji="0" lang="en-US" altLang="zh-TW" sz="1200" b="0">
              <a:solidFill>
                <a:schemeClr val="tx1"/>
              </a:solidFill>
            </a:endParaRPr>
          </a:p>
        </p:txBody>
      </p:sp>
      <p:sp>
        <p:nvSpPr>
          <p:cNvPr id="24579" name="Rectangle 17">
            <a:extLst>
              <a:ext uri="{FF2B5EF4-FFF2-40B4-BE49-F238E27FC236}">
                <a16:creationId xmlns:a16="http://schemas.microsoft.com/office/drawing/2014/main" id="{C916C7D9-21B1-D4A3-CC8C-F74C70C2A542}"/>
              </a:ext>
            </a:extLst>
          </p:cNvPr>
          <p:cNvSpPr>
            <a:spLocks noGrp="1" noChangeArrowheads="1"/>
          </p:cNvSpPr>
          <p:nvPr>
            <p:ph type="title" idx="4294967295"/>
          </p:nvPr>
        </p:nvSpPr>
        <p:spPr>
          <a:xfrm>
            <a:off x="431800" y="277813"/>
            <a:ext cx="7543800" cy="868362"/>
          </a:xfrm>
        </p:spPr>
        <p:txBody>
          <a:bodyPr/>
          <a:lstStyle/>
          <a:p>
            <a:r>
              <a:rPr lang="zh-TW" altLang="en-US">
                <a:ea typeface="新細明體" panose="02020500000000000000" pitchFamily="18" charset="-120"/>
              </a:rPr>
              <a:t>調節步驟</a:t>
            </a:r>
            <a:endParaRPr lang="en-US" altLang="zh-TW">
              <a:ea typeface="新細明體" panose="02020500000000000000" pitchFamily="18" charset="-120"/>
            </a:endParaRPr>
          </a:p>
        </p:txBody>
      </p:sp>
      <p:sp>
        <p:nvSpPr>
          <p:cNvPr id="141328" name="Text Box 16">
            <a:extLst>
              <a:ext uri="{FF2B5EF4-FFF2-40B4-BE49-F238E27FC236}">
                <a16:creationId xmlns:a16="http://schemas.microsoft.com/office/drawing/2014/main" id="{00DEDBDD-CE14-AB3E-F8BA-661624E5AAB9}"/>
              </a:ext>
            </a:extLst>
          </p:cNvPr>
          <p:cNvSpPr txBox="1">
            <a:spLocks noChangeArrowheads="1"/>
          </p:cNvSpPr>
          <p:nvPr/>
        </p:nvSpPr>
        <p:spPr bwMode="auto">
          <a:xfrm>
            <a:off x="431800" y="1449388"/>
            <a:ext cx="7561263" cy="461962"/>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spcBef>
                <a:spcPct val="50000"/>
              </a:spcBef>
              <a:buFont typeface="Wingdings" pitchFamily="2" charset="2"/>
              <a:buNone/>
            </a:pPr>
            <a:r>
              <a:rPr lang="en-US" altLang="zh-CN" dirty="0">
                <a:solidFill>
                  <a:schemeClr val="tx1"/>
                </a:solidFill>
              </a:rPr>
              <a:t>(1)</a:t>
            </a:r>
            <a:r>
              <a:rPr lang="zh-TW" altLang="en-US" dirty="0">
                <a:solidFill>
                  <a:schemeClr val="tx1"/>
                </a:solidFill>
              </a:rPr>
              <a:t> 將銀行存款帳的分錄與銀行結單的互相配對。</a:t>
            </a:r>
          </a:p>
        </p:txBody>
      </p:sp>
      <p:sp>
        <p:nvSpPr>
          <p:cNvPr id="141329" name="Text Box 17">
            <a:extLst>
              <a:ext uri="{FF2B5EF4-FFF2-40B4-BE49-F238E27FC236}">
                <a16:creationId xmlns:a16="http://schemas.microsoft.com/office/drawing/2014/main" id="{F943DE09-7A46-A5DC-0BA3-BCAC9E65FA48}"/>
              </a:ext>
            </a:extLst>
          </p:cNvPr>
          <p:cNvSpPr txBox="1">
            <a:spLocks noChangeArrowheads="1"/>
          </p:cNvSpPr>
          <p:nvPr/>
        </p:nvSpPr>
        <p:spPr bwMode="auto">
          <a:xfrm>
            <a:off x="431800" y="2528888"/>
            <a:ext cx="7561263" cy="461962"/>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spcBef>
                <a:spcPct val="20000"/>
              </a:spcBef>
              <a:buClr>
                <a:schemeClr val="tx1"/>
              </a:buClr>
              <a:buFont typeface="Wingdings" pitchFamily="2" charset="2"/>
              <a:buNone/>
            </a:pPr>
            <a:r>
              <a:rPr lang="en-US" altLang="zh-CN" dirty="0">
                <a:solidFill>
                  <a:schemeClr val="tx1"/>
                </a:solidFill>
              </a:rPr>
              <a:t>(2)</a:t>
            </a:r>
            <a:r>
              <a:rPr lang="zh-TW" altLang="en-US" dirty="0">
                <a:solidFill>
                  <a:schemeClr val="tx1"/>
                </a:solidFill>
              </a:rPr>
              <a:t> 將只在銀行結單出現的項目記入銀行存款帳。</a:t>
            </a:r>
          </a:p>
        </p:txBody>
      </p:sp>
      <p:sp>
        <p:nvSpPr>
          <p:cNvPr id="141330" name="Text Box 18">
            <a:extLst>
              <a:ext uri="{FF2B5EF4-FFF2-40B4-BE49-F238E27FC236}">
                <a16:creationId xmlns:a16="http://schemas.microsoft.com/office/drawing/2014/main" id="{750AFA09-79CA-9602-0773-8501BCE46919}"/>
              </a:ext>
            </a:extLst>
          </p:cNvPr>
          <p:cNvSpPr txBox="1">
            <a:spLocks noChangeArrowheads="1"/>
          </p:cNvSpPr>
          <p:nvPr/>
        </p:nvSpPr>
        <p:spPr bwMode="auto">
          <a:xfrm>
            <a:off x="431800" y="3698875"/>
            <a:ext cx="7561263" cy="904875"/>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spcBef>
                <a:spcPct val="20000"/>
              </a:spcBef>
              <a:buClr>
                <a:schemeClr val="tx1"/>
              </a:buClr>
              <a:buFont typeface="Wingdings" pitchFamily="2" charset="2"/>
              <a:buNone/>
            </a:pPr>
            <a:r>
              <a:rPr lang="en-US" altLang="zh-CN" dirty="0">
                <a:solidFill>
                  <a:schemeClr val="tx1"/>
                </a:solidFill>
              </a:rPr>
              <a:t>(3) </a:t>
            </a:r>
            <a:r>
              <a:rPr lang="zh-TW" altLang="en-US" dirty="0">
                <a:solidFill>
                  <a:schemeClr val="tx1"/>
                </a:solidFill>
              </a:rPr>
              <a:t>更正在銀行存款帳中發現的錯誤。</a:t>
            </a:r>
            <a:endParaRPr lang="en-US" altLang="zh-TW" dirty="0">
              <a:solidFill>
                <a:schemeClr val="tx1"/>
              </a:solidFill>
            </a:endParaRPr>
          </a:p>
          <a:p>
            <a:pPr eaLnBrk="1" hangingPunct="1">
              <a:spcBef>
                <a:spcPct val="20000"/>
              </a:spcBef>
              <a:buClr>
                <a:schemeClr val="tx1"/>
              </a:buClr>
              <a:buFont typeface="Wingdings" pitchFamily="2" charset="2"/>
              <a:buNone/>
            </a:pPr>
            <a:endParaRPr lang="zh-TW" altLang="en-US" dirty="0">
              <a:solidFill>
                <a:schemeClr val="tx1"/>
              </a:solidFill>
            </a:endParaRPr>
          </a:p>
        </p:txBody>
      </p:sp>
      <p:sp>
        <p:nvSpPr>
          <p:cNvPr id="141331" name="Text Box 19">
            <a:extLst>
              <a:ext uri="{FF2B5EF4-FFF2-40B4-BE49-F238E27FC236}">
                <a16:creationId xmlns:a16="http://schemas.microsoft.com/office/drawing/2014/main" id="{E9A773FF-6033-DA6D-1046-8D7D397CB1ED}"/>
              </a:ext>
            </a:extLst>
          </p:cNvPr>
          <p:cNvSpPr txBox="1">
            <a:spLocks noChangeArrowheads="1"/>
          </p:cNvSpPr>
          <p:nvPr/>
        </p:nvSpPr>
        <p:spPr bwMode="auto">
          <a:xfrm>
            <a:off x="431800" y="4959350"/>
            <a:ext cx="7561263" cy="461963"/>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en-US" altLang="zh-CN" sz="2400" dirty="0"/>
              <a:t>(4)</a:t>
            </a:r>
            <a:r>
              <a:rPr lang="zh-TW" altLang="en-US" sz="2400" dirty="0"/>
              <a:t> 根據調整後的銀行存款帳，編製銀行往來調節表</a:t>
            </a:r>
          </a:p>
        </p:txBody>
      </p:sp>
      <p:sp>
        <p:nvSpPr>
          <p:cNvPr id="141332" name="AutoShape 20">
            <a:extLst>
              <a:ext uri="{FF2B5EF4-FFF2-40B4-BE49-F238E27FC236}">
                <a16:creationId xmlns:a16="http://schemas.microsoft.com/office/drawing/2014/main" id="{EDEE8823-B3AE-E5D5-ABBC-4DD3C12963FA}"/>
              </a:ext>
            </a:extLst>
          </p:cNvPr>
          <p:cNvSpPr>
            <a:spLocks noChangeArrowheads="1"/>
          </p:cNvSpPr>
          <p:nvPr/>
        </p:nvSpPr>
        <p:spPr bwMode="auto">
          <a:xfrm>
            <a:off x="0" y="1989138"/>
            <a:ext cx="341313" cy="900112"/>
          </a:xfrm>
          <a:prstGeom prst="curvedRightArrow">
            <a:avLst>
              <a:gd name="adj1" fmla="val 52744"/>
              <a:gd name="adj2" fmla="val 105488"/>
              <a:gd name="adj3" fmla="val 33333"/>
            </a:avLst>
          </a:prstGeom>
          <a:solidFill>
            <a:srgbClr val="FFCCFF"/>
          </a:solidFill>
          <a:ln w="9525">
            <a:solidFill>
              <a:schemeClr val="tx1"/>
            </a:solidFill>
            <a:miter lim="800000"/>
            <a:headEnd/>
            <a:tailEnd/>
          </a:ln>
          <a:effectLst/>
        </p:spPr>
        <p:txBody>
          <a:bodyPr wrap="none" anchor="ctr"/>
          <a:lstStyle/>
          <a:p>
            <a:pPr eaLnBrk="1" hangingPunct="1">
              <a:defRPr/>
            </a:pPr>
            <a:endParaRPr lang="zh-TW" altLang="en-US">
              <a:effectLst>
                <a:outerShdw blurRad="38100" dist="38100" dir="2700000" algn="tl">
                  <a:srgbClr val="000000"/>
                </a:outerShdw>
              </a:effectLst>
              <a:latin typeface="Arial" charset="0"/>
            </a:endParaRPr>
          </a:p>
        </p:txBody>
      </p:sp>
      <p:sp>
        <p:nvSpPr>
          <p:cNvPr id="141333" name="AutoShape 21">
            <a:extLst>
              <a:ext uri="{FF2B5EF4-FFF2-40B4-BE49-F238E27FC236}">
                <a16:creationId xmlns:a16="http://schemas.microsoft.com/office/drawing/2014/main" id="{79FFE897-491D-6F03-EB3C-C597D1944648}"/>
              </a:ext>
            </a:extLst>
          </p:cNvPr>
          <p:cNvSpPr>
            <a:spLocks noChangeArrowheads="1"/>
          </p:cNvSpPr>
          <p:nvPr/>
        </p:nvSpPr>
        <p:spPr bwMode="auto">
          <a:xfrm>
            <a:off x="0" y="3249613"/>
            <a:ext cx="431800" cy="1079500"/>
          </a:xfrm>
          <a:prstGeom prst="curvedRightArrow">
            <a:avLst>
              <a:gd name="adj1" fmla="val 50000"/>
              <a:gd name="adj2" fmla="val 100000"/>
              <a:gd name="adj3" fmla="val 33333"/>
            </a:avLst>
          </a:prstGeom>
          <a:solidFill>
            <a:srgbClr val="FFCCFF"/>
          </a:solidFill>
          <a:ln w="9525">
            <a:solidFill>
              <a:schemeClr val="tx1"/>
            </a:solidFill>
            <a:miter lim="800000"/>
            <a:headEnd/>
            <a:tailEnd/>
          </a:ln>
          <a:effectLst/>
        </p:spPr>
        <p:txBody>
          <a:bodyPr wrap="none" anchor="ctr"/>
          <a:lstStyle/>
          <a:p>
            <a:pPr eaLnBrk="1" hangingPunct="1">
              <a:defRPr/>
            </a:pPr>
            <a:endParaRPr lang="zh-TW" altLang="en-US">
              <a:effectLst>
                <a:outerShdw blurRad="38100" dist="38100" dir="2700000" algn="tl">
                  <a:srgbClr val="000000"/>
                </a:outerShdw>
              </a:effectLst>
              <a:latin typeface="Arial" charset="0"/>
            </a:endParaRPr>
          </a:p>
        </p:txBody>
      </p:sp>
      <p:sp>
        <p:nvSpPr>
          <p:cNvPr id="141334" name="AutoShape 22">
            <a:extLst>
              <a:ext uri="{FF2B5EF4-FFF2-40B4-BE49-F238E27FC236}">
                <a16:creationId xmlns:a16="http://schemas.microsoft.com/office/drawing/2014/main" id="{B0DA349B-8F3B-2A11-7FC8-BF2EDD5353F2}"/>
              </a:ext>
            </a:extLst>
          </p:cNvPr>
          <p:cNvSpPr>
            <a:spLocks noChangeArrowheads="1"/>
          </p:cNvSpPr>
          <p:nvPr/>
        </p:nvSpPr>
        <p:spPr bwMode="auto">
          <a:xfrm>
            <a:off x="0" y="4508500"/>
            <a:ext cx="341313" cy="1081088"/>
          </a:xfrm>
          <a:prstGeom prst="curvedRightArrow">
            <a:avLst>
              <a:gd name="adj1" fmla="val 63349"/>
              <a:gd name="adj2" fmla="val 126698"/>
              <a:gd name="adj3" fmla="val 33333"/>
            </a:avLst>
          </a:prstGeom>
          <a:solidFill>
            <a:srgbClr val="FFCCFF"/>
          </a:solidFill>
          <a:ln w="9525">
            <a:solidFill>
              <a:schemeClr val="tx1"/>
            </a:solidFill>
            <a:miter lim="800000"/>
            <a:headEnd/>
            <a:tailEnd/>
          </a:ln>
          <a:effectLst/>
        </p:spPr>
        <p:txBody>
          <a:bodyPr wrap="none" anchor="ctr"/>
          <a:lstStyle/>
          <a:p>
            <a:pPr eaLnBrk="1" hangingPunct="1">
              <a:defRPr/>
            </a:pPr>
            <a:endParaRPr lang="zh-TW" altLang="en-US">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1328"/>
                                        </p:tgtEl>
                                        <p:attrNameLst>
                                          <p:attrName>style.visibility</p:attrName>
                                        </p:attrNameLst>
                                      </p:cBhvr>
                                      <p:to>
                                        <p:strVal val="visible"/>
                                      </p:to>
                                    </p:set>
                                    <p:animEffect transition="in" filter="box(in)">
                                      <p:cBhvr>
                                        <p:cTn id="7" dur="500"/>
                                        <p:tgtEl>
                                          <p:spTgt spid="1413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1332"/>
                                        </p:tgtEl>
                                        <p:attrNameLst>
                                          <p:attrName>style.visibility</p:attrName>
                                        </p:attrNameLst>
                                      </p:cBhvr>
                                      <p:to>
                                        <p:strVal val="visible"/>
                                      </p:to>
                                    </p:set>
                                    <p:animEffect transition="in" filter="box(in)">
                                      <p:cBhvr>
                                        <p:cTn id="12" dur="500"/>
                                        <p:tgtEl>
                                          <p:spTgt spid="141332"/>
                                        </p:tgtEl>
                                      </p:cBhvr>
                                    </p:animEffect>
                                  </p:childTnLst>
                                </p:cTn>
                              </p:par>
                              <p:par>
                                <p:cTn id="13" presetID="4" presetClass="entr" presetSubtype="16" fill="hold" nodeType="withEffect">
                                  <p:stCondLst>
                                    <p:cond delay="0"/>
                                  </p:stCondLst>
                                  <p:childTnLst>
                                    <p:set>
                                      <p:cBhvr>
                                        <p:cTn id="14" dur="1" fill="hold">
                                          <p:stCondLst>
                                            <p:cond delay="0"/>
                                          </p:stCondLst>
                                        </p:cTn>
                                        <p:tgtEl>
                                          <p:spTgt spid="141329"/>
                                        </p:tgtEl>
                                        <p:attrNameLst>
                                          <p:attrName>style.visibility</p:attrName>
                                        </p:attrNameLst>
                                      </p:cBhvr>
                                      <p:to>
                                        <p:strVal val="visible"/>
                                      </p:to>
                                    </p:set>
                                    <p:animEffect transition="in" filter="box(in)">
                                      <p:cBhvr>
                                        <p:cTn id="15" dur="500"/>
                                        <p:tgtEl>
                                          <p:spTgt spid="1413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41333"/>
                                        </p:tgtEl>
                                        <p:attrNameLst>
                                          <p:attrName>style.visibility</p:attrName>
                                        </p:attrNameLst>
                                      </p:cBhvr>
                                      <p:to>
                                        <p:strVal val="visible"/>
                                      </p:to>
                                    </p:set>
                                    <p:animEffect transition="in" filter="box(in)">
                                      <p:cBhvr>
                                        <p:cTn id="20" dur="500"/>
                                        <p:tgtEl>
                                          <p:spTgt spid="141333"/>
                                        </p:tgtEl>
                                      </p:cBhvr>
                                    </p:animEffect>
                                  </p:childTnLst>
                                </p:cTn>
                              </p:par>
                              <p:par>
                                <p:cTn id="21" presetID="4" presetClass="entr" presetSubtype="16" fill="hold" nodeType="withEffect">
                                  <p:stCondLst>
                                    <p:cond delay="0"/>
                                  </p:stCondLst>
                                  <p:childTnLst>
                                    <p:set>
                                      <p:cBhvr>
                                        <p:cTn id="22" dur="1" fill="hold">
                                          <p:stCondLst>
                                            <p:cond delay="0"/>
                                          </p:stCondLst>
                                        </p:cTn>
                                        <p:tgtEl>
                                          <p:spTgt spid="141330"/>
                                        </p:tgtEl>
                                        <p:attrNameLst>
                                          <p:attrName>style.visibility</p:attrName>
                                        </p:attrNameLst>
                                      </p:cBhvr>
                                      <p:to>
                                        <p:strVal val="visible"/>
                                      </p:to>
                                    </p:set>
                                    <p:animEffect transition="in" filter="box(in)">
                                      <p:cBhvr>
                                        <p:cTn id="23" dur="500"/>
                                        <p:tgtEl>
                                          <p:spTgt spid="1413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41334"/>
                                        </p:tgtEl>
                                        <p:attrNameLst>
                                          <p:attrName>style.visibility</p:attrName>
                                        </p:attrNameLst>
                                      </p:cBhvr>
                                      <p:to>
                                        <p:strVal val="visible"/>
                                      </p:to>
                                    </p:set>
                                    <p:animEffect transition="in" filter="box(in)">
                                      <p:cBhvr>
                                        <p:cTn id="28" dur="500"/>
                                        <p:tgtEl>
                                          <p:spTgt spid="141334"/>
                                        </p:tgtEl>
                                      </p:cBhvr>
                                    </p:animEffect>
                                  </p:childTnLst>
                                </p:cTn>
                              </p:par>
                              <p:par>
                                <p:cTn id="29" presetID="4" presetClass="entr" presetSubtype="16" fill="hold" nodeType="withEffect">
                                  <p:stCondLst>
                                    <p:cond delay="0"/>
                                  </p:stCondLst>
                                  <p:childTnLst>
                                    <p:set>
                                      <p:cBhvr>
                                        <p:cTn id="30" dur="1" fill="hold">
                                          <p:stCondLst>
                                            <p:cond delay="0"/>
                                          </p:stCondLst>
                                        </p:cTn>
                                        <p:tgtEl>
                                          <p:spTgt spid="141331"/>
                                        </p:tgtEl>
                                        <p:attrNameLst>
                                          <p:attrName>style.visibility</p:attrName>
                                        </p:attrNameLst>
                                      </p:cBhvr>
                                      <p:to>
                                        <p:strVal val="visible"/>
                                      </p:to>
                                    </p:set>
                                    <p:animEffect transition="in" filter="box(in)">
                                      <p:cBhvr>
                                        <p:cTn id="31" dur="500"/>
                                        <p:tgtEl>
                                          <p:spTgt spid="141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8" grpId="0" animBg="1"/>
      <p:bldP spid="141329" grpId="0" animBg="1"/>
      <p:bldP spid="141330" grpId="0" animBg="1"/>
      <p:bldP spid="141331" grpId="0" animBg="1"/>
      <p:bldP spid="141332" grpId="0" animBg="1"/>
      <p:bldP spid="141333" grpId="0" animBg="1"/>
      <p:bldP spid="1413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頁尾版面配置區 4">
            <a:extLst>
              <a:ext uri="{FF2B5EF4-FFF2-40B4-BE49-F238E27FC236}">
                <a16:creationId xmlns:a16="http://schemas.microsoft.com/office/drawing/2014/main" id="{BB344249-271F-FC51-6E9D-438B107FD39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27162611-7BAC-914C-B7F3-B4474D238D15}" type="slidenum">
              <a:rPr kumimoji="0" lang="en-US" altLang="zh-TW" sz="1200" b="0" smtClean="0">
                <a:solidFill>
                  <a:schemeClr val="tx1"/>
                </a:solidFill>
              </a:rPr>
              <a:pPr/>
              <a:t>11</a:t>
            </a:fld>
            <a:endParaRPr kumimoji="0" lang="en-US" altLang="zh-TW" sz="1200" b="0">
              <a:solidFill>
                <a:schemeClr val="tx1"/>
              </a:solidFill>
            </a:endParaRPr>
          </a:p>
        </p:txBody>
      </p:sp>
      <p:sp>
        <p:nvSpPr>
          <p:cNvPr id="26627" name="Rectangle 5">
            <a:extLst>
              <a:ext uri="{FF2B5EF4-FFF2-40B4-BE49-F238E27FC236}">
                <a16:creationId xmlns:a16="http://schemas.microsoft.com/office/drawing/2014/main" id="{E6038996-A8FD-0F47-3D86-1F50AECBC680}"/>
              </a:ext>
            </a:extLst>
          </p:cNvPr>
          <p:cNvSpPr>
            <a:spLocks noChangeArrowheads="1"/>
          </p:cNvSpPr>
          <p:nvPr/>
        </p:nvSpPr>
        <p:spPr bwMode="auto">
          <a:xfrm>
            <a:off x="1062038" y="1449388"/>
            <a:ext cx="5310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4000"/>
              <a:t>活動</a:t>
            </a:r>
            <a:r>
              <a:rPr lang="en-US" altLang="zh-TW" sz="4000"/>
              <a:t>1</a:t>
            </a:r>
            <a:r>
              <a:rPr lang="zh-TW" altLang="en-US"/>
              <a:t>：</a:t>
            </a:r>
            <a:r>
              <a:rPr lang="zh-TW" altLang="en-US" sz="4000"/>
              <a:t>配對</a:t>
            </a:r>
            <a:r>
              <a:rPr lang="en-US" altLang="zh-TW" sz="4000" b="0"/>
              <a:t> </a:t>
            </a:r>
          </a:p>
        </p:txBody>
      </p:sp>
      <p:pic>
        <p:nvPicPr>
          <p:cNvPr id="26628" name="Picture 7">
            <a:extLst>
              <a:ext uri="{FF2B5EF4-FFF2-40B4-BE49-F238E27FC236}">
                <a16:creationId xmlns:a16="http://schemas.microsoft.com/office/drawing/2014/main" id="{DAC64F11-6857-B468-825B-0B335D92A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2708275"/>
            <a:ext cx="2754313"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頁尾版面配置區 4">
            <a:extLst>
              <a:ext uri="{FF2B5EF4-FFF2-40B4-BE49-F238E27FC236}">
                <a16:creationId xmlns:a16="http://schemas.microsoft.com/office/drawing/2014/main" id="{C1753EFE-1D19-8709-E132-308334428DB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9166EAE5-E802-7E4D-AF04-0137A8872A3E}" type="slidenum">
              <a:rPr kumimoji="0" lang="en-US" altLang="zh-TW" sz="1200" b="0" smtClean="0">
                <a:solidFill>
                  <a:schemeClr val="tx1"/>
                </a:solidFill>
              </a:rPr>
              <a:pPr/>
              <a:t>12</a:t>
            </a:fld>
            <a:endParaRPr kumimoji="0" lang="en-US" altLang="zh-TW" sz="1200" b="0">
              <a:solidFill>
                <a:schemeClr val="tx1"/>
              </a:solidFill>
            </a:endParaRPr>
          </a:p>
        </p:txBody>
      </p:sp>
      <p:sp>
        <p:nvSpPr>
          <p:cNvPr id="28675" name="Rectangle 5">
            <a:extLst>
              <a:ext uri="{FF2B5EF4-FFF2-40B4-BE49-F238E27FC236}">
                <a16:creationId xmlns:a16="http://schemas.microsoft.com/office/drawing/2014/main" id="{D1523FCE-5F65-C2AE-34E5-9A82B64C326D}"/>
              </a:ext>
            </a:extLst>
          </p:cNvPr>
          <p:cNvSpPr>
            <a:spLocks noChangeArrowheads="1"/>
          </p:cNvSpPr>
          <p:nvPr/>
        </p:nvSpPr>
        <p:spPr bwMode="auto">
          <a:xfrm>
            <a:off x="792163" y="549275"/>
            <a:ext cx="5310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4000"/>
              <a:t>活動</a:t>
            </a:r>
            <a:r>
              <a:rPr lang="en-US" altLang="zh-TW" sz="4000"/>
              <a:t>1</a:t>
            </a:r>
            <a:r>
              <a:rPr lang="zh-TW" altLang="en-US"/>
              <a:t>：</a:t>
            </a:r>
            <a:r>
              <a:rPr lang="zh-TW" altLang="en-US" sz="4000"/>
              <a:t>配對</a:t>
            </a:r>
            <a:endParaRPr lang="en-US" altLang="zh-TW" sz="4000" b="0"/>
          </a:p>
        </p:txBody>
      </p:sp>
      <p:graphicFrame>
        <p:nvGraphicFramePr>
          <p:cNvPr id="2" name="表格 1">
            <a:extLst>
              <a:ext uri="{FF2B5EF4-FFF2-40B4-BE49-F238E27FC236}">
                <a16:creationId xmlns:a16="http://schemas.microsoft.com/office/drawing/2014/main" id="{68D42143-09F3-AE14-9592-6577B3AD5CAE}"/>
              </a:ext>
            </a:extLst>
          </p:cNvPr>
          <p:cNvGraphicFramePr>
            <a:graphicFrameLocks noGrp="1"/>
          </p:cNvGraphicFramePr>
          <p:nvPr>
            <p:extLst>
              <p:ext uri="{D42A27DB-BD31-4B8C-83A1-F6EECF244321}">
                <p14:modId xmlns:p14="http://schemas.microsoft.com/office/powerpoint/2010/main" val="2723293196"/>
              </p:ext>
            </p:extLst>
          </p:nvPr>
        </p:nvGraphicFramePr>
        <p:xfrm>
          <a:off x="815975" y="1538288"/>
          <a:ext cx="7086600" cy="4230687"/>
        </p:xfrm>
        <a:graphic>
          <a:graphicData uri="http://schemas.openxmlformats.org/drawingml/2006/table">
            <a:tbl>
              <a:tblPr firstRow="1" firstCol="1" lastRow="1" lastCol="1" bandRow="1" bandCol="1">
                <a:tableStyleId>{5C22544A-7EE6-4342-B048-85BDC9FD1C3A}</a:tableStyleId>
              </a:tblPr>
              <a:tblGrid>
                <a:gridCol w="2733035">
                  <a:extLst>
                    <a:ext uri="{9D8B030D-6E8A-4147-A177-3AD203B41FA5}">
                      <a16:colId xmlns:a16="http://schemas.microsoft.com/office/drawing/2014/main" val="20000"/>
                    </a:ext>
                  </a:extLst>
                </a:gridCol>
                <a:gridCol w="4353565">
                  <a:extLst>
                    <a:ext uri="{9D8B030D-6E8A-4147-A177-3AD203B41FA5}">
                      <a16:colId xmlns:a16="http://schemas.microsoft.com/office/drawing/2014/main" val="20001"/>
                    </a:ext>
                  </a:extLst>
                </a:gridCol>
              </a:tblGrid>
              <a:tr h="376429">
                <a:tc>
                  <a:txBody>
                    <a:bodyPr/>
                    <a:lstStyle/>
                    <a:p>
                      <a:pPr>
                        <a:spcBef>
                          <a:spcPts val="240"/>
                        </a:spcBef>
                        <a:spcAft>
                          <a:spcPts val="240"/>
                        </a:spcAft>
                      </a:pPr>
                      <a:r>
                        <a:rPr lang="zh-TW" altLang="en-US" sz="2000" b="0" u="sng"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來源</a:t>
                      </a:r>
                      <a:endParaRPr lang="zh-TW" sz="2000" b="0" u="sng"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marL="68587" marR="68587" marT="0" marB="0">
                    <a:solidFill>
                      <a:schemeClr val="bg1"/>
                    </a:solidFill>
                  </a:tcPr>
                </a:tc>
                <a:tc>
                  <a:txBody>
                    <a:bodyPr/>
                    <a:lstStyle/>
                    <a:p>
                      <a:pPr>
                        <a:spcBef>
                          <a:spcPts val="240"/>
                        </a:spcBef>
                        <a:spcAft>
                          <a:spcPts val="240"/>
                        </a:spcAft>
                      </a:pPr>
                      <a:r>
                        <a:rPr lang="zh-TW" altLang="en-US" sz="2000" b="0" u="sng"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差異項目</a:t>
                      </a:r>
                      <a:endParaRPr lang="zh-TW" sz="2000" b="0" u="sng"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marL="68587" marR="68587" marT="0" marB="0">
                    <a:solidFill>
                      <a:schemeClr val="bg1"/>
                    </a:solidFill>
                  </a:tcPr>
                </a:tc>
                <a:extLst>
                  <a:ext uri="{0D108BD9-81ED-4DB2-BD59-A6C34878D82A}">
                    <a16:rowId xmlns:a16="http://schemas.microsoft.com/office/drawing/2014/main" val="10000"/>
                  </a:ext>
                </a:extLst>
              </a:tr>
              <a:tr h="2635007">
                <a:tc>
                  <a:txBody>
                    <a:bodyPr/>
                    <a:lstStyle/>
                    <a:p>
                      <a:pPr>
                        <a:spcAft>
                          <a:spcPts val="0"/>
                        </a:spcAf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銀行結單</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marL="68587" marR="68587" marT="0" marB="0">
                    <a:solidFill>
                      <a:schemeClr val="bg1"/>
                    </a:solidFill>
                  </a:tcPr>
                </a:tc>
                <a:tc>
                  <a:txBody>
                    <a:bodyPr/>
                    <a:lstStyle/>
                    <a:p>
                      <a:pPr marL="342900" lvl="0" indent="-342900">
                        <a:spcAft>
                          <a:spcPts val="0"/>
                        </a:spcAft>
                        <a:buFont typeface="+mj-lt"/>
                        <a:buAutoNum type="arabicPeriod"/>
                        <a:tabLst>
                          <a:tab pos="304800" algn="l"/>
                        </a:tabLs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自動轉帳</a:t>
                      </a:r>
                      <a:r>
                        <a:rPr 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a:t>
                      </a: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付款</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lvl="0" indent="-342900">
                        <a:spcAft>
                          <a:spcPts val="0"/>
                        </a:spcAft>
                        <a:buFont typeface="+mj-lt"/>
                        <a:buAutoNum type="arabicPeriod"/>
                        <a:tabLst>
                          <a:tab pos="304800" algn="l"/>
                        </a:tabLs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銀行手續費</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lvl="0" indent="-342900">
                        <a:spcAft>
                          <a:spcPts val="0"/>
                        </a:spcAft>
                        <a:buFont typeface="+mj-lt"/>
                        <a:buAutoNum type="arabicPeriod"/>
                        <a:tabLst>
                          <a:tab pos="304800" algn="l"/>
                        </a:tabLs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貸項轉帳</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lvl="0" indent="-342900">
                        <a:spcAft>
                          <a:spcPts val="0"/>
                        </a:spcAft>
                        <a:buFont typeface="+mj-lt"/>
                        <a:buAutoNum type="arabicPeriod"/>
                        <a:tabLst>
                          <a:tab pos="304800" algn="l"/>
                        </a:tabLs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直接借記</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lvl="0" indent="-342900">
                        <a:spcAft>
                          <a:spcPts val="0"/>
                        </a:spcAft>
                        <a:buFont typeface="+mj-lt"/>
                        <a:buAutoNum type="arabicPeriod"/>
                        <a:tabLst>
                          <a:tab pos="304800" algn="l"/>
                        </a:tabLs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拒付支票</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lvl="0" indent="-342900">
                        <a:spcAft>
                          <a:spcPts val="0"/>
                        </a:spcAft>
                        <a:buFont typeface="+mj-lt"/>
                        <a:buAutoNum type="arabicPeriod"/>
                        <a:tabLst>
                          <a:tab pos="304800" algn="l"/>
                        </a:tabLs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銀行結單錯誤</a:t>
                      </a:r>
                      <a:r>
                        <a:rPr 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 </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lvl="0" indent="-342900">
                        <a:spcAft>
                          <a:spcPts val="0"/>
                        </a:spcAft>
                        <a:buFont typeface="+mj-lt"/>
                        <a:buAutoNum type="arabicPeriod"/>
                        <a:tabLst>
                          <a:tab pos="304800" algn="l"/>
                        </a:tabLs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定期指示</a:t>
                      </a:r>
                      <a:r>
                        <a:rPr 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a:t>
                      </a: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付款</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marL="68587" marR="68587" marT="0" marB="0">
                    <a:solidFill>
                      <a:schemeClr val="bg1"/>
                    </a:solidFill>
                  </a:tcPr>
                </a:tc>
                <a:extLst>
                  <a:ext uri="{0D108BD9-81ED-4DB2-BD59-A6C34878D82A}">
                    <a16:rowId xmlns:a16="http://schemas.microsoft.com/office/drawing/2014/main" val="10001"/>
                  </a:ext>
                </a:extLst>
              </a:tr>
              <a:tr h="1219251">
                <a:tc>
                  <a:txBody>
                    <a:bodyPr/>
                    <a:lstStyle/>
                    <a:p>
                      <a:pPr>
                        <a:spcAft>
                          <a:spcPts val="0"/>
                        </a:spcAf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現金簿</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marL="68587" marR="68587" marT="0" marB="0">
                    <a:solidFill>
                      <a:schemeClr val="bg1"/>
                    </a:solidFill>
                  </a:tcPr>
                </a:tc>
                <a:tc>
                  <a:txBody>
                    <a:bodyPr/>
                    <a:lstStyle/>
                    <a:p>
                      <a:pPr marL="342900" lvl="0" indent="-342900">
                        <a:spcAft>
                          <a:spcPts val="0"/>
                        </a:spcAft>
                        <a:buFont typeface="+mj-lt"/>
                        <a:buAutoNum type="arabicPeriod"/>
                        <a:tabLst>
                          <a:tab pos="304800" algn="l"/>
                        </a:tabLs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在途存款</a:t>
                      </a:r>
                      <a:r>
                        <a:rPr 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a:t>
                      </a: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未貸記支票</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lvl="0" indent="-342900">
                        <a:spcAft>
                          <a:spcPts val="0"/>
                        </a:spcAft>
                        <a:buFont typeface="+mj-lt"/>
                        <a:buAutoNum type="arabicPeriod"/>
                        <a:tabLst>
                          <a:tab pos="304800" algn="l"/>
                        </a:tabLs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現金簿錯誤</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lvl="0" indent="-342900">
                        <a:spcAft>
                          <a:spcPts val="0"/>
                        </a:spcAft>
                        <a:buFont typeface="+mj-lt"/>
                        <a:buAutoNum type="arabicPeriod"/>
                        <a:tabLst>
                          <a:tab pos="304800" algn="l"/>
                        </a:tabLst>
                      </a:pPr>
                      <a:r>
                        <a:rPr lang="zh-TW" altLang="en-US"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rPr>
                        <a:t>未兌現支票</a:t>
                      </a:r>
                      <a:endParaRPr lang="zh-TW" sz="2000" b="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marL="68587" marR="68587" marT="0" marB="0">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頁尾版面配置區 4">
            <a:extLst>
              <a:ext uri="{FF2B5EF4-FFF2-40B4-BE49-F238E27FC236}">
                <a16:creationId xmlns:a16="http://schemas.microsoft.com/office/drawing/2014/main" id="{2DF44EA4-33FC-7E02-411A-A0A0B3C139E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367BF14A-EA50-5645-A109-9759F0863A72}" type="slidenum">
              <a:rPr kumimoji="0" lang="en-US" altLang="zh-TW" sz="1200" b="0" smtClean="0">
                <a:solidFill>
                  <a:schemeClr val="tx1"/>
                </a:solidFill>
              </a:rPr>
              <a:pPr/>
              <a:t>13</a:t>
            </a:fld>
            <a:endParaRPr kumimoji="0" lang="en-US" altLang="zh-TW" sz="1200" b="0">
              <a:solidFill>
                <a:schemeClr val="tx1"/>
              </a:solidFill>
            </a:endParaRPr>
          </a:p>
        </p:txBody>
      </p:sp>
      <p:sp>
        <p:nvSpPr>
          <p:cNvPr id="30723" name="Rectangle 5">
            <a:extLst>
              <a:ext uri="{FF2B5EF4-FFF2-40B4-BE49-F238E27FC236}">
                <a16:creationId xmlns:a16="http://schemas.microsoft.com/office/drawing/2014/main" id="{5E7BA05E-15EE-6DA3-3A5B-2CECC495F0ED}"/>
              </a:ext>
            </a:extLst>
          </p:cNvPr>
          <p:cNvSpPr>
            <a:spLocks noChangeArrowheads="1"/>
          </p:cNvSpPr>
          <p:nvPr/>
        </p:nvSpPr>
        <p:spPr bwMode="auto">
          <a:xfrm>
            <a:off x="792163" y="98425"/>
            <a:ext cx="5310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4000"/>
              <a:t>活動</a:t>
            </a:r>
            <a:r>
              <a:rPr lang="en-US" altLang="zh-TW" sz="4000"/>
              <a:t>1</a:t>
            </a:r>
            <a:r>
              <a:rPr lang="zh-TW" altLang="en-US"/>
              <a:t>：</a:t>
            </a:r>
            <a:r>
              <a:rPr lang="zh-TW" altLang="en-US" sz="4000"/>
              <a:t>配對</a:t>
            </a:r>
            <a:endParaRPr lang="en-US" altLang="zh-TW" sz="4000" b="0"/>
          </a:p>
        </p:txBody>
      </p:sp>
      <p:graphicFrame>
        <p:nvGraphicFramePr>
          <p:cNvPr id="2" name="表格 1">
            <a:extLst>
              <a:ext uri="{FF2B5EF4-FFF2-40B4-BE49-F238E27FC236}">
                <a16:creationId xmlns:a16="http://schemas.microsoft.com/office/drawing/2014/main" id="{32D14317-3829-EAD0-CEF7-3E7BE38E3765}"/>
              </a:ext>
            </a:extLst>
          </p:cNvPr>
          <p:cNvGraphicFramePr>
            <a:graphicFrameLocks noGrp="1"/>
          </p:cNvGraphicFramePr>
          <p:nvPr>
            <p:extLst>
              <p:ext uri="{D42A27DB-BD31-4B8C-83A1-F6EECF244321}">
                <p14:modId xmlns:p14="http://schemas.microsoft.com/office/powerpoint/2010/main" val="1066084968"/>
              </p:ext>
            </p:extLst>
          </p:nvPr>
        </p:nvGraphicFramePr>
        <p:xfrm>
          <a:off x="792163" y="917575"/>
          <a:ext cx="7110412" cy="5213351"/>
        </p:xfrm>
        <a:graphic>
          <a:graphicData uri="http://schemas.openxmlformats.org/drawingml/2006/table">
            <a:tbl>
              <a:tblPr/>
              <a:tblGrid>
                <a:gridCol w="2736850">
                  <a:extLst>
                    <a:ext uri="{9D8B030D-6E8A-4147-A177-3AD203B41FA5}">
                      <a16:colId xmlns:a16="http://schemas.microsoft.com/office/drawing/2014/main" val="3314458626"/>
                    </a:ext>
                  </a:extLst>
                </a:gridCol>
                <a:gridCol w="4373562">
                  <a:extLst>
                    <a:ext uri="{9D8B030D-6E8A-4147-A177-3AD203B41FA5}">
                      <a16:colId xmlns:a16="http://schemas.microsoft.com/office/drawing/2014/main" val="1152905033"/>
                    </a:ext>
                  </a:extLst>
                </a:gridCol>
              </a:tblGrid>
              <a:tr h="274638">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sng"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類別</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sng" strike="noStrike" cap="none" normalizeH="0" baseline="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差異項目</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00617280"/>
                  </a:ext>
                </a:extLst>
              </a:tr>
              <a:tr h="3017838">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現金簿結餘大於銀行結單結餘</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tx2"/>
                        </a:buClr>
                        <a:buSzPct val="70000"/>
                        <a:buFont typeface="Wingdings" pitchFamily="2" charset="2"/>
                        <a:tabLst>
                          <a:tab pos="304800" algn="l"/>
                        </a:tabLst>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tabLst>
                          <a:tab pos="304800" algn="l"/>
                        </a:tabLst>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tabLst>
                          <a:tab pos="304800" algn="l"/>
                        </a:tabLst>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tabLst>
                          <a:tab pos="304800" algn="l"/>
                        </a:tabLst>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tabLst>
                          <a:tab pos="304800" algn="l"/>
                        </a:tabLst>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tabLst>
                          <a:tab pos="304800" algn="l"/>
                        </a:tabLs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tabLst>
                          <a:tab pos="304800" algn="l"/>
                        </a:tabLs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tabLst>
                          <a:tab pos="304800" algn="l"/>
                        </a:tabLs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tabLst>
                          <a:tab pos="304800" algn="l"/>
                        </a:tabLst>
                        <a:defRPr kumimoji="1">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自動轉帳</a:t>
                      </a:r>
                      <a:r>
                        <a:rPr kumimoji="0" lang="en-US" altLang="zh-TW"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a:t>
                      </a: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付款</a:t>
                      </a:r>
                      <a:endParaRPr kumimoji="0" lang="zh-TW" altLang="zh-TW"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銀行手續費</a:t>
                      </a:r>
                      <a:endParaRPr kumimoji="0" lang="zh-TW" altLang="zh-TW"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在途存款</a:t>
                      </a:r>
                      <a:r>
                        <a:rPr kumimoji="0" lang="en-US" altLang="zh-TW"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a:t>
                      </a: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未貸記項目</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直接借記</a:t>
                      </a:r>
                      <a:endParaRPr kumimoji="0" lang="zh-TW" altLang="zh-TW"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拒付支票</a:t>
                      </a:r>
                      <a:endParaRPr kumimoji="0" lang="zh-TW" altLang="zh-TW"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銀行結單錯誤（例如：銀行誤從帳戶提款。）</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現金簿錯誤（</a:t>
                      </a:r>
                      <a:r>
                        <a:rPr kumimoji="0"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例如：</a:t>
                      </a: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收款方多列）</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定期指示</a:t>
                      </a:r>
                      <a:r>
                        <a:rPr kumimoji="0" lang="en-US" altLang="zh-TW"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a:t>
                      </a: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付款</a:t>
                      </a:r>
                      <a:endParaRPr kumimoji="0" lang="zh-TW" altLang="zh-TW"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08210992"/>
                  </a:ext>
                </a:extLst>
              </a:tr>
              <a:tr h="1920875">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銀行結單結餘大於現金簿結餘</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tx2"/>
                        </a:buClr>
                        <a:buSzPct val="70000"/>
                        <a:buFont typeface="Wingdings" pitchFamily="2" charset="2"/>
                        <a:tabLst>
                          <a:tab pos="304800" algn="l"/>
                        </a:tabLst>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tabLst>
                          <a:tab pos="304800" algn="l"/>
                        </a:tabLst>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tabLst>
                          <a:tab pos="304800" algn="l"/>
                        </a:tabLst>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tabLst>
                          <a:tab pos="304800" algn="l"/>
                        </a:tabLst>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tabLst>
                          <a:tab pos="304800" algn="l"/>
                        </a:tabLst>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tabLst>
                          <a:tab pos="304800" algn="l"/>
                        </a:tabLs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tabLst>
                          <a:tab pos="304800" algn="l"/>
                        </a:tabLs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tabLst>
                          <a:tab pos="304800" algn="l"/>
                        </a:tabLs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tabLst>
                          <a:tab pos="304800" algn="l"/>
                        </a:tabLst>
                        <a:defRPr kumimoji="1">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貸項轉帳</a:t>
                      </a:r>
                      <a:endParaRPr kumimoji="0" lang="zh-TW" altLang="zh-TW"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銀行結單錯誤（例如：銀行誤將錢款存入帳戶。）</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現金簿錯誤（例如：</a:t>
                      </a:r>
                      <a:r>
                        <a:rPr kumimoji="0"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多計支出</a:t>
                      </a: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304800" algn="l"/>
                        </a:tabLst>
                      </a:pPr>
                      <a:r>
                        <a:rPr kumimoji="0"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rPr>
                        <a:t>未兌現支票</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675445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頁尾版面配置區 4">
            <a:extLst>
              <a:ext uri="{FF2B5EF4-FFF2-40B4-BE49-F238E27FC236}">
                <a16:creationId xmlns:a16="http://schemas.microsoft.com/office/drawing/2014/main" id="{748B5C22-2BF9-7427-52C4-9DCF4E12629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7785D285-7C95-F14F-ACA0-5BE68509436D}" type="slidenum">
              <a:rPr kumimoji="0" lang="en-US" altLang="zh-TW" sz="1200" b="0" smtClean="0">
                <a:solidFill>
                  <a:schemeClr val="tx1"/>
                </a:solidFill>
              </a:rPr>
              <a:pPr/>
              <a:t>14</a:t>
            </a:fld>
            <a:endParaRPr kumimoji="0" lang="en-US" altLang="zh-TW" sz="1200" b="0">
              <a:solidFill>
                <a:schemeClr val="tx1"/>
              </a:solidFill>
            </a:endParaRPr>
          </a:p>
        </p:txBody>
      </p:sp>
      <p:sp>
        <p:nvSpPr>
          <p:cNvPr id="32771" name="Rectangle 3">
            <a:extLst>
              <a:ext uri="{FF2B5EF4-FFF2-40B4-BE49-F238E27FC236}">
                <a16:creationId xmlns:a16="http://schemas.microsoft.com/office/drawing/2014/main" id="{A58FF108-A0F0-89BD-A6A3-E6B3587908A3}"/>
              </a:ext>
            </a:extLst>
          </p:cNvPr>
          <p:cNvSpPr>
            <a:spLocks noChangeArrowheads="1"/>
          </p:cNvSpPr>
          <p:nvPr/>
        </p:nvSpPr>
        <p:spPr bwMode="auto">
          <a:xfrm>
            <a:off x="2951163" y="1985963"/>
            <a:ext cx="4860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4000" dirty="0"/>
              <a:t>活動</a:t>
            </a:r>
            <a:r>
              <a:rPr lang="en-US" altLang="zh-TW" sz="4000" dirty="0"/>
              <a:t>2</a:t>
            </a:r>
            <a:r>
              <a:rPr lang="zh-TW" altLang="en-US" sz="4000" dirty="0"/>
              <a:t>： 解難</a:t>
            </a:r>
            <a:endParaRPr lang="en-US" altLang="zh-TW" sz="4000" b="0" dirty="0"/>
          </a:p>
        </p:txBody>
      </p:sp>
      <p:sp>
        <p:nvSpPr>
          <p:cNvPr id="32772" name="Text Box 10">
            <a:extLst>
              <a:ext uri="{FF2B5EF4-FFF2-40B4-BE49-F238E27FC236}">
                <a16:creationId xmlns:a16="http://schemas.microsoft.com/office/drawing/2014/main" id="{F1E3414E-1829-D5D6-A38E-3574599516D0}"/>
              </a:ext>
            </a:extLst>
          </p:cNvPr>
          <p:cNvSpPr txBox="1">
            <a:spLocks noChangeArrowheads="1"/>
          </p:cNvSpPr>
          <p:nvPr/>
        </p:nvSpPr>
        <p:spPr bwMode="auto">
          <a:xfrm>
            <a:off x="971550" y="3698875"/>
            <a:ext cx="7380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r>
              <a:rPr lang="zh-TW" altLang="en-US" dirty="0">
                <a:solidFill>
                  <a:schemeClr val="tx2"/>
                </a:solidFill>
              </a:rPr>
              <a:t>龍騰公司個案研究</a:t>
            </a:r>
            <a:endParaRPr lang="en-US" altLang="zh-TW" dirty="0">
              <a:solidFill>
                <a:schemeClr val="tx2"/>
              </a:solidFill>
            </a:endParaRPr>
          </a:p>
        </p:txBody>
      </p:sp>
      <p:pic>
        <p:nvPicPr>
          <p:cNvPr id="32773" name="Picture 8">
            <a:extLst>
              <a:ext uri="{FF2B5EF4-FFF2-40B4-BE49-F238E27FC236}">
                <a16:creationId xmlns:a16="http://schemas.microsoft.com/office/drawing/2014/main" id="{B13A9A04-767B-FDBD-158F-F0BEAB14B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050"/>
            <a:ext cx="2162175"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頁尾版面配置區 4">
            <a:extLst>
              <a:ext uri="{FF2B5EF4-FFF2-40B4-BE49-F238E27FC236}">
                <a16:creationId xmlns:a16="http://schemas.microsoft.com/office/drawing/2014/main" id="{7F959370-6D91-23CC-4F95-5CEDD263DC3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1A78DB15-F328-5049-B92A-ADE82AC2C033}" type="slidenum">
              <a:rPr kumimoji="0" lang="en-US" altLang="zh-TW" sz="1200" b="0" smtClean="0">
                <a:solidFill>
                  <a:schemeClr val="tx1"/>
                </a:solidFill>
              </a:rPr>
              <a:pPr/>
              <a:t>15</a:t>
            </a:fld>
            <a:endParaRPr kumimoji="0" lang="en-US" altLang="zh-TW" sz="1200" b="0">
              <a:solidFill>
                <a:schemeClr val="tx1"/>
              </a:solidFill>
            </a:endParaRPr>
          </a:p>
        </p:txBody>
      </p:sp>
      <p:sp>
        <p:nvSpPr>
          <p:cNvPr id="34819" name="Rectangle 14">
            <a:extLst>
              <a:ext uri="{FF2B5EF4-FFF2-40B4-BE49-F238E27FC236}">
                <a16:creationId xmlns:a16="http://schemas.microsoft.com/office/drawing/2014/main" id="{65973138-C98D-3C56-8D99-C0A6A2B264B0}"/>
              </a:ext>
            </a:extLst>
          </p:cNvPr>
          <p:cNvSpPr>
            <a:spLocks noGrp="1" noChangeArrowheads="1"/>
          </p:cNvSpPr>
          <p:nvPr>
            <p:ph type="body" idx="4294967295"/>
          </p:nvPr>
        </p:nvSpPr>
        <p:spPr>
          <a:xfrm>
            <a:off x="431800" y="2078038"/>
            <a:ext cx="8229600" cy="3240087"/>
          </a:xfrm>
        </p:spPr>
        <p:txBody>
          <a:bodyPr/>
          <a:lstStyle/>
          <a:p>
            <a:pPr>
              <a:lnSpc>
                <a:spcPct val="90000"/>
              </a:lnSpc>
            </a:pPr>
            <a:r>
              <a:rPr lang="zh-TW" altLang="en-US" sz="2400" dirty="0">
                <a:ea typeface="新細明體" panose="02020500000000000000" pitchFamily="18" charset="-120"/>
              </a:rPr>
              <a:t>今天是你第一天到龍騰公司上班。你是新簿記員，並直接向經理匯報工作。經理很驚訝，因為他收到公司銀行結單顯示帳戶透支，但現金簿的銀行存款帳卻仍有借方結餘。</a:t>
            </a:r>
            <a:endParaRPr lang="en-US" altLang="zh-TW" sz="2400" dirty="0">
              <a:ea typeface="新細明體" panose="02020500000000000000" pitchFamily="18" charset="-120"/>
            </a:endParaRPr>
          </a:p>
          <a:p>
            <a:pPr>
              <a:lnSpc>
                <a:spcPct val="90000"/>
              </a:lnSpc>
            </a:pPr>
            <a:endParaRPr lang="en-US" altLang="zh-TW" sz="2400" dirty="0">
              <a:ea typeface="新細明體" panose="02020500000000000000" pitchFamily="18" charset="-120"/>
            </a:endParaRPr>
          </a:p>
          <a:p>
            <a:pPr>
              <a:lnSpc>
                <a:spcPct val="90000"/>
              </a:lnSpc>
            </a:pPr>
            <a:r>
              <a:rPr lang="zh-TW" altLang="en-US" sz="2400" dirty="0">
                <a:ea typeface="新細明體" panose="02020500000000000000" pitchFamily="18" charset="-120"/>
              </a:rPr>
              <a:t>請你在接下來的活動中，解答有關該公司的問題。</a:t>
            </a:r>
            <a:endParaRPr lang="en-US" altLang="zh-TW" sz="2400" dirty="0">
              <a:ea typeface="新細明體" panose="02020500000000000000" pitchFamily="18" charset="-120"/>
            </a:endParaRPr>
          </a:p>
        </p:txBody>
      </p:sp>
      <p:pic>
        <p:nvPicPr>
          <p:cNvPr id="34820" name="Picture 11">
            <a:extLst>
              <a:ext uri="{FF2B5EF4-FFF2-40B4-BE49-F238E27FC236}">
                <a16:creationId xmlns:a16="http://schemas.microsoft.com/office/drawing/2014/main" id="{38DE91DE-0FF1-EB25-AA0D-ABF794037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0"/>
            <a:ext cx="1706563" cy="216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頁尾版面配置區 4">
            <a:extLst>
              <a:ext uri="{FF2B5EF4-FFF2-40B4-BE49-F238E27FC236}">
                <a16:creationId xmlns:a16="http://schemas.microsoft.com/office/drawing/2014/main" id="{09E5FAB8-A4DF-6F39-A27C-409F15928D1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9999056B-8C8D-614B-983A-AE00A7C5C446}" type="slidenum">
              <a:rPr kumimoji="0" lang="en-US" altLang="zh-TW" sz="1200" b="0" smtClean="0">
                <a:solidFill>
                  <a:schemeClr val="tx1"/>
                </a:solidFill>
              </a:rPr>
              <a:pPr/>
              <a:t>16</a:t>
            </a:fld>
            <a:endParaRPr kumimoji="0" lang="en-US" altLang="zh-TW" sz="1200" b="0">
              <a:solidFill>
                <a:schemeClr val="tx1"/>
              </a:solidFill>
            </a:endParaRPr>
          </a:p>
        </p:txBody>
      </p:sp>
      <p:sp>
        <p:nvSpPr>
          <p:cNvPr id="36867" name="WordArt 6">
            <a:extLst>
              <a:ext uri="{FF2B5EF4-FFF2-40B4-BE49-F238E27FC236}">
                <a16:creationId xmlns:a16="http://schemas.microsoft.com/office/drawing/2014/main" id="{A95A4347-CF79-3CCF-F07B-9A50497DC53E}"/>
              </a:ext>
            </a:extLst>
          </p:cNvPr>
          <p:cNvSpPr>
            <a:spLocks noChangeArrowheads="1" noChangeShapeType="1" noTextEdit="1"/>
          </p:cNvSpPr>
          <p:nvPr/>
        </p:nvSpPr>
        <p:spPr bwMode="auto">
          <a:xfrm>
            <a:off x="6011863" y="5138738"/>
            <a:ext cx="2951162" cy="339725"/>
          </a:xfrm>
          <a:prstGeom prst="rect">
            <a:avLst/>
          </a:prstGeom>
        </p:spPr>
        <p:txBody>
          <a:bodyPr wrap="none" fromWordArt="1">
            <a:prstTxWarp prst="textDeflate">
              <a:avLst>
                <a:gd name="adj" fmla="val 26227"/>
              </a:avLst>
            </a:prstTxWarp>
          </a:bodyPr>
          <a:lstStyle/>
          <a:p>
            <a:pPr algn="ctr">
              <a:defRPr/>
            </a:pPr>
            <a:r>
              <a:rPr lang="zh-TW" altLang="en-US" sz="3600" kern="10" dirty="0">
                <a:ln w="9525">
                  <a:solidFill>
                    <a:srgbClr val="000000"/>
                  </a:solidFill>
                  <a:round/>
                  <a:headEnd/>
                  <a:tailEnd/>
                </a:ln>
                <a:solidFill>
                  <a:srgbClr val="000000"/>
                </a:solidFill>
                <a:latin typeface="新細明體" panose="02020500000000000000" pitchFamily="18" charset="-120"/>
              </a:rPr>
              <a:t>銀行</a:t>
            </a:r>
            <a:r>
              <a:rPr lang="en-US" altLang="zh-TW" sz="3600" kern="10" dirty="0">
                <a:ln w="9525">
                  <a:solidFill>
                    <a:srgbClr val="000000"/>
                  </a:solidFill>
                  <a:round/>
                  <a:headEnd/>
                  <a:tailEnd/>
                </a:ln>
                <a:solidFill>
                  <a:srgbClr val="000000"/>
                </a:solidFill>
                <a:latin typeface="新細明體" panose="02020500000000000000" pitchFamily="18" charset="-120"/>
              </a:rPr>
              <a:t> </a:t>
            </a:r>
            <a:r>
              <a:rPr lang="zh-TW" altLang="en-US" sz="3600" kern="10" dirty="0">
                <a:ln w="9525">
                  <a:solidFill>
                    <a:srgbClr val="000000"/>
                  </a:solidFill>
                  <a:round/>
                  <a:headEnd/>
                  <a:tailEnd/>
                </a:ln>
                <a:solidFill>
                  <a:srgbClr val="000000"/>
                </a:solidFill>
                <a:latin typeface="新細明體" panose="02020500000000000000" pitchFamily="18" charset="-120"/>
              </a:rPr>
              <a:t>結單</a:t>
            </a:r>
          </a:p>
        </p:txBody>
      </p:sp>
      <p:pic>
        <p:nvPicPr>
          <p:cNvPr id="36868" name="圖片 2">
            <a:extLst>
              <a:ext uri="{FF2B5EF4-FFF2-40B4-BE49-F238E27FC236}">
                <a16:creationId xmlns:a16="http://schemas.microsoft.com/office/drawing/2014/main" id="{CA9EC37A-89B8-5977-1F84-BAE59C20A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763650" y="28575"/>
            <a:ext cx="3741863"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頁尾版面配置區 4">
            <a:extLst>
              <a:ext uri="{FF2B5EF4-FFF2-40B4-BE49-F238E27FC236}">
                <a16:creationId xmlns:a16="http://schemas.microsoft.com/office/drawing/2014/main" id="{3975C239-5D42-D684-6279-484F2119C8F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10CB8917-4EB6-3B4E-96F5-F551297FE340}" type="slidenum">
              <a:rPr kumimoji="0" lang="en-US" altLang="zh-TW" sz="1200" b="0" smtClean="0">
                <a:solidFill>
                  <a:schemeClr val="tx1"/>
                </a:solidFill>
              </a:rPr>
              <a:pPr/>
              <a:t>17</a:t>
            </a:fld>
            <a:endParaRPr kumimoji="0" lang="en-US" altLang="zh-TW" sz="1200" b="0">
              <a:solidFill>
                <a:schemeClr val="tx1"/>
              </a:solidFill>
            </a:endParaRPr>
          </a:p>
        </p:txBody>
      </p:sp>
      <p:sp>
        <p:nvSpPr>
          <p:cNvPr id="38915" name="TextBox 2">
            <a:extLst>
              <a:ext uri="{FF2B5EF4-FFF2-40B4-BE49-F238E27FC236}">
                <a16:creationId xmlns:a16="http://schemas.microsoft.com/office/drawing/2014/main" id="{CA45A48C-E816-916A-46AC-2284DB604E86}"/>
              </a:ext>
            </a:extLst>
          </p:cNvPr>
          <p:cNvSpPr txBox="1">
            <a:spLocks noChangeArrowheads="1"/>
          </p:cNvSpPr>
          <p:nvPr/>
        </p:nvSpPr>
        <p:spPr bwMode="auto">
          <a:xfrm>
            <a:off x="5437188" y="5578475"/>
            <a:ext cx="30476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r>
              <a:rPr lang="zh-TW" altLang="en-US" dirty="0"/>
              <a:t>結餘 </a:t>
            </a:r>
            <a:r>
              <a:rPr lang="en-US" altLang="zh-HK" dirty="0"/>
              <a:t>= 13,465</a:t>
            </a:r>
            <a:r>
              <a:rPr lang="zh-HK" altLang="en-US" dirty="0"/>
              <a:t>（</a:t>
            </a:r>
            <a:r>
              <a:rPr lang="zh-TW" altLang="en-US" dirty="0"/>
              <a:t>借</a:t>
            </a:r>
            <a:r>
              <a:rPr lang="en-US" altLang="en-US" dirty="0"/>
              <a:t>）</a:t>
            </a:r>
            <a:endParaRPr lang="en-US" altLang="zh-HK" dirty="0"/>
          </a:p>
          <a:p>
            <a:r>
              <a:rPr lang="en-US" altLang="zh-HK" dirty="0"/>
              <a:t> </a:t>
            </a:r>
          </a:p>
        </p:txBody>
      </p:sp>
      <p:sp>
        <p:nvSpPr>
          <p:cNvPr id="38916" name="TextBox 3">
            <a:extLst>
              <a:ext uri="{FF2B5EF4-FFF2-40B4-BE49-F238E27FC236}">
                <a16:creationId xmlns:a16="http://schemas.microsoft.com/office/drawing/2014/main" id="{61636A76-9C2D-0038-1B40-9685E49EC844}"/>
              </a:ext>
            </a:extLst>
          </p:cNvPr>
          <p:cNvSpPr txBox="1">
            <a:spLocks noChangeArrowheads="1"/>
          </p:cNvSpPr>
          <p:nvPr/>
        </p:nvSpPr>
        <p:spPr bwMode="auto">
          <a:xfrm>
            <a:off x="250825" y="5768975"/>
            <a:ext cx="3395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r>
              <a:rPr lang="zh-TW" altLang="en-US" dirty="0">
                <a:solidFill>
                  <a:srgbClr val="FF0000"/>
                </a:solidFill>
              </a:rPr>
              <a:t>銀行結單結餘 </a:t>
            </a:r>
            <a:r>
              <a:rPr lang="en-US" altLang="zh-HK" dirty="0">
                <a:solidFill>
                  <a:srgbClr val="FF0000"/>
                </a:solidFill>
              </a:rPr>
              <a:t>= (7,315)</a:t>
            </a:r>
          </a:p>
        </p:txBody>
      </p:sp>
      <p:sp>
        <p:nvSpPr>
          <p:cNvPr id="38917" name="Title 1">
            <a:extLst>
              <a:ext uri="{FF2B5EF4-FFF2-40B4-BE49-F238E27FC236}">
                <a16:creationId xmlns:a16="http://schemas.microsoft.com/office/drawing/2014/main" id="{3EEC5286-F5FD-FD38-6C4C-AC7A24B0481D}"/>
              </a:ext>
            </a:extLst>
          </p:cNvPr>
          <p:cNvSpPr>
            <a:spLocks noGrp="1" noChangeArrowheads="1"/>
          </p:cNvSpPr>
          <p:nvPr>
            <p:ph type="title"/>
          </p:nvPr>
        </p:nvSpPr>
        <p:spPr/>
        <p:txBody>
          <a:bodyPr/>
          <a:lstStyle/>
          <a:p>
            <a:r>
              <a:rPr lang="zh-TW" altLang="en-US">
                <a:ea typeface="新細明體" panose="02020500000000000000" pitchFamily="18" charset="-120"/>
              </a:rPr>
              <a:t>現金簿（銀行存款）</a:t>
            </a:r>
            <a:endParaRPr lang="en-US" altLang="zh-HK">
              <a:ea typeface="新細明體" panose="02020500000000000000" pitchFamily="18" charset="-120"/>
            </a:endParaRPr>
          </a:p>
        </p:txBody>
      </p:sp>
      <p:pic>
        <p:nvPicPr>
          <p:cNvPr id="8" name="圖片 7"/>
          <p:cNvPicPr/>
          <p:nvPr/>
        </p:nvPicPr>
        <p:blipFill rotWithShape="1">
          <a:blip r:embed="rId3"/>
          <a:srcRect l="13540" t="40122" r="53932" b="35252"/>
          <a:stretch/>
        </p:blipFill>
        <p:spPr bwMode="auto">
          <a:xfrm>
            <a:off x="881508" y="1750194"/>
            <a:ext cx="7290972" cy="3337101"/>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84A3878-A6FE-FB4C-37C1-BEAA4B31BEEB}"/>
              </a:ext>
            </a:extLst>
          </p:cNvPr>
          <p:cNvSpPr>
            <a:spLocks noGrp="1" noChangeArrowheads="1"/>
          </p:cNvSpPr>
          <p:nvPr>
            <p:ph type="title"/>
          </p:nvPr>
        </p:nvSpPr>
        <p:spPr>
          <a:xfrm>
            <a:off x="457200" y="122238"/>
            <a:ext cx="7543800" cy="750887"/>
          </a:xfrm>
        </p:spPr>
        <p:txBody>
          <a:bodyPr/>
          <a:lstStyle/>
          <a:p>
            <a:r>
              <a:rPr lang="zh-TW" altLang="en-US">
                <a:ea typeface="新細明體" panose="02020500000000000000" pitchFamily="18" charset="-120"/>
              </a:rPr>
              <a:t>配對項目</a:t>
            </a:r>
            <a:endParaRPr lang="en-US" altLang="zh-HK">
              <a:ea typeface="新細明體" panose="02020500000000000000" pitchFamily="18" charset="-120"/>
            </a:endParaRPr>
          </a:p>
        </p:txBody>
      </p:sp>
      <p:sp>
        <p:nvSpPr>
          <p:cNvPr id="40963" name="Footer Placeholder 3">
            <a:extLst>
              <a:ext uri="{FF2B5EF4-FFF2-40B4-BE49-F238E27FC236}">
                <a16:creationId xmlns:a16="http://schemas.microsoft.com/office/drawing/2014/main" id="{F3F245B3-59B3-BC03-3A79-316AEB36961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9CC19160-8783-9844-8B18-BE31E35A33B8}" type="slidenum">
              <a:rPr kumimoji="0" lang="en-US" altLang="zh-TW" sz="1200" b="0" smtClean="0">
                <a:solidFill>
                  <a:schemeClr val="tx1"/>
                </a:solidFill>
              </a:rPr>
              <a:pPr/>
              <a:t>18</a:t>
            </a:fld>
            <a:endParaRPr kumimoji="0" lang="en-US" altLang="zh-TW" sz="1200" b="0">
              <a:solidFill>
                <a:schemeClr val="tx1"/>
              </a:solidFill>
            </a:endParaRPr>
          </a:p>
        </p:txBody>
      </p:sp>
      <p:pic>
        <p:nvPicPr>
          <p:cNvPr id="40965" name="圖片 4">
            <a:extLst>
              <a:ext uri="{FF2B5EF4-FFF2-40B4-BE49-F238E27FC236}">
                <a16:creationId xmlns:a16="http://schemas.microsoft.com/office/drawing/2014/main" id="{4C7E96B0-E2B0-C164-2A48-216E08D82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891543" y="2709863"/>
            <a:ext cx="4512101"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p:nvPr/>
        </p:nvPicPr>
        <p:blipFill rotWithShape="1">
          <a:blip r:embed="rId4"/>
          <a:srcRect l="54783" t="24903" r="11911" b="51024"/>
          <a:stretch/>
        </p:blipFill>
        <p:spPr bwMode="auto">
          <a:xfrm>
            <a:off x="458742" y="998676"/>
            <a:ext cx="5025259" cy="1964061"/>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p:nvPr/>
        </p:nvPicPr>
        <p:blipFill rotWithShape="1">
          <a:blip r:embed="rId3"/>
          <a:srcRect l="54783" t="24903" r="11911" b="51024"/>
          <a:stretch/>
        </p:blipFill>
        <p:spPr bwMode="auto">
          <a:xfrm>
            <a:off x="341436" y="729924"/>
            <a:ext cx="5221295" cy="2159004"/>
          </a:xfrm>
          <a:prstGeom prst="rect">
            <a:avLst/>
          </a:prstGeom>
          <a:ln>
            <a:noFill/>
          </a:ln>
          <a:extLst>
            <a:ext uri="{53640926-AAD7-44D8-BBD7-CCE9431645EC}">
              <a14:shadowObscured xmlns:a14="http://schemas.microsoft.com/office/drawing/2010/main"/>
            </a:ext>
          </a:extLst>
        </p:spPr>
      </p:pic>
      <p:sp>
        <p:nvSpPr>
          <p:cNvPr id="43010" name="Title 1">
            <a:extLst>
              <a:ext uri="{FF2B5EF4-FFF2-40B4-BE49-F238E27FC236}">
                <a16:creationId xmlns:a16="http://schemas.microsoft.com/office/drawing/2014/main" id="{09F3706E-85EC-9EB2-954B-CB4B992F98FD}"/>
              </a:ext>
            </a:extLst>
          </p:cNvPr>
          <p:cNvSpPr>
            <a:spLocks noGrp="1" noChangeArrowheads="1"/>
          </p:cNvSpPr>
          <p:nvPr>
            <p:ph type="title"/>
          </p:nvPr>
        </p:nvSpPr>
        <p:spPr>
          <a:xfrm>
            <a:off x="250825" y="171450"/>
            <a:ext cx="7543800" cy="622300"/>
          </a:xfrm>
        </p:spPr>
        <p:txBody>
          <a:bodyPr/>
          <a:lstStyle/>
          <a:p>
            <a:r>
              <a:rPr lang="zh-TW" altLang="en-US" sz="3600">
                <a:ea typeface="新細明體" panose="02020500000000000000" pitchFamily="18" charset="-120"/>
              </a:rPr>
              <a:t>識別未兌現支票</a:t>
            </a:r>
            <a:endParaRPr lang="en-US" altLang="en-US" sz="3600"/>
          </a:p>
        </p:txBody>
      </p:sp>
      <p:sp>
        <p:nvSpPr>
          <p:cNvPr id="43011" name="Footer Placeholder 3">
            <a:extLst>
              <a:ext uri="{FF2B5EF4-FFF2-40B4-BE49-F238E27FC236}">
                <a16:creationId xmlns:a16="http://schemas.microsoft.com/office/drawing/2014/main" id="{0A9FBD63-8497-8E77-ED49-BF8355E0571A}"/>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30644F99-BF33-3F4E-89C2-AB69F10180F8}" type="slidenum">
              <a:rPr kumimoji="0" lang="en-US" altLang="zh-TW" sz="1200" b="0" smtClean="0">
                <a:solidFill>
                  <a:schemeClr val="tx1"/>
                </a:solidFill>
              </a:rPr>
              <a:pPr/>
              <a:t>19</a:t>
            </a:fld>
            <a:endParaRPr kumimoji="0" lang="en-US" altLang="zh-TW" sz="1200" b="0">
              <a:solidFill>
                <a:schemeClr val="tx1"/>
              </a:solidFill>
            </a:endParaRPr>
          </a:p>
        </p:txBody>
      </p:sp>
      <p:sp>
        <p:nvSpPr>
          <p:cNvPr id="43013" name="TextBox 10">
            <a:extLst>
              <a:ext uri="{FF2B5EF4-FFF2-40B4-BE49-F238E27FC236}">
                <a16:creationId xmlns:a16="http://schemas.microsoft.com/office/drawing/2014/main" id="{8B9C9BCB-3907-027A-A59B-6E03D7415797}"/>
              </a:ext>
            </a:extLst>
          </p:cNvPr>
          <p:cNvSpPr txBox="1">
            <a:spLocks noChangeArrowheads="1"/>
          </p:cNvSpPr>
          <p:nvPr/>
        </p:nvSpPr>
        <p:spPr bwMode="auto">
          <a:xfrm>
            <a:off x="792163" y="4684713"/>
            <a:ext cx="2924175" cy="830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r>
              <a:rPr lang="zh-TW" altLang="en-US" dirty="0">
                <a:solidFill>
                  <a:schemeClr val="tx1"/>
                </a:solidFill>
              </a:rPr>
              <a:t>未兌現支票</a:t>
            </a:r>
            <a:r>
              <a:rPr lang="en-US" altLang="en-US" dirty="0">
                <a:solidFill>
                  <a:schemeClr val="tx1"/>
                </a:solidFill>
                <a:latin typeface="Poiret One" panose="020F0502020204030204" pitchFamily="34" charset="0"/>
              </a:rPr>
              <a:t>：</a:t>
            </a:r>
            <a:endParaRPr lang="en-US" altLang="en-US" dirty="0">
              <a:solidFill>
                <a:schemeClr val="tx1"/>
              </a:solidFill>
            </a:endParaRPr>
          </a:p>
          <a:p>
            <a:r>
              <a:rPr lang="en-US" altLang="en-US" dirty="0"/>
              <a:t>#285707     $10,000</a:t>
            </a:r>
          </a:p>
        </p:txBody>
      </p:sp>
      <p:pic>
        <p:nvPicPr>
          <p:cNvPr id="43015" name="圖片 3">
            <a:extLst>
              <a:ext uri="{FF2B5EF4-FFF2-40B4-BE49-F238E27FC236}">
                <a16:creationId xmlns:a16="http://schemas.microsoft.com/office/drawing/2014/main" id="{CEE4CD84-0852-E80F-0D92-5AD447D13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891543" y="2709863"/>
            <a:ext cx="4512101"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CD919C2-2525-EF00-6BAA-0F0550FED0E7}"/>
              </a:ext>
            </a:extLst>
          </p:cNvPr>
          <p:cNvSpPr/>
          <p:nvPr/>
        </p:nvSpPr>
        <p:spPr>
          <a:xfrm>
            <a:off x="2681748" y="2397126"/>
            <a:ext cx="2215255" cy="40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a:extLst>
              <a:ext uri="{FF2B5EF4-FFF2-40B4-BE49-F238E27FC236}">
                <a16:creationId xmlns:a16="http://schemas.microsoft.com/office/drawing/2014/main" id="{A1F1D8D6-3AB0-F005-D449-2D29A090822D}"/>
              </a:ext>
            </a:extLst>
          </p:cNvPr>
          <p:cNvCxnSpPr>
            <a:cxnSpLocks/>
          </p:cNvCxnSpPr>
          <p:nvPr/>
        </p:nvCxnSpPr>
        <p:spPr>
          <a:xfrm flipV="1">
            <a:off x="3311525" y="2800986"/>
            <a:ext cx="0" cy="1883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頁尾版面配置區 4">
            <a:extLst>
              <a:ext uri="{FF2B5EF4-FFF2-40B4-BE49-F238E27FC236}">
                <a16:creationId xmlns:a16="http://schemas.microsoft.com/office/drawing/2014/main" id="{097453E3-EA3C-D19B-F93E-E158F1A01BF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0CF766F4-E82B-4D42-A18E-54415A42988B}" type="slidenum">
              <a:rPr kumimoji="0" lang="en-US" altLang="zh-TW" sz="1200" b="0" smtClean="0">
                <a:solidFill>
                  <a:schemeClr val="tx1"/>
                </a:solidFill>
              </a:rPr>
              <a:pPr/>
              <a:t>2</a:t>
            </a:fld>
            <a:endParaRPr kumimoji="0" lang="en-US" altLang="zh-TW" sz="1200" b="0">
              <a:solidFill>
                <a:schemeClr val="tx1"/>
              </a:solidFill>
            </a:endParaRPr>
          </a:p>
        </p:txBody>
      </p:sp>
      <p:sp>
        <p:nvSpPr>
          <p:cNvPr id="8195" name="Rectangle 9">
            <a:extLst>
              <a:ext uri="{FF2B5EF4-FFF2-40B4-BE49-F238E27FC236}">
                <a16:creationId xmlns:a16="http://schemas.microsoft.com/office/drawing/2014/main" id="{869F8506-A090-2A8F-E449-65B5B6345694}"/>
              </a:ext>
            </a:extLst>
          </p:cNvPr>
          <p:cNvSpPr>
            <a:spLocks noGrp="1" noChangeArrowheads="1"/>
          </p:cNvSpPr>
          <p:nvPr>
            <p:ph type="title" idx="4294967295"/>
          </p:nvPr>
        </p:nvSpPr>
        <p:spPr>
          <a:xfrm>
            <a:off x="431800" y="368300"/>
            <a:ext cx="7543800" cy="1295400"/>
          </a:xfrm>
        </p:spPr>
        <p:txBody>
          <a:bodyPr/>
          <a:lstStyle/>
          <a:p>
            <a:r>
              <a:rPr lang="zh-CN" altLang="en-US" sz="4000">
                <a:latin typeface="新細明體" panose="02020500000000000000" pitchFamily="18" charset="-120"/>
                <a:ea typeface="新細明體" panose="02020500000000000000" pitchFamily="18" charset="-120"/>
              </a:rPr>
              <a:t>第一課節</a:t>
            </a:r>
            <a:r>
              <a:rPr lang="en-US" altLang="zh-TW">
                <a:latin typeface="新細明體" panose="02020500000000000000" pitchFamily="18" charset="-120"/>
                <a:ea typeface="新細明體" panose="02020500000000000000" pitchFamily="18" charset="-120"/>
              </a:rPr>
              <a:t/>
            </a:r>
            <a:br>
              <a:rPr lang="en-US" altLang="zh-TW">
                <a:latin typeface="新細明體" panose="02020500000000000000" pitchFamily="18" charset="-120"/>
                <a:ea typeface="新細明體" panose="02020500000000000000" pitchFamily="18" charset="-120"/>
              </a:rPr>
            </a:br>
            <a:r>
              <a:rPr lang="zh-TW" altLang="en-US" sz="4000">
                <a:latin typeface="新細明體" panose="02020500000000000000" pitchFamily="18" charset="-120"/>
                <a:ea typeface="新細明體" panose="02020500000000000000" pitchFamily="18" charset="-120"/>
              </a:rPr>
              <a:t>銀行往來調節表</a:t>
            </a:r>
            <a:endParaRPr lang="en-US" altLang="zh-TW">
              <a:latin typeface="新細明體" panose="02020500000000000000" pitchFamily="18" charset="-120"/>
              <a:ea typeface="新細明體" panose="02020500000000000000" pitchFamily="18" charset="-120"/>
            </a:endParaRPr>
          </a:p>
        </p:txBody>
      </p:sp>
      <p:pic>
        <p:nvPicPr>
          <p:cNvPr id="8196" name="Picture 13">
            <a:extLst>
              <a:ext uri="{FF2B5EF4-FFF2-40B4-BE49-F238E27FC236}">
                <a16:creationId xmlns:a16="http://schemas.microsoft.com/office/drawing/2014/main" id="{BE4229C8-8CFB-23B8-3329-7E8E824D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425" y="2798763"/>
            <a:ext cx="3311525"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14">
            <a:extLst>
              <a:ext uri="{FF2B5EF4-FFF2-40B4-BE49-F238E27FC236}">
                <a16:creationId xmlns:a16="http://schemas.microsoft.com/office/drawing/2014/main" id="{EF079716-56EF-88B6-6F79-64D095DD3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708275"/>
            <a:ext cx="24384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82A3E9D-CBFC-2248-3675-88F10455BC48}"/>
              </a:ext>
            </a:extLst>
          </p:cNvPr>
          <p:cNvSpPr>
            <a:spLocks noGrp="1"/>
          </p:cNvSpPr>
          <p:nvPr>
            <p:ph type="title"/>
          </p:nvPr>
        </p:nvSpPr>
        <p:spPr>
          <a:ln>
            <a:solidFill>
              <a:srgbClr val="0000CC"/>
            </a:solidFill>
            <a:miter lim="800000"/>
            <a:headEnd/>
            <a:tailEnd/>
          </a:ln>
        </p:spPr>
        <p:txBody>
          <a:bodyPr/>
          <a:lstStyle/>
          <a:p>
            <a:r>
              <a:rPr lang="zh-TW" altLang="en-US" sz="3600">
                <a:solidFill>
                  <a:srgbClr val="330066"/>
                </a:solidFill>
                <a:ea typeface="新細明體" panose="02020500000000000000" pitchFamily="18" charset="-120"/>
              </a:rPr>
              <a:t>識別公司未記錄的銀行存款帳項目</a:t>
            </a:r>
            <a:endParaRPr lang="en-US" altLang="en-US" sz="3600"/>
          </a:p>
        </p:txBody>
      </p:sp>
      <p:sp>
        <p:nvSpPr>
          <p:cNvPr id="45059" name="Footer Placeholder 3">
            <a:extLst>
              <a:ext uri="{FF2B5EF4-FFF2-40B4-BE49-F238E27FC236}">
                <a16:creationId xmlns:a16="http://schemas.microsoft.com/office/drawing/2014/main" id="{219A2973-4BB6-DE6D-688D-E7599D98B62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CAD5AD07-9644-8841-904F-3F3733780112}" type="slidenum">
              <a:rPr kumimoji="0" lang="en-US" altLang="zh-TW" sz="1200" b="0" smtClean="0">
                <a:solidFill>
                  <a:schemeClr val="tx1"/>
                </a:solidFill>
              </a:rPr>
              <a:pPr/>
              <a:t>20</a:t>
            </a:fld>
            <a:endParaRPr kumimoji="0" lang="en-US" altLang="zh-TW" sz="1200" b="0">
              <a:solidFill>
                <a:schemeClr val="tx1"/>
              </a:solidFill>
            </a:endParaRPr>
          </a:p>
        </p:txBody>
      </p:sp>
      <p:sp>
        <p:nvSpPr>
          <p:cNvPr id="14" name="TextBox 13">
            <a:extLst>
              <a:ext uri="{FF2B5EF4-FFF2-40B4-BE49-F238E27FC236}">
                <a16:creationId xmlns:a16="http://schemas.microsoft.com/office/drawing/2014/main" id="{D2434E55-8F12-3A5C-8C31-3E90CB9BA9BF}"/>
              </a:ext>
            </a:extLst>
          </p:cNvPr>
          <p:cNvSpPr txBox="1"/>
          <p:nvPr/>
        </p:nvSpPr>
        <p:spPr>
          <a:xfrm>
            <a:off x="3581868" y="5494797"/>
            <a:ext cx="2494594" cy="830997"/>
          </a:xfrm>
          <a:prstGeom prst="rect">
            <a:avLst/>
          </a:prstGeom>
          <a:noFill/>
          <a:ln>
            <a:solidFill>
              <a:srgbClr val="0000CC"/>
            </a:solidFill>
          </a:ln>
        </p:spPr>
        <p:txBody>
          <a:bodyPr wrap="none">
            <a:spAutoFit/>
          </a:bodyPr>
          <a:lstStyle/>
          <a:p>
            <a:pPr>
              <a:defRPr/>
            </a:pPr>
            <a:r>
              <a:rPr lang="zh-TW" altLang="en-US" dirty="0">
                <a:highlight>
                  <a:srgbClr val="FFFF00"/>
                </a:highlight>
              </a:rPr>
              <a:t>銀行利息</a:t>
            </a:r>
            <a:r>
              <a:rPr lang="en-US" dirty="0">
                <a:highlight>
                  <a:srgbClr val="FFFF00"/>
                </a:highlight>
                <a:latin typeface="Poiret One" panose="00000500000000000000" pitchFamily="2" charset="0"/>
              </a:rPr>
              <a:t>：</a:t>
            </a:r>
            <a:r>
              <a:rPr lang="en-US" altLang="zh-HK" dirty="0">
                <a:highlight>
                  <a:srgbClr val="FFFF00"/>
                </a:highlight>
              </a:rPr>
              <a:t> $</a:t>
            </a:r>
            <a:r>
              <a:rPr lang="en-US" dirty="0">
                <a:highlight>
                  <a:srgbClr val="FFFF00"/>
                </a:highlight>
              </a:rPr>
              <a:t>140</a:t>
            </a:r>
          </a:p>
          <a:p>
            <a:pPr>
              <a:defRPr/>
            </a:pPr>
            <a:r>
              <a:rPr lang="zh-TW" altLang="en-US" dirty="0">
                <a:highlight>
                  <a:srgbClr val="FFFF00"/>
                </a:highlight>
              </a:rPr>
              <a:t>退票</a:t>
            </a:r>
            <a:r>
              <a:rPr lang="en-US" altLang="zh-TW" dirty="0">
                <a:highlight>
                  <a:srgbClr val="FFFF00"/>
                </a:highlight>
                <a:latin typeface="Poiret One" panose="00000500000000000000" pitchFamily="2" charset="0"/>
              </a:rPr>
              <a:t>： </a:t>
            </a:r>
            <a:r>
              <a:rPr lang="en-US" altLang="zh-HK" dirty="0">
                <a:highlight>
                  <a:srgbClr val="FFFF00"/>
                </a:highlight>
              </a:rPr>
              <a:t>$</a:t>
            </a:r>
            <a:r>
              <a:rPr lang="en-US" dirty="0">
                <a:highlight>
                  <a:srgbClr val="FFFF00"/>
                </a:highlight>
              </a:rPr>
              <a:t>8,000</a:t>
            </a:r>
          </a:p>
        </p:txBody>
      </p:sp>
      <p:pic>
        <p:nvPicPr>
          <p:cNvPr id="45062" name="圖片 3">
            <a:extLst>
              <a:ext uri="{FF2B5EF4-FFF2-40B4-BE49-F238E27FC236}">
                <a16:creationId xmlns:a16="http://schemas.microsoft.com/office/drawing/2014/main" id="{81D6FB5E-D81C-6A8E-43F2-882E14281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622800" y="1862153"/>
            <a:ext cx="4025900" cy="285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9EC3110-206B-7569-93C7-BF289D2F0B6C}"/>
              </a:ext>
            </a:extLst>
          </p:cNvPr>
          <p:cNvSpPr/>
          <p:nvPr/>
        </p:nvSpPr>
        <p:spPr>
          <a:xfrm>
            <a:off x="4681537" y="4015485"/>
            <a:ext cx="2847975" cy="358775"/>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a:extLst>
              <a:ext uri="{FF2B5EF4-FFF2-40B4-BE49-F238E27FC236}">
                <a16:creationId xmlns:a16="http://schemas.microsoft.com/office/drawing/2014/main" id="{8AF5E3BF-CF3C-A931-7C46-BF74A39DFCFD}"/>
              </a:ext>
            </a:extLst>
          </p:cNvPr>
          <p:cNvCxnSpPr/>
          <p:nvPr/>
        </p:nvCxnSpPr>
        <p:spPr>
          <a:xfrm flipV="1">
            <a:off x="5670550" y="4240213"/>
            <a:ext cx="434975" cy="1254125"/>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pic>
        <p:nvPicPr>
          <p:cNvPr id="9" name="圖片 8"/>
          <p:cNvPicPr/>
          <p:nvPr/>
        </p:nvPicPr>
        <p:blipFill rotWithShape="1">
          <a:blip r:embed="rId4"/>
          <a:srcRect l="54783" t="24903" r="11911" b="51024"/>
          <a:stretch/>
        </p:blipFill>
        <p:spPr bwMode="auto">
          <a:xfrm>
            <a:off x="94705" y="2142666"/>
            <a:ext cx="4481988" cy="183608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p:nvPr/>
        </p:nvPicPr>
        <p:blipFill rotWithShape="1">
          <a:blip r:embed="rId3"/>
          <a:srcRect l="54783" t="24903" r="11911" b="51024"/>
          <a:stretch/>
        </p:blipFill>
        <p:spPr bwMode="auto">
          <a:xfrm>
            <a:off x="458742" y="998676"/>
            <a:ext cx="5025259" cy="1964061"/>
          </a:xfrm>
          <a:prstGeom prst="rect">
            <a:avLst/>
          </a:prstGeom>
          <a:ln>
            <a:noFill/>
          </a:ln>
          <a:extLst>
            <a:ext uri="{53640926-AAD7-44D8-BBD7-CCE9431645EC}">
              <a14:shadowObscured xmlns:a14="http://schemas.microsoft.com/office/drawing/2010/main"/>
            </a:ext>
          </a:extLst>
        </p:spPr>
      </p:pic>
      <p:sp>
        <p:nvSpPr>
          <p:cNvPr id="47106" name="Title 1">
            <a:extLst>
              <a:ext uri="{FF2B5EF4-FFF2-40B4-BE49-F238E27FC236}">
                <a16:creationId xmlns:a16="http://schemas.microsoft.com/office/drawing/2014/main" id="{DF763993-1790-19B1-43F0-A362B3F2C41B}"/>
              </a:ext>
            </a:extLst>
          </p:cNvPr>
          <p:cNvSpPr>
            <a:spLocks noGrp="1" noChangeArrowheads="1"/>
          </p:cNvSpPr>
          <p:nvPr>
            <p:ph type="title"/>
          </p:nvPr>
        </p:nvSpPr>
        <p:spPr>
          <a:xfrm>
            <a:off x="457200" y="122238"/>
            <a:ext cx="7543800" cy="806450"/>
          </a:xfrm>
        </p:spPr>
        <p:txBody>
          <a:bodyPr/>
          <a:lstStyle/>
          <a:p>
            <a:r>
              <a:rPr lang="en-US" altLang="en-US"/>
              <a:t/>
            </a:r>
            <a:br>
              <a:rPr lang="en-US" altLang="en-US"/>
            </a:br>
            <a:r>
              <a:rPr lang="zh-TW" altLang="en-US" sz="3600">
                <a:ea typeface="新細明體" panose="02020500000000000000" pitchFamily="18" charset="-120"/>
              </a:rPr>
              <a:t>識別未貸記項目</a:t>
            </a:r>
            <a:endParaRPr lang="en-US" altLang="en-US" sz="3600"/>
          </a:p>
        </p:txBody>
      </p:sp>
      <p:sp>
        <p:nvSpPr>
          <p:cNvPr id="47107" name="Footer Placeholder 3">
            <a:extLst>
              <a:ext uri="{FF2B5EF4-FFF2-40B4-BE49-F238E27FC236}">
                <a16:creationId xmlns:a16="http://schemas.microsoft.com/office/drawing/2014/main" id="{9FF7E89D-9875-3729-7270-AF42BE93DDE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CC4D4539-8D56-714C-AA38-786757C226E7}" type="slidenum">
              <a:rPr kumimoji="0" lang="en-US" altLang="zh-TW" sz="1200" b="0" smtClean="0">
                <a:solidFill>
                  <a:schemeClr val="tx1"/>
                </a:solidFill>
              </a:rPr>
              <a:pPr/>
              <a:t>21</a:t>
            </a:fld>
            <a:endParaRPr kumimoji="0" lang="en-US" altLang="zh-TW" sz="1200" b="0">
              <a:solidFill>
                <a:schemeClr val="tx1"/>
              </a:solidFill>
            </a:endParaRPr>
          </a:p>
        </p:txBody>
      </p:sp>
      <p:sp>
        <p:nvSpPr>
          <p:cNvPr id="47108" name="TextBox 10">
            <a:extLst>
              <a:ext uri="{FF2B5EF4-FFF2-40B4-BE49-F238E27FC236}">
                <a16:creationId xmlns:a16="http://schemas.microsoft.com/office/drawing/2014/main" id="{FD42EC87-5FFF-15D6-D7E8-C7E739AEB7D7}"/>
              </a:ext>
            </a:extLst>
          </p:cNvPr>
          <p:cNvSpPr txBox="1">
            <a:spLocks noChangeArrowheads="1"/>
          </p:cNvSpPr>
          <p:nvPr/>
        </p:nvSpPr>
        <p:spPr bwMode="auto">
          <a:xfrm>
            <a:off x="701675" y="3856038"/>
            <a:ext cx="2640466" cy="83099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r>
              <a:rPr lang="zh-TW" altLang="en-US" dirty="0">
                <a:solidFill>
                  <a:schemeClr val="tx1"/>
                </a:solidFill>
              </a:rPr>
              <a:t>未貸記存款</a:t>
            </a:r>
            <a:r>
              <a:rPr lang="en-US" altLang="en-US" dirty="0">
                <a:solidFill>
                  <a:schemeClr val="tx1"/>
                </a:solidFill>
              </a:rPr>
              <a:t>：</a:t>
            </a:r>
          </a:p>
          <a:p>
            <a:r>
              <a:rPr lang="en-US" altLang="en-US" dirty="0" err="1"/>
              <a:t>櫻桃公司</a:t>
            </a:r>
            <a:r>
              <a:rPr lang="en-US" altLang="en-US" dirty="0"/>
              <a:t> $35,640</a:t>
            </a:r>
          </a:p>
        </p:txBody>
      </p:sp>
      <p:sp>
        <p:nvSpPr>
          <p:cNvPr id="17" name="Rectangle 16">
            <a:extLst>
              <a:ext uri="{FF2B5EF4-FFF2-40B4-BE49-F238E27FC236}">
                <a16:creationId xmlns:a16="http://schemas.microsoft.com/office/drawing/2014/main" id="{FFCE07C6-2032-CC65-106C-676F47E6B68D}"/>
              </a:ext>
            </a:extLst>
          </p:cNvPr>
          <p:cNvSpPr/>
          <p:nvPr/>
        </p:nvSpPr>
        <p:spPr>
          <a:xfrm>
            <a:off x="521460" y="2528880"/>
            <a:ext cx="1503363" cy="268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7111" name="圖片 2">
            <a:extLst>
              <a:ext uri="{FF2B5EF4-FFF2-40B4-BE49-F238E27FC236}">
                <a16:creationId xmlns:a16="http://schemas.microsoft.com/office/drawing/2014/main" id="{F0781C68-425D-B203-FF21-4CF7F6DF9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891076" y="2938463"/>
            <a:ext cx="450986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24EBC477-759A-8288-A15D-C7C1AA198FCD}"/>
              </a:ext>
            </a:extLst>
          </p:cNvPr>
          <p:cNvCxnSpPr/>
          <p:nvPr/>
        </p:nvCxnSpPr>
        <p:spPr>
          <a:xfrm flipH="1" flipV="1">
            <a:off x="1757363" y="2662238"/>
            <a:ext cx="227012" cy="1193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圖片 3">
            <a:extLst>
              <a:ext uri="{FF2B5EF4-FFF2-40B4-BE49-F238E27FC236}">
                <a16:creationId xmlns:a16="http://schemas.microsoft.com/office/drawing/2014/main" id="{A0005315-746F-1C50-E725-E4FF6F64E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841875" y="1565574"/>
            <a:ext cx="4125913" cy="29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le 1">
            <a:extLst>
              <a:ext uri="{FF2B5EF4-FFF2-40B4-BE49-F238E27FC236}">
                <a16:creationId xmlns:a16="http://schemas.microsoft.com/office/drawing/2014/main" id="{77874196-C1B1-1C4C-FE33-055DF31125E5}"/>
              </a:ext>
            </a:extLst>
          </p:cNvPr>
          <p:cNvSpPr>
            <a:spLocks noGrp="1" noChangeArrowheads="1"/>
          </p:cNvSpPr>
          <p:nvPr>
            <p:ph type="title"/>
          </p:nvPr>
        </p:nvSpPr>
        <p:spPr/>
        <p:txBody>
          <a:bodyPr/>
          <a:lstStyle/>
          <a:p>
            <a:r>
              <a:rPr lang="zh-TW" altLang="en-US" sz="3600">
                <a:ea typeface="新細明體" panose="02020500000000000000" pitchFamily="18" charset="-120"/>
              </a:rPr>
              <a:t>識別公司未記錄的</a:t>
            </a:r>
            <a:r>
              <a:rPr lang="en-US" altLang="zh-TW" sz="3600">
                <a:ea typeface="新細明體" panose="02020500000000000000" pitchFamily="18" charset="-120"/>
              </a:rPr>
              <a:t/>
            </a:r>
            <a:br>
              <a:rPr lang="en-US" altLang="zh-TW" sz="3600">
                <a:ea typeface="新細明體" panose="02020500000000000000" pitchFamily="18" charset="-120"/>
              </a:rPr>
            </a:br>
            <a:r>
              <a:rPr lang="zh-TW" altLang="en-US" sz="3600">
                <a:ea typeface="新細明體" panose="02020500000000000000" pitchFamily="18" charset="-120"/>
              </a:rPr>
              <a:t>銀行存款帳存款項目</a:t>
            </a:r>
            <a:endParaRPr lang="en-US" altLang="en-US" sz="3600"/>
          </a:p>
        </p:txBody>
      </p:sp>
      <p:sp>
        <p:nvSpPr>
          <p:cNvPr id="49156" name="Footer Placeholder 3">
            <a:extLst>
              <a:ext uri="{FF2B5EF4-FFF2-40B4-BE49-F238E27FC236}">
                <a16:creationId xmlns:a16="http://schemas.microsoft.com/office/drawing/2014/main" id="{1B1CACDD-5731-AED4-205A-5120E3A530D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4E3FEBDF-F811-E742-ABDE-22C1C47032E8}" type="slidenum">
              <a:rPr kumimoji="0" lang="en-US" altLang="zh-TW" sz="1200" b="0" smtClean="0">
                <a:solidFill>
                  <a:schemeClr val="tx1"/>
                </a:solidFill>
              </a:rPr>
              <a:pPr/>
              <a:t>22</a:t>
            </a:fld>
            <a:endParaRPr kumimoji="0" lang="en-US" altLang="zh-TW" sz="1200" b="0">
              <a:solidFill>
                <a:schemeClr val="tx1"/>
              </a:solidFill>
            </a:endParaRPr>
          </a:p>
        </p:txBody>
      </p:sp>
      <p:sp>
        <p:nvSpPr>
          <p:cNvPr id="5" name="Rectangle 4">
            <a:extLst>
              <a:ext uri="{FF2B5EF4-FFF2-40B4-BE49-F238E27FC236}">
                <a16:creationId xmlns:a16="http://schemas.microsoft.com/office/drawing/2014/main" id="{2B20A9A3-AC27-7370-7A66-0DDF4B49A44D}"/>
              </a:ext>
            </a:extLst>
          </p:cNvPr>
          <p:cNvSpPr/>
          <p:nvPr/>
        </p:nvSpPr>
        <p:spPr>
          <a:xfrm>
            <a:off x="4018898" y="5267498"/>
            <a:ext cx="2430324" cy="9144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highlight>
                  <a:srgbClr val="FFFF00"/>
                </a:highlight>
                <a:latin typeface="新細明體" panose="02020500000000000000" pitchFamily="18" charset="-120"/>
                <a:ea typeface="新細明體" panose="02020500000000000000" pitchFamily="18" charset="-120"/>
              </a:rPr>
              <a:t>貸項轉帳</a:t>
            </a:r>
            <a:r>
              <a:rPr lang="en-US" dirty="0">
                <a:solidFill>
                  <a:schemeClr val="tx1"/>
                </a:solidFill>
                <a:highlight>
                  <a:srgbClr val="FFFF00"/>
                </a:highlight>
                <a:latin typeface="新細明體" panose="02020500000000000000" pitchFamily="18" charset="-120"/>
                <a:ea typeface="新細明體" panose="02020500000000000000" pitchFamily="18" charset="-120"/>
              </a:rPr>
              <a:t>：</a:t>
            </a:r>
            <a:r>
              <a:rPr lang="en-US" altLang="zh-HK" dirty="0">
                <a:solidFill>
                  <a:schemeClr val="tx1"/>
                </a:solidFill>
                <a:highlight>
                  <a:srgbClr val="FFFF00"/>
                </a:highlight>
              </a:rPr>
              <a:t> </a:t>
            </a:r>
          </a:p>
          <a:p>
            <a:pPr algn="ctr">
              <a:defRPr/>
            </a:pPr>
            <a:r>
              <a:rPr lang="en-US" altLang="zh-HK" dirty="0">
                <a:solidFill>
                  <a:schemeClr val="tx1"/>
                </a:solidFill>
                <a:highlight>
                  <a:srgbClr val="FFFF00"/>
                </a:highlight>
              </a:rPr>
              <a:t>$</a:t>
            </a:r>
            <a:r>
              <a:rPr lang="en-US" dirty="0">
                <a:solidFill>
                  <a:schemeClr val="tx1"/>
                </a:solidFill>
                <a:highlight>
                  <a:srgbClr val="FFFF00"/>
                </a:highlight>
              </a:rPr>
              <a:t>13,000</a:t>
            </a:r>
            <a:endParaRPr lang="en-US" dirty="0">
              <a:highlight>
                <a:srgbClr val="FFFF00"/>
              </a:highlight>
            </a:endParaRPr>
          </a:p>
        </p:txBody>
      </p:sp>
      <p:sp>
        <p:nvSpPr>
          <p:cNvPr id="3" name="Rectangle 2">
            <a:extLst>
              <a:ext uri="{FF2B5EF4-FFF2-40B4-BE49-F238E27FC236}">
                <a16:creationId xmlns:a16="http://schemas.microsoft.com/office/drawing/2014/main" id="{E8F1FBD5-231F-6859-9619-B21F9198E186}"/>
              </a:ext>
            </a:extLst>
          </p:cNvPr>
          <p:cNvSpPr/>
          <p:nvPr/>
        </p:nvSpPr>
        <p:spPr>
          <a:xfrm>
            <a:off x="4841875" y="4119373"/>
            <a:ext cx="3541713" cy="134937"/>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a:extLst>
              <a:ext uri="{FF2B5EF4-FFF2-40B4-BE49-F238E27FC236}">
                <a16:creationId xmlns:a16="http://schemas.microsoft.com/office/drawing/2014/main" id="{38712EAD-433C-9982-7F3A-8F99D836FEDE}"/>
              </a:ext>
            </a:extLst>
          </p:cNvPr>
          <p:cNvCxnSpPr>
            <a:cxnSpLocks/>
          </p:cNvCxnSpPr>
          <p:nvPr/>
        </p:nvCxnSpPr>
        <p:spPr>
          <a:xfrm flipV="1">
            <a:off x="5562600" y="4235450"/>
            <a:ext cx="1019175" cy="1031875"/>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pic>
        <p:nvPicPr>
          <p:cNvPr id="9" name="圖片 8"/>
          <p:cNvPicPr/>
          <p:nvPr/>
        </p:nvPicPr>
        <p:blipFill rotWithShape="1">
          <a:blip r:embed="rId4"/>
          <a:srcRect l="54783" t="24903" r="11911" b="51024"/>
          <a:stretch/>
        </p:blipFill>
        <p:spPr bwMode="auto">
          <a:xfrm>
            <a:off x="199331" y="1903935"/>
            <a:ext cx="4552694" cy="197512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rotWithShape="1">
          <a:blip r:embed="rId3"/>
          <a:srcRect l="12450" t="44272" r="52999" b="26397"/>
          <a:stretch/>
        </p:blipFill>
        <p:spPr bwMode="auto">
          <a:xfrm>
            <a:off x="438910" y="1477787"/>
            <a:ext cx="8101080" cy="3886698"/>
          </a:xfrm>
          <a:prstGeom prst="rect">
            <a:avLst/>
          </a:prstGeom>
          <a:ln>
            <a:noFill/>
          </a:ln>
          <a:extLst>
            <a:ext uri="{53640926-AAD7-44D8-BBD7-CCE9431645EC}">
              <a14:shadowObscured xmlns:a14="http://schemas.microsoft.com/office/drawing/2010/main"/>
            </a:ext>
          </a:extLst>
        </p:spPr>
      </p:pic>
      <p:sp>
        <p:nvSpPr>
          <p:cNvPr id="51202" name="頁尾版面配置區 4">
            <a:extLst>
              <a:ext uri="{FF2B5EF4-FFF2-40B4-BE49-F238E27FC236}">
                <a16:creationId xmlns:a16="http://schemas.microsoft.com/office/drawing/2014/main" id="{12DC78A5-8181-7FD9-13A6-1198F81F8DD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DA82B5B4-685E-014D-A709-6AB1CD2E0F75}" type="slidenum">
              <a:rPr kumimoji="0" lang="en-US" altLang="zh-TW" sz="1200" b="0" smtClean="0">
                <a:solidFill>
                  <a:schemeClr val="tx1"/>
                </a:solidFill>
              </a:rPr>
              <a:pPr/>
              <a:t>23</a:t>
            </a:fld>
            <a:endParaRPr kumimoji="0" lang="en-US" altLang="zh-TW" sz="1200" b="0">
              <a:solidFill>
                <a:schemeClr val="tx1"/>
              </a:solidFill>
            </a:endParaRPr>
          </a:p>
        </p:txBody>
      </p:sp>
      <p:sp>
        <p:nvSpPr>
          <p:cNvPr id="2" name="Rectangle 1">
            <a:extLst>
              <a:ext uri="{FF2B5EF4-FFF2-40B4-BE49-F238E27FC236}">
                <a16:creationId xmlns:a16="http://schemas.microsoft.com/office/drawing/2014/main" id="{37C49892-61E0-4A5A-7E48-9878F25DDCA8}"/>
              </a:ext>
            </a:extLst>
          </p:cNvPr>
          <p:cNvSpPr/>
          <p:nvPr/>
        </p:nvSpPr>
        <p:spPr>
          <a:xfrm>
            <a:off x="341436" y="4057657"/>
            <a:ext cx="3780856" cy="271463"/>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49A31BE1-7D06-9440-2293-77953EB478D5}"/>
              </a:ext>
            </a:extLst>
          </p:cNvPr>
          <p:cNvSpPr/>
          <p:nvPr/>
        </p:nvSpPr>
        <p:spPr>
          <a:xfrm>
            <a:off x="4122292" y="4059084"/>
            <a:ext cx="4320224" cy="45006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頁尾版面配置區 4">
            <a:extLst>
              <a:ext uri="{FF2B5EF4-FFF2-40B4-BE49-F238E27FC236}">
                <a16:creationId xmlns:a16="http://schemas.microsoft.com/office/drawing/2014/main" id="{85DCC689-9B9E-766F-2BE0-201FD9E20ADA}"/>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8B44371F-9E56-F34C-B012-278EE1C64E30}" type="slidenum">
              <a:rPr kumimoji="0" lang="en-US" altLang="zh-TW" sz="1200" b="0" smtClean="0">
                <a:solidFill>
                  <a:schemeClr val="tx1"/>
                </a:solidFill>
              </a:rPr>
              <a:pPr/>
              <a:t>24</a:t>
            </a:fld>
            <a:endParaRPr kumimoji="0" lang="en-US" altLang="zh-TW" sz="1200" b="0">
              <a:solidFill>
                <a:schemeClr val="tx1"/>
              </a:solidFill>
            </a:endParaRPr>
          </a:p>
        </p:txBody>
      </p:sp>
      <p:sp>
        <p:nvSpPr>
          <p:cNvPr id="53251" name="Rectangle 8">
            <a:extLst>
              <a:ext uri="{FF2B5EF4-FFF2-40B4-BE49-F238E27FC236}">
                <a16:creationId xmlns:a16="http://schemas.microsoft.com/office/drawing/2014/main" id="{334FC090-3C01-2AC9-9C8F-5B5C2610B4F6}"/>
              </a:ext>
            </a:extLst>
          </p:cNvPr>
          <p:cNvSpPr>
            <a:spLocks noChangeArrowheads="1"/>
          </p:cNvSpPr>
          <p:nvPr/>
        </p:nvSpPr>
        <p:spPr bwMode="auto">
          <a:xfrm>
            <a:off x="1669271" y="1084689"/>
            <a:ext cx="47243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a:spcBef>
                <a:spcPct val="0"/>
              </a:spcBef>
              <a:buClrTx/>
              <a:buSzTx/>
              <a:buFontTx/>
              <a:buNone/>
            </a:pPr>
            <a:r>
              <a:rPr lang="zh-TW" altLang="en-US" sz="2400" dirty="0">
                <a:solidFill>
                  <a:schemeClr val="tx2"/>
                </a:solidFill>
                <a:latin typeface="Times New Roman" panose="02020603050405020304" pitchFamily="18" charset="0"/>
                <a:cs typeface="Times New Roman" panose="02020603050405020304" pitchFamily="18" charset="0"/>
              </a:rPr>
              <a:t>龍騰公司</a:t>
            </a:r>
            <a:endParaRPr lang="en-US" altLang="zh-TW" sz="2400" dirty="0">
              <a:solidFill>
                <a:schemeClr val="tx2"/>
              </a:solidFill>
              <a:cs typeface="Times New Roman" panose="02020603050405020304" pitchFamily="18" charset="0"/>
            </a:endParaRPr>
          </a:p>
          <a:p>
            <a:pPr algn="ctr">
              <a:spcBef>
                <a:spcPct val="0"/>
              </a:spcBef>
              <a:buClrTx/>
              <a:buSzTx/>
              <a:buFontTx/>
              <a:buNone/>
            </a:pPr>
            <a:r>
              <a:rPr lang="en-US" altLang="zh-TW" sz="2400" dirty="0">
                <a:solidFill>
                  <a:schemeClr val="tx2"/>
                </a:solidFill>
                <a:latin typeface="Times New Roman" panose="02020603050405020304" pitchFamily="18" charset="0"/>
                <a:cs typeface="Times New Roman" panose="02020603050405020304" pitchFamily="18" charset="0"/>
              </a:rPr>
              <a:t>19 </a:t>
            </a:r>
            <a:r>
              <a:rPr lang="zh-TW" altLang="en-US" sz="2400" dirty="0">
                <a:solidFill>
                  <a:schemeClr val="tx2"/>
                </a:solidFill>
                <a:latin typeface="Times New Roman" panose="02020603050405020304" pitchFamily="18" charset="0"/>
                <a:cs typeface="Times New Roman" panose="02020603050405020304" pitchFamily="18" charset="0"/>
              </a:rPr>
              <a:t>年 </a:t>
            </a:r>
            <a:r>
              <a:rPr lang="en-US" altLang="zh-TW" sz="2400" dirty="0">
                <a:solidFill>
                  <a:schemeClr val="tx2"/>
                </a:solidFill>
                <a:latin typeface="Times New Roman" panose="02020603050405020304" pitchFamily="18" charset="0"/>
                <a:cs typeface="Times New Roman" panose="02020603050405020304" pitchFamily="18" charset="0"/>
              </a:rPr>
              <a:t>1 </a:t>
            </a:r>
            <a:r>
              <a:rPr lang="zh-TW" altLang="en-US" sz="2400" dirty="0">
                <a:solidFill>
                  <a:schemeClr val="tx2"/>
                </a:solidFill>
                <a:latin typeface="Times New Roman" panose="02020603050405020304" pitchFamily="18" charset="0"/>
                <a:cs typeface="Times New Roman" panose="02020603050405020304" pitchFamily="18" charset="0"/>
              </a:rPr>
              <a:t>月 </a:t>
            </a:r>
            <a:r>
              <a:rPr lang="en-US" altLang="zh-TW" sz="2400" dirty="0">
                <a:solidFill>
                  <a:schemeClr val="tx2"/>
                </a:solidFill>
                <a:latin typeface="Times New Roman" panose="02020603050405020304" pitchFamily="18" charset="0"/>
                <a:cs typeface="Times New Roman" panose="02020603050405020304" pitchFamily="18" charset="0"/>
              </a:rPr>
              <a:t>31 </a:t>
            </a:r>
            <a:r>
              <a:rPr lang="zh-TW" altLang="en-US" sz="2400" dirty="0">
                <a:solidFill>
                  <a:schemeClr val="tx2"/>
                </a:solidFill>
                <a:latin typeface="Times New Roman" panose="02020603050405020304" pitchFamily="18" charset="0"/>
                <a:cs typeface="Times New Roman" panose="02020603050405020304" pitchFamily="18" charset="0"/>
              </a:rPr>
              <a:t>日的銀行往來調節表</a:t>
            </a:r>
            <a:endParaRPr lang="en-US" altLang="zh-TW" sz="2400" dirty="0">
              <a:solidFill>
                <a:schemeClr val="tx2"/>
              </a:solidFill>
              <a:cs typeface="Times New Roman" panose="02020603050405020304" pitchFamily="18" charset="0"/>
            </a:endParaRPr>
          </a:p>
        </p:txBody>
      </p:sp>
      <p:graphicFrame>
        <p:nvGraphicFramePr>
          <p:cNvPr id="24609" name="Group 33">
            <a:extLst>
              <a:ext uri="{FF2B5EF4-FFF2-40B4-BE49-F238E27FC236}">
                <a16:creationId xmlns:a16="http://schemas.microsoft.com/office/drawing/2014/main" id="{A340841D-83AC-024C-3477-8C0E1C4B08DE}"/>
              </a:ext>
            </a:extLst>
          </p:cNvPr>
          <p:cNvGraphicFramePr>
            <a:graphicFrameLocks noGrp="1"/>
          </p:cNvGraphicFramePr>
          <p:nvPr/>
        </p:nvGraphicFramePr>
        <p:xfrm>
          <a:off x="341313" y="2168525"/>
          <a:ext cx="8461375" cy="3081338"/>
        </p:xfrm>
        <a:graphic>
          <a:graphicData uri="http://schemas.openxmlformats.org/drawingml/2006/table">
            <a:tbl>
              <a:tblPr/>
              <a:tblGrid>
                <a:gridCol w="5972114">
                  <a:extLst>
                    <a:ext uri="{9D8B030D-6E8A-4147-A177-3AD203B41FA5}">
                      <a16:colId xmlns:a16="http://schemas.microsoft.com/office/drawing/2014/main" val="20000"/>
                    </a:ext>
                  </a:extLst>
                </a:gridCol>
                <a:gridCol w="1792337">
                  <a:extLst>
                    <a:ext uri="{9D8B030D-6E8A-4147-A177-3AD203B41FA5}">
                      <a16:colId xmlns:a16="http://schemas.microsoft.com/office/drawing/2014/main" val="20001"/>
                    </a:ext>
                  </a:extLst>
                </a:gridCol>
                <a:gridCol w="696924">
                  <a:extLst>
                    <a:ext uri="{9D8B030D-6E8A-4147-A177-3AD203B41FA5}">
                      <a16:colId xmlns:a16="http://schemas.microsoft.com/office/drawing/2014/main" val="20002"/>
                    </a:ext>
                  </a:extLst>
                </a:gridCol>
              </a:tblGrid>
              <a:tr h="638706">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tabLst/>
                      </a:pPr>
                      <a:endParaRPr kumimoji="1"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endParaRPr>
                    </a:p>
                  </a:txBody>
                  <a:tcPr marL="91441" marR="91441" marT="41617" marB="41617"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TW" altLang="en-US" sz="1800" b="1" i="0" u="none" strike="noStrike" cap="none" normalizeH="0" baseline="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kumimoji="1" lang="en-US" altLang="zh-TW" sz="1800" b="1" i="0" u="none" strike="noStrike" cap="none" normalizeH="0" baseline="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tabLst/>
                      </a:pPr>
                      <a:endParaRPr kumimoji="1" lang="zh-TW"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L="91441" marR="91441" marT="41617" marB="41617"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60681">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調整後的銀行存款帳結餘</a:t>
                      </a:r>
                      <a:endParaRPr kumimoji="1" lang="en-US" altLang="zh-TW" sz="18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18,325.00</a:t>
                      </a:r>
                      <a:endParaRPr kumimoji="1" lang="en-US" altLang="zh-TW" sz="18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tabLst/>
                      </a:pPr>
                      <a:endParaRPr kumimoji="1" lang="zh-TW"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L="91441" marR="91441" marT="41617" marB="416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1259">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加</a:t>
                      </a:r>
                      <a:r>
                        <a:rPr kumimoji="1" lang="zh-TW" altLang="en-US" sz="1800" b="1" i="0" u="none" strike="noStrike" cap="none" normalizeH="0" baseline="0" dirty="0">
                          <a:ln>
                            <a:noFill/>
                          </a:ln>
                          <a:solidFill>
                            <a:schemeClr val="tx2"/>
                          </a:solidFill>
                          <a:effectLst/>
                          <a:latin typeface="Poiret One" panose="00000500000000000000" pitchFamily="2" charset="0"/>
                          <a:ea typeface="新細明體" panose="02020500000000000000" pitchFamily="18" charset="-120"/>
                          <a:cs typeface="Times New Roman" panose="02020603050405020304" pitchFamily="18" charset="0"/>
                        </a:rPr>
                        <a:t>：</a:t>
                      </a:r>
                      <a:r>
                        <a:rPr kumimoji="1" lang="zh-TW" altLang="en-US"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未兌現支票</a:t>
                      </a:r>
                      <a:r>
                        <a:rPr lang="zh-HK" altLang="en-US" sz="1800" dirty="0"/>
                        <a:t>（</a:t>
                      </a:r>
                      <a:r>
                        <a:rPr kumimoji="1" lang="zh-TW" altLang="en-US"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支票編號：</a:t>
                      </a:r>
                      <a:r>
                        <a:rPr kumimoji="1" lang="en-US" altLang="zh-TW"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285707</a:t>
                      </a:r>
                      <a:r>
                        <a:rPr lang="en-US" altLang="en-US" sz="1800" dirty="0"/>
                        <a:t>）</a:t>
                      </a:r>
                      <a:endParaRPr kumimoji="1" lang="en-US" altLang="zh-TW" sz="18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10,000.00</a:t>
                      </a:r>
                      <a:endParaRPr kumimoji="1" lang="en-US" altLang="zh-TW" sz="1800" b="1" i="0" u="none" strike="noStrike" cap="none" normalizeH="0" baseline="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tabLst/>
                      </a:pPr>
                      <a:endParaRPr kumimoji="1" lang="zh-TW"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L="91441" marR="91441" marT="41617" marB="416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60681">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tabLst/>
                      </a:pPr>
                      <a:endParaRPr kumimoji="1"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endParaRPr>
                    </a:p>
                  </a:txBody>
                  <a:tcPr marL="91441" marR="91441" marT="41617" marB="41617"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28,325.00</a:t>
                      </a:r>
                      <a:endParaRPr kumimoji="1" lang="en-US" altLang="zh-TW" sz="18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tabLst/>
                      </a:pPr>
                      <a:endParaRPr kumimoji="1" lang="zh-TW"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L="91441" marR="91441" marT="41617" marB="416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1259">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減</a:t>
                      </a:r>
                      <a:r>
                        <a:rPr kumimoji="1" lang="zh-TW" altLang="en-US" sz="1800" b="1" i="0" u="none" strike="noStrike" cap="none" normalizeH="0" baseline="0" dirty="0">
                          <a:ln>
                            <a:noFill/>
                          </a:ln>
                          <a:solidFill>
                            <a:schemeClr val="tx2"/>
                          </a:solidFill>
                          <a:effectLst/>
                          <a:latin typeface="Poiret One" panose="00000500000000000000" pitchFamily="2" charset="0"/>
                          <a:ea typeface="新細明體" panose="02020500000000000000" pitchFamily="18" charset="-120"/>
                          <a:cs typeface="Times New Roman" panose="02020603050405020304" pitchFamily="18" charset="0"/>
                        </a:rPr>
                        <a:t>：</a:t>
                      </a:r>
                      <a:r>
                        <a:rPr kumimoji="1" lang="zh-TW" altLang="en-US"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在途存款</a:t>
                      </a:r>
                      <a:endParaRPr kumimoji="1" lang="en-US" altLang="zh-TW" sz="18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35,640.00</a:t>
                      </a:r>
                      <a:endParaRPr kumimoji="1" lang="en-US" altLang="zh-TW" sz="18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tabLst/>
                      </a:pPr>
                      <a:endParaRPr kumimoji="1" lang="zh-TW"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L="91441" marR="91441" marT="41617" marB="416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638071">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銀行結單結餘</a:t>
                      </a:r>
                      <a:endParaRPr kumimoji="1" lang="en-US" altLang="zh-TW" sz="18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(7,315.00)</a:t>
                      </a:r>
                      <a:endParaRPr kumimoji="1" lang="en-US" altLang="zh-TW" sz="18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w="25400" cap="flat" cmpd="sng" algn="ctr">
                      <a:solidFill>
                        <a:srgbClr val="000000"/>
                      </a:solidFill>
                      <a:prstDash val="solid"/>
                      <a:round/>
                      <a:headEnd type="none" w="med" len="med"/>
                      <a:tailEnd type="none" w="med" len="med"/>
                    </a:lnT>
                    <a:lnB w="889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2"/>
                          </a:solidFill>
                          <a:effectLst/>
                          <a:latin typeface="Times New Roman" panose="02020603050405020304" pitchFamily="18" charset="0"/>
                          <a:ea typeface="新細明體" panose="02020500000000000000" pitchFamily="18" charset="-120"/>
                          <a:cs typeface="Times New Roman" panose="02020603050405020304" pitchFamily="18" charset="0"/>
                        </a:rPr>
                        <a:t>透支</a:t>
                      </a:r>
                      <a:endParaRPr kumimoji="1" lang="en-US" altLang="zh-TW" sz="18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91441" marR="91441" marT="41617" marB="416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60681">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tabLst/>
                      </a:pPr>
                      <a:endParaRPr kumimoji="1" lang="zh-TW"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L="91441" marR="91441" marT="41617" marB="41617"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tabLst/>
                      </a:pPr>
                      <a:endParaRPr kumimoji="1" lang="zh-TW"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L="91441" marR="91441" marT="41617" marB="41617" horzOverflow="overflow">
                    <a:lnL>
                      <a:noFill/>
                    </a:lnL>
                    <a:lnR>
                      <a:noFill/>
                    </a:lnR>
                    <a:lnT w="889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tabLst/>
                      </a:pPr>
                      <a:endParaRPr kumimoji="1" lang="zh-TW" altLang="en-US" sz="18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endParaRPr>
                    </a:p>
                  </a:txBody>
                  <a:tcPr marL="91441" marR="91441" marT="41617" marB="416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頁尾版面配置區 4">
            <a:extLst>
              <a:ext uri="{FF2B5EF4-FFF2-40B4-BE49-F238E27FC236}">
                <a16:creationId xmlns:a16="http://schemas.microsoft.com/office/drawing/2014/main" id="{2FDC76C5-EDF8-2A3F-4A22-0468495E6601}"/>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D6CC5FFD-68DA-8641-9F4C-4F86872565BF}" type="slidenum">
              <a:rPr kumimoji="0" lang="en-US" altLang="zh-TW" sz="1200" b="0" smtClean="0">
                <a:solidFill>
                  <a:schemeClr val="tx1"/>
                </a:solidFill>
              </a:rPr>
              <a:pPr/>
              <a:t>25</a:t>
            </a:fld>
            <a:endParaRPr kumimoji="0" lang="en-US" altLang="zh-TW" sz="1200" b="0">
              <a:solidFill>
                <a:schemeClr val="tx1"/>
              </a:solidFill>
            </a:endParaRPr>
          </a:p>
        </p:txBody>
      </p:sp>
      <p:sp>
        <p:nvSpPr>
          <p:cNvPr id="55299" name="Rectangle 36">
            <a:extLst>
              <a:ext uri="{FF2B5EF4-FFF2-40B4-BE49-F238E27FC236}">
                <a16:creationId xmlns:a16="http://schemas.microsoft.com/office/drawing/2014/main" id="{9D83C755-F2A4-E0A1-40FC-095C621E1816}"/>
              </a:ext>
            </a:extLst>
          </p:cNvPr>
          <p:cNvSpPr>
            <a:spLocks noGrp="1" noChangeArrowheads="1"/>
          </p:cNvSpPr>
          <p:nvPr>
            <p:ph type="title" idx="4294967295"/>
          </p:nvPr>
        </p:nvSpPr>
        <p:spPr>
          <a:xfrm>
            <a:off x="431800" y="458788"/>
            <a:ext cx="7543800" cy="1295400"/>
          </a:xfrm>
        </p:spPr>
        <p:txBody>
          <a:bodyPr/>
          <a:lstStyle/>
          <a:p>
            <a:r>
              <a:rPr lang="zh-TW" altLang="en-US">
                <a:ea typeface="新細明體" panose="02020500000000000000" pitchFamily="18" charset="-120"/>
              </a:rPr>
              <a:t>摘要</a:t>
            </a:r>
            <a:r>
              <a:rPr lang="en-US" altLang="zh-TW">
                <a:ea typeface="新細明體" panose="02020500000000000000" pitchFamily="18" charset="-120"/>
              </a:rPr>
              <a:t/>
            </a:r>
            <a:br>
              <a:rPr lang="en-US" altLang="zh-TW">
                <a:ea typeface="新細明體" panose="02020500000000000000" pitchFamily="18" charset="-120"/>
              </a:rPr>
            </a:br>
            <a:r>
              <a:rPr lang="zh-TW" altLang="en-US" sz="3200">
                <a:ea typeface="新細明體" panose="02020500000000000000" pitchFamily="18" charset="-120"/>
              </a:rPr>
              <a:t>在現金簿中發現差異</a:t>
            </a:r>
            <a:r>
              <a:rPr lang="en-US" altLang="zh-CN" sz="3200">
                <a:ea typeface="新細明體" panose="02020500000000000000" pitchFamily="18" charset="-120"/>
                <a:sym typeface="Wingdings" pitchFamily="2" charset="2"/>
              </a:rPr>
              <a:t> </a:t>
            </a:r>
            <a:br>
              <a:rPr lang="en-US" altLang="zh-CN" sz="3200">
                <a:ea typeface="新細明體" panose="02020500000000000000" pitchFamily="18" charset="-120"/>
                <a:sym typeface="Wingdings" pitchFamily="2" charset="2"/>
              </a:rPr>
            </a:br>
            <a:r>
              <a:rPr lang="zh-TW" altLang="en-US" sz="3200">
                <a:ea typeface="新細明體" panose="02020500000000000000" pitchFamily="18" charset="-120"/>
                <a:sym typeface="Wingdings" pitchFamily="2" charset="2"/>
              </a:rPr>
              <a:t>銀行往來調節表</a:t>
            </a:r>
            <a:endParaRPr lang="en-US" altLang="zh-TW" sz="3200">
              <a:ea typeface="新細明體" panose="02020500000000000000" pitchFamily="18" charset="-120"/>
            </a:endParaRPr>
          </a:p>
        </p:txBody>
      </p:sp>
      <p:graphicFrame>
        <p:nvGraphicFramePr>
          <p:cNvPr id="25638" name="Group 38">
            <a:extLst>
              <a:ext uri="{FF2B5EF4-FFF2-40B4-BE49-F238E27FC236}">
                <a16:creationId xmlns:a16="http://schemas.microsoft.com/office/drawing/2014/main" id="{A98DD428-AB46-3697-5A3D-121C11CF8BF0}"/>
              </a:ext>
            </a:extLst>
          </p:cNvPr>
          <p:cNvGraphicFramePr>
            <a:graphicFrameLocks noGrp="1"/>
          </p:cNvGraphicFramePr>
          <p:nvPr>
            <p:extLst>
              <p:ext uri="{D42A27DB-BD31-4B8C-83A1-F6EECF244321}">
                <p14:modId xmlns:p14="http://schemas.microsoft.com/office/powerpoint/2010/main" val="2039509660"/>
              </p:ext>
            </p:extLst>
          </p:nvPr>
        </p:nvGraphicFramePr>
        <p:xfrm>
          <a:off x="449263" y="1974850"/>
          <a:ext cx="8280400" cy="3292475"/>
        </p:xfrm>
        <a:graphic>
          <a:graphicData uri="http://schemas.openxmlformats.org/drawingml/2006/table">
            <a:tbl>
              <a:tblPr/>
              <a:tblGrid>
                <a:gridCol w="3779838">
                  <a:extLst>
                    <a:ext uri="{9D8B030D-6E8A-4147-A177-3AD203B41FA5}">
                      <a16:colId xmlns:a16="http://schemas.microsoft.com/office/drawing/2014/main" val="20000"/>
                    </a:ext>
                  </a:extLst>
                </a:gridCol>
                <a:gridCol w="1513422">
                  <a:extLst>
                    <a:ext uri="{9D8B030D-6E8A-4147-A177-3AD203B41FA5}">
                      <a16:colId xmlns:a16="http://schemas.microsoft.com/office/drawing/2014/main" val="20001"/>
                    </a:ext>
                  </a:extLst>
                </a:gridCol>
                <a:gridCol w="2987140">
                  <a:extLst>
                    <a:ext uri="{9D8B030D-6E8A-4147-A177-3AD203B41FA5}">
                      <a16:colId xmlns:a16="http://schemas.microsoft.com/office/drawing/2014/main" val="20002"/>
                    </a:ext>
                  </a:extLst>
                </a:gridCol>
              </a:tblGrid>
              <a:tr h="1829152">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性質</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現金簿的變動</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銀行往來調節表的調整（從調整後的現金簿結餘開始）</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0"/>
                  </a:ext>
                </a:extLst>
              </a:tr>
              <a:tr h="731663">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未兌現支票</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a:t>
                      </a:r>
                      <a:endParaRPr kumimoji="1" lang="zh-TW" altLang="zh-TW" sz="1800" b="1" i="0" u="none" strike="noStrike" cap="none" normalizeH="0" baseline="0" dirty="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endParaRPr lang="zh-HK" altLang="en-US" dirty="0"/>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r>
                        <a:rPr kumimoji="1" lang="zh-TW" altLang="en-US" sz="2400" b="1" i="0" u="none" strike="noStrike" cap="none" normalizeH="0" baseline="0" dirty="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加</a:t>
                      </a:r>
                      <a:endParaRPr lang="zh-HK" altLang="en-US" sz="2400" dirty="0"/>
                    </a:p>
                  </a:txBody>
                  <a:tcPr marL="68580" marR="68580" marT="0" marB="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1"/>
                  </a:ext>
                </a:extLst>
              </a:tr>
              <a:tr h="731660">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在途存款／未貸記項目</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減</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頁尾版面配置區 4">
            <a:extLst>
              <a:ext uri="{FF2B5EF4-FFF2-40B4-BE49-F238E27FC236}">
                <a16:creationId xmlns:a16="http://schemas.microsoft.com/office/drawing/2014/main" id="{120D6E35-7759-A15F-6CCE-1ED18BA453B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981B8F36-2E4E-AA42-98E3-485ED9C11DAC}" type="slidenum">
              <a:rPr kumimoji="0" lang="en-US" altLang="zh-TW" sz="1200" b="0" smtClean="0">
                <a:solidFill>
                  <a:schemeClr val="tx1"/>
                </a:solidFill>
              </a:rPr>
              <a:pPr/>
              <a:t>26</a:t>
            </a:fld>
            <a:endParaRPr kumimoji="0" lang="en-US" altLang="zh-TW" sz="1200" b="0">
              <a:solidFill>
                <a:schemeClr val="tx1"/>
              </a:solidFill>
            </a:endParaRPr>
          </a:p>
        </p:txBody>
      </p:sp>
      <p:sp>
        <p:nvSpPr>
          <p:cNvPr id="2" name="標題 1">
            <a:extLst>
              <a:ext uri="{FF2B5EF4-FFF2-40B4-BE49-F238E27FC236}">
                <a16:creationId xmlns:a16="http://schemas.microsoft.com/office/drawing/2014/main" id="{21639AAC-0454-3AF9-05CC-379672D4EE7D}"/>
              </a:ext>
            </a:extLst>
          </p:cNvPr>
          <p:cNvSpPr>
            <a:spLocks noGrp="1"/>
          </p:cNvSpPr>
          <p:nvPr>
            <p:ph type="title" idx="4294967295"/>
          </p:nvPr>
        </p:nvSpPr>
        <p:spPr/>
        <p:txBody>
          <a:bodyPr anchor="ctr">
            <a:normAutofit/>
          </a:bodyPr>
          <a:lstStyle/>
          <a:p>
            <a:pPr eaLnBrk="1" hangingPunct="1">
              <a:defRPr/>
            </a:pPr>
            <a:r>
              <a:rPr lang="zh-TW" altLang="en-US" sz="2900" dirty="0">
                <a:effectLst>
                  <a:outerShdw blurRad="38100" dist="38100" dir="2700000" algn="tl">
                    <a:srgbClr val="C0C0C0"/>
                  </a:outerShdw>
                </a:effectLst>
                <a:latin typeface="Arial" charset="0"/>
                <a:ea typeface="新細明體" pitchFamily="18" charset="-120"/>
              </a:rPr>
              <a:t>在銀行結單中發現差異</a:t>
            </a:r>
            <a:r>
              <a:rPr lang="en-US" altLang="zh-TW" sz="2900" dirty="0">
                <a:effectLst>
                  <a:outerShdw blurRad="38100" dist="38100" dir="2700000" algn="tl">
                    <a:srgbClr val="C0C0C0"/>
                  </a:outerShdw>
                </a:effectLst>
                <a:latin typeface="Arial" charset="0"/>
                <a:ea typeface="新細明體" pitchFamily="18" charset="-120"/>
              </a:rPr>
              <a:t/>
            </a:r>
            <a:br>
              <a:rPr lang="en-US" altLang="zh-TW" sz="2900" dirty="0">
                <a:effectLst>
                  <a:outerShdw blurRad="38100" dist="38100" dir="2700000" algn="tl">
                    <a:srgbClr val="C0C0C0"/>
                  </a:outerShdw>
                </a:effectLst>
                <a:latin typeface="Arial" charset="0"/>
                <a:ea typeface="新細明體" pitchFamily="18" charset="-120"/>
              </a:rPr>
            </a:br>
            <a:r>
              <a:rPr lang="en-US" altLang="zh-CN" sz="2900" dirty="0">
                <a:effectLst>
                  <a:outerShdw blurRad="38100" dist="38100" dir="2700000" algn="tl">
                    <a:srgbClr val="C0C0C0"/>
                  </a:outerShdw>
                </a:effectLst>
                <a:latin typeface="Arial" charset="0"/>
                <a:ea typeface="新細明體" pitchFamily="18" charset="-120"/>
                <a:sym typeface="Wingdings" pitchFamily="2" charset="2"/>
              </a:rPr>
              <a:t></a:t>
            </a:r>
            <a:r>
              <a:rPr lang="zh-TW" altLang="en-US" sz="2900" dirty="0">
                <a:effectLst>
                  <a:outerShdw blurRad="38100" dist="38100" dir="2700000" algn="tl">
                    <a:srgbClr val="C0C0C0"/>
                  </a:outerShdw>
                </a:effectLst>
                <a:latin typeface="Arial" charset="0"/>
                <a:ea typeface="新細明體" pitchFamily="18" charset="-120"/>
                <a:sym typeface="Wingdings" pitchFamily="2" charset="2"/>
              </a:rPr>
              <a:t>更新現金簿</a:t>
            </a:r>
            <a:endParaRPr lang="en-US" altLang="zh-TW" sz="2900" dirty="0">
              <a:effectLst>
                <a:outerShdw blurRad="38100" dist="38100" dir="2700000" algn="tl">
                  <a:srgbClr val="C0C0C0"/>
                </a:outerShdw>
              </a:effectLst>
              <a:latin typeface="Arial" charset="0"/>
              <a:ea typeface="新細明體" pitchFamily="18" charset="-120"/>
            </a:endParaRPr>
          </a:p>
        </p:txBody>
      </p:sp>
      <p:graphicFrame>
        <p:nvGraphicFramePr>
          <p:cNvPr id="26672" name="Group 48">
            <a:extLst>
              <a:ext uri="{FF2B5EF4-FFF2-40B4-BE49-F238E27FC236}">
                <a16:creationId xmlns:a16="http://schemas.microsoft.com/office/drawing/2014/main" id="{A13D1846-6D44-9948-367F-A3AEB62076C1}"/>
              </a:ext>
            </a:extLst>
          </p:cNvPr>
          <p:cNvGraphicFramePr>
            <a:graphicFrameLocks noGrp="1"/>
          </p:cNvGraphicFramePr>
          <p:nvPr>
            <p:extLst>
              <p:ext uri="{D42A27DB-BD31-4B8C-83A1-F6EECF244321}">
                <p14:modId xmlns:p14="http://schemas.microsoft.com/office/powerpoint/2010/main" val="3350315225"/>
              </p:ext>
            </p:extLst>
          </p:nvPr>
        </p:nvGraphicFramePr>
        <p:xfrm>
          <a:off x="792163" y="1628775"/>
          <a:ext cx="7831137" cy="3657609"/>
        </p:xfrm>
        <a:graphic>
          <a:graphicData uri="http://schemas.openxmlformats.org/drawingml/2006/table">
            <a:tbl>
              <a:tblPr/>
              <a:tblGrid>
                <a:gridCol w="3959225">
                  <a:extLst>
                    <a:ext uri="{9D8B030D-6E8A-4147-A177-3AD203B41FA5}">
                      <a16:colId xmlns:a16="http://schemas.microsoft.com/office/drawing/2014/main" val="20000"/>
                    </a:ext>
                  </a:extLst>
                </a:gridCol>
                <a:gridCol w="1530350">
                  <a:extLst>
                    <a:ext uri="{9D8B030D-6E8A-4147-A177-3AD203B41FA5}">
                      <a16:colId xmlns:a16="http://schemas.microsoft.com/office/drawing/2014/main" val="20001"/>
                    </a:ext>
                  </a:extLst>
                </a:gridCol>
                <a:gridCol w="2341562">
                  <a:extLst>
                    <a:ext uri="{9D8B030D-6E8A-4147-A177-3AD203B41FA5}">
                      <a16:colId xmlns:a16="http://schemas.microsoft.com/office/drawing/2014/main" val="20002"/>
                    </a:ext>
                  </a:extLst>
                </a:gridCol>
              </a:tblGrid>
              <a:tr h="1462970">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性質</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現金簿的變動</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銀行往來調節表的調整</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0"/>
                  </a:ext>
                </a:extLst>
              </a:tr>
              <a:tr h="1097268">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自動轉帳</a:t>
                      </a:r>
                      <a:r>
                        <a:rPr kumimoji="1" lang="zh-TW" altLang="en-US" sz="2400" b="1" i="0" u="none" strike="noStrike" cap="none" normalizeH="0" baseline="0" dirty="0">
                          <a:ln>
                            <a:noFill/>
                          </a:ln>
                          <a:solidFill>
                            <a:schemeClr val="tx1"/>
                          </a:solidFill>
                          <a:effectLst/>
                          <a:latin typeface="Poiret One" panose="00000500000000000000" pitchFamily="2" charset="0"/>
                          <a:ea typeface="新細明體" panose="02020500000000000000" pitchFamily="18" charset="-120"/>
                          <a:cs typeface="Times New Roman" panose="02020603050405020304" pitchFamily="18" charset="0"/>
                        </a:rPr>
                        <a:t>－</a:t>
                      </a:r>
                      <a:r>
                        <a:rPr kumimoji="1" lang="en-US"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t>
                      </a: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付款</a:t>
                      </a:r>
                      <a:r>
                        <a:rPr kumimoji="1" lang="en-US"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t>
                      </a: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／定期指示</a:t>
                      </a:r>
                      <a:r>
                        <a:rPr kumimoji="1" lang="zh-TW" altLang="en-US" sz="2400" b="1" i="0" u="none" strike="noStrike" cap="none" normalizeH="0" baseline="0" dirty="0">
                          <a:ln>
                            <a:noFill/>
                          </a:ln>
                          <a:solidFill>
                            <a:schemeClr val="tx1"/>
                          </a:solidFill>
                          <a:effectLst/>
                          <a:latin typeface="Poiret One" panose="00000500000000000000" pitchFamily="2" charset="0"/>
                          <a:ea typeface="新細明體" panose="02020500000000000000" pitchFamily="18" charset="-120"/>
                          <a:cs typeface="Times New Roman" panose="02020603050405020304" pitchFamily="18" charset="0"/>
                        </a:rPr>
                        <a:t>－</a:t>
                      </a: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付款／直接扣帳</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貸記</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1"/>
                  </a:ext>
                </a:extLst>
              </a:tr>
              <a:tr h="365756">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拒付支票</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貸記</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a:t>
                      </a:r>
                      <a:endParaRPr kumimoji="1" lang="zh-TW" altLang="zh-TW" sz="2400" b="1"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2"/>
                  </a:ext>
                </a:extLst>
              </a:tr>
              <a:tr h="365851">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貸項轉帳</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借記</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a:t>
                      </a:r>
                      <a:endParaRPr kumimoji="1" lang="zh-TW" altLang="zh-TW" sz="2400" b="1"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3"/>
                  </a:ext>
                </a:extLst>
              </a:tr>
              <a:tr h="365756">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銀行手續費</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貸記</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eaLnBrk="0" hangingPunct="0">
                        <a:spcBef>
                          <a:spcPct val="20000"/>
                        </a:spcBef>
                        <a:buClr>
                          <a:schemeClr val="tx2"/>
                        </a:buClr>
                        <a:buSzPct val="70000"/>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defRPr kumimoji="1" sz="22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defRPr kumimoji="1"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a:t>
                      </a:r>
                      <a:endParaRPr kumimoji="1" lang="zh-TW" altLang="zh-TW" sz="24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頁尾版面配置區 4">
            <a:extLst>
              <a:ext uri="{FF2B5EF4-FFF2-40B4-BE49-F238E27FC236}">
                <a16:creationId xmlns:a16="http://schemas.microsoft.com/office/drawing/2014/main" id="{8FF46891-4266-B9A0-3E1A-62252C7351B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BB1DDBEA-7101-1D41-A336-E56C7A54E52B}" type="slidenum">
              <a:rPr kumimoji="0" lang="en-US" altLang="zh-TW" sz="1200" b="0" smtClean="0">
                <a:solidFill>
                  <a:schemeClr val="tx1"/>
                </a:solidFill>
              </a:rPr>
              <a:pPr/>
              <a:t>27</a:t>
            </a:fld>
            <a:endParaRPr kumimoji="0" lang="en-US" altLang="zh-TW" sz="1200" b="0">
              <a:solidFill>
                <a:schemeClr val="tx1"/>
              </a:solidFill>
            </a:endParaRPr>
          </a:p>
        </p:txBody>
      </p:sp>
      <p:sp>
        <p:nvSpPr>
          <p:cNvPr id="59395" name="Rectangle 10">
            <a:extLst>
              <a:ext uri="{FF2B5EF4-FFF2-40B4-BE49-F238E27FC236}">
                <a16:creationId xmlns:a16="http://schemas.microsoft.com/office/drawing/2014/main" id="{C42317F7-63C9-BF35-5CF4-EAF2BA94DA64}"/>
              </a:ext>
            </a:extLst>
          </p:cNvPr>
          <p:cNvSpPr>
            <a:spLocks noGrp="1" noChangeArrowheads="1"/>
          </p:cNvSpPr>
          <p:nvPr>
            <p:ph type="title" idx="4294967295"/>
          </p:nvPr>
        </p:nvSpPr>
        <p:spPr/>
        <p:txBody>
          <a:bodyPr/>
          <a:lstStyle/>
          <a:p>
            <a:r>
              <a:rPr lang="zh-TW" altLang="en-US">
                <a:ea typeface="新細明體" panose="02020500000000000000" pitchFamily="18" charset="-120"/>
              </a:rPr>
              <a:t>內部控制</a:t>
            </a:r>
            <a:endParaRPr lang="en-US" altLang="zh-TW">
              <a:ea typeface="新細明體" panose="02020500000000000000" pitchFamily="18" charset="-120"/>
            </a:endParaRPr>
          </a:p>
        </p:txBody>
      </p:sp>
      <p:sp>
        <p:nvSpPr>
          <p:cNvPr id="59396" name="Rectangle 11">
            <a:extLst>
              <a:ext uri="{FF2B5EF4-FFF2-40B4-BE49-F238E27FC236}">
                <a16:creationId xmlns:a16="http://schemas.microsoft.com/office/drawing/2014/main" id="{C843DFB4-5DDC-EEE1-7406-01F912DEB7E3}"/>
              </a:ext>
            </a:extLst>
          </p:cNvPr>
          <p:cNvSpPr>
            <a:spLocks noGrp="1" noChangeArrowheads="1"/>
          </p:cNvSpPr>
          <p:nvPr>
            <p:ph type="body" idx="4294967295"/>
          </p:nvPr>
        </p:nvSpPr>
        <p:spPr/>
        <p:txBody>
          <a:bodyPr/>
          <a:lstStyle/>
          <a:p>
            <a:r>
              <a:rPr lang="zh-TW" altLang="en-US" dirty="0">
                <a:ea typeface="新細明體" panose="02020500000000000000" pitchFamily="18" charset="-120"/>
              </a:rPr>
              <a:t>編製銀行往來調節表</a:t>
            </a:r>
            <a:endParaRPr lang="en-US" altLang="zh-TW" dirty="0">
              <a:ea typeface="新細明體" panose="02020500000000000000" pitchFamily="18" charset="-120"/>
            </a:endParaRPr>
          </a:p>
          <a:p>
            <a:r>
              <a:rPr lang="zh-TW" altLang="en-US" dirty="0" smtClean="0">
                <a:ea typeface="新細明體" panose="02020500000000000000" pitchFamily="18" charset="-120"/>
              </a:rPr>
              <a:t>適當分工</a:t>
            </a:r>
            <a:endParaRPr lang="en-US" altLang="zh-TW" dirty="0">
              <a:ea typeface="新細明體" panose="02020500000000000000" pitchFamily="18" charset="-120"/>
            </a:endParaRPr>
          </a:p>
        </p:txBody>
      </p:sp>
      <p:pic>
        <p:nvPicPr>
          <p:cNvPr id="59397" name="Picture 8">
            <a:extLst>
              <a:ext uri="{FF2B5EF4-FFF2-40B4-BE49-F238E27FC236}">
                <a16:creationId xmlns:a16="http://schemas.microsoft.com/office/drawing/2014/main" id="{165AFF60-4294-C494-E91B-3A925DD6A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238" y="3249613"/>
            <a:ext cx="2351087"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頁尾版面配置區 4">
            <a:extLst>
              <a:ext uri="{FF2B5EF4-FFF2-40B4-BE49-F238E27FC236}">
                <a16:creationId xmlns:a16="http://schemas.microsoft.com/office/drawing/2014/main" id="{764F8B5A-340A-E072-CBE8-D8ABCECB6A7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BEB4D4E2-631E-324D-8A2D-E500DC5E9C43}" type="slidenum">
              <a:rPr kumimoji="0" lang="en-US" altLang="zh-TW" sz="1200" b="0" smtClean="0">
                <a:solidFill>
                  <a:schemeClr val="tx1"/>
                </a:solidFill>
              </a:rPr>
              <a:pPr/>
              <a:t>28</a:t>
            </a:fld>
            <a:endParaRPr kumimoji="0" lang="en-US" altLang="zh-TW" sz="1200" b="0">
              <a:solidFill>
                <a:schemeClr val="tx1"/>
              </a:solidFill>
            </a:endParaRPr>
          </a:p>
        </p:txBody>
      </p:sp>
      <p:sp>
        <p:nvSpPr>
          <p:cNvPr id="61443" name="Rectangle 13">
            <a:extLst>
              <a:ext uri="{FF2B5EF4-FFF2-40B4-BE49-F238E27FC236}">
                <a16:creationId xmlns:a16="http://schemas.microsoft.com/office/drawing/2014/main" id="{12C3A1E1-87BA-90AF-2179-0B0AD5F6BA69}"/>
              </a:ext>
            </a:extLst>
          </p:cNvPr>
          <p:cNvSpPr>
            <a:spLocks noGrp="1" noChangeArrowheads="1"/>
          </p:cNvSpPr>
          <p:nvPr>
            <p:ph type="title" idx="4294967295"/>
          </p:nvPr>
        </p:nvSpPr>
        <p:spPr>
          <a:xfrm>
            <a:off x="2862263" y="819150"/>
            <a:ext cx="3960812" cy="1295400"/>
          </a:xfrm>
        </p:spPr>
        <p:txBody>
          <a:bodyPr/>
          <a:lstStyle/>
          <a:p>
            <a:pPr algn="ctr"/>
            <a:r>
              <a:rPr lang="en-US" altLang="zh-TW">
                <a:ea typeface="新細明體" panose="02020500000000000000" pitchFamily="18" charset="-120"/>
              </a:rPr>
              <a:t/>
            </a:r>
            <a:br>
              <a:rPr lang="en-US" altLang="zh-TW">
                <a:ea typeface="新細明體" panose="02020500000000000000" pitchFamily="18" charset="-120"/>
              </a:rPr>
            </a:br>
            <a:r>
              <a:rPr lang="zh-TW" altLang="en-US">
                <a:ea typeface="新細明體" panose="02020500000000000000" pitchFamily="18" charset="-120"/>
              </a:rPr>
              <a:t>第二課節</a:t>
            </a:r>
            <a:endParaRPr lang="en-US" altLang="zh-TW">
              <a:ea typeface="新細明體" panose="02020500000000000000" pitchFamily="18" charset="-120"/>
            </a:endParaRPr>
          </a:p>
        </p:txBody>
      </p:sp>
      <p:sp>
        <p:nvSpPr>
          <p:cNvPr id="3" name="標題 1">
            <a:extLst>
              <a:ext uri="{FF2B5EF4-FFF2-40B4-BE49-F238E27FC236}">
                <a16:creationId xmlns:a16="http://schemas.microsoft.com/office/drawing/2014/main" id="{58EF8350-1E74-08A6-0478-2F2557345F8F}"/>
              </a:ext>
            </a:extLst>
          </p:cNvPr>
          <p:cNvSpPr>
            <a:spLocks/>
          </p:cNvSpPr>
          <p:nvPr/>
        </p:nvSpPr>
        <p:spPr bwMode="auto">
          <a:xfrm>
            <a:off x="971550" y="2259013"/>
            <a:ext cx="7389813" cy="1792287"/>
          </a:xfrm>
          <a:prstGeom prst="rect">
            <a:avLst/>
          </a:prstGeom>
          <a:noFill/>
          <a:ln w="9525">
            <a:noFill/>
            <a:miter lim="800000"/>
            <a:headEnd/>
            <a:tailEnd/>
          </a:ln>
        </p:spPr>
        <p:txBody>
          <a:bodyPr anchor="b"/>
          <a:lstStyle/>
          <a:p>
            <a:pPr algn="ctr" eaLnBrk="1" hangingPunct="1">
              <a:defRPr/>
            </a:pPr>
            <a:r>
              <a:rPr lang="zh-TW" altLang="en-US" sz="3500" dirty="0">
                <a:effectLst>
                  <a:outerShdw blurRad="38100" dist="38100" dir="2700000" algn="tl">
                    <a:srgbClr val="C0C0C0"/>
                  </a:outerShdw>
                </a:effectLst>
                <a:latin typeface="Arial" charset="0"/>
              </a:rPr>
              <a:t>錯誤更正</a:t>
            </a:r>
            <a:r>
              <a:rPr lang="en-US" altLang="zh-CN" sz="3500" dirty="0">
                <a:effectLst>
                  <a:outerShdw blurRad="38100" dist="38100" dir="2700000" algn="tl">
                    <a:srgbClr val="C0C0C0"/>
                  </a:outerShdw>
                </a:effectLst>
                <a:latin typeface="Arial" charset="0"/>
              </a:rPr>
              <a:t>(</a:t>
            </a:r>
            <a:r>
              <a:rPr lang="en-US" altLang="zh-TW" sz="3500" dirty="0">
                <a:effectLst>
                  <a:outerShdw blurRad="38100" dist="38100" dir="2700000" algn="tl">
                    <a:srgbClr val="C0C0C0"/>
                  </a:outerShdw>
                </a:effectLst>
                <a:latin typeface="Arial" charset="0"/>
              </a:rPr>
              <a:t>I</a:t>
            </a:r>
            <a:r>
              <a:rPr lang="en-US" altLang="zh-CN" sz="3500" dirty="0">
                <a:effectLst>
                  <a:outerShdw blurRad="38100" dist="38100" dir="2700000" algn="tl">
                    <a:srgbClr val="C0C0C0"/>
                  </a:outerShdw>
                </a:effectLst>
                <a:latin typeface="Arial" charset="0"/>
              </a:rPr>
              <a:t>)</a:t>
            </a:r>
            <a:br>
              <a:rPr lang="en-US" altLang="zh-CN" sz="3500" dirty="0">
                <a:effectLst>
                  <a:outerShdw blurRad="38100" dist="38100" dir="2700000" algn="tl">
                    <a:srgbClr val="C0C0C0"/>
                  </a:outerShdw>
                </a:effectLst>
                <a:latin typeface="Arial" charset="0"/>
              </a:rPr>
            </a:br>
            <a:r>
              <a:rPr lang="zh-CN" altLang="en-US" sz="3500" dirty="0">
                <a:effectLst>
                  <a:outerShdw blurRad="38100" dist="38100" dir="2700000" algn="tl">
                    <a:srgbClr val="C0C0C0"/>
                  </a:outerShdw>
                </a:effectLst>
                <a:latin typeface="Poiret One" panose="00000500000000000000" pitchFamily="2" charset="0"/>
              </a:rPr>
              <a:t>－</a:t>
            </a:r>
            <a:r>
              <a:rPr lang="zh-TW" altLang="en-US" sz="3500" dirty="0">
                <a:effectLst>
                  <a:outerShdw blurRad="38100" dist="38100" dir="2700000" algn="tl">
                    <a:srgbClr val="C0C0C0"/>
                  </a:outerShdw>
                </a:effectLst>
                <a:latin typeface="Arial" charset="0"/>
              </a:rPr>
              <a:t>不會導致試算表不平衡的錯誤</a:t>
            </a:r>
            <a:endParaRPr lang="en-US" altLang="zh-TW" sz="3500" dirty="0">
              <a:effectLst>
                <a:outerShdw blurRad="38100" dist="38100" dir="2700000" algn="tl">
                  <a:srgbClr val="C0C0C0"/>
                </a:outerShdw>
              </a:effectLst>
              <a:latin typeface="Arial" charset="0"/>
            </a:endParaRPr>
          </a:p>
        </p:txBody>
      </p:sp>
      <p:pic>
        <p:nvPicPr>
          <p:cNvPr id="61445" name="Picture 9">
            <a:extLst>
              <a:ext uri="{FF2B5EF4-FFF2-40B4-BE49-F238E27FC236}">
                <a16:creationId xmlns:a16="http://schemas.microsoft.com/office/drawing/2014/main" id="{AC217C76-3A9B-AC14-C096-AD91922D0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238625"/>
            <a:ext cx="2343150"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頁尾版面配置區 4">
            <a:extLst>
              <a:ext uri="{FF2B5EF4-FFF2-40B4-BE49-F238E27FC236}">
                <a16:creationId xmlns:a16="http://schemas.microsoft.com/office/drawing/2014/main" id="{C4DF6633-FCB3-7EA3-8EC3-6AA458EDB25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EC819B46-D459-BA4C-A0B3-0D90C3CE4A22}" type="slidenum">
              <a:rPr kumimoji="0" lang="en-US" altLang="zh-TW" sz="1200" b="0" smtClean="0">
                <a:solidFill>
                  <a:schemeClr val="tx1"/>
                </a:solidFill>
              </a:rPr>
              <a:pPr/>
              <a:t>29</a:t>
            </a:fld>
            <a:endParaRPr kumimoji="0" lang="en-US" altLang="zh-TW" sz="1200" b="0">
              <a:solidFill>
                <a:schemeClr val="tx1"/>
              </a:solidFill>
            </a:endParaRPr>
          </a:p>
        </p:txBody>
      </p:sp>
      <p:sp>
        <p:nvSpPr>
          <p:cNvPr id="2" name="標題 1">
            <a:extLst>
              <a:ext uri="{FF2B5EF4-FFF2-40B4-BE49-F238E27FC236}">
                <a16:creationId xmlns:a16="http://schemas.microsoft.com/office/drawing/2014/main" id="{E94B2966-37D4-C74E-8399-B7733C0D2F30}"/>
              </a:ext>
            </a:extLst>
          </p:cNvPr>
          <p:cNvSpPr>
            <a:spLocks/>
          </p:cNvSpPr>
          <p:nvPr/>
        </p:nvSpPr>
        <p:spPr bwMode="auto">
          <a:xfrm>
            <a:off x="520700" y="1628775"/>
            <a:ext cx="5942013" cy="720725"/>
          </a:xfrm>
          <a:prstGeom prst="rect">
            <a:avLst/>
          </a:prstGeom>
          <a:noFill/>
          <a:ln w="9525">
            <a:noFill/>
            <a:miter lim="800000"/>
            <a:headEnd/>
            <a:tailEnd/>
          </a:ln>
        </p:spPr>
        <p:txBody>
          <a:bodyPr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defRPr/>
            </a:pPr>
            <a:r>
              <a:rPr lang="zh-TW" altLang="en-US" sz="2200" dirty="0">
                <a:effectLst>
                  <a:outerShdw blurRad="38100" dist="38100" dir="2700000" algn="tl">
                    <a:srgbClr val="C0C0C0"/>
                  </a:outerShdw>
                </a:effectLst>
                <a:ea typeface="Arial Unicode MS" pitchFamily="34" charset="-128"/>
              </a:rPr>
              <a:t>龍騰公司</a:t>
            </a:r>
            <a:endParaRPr lang="en-US" altLang="zh-TW" sz="2200" dirty="0">
              <a:effectLst>
                <a:outerShdw blurRad="38100" dist="38100" dir="2700000" algn="tl">
                  <a:srgbClr val="C0C0C0"/>
                </a:outerShdw>
              </a:effectLst>
              <a:ea typeface="Arial Unicode MS" pitchFamily="34" charset="-128"/>
            </a:endParaRPr>
          </a:p>
          <a:p>
            <a:pPr algn="ctr" eaLnBrk="1" hangingPunct="1">
              <a:defRPr/>
            </a:pPr>
            <a:r>
              <a:rPr lang="en-US" altLang="zh-HK" sz="2200" dirty="0">
                <a:effectLst>
                  <a:outerShdw blurRad="38100" dist="38100" dir="2700000" algn="tl">
                    <a:srgbClr val="C0C0C0"/>
                  </a:outerShdw>
                </a:effectLst>
                <a:ea typeface="Arial Unicode MS" pitchFamily="34" charset="-128"/>
              </a:rPr>
              <a:t>18</a:t>
            </a:r>
            <a:r>
              <a:rPr lang="zh-HK" altLang="en-US" sz="2200" dirty="0">
                <a:effectLst>
                  <a:outerShdw blurRad="38100" dist="38100" dir="2700000" algn="tl">
                    <a:srgbClr val="C0C0C0"/>
                  </a:outerShdw>
                </a:effectLst>
                <a:ea typeface="Arial Unicode MS" pitchFamily="34" charset="-128"/>
              </a:rPr>
              <a:t>年</a:t>
            </a:r>
            <a:r>
              <a:rPr lang="en-US" altLang="zh-TW" sz="2200" dirty="0">
                <a:effectLst>
                  <a:outerShdw blurRad="38100" dist="38100" dir="2700000" algn="tl">
                    <a:srgbClr val="C0C0C0"/>
                  </a:outerShdw>
                </a:effectLst>
                <a:ea typeface="Arial Unicode MS" pitchFamily="34" charset="-128"/>
              </a:rPr>
              <a:t>12</a:t>
            </a:r>
            <a:r>
              <a:rPr lang="zh-TW" altLang="en-US" sz="2200" dirty="0">
                <a:effectLst>
                  <a:outerShdw blurRad="38100" dist="38100" dir="2700000" algn="tl">
                    <a:srgbClr val="C0C0C0"/>
                  </a:outerShdw>
                </a:effectLst>
                <a:ea typeface="Arial Unicode MS" pitchFamily="34" charset="-128"/>
              </a:rPr>
              <a:t>月</a:t>
            </a:r>
            <a:r>
              <a:rPr lang="en-US" altLang="zh-TW" sz="2200" dirty="0">
                <a:effectLst>
                  <a:outerShdw blurRad="38100" dist="38100" dir="2700000" algn="tl">
                    <a:srgbClr val="C0C0C0"/>
                  </a:outerShdw>
                </a:effectLst>
                <a:ea typeface="Arial Unicode MS" pitchFamily="34" charset="-128"/>
              </a:rPr>
              <a:t>31</a:t>
            </a:r>
            <a:r>
              <a:rPr lang="zh-TW" altLang="en-US" sz="2200" dirty="0">
                <a:effectLst>
                  <a:outerShdw blurRad="38100" dist="38100" dir="2700000" algn="tl">
                    <a:srgbClr val="C0C0C0"/>
                  </a:outerShdw>
                </a:effectLst>
                <a:ea typeface="Arial Unicode MS" pitchFamily="34" charset="-128"/>
              </a:rPr>
              <a:t>日的試算表</a:t>
            </a:r>
            <a:endParaRPr lang="en-US" altLang="zh-TW" sz="2200" dirty="0">
              <a:effectLst>
                <a:outerShdw blurRad="38100" dist="38100" dir="2700000" algn="tl">
                  <a:srgbClr val="C0C0C0"/>
                </a:outerShdw>
              </a:effectLst>
            </a:endParaRPr>
          </a:p>
        </p:txBody>
      </p:sp>
      <p:sp>
        <p:nvSpPr>
          <p:cNvPr id="63492" name="Text Box 45">
            <a:extLst>
              <a:ext uri="{FF2B5EF4-FFF2-40B4-BE49-F238E27FC236}">
                <a16:creationId xmlns:a16="http://schemas.microsoft.com/office/drawing/2014/main" id="{C6792618-3D6D-579C-374D-2F02EBC6D9A3}"/>
              </a:ext>
            </a:extLst>
          </p:cNvPr>
          <p:cNvSpPr txBox="1">
            <a:spLocks noChangeArrowheads="1"/>
          </p:cNvSpPr>
          <p:nvPr/>
        </p:nvSpPr>
        <p:spPr bwMode="auto">
          <a:xfrm>
            <a:off x="1692275" y="368300"/>
            <a:ext cx="6030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zh-TW" altLang="en-US" sz="3400" dirty="0">
                <a:solidFill>
                  <a:schemeClr val="tx2"/>
                </a:solidFill>
              </a:rPr>
              <a:t>這份試算表正確麼？</a:t>
            </a:r>
            <a:endParaRPr lang="en-US" altLang="zh-TW" sz="3400" dirty="0">
              <a:solidFill>
                <a:schemeClr val="tx2"/>
              </a:solidFill>
            </a:endParaRPr>
          </a:p>
        </p:txBody>
      </p:sp>
      <p:sp>
        <p:nvSpPr>
          <p:cNvPr id="63493" name="AutoShape 106">
            <a:extLst>
              <a:ext uri="{FF2B5EF4-FFF2-40B4-BE49-F238E27FC236}">
                <a16:creationId xmlns:a16="http://schemas.microsoft.com/office/drawing/2014/main" id="{2B266D27-8589-D3AB-A411-6980504587F7}"/>
              </a:ext>
            </a:extLst>
          </p:cNvPr>
          <p:cNvSpPr>
            <a:spLocks noChangeArrowheads="1"/>
          </p:cNvSpPr>
          <p:nvPr/>
        </p:nvSpPr>
        <p:spPr bwMode="auto">
          <a:xfrm>
            <a:off x="6102350" y="3159125"/>
            <a:ext cx="2771775" cy="2160588"/>
          </a:xfrm>
          <a:prstGeom prst="cloudCallout">
            <a:avLst>
              <a:gd name="adj1" fmla="val -68727"/>
              <a:gd name="adj2" fmla="val 74542"/>
            </a:avLst>
          </a:prstGeom>
          <a:solidFill>
            <a:srgbClr val="FFFF99"/>
          </a:solidFill>
          <a:ln w="9525">
            <a:solidFill>
              <a:schemeClr val="tx1"/>
            </a:solidFill>
            <a:round/>
            <a:headEnd/>
            <a:tailEnd/>
          </a:ln>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 typeface="Wingdings" pitchFamily="2" charset="2"/>
              <a:buNone/>
            </a:pPr>
            <a:r>
              <a:rPr lang="zh-TW" altLang="en-US" sz="2400">
                <a:solidFill>
                  <a:schemeClr val="tx2"/>
                </a:solidFill>
              </a:rPr>
              <a:t>借方總額</a:t>
            </a:r>
            <a:endParaRPr lang="en-US" altLang="zh-TW" sz="2400">
              <a:solidFill>
                <a:schemeClr val="tx2"/>
              </a:solidFill>
            </a:endParaRPr>
          </a:p>
          <a:p>
            <a:pPr algn="ctr" eaLnBrk="1" hangingPunct="1">
              <a:spcBef>
                <a:spcPct val="0"/>
              </a:spcBef>
              <a:buClrTx/>
              <a:buSzTx/>
              <a:buFont typeface="Wingdings" pitchFamily="2" charset="2"/>
              <a:buNone/>
            </a:pPr>
            <a:r>
              <a:rPr lang="en-US" altLang="zh-TW" sz="2400">
                <a:solidFill>
                  <a:schemeClr val="tx2"/>
                </a:solidFill>
              </a:rPr>
              <a:t>= </a:t>
            </a:r>
            <a:r>
              <a:rPr lang="zh-TW" altLang="en-US" sz="2400">
                <a:solidFill>
                  <a:schemeClr val="tx2"/>
                </a:solidFill>
              </a:rPr>
              <a:t>貸方總額</a:t>
            </a:r>
            <a:endParaRPr lang="en-US" altLang="zh-TW" sz="2800">
              <a:solidFill>
                <a:schemeClr val="tx2"/>
              </a:solidFill>
            </a:endParaRPr>
          </a:p>
        </p:txBody>
      </p:sp>
      <p:graphicFrame>
        <p:nvGraphicFramePr>
          <p:cNvPr id="32118" name="Group 374">
            <a:extLst>
              <a:ext uri="{FF2B5EF4-FFF2-40B4-BE49-F238E27FC236}">
                <a16:creationId xmlns:a16="http://schemas.microsoft.com/office/drawing/2014/main" id="{6B924A3E-6DE3-E338-6C0D-9F224833865A}"/>
              </a:ext>
            </a:extLst>
          </p:cNvPr>
          <p:cNvGraphicFramePr>
            <a:graphicFrameLocks noGrp="1"/>
          </p:cNvGraphicFramePr>
          <p:nvPr>
            <p:extLst>
              <p:ext uri="{D42A27DB-BD31-4B8C-83A1-F6EECF244321}">
                <p14:modId xmlns:p14="http://schemas.microsoft.com/office/powerpoint/2010/main" val="2045311237"/>
              </p:ext>
            </p:extLst>
          </p:nvPr>
        </p:nvGraphicFramePr>
        <p:xfrm>
          <a:off x="611188" y="2403473"/>
          <a:ext cx="4860925" cy="3671891"/>
        </p:xfrm>
        <a:graphic>
          <a:graphicData uri="http://schemas.openxmlformats.org/drawingml/2006/table">
            <a:tbl>
              <a:tblPr/>
              <a:tblGrid>
                <a:gridCol w="1620837">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20838">
                  <a:extLst>
                    <a:ext uri="{9D8B030D-6E8A-4147-A177-3AD203B41FA5}">
                      <a16:colId xmlns:a16="http://schemas.microsoft.com/office/drawing/2014/main" val="20002"/>
                    </a:ext>
                  </a:extLst>
                </a:gridCol>
              </a:tblGrid>
              <a:tr h="518108">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借</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貸</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63243">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000" b="0" i="0" u="none" strike="noStrike" cap="none" normalizeH="0" baseline="0" dirty="0">
                          <a:ln>
                            <a:noFill/>
                          </a:ln>
                          <a:solidFill>
                            <a:schemeClr val="tx1"/>
                          </a:solidFill>
                          <a:effectLst/>
                          <a:latin typeface="Arial" charset="0"/>
                          <a:ea typeface="新細明體" pitchFamily="18" charset="-120"/>
                        </a:rPr>
                        <a:t>$</a:t>
                      </a:r>
                      <a:endParaRPr kumimoji="1" lang="en-US" altLang="zh-TW" sz="20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000" b="0" i="0" u="none" strike="noStrike" cap="none" normalizeH="0" baseline="0" dirty="0">
                          <a:ln>
                            <a:noFill/>
                          </a:ln>
                          <a:solidFill>
                            <a:schemeClr val="tx1"/>
                          </a:solidFill>
                          <a:effectLst/>
                          <a:latin typeface="Arial" charset="0"/>
                          <a:ea typeface="新細明體" pitchFamily="18" charset="-120"/>
                        </a:rPr>
                        <a:t>$</a:t>
                      </a:r>
                      <a:endParaRPr kumimoji="1" lang="en-US" altLang="zh-TW" sz="20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18108">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樓宇</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chemeClr val="tx1"/>
                          </a:solidFill>
                          <a:effectLst/>
                          <a:latin typeface="Arial" charset="0"/>
                          <a:ea typeface="新細明體" pitchFamily="18" charset="-120"/>
                        </a:rPr>
                        <a:t>100</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18108">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現金</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a:ln>
                            <a:noFill/>
                          </a:ln>
                          <a:solidFill>
                            <a:schemeClr val="tx1"/>
                          </a:solidFill>
                          <a:effectLst/>
                          <a:latin typeface="Arial" charset="0"/>
                          <a:ea typeface="新細明體" pitchFamily="18" charset="-120"/>
                        </a:rPr>
                        <a:t>150</a:t>
                      </a:r>
                      <a:endParaRPr kumimoji="1" lang="en-US" altLang="zh-TW" sz="2800" b="0" i="0" u="none" strike="noStrike" cap="none" normalizeH="0" baseline="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18108">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資本</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chemeClr val="tx1"/>
                          </a:solidFill>
                          <a:effectLst/>
                          <a:latin typeface="Arial" charset="0"/>
                          <a:ea typeface="新細明體" pitchFamily="18" charset="-120"/>
                        </a:rPr>
                        <a:t>120</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18108">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HK" altLang="en-US" sz="2800" b="0" i="0" u="none" strike="noStrike" cap="none" normalizeH="0" baseline="0" dirty="0" smtClean="0">
                          <a:ln>
                            <a:noFill/>
                          </a:ln>
                          <a:solidFill>
                            <a:schemeClr val="tx1"/>
                          </a:solidFill>
                          <a:effectLst/>
                          <a:latin typeface="Arial" charset="0"/>
                          <a:ea typeface="新細明體" pitchFamily="18" charset="-120"/>
                        </a:rPr>
                        <a:t>家具</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chemeClr val="tx1"/>
                          </a:solidFill>
                          <a:effectLst/>
                          <a:latin typeface="Arial" charset="0"/>
                          <a:ea typeface="新細明體" pitchFamily="18" charset="-120"/>
                        </a:rPr>
                        <a:t>130</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518108">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chemeClr val="tx1"/>
                          </a:solidFill>
                          <a:effectLst/>
                          <a:latin typeface="Arial" charset="0"/>
                          <a:ea typeface="新細明體" pitchFamily="18" charset="-120"/>
                        </a:rPr>
                        <a:t>250</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chemeClr val="tx1"/>
                          </a:solidFill>
                          <a:effectLst/>
                          <a:latin typeface="Arial" charset="0"/>
                          <a:ea typeface="新細明體" pitchFamily="18" charset="-120"/>
                        </a:rPr>
                        <a:t>250</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694" marB="4569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2111" name="Line 367">
            <a:extLst>
              <a:ext uri="{FF2B5EF4-FFF2-40B4-BE49-F238E27FC236}">
                <a16:creationId xmlns:a16="http://schemas.microsoft.com/office/drawing/2014/main" id="{E8AAD6FB-6B02-64E6-0B4E-DB1E4E4A87EE}"/>
              </a:ext>
            </a:extLst>
          </p:cNvPr>
          <p:cNvSpPr>
            <a:spLocks noChangeShapeType="1"/>
          </p:cNvSpPr>
          <p:nvPr/>
        </p:nvSpPr>
        <p:spPr bwMode="auto">
          <a:xfrm>
            <a:off x="2592388" y="5499100"/>
            <a:ext cx="1258887" cy="0"/>
          </a:xfrm>
          <a:prstGeom prst="line">
            <a:avLst/>
          </a:prstGeom>
          <a:noFill/>
          <a:ln w="762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32112" name="Line 368">
            <a:extLst>
              <a:ext uri="{FF2B5EF4-FFF2-40B4-BE49-F238E27FC236}">
                <a16:creationId xmlns:a16="http://schemas.microsoft.com/office/drawing/2014/main" id="{73DEEACE-F707-8105-A0E8-63962D7119D5}"/>
              </a:ext>
            </a:extLst>
          </p:cNvPr>
          <p:cNvSpPr>
            <a:spLocks noChangeShapeType="1"/>
          </p:cNvSpPr>
          <p:nvPr/>
        </p:nvSpPr>
        <p:spPr bwMode="auto">
          <a:xfrm>
            <a:off x="4121150" y="5499100"/>
            <a:ext cx="1260475" cy="0"/>
          </a:xfrm>
          <a:prstGeom prst="line">
            <a:avLst/>
          </a:prstGeom>
          <a:noFill/>
          <a:ln w="762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32113" name="Line 369">
            <a:extLst>
              <a:ext uri="{FF2B5EF4-FFF2-40B4-BE49-F238E27FC236}">
                <a16:creationId xmlns:a16="http://schemas.microsoft.com/office/drawing/2014/main" id="{0BF1A37F-1CF2-A717-BFA1-D8C5C7E7CD15}"/>
              </a:ext>
            </a:extLst>
          </p:cNvPr>
          <p:cNvSpPr>
            <a:spLocks noChangeShapeType="1"/>
          </p:cNvSpPr>
          <p:nvPr/>
        </p:nvSpPr>
        <p:spPr bwMode="auto">
          <a:xfrm>
            <a:off x="2592388" y="6219825"/>
            <a:ext cx="1258887"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32114" name="Line 370">
            <a:extLst>
              <a:ext uri="{FF2B5EF4-FFF2-40B4-BE49-F238E27FC236}">
                <a16:creationId xmlns:a16="http://schemas.microsoft.com/office/drawing/2014/main" id="{8E2E4AF9-BC1B-B57E-1583-3E16BCCDA02A}"/>
              </a:ext>
            </a:extLst>
          </p:cNvPr>
          <p:cNvSpPr>
            <a:spLocks noChangeShapeType="1"/>
          </p:cNvSpPr>
          <p:nvPr/>
        </p:nvSpPr>
        <p:spPr bwMode="auto">
          <a:xfrm>
            <a:off x="2592388" y="6129338"/>
            <a:ext cx="1258887"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32115" name="Line 371">
            <a:extLst>
              <a:ext uri="{FF2B5EF4-FFF2-40B4-BE49-F238E27FC236}">
                <a16:creationId xmlns:a16="http://schemas.microsoft.com/office/drawing/2014/main" id="{D9527AFA-B201-B529-6A7F-5BBD91C9B7D7}"/>
              </a:ext>
            </a:extLst>
          </p:cNvPr>
          <p:cNvSpPr>
            <a:spLocks noChangeShapeType="1"/>
          </p:cNvSpPr>
          <p:nvPr/>
        </p:nvSpPr>
        <p:spPr bwMode="auto">
          <a:xfrm>
            <a:off x="4121150" y="6219825"/>
            <a:ext cx="1258888"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32116" name="Line 372">
            <a:extLst>
              <a:ext uri="{FF2B5EF4-FFF2-40B4-BE49-F238E27FC236}">
                <a16:creationId xmlns:a16="http://schemas.microsoft.com/office/drawing/2014/main" id="{7D92DB8D-188D-A404-F9E9-D47969524CCA}"/>
              </a:ext>
            </a:extLst>
          </p:cNvPr>
          <p:cNvSpPr>
            <a:spLocks noChangeShapeType="1"/>
          </p:cNvSpPr>
          <p:nvPr/>
        </p:nvSpPr>
        <p:spPr bwMode="auto">
          <a:xfrm>
            <a:off x="4121150" y="6129338"/>
            <a:ext cx="1258888"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3" name="標題 1">
            <a:extLst>
              <a:ext uri="{FF2B5EF4-FFF2-40B4-BE49-F238E27FC236}">
                <a16:creationId xmlns:a16="http://schemas.microsoft.com/office/drawing/2014/main" id="{D2C1CD4C-4B88-CC3F-DF6F-C05D9085558E}"/>
              </a:ext>
            </a:extLst>
          </p:cNvPr>
          <p:cNvSpPr>
            <a:spLocks/>
          </p:cNvSpPr>
          <p:nvPr/>
        </p:nvSpPr>
        <p:spPr bwMode="auto">
          <a:xfrm>
            <a:off x="611188" y="5154613"/>
            <a:ext cx="5221287" cy="360362"/>
          </a:xfrm>
          <a:prstGeom prst="rect">
            <a:avLst/>
          </a:prstGeom>
          <a:solidFill>
            <a:schemeClr val="bg1"/>
          </a:solidFill>
          <a:ln w="9525">
            <a:noFill/>
            <a:miter lim="800000"/>
            <a:headEnd/>
            <a:tailEnd/>
          </a:ln>
        </p:spPr>
        <p:txBody>
          <a:bodyPr anchor="ctr"/>
          <a:lstStyle>
            <a:lvl1pPr eaLnBrk="0" hangingPunct="0">
              <a:defRPr kumimoji="1" sz="2400" b="1">
                <a:solidFill>
                  <a:schemeClr val="tx2"/>
                </a:solidFill>
                <a:latin typeface="Arial" panose="020B0604020202020204" pitchFamily="34" charset="0"/>
                <a:ea typeface="新細明體" panose="02020500000000000000" pitchFamily="18" charset="-120"/>
              </a:defRPr>
            </a:lvl1pPr>
            <a:lvl2pPr marL="742950" indent="-285750" eaLnBrk="0" hangingPunct="0">
              <a:defRPr kumimoji="1" sz="2400" b="1">
                <a:solidFill>
                  <a:schemeClr val="tx2"/>
                </a:solidFill>
                <a:latin typeface="Arial" panose="020B0604020202020204" pitchFamily="34" charset="0"/>
                <a:ea typeface="新細明體" panose="02020500000000000000" pitchFamily="18" charset="-120"/>
              </a:defRPr>
            </a:lvl2pPr>
            <a:lvl3pPr marL="1143000" indent="-228600" eaLnBrk="0" hangingPunct="0">
              <a:defRPr kumimoji="1" sz="2400" b="1">
                <a:solidFill>
                  <a:schemeClr val="tx2"/>
                </a:solidFill>
                <a:latin typeface="Arial" panose="020B0604020202020204" pitchFamily="34" charset="0"/>
                <a:ea typeface="新細明體" panose="02020500000000000000" pitchFamily="18" charset="-120"/>
              </a:defRPr>
            </a:lvl3pPr>
            <a:lvl4pPr marL="1600200" indent="-228600" eaLnBrk="0" hangingPunct="0">
              <a:defRPr kumimoji="1" sz="2400" b="1">
                <a:solidFill>
                  <a:schemeClr val="tx2"/>
                </a:solidFill>
                <a:latin typeface="Arial" panose="020B0604020202020204" pitchFamily="34" charset="0"/>
                <a:ea typeface="新細明體" panose="02020500000000000000" pitchFamily="18" charset="-120"/>
              </a:defRPr>
            </a:lvl4pPr>
            <a:lvl5pPr marL="2057400" indent="-228600" eaLnBrk="0" hangingPunct="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defRPr/>
            </a:pPr>
            <a:r>
              <a:rPr lang="zh-TW" altLang="en-US" sz="2800" b="0" dirty="0">
                <a:solidFill>
                  <a:schemeClr val="tx1"/>
                </a:solidFill>
              </a:rPr>
              <a:t>應付貨款   </a:t>
            </a:r>
            <a:r>
              <a:rPr lang="en-US" altLang="zh-TW" sz="2800" b="0" dirty="0">
                <a:solidFill>
                  <a:schemeClr val="tx1"/>
                </a:solidFill>
              </a:rPr>
              <a:t>   </a:t>
            </a:r>
            <a:r>
              <a:rPr lang="en-US" altLang="zh-TW" sz="2800" b="0" dirty="0">
                <a:solidFill>
                  <a:schemeClr val="tx1"/>
                </a:solidFill>
                <a:effectLst>
                  <a:outerShdw blurRad="38100" dist="38100" dir="2700000" algn="tl">
                    <a:srgbClr val="C0C0C0"/>
                  </a:outerShdw>
                </a:effectLst>
              </a:rPr>
              <a:t>                     </a:t>
            </a:r>
            <a:r>
              <a:rPr lang="en-US" altLang="zh-TW" sz="2800" b="0" dirty="0">
                <a:solidFill>
                  <a:schemeClr val="tx1"/>
                </a:solidFill>
              </a:rPr>
              <a:t>130</a:t>
            </a:r>
          </a:p>
        </p:txBody>
      </p:sp>
      <p:pic>
        <p:nvPicPr>
          <p:cNvPr id="63523" name="Picture 40">
            <a:extLst>
              <a:ext uri="{FF2B5EF4-FFF2-40B4-BE49-F238E27FC236}">
                <a16:creationId xmlns:a16="http://schemas.microsoft.com/office/drawing/2014/main" id="{16C05FDB-AAF8-58A4-0365-EC42E0390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77813"/>
            <a:ext cx="1530350"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頁尾版面配置區 4">
            <a:extLst>
              <a:ext uri="{FF2B5EF4-FFF2-40B4-BE49-F238E27FC236}">
                <a16:creationId xmlns:a16="http://schemas.microsoft.com/office/drawing/2014/main" id="{881D387B-EA42-CDFA-C14D-C6CBE5CF1D4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4A747F18-A9BC-4148-87B3-6CB216C83B5D}" type="slidenum">
              <a:rPr kumimoji="0" lang="en-US" altLang="zh-TW" sz="1200" b="0" smtClean="0">
                <a:solidFill>
                  <a:schemeClr val="tx1"/>
                </a:solidFill>
              </a:rPr>
              <a:pPr/>
              <a:t>3</a:t>
            </a:fld>
            <a:endParaRPr kumimoji="0" lang="en-US" altLang="zh-TW" sz="1200" b="0">
              <a:solidFill>
                <a:schemeClr val="tx1"/>
              </a:solidFill>
            </a:endParaRPr>
          </a:p>
        </p:txBody>
      </p:sp>
      <p:sp>
        <p:nvSpPr>
          <p:cNvPr id="10243" name="Rectangle 2">
            <a:extLst>
              <a:ext uri="{FF2B5EF4-FFF2-40B4-BE49-F238E27FC236}">
                <a16:creationId xmlns:a16="http://schemas.microsoft.com/office/drawing/2014/main" id="{BA1D64B6-661C-AE3B-E6AF-74D15E6E76FF}"/>
              </a:ext>
            </a:extLst>
          </p:cNvPr>
          <p:cNvSpPr>
            <a:spLocks noGrp="1" noChangeArrowheads="1"/>
          </p:cNvSpPr>
          <p:nvPr>
            <p:ph type="title" idx="4294967295"/>
          </p:nvPr>
        </p:nvSpPr>
        <p:spPr>
          <a:xfrm>
            <a:off x="250825" y="122238"/>
            <a:ext cx="8012113" cy="1295400"/>
          </a:xfrm>
        </p:spPr>
        <p:txBody>
          <a:bodyPr/>
          <a:lstStyle/>
          <a:p>
            <a:r>
              <a:rPr lang="zh-TW" altLang="en-US">
                <a:ea typeface="新細明體" panose="02020500000000000000" pitchFamily="18" charset="-120"/>
              </a:rPr>
              <a:t>公司的銀行存款記錄</a:t>
            </a:r>
            <a:endParaRPr lang="en-US" altLang="zh-TW">
              <a:ea typeface="新細明體" panose="02020500000000000000" pitchFamily="18" charset="-120"/>
            </a:endParaRPr>
          </a:p>
        </p:txBody>
      </p:sp>
      <p:sp>
        <p:nvSpPr>
          <p:cNvPr id="10244" name="AutoShape 13">
            <a:extLst>
              <a:ext uri="{FF2B5EF4-FFF2-40B4-BE49-F238E27FC236}">
                <a16:creationId xmlns:a16="http://schemas.microsoft.com/office/drawing/2014/main" id="{C725E2E7-6C64-3A53-938D-F41F769EA000}"/>
              </a:ext>
            </a:extLst>
          </p:cNvPr>
          <p:cNvSpPr>
            <a:spLocks noChangeArrowheads="1"/>
          </p:cNvSpPr>
          <p:nvPr/>
        </p:nvSpPr>
        <p:spPr bwMode="auto">
          <a:xfrm>
            <a:off x="4643438" y="1268413"/>
            <a:ext cx="4500562" cy="3619500"/>
          </a:xfrm>
          <a:prstGeom prst="cloudCallout">
            <a:avLst>
              <a:gd name="adj1" fmla="val -14620"/>
              <a:gd name="adj2" fmla="val 69648"/>
            </a:avLst>
          </a:prstGeom>
          <a:solidFill>
            <a:srgbClr val="C2EBFE"/>
          </a:solidFill>
          <a:ln w="9525">
            <a:solidFill>
              <a:srgbClr val="D6ADFF"/>
            </a:solidFill>
            <a:round/>
            <a:headEnd/>
            <a:tailEnd/>
          </a:ln>
          <a:effectLst>
            <a:outerShdw dist="107763" dir="8100000" algn="ctr" rotWithShape="0">
              <a:srgbClr val="808080">
                <a:alpha val="50000"/>
              </a:srgbClr>
            </a:outerShdw>
          </a:effec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endParaRPr kumimoji="0" lang="en-US" altLang="zh-TW" sz="2800" dirty="0">
              <a:solidFill>
                <a:srgbClr val="8001FF"/>
              </a:solidFill>
            </a:endParaRPr>
          </a:p>
          <a:p>
            <a:pPr algn="ctr" eaLnBrk="1" hangingPunct="1"/>
            <a:r>
              <a:rPr kumimoji="0" lang="zh-TW" altLang="en-US" sz="2800" dirty="0">
                <a:solidFill>
                  <a:srgbClr val="8001FF"/>
                </a:solidFill>
              </a:rPr>
              <a:t>兩份記錄於特定日期的結餘應否相同？</a:t>
            </a:r>
            <a:endParaRPr kumimoji="0" lang="en-US" altLang="zh-TW" sz="2800" dirty="0">
              <a:solidFill>
                <a:srgbClr val="8001FF"/>
              </a:solidFill>
            </a:endParaRPr>
          </a:p>
        </p:txBody>
      </p:sp>
      <p:sp>
        <p:nvSpPr>
          <p:cNvPr id="10245" name="Text Box 89">
            <a:extLst>
              <a:ext uri="{FF2B5EF4-FFF2-40B4-BE49-F238E27FC236}">
                <a16:creationId xmlns:a16="http://schemas.microsoft.com/office/drawing/2014/main" id="{0E7296CD-1601-78FA-1801-C89878B81C77}"/>
              </a:ext>
            </a:extLst>
          </p:cNvPr>
          <p:cNvSpPr txBox="1">
            <a:spLocks noChangeArrowheads="1"/>
          </p:cNvSpPr>
          <p:nvPr/>
        </p:nvSpPr>
        <p:spPr bwMode="auto">
          <a:xfrm>
            <a:off x="2681288" y="3159125"/>
            <a:ext cx="11080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r>
              <a:rPr lang="zh-TW" altLang="en-US"/>
              <a:t>現金簿</a:t>
            </a:r>
            <a:endParaRPr lang="en-US" altLang="zh-TW"/>
          </a:p>
        </p:txBody>
      </p:sp>
      <p:sp>
        <p:nvSpPr>
          <p:cNvPr id="10246" name="Text Box 91">
            <a:extLst>
              <a:ext uri="{FF2B5EF4-FFF2-40B4-BE49-F238E27FC236}">
                <a16:creationId xmlns:a16="http://schemas.microsoft.com/office/drawing/2014/main" id="{50C58D7D-380B-AF4D-817E-0173473B8222}"/>
              </a:ext>
            </a:extLst>
          </p:cNvPr>
          <p:cNvSpPr txBox="1">
            <a:spLocks noChangeArrowheads="1"/>
          </p:cNvSpPr>
          <p:nvPr/>
        </p:nvSpPr>
        <p:spPr bwMode="auto">
          <a:xfrm>
            <a:off x="2681288" y="5138738"/>
            <a:ext cx="14160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r>
              <a:rPr lang="zh-TW" altLang="en-US"/>
              <a:t>銀行結單</a:t>
            </a:r>
            <a:endParaRPr lang="en-US" altLang="zh-TW"/>
          </a:p>
        </p:txBody>
      </p:sp>
      <p:pic>
        <p:nvPicPr>
          <p:cNvPr id="10247" name="Picture 92">
            <a:extLst>
              <a:ext uri="{FF2B5EF4-FFF2-40B4-BE49-F238E27FC236}">
                <a16:creationId xmlns:a16="http://schemas.microsoft.com/office/drawing/2014/main" id="{B9C4D8E0-B741-1E89-F637-9F6BD1E3E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3311525"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8" name="Picture 93">
            <a:extLst>
              <a:ext uri="{FF2B5EF4-FFF2-40B4-BE49-F238E27FC236}">
                <a16:creationId xmlns:a16="http://schemas.microsoft.com/office/drawing/2014/main" id="{53352499-751E-B0A3-72D3-50493ADB3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879850"/>
            <a:ext cx="24384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頁尾版面配置區 4">
            <a:extLst>
              <a:ext uri="{FF2B5EF4-FFF2-40B4-BE49-F238E27FC236}">
                <a16:creationId xmlns:a16="http://schemas.microsoft.com/office/drawing/2014/main" id="{B1B9C554-6AE3-5FED-84C9-9DBBF623252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22AECBDB-B23E-DD49-B49B-9BAA63A1A2D9}" type="slidenum">
              <a:rPr kumimoji="0" lang="en-US" altLang="zh-TW" sz="1200" b="0" smtClean="0">
                <a:solidFill>
                  <a:schemeClr val="tx1"/>
                </a:solidFill>
              </a:rPr>
              <a:pPr/>
              <a:t>30</a:t>
            </a:fld>
            <a:endParaRPr kumimoji="0" lang="en-US" altLang="zh-TW" sz="1200" b="0">
              <a:solidFill>
                <a:schemeClr val="tx1"/>
              </a:solidFill>
            </a:endParaRPr>
          </a:p>
        </p:txBody>
      </p:sp>
      <p:sp>
        <p:nvSpPr>
          <p:cNvPr id="65539" name="Rectangle 13">
            <a:extLst>
              <a:ext uri="{FF2B5EF4-FFF2-40B4-BE49-F238E27FC236}">
                <a16:creationId xmlns:a16="http://schemas.microsoft.com/office/drawing/2014/main" id="{31E68EB9-3C65-36D9-E922-86AD862AEACE}"/>
              </a:ext>
            </a:extLst>
          </p:cNvPr>
          <p:cNvSpPr>
            <a:spLocks noGrp="1" noChangeArrowheads="1"/>
          </p:cNvSpPr>
          <p:nvPr>
            <p:ph type="title" idx="4294967295"/>
          </p:nvPr>
        </p:nvSpPr>
        <p:spPr/>
        <p:txBody>
          <a:bodyPr/>
          <a:lstStyle/>
          <a:p>
            <a:r>
              <a:rPr lang="zh-TW" altLang="en-US">
                <a:ea typeface="新細明體" panose="02020500000000000000" pitchFamily="18" charset="-120"/>
              </a:rPr>
              <a:t>不會影響試算表平衡的錯誤</a:t>
            </a:r>
            <a:endParaRPr lang="en-US" altLang="zh-TW">
              <a:ea typeface="新細明體" panose="02020500000000000000" pitchFamily="18" charset="-120"/>
            </a:endParaRPr>
          </a:p>
        </p:txBody>
      </p:sp>
      <p:sp>
        <p:nvSpPr>
          <p:cNvPr id="3" name="標題 1">
            <a:extLst>
              <a:ext uri="{FF2B5EF4-FFF2-40B4-BE49-F238E27FC236}">
                <a16:creationId xmlns:a16="http://schemas.microsoft.com/office/drawing/2014/main" id="{210E258D-3F5F-4285-BAE4-04EC02E099CA}"/>
              </a:ext>
            </a:extLst>
          </p:cNvPr>
          <p:cNvSpPr>
            <a:spLocks/>
          </p:cNvSpPr>
          <p:nvPr/>
        </p:nvSpPr>
        <p:spPr bwMode="auto">
          <a:xfrm>
            <a:off x="3059113" y="2565400"/>
            <a:ext cx="6084887" cy="3384550"/>
          </a:xfrm>
          <a:prstGeom prst="rect">
            <a:avLst/>
          </a:prstGeom>
          <a:noFill/>
          <a:ln w="9525">
            <a:noFill/>
            <a:miter lim="800000"/>
            <a:headEnd/>
            <a:tailEnd/>
          </a:ln>
        </p:spPr>
        <p:txBody>
          <a:bodyPr anchor="ctr"/>
          <a:lstStyle/>
          <a:p>
            <a:pPr marL="819150" indent="-819150" eaLnBrk="1" hangingPunct="1">
              <a:buFont typeface="Wingdings" pitchFamily="2" charset="2"/>
              <a:buNone/>
              <a:defRPr/>
            </a:pPr>
            <a:r>
              <a:rPr lang="en-US" altLang="zh-CN">
                <a:effectLst>
                  <a:outerShdw blurRad="38100" dist="38100" dir="2700000" algn="tl">
                    <a:srgbClr val="C0C0C0"/>
                  </a:outerShdw>
                </a:effectLst>
                <a:latin typeface="Arial" charset="0"/>
              </a:rPr>
              <a:t>	</a:t>
            </a:r>
            <a:endParaRPr lang="en-US" altLang="zh-TW">
              <a:effectLst>
                <a:outerShdw blurRad="38100" dist="38100" dir="2700000" algn="tl">
                  <a:srgbClr val="C0C0C0"/>
                </a:outerShdw>
              </a:effectLst>
              <a:latin typeface="Arial" charset="0"/>
            </a:endParaRPr>
          </a:p>
        </p:txBody>
      </p:sp>
      <p:sp>
        <p:nvSpPr>
          <p:cNvPr id="65541" name="AutoShape 12" descr="羊皮紙">
            <a:extLst>
              <a:ext uri="{FF2B5EF4-FFF2-40B4-BE49-F238E27FC236}">
                <a16:creationId xmlns:a16="http://schemas.microsoft.com/office/drawing/2014/main" id="{0FF8ACF3-3397-CFB9-F48B-27C5C6A066E1}"/>
              </a:ext>
            </a:extLst>
          </p:cNvPr>
          <p:cNvSpPr>
            <a:spLocks noChangeArrowheads="1"/>
          </p:cNvSpPr>
          <p:nvPr/>
        </p:nvSpPr>
        <p:spPr bwMode="auto">
          <a:xfrm>
            <a:off x="5562600" y="3879850"/>
            <a:ext cx="3309938" cy="2339975"/>
          </a:xfrm>
          <a:prstGeom prst="wedgeRoundRectCallout">
            <a:avLst>
              <a:gd name="adj1" fmla="val -97611"/>
              <a:gd name="adj2" fmla="val 6491"/>
              <a:gd name="adj3" fmla="val 16667"/>
            </a:avLst>
          </a:prstGeom>
          <a:blipFill dpi="0" rotWithShape="1">
            <a:blip r:embed="rId3"/>
            <a:srcRect/>
            <a:tile tx="0" ty="0" sx="100000" sy="100000" flip="none" algn="tl"/>
          </a:blipFill>
          <a:ln w="9525" algn="ctr">
            <a:solidFill>
              <a:schemeClr val="tx1"/>
            </a:solidFill>
            <a:miter lim="800000"/>
            <a:headEnd/>
            <a:tailEnd/>
          </a:ln>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zh-TW" altLang="en-US" sz="2800">
                <a:solidFill>
                  <a:schemeClr val="tx2"/>
                </a:solidFill>
              </a:rPr>
              <a:t>你能說出這些錯誤的類型嗎？</a:t>
            </a:r>
            <a:endParaRPr lang="en-US" altLang="zh-TW" sz="2800">
              <a:solidFill>
                <a:schemeClr val="tx2"/>
              </a:solidFill>
            </a:endParaRPr>
          </a:p>
        </p:txBody>
      </p:sp>
      <p:sp>
        <p:nvSpPr>
          <p:cNvPr id="65542" name="WordArt 16">
            <a:extLst>
              <a:ext uri="{FF2B5EF4-FFF2-40B4-BE49-F238E27FC236}">
                <a16:creationId xmlns:a16="http://schemas.microsoft.com/office/drawing/2014/main" id="{68011FB5-A24E-ED29-3120-29CBD21F4945}"/>
              </a:ext>
            </a:extLst>
          </p:cNvPr>
          <p:cNvSpPr>
            <a:spLocks noChangeArrowheads="1" noChangeShapeType="1" noTextEdit="1"/>
          </p:cNvSpPr>
          <p:nvPr/>
        </p:nvSpPr>
        <p:spPr bwMode="auto">
          <a:xfrm>
            <a:off x="701675" y="1898650"/>
            <a:ext cx="6661150" cy="1800225"/>
          </a:xfrm>
          <a:prstGeom prst="rect">
            <a:avLst/>
          </a:prstGeom>
        </p:spPr>
        <p:txBody>
          <a:bodyPr wrap="none" fromWordArt="1">
            <a:prstTxWarp prst="textDeflate">
              <a:avLst>
                <a:gd name="adj" fmla="val 26227"/>
              </a:avLst>
            </a:prstTxWarp>
          </a:bodyPr>
          <a:lstStyle/>
          <a:p>
            <a:pPr algn="ctr">
              <a:defRPr/>
            </a:pPr>
            <a:r>
              <a:rPr lang="zh-TW" altLang="en-US" sz="3600" kern="10" dirty="0">
                <a:ln w="9525">
                  <a:solidFill>
                    <a:srgbClr val="000000"/>
                  </a:solidFill>
                  <a:round/>
                  <a:headEnd/>
                  <a:tailEnd/>
                </a:ln>
                <a:solidFill>
                  <a:srgbClr val="FF0000"/>
                </a:solidFill>
                <a:latin typeface="DotumChe" panose="020B0609000101010101" pitchFamily="49" charset="-127"/>
                <a:ea typeface="DotumChe" panose="020B0609000101010101" pitchFamily="49" charset="-127"/>
              </a:rPr>
              <a:t>平衡 </a:t>
            </a:r>
            <a:r>
              <a:rPr lang="en-US" altLang="zh-TW" sz="3600" kern="10" dirty="0">
                <a:ln w="9525">
                  <a:solidFill>
                    <a:srgbClr val="000000"/>
                  </a:solidFill>
                  <a:round/>
                  <a:headEnd/>
                  <a:tailEnd/>
                </a:ln>
                <a:solidFill>
                  <a:srgbClr val="FF0000"/>
                </a:solidFill>
                <a:latin typeface="DotumChe" panose="020B0609000101010101" pitchFamily="49" charset="-127"/>
                <a:ea typeface="DotumChe" panose="020B0609000101010101" pitchFamily="49" charset="-127"/>
              </a:rPr>
              <a:t>≠ </a:t>
            </a:r>
            <a:r>
              <a:rPr lang="zh-TW" altLang="en-US" sz="3600" kern="10" dirty="0">
                <a:ln w="9525">
                  <a:solidFill>
                    <a:srgbClr val="000000"/>
                  </a:solidFill>
                  <a:round/>
                  <a:headEnd/>
                  <a:tailEnd/>
                </a:ln>
                <a:solidFill>
                  <a:srgbClr val="FF0000"/>
                </a:solidFill>
                <a:latin typeface="DotumChe" panose="020B0609000101010101" pitchFamily="49" charset="-127"/>
                <a:ea typeface="DotumChe" panose="020B0609000101010101" pitchFamily="49" charset="-127"/>
              </a:rPr>
              <a:t>無錯誤</a:t>
            </a:r>
          </a:p>
        </p:txBody>
      </p:sp>
      <p:pic>
        <p:nvPicPr>
          <p:cNvPr id="65543" name="Picture 12">
            <a:extLst>
              <a:ext uri="{FF2B5EF4-FFF2-40B4-BE49-F238E27FC236}">
                <a16:creationId xmlns:a16="http://schemas.microsoft.com/office/drawing/2014/main" id="{7C1EED1B-C4F2-337F-E32B-E016285FC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4149725"/>
            <a:ext cx="2233613" cy="177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頁尾版面配置區 4">
            <a:extLst>
              <a:ext uri="{FF2B5EF4-FFF2-40B4-BE49-F238E27FC236}">
                <a16:creationId xmlns:a16="http://schemas.microsoft.com/office/drawing/2014/main" id="{3098EF64-397D-39A7-5425-EC4C2070D4A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AD163C92-5643-DA47-916F-0EBCDE8832AD}" type="slidenum">
              <a:rPr kumimoji="0" lang="en-US" altLang="zh-TW" sz="1200" b="0" smtClean="0">
                <a:solidFill>
                  <a:schemeClr val="tx1"/>
                </a:solidFill>
              </a:rPr>
              <a:pPr/>
              <a:t>31</a:t>
            </a:fld>
            <a:endParaRPr kumimoji="0" lang="en-US" altLang="zh-TW" sz="1200" b="0">
              <a:solidFill>
                <a:schemeClr val="tx1"/>
              </a:solidFill>
            </a:endParaRPr>
          </a:p>
        </p:txBody>
      </p:sp>
      <p:sp>
        <p:nvSpPr>
          <p:cNvPr id="67587" name="Rectangle 13">
            <a:extLst>
              <a:ext uri="{FF2B5EF4-FFF2-40B4-BE49-F238E27FC236}">
                <a16:creationId xmlns:a16="http://schemas.microsoft.com/office/drawing/2014/main" id="{9B4F2E4C-27B7-FCDB-AB5B-76F78FC1825B}"/>
              </a:ext>
            </a:extLst>
          </p:cNvPr>
          <p:cNvSpPr>
            <a:spLocks noGrp="1" noChangeArrowheads="1"/>
          </p:cNvSpPr>
          <p:nvPr>
            <p:ph type="title" idx="4294967295"/>
          </p:nvPr>
        </p:nvSpPr>
        <p:spPr/>
        <p:txBody>
          <a:bodyPr/>
          <a:lstStyle/>
          <a:p>
            <a:r>
              <a:rPr lang="en-US" altLang="zh-TW">
                <a:ea typeface="新細明體" panose="02020500000000000000" pitchFamily="18" charset="-120"/>
              </a:rPr>
              <a:t>1.</a:t>
            </a:r>
            <a:r>
              <a:rPr lang="zh-TW" altLang="en-US">
                <a:ea typeface="新細明體" panose="02020500000000000000" pitchFamily="18" charset="-120"/>
              </a:rPr>
              <a:t> 帳名調亂錯誤	</a:t>
            </a:r>
          </a:p>
        </p:txBody>
      </p:sp>
      <p:sp>
        <p:nvSpPr>
          <p:cNvPr id="3" name="標題 1">
            <a:extLst>
              <a:ext uri="{FF2B5EF4-FFF2-40B4-BE49-F238E27FC236}">
                <a16:creationId xmlns:a16="http://schemas.microsoft.com/office/drawing/2014/main" id="{A733075D-E4DF-8685-63C6-EDA6965F90DB}"/>
              </a:ext>
            </a:extLst>
          </p:cNvPr>
          <p:cNvSpPr>
            <a:spLocks/>
          </p:cNvSpPr>
          <p:nvPr/>
        </p:nvSpPr>
        <p:spPr bwMode="auto">
          <a:xfrm>
            <a:off x="2862263" y="2259013"/>
            <a:ext cx="5834062" cy="1620837"/>
          </a:xfrm>
          <a:prstGeom prst="rect">
            <a:avLst/>
          </a:prstGeom>
          <a:noFill/>
          <a:ln w="9525">
            <a:noFill/>
            <a:miter lim="800000"/>
            <a:headEnd/>
            <a:tailEnd/>
          </a:ln>
        </p:spPr>
        <p:txBody>
          <a:bodyPr anchor="ctr"/>
          <a:lstStyle/>
          <a:p>
            <a:pPr eaLnBrk="1" hangingPunct="1">
              <a:buFont typeface="Wingdings" pitchFamily="2" charset="2"/>
              <a:buNone/>
              <a:defRPr/>
            </a:pPr>
            <a:r>
              <a:rPr lang="zh-TW" altLang="en-US" dirty="0">
                <a:effectLst>
                  <a:outerShdw blurRad="38100" dist="38100" dir="2700000" algn="tl">
                    <a:srgbClr val="C0C0C0"/>
                  </a:outerShdw>
                </a:effectLst>
                <a:latin typeface="Arial" charset="0"/>
              </a:rPr>
              <a:t>例子：用支票向桑米公司支付</a:t>
            </a:r>
            <a:r>
              <a:rPr lang="en-US" altLang="zh-TW" dirty="0">
                <a:effectLst>
                  <a:outerShdw blurRad="38100" dist="38100" dir="2700000" algn="tl">
                    <a:srgbClr val="C0C0C0"/>
                  </a:outerShdw>
                </a:effectLst>
                <a:latin typeface="Arial" charset="0"/>
              </a:rPr>
              <a:t>$6,000</a:t>
            </a:r>
            <a:r>
              <a:rPr lang="zh-TW" altLang="en-US" dirty="0">
                <a:effectLst>
                  <a:outerShdw blurRad="38100" dist="38100" dir="2700000" algn="tl">
                    <a:srgbClr val="C0C0C0"/>
                  </a:outerShdw>
                </a:effectLst>
                <a:latin typeface="Arial" charset="0"/>
              </a:rPr>
              <a:t>。款項正確記入現金簿中，但誤記入桑田公司的帳目。</a:t>
            </a:r>
            <a:r>
              <a:rPr lang="en-US" altLang="zh-CN" dirty="0">
                <a:effectLst>
                  <a:outerShdw blurRad="38100" dist="38100" dir="2700000" algn="tl">
                    <a:srgbClr val="C0C0C0"/>
                  </a:outerShdw>
                </a:effectLst>
                <a:latin typeface="Arial" charset="0"/>
              </a:rPr>
              <a:t/>
            </a:r>
            <a:br>
              <a:rPr lang="en-US" altLang="zh-CN" dirty="0">
                <a:effectLst>
                  <a:outerShdw blurRad="38100" dist="38100" dir="2700000" algn="tl">
                    <a:srgbClr val="C0C0C0"/>
                  </a:outerShdw>
                </a:effectLst>
                <a:latin typeface="Arial" charset="0"/>
              </a:rPr>
            </a:br>
            <a:endParaRPr lang="en-US" altLang="zh-TW" dirty="0">
              <a:effectLst>
                <a:outerShdw blurRad="38100" dist="38100" dir="2700000" algn="tl">
                  <a:srgbClr val="C0C0C0"/>
                </a:outerShdw>
              </a:effectLst>
              <a:latin typeface="Arial" charset="0"/>
            </a:endParaRPr>
          </a:p>
        </p:txBody>
      </p:sp>
      <p:sp>
        <p:nvSpPr>
          <p:cNvPr id="67589" name="WordArt 6">
            <a:extLst>
              <a:ext uri="{FF2B5EF4-FFF2-40B4-BE49-F238E27FC236}">
                <a16:creationId xmlns:a16="http://schemas.microsoft.com/office/drawing/2014/main" id="{5E3E1B9F-7CE5-56B0-6C01-4B0BF7D66583}"/>
              </a:ext>
            </a:extLst>
          </p:cNvPr>
          <p:cNvSpPr>
            <a:spLocks noChangeArrowheads="1" noChangeShapeType="1" noTextEdit="1"/>
          </p:cNvSpPr>
          <p:nvPr/>
        </p:nvSpPr>
        <p:spPr bwMode="auto">
          <a:xfrm>
            <a:off x="1187450" y="1700213"/>
            <a:ext cx="770572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2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標楷體" panose="02010601000101010101" pitchFamily="2" charset="-120"/>
                <a:ea typeface="標楷體" panose="02010601000101010101" pitchFamily="2" charset="-120"/>
              </a:rPr>
              <a:t>******************</a:t>
            </a:r>
          </a:p>
        </p:txBody>
      </p:sp>
      <p:sp>
        <p:nvSpPr>
          <p:cNvPr id="4" name="標題 1">
            <a:extLst>
              <a:ext uri="{FF2B5EF4-FFF2-40B4-BE49-F238E27FC236}">
                <a16:creationId xmlns:a16="http://schemas.microsoft.com/office/drawing/2014/main" id="{F2BA07E2-A930-B7C8-28B4-BA15EB304F9C}"/>
              </a:ext>
            </a:extLst>
          </p:cNvPr>
          <p:cNvSpPr>
            <a:spLocks/>
          </p:cNvSpPr>
          <p:nvPr/>
        </p:nvSpPr>
        <p:spPr bwMode="auto">
          <a:xfrm>
            <a:off x="2501900" y="4329113"/>
            <a:ext cx="6283325" cy="720725"/>
          </a:xfrm>
          <a:prstGeom prst="rect">
            <a:avLst/>
          </a:prstGeom>
          <a:noFill/>
          <a:ln w="9525">
            <a:noFill/>
            <a:miter lim="800000"/>
            <a:headEnd/>
            <a:tailEnd/>
          </a:ln>
        </p:spPr>
        <p:txBody>
          <a:bodyPr anchor="ctr"/>
          <a:lstStyle/>
          <a:p>
            <a:pPr eaLnBrk="1" hangingPunct="1">
              <a:buFont typeface="Wingdings" pitchFamily="2" charset="2"/>
              <a:buNone/>
              <a:defRPr/>
            </a:pPr>
            <a:r>
              <a:rPr lang="en-US" altLang="zh-CN" dirty="0">
                <a:effectLst>
                  <a:outerShdw blurRad="38100" dist="38100" dir="2700000" algn="tl">
                    <a:srgbClr val="C0C0C0"/>
                  </a:outerShdw>
                </a:effectLst>
                <a:latin typeface="Arial" charset="0"/>
              </a:rPr>
              <a:t/>
            </a:r>
            <a:br>
              <a:rPr lang="en-US" altLang="zh-CN" dirty="0">
                <a:effectLst>
                  <a:outerShdw blurRad="38100" dist="38100" dir="2700000" algn="tl">
                    <a:srgbClr val="C0C0C0"/>
                  </a:outerShdw>
                </a:effectLst>
                <a:latin typeface="Arial" charset="0"/>
              </a:rPr>
            </a:br>
            <a:endParaRPr lang="en-US" altLang="zh-TW" dirty="0">
              <a:effectLst>
                <a:outerShdw blurRad="38100" dist="38100" dir="2700000" algn="tl">
                  <a:srgbClr val="C0C0C0"/>
                </a:outerShdw>
              </a:effectLst>
              <a:latin typeface="Arial" charset="0"/>
            </a:endParaRPr>
          </a:p>
          <a:p>
            <a:pPr eaLnBrk="1" hangingPunct="1">
              <a:buFont typeface="Wingdings" pitchFamily="2" charset="2"/>
              <a:buNone/>
              <a:defRPr/>
            </a:pPr>
            <a:r>
              <a:rPr lang="zh-TW" altLang="en-US" u="sng" dirty="0">
                <a:solidFill>
                  <a:srgbClr val="8001FF"/>
                </a:solidFill>
                <a:effectLst>
                  <a:outerShdw blurRad="38100" dist="38100" dir="2700000" algn="tl">
                    <a:srgbClr val="C0C0C0"/>
                  </a:outerShdw>
                </a:effectLst>
                <a:latin typeface="Arial" charset="0"/>
              </a:rPr>
              <a:t>更正</a:t>
            </a:r>
            <a:r>
              <a:rPr lang="zh-TW" altLang="en-US" u="sng" dirty="0">
                <a:solidFill>
                  <a:srgbClr val="8001FF"/>
                </a:solidFill>
                <a:effectLst>
                  <a:outerShdw blurRad="38100" dist="38100" dir="2700000" algn="tl">
                    <a:srgbClr val="C0C0C0"/>
                  </a:outerShdw>
                </a:effectLst>
                <a:latin typeface="Poiret One" panose="00000500000000000000" pitchFamily="2" charset="0"/>
              </a:rPr>
              <a:t>：</a:t>
            </a:r>
            <a:r>
              <a:rPr lang="en-US" altLang="zh-CN" u="sng"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   </a:t>
            </a:r>
            <a:endParaRPr lang="en-US" altLang="zh-CN"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借記</a:t>
            </a: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貸記</a:t>
            </a:r>
            <a:endParaRPr lang="en-US" altLang="zh-CN"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CN" dirty="0">
                <a:solidFill>
                  <a:srgbClr val="8001FF"/>
                </a:solidFill>
                <a:effectLst>
                  <a:outerShdw blurRad="38100" dist="38100" dir="2700000" algn="tl">
                    <a:srgbClr val="C0C0C0"/>
                  </a:outerShdw>
                </a:effectLst>
                <a:latin typeface="Arial" charset="0"/>
              </a:rPr>
              <a:t>			                      $           $</a:t>
            </a:r>
          </a:p>
          <a:p>
            <a:pPr eaLnBrk="1" hangingPunct="1">
              <a:buFont typeface="Wingdings" pitchFamily="2" charset="2"/>
              <a:buNone/>
              <a:defRPr/>
            </a:pPr>
            <a:r>
              <a:rPr lang="zh-TW" altLang="en-US" dirty="0">
                <a:solidFill>
                  <a:srgbClr val="8001FF"/>
                </a:solidFill>
                <a:effectLst>
                  <a:outerShdw blurRad="38100" dist="38100" dir="2700000" algn="tl">
                    <a:srgbClr val="C0C0C0"/>
                  </a:outerShdw>
                </a:effectLst>
                <a:latin typeface="Arial" charset="0"/>
              </a:rPr>
              <a:t>應付貨款</a:t>
            </a:r>
            <a:r>
              <a:rPr lang="en-US" altLang="zh-CN" dirty="0">
                <a:solidFill>
                  <a:srgbClr val="8001FF"/>
                </a:solidFill>
                <a:effectLst>
                  <a:outerShdw blurRad="38100" dist="38100" dir="2700000" algn="tl">
                    <a:srgbClr val="C0C0C0"/>
                  </a:outerShdw>
                </a:effectLst>
                <a:latin typeface="Arial" charset="0"/>
              </a:rPr>
              <a:t> </a:t>
            </a:r>
            <a:r>
              <a:rPr lang="zh-CN" altLang="en-US" dirty="0">
                <a:solidFill>
                  <a:srgbClr val="8001FF"/>
                </a:solidFill>
                <a:effectLst>
                  <a:outerShdw blurRad="38100" dist="38100" dir="2700000" algn="tl">
                    <a:srgbClr val="C0C0C0"/>
                  </a:outerShdw>
                </a:effectLst>
                <a:latin typeface="Poiret One" panose="00000500000000000000" pitchFamily="2" charset="0"/>
              </a:rPr>
              <a:t>－</a:t>
            </a:r>
            <a:r>
              <a:rPr lang="en-US" altLang="zh-CN" dirty="0">
                <a:solidFill>
                  <a:srgbClr val="8001FF"/>
                </a:solidFill>
                <a:effectLst>
                  <a:outerShdw blurRad="38100" dist="38100" dir="2700000" algn="tl">
                    <a:srgbClr val="C0C0C0"/>
                  </a:outerShdw>
                </a:effectLst>
                <a:latin typeface="Arial" charset="0"/>
              </a:rPr>
              <a:t> </a:t>
            </a:r>
            <a:r>
              <a:rPr lang="zh-CN" altLang="en-US" dirty="0">
                <a:solidFill>
                  <a:srgbClr val="8001FF"/>
                </a:solidFill>
                <a:effectLst>
                  <a:outerShdw blurRad="38100" dist="38100" dir="2700000" algn="tl">
                    <a:srgbClr val="C0C0C0"/>
                  </a:outerShdw>
                </a:effectLst>
                <a:latin typeface="Arial" charset="0"/>
              </a:rPr>
              <a:t>桑米公司</a:t>
            </a: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6,000</a:t>
            </a:r>
            <a:r>
              <a:rPr lang="en-US" altLang="zh-CN" dirty="0">
                <a:solidFill>
                  <a:srgbClr val="8001FF"/>
                </a:solidFill>
                <a:effectLst>
                  <a:outerShdw blurRad="38100" dist="38100" dir="2700000" algn="tl">
                    <a:srgbClr val="C0C0C0"/>
                  </a:outerShdw>
                </a:effectLst>
                <a:latin typeface="Arial" charset="0"/>
              </a:rPr>
              <a:t/>
            </a:r>
            <a:br>
              <a:rPr lang="en-US" altLang="zh-CN" dirty="0">
                <a:solidFill>
                  <a:srgbClr val="8001FF"/>
                </a:solidFill>
                <a:effectLst>
                  <a:outerShdw blurRad="38100" dist="38100" dir="2700000" algn="tl">
                    <a:srgbClr val="C0C0C0"/>
                  </a:outerShdw>
                </a:effectLst>
                <a:latin typeface="Arial" charset="0"/>
              </a:rPr>
            </a:b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應付貨款</a:t>
            </a:r>
            <a:r>
              <a:rPr lang="en-US" altLang="zh-CN" dirty="0">
                <a:solidFill>
                  <a:srgbClr val="8001FF"/>
                </a:solidFill>
                <a:effectLst>
                  <a:outerShdw blurRad="38100" dist="38100" dir="2700000" algn="tl">
                    <a:srgbClr val="C0C0C0"/>
                  </a:outerShdw>
                </a:effectLst>
                <a:latin typeface="Arial" charset="0"/>
              </a:rPr>
              <a:t> </a:t>
            </a:r>
            <a:r>
              <a:rPr lang="zh-CN" altLang="en-US" dirty="0">
                <a:solidFill>
                  <a:srgbClr val="8001FF"/>
                </a:solidFill>
                <a:effectLst>
                  <a:outerShdw blurRad="38100" dist="38100" dir="2700000" algn="tl">
                    <a:srgbClr val="C0C0C0"/>
                  </a:outerShdw>
                </a:effectLst>
                <a:latin typeface="Poiret One" panose="00000500000000000000" pitchFamily="2" charset="0"/>
              </a:rPr>
              <a:t>－</a:t>
            </a:r>
            <a:r>
              <a:rPr lang="zh-TW" altLang="en-US" dirty="0">
                <a:solidFill>
                  <a:srgbClr val="8001FF"/>
                </a:solidFill>
                <a:effectLst>
                  <a:outerShdw blurRad="38100" dist="38100" dir="2700000" algn="tl">
                    <a:srgbClr val="C0C0C0"/>
                  </a:outerShdw>
                </a:effectLst>
                <a:latin typeface="Poiret One" panose="00000500000000000000" pitchFamily="2" charset="0"/>
              </a:rPr>
              <a:t> </a:t>
            </a:r>
            <a:r>
              <a:rPr lang="zh-TW" altLang="en-US" dirty="0">
                <a:solidFill>
                  <a:srgbClr val="8001FF"/>
                </a:solidFill>
                <a:effectLst>
                  <a:outerShdw blurRad="38100" dist="38100" dir="2700000" algn="tl">
                    <a:srgbClr val="C0C0C0"/>
                  </a:outerShdw>
                </a:effectLst>
                <a:latin typeface="Arial" charset="0"/>
              </a:rPr>
              <a:t>桑田公司        </a:t>
            </a:r>
            <a:r>
              <a:rPr lang="en-US" altLang="zh-CN"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6,000</a:t>
            </a:r>
          </a:p>
          <a:p>
            <a:pPr eaLnBrk="1" hangingPunct="1">
              <a:buFont typeface="Wingdings" pitchFamily="2" charset="2"/>
              <a:buNone/>
              <a:defRPr/>
            </a:pPr>
            <a:endParaRPr lang="en-US" altLang="zh-TW" dirty="0">
              <a:solidFill>
                <a:srgbClr val="8001FF"/>
              </a:solidFill>
              <a:effectLst>
                <a:outerShdw blurRad="38100" dist="38100" dir="2700000" algn="tl">
                  <a:srgbClr val="C0C0C0"/>
                </a:outerShdw>
              </a:effectLst>
              <a:latin typeface="Arial" charset="0"/>
            </a:endParaRPr>
          </a:p>
        </p:txBody>
      </p:sp>
      <p:grpSp>
        <p:nvGrpSpPr>
          <p:cNvPr id="67591" name="群組 12">
            <a:extLst>
              <a:ext uri="{FF2B5EF4-FFF2-40B4-BE49-F238E27FC236}">
                <a16:creationId xmlns:a16="http://schemas.microsoft.com/office/drawing/2014/main" id="{6AE82A7F-B500-9D2C-FC88-1D38FE4475F6}"/>
              </a:ext>
            </a:extLst>
          </p:cNvPr>
          <p:cNvGrpSpPr>
            <a:grpSpLocks/>
          </p:cNvGrpSpPr>
          <p:nvPr/>
        </p:nvGrpSpPr>
        <p:grpSpPr bwMode="auto">
          <a:xfrm>
            <a:off x="520700" y="2573338"/>
            <a:ext cx="1981200" cy="1981200"/>
            <a:chOff x="520700" y="2573027"/>
            <a:chExt cx="1981200" cy="1981200"/>
          </a:xfrm>
        </p:grpSpPr>
        <p:sp>
          <p:nvSpPr>
            <p:cNvPr id="8" name="橢圓 7">
              <a:extLst>
                <a:ext uri="{FF2B5EF4-FFF2-40B4-BE49-F238E27FC236}">
                  <a16:creationId xmlns:a16="http://schemas.microsoft.com/office/drawing/2014/main" id="{B6AD2ABC-1058-9B29-D7AE-3CE65C00016F}"/>
                </a:ext>
              </a:extLst>
            </p:cNvPr>
            <p:cNvSpPr/>
            <p:nvPr/>
          </p:nvSpPr>
          <p:spPr>
            <a:xfrm>
              <a:off x="520700" y="2573027"/>
              <a:ext cx="1981200" cy="1981200"/>
            </a:xfrm>
            <a:prstGeom prst="ellipse">
              <a:avLst/>
            </a:prstGeom>
            <a:solidFill>
              <a:srgbClr val="FFEC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ltLang="zh-TW" sz="3600" dirty="0">
                <a:solidFill>
                  <a:schemeClr val="accent4"/>
                </a:solidFill>
              </a:endParaRPr>
            </a:p>
            <a:p>
              <a:pPr algn="ctr">
                <a:defRPr/>
              </a:pPr>
              <a:r>
                <a:rPr lang="zh-TW" altLang="en-US" sz="3500" dirty="0">
                  <a:solidFill>
                    <a:schemeClr val="accent4"/>
                  </a:solidFill>
                </a:rPr>
                <a:t>桑米</a:t>
              </a:r>
              <a:endParaRPr lang="en-US" altLang="zh-TW" sz="3500" dirty="0">
                <a:solidFill>
                  <a:schemeClr val="accent4"/>
                </a:solidFill>
              </a:endParaRPr>
            </a:p>
            <a:p>
              <a:pPr algn="ctr">
                <a:defRPr/>
              </a:pPr>
              <a:endParaRPr lang="en-US" altLang="zh-TW" sz="3500" dirty="0">
                <a:solidFill>
                  <a:schemeClr val="accent4"/>
                </a:solidFill>
              </a:endParaRPr>
            </a:p>
            <a:p>
              <a:pPr algn="ctr">
                <a:defRPr/>
              </a:pPr>
              <a:r>
                <a:rPr lang="zh-TW" altLang="en-US" sz="3500" dirty="0">
                  <a:solidFill>
                    <a:schemeClr val="accent4"/>
                  </a:solidFill>
                </a:rPr>
                <a:t>桑田</a:t>
              </a:r>
              <a:endParaRPr lang="en-US" altLang="zh-TW" sz="3500" dirty="0">
                <a:solidFill>
                  <a:schemeClr val="accent4"/>
                </a:solidFill>
              </a:endParaRPr>
            </a:p>
            <a:p>
              <a:pPr algn="ctr">
                <a:defRPr/>
              </a:pPr>
              <a:endParaRPr lang="zh-TW" altLang="en-US" sz="3600" dirty="0">
                <a:solidFill>
                  <a:schemeClr val="accent4"/>
                </a:solidFill>
              </a:endParaRPr>
            </a:p>
          </p:txBody>
        </p:sp>
        <p:pic>
          <p:nvPicPr>
            <p:cNvPr id="67593" name="Picture 11">
              <a:extLst>
                <a:ext uri="{FF2B5EF4-FFF2-40B4-BE49-F238E27FC236}">
                  <a16:creationId xmlns:a16="http://schemas.microsoft.com/office/drawing/2014/main" id="{B5D019EB-7B64-A485-063D-9145B059B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237" t="40897" r="31418" b="32629"/>
            <a:stretch>
              <a:fillRect/>
            </a:stretch>
          </p:blipFill>
          <p:spPr bwMode="auto">
            <a:xfrm>
              <a:off x="1151251" y="3248976"/>
              <a:ext cx="720097" cy="630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頁尾版面配置區 4">
            <a:extLst>
              <a:ext uri="{FF2B5EF4-FFF2-40B4-BE49-F238E27FC236}">
                <a16:creationId xmlns:a16="http://schemas.microsoft.com/office/drawing/2014/main" id="{CD8419A7-18B3-FA54-6B81-3B2986F792BA}"/>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8BCA1FC0-D326-4F42-93A3-5CA86CF231D3}" type="slidenum">
              <a:rPr kumimoji="0" lang="en-US" altLang="zh-TW" sz="1200" b="0" smtClean="0">
                <a:solidFill>
                  <a:schemeClr val="tx1"/>
                </a:solidFill>
              </a:rPr>
              <a:pPr/>
              <a:t>32</a:t>
            </a:fld>
            <a:endParaRPr kumimoji="0" lang="en-US" altLang="zh-TW" sz="1200" b="0">
              <a:solidFill>
                <a:schemeClr val="tx1"/>
              </a:solidFill>
            </a:endParaRPr>
          </a:p>
        </p:txBody>
      </p:sp>
      <p:sp>
        <p:nvSpPr>
          <p:cNvPr id="69635" name="Rectangle 13">
            <a:extLst>
              <a:ext uri="{FF2B5EF4-FFF2-40B4-BE49-F238E27FC236}">
                <a16:creationId xmlns:a16="http://schemas.microsoft.com/office/drawing/2014/main" id="{E2100681-D58C-52D1-CCD9-1EF411EABD65}"/>
              </a:ext>
            </a:extLst>
          </p:cNvPr>
          <p:cNvSpPr>
            <a:spLocks noGrp="1" noChangeArrowheads="1"/>
          </p:cNvSpPr>
          <p:nvPr>
            <p:ph type="title" idx="4294967295"/>
          </p:nvPr>
        </p:nvSpPr>
        <p:spPr/>
        <p:txBody>
          <a:bodyPr/>
          <a:lstStyle/>
          <a:p>
            <a:r>
              <a:rPr lang="en-US" altLang="zh-TW">
                <a:ea typeface="新細明體" panose="02020500000000000000" pitchFamily="18" charset="-120"/>
              </a:rPr>
              <a:t>2.</a:t>
            </a:r>
            <a:r>
              <a:rPr lang="zh-TW" altLang="en-US">
                <a:ea typeface="新細明體" panose="02020500000000000000" pitchFamily="18" charset="-120"/>
              </a:rPr>
              <a:t> 原則性錯誤</a:t>
            </a:r>
          </a:p>
        </p:txBody>
      </p:sp>
      <p:sp>
        <p:nvSpPr>
          <p:cNvPr id="3" name="標題 1">
            <a:extLst>
              <a:ext uri="{FF2B5EF4-FFF2-40B4-BE49-F238E27FC236}">
                <a16:creationId xmlns:a16="http://schemas.microsoft.com/office/drawing/2014/main" id="{BE1CA02D-4BA7-C8F1-FC87-CA96364D80E1}"/>
              </a:ext>
            </a:extLst>
          </p:cNvPr>
          <p:cNvSpPr>
            <a:spLocks/>
          </p:cNvSpPr>
          <p:nvPr/>
        </p:nvSpPr>
        <p:spPr bwMode="auto">
          <a:xfrm>
            <a:off x="2771775" y="2168525"/>
            <a:ext cx="5761038" cy="1890713"/>
          </a:xfrm>
          <a:prstGeom prst="rect">
            <a:avLst/>
          </a:prstGeom>
          <a:noFill/>
          <a:ln w="9525">
            <a:noFill/>
            <a:miter lim="800000"/>
            <a:headEnd/>
            <a:tailEnd/>
          </a:ln>
        </p:spPr>
        <p:txBody>
          <a:bodyPr anchor="ctr"/>
          <a:lstStyle/>
          <a:p>
            <a:pPr eaLnBrk="1" hangingPunct="1">
              <a:buFont typeface="Wingdings" pitchFamily="2" charset="2"/>
              <a:buNone/>
              <a:defRPr/>
            </a:pPr>
            <a:r>
              <a:rPr lang="zh-TW" altLang="en-US" dirty="0">
                <a:effectLst>
                  <a:outerShdw blurRad="38100" dist="38100" dir="2700000" algn="tl">
                    <a:srgbClr val="C0C0C0"/>
                  </a:outerShdw>
                </a:effectLst>
                <a:latin typeface="Arial" charset="0"/>
              </a:rPr>
              <a:t>例子：  以支票</a:t>
            </a:r>
            <a:r>
              <a:rPr lang="en-US" altLang="zh-TW" dirty="0">
                <a:effectLst>
                  <a:outerShdw blurRad="38100" dist="38100" dir="2700000" algn="tl">
                    <a:srgbClr val="C0C0C0"/>
                  </a:outerShdw>
                </a:effectLst>
                <a:latin typeface="Arial" charset="0"/>
              </a:rPr>
              <a:t>$80,000</a:t>
            </a:r>
            <a:r>
              <a:rPr lang="zh-TW" altLang="en-US" dirty="0">
                <a:effectLst>
                  <a:outerShdw blurRad="38100" dist="38100" dir="2700000" algn="tl">
                    <a:srgbClr val="C0C0C0"/>
                  </a:outerShdw>
                </a:effectLst>
                <a:latin typeface="Arial" charset="0"/>
              </a:rPr>
              <a:t>購買一輛小型貨車，並借記汽車費用帳。</a:t>
            </a:r>
            <a:endParaRPr lang="en-US" altLang="zh-TW" dirty="0">
              <a:effectLst>
                <a:outerShdw blurRad="38100" dist="38100" dir="2700000" algn="tl">
                  <a:srgbClr val="C0C0C0"/>
                </a:outerShdw>
              </a:effectLst>
              <a:latin typeface="Arial" charset="0"/>
            </a:endParaRPr>
          </a:p>
        </p:txBody>
      </p:sp>
      <p:sp>
        <p:nvSpPr>
          <p:cNvPr id="69637" name="WordArt 6">
            <a:extLst>
              <a:ext uri="{FF2B5EF4-FFF2-40B4-BE49-F238E27FC236}">
                <a16:creationId xmlns:a16="http://schemas.microsoft.com/office/drawing/2014/main" id="{A611760F-EA0F-016C-BE68-1672AAFCD4C8}"/>
              </a:ext>
            </a:extLst>
          </p:cNvPr>
          <p:cNvSpPr>
            <a:spLocks noChangeArrowheads="1" noChangeShapeType="1" noTextEdit="1"/>
          </p:cNvSpPr>
          <p:nvPr/>
        </p:nvSpPr>
        <p:spPr bwMode="auto">
          <a:xfrm>
            <a:off x="1187450" y="1700213"/>
            <a:ext cx="770572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2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標楷體" panose="02010601000101010101" pitchFamily="2" charset="-120"/>
                <a:ea typeface="標楷體" panose="02010601000101010101" pitchFamily="2" charset="-120"/>
              </a:rPr>
              <a:t>******************</a:t>
            </a:r>
          </a:p>
        </p:txBody>
      </p:sp>
      <p:sp>
        <p:nvSpPr>
          <p:cNvPr id="4" name="標題 1">
            <a:extLst>
              <a:ext uri="{FF2B5EF4-FFF2-40B4-BE49-F238E27FC236}">
                <a16:creationId xmlns:a16="http://schemas.microsoft.com/office/drawing/2014/main" id="{C390BEC0-5637-2AD2-2644-8F5BBD3069A9}"/>
              </a:ext>
            </a:extLst>
          </p:cNvPr>
          <p:cNvSpPr>
            <a:spLocks/>
          </p:cNvSpPr>
          <p:nvPr/>
        </p:nvSpPr>
        <p:spPr bwMode="auto">
          <a:xfrm>
            <a:off x="2916238" y="3968750"/>
            <a:ext cx="6227762" cy="1189038"/>
          </a:xfrm>
          <a:prstGeom prst="rect">
            <a:avLst/>
          </a:prstGeom>
          <a:noFill/>
          <a:ln w="9525">
            <a:noFill/>
            <a:miter lim="800000"/>
            <a:headEnd/>
            <a:tailEnd/>
          </a:ln>
        </p:spPr>
        <p:txBody>
          <a:bodyPr anchor="ctr"/>
          <a:lstStyle/>
          <a:p>
            <a:pPr eaLnBrk="1" hangingPunct="1">
              <a:buFont typeface="Wingdings" pitchFamily="2" charset="2"/>
              <a:buNone/>
              <a:defRPr/>
            </a:pPr>
            <a:endParaRPr lang="en-US" altLang="zh-TW" dirty="0">
              <a:effectLst>
                <a:outerShdw blurRad="38100" dist="38100" dir="2700000" algn="tl">
                  <a:srgbClr val="C0C0C0"/>
                </a:outerShdw>
              </a:effectLst>
              <a:latin typeface="Arial" charset="0"/>
            </a:endParaRPr>
          </a:p>
          <a:p>
            <a:pPr eaLnBrk="1" hangingPunct="1">
              <a:buFont typeface="Wingdings" pitchFamily="2" charset="2"/>
              <a:buNone/>
              <a:defRPr/>
            </a:pPr>
            <a:r>
              <a:rPr lang="zh-TW" altLang="en-US" u="sng" dirty="0">
                <a:solidFill>
                  <a:srgbClr val="8001FF"/>
                </a:solidFill>
                <a:effectLst>
                  <a:outerShdw blurRad="38100" dist="38100" dir="2700000" algn="tl">
                    <a:srgbClr val="C0C0C0"/>
                  </a:outerShdw>
                </a:effectLst>
                <a:latin typeface="Arial" charset="0"/>
              </a:rPr>
              <a:t>更正：</a:t>
            </a:r>
            <a:endParaRPr lang="en-US" altLang="zh-CN" u="sng"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CN" i="1" dirty="0">
                <a:solidFill>
                  <a:srgbClr val="8001FF"/>
                </a:solidFill>
                <a:effectLst>
                  <a:outerShdw blurRad="38100" dist="38100" dir="2700000" algn="tl">
                    <a:srgbClr val="C0C0C0"/>
                  </a:outerShdw>
                </a:effectLst>
                <a:latin typeface="Arial" charset="0"/>
              </a:rPr>
              <a:t>				</a:t>
            </a:r>
            <a:r>
              <a:rPr lang="zh-TW" altLang="en-US" i="1"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借記</a:t>
            </a: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貸記</a:t>
            </a:r>
            <a:endParaRPr lang="en-US" altLang="zh-CN"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CN" dirty="0">
                <a:solidFill>
                  <a:srgbClr val="8001FF"/>
                </a:solidFill>
                <a:effectLst>
                  <a:outerShdw blurRad="38100" dist="38100" dir="2700000" algn="tl">
                    <a:srgbClr val="C0C0C0"/>
                  </a:outerShdw>
                </a:effectLst>
                <a:latin typeface="Arial" charset="0"/>
              </a:rPr>
              <a:t>				  $            $	</a:t>
            </a:r>
            <a:endParaRPr lang="en-US" altLang="zh-TW" u="sng"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zh-TW" altLang="en-US" dirty="0" smtClean="0">
                <a:solidFill>
                  <a:srgbClr val="8001FF"/>
                </a:solidFill>
                <a:effectLst>
                  <a:outerShdw blurRad="38100" dist="38100" dir="2700000" algn="tl">
                    <a:srgbClr val="C0C0C0"/>
                  </a:outerShdw>
                </a:effectLst>
                <a:latin typeface="Arial" charset="0"/>
              </a:rPr>
              <a:t>貨車</a:t>
            </a:r>
            <a:r>
              <a:rPr lang="en-US" altLang="zh-TW" dirty="0">
                <a:solidFill>
                  <a:srgbClr val="8001FF"/>
                </a:solidFill>
                <a:effectLst>
                  <a:outerShdw blurRad="38100" dist="38100" dir="2700000" algn="tl">
                    <a:srgbClr val="C0C0C0"/>
                  </a:outerShdw>
                </a:effectLst>
                <a:latin typeface="Arial" charset="0"/>
              </a:rPr>
              <a:t>		</a:t>
            </a:r>
            <a:r>
              <a:rPr lang="en-US" altLang="zh-CN" dirty="0">
                <a:solidFill>
                  <a:srgbClr val="8001FF"/>
                </a:solidFill>
                <a:effectLst>
                  <a:outerShdw blurRad="38100" dist="38100" dir="2700000" algn="tl">
                    <a:srgbClr val="C0C0C0"/>
                  </a:outerShdw>
                </a:effectLst>
                <a:latin typeface="Arial" charset="0"/>
              </a:rPr>
              <a:t>            </a:t>
            </a:r>
            <a:r>
              <a:rPr lang="en-US" altLang="zh-CN" dirty="0" smtClean="0">
                <a:solidFill>
                  <a:srgbClr val="8001FF"/>
                </a:solidFill>
                <a:effectLst>
                  <a:outerShdw blurRad="38100" dist="38100" dir="2700000" algn="tl">
                    <a:srgbClr val="C0C0C0"/>
                  </a:outerShdw>
                </a:effectLst>
                <a:latin typeface="Arial" charset="0"/>
              </a:rPr>
              <a:t>         </a:t>
            </a:r>
            <a:r>
              <a:rPr lang="en-US" altLang="zh-TW" dirty="0" smtClean="0">
                <a:solidFill>
                  <a:srgbClr val="8001FF"/>
                </a:solidFill>
                <a:effectLst>
                  <a:outerShdw blurRad="38100" dist="38100" dir="2700000" algn="tl">
                    <a:srgbClr val="C0C0C0"/>
                  </a:outerShdw>
                </a:effectLst>
                <a:latin typeface="Arial" charset="0"/>
              </a:rPr>
              <a:t>80,000</a:t>
            </a:r>
            <a:endParaRPr lang="en-US" altLang="zh-TW"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TW" dirty="0">
                <a:solidFill>
                  <a:srgbClr val="8001FF"/>
                </a:solidFill>
                <a:effectLst>
                  <a:outerShdw blurRad="38100" dist="38100" dir="2700000" algn="tl">
                    <a:srgbClr val="C0C0C0"/>
                  </a:outerShdw>
                </a:effectLst>
                <a:latin typeface="Arial" charset="0"/>
              </a:rPr>
              <a:t>   </a:t>
            </a: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汽車費用</a:t>
            </a:r>
            <a:r>
              <a:rPr lang="en-US" altLang="zh-TW" dirty="0">
                <a:solidFill>
                  <a:srgbClr val="8001FF"/>
                </a:solidFill>
                <a:effectLst>
                  <a:outerShdw blurRad="38100" dist="38100" dir="2700000" algn="tl">
                    <a:srgbClr val="C0C0C0"/>
                  </a:outerShdw>
                </a:effectLst>
                <a:latin typeface="Arial" charset="0"/>
              </a:rPr>
              <a:t>	</a:t>
            </a: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80,000</a:t>
            </a:r>
          </a:p>
        </p:txBody>
      </p:sp>
      <p:pic>
        <p:nvPicPr>
          <p:cNvPr id="69639" name="Picture 11">
            <a:extLst>
              <a:ext uri="{FF2B5EF4-FFF2-40B4-BE49-F238E27FC236}">
                <a16:creationId xmlns:a16="http://schemas.microsoft.com/office/drawing/2014/main" id="{5357A50E-A3CC-6256-1ED9-BBAF61FB0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519488"/>
            <a:ext cx="2208213"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頁尾版面配置區 4">
            <a:extLst>
              <a:ext uri="{FF2B5EF4-FFF2-40B4-BE49-F238E27FC236}">
                <a16:creationId xmlns:a16="http://schemas.microsoft.com/office/drawing/2014/main" id="{555A2396-5882-36EB-8936-C98A39D2208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24CAED09-3606-B949-BD84-81BC95589C69}" type="slidenum">
              <a:rPr kumimoji="0" lang="en-US" altLang="zh-TW" sz="1200" b="0" smtClean="0">
                <a:solidFill>
                  <a:schemeClr val="tx1"/>
                </a:solidFill>
              </a:rPr>
              <a:pPr/>
              <a:t>33</a:t>
            </a:fld>
            <a:endParaRPr kumimoji="0" lang="en-US" altLang="zh-TW" sz="1200" b="0">
              <a:solidFill>
                <a:schemeClr val="tx1"/>
              </a:solidFill>
            </a:endParaRPr>
          </a:p>
        </p:txBody>
      </p:sp>
      <p:sp>
        <p:nvSpPr>
          <p:cNvPr id="71683" name="Rectangle 12">
            <a:extLst>
              <a:ext uri="{FF2B5EF4-FFF2-40B4-BE49-F238E27FC236}">
                <a16:creationId xmlns:a16="http://schemas.microsoft.com/office/drawing/2014/main" id="{2534CB84-CC0F-17FF-FB62-63F02A5D42FD}"/>
              </a:ext>
            </a:extLst>
          </p:cNvPr>
          <p:cNvSpPr>
            <a:spLocks noGrp="1" noChangeArrowheads="1"/>
          </p:cNvSpPr>
          <p:nvPr>
            <p:ph type="title" idx="4294967295"/>
          </p:nvPr>
        </p:nvSpPr>
        <p:spPr/>
        <p:txBody>
          <a:bodyPr/>
          <a:lstStyle/>
          <a:p>
            <a:r>
              <a:rPr lang="en-US" altLang="zh-TW">
                <a:ea typeface="新細明體" panose="02020500000000000000" pitchFamily="18" charset="-120"/>
              </a:rPr>
              <a:t>3.</a:t>
            </a:r>
            <a:r>
              <a:rPr lang="zh-TW" altLang="en-US">
                <a:ea typeface="新細明體" panose="02020500000000000000" pitchFamily="18" charset="-120"/>
              </a:rPr>
              <a:t> 原始分錄錯誤	</a:t>
            </a:r>
          </a:p>
        </p:txBody>
      </p:sp>
      <p:sp>
        <p:nvSpPr>
          <p:cNvPr id="3" name="標題 1">
            <a:extLst>
              <a:ext uri="{FF2B5EF4-FFF2-40B4-BE49-F238E27FC236}">
                <a16:creationId xmlns:a16="http://schemas.microsoft.com/office/drawing/2014/main" id="{FFF5EB30-4ED4-9A62-7361-EAA7AA9D9C16}"/>
              </a:ext>
            </a:extLst>
          </p:cNvPr>
          <p:cNvSpPr>
            <a:spLocks/>
          </p:cNvSpPr>
          <p:nvPr/>
        </p:nvSpPr>
        <p:spPr bwMode="auto">
          <a:xfrm>
            <a:off x="3041650" y="1989138"/>
            <a:ext cx="5834063" cy="1439862"/>
          </a:xfrm>
          <a:prstGeom prst="rect">
            <a:avLst/>
          </a:prstGeom>
          <a:noFill/>
          <a:ln w="9525">
            <a:noFill/>
            <a:miter lim="800000"/>
            <a:headEnd/>
            <a:tailEnd/>
          </a:ln>
        </p:spPr>
        <p:txBody>
          <a:bodyPr anchor="ctr"/>
          <a:lstStyle/>
          <a:p>
            <a:pPr eaLnBrk="1" hangingPunct="1">
              <a:buFont typeface="Wingdings" pitchFamily="2" charset="2"/>
              <a:buNone/>
              <a:defRPr/>
            </a:pPr>
            <a:r>
              <a:rPr lang="en-US" altLang="zh-CN" dirty="0">
                <a:effectLst>
                  <a:outerShdw blurRad="38100" dist="38100" dir="2700000" algn="tl">
                    <a:srgbClr val="C0C0C0"/>
                  </a:outerShdw>
                </a:effectLst>
                <a:latin typeface="Arial" charset="0"/>
              </a:rPr>
              <a:t/>
            </a:r>
            <a:br>
              <a:rPr lang="en-US" altLang="zh-CN" dirty="0">
                <a:effectLst>
                  <a:outerShdw blurRad="38100" dist="38100" dir="2700000" algn="tl">
                    <a:srgbClr val="C0C0C0"/>
                  </a:outerShdw>
                </a:effectLst>
                <a:latin typeface="Arial" charset="0"/>
              </a:rPr>
            </a:br>
            <a:r>
              <a:rPr lang="zh-TW" altLang="en-US" dirty="0">
                <a:effectLst>
                  <a:outerShdw blurRad="38100" dist="38100" dir="2700000" algn="tl">
                    <a:srgbClr val="C0C0C0"/>
                  </a:outerShdw>
                </a:effectLst>
                <a:latin typeface="Arial" charset="0"/>
              </a:rPr>
              <a:t>例子：從</a:t>
            </a:r>
            <a:r>
              <a:rPr lang="zh-CN" altLang="en-US" dirty="0">
                <a:effectLst>
                  <a:outerShdw blurRad="38100" dist="38100" dir="2700000" algn="tl">
                    <a:srgbClr val="C0C0C0"/>
                  </a:outerShdw>
                </a:effectLst>
                <a:latin typeface="Arial" charset="0"/>
              </a:rPr>
              <a:t>桑米公司</a:t>
            </a:r>
            <a:r>
              <a:rPr lang="zh-TW" altLang="en-US" dirty="0">
                <a:effectLst>
                  <a:outerShdw blurRad="38100" dist="38100" dir="2700000" algn="tl">
                    <a:srgbClr val="C0C0C0"/>
                  </a:outerShdw>
                </a:effectLst>
                <a:latin typeface="Arial" charset="0"/>
              </a:rPr>
              <a:t>賒購貨物</a:t>
            </a:r>
            <a:r>
              <a:rPr lang="en-US" altLang="zh-CN" dirty="0">
                <a:effectLst>
                  <a:outerShdw blurRad="38100" dist="38100" dir="2700000" algn="tl">
                    <a:srgbClr val="C0C0C0"/>
                  </a:outerShdw>
                </a:effectLst>
                <a:latin typeface="Arial" charset="0"/>
              </a:rPr>
              <a:t>$17</a:t>
            </a:r>
            <a:r>
              <a:rPr lang="en-US" altLang="zh-TW" dirty="0">
                <a:effectLst>
                  <a:outerShdw blurRad="38100" dist="38100" dir="2700000" algn="tl">
                    <a:srgbClr val="C0C0C0"/>
                  </a:outerShdw>
                </a:effectLst>
                <a:latin typeface="Arial" charset="0"/>
              </a:rPr>
              <a:t>,</a:t>
            </a:r>
            <a:r>
              <a:rPr lang="en-US" altLang="zh-CN" dirty="0">
                <a:effectLst>
                  <a:outerShdw blurRad="38100" dist="38100" dir="2700000" algn="tl">
                    <a:srgbClr val="C0C0C0"/>
                  </a:outerShdw>
                </a:effectLst>
                <a:latin typeface="Arial" charset="0"/>
              </a:rPr>
              <a:t>0</a:t>
            </a:r>
            <a:r>
              <a:rPr lang="en-US" altLang="zh-TW" dirty="0">
                <a:effectLst>
                  <a:outerShdw blurRad="38100" dist="38100" dir="2700000" algn="tl">
                    <a:srgbClr val="C0C0C0"/>
                  </a:outerShdw>
                </a:effectLst>
                <a:latin typeface="Arial" charset="0"/>
              </a:rPr>
              <a:t>00</a:t>
            </a:r>
            <a:r>
              <a:rPr lang="zh-TW" altLang="en-US" dirty="0">
                <a:effectLst>
                  <a:outerShdw blurRad="38100" dist="38100" dir="2700000" algn="tl">
                    <a:srgbClr val="C0C0C0"/>
                  </a:outerShdw>
                </a:effectLst>
                <a:latin typeface="Arial" charset="0"/>
              </a:rPr>
              <a:t>，借方和貸方均記入</a:t>
            </a:r>
            <a:r>
              <a:rPr lang="en-US" altLang="zh-TW" dirty="0">
                <a:effectLst>
                  <a:outerShdw blurRad="38100" dist="38100" dir="2700000" algn="tl">
                    <a:srgbClr val="C0C0C0"/>
                  </a:outerShdw>
                </a:effectLst>
                <a:latin typeface="Arial" charset="0"/>
              </a:rPr>
              <a:t>$10,000</a:t>
            </a:r>
            <a:r>
              <a:rPr lang="zh-TW" altLang="en-US" dirty="0">
                <a:effectLst>
                  <a:outerShdw blurRad="38100" dist="38100" dir="2700000" algn="tl">
                    <a:srgbClr val="C0C0C0"/>
                  </a:outerShdw>
                </a:effectLst>
                <a:latin typeface="Arial" charset="0"/>
              </a:rPr>
              <a:t>。</a:t>
            </a:r>
            <a:endParaRPr lang="en-US" altLang="zh-TW" dirty="0">
              <a:effectLst>
                <a:outerShdw blurRad="38100" dist="38100" dir="2700000" algn="tl">
                  <a:srgbClr val="C0C0C0"/>
                </a:outerShdw>
              </a:effectLst>
              <a:latin typeface="Arial" charset="0"/>
            </a:endParaRPr>
          </a:p>
        </p:txBody>
      </p:sp>
      <p:sp>
        <p:nvSpPr>
          <p:cNvPr id="71685" name="WordArt 6">
            <a:extLst>
              <a:ext uri="{FF2B5EF4-FFF2-40B4-BE49-F238E27FC236}">
                <a16:creationId xmlns:a16="http://schemas.microsoft.com/office/drawing/2014/main" id="{B3235E24-2BF1-66EB-1DD7-D2CF099FA0F3}"/>
              </a:ext>
            </a:extLst>
          </p:cNvPr>
          <p:cNvSpPr>
            <a:spLocks noChangeArrowheads="1" noChangeShapeType="1" noTextEdit="1"/>
          </p:cNvSpPr>
          <p:nvPr/>
        </p:nvSpPr>
        <p:spPr bwMode="auto">
          <a:xfrm>
            <a:off x="1187450" y="1700213"/>
            <a:ext cx="770572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2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標楷體" panose="02010601000101010101" pitchFamily="2" charset="-120"/>
                <a:ea typeface="標楷體" panose="02010601000101010101" pitchFamily="2" charset="-120"/>
              </a:rPr>
              <a:t>******************</a:t>
            </a:r>
          </a:p>
        </p:txBody>
      </p:sp>
      <p:sp>
        <p:nvSpPr>
          <p:cNvPr id="4" name="標題 1">
            <a:extLst>
              <a:ext uri="{FF2B5EF4-FFF2-40B4-BE49-F238E27FC236}">
                <a16:creationId xmlns:a16="http://schemas.microsoft.com/office/drawing/2014/main" id="{7AE20C64-8DB4-5CC7-C37A-A49CB9A7A10B}"/>
              </a:ext>
            </a:extLst>
          </p:cNvPr>
          <p:cNvSpPr>
            <a:spLocks/>
          </p:cNvSpPr>
          <p:nvPr/>
        </p:nvSpPr>
        <p:spPr bwMode="auto">
          <a:xfrm>
            <a:off x="2862263" y="3429000"/>
            <a:ext cx="6030912" cy="2520950"/>
          </a:xfrm>
          <a:prstGeom prst="rect">
            <a:avLst/>
          </a:prstGeom>
          <a:noFill/>
          <a:ln w="9525">
            <a:noFill/>
            <a:miter lim="800000"/>
            <a:headEnd/>
            <a:tailEnd/>
          </a:ln>
        </p:spPr>
        <p:txBody>
          <a:bodyPr anchor="ctr"/>
          <a:lstStyle/>
          <a:p>
            <a:pPr eaLnBrk="1" hangingPunct="1">
              <a:buFont typeface="Wingdings" pitchFamily="2" charset="2"/>
              <a:buNone/>
              <a:defRPr/>
            </a:pPr>
            <a:r>
              <a:rPr lang="en-US" altLang="zh-CN" dirty="0">
                <a:effectLst>
                  <a:outerShdw blurRad="38100" dist="38100" dir="2700000" algn="tl">
                    <a:srgbClr val="C0C0C0"/>
                  </a:outerShdw>
                </a:effectLst>
                <a:latin typeface="Arial" charset="0"/>
              </a:rPr>
              <a:t/>
            </a:r>
            <a:br>
              <a:rPr lang="en-US" altLang="zh-CN" dirty="0">
                <a:effectLst>
                  <a:outerShdw blurRad="38100" dist="38100" dir="2700000" algn="tl">
                    <a:srgbClr val="C0C0C0"/>
                  </a:outerShdw>
                </a:effectLst>
                <a:latin typeface="Arial" charset="0"/>
              </a:rPr>
            </a:br>
            <a:endParaRPr lang="en-US" altLang="zh-TW" dirty="0">
              <a:effectLst>
                <a:outerShdw blurRad="38100" dist="38100" dir="2700000" algn="tl">
                  <a:srgbClr val="C0C0C0"/>
                </a:outerShdw>
              </a:effectLst>
              <a:latin typeface="Arial" charset="0"/>
            </a:endParaRPr>
          </a:p>
          <a:p>
            <a:pPr eaLnBrk="1" hangingPunct="1">
              <a:buFont typeface="Wingdings" pitchFamily="2" charset="2"/>
              <a:buNone/>
              <a:defRPr/>
            </a:pPr>
            <a:r>
              <a:rPr lang="zh-TW" altLang="en-US" u="sng" dirty="0">
                <a:solidFill>
                  <a:srgbClr val="8001FF"/>
                </a:solidFill>
                <a:effectLst>
                  <a:outerShdw blurRad="38100" dist="38100" dir="2700000" algn="tl">
                    <a:srgbClr val="C0C0C0"/>
                  </a:outerShdw>
                </a:effectLst>
                <a:latin typeface="Arial" charset="0"/>
              </a:rPr>
              <a:t>更正：</a:t>
            </a:r>
            <a:endParaRPr lang="en-US" altLang="zh-CN" u="sng"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CN" dirty="0">
                <a:solidFill>
                  <a:srgbClr val="8001FF"/>
                </a:solidFill>
                <a:effectLst>
                  <a:outerShdw blurRad="38100" dist="38100" dir="2700000" algn="tl">
                    <a:srgbClr val="C0C0C0"/>
                  </a:outerShdw>
                </a:effectLst>
                <a:latin typeface="Arial" charset="0"/>
              </a:rPr>
              <a:t>	               </a:t>
            </a:r>
            <a:r>
              <a:rPr lang="en-US" altLang="zh-TW" i="1" dirty="0">
                <a:solidFill>
                  <a:srgbClr val="8001FF"/>
                </a:solidFill>
                <a:effectLst>
                  <a:outerShdw blurRad="38100" dist="38100" dir="2700000" algn="tl">
                    <a:srgbClr val="C0C0C0"/>
                  </a:outerShdw>
                </a:effectLst>
                <a:latin typeface="Arial" charset="0"/>
              </a:rPr>
              <a:t>	                                				</a:t>
            </a:r>
            <a:r>
              <a:rPr lang="zh-TW" altLang="en-US" i="1"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借記</a:t>
            </a: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貸記</a:t>
            </a:r>
            <a:endParaRPr lang="en-US" altLang="zh-CN"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CN" dirty="0">
                <a:solidFill>
                  <a:srgbClr val="8001FF"/>
                </a:solidFill>
                <a:effectLst>
                  <a:outerShdw blurRad="38100" dist="38100" dir="2700000" algn="tl">
                    <a:srgbClr val="C0C0C0"/>
                  </a:outerShdw>
                </a:effectLst>
                <a:latin typeface="Arial" charset="0"/>
              </a:rPr>
              <a:t>				 $              $	</a:t>
            </a:r>
            <a:endParaRPr lang="en-US" altLang="zh-TW"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zh-TW" altLang="en-US" dirty="0">
                <a:solidFill>
                  <a:srgbClr val="8001FF"/>
                </a:solidFill>
                <a:effectLst>
                  <a:outerShdw blurRad="38100" dist="38100" dir="2700000" algn="tl">
                    <a:srgbClr val="C0C0C0"/>
                  </a:outerShdw>
                </a:effectLst>
                <a:latin typeface="Arial" charset="0"/>
              </a:rPr>
              <a:t>購貨</a:t>
            </a:r>
            <a:r>
              <a:rPr lang="en-US" altLang="zh-TW" dirty="0">
                <a:solidFill>
                  <a:srgbClr val="8001FF"/>
                </a:solidFill>
                <a:effectLst>
                  <a:outerShdw blurRad="38100" dist="38100" dir="2700000" algn="tl">
                    <a:srgbClr val="C0C0C0"/>
                  </a:outerShdw>
                </a:effectLst>
                <a:latin typeface="Arial" charset="0"/>
              </a:rPr>
              <a:t>	</a:t>
            </a: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7,000*</a:t>
            </a:r>
          </a:p>
          <a:p>
            <a:pPr eaLnBrk="1" hangingPunct="1">
              <a:buFont typeface="Wingdings" pitchFamily="2" charset="2"/>
              <a:buNone/>
              <a:defRPr/>
            </a:pPr>
            <a:r>
              <a:rPr lang="zh-TW" altLang="en-US" dirty="0">
                <a:solidFill>
                  <a:srgbClr val="8001FF"/>
                </a:solidFill>
                <a:effectLst>
                  <a:outerShdw blurRad="38100" dist="38100" dir="2700000" algn="tl">
                    <a:srgbClr val="C0C0C0"/>
                  </a:outerShdw>
                </a:effectLst>
                <a:latin typeface="Arial" charset="0"/>
              </a:rPr>
              <a:t>       應付貨款 </a:t>
            </a:r>
            <a:r>
              <a:rPr lang="zh-TW" altLang="en-US" dirty="0">
                <a:solidFill>
                  <a:srgbClr val="8001FF"/>
                </a:solidFill>
                <a:effectLst>
                  <a:outerShdw blurRad="38100" dist="38100" dir="2700000" algn="tl">
                    <a:srgbClr val="C0C0C0"/>
                  </a:outerShdw>
                </a:effectLst>
                <a:latin typeface="Poiret One" panose="00000500000000000000" pitchFamily="2" charset="0"/>
              </a:rPr>
              <a:t>－</a:t>
            </a:r>
            <a:r>
              <a:rPr lang="en-US" altLang="zh-TW" dirty="0">
                <a:solidFill>
                  <a:srgbClr val="8001FF"/>
                </a:solidFill>
                <a:effectLst>
                  <a:outerShdw blurRad="38100" dist="38100" dir="2700000" algn="tl">
                    <a:srgbClr val="C0C0C0"/>
                  </a:outerShdw>
                </a:effectLst>
                <a:latin typeface="Arial" charset="0"/>
              </a:rPr>
              <a:t> </a:t>
            </a:r>
            <a:r>
              <a:rPr lang="zh-TW" altLang="en-GB" dirty="0">
                <a:solidFill>
                  <a:srgbClr val="8001FF"/>
                </a:solidFill>
                <a:effectLst>
                  <a:outerShdw blurRad="38100" dist="38100" dir="2700000" algn="tl">
                    <a:srgbClr val="C0C0C0"/>
                  </a:outerShdw>
                </a:effectLst>
                <a:latin typeface="Arial" charset="0"/>
              </a:rPr>
              <a:t>桑</a:t>
            </a:r>
            <a:r>
              <a:rPr lang="zh-TW" altLang="en-US" dirty="0">
                <a:solidFill>
                  <a:srgbClr val="8001FF"/>
                </a:solidFill>
                <a:effectLst>
                  <a:outerShdw blurRad="38100" dist="38100" dir="2700000" algn="tl">
                    <a:srgbClr val="C0C0C0"/>
                  </a:outerShdw>
                </a:effectLst>
                <a:latin typeface="Arial" charset="0"/>
              </a:rPr>
              <a:t>米公司                </a:t>
            </a:r>
            <a:r>
              <a:rPr lang="en-US" altLang="zh-TW" dirty="0">
                <a:solidFill>
                  <a:srgbClr val="8001FF"/>
                </a:solidFill>
                <a:effectLst>
                  <a:outerShdw blurRad="38100" dist="38100" dir="2700000" algn="tl">
                    <a:srgbClr val="C0C0C0"/>
                  </a:outerShdw>
                </a:effectLst>
                <a:latin typeface="Arial" charset="0"/>
              </a:rPr>
              <a:t>7,000</a:t>
            </a:r>
          </a:p>
          <a:p>
            <a:pPr eaLnBrk="1" hangingPunct="1">
              <a:buFont typeface="Wingdings" pitchFamily="2" charset="2"/>
              <a:buNone/>
              <a:defRPr/>
            </a:pPr>
            <a:endParaRPr lang="en-US" altLang="zh-TW" dirty="0">
              <a:effectLst>
                <a:outerShdw blurRad="38100" dist="38100" dir="2700000" algn="tl">
                  <a:srgbClr val="C0C0C0"/>
                </a:outerShdw>
              </a:effectLst>
              <a:latin typeface="Arial" charset="0"/>
            </a:endParaRPr>
          </a:p>
          <a:p>
            <a:pPr eaLnBrk="1" hangingPunct="1">
              <a:buFont typeface="Wingdings" pitchFamily="2" charset="2"/>
              <a:buNone/>
              <a:defRPr/>
            </a:pPr>
            <a:r>
              <a:rPr lang="en-US" altLang="zh-TW" dirty="0">
                <a:effectLst>
                  <a:outerShdw blurRad="38100" dist="38100" dir="2700000" algn="tl">
                    <a:srgbClr val="C0C0C0"/>
                  </a:outerShdw>
                </a:effectLst>
                <a:latin typeface="Arial" charset="0"/>
              </a:rPr>
              <a:t>* $17,000 - $10,000 = $7,000</a:t>
            </a:r>
          </a:p>
        </p:txBody>
      </p:sp>
      <p:pic>
        <p:nvPicPr>
          <p:cNvPr id="71687" name="Picture 10">
            <a:extLst>
              <a:ext uri="{FF2B5EF4-FFF2-40B4-BE49-F238E27FC236}">
                <a16:creationId xmlns:a16="http://schemas.microsoft.com/office/drawing/2014/main" id="{B892C1F8-82FD-50E4-20D4-C20805070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3249613"/>
            <a:ext cx="2341563"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頁尾版面配置區 4">
            <a:extLst>
              <a:ext uri="{FF2B5EF4-FFF2-40B4-BE49-F238E27FC236}">
                <a16:creationId xmlns:a16="http://schemas.microsoft.com/office/drawing/2014/main" id="{01768548-A1DE-184B-F0E6-CB3D26F074A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1539A223-88B3-B149-BB6C-7C7AA2060026}" type="slidenum">
              <a:rPr kumimoji="0" lang="en-US" altLang="zh-TW" sz="1200" b="0" smtClean="0">
                <a:solidFill>
                  <a:schemeClr val="tx1"/>
                </a:solidFill>
              </a:rPr>
              <a:pPr/>
              <a:t>34</a:t>
            </a:fld>
            <a:endParaRPr kumimoji="0" lang="en-US" altLang="zh-TW" sz="1200" b="0">
              <a:solidFill>
                <a:schemeClr val="tx1"/>
              </a:solidFill>
            </a:endParaRPr>
          </a:p>
        </p:txBody>
      </p:sp>
      <p:sp>
        <p:nvSpPr>
          <p:cNvPr id="73731" name="Rectangle 12">
            <a:extLst>
              <a:ext uri="{FF2B5EF4-FFF2-40B4-BE49-F238E27FC236}">
                <a16:creationId xmlns:a16="http://schemas.microsoft.com/office/drawing/2014/main" id="{B8245F03-248D-F15B-0798-136F6553C340}"/>
              </a:ext>
            </a:extLst>
          </p:cNvPr>
          <p:cNvSpPr>
            <a:spLocks noGrp="1" noChangeArrowheads="1"/>
          </p:cNvSpPr>
          <p:nvPr>
            <p:ph type="title" idx="4294967295"/>
          </p:nvPr>
        </p:nvSpPr>
        <p:spPr/>
        <p:txBody>
          <a:bodyPr/>
          <a:lstStyle/>
          <a:p>
            <a:r>
              <a:rPr lang="en-US" altLang="zh-TW">
                <a:ea typeface="新細明體" panose="02020500000000000000" pitchFamily="18" charset="-120"/>
              </a:rPr>
              <a:t>4.</a:t>
            </a:r>
            <a:r>
              <a:rPr lang="zh-TW" altLang="en-US">
                <a:ea typeface="新細明體" panose="02020500000000000000" pitchFamily="18" charset="-120"/>
              </a:rPr>
              <a:t> 遺漏錯誤</a:t>
            </a:r>
          </a:p>
        </p:txBody>
      </p:sp>
      <p:sp>
        <p:nvSpPr>
          <p:cNvPr id="3" name="標題 1">
            <a:extLst>
              <a:ext uri="{FF2B5EF4-FFF2-40B4-BE49-F238E27FC236}">
                <a16:creationId xmlns:a16="http://schemas.microsoft.com/office/drawing/2014/main" id="{9EBD3E3D-C26C-ABB8-6792-FEAF94C52056}"/>
              </a:ext>
            </a:extLst>
          </p:cNvPr>
          <p:cNvSpPr>
            <a:spLocks/>
          </p:cNvSpPr>
          <p:nvPr/>
        </p:nvSpPr>
        <p:spPr bwMode="auto">
          <a:xfrm>
            <a:off x="2762250" y="2162175"/>
            <a:ext cx="6113463" cy="996950"/>
          </a:xfrm>
          <a:prstGeom prst="rect">
            <a:avLst/>
          </a:prstGeom>
          <a:noFill/>
          <a:ln w="9525">
            <a:noFill/>
            <a:miter lim="800000"/>
            <a:headEnd/>
            <a:tailEnd/>
          </a:ln>
        </p:spPr>
        <p:txBody>
          <a:bodyPr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buFont typeface="Wingdings" pitchFamily="2" charset="2"/>
              <a:buNone/>
            </a:pPr>
            <a:r>
              <a:rPr lang="en-US" altLang="zh-CN" dirty="0">
                <a:effectLst>
                  <a:outerShdw blurRad="38100" dist="38100" dir="2700000" algn="tl">
                    <a:srgbClr val="C0C0C0"/>
                  </a:outerShdw>
                </a:effectLst>
              </a:rPr>
              <a:t/>
            </a:r>
            <a:br>
              <a:rPr lang="en-US" altLang="zh-CN" dirty="0">
                <a:effectLst>
                  <a:outerShdw blurRad="38100" dist="38100" dir="2700000" algn="tl">
                    <a:srgbClr val="C0C0C0"/>
                  </a:outerShdw>
                </a:effectLst>
              </a:rPr>
            </a:br>
            <a:r>
              <a:rPr lang="zh-TW" altLang="en-US" dirty="0">
                <a:effectLst>
                  <a:outerShdw blurRad="38100" dist="38100" dir="2700000" algn="tl">
                    <a:srgbClr val="C0C0C0"/>
                  </a:outerShdw>
                </a:effectLst>
              </a:rPr>
              <a:t>例子： 從桑米公司</a:t>
            </a:r>
            <a:r>
              <a:rPr lang="zh-TW" altLang="en-US" dirty="0">
                <a:effectLst>
                  <a:outerShdw blurRad="38100" dist="38100" dir="2700000" algn="tl">
                    <a:srgbClr val="C0C0C0"/>
                  </a:outerShdw>
                </a:effectLst>
                <a:latin typeface="Arial" charset="0"/>
              </a:rPr>
              <a:t>賒購貨物</a:t>
            </a:r>
            <a:r>
              <a:rPr lang="en-US" altLang="zh-TW" dirty="0">
                <a:effectLst>
                  <a:outerShdw blurRad="38100" dist="38100" dir="2700000" algn="tl">
                    <a:srgbClr val="C0C0C0"/>
                  </a:outerShdw>
                </a:effectLst>
                <a:latin typeface="Arial" charset="0"/>
              </a:rPr>
              <a:t>$2000</a:t>
            </a:r>
            <a:r>
              <a:rPr lang="zh-TW" altLang="en-US" dirty="0">
                <a:effectLst>
                  <a:outerShdw blurRad="38100" dist="38100" dir="2700000" algn="tl">
                    <a:srgbClr val="C0C0C0"/>
                  </a:outerShdw>
                </a:effectLst>
                <a:latin typeface="Poiret One" panose="020F0502020204030204" pitchFamily="34" charset="0"/>
              </a:rPr>
              <a:t>，</a:t>
            </a:r>
            <a:r>
              <a:rPr lang="zh-TW" altLang="en-US" dirty="0">
                <a:effectLst>
                  <a:outerShdw blurRad="38100" dist="38100" dir="2700000" algn="tl">
                    <a:srgbClr val="C0C0C0"/>
                  </a:outerShdw>
                </a:effectLst>
              </a:rPr>
              <a:t>但沒有入帳。</a:t>
            </a:r>
            <a:endParaRPr lang="en-US" altLang="zh-TW" dirty="0">
              <a:effectLst>
                <a:outerShdw blurRad="38100" dist="38100" dir="2700000" algn="tl">
                  <a:srgbClr val="C0C0C0"/>
                </a:outerShdw>
              </a:effectLst>
            </a:endParaRPr>
          </a:p>
        </p:txBody>
      </p:sp>
      <p:sp>
        <p:nvSpPr>
          <p:cNvPr id="73733" name="WordArt 6">
            <a:extLst>
              <a:ext uri="{FF2B5EF4-FFF2-40B4-BE49-F238E27FC236}">
                <a16:creationId xmlns:a16="http://schemas.microsoft.com/office/drawing/2014/main" id="{F09124CF-0ADE-B466-3A06-691BB0E8E429}"/>
              </a:ext>
            </a:extLst>
          </p:cNvPr>
          <p:cNvSpPr>
            <a:spLocks noChangeArrowheads="1" noChangeShapeType="1" noTextEdit="1"/>
          </p:cNvSpPr>
          <p:nvPr/>
        </p:nvSpPr>
        <p:spPr bwMode="auto">
          <a:xfrm>
            <a:off x="1187450" y="1700213"/>
            <a:ext cx="770572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2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標楷體" panose="02010601000101010101" pitchFamily="2" charset="-120"/>
                <a:ea typeface="標楷體" panose="02010601000101010101" pitchFamily="2" charset="-120"/>
              </a:rPr>
              <a:t>******************</a:t>
            </a:r>
          </a:p>
        </p:txBody>
      </p:sp>
      <p:sp>
        <p:nvSpPr>
          <p:cNvPr id="4" name="標題 1">
            <a:extLst>
              <a:ext uri="{FF2B5EF4-FFF2-40B4-BE49-F238E27FC236}">
                <a16:creationId xmlns:a16="http://schemas.microsoft.com/office/drawing/2014/main" id="{785ED35A-B20F-6FB5-C51A-7F9284AC1BE6}"/>
              </a:ext>
            </a:extLst>
          </p:cNvPr>
          <p:cNvSpPr>
            <a:spLocks/>
          </p:cNvSpPr>
          <p:nvPr/>
        </p:nvSpPr>
        <p:spPr bwMode="auto">
          <a:xfrm>
            <a:off x="2771775" y="3698875"/>
            <a:ext cx="6030913" cy="1800225"/>
          </a:xfrm>
          <a:prstGeom prst="rect">
            <a:avLst/>
          </a:prstGeom>
          <a:noFill/>
          <a:ln w="9525">
            <a:noFill/>
            <a:miter lim="800000"/>
            <a:headEnd/>
            <a:tailEnd/>
          </a:ln>
        </p:spPr>
        <p:txBody>
          <a:bodyPr anchor="ctr"/>
          <a:lstStyle/>
          <a:p>
            <a:pPr eaLnBrk="1" hangingPunct="1">
              <a:buFont typeface="Wingdings" pitchFamily="2" charset="2"/>
              <a:buNone/>
              <a:defRPr/>
            </a:pPr>
            <a:r>
              <a:rPr lang="en-US" altLang="zh-CN" dirty="0">
                <a:effectLst>
                  <a:outerShdw blurRad="38100" dist="38100" dir="2700000" algn="tl">
                    <a:srgbClr val="C0C0C0"/>
                  </a:outerShdw>
                </a:effectLst>
                <a:latin typeface="Arial" charset="0"/>
              </a:rPr>
              <a:t/>
            </a:r>
            <a:br>
              <a:rPr lang="en-US" altLang="zh-CN" dirty="0">
                <a:effectLst>
                  <a:outerShdw blurRad="38100" dist="38100" dir="2700000" algn="tl">
                    <a:srgbClr val="C0C0C0"/>
                  </a:outerShdw>
                </a:effectLst>
                <a:latin typeface="Arial" charset="0"/>
              </a:rPr>
            </a:br>
            <a:r>
              <a:rPr lang="zh-TW" altLang="en-US" u="sng" dirty="0">
                <a:solidFill>
                  <a:srgbClr val="8001FF"/>
                </a:solidFill>
                <a:effectLst>
                  <a:outerShdw blurRad="38100" dist="38100" dir="2700000" algn="tl">
                    <a:srgbClr val="C0C0C0"/>
                  </a:outerShdw>
                </a:effectLst>
                <a:latin typeface="Arial" charset="0"/>
              </a:rPr>
              <a:t>更正：</a:t>
            </a:r>
          </a:p>
          <a:p>
            <a:pPr eaLnBrk="1" hangingPunct="1">
              <a:buFont typeface="Wingdings" pitchFamily="2" charset="2"/>
              <a:buNone/>
              <a:defRPr/>
            </a:pP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借記</a:t>
            </a: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CN"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貸記</a:t>
            </a:r>
            <a:endParaRPr lang="en-US" altLang="zh-CN"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CN" dirty="0">
                <a:solidFill>
                  <a:srgbClr val="8001FF"/>
                </a:solidFill>
                <a:effectLst>
                  <a:outerShdw blurRad="38100" dist="38100" dir="2700000" algn="tl">
                    <a:srgbClr val="C0C0C0"/>
                  </a:outerShdw>
                </a:effectLst>
                <a:latin typeface="Arial" charset="0"/>
              </a:rPr>
              <a:t>                                              $               $</a:t>
            </a:r>
          </a:p>
          <a:p>
            <a:pPr eaLnBrk="1" hangingPunct="1">
              <a:buFont typeface="Wingdings" pitchFamily="2" charset="2"/>
              <a:buNone/>
              <a:defRPr/>
            </a:pPr>
            <a:r>
              <a:rPr lang="zh-TW" altLang="en-US" dirty="0">
                <a:solidFill>
                  <a:srgbClr val="8001FF"/>
                </a:solidFill>
                <a:effectLst>
                  <a:outerShdw blurRad="38100" dist="38100" dir="2700000" algn="tl">
                    <a:srgbClr val="C0C0C0"/>
                  </a:outerShdw>
                </a:effectLst>
                <a:latin typeface="Arial" charset="0"/>
              </a:rPr>
              <a:t>購貨</a:t>
            </a: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2,000</a:t>
            </a:r>
          </a:p>
          <a:p>
            <a:pPr eaLnBrk="1" hangingPunct="1">
              <a:buFont typeface="Wingdings" pitchFamily="2" charset="2"/>
              <a:buNone/>
              <a:defRPr/>
            </a:pPr>
            <a:r>
              <a:rPr lang="zh-TW" altLang="en-US" dirty="0">
                <a:solidFill>
                  <a:srgbClr val="8001FF"/>
                </a:solidFill>
                <a:effectLst>
                  <a:outerShdw blurRad="38100" dist="38100" dir="2700000" algn="tl">
                    <a:srgbClr val="C0C0C0"/>
                  </a:outerShdw>
                </a:effectLst>
                <a:latin typeface="Arial" charset="0"/>
              </a:rPr>
              <a:t>       應付貨款 </a:t>
            </a:r>
            <a:r>
              <a:rPr lang="zh-CN" altLang="en-US" dirty="0">
                <a:solidFill>
                  <a:srgbClr val="8001FF"/>
                </a:solidFill>
                <a:effectLst>
                  <a:outerShdw blurRad="38100" dist="38100" dir="2700000" algn="tl">
                    <a:srgbClr val="C0C0C0"/>
                  </a:outerShdw>
                </a:effectLst>
                <a:latin typeface="Poiret One" panose="00000500000000000000" pitchFamily="2" charset="0"/>
              </a:rPr>
              <a:t>－</a:t>
            </a:r>
            <a:r>
              <a:rPr lang="zh-TW" altLang="en-US" dirty="0">
                <a:solidFill>
                  <a:srgbClr val="8001FF"/>
                </a:solidFill>
                <a:effectLst>
                  <a:outerShdw blurRad="38100" dist="38100" dir="2700000" algn="tl">
                    <a:srgbClr val="C0C0C0"/>
                  </a:outerShdw>
                </a:effectLst>
                <a:latin typeface="Poiret One" panose="00000500000000000000" pitchFamily="2" charset="0"/>
              </a:rPr>
              <a:t> </a:t>
            </a:r>
            <a:r>
              <a:rPr lang="zh-TW" altLang="en-US" dirty="0">
                <a:solidFill>
                  <a:srgbClr val="8001FF"/>
                </a:solidFill>
                <a:effectLst>
                  <a:outerShdw blurRad="38100" dist="38100" dir="2700000" algn="tl">
                    <a:srgbClr val="C0C0C0"/>
                  </a:outerShdw>
                </a:effectLst>
                <a:latin typeface="Arial" charset="0"/>
              </a:rPr>
              <a:t>桑米公司             </a:t>
            </a:r>
            <a:r>
              <a:rPr lang="en-US" altLang="zh-CN"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2,000</a:t>
            </a:r>
            <a:r>
              <a:rPr lang="en-US" altLang="zh-CN" dirty="0">
                <a:solidFill>
                  <a:srgbClr val="8001FF"/>
                </a:solidFill>
                <a:effectLst>
                  <a:outerShdw blurRad="38100" dist="38100" dir="2700000" algn="tl">
                    <a:srgbClr val="C0C0C0"/>
                  </a:outerShdw>
                </a:effectLst>
                <a:latin typeface="Arial" charset="0"/>
              </a:rPr>
              <a:t/>
            </a:r>
            <a:br>
              <a:rPr lang="en-US" altLang="zh-CN" dirty="0">
                <a:solidFill>
                  <a:srgbClr val="8001FF"/>
                </a:solidFill>
                <a:effectLst>
                  <a:outerShdw blurRad="38100" dist="38100" dir="2700000" algn="tl">
                    <a:srgbClr val="C0C0C0"/>
                  </a:outerShdw>
                </a:effectLst>
                <a:latin typeface="Arial" charset="0"/>
              </a:rPr>
            </a:br>
            <a:r>
              <a:rPr lang="en-US" altLang="zh-TW" dirty="0">
                <a:effectLst>
                  <a:outerShdw blurRad="38100" dist="38100" dir="2700000" algn="tl">
                    <a:srgbClr val="C0C0C0"/>
                  </a:outerShdw>
                </a:effectLst>
                <a:latin typeface="Arial" charset="0"/>
              </a:rPr>
              <a:t>		</a:t>
            </a:r>
          </a:p>
        </p:txBody>
      </p:sp>
      <p:pic>
        <p:nvPicPr>
          <p:cNvPr id="73735" name="Picture 10">
            <a:extLst>
              <a:ext uri="{FF2B5EF4-FFF2-40B4-BE49-F238E27FC236}">
                <a16:creationId xmlns:a16="http://schemas.microsoft.com/office/drawing/2014/main" id="{17354542-3D99-108A-68E0-BCFE253E3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889250"/>
            <a:ext cx="2312987" cy="1084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頁尾版面配置區 4">
            <a:extLst>
              <a:ext uri="{FF2B5EF4-FFF2-40B4-BE49-F238E27FC236}">
                <a16:creationId xmlns:a16="http://schemas.microsoft.com/office/drawing/2014/main" id="{1F99B8F7-C92F-7F32-7AE6-536616F35C4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AA1096BB-CC46-0345-B58F-0262EC4CC00A}" type="slidenum">
              <a:rPr kumimoji="0" lang="en-US" altLang="zh-TW" sz="1200" b="0" smtClean="0">
                <a:solidFill>
                  <a:schemeClr val="tx1"/>
                </a:solidFill>
              </a:rPr>
              <a:pPr/>
              <a:t>35</a:t>
            </a:fld>
            <a:endParaRPr kumimoji="0" lang="en-US" altLang="zh-TW" sz="1200" b="0">
              <a:solidFill>
                <a:schemeClr val="tx1"/>
              </a:solidFill>
            </a:endParaRPr>
          </a:p>
        </p:txBody>
      </p:sp>
      <p:sp>
        <p:nvSpPr>
          <p:cNvPr id="75779" name="Rectangle 12">
            <a:extLst>
              <a:ext uri="{FF2B5EF4-FFF2-40B4-BE49-F238E27FC236}">
                <a16:creationId xmlns:a16="http://schemas.microsoft.com/office/drawing/2014/main" id="{F4C50DFE-FE54-F160-792A-3BF99E0BA330}"/>
              </a:ext>
            </a:extLst>
          </p:cNvPr>
          <p:cNvSpPr>
            <a:spLocks noGrp="1" noChangeArrowheads="1"/>
          </p:cNvSpPr>
          <p:nvPr>
            <p:ph type="title" idx="4294967295"/>
          </p:nvPr>
        </p:nvSpPr>
        <p:spPr/>
        <p:txBody>
          <a:bodyPr/>
          <a:lstStyle/>
          <a:p>
            <a:r>
              <a:rPr lang="en-US" altLang="zh-TW">
                <a:ea typeface="新細明體" panose="02020500000000000000" pitchFamily="18" charset="-120"/>
              </a:rPr>
              <a:t>5.</a:t>
            </a:r>
            <a:r>
              <a:rPr lang="zh-TW" altLang="en-US">
                <a:ea typeface="新細明體" panose="02020500000000000000" pitchFamily="18" charset="-120"/>
              </a:rPr>
              <a:t> 抵銷性錯誤</a:t>
            </a:r>
          </a:p>
        </p:txBody>
      </p:sp>
      <p:sp>
        <p:nvSpPr>
          <p:cNvPr id="3" name="標題 1">
            <a:extLst>
              <a:ext uri="{FF2B5EF4-FFF2-40B4-BE49-F238E27FC236}">
                <a16:creationId xmlns:a16="http://schemas.microsoft.com/office/drawing/2014/main" id="{7FF16C4E-4703-B430-B95F-C32D8E870AB6}"/>
              </a:ext>
            </a:extLst>
          </p:cNvPr>
          <p:cNvSpPr>
            <a:spLocks/>
          </p:cNvSpPr>
          <p:nvPr/>
        </p:nvSpPr>
        <p:spPr bwMode="auto">
          <a:xfrm>
            <a:off x="2951163" y="1808163"/>
            <a:ext cx="5922962" cy="2249487"/>
          </a:xfrm>
          <a:prstGeom prst="rect">
            <a:avLst/>
          </a:prstGeom>
          <a:noFill/>
          <a:ln w="9525">
            <a:noFill/>
            <a:miter lim="800000"/>
            <a:headEnd/>
            <a:tailEnd/>
          </a:ln>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en-US" altLang="zh-CN" sz="2400" dirty="0">
                <a:solidFill>
                  <a:schemeClr val="tx2"/>
                </a:solidFill>
                <a:effectLst>
                  <a:outerShdw blurRad="38100" dist="38100" dir="2700000" algn="tl">
                    <a:srgbClr val="C0C0C0"/>
                  </a:outerShdw>
                </a:effectLst>
              </a:rPr>
              <a:t/>
            </a:r>
            <a:br>
              <a:rPr lang="en-US" altLang="zh-CN" sz="2400" dirty="0">
                <a:solidFill>
                  <a:schemeClr val="tx2"/>
                </a:solidFill>
                <a:effectLst>
                  <a:outerShdw blurRad="38100" dist="38100" dir="2700000" algn="tl">
                    <a:srgbClr val="C0C0C0"/>
                  </a:outerShdw>
                </a:effectLst>
              </a:rPr>
            </a:br>
            <a:r>
              <a:rPr lang="zh-TW" altLang="en-US" sz="2400" dirty="0">
                <a:solidFill>
                  <a:schemeClr val="tx2"/>
                </a:solidFill>
                <a:effectLst>
                  <a:outerShdw blurRad="38100" dist="38100" dir="2700000" algn="tl">
                    <a:srgbClr val="C0C0C0"/>
                  </a:outerShdw>
                </a:effectLst>
              </a:rPr>
              <a:t>例子：文具費用和佣金收入均多計</a:t>
            </a:r>
            <a:r>
              <a:rPr lang="en-US" altLang="zh-TW" sz="2400" dirty="0">
                <a:solidFill>
                  <a:schemeClr val="tx2"/>
                </a:solidFill>
                <a:effectLst>
                  <a:outerShdw blurRad="38100" dist="38100" dir="2700000" algn="tl">
                    <a:srgbClr val="C0C0C0"/>
                  </a:outerShdw>
                </a:effectLst>
              </a:rPr>
              <a:t>$50</a:t>
            </a:r>
            <a:r>
              <a:rPr lang="zh-TW" altLang="en-US" sz="2400" dirty="0">
                <a:solidFill>
                  <a:schemeClr val="tx2"/>
                </a:solidFill>
                <a:effectLst>
                  <a:outerShdw blurRad="38100" dist="38100" dir="2700000" algn="tl">
                    <a:srgbClr val="C0C0C0"/>
                  </a:outerShdw>
                </a:effectLst>
              </a:rPr>
              <a:t>。這些錯誤相互抵銷。</a:t>
            </a:r>
            <a:endParaRPr lang="en-US" altLang="zh-TW" sz="2400" dirty="0">
              <a:solidFill>
                <a:schemeClr val="tx2"/>
              </a:solidFill>
              <a:effectLst>
                <a:outerShdw blurRad="38100" dist="38100" dir="2700000" algn="tl">
                  <a:srgbClr val="C0C0C0"/>
                </a:outerShdw>
              </a:effectLst>
            </a:endParaRPr>
          </a:p>
        </p:txBody>
      </p:sp>
      <p:sp>
        <p:nvSpPr>
          <p:cNvPr id="75781" name="WordArt 6">
            <a:extLst>
              <a:ext uri="{FF2B5EF4-FFF2-40B4-BE49-F238E27FC236}">
                <a16:creationId xmlns:a16="http://schemas.microsoft.com/office/drawing/2014/main" id="{3EFEFF6A-5521-ECBC-3F47-3DA615CB2C18}"/>
              </a:ext>
            </a:extLst>
          </p:cNvPr>
          <p:cNvSpPr>
            <a:spLocks noChangeArrowheads="1" noChangeShapeType="1" noTextEdit="1"/>
          </p:cNvSpPr>
          <p:nvPr/>
        </p:nvSpPr>
        <p:spPr bwMode="auto">
          <a:xfrm>
            <a:off x="1187450" y="1700213"/>
            <a:ext cx="770572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2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標楷體" panose="02010601000101010101" pitchFamily="2" charset="-120"/>
                <a:ea typeface="標楷體" panose="02010601000101010101" pitchFamily="2" charset="-120"/>
              </a:rPr>
              <a:t>******************</a:t>
            </a:r>
          </a:p>
        </p:txBody>
      </p:sp>
      <p:sp>
        <p:nvSpPr>
          <p:cNvPr id="4" name="標題 1">
            <a:extLst>
              <a:ext uri="{FF2B5EF4-FFF2-40B4-BE49-F238E27FC236}">
                <a16:creationId xmlns:a16="http://schemas.microsoft.com/office/drawing/2014/main" id="{3394553C-7D46-D789-C459-9C6E3CBF29E8}"/>
              </a:ext>
            </a:extLst>
          </p:cNvPr>
          <p:cNvSpPr>
            <a:spLocks/>
          </p:cNvSpPr>
          <p:nvPr/>
        </p:nvSpPr>
        <p:spPr bwMode="auto">
          <a:xfrm>
            <a:off x="2862263" y="3968750"/>
            <a:ext cx="6119812" cy="2251075"/>
          </a:xfrm>
          <a:prstGeom prst="rect">
            <a:avLst/>
          </a:prstGeom>
          <a:noFill/>
          <a:ln w="9525">
            <a:noFill/>
            <a:miter lim="800000"/>
            <a:headEnd/>
            <a:tailEnd/>
          </a:ln>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zh-TW" altLang="en-US" sz="2400" u="sng" dirty="0">
                <a:solidFill>
                  <a:srgbClr val="8001FF"/>
                </a:solidFill>
                <a:effectLst>
                  <a:outerShdw blurRad="38100" dist="38100" dir="2700000" algn="tl">
                    <a:srgbClr val="C0C0C0"/>
                  </a:outerShdw>
                </a:effectLst>
              </a:rPr>
              <a:t>更正：</a:t>
            </a:r>
            <a:endParaRPr lang="en-US" altLang="zh-CN" sz="2400" u="sng" dirty="0">
              <a:solidFill>
                <a:srgbClr val="8001FF"/>
              </a:solidFill>
              <a:effectLst>
                <a:outerShdw blurRad="38100" dist="38100" dir="2700000" algn="tl">
                  <a:srgbClr val="C0C0C0"/>
                </a:outerShdw>
              </a:effectLst>
            </a:endParaRPr>
          </a:p>
          <a:p>
            <a:pPr eaLnBrk="1" hangingPunct="1">
              <a:spcBef>
                <a:spcPct val="0"/>
              </a:spcBef>
              <a:buClrTx/>
              <a:buSzTx/>
              <a:buFont typeface="Wingdings" pitchFamily="2" charset="2"/>
              <a:buNone/>
            </a:pPr>
            <a:r>
              <a:rPr lang="en-US" altLang="zh-TW" sz="2400" dirty="0">
                <a:solidFill>
                  <a:srgbClr val="8001FF"/>
                </a:solidFill>
                <a:effectLst>
                  <a:outerShdw blurRad="38100" dist="38100" dir="2700000" algn="tl">
                    <a:srgbClr val="C0C0C0"/>
                  </a:outerShdw>
                </a:effectLst>
              </a:rPr>
              <a:t>				</a:t>
            </a:r>
            <a:r>
              <a:rPr lang="zh-TW" altLang="en-US" sz="2400" dirty="0">
                <a:solidFill>
                  <a:srgbClr val="8001FF"/>
                </a:solidFill>
                <a:effectLst>
                  <a:outerShdw blurRad="38100" dist="38100" dir="2700000" algn="tl">
                    <a:srgbClr val="C0C0C0"/>
                  </a:outerShdw>
                </a:effectLst>
              </a:rPr>
              <a:t>借記</a:t>
            </a:r>
            <a:r>
              <a:rPr lang="en-US" altLang="zh-CN" sz="2400" dirty="0">
                <a:solidFill>
                  <a:srgbClr val="8001FF"/>
                </a:solidFill>
                <a:effectLst>
                  <a:outerShdw blurRad="38100" dist="38100" dir="2700000" algn="tl">
                    <a:srgbClr val="C0C0C0"/>
                  </a:outerShdw>
                </a:effectLst>
              </a:rPr>
              <a:t>  </a:t>
            </a:r>
            <a:r>
              <a:rPr lang="zh-TW" altLang="en-US" sz="2400" dirty="0">
                <a:solidFill>
                  <a:srgbClr val="8001FF"/>
                </a:solidFill>
                <a:effectLst>
                  <a:outerShdw blurRad="38100" dist="38100" dir="2700000" algn="tl">
                    <a:srgbClr val="C0C0C0"/>
                  </a:outerShdw>
                </a:effectLst>
              </a:rPr>
              <a:t>       貸記</a:t>
            </a:r>
            <a:endParaRPr lang="en-US" altLang="zh-CN" sz="2400" dirty="0">
              <a:solidFill>
                <a:srgbClr val="8001FF"/>
              </a:solidFill>
              <a:effectLst>
                <a:outerShdw blurRad="38100" dist="38100" dir="2700000" algn="tl">
                  <a:srgbClr val="C0C0C0"/>
                </a:outerShdw>
              </a:effectLst>
            </a:endParaRPr>
          </a:p>
          <a:p>
            <a:pPr eaLnBrk="1" hangingPunct="1">
              <a:spcBef>
                <a:spcPct val="0"/>
              </a:spcBef>
              <a:buClrTx/>
              <a:buSzTx/>
              <a:buFont typeface="Wingdings" pitchFamily="2" charset="2"/>
              <a:buNone/>
            </a:pPr>
            <a:r>
              <a:rPr lang="en-US" altLang="zh-CN" sz="2400" dirty="0">
                <a:solidFill>
                  <a:srgbClr val="8001FF"/>
                </a:solidFill>
                <a:effectLst>
                  <a:outerShdw blurRad="38100" dist="38100" dir="2700000" algn="tl">
                    <a:srgbClr val="C0C0C0"/>
                  </a:outerShdw>
                </a:effectLst>
              </a:rPr>
              <a:t>                                               $       </a:t>
            </a:r>
            <a:r>
              <a:rPr lang="zh-TW" altLang="en-US" sz="2400" dirty="0">
                <a:solidFill>
                  <a:srgbClr val="8001FF"/>
                </a:solidFill>
                <a:effectLst>
                  <a:outerShdw blurRad="38100" dist="38100" dir="2700000" algn="tl">
                    <a:srgbClr val="C0C0C0"/>
                  </a:outerShdw>
                </a:effectLst>
              </a:rPr>
              <a:t>      </a:t>
            </a:r>
            <a:r>
              <a:rPr lang="en-US" altLang="zh-CN" sz="2400" dirty="0">
                <a:solidFill>
                  <a:srgbClr val="8001FF"/>
                </a:solidFill>
                <a:effectLst>
                  <a:outerShdw blurRad="38100" dist="38100" dir="2700000" algn="tl">
                    <a:srgbClr val="C0C0C0"/>
                  </a:outerShdw>
                </a:effectLst>
              </a:rPr>
              <a:t> $</a:t>
            </a:r>
          </a:p>
          <a:p>
            <a:pPr eaLnBrk="1" hangingPunct="1">
              <a:spcBef>
                <a:spcPct val="0"/>
              </a:spcBef>
              <a:buClrTx/>
              <a:buSzTx/>
              <a:buFont typeface="Wingdings" pitchFamily="2" charset="2"/>
              <a:buNone/>
            </a:pPr>
            <a:r>
              <a:rPr lang="zh-TW" altLang="en-US" sz="2400" dirty="0">
                <a:solidFill>
                  <a:srgbClr val="8001FF"/>
                </a:solidFill>
                <a:effectLst>
                  <a:outerShdw blurRad="38100" dist="38100" dir="2700000" algn="tl">
                    <a:srgbClr val="C0C0C0"/>
                  </a:outerShdw>
                </a:effectLst>
              </a:rPr>
              <a:t>佣金收入                     </a:t>
            </a:r>
            <a:r>
              <a:rPr lang="en-US" altLang="zh-TW" sz="2400" dirty="0">
                <a:solidFill>
                  <a:srgbClr val="8001FF"/>
                </a:solidFill>
                <a:effectLst>
                  <a:outerShdw blurRad="38100" dist="38100" dir="2700000" algn="tl">
                    <a:srgbClr val="C0C0C0"/>
                  </a:outerShdw>
                </a:effectLst>
              </a:rPr>
              <a:t>         50</a:t>
            </a:r>
          </a:p>
          <a:p>
            <a:pPr eaLnBrk="1" hangingPunct="1">
              <a:spcBef>
                <a:spcPct val="0"/>
              </a:spcBef>
              <a:buClrTx/>
              <a:buSzTx/>
              <a:buFont typeface="Wingdings" pitchFamily="2" charset="2"/>
              <a:buNone/>
            </a:pPr>
            <a:r>
              <a:rPr lang="zh-TW" altLang="en-US" sz="2400" dirty="0">
                <a:solidFill>
                  <a:srgbClr val="8001FF"/>
                </a:solidFill>
                <a:effectLst>
                  <a:outerShdw blurRad="38100" dist="38100" dir="2700000" algn="tl">
                    <a:srgbClr val="C0C0C0"/>
                  </a:outerShdw>
                </a:effectLst>
              </a:rPr>
              <a:t>       文具費用</a:t>
            </a:r>
            <a:r>
              <a:rPr lang="en-US" altLang="zh-TW" sz="2400" dirty="0">
                <a:solidFill>
                  <a:srgbClr val="8001FF"/>
                </a:solidFill>
                <a:effectLst>
                  <a:outerShdw blurRad="38100" dist="38100" dir="2700000" algn="tl">
                    <a:srgbClr val="C0C0C0"/>
                  </a:outerShdw>
                </a:effectLst>
              </a:rPr>
              <a:t>	</a:t>
            </a:r>
            <a:r>
              <a:rPr lang="en-US" altLang="zh-CN" sz="2400" dirty="0">
                <a:solidFill>
                  <a:srgbClr val="8001FF"/>
                </a:solidFill>
                <a:effectLst>
                  <a:outerShdw blurRad="38100" dist="38100" dir="2700000" algn="tl">
                    <a:srgbClr val="C0C0C0"/>
                  </a:outerShdw>
                </a:effectLst>
              </a:rPr>
              <a:t>           </a:t>
            </a:r>
            <a:r>
              <a:rPr lang="zh-TW" altLang="en-US" sz="2400" dirty="0">
                <a:solidFill>
                  <a:srgbClr val="8001FF"/>
                </a:solidFill>
                <a:effectLst>
                  <a:outerShdw blurRad="38100" dist="38100" dir="2700000" algn="tl">
                    <a:srgbClr val="C0C0C0"/>
                  </a:outerShdw>
                </a:effectLst>
              </a:rPr>
              <a:t>                    </a:t>
            </a:r>
            <a:r>
              <a:rPr lang="zh-TW" altLang="en-US" sz="2400" dirty="0" smtClean="0">
                <a:solidFill>
                  <a:srgbClr val="8001FF"/>
                </a:solidFill>
                <a:effectLst>
                  <a:outerShdw blurRad="38100" dist="38100" dir="2700000" algn="tl">
                    <a:srgbClr val="C0C0C0"/>
                  </a:outerShdw>
                </a:effectLst>
              </a:rPr>
              <a:t>         </a:t>
            </a:r>
            <a:r>
              <a:rPr lang="en-US" altLang="zh-TW" sz="2400" dirty="0" smtClean="0">
                <a:solidFill>
                  <a:srgbClr val="8001FF"/>
                </a:solidFill>
                <a:effectLst>
                  <a:outerShdw blurRad="38100" dist="38100" dir="2700000" algn="tl">
                    <a:srgbClr val="C0C0C0"/>
                  </a:outerShdw>
                </a:effectLst>
              </a:rPr>
              <a:t>50</a:t>
            </a:r>
            <a:endParaRPr lang="en-US" altLang="zh-TW" sz="2400" dirty="0">
              <a:solidFill>
                <a:srgbClr val="8001FF"/>
              </a:solidFill>
              <a:effectLst>
                <a:outerShdw blurRad="38100" dist="38100" dir="2700000" algn="tl">
                  <a:srgbClr val="C0C0C0"/>
                </a:outerShdw>
              </a:effectLst>
            </a:endParaRPr>
          </a:p>
        </p:txBody>
      </p:sp>
      <p:pic>
        <p:nvPicPr>
          <p:cNvPr id="75783" name="Picture 11">
            <a:extLst>
              <a:ext uri="{FF2B5EF4-FFF2-40B4-BE49-F238E27FC236}">
                <a16:creationId xmlns:a16="http://schemas.microsoft.com/office/drawing/2014/main" id="{B756439A-182D-1A3E-4D02-B14B0515BC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31800" y="2438400"/>
            <a:ext cx="22098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頁尾版面配置區 4">
            <a:extLst>
              <a:ext uri="{FF2B5EF4-FFF2-40B4-BE49-F238E27FC236}">
                <a16:creationId xmlns:a16="http://schemas.microsoft.com/office/drawing/2014/main" id="{2FAAD34C-9623-A167-8D40-B9419F657821}"/>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62EEF53A-7C39-F54E-82C2-C979B5B4EC95}" type="slidenum">
              <a:rPr kumimoji="0" lang="en-US" altLang="zh-TW" sz="1200" b="0" smtClean="0">
                <a:solidFill>
                  <a:schemeClr val="tx1"/>
                </a:solidFill>
              </a:rPr>
              <a:pPr/>
              <a:t>36</a:t>
            </a:fld>
            <a:endParaRPr kumimoji="0" lang="en-US" altLang="zh-TW" sz="1200" b="0">
              <a:solidFill>
                <a:schemeClr val="tx1"/>
              </a:solidFill>
            </a:endParaRPr>
          </a:p>
        </p:txBody>
      </p:sp>
      <p:sp>
        <p:nvSpPr>
          <p:cNvPr id="77827" name="Rectangle 13">
            <a:extLst>
              <a:ext uri="{FF2B5EF4-FFF2-40B4-BE49-F238E27FC236}">
                <a16:creationId xmlns:a16="http://schemas.microsoft.com/office/drawing/2014/main" id="{192D36D4-92A1-918A-842F-2FB79FB6ACEA}"/>
              </a:ext>
            </a:extLst>
          </p:cNvPr>
          <p:cNvSpPr>
            <a:spLocks noGrp="1" noChangeArrowheads="1"/>
          </p:cNvSpPr>
          <p:nvPr>
            <p:ph type="title" idx="4294967295"/>
          </p:nvPr>
        </p:nvSpPr>
        <p:spPr>
          <a:xfrm>
            <a:off x="431800" y="277813"/>
            <a:ext cx="7543800" cy="1295400"/>
          </a:xfrm>
        </p:spPr>
        <p:txBody>
          <a:bodyPr/>
          <a:lstStyle/>
          <a:p>
            <a:r>
              <a:rPr lang="en-US" altLang="zh-TW">
                <a:ea typeface="新細明體" panose="02020500000000000000" pitchFamily="18" charset="-120"/>
              </a:rPr>
              <a:t>6.</a:t>
            </a:r>
            <a:r>
              <a:rPr lang="zh-TW" altLang="en-US">
                <a:ea typeface="新細明體" panose="02020500000000000000" pitchFamily="18" charset="-120"/>
              </a:rPr>
              <a:t> 顛倒入帳錯誤</a:t>
            </a:r>
          </a:p>
        </p:txBody>
      </p:sp>
      <p:sp>
        <p:nvSpPr>
          <p:cNvPr id="3" name="標題 1">
            <a:extLst>
              <a:ext uri="{FF2B5EF4-FFF2-40B4-BE49-F238E27FC236}">
                <a16:creationId xmlns:a16="http://schemas.microsoft.com/office/drawing/2014/main" id="{43613A66-6922-A2EC-ECBF-1864D2FE2FE4}"/>
              </a:ext>
            </a:extLst>
          </p:cNvPr>
          <p:cNvSpPr>
            <a:spLocks/>
          </p:cNvSpPr>
          <p:nvPr/>
        </p:nvSpPr>
        <p:spPr bwMode="auto">
          <a:xfrm>
            <a:off x="2501900" y="2259013"/>
            <a:ext cx="6642100" cy="1081087"/>
          </a:xfrm>
          <a:prstGeom prst="rect">
            <a:avLst/>
          </a:prstGeom>
          <a:noFill/>
          <a:ln w="9525">
            <a:noFill/>
            <a:miter lim="800000"/>
            <a:headEnd/>
            <a:tailEnd/>
          </a:ln>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None/>
            </a:pPr>
            <a:r>
              <a:rPr lang="zh-TW" altLang="en-US" sz="2400" dirty="0">
                <a:solidFill>
                  <a:schemeClr val="tx2"/>
                </a:solidFill>
                <a:effectLst>
                  <a:outerShdw blurRad="38100" dist="38100" dir="2700000" algn="tl">
                    <a:srgbClr val="C0C0C0"/>
                  </a:outerShdw>
                </a:effectLst>
              </a:rPr>
              <a:t>例子：向宜室家具公司開出支票</a:t>
            </a:r>
            <a:r>
              <a:rPr lang="en-US" altLang="zh-TW" sz="2400" dirty="0">
                <a:solidFill>
                  <a:schemeClr val="tx2"/>
                </a:solidFill>
                <a:effectLst>
                  <a:outerShdw blurRad="38100" dist="38100" dir="2700000" algn="tl">
                    <a:srgbClr val="C0C0C0"/>
                  </a:outerShdw>
                </a:effectLst>
              </a:rPr>
              <a:t>$400</a:t>
            </a:r>
            <a:r>
              <a:rPr lang="zh-TW" altLang="en-US" sz="2400" dirty="0">
                <a:solidFill>
                  <a:schemeClr val="tx2"/>
                </a:solidFill>
                <a:effectLst>
                  <a:outerShdw blurRad="38100" dist="38100" dir="2700000" algn="tl">
                    <a:srgbClr val="C0C0C0"/>
                  </a:outerShdw>
                </a:effectLst>
              </a:rPr>
              <a:t>支付欠款。</a:t>
            </a:r>
            <a:r>
              <a:rPr lang="en-US" altLang="zh-TW" sz="2400" dirty="0">
                <a:solidFill>
                  <a:schemeClr val="tx2"/>
                </a:solidFill>
                <a:effectLst>
                  <a:outerShdw blurRad="38100" dist="38100" dir="2700000" algn="tl">
                    <a:srgbClr val="C0C0C0"/>
                  </a:outerShdw>
                </a:effectLst>
              </a:rPr>
              <a:t> $400</a:t>
            </a:r>
            <a:r>
              <a:rPr lang="zh-TW" altLang="en-US" sz="2400" dirty="0">
                <a:solidFill>
                  <a:schemeClr val="tx2"/>
                </a:solidFill>
                <a:effectLst>
                  <a:outerShdw blurRad="38100" dist="38100" dir="2700000" algn="tl">
                    <a:srgbClr val="C0C0C0"/>
                  </a:outerShdw>
                </a:effectLst>
              </a:rPr>
              <a:t>借記入銀行存款，</a:t>
            </a:r>
            <a:r>
              <a:rPr lang="en-US" altLang="zh-TW" sz="2400" dirty="0">
                <a:solidFill>
                  <a:schemeClr val="tx2"/>
                </a:solidFill>
                <a:effectLst>
                  <a:outerShdw blurRad="38100" dist="38100" dir="2700000" algn="tl">
                    <a:srgbClr val="C0C0C0"/>
                  </a:outerShdw>
                </a:effectLst>
              </a:rPr>
              <a:t> $400</a:t>
            </a:r>
            <a:r>
              <a:rPr lang="zh-TW" altLang="en-US" sz="2400" dirty="0">
                <a:solidFill>
                  <a:schemeClr val="tx2"/>
                </a:solidFill>
                <a:effectLst>
                  <a:outerShdw blurRad="38100" dist="38100" dir="2700000" algn="tl">
                    <a:srgbClr val="C0C0C0"/>
                  </a:outerShdw>
                </a:effectLst>
              </a:rPr>
              <a:t>貸記入宜</a:t>
            </a:r>
            <a:r>
              <a:rPr lang="zh-TW" altLang="en-US" sz="2400" dirty="0" smtClean="0">
                <a:solidFill>
                  <a:schemeClr val="tx2"/>
                </a:solidFill>
                <a:effectLst>
                  <a:outerShdw blurRad="38100" dist="38100" dir="2700000" algn="tl">
                    <a:srgbClr val="C0C0C0"/>
                  </a:outerShdw>
                </a:effectLst>
              </a:rPr>
              <a:t>室家具</a:t>
            </a:r>
            <a:r>
              <a:rPr lang="zh-TW" altLang="en-US" sz="2400" dirty="0">
                <a:solidFill>
                  <a:schemeClr val="tx2"/>
                </a:solidFill>
                <a:effectLst>
                  <a:outerShdw blurRad="38100" dist="38100" dir="2700000" algn="tl">
                    <a:srgbClr val="C0C0C0"/>
                  </a:outerShdw>
                </a:effectLst>
              </a:rPr>
              <a:t>公司帳目。</a:t>
            </a:r>
            <a:endParaRPr lang="en-US" altLang="zh-TW" sz="2400" dirty="0">
              <a:solidFill>
                <a:schemeClr val="tx2"/>
              </a:solidFill>
              <a:effectLst>
                <a:outerShdw blurRad="38100" dist="38100" dir="2700000" algn="tl">
                  <a:srgbClr val="C0C0C0"/>
                </a:outerShdw>
              </a:effectLst>
            </a:endParaRPr>
          </a:p>
        </p:txBody>
      </p:sp>
      <p:sp>
        <p:nvSpPr>
          <p:cNvPr id="77829" name="WordArt 6">
            <a:extLst>
              <a:ext uri="{FF2B5EF4-FFF2-40B4-BE49-F238E27FC236}">
                <a16:creationId xmlns:a16="http://schemas.microsoft.com/office/drawing/2014/main" id="{08594D06-D447-C9C3-511C-D3C0C96B44EA}"/>
              </a:ext>
            </a:extLst>
          </p:cNvPr>
          <p:cNvSpPr>
            <a:spLocks noChangeArrowheads="1" noChangeShapeType="1" noTextEdit="1"/>
          </p:cNvSpPr>
          <p:nvPr/>
        </p:nvSpPr>
        <p:spPr bwMode="auto">
          <a:xfrm>
            <a:off x="1438275" y="1538288"/>
            <a:ext cx="770572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2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標楷體" panose="02010601000101010101" pitchFamily="2" charset="-120"/>
                <a:ea typeface="標楷體" panose="02010601000101010101" pitchFamily="2" charset="-120"/>
              </a:rPr>
              <a:t>******************</a:t>
            </a:r>
          </a:p>
        </p:txBody>
      </p:sp>
      <p:sp>
        <p:nvSpPr>
          <p:cNvPr id="4" name="標題 1">
            <a:extLst>
              <a:ext uri="{FF2B5EF4-FFF2-40B4-BE49-F238E27FC236}">
                <a16:creationId xmlns:a16="http://schemas.microsoft.com/office/drawing/2014/main" id="{A922BE3C-E162-89EC-3D78-AA21EA55F7EF}"/>
              </a:ext>
            </a:extLst>
          </p:cNvPr>
          <p:cNvSpPr>
            <a:spLocks/>
          </p:cNvSpPr>
          <p:nvPr/>
        </p:nvSpPr>
        <p:spPr bwMode="auto">
          <a:xfrm>
            <a:off x="2824163" y="4598988"/>
            <a:ext cx="6051550" cy="992187"/>
          </a:xfrm>
          <a:prstGeom prst="rect">
            <a:avLst/>
          </a:prstGeom>
          <a:noFill/>
          <a:ln w="9525">
            <a:noFill/>
            <a:miter lim="800000"/>
            <a:headEnd/>
            <a:tailEnd/>
          </a:ln>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zh-TW" altLang="en-US" sz="2400" u="sng" dirty="0">
                <a:solidFill>
                  <a:srgbClr val="8001FF"/>
                </a:solidFill>
                <a:effectLst>
                  <a:outerShdw blurRad="38100" dist="38100" dir="2700000" algn="tl">
                    <a:srgbClr val="C0C0C0"/>
                  </a:outerShdw>
                </a:effectLst>
              </a:rPr>
              <a:t>更正：</a:t>
            </a:r>
            <a:endParaRPr lang="en-US" altLang="zh-CN" sz="2400" u="sng" dirty="0">
              <a:solidFill>
                <a:srgbClr val="8001FF"/>
              </a:solidFill>
              <a:effectLst>
                <a:outerShdw blurRad="38100" dist="38100" dir="2700000" algn="tl">
                  <a:srgbClr val="C0C0C0"/>
                </a:outerShdw>
              </a:effectLst>
            </a:endParaRPr>
          </a:p>
          <a:p>
            <a:pPr eaLnBrk="1" hangingPunct="1">
              <a:spcBef>
                <a:spcPct val="0"/>
              </a:spcBef>
              <a:buClrTx/>
              <a:buSzTx/>
              <a:buFont typeface="Wingdings" pitchFamily="2" charset="2"/>
              <a:buNone/>
            </a:pPr>
            <a:r>
              <a:rPr lang="en-US" altLang="zh-CN" sz="2400" i="1" dirty="0">
                <a:solidFill>
                  <a:srgbClr val="8001FF"/>
                </a:solidFill>
                <a:effectLst>
                  <a:outerShdw blurRad="38100" dist="38100" dir="2700000" algn="tl">
                    <a:srgbClr val="C0C0C0"/>
                  </a:outerShdw>
                </a:effectLst>
              </a:rPr>
              <a:t>			</a:t>
            </a:r>
            <a:r>
              <a:rPr lang="zh-TW" altLang="en-US" sz="2400" i="1" dirty="0">
                <a:solidFill>
                  <a:srgbClr val="8001FF"/>
                </a:solidFill>
                <a:effectLst>
                  <a:outerShdw blurRad="38100" dist="38100" dir="2700000" algn="tl">
                    <a:srgbClr val="C0C0C0"/>
                  </a:outerShdw>
                </a:effectLst>
              </a:rPr>
              <a:t>           </a:t>
            </a:r>
            <a:r>
              <a:rPr lang="zh-TW" altLang="en-US" sz="2400" dirty="0">
                <a:solidFill>
                  <a:srgbClr val="8001FF"/>
                </a:solidFill>
                <a:effectLst>
                  <a:outerShdw blurRad="38100" dist="38100" dir="2700000" algn="tl">
                    <a:srgbClr val="C0C0C0"/>
                  </a:outerShdw>
                </a:effectLst>
              </a:rPr>
              <a:t>借記</a:t>
            </a:r>
            <a:r>
              <a:rPr lang="en-US" altLang="zh-CN" sz="2400" dirty="0">
                <a:solidFill>
                  <a:srgbClr val="8001FF"/>
                </a:solidFill>
                <a:effectLst>
                  <a:outerShdw blurRad="38100" dist="38100" dir="2700000" algn="tl">
                    <a:srgbClr val="C0C0C0"/>
                  </a:outerShdw>
                </a:effectLst>
              </a:rPr>
              <a:t>  </a:t>
            </a:r>
            <a:r>
              <a:rPr lang="zh-TW" altLang="en-US" sz="2400" dirty="0">
                <a:solidFill>
                  <a:srgbClr val="8001FF"/>
                </a:solidFill>
                <a:effectLst>
                  <a:outerShdw blurRad="38100" dist="38100" dir="2700000" algn="tl">
                    <a:srgbClr val="C0C0C0"/>
                  </a:outerShdw>
                </a:effectLst>
              </a:rPr>
              <a:t>         貸記</a:t>
            </a:r>
            <a:endParaRPr lang="en-US" altLang="zh-CN" sz="2400" dirty="0">
              <a:solidFill>
                <a:srgbClr val="8001FF"/>
              </a:solidFill>
              <a:effectLst>
                <a:outerShdw blurRad="38100" dist="38100" dir="2700000" algn="tl">
                  <a:srgbClr val="C0C0C0"/>
                </a:outerShdw>
              </a:effectLst>
            </a:endParaRPr>
          </a:p>
          <a:p>
            <a:pPr eaLnBrk="1" hangingPunct="1">
              <a:spcBef>
                <a:spcPct val="0"/>
              </a:spcBef>
              <a:buClrTx/>
              <a:buSzTx/>
              <a:buFont typeface="Wingdings" pitchFamily="2" charset="2"/>
              <a:buNone/>
            </a:pPr>
            <a:r>
              <a:rPr lang="en-US" altLang="zh-CN" sz="2400" dirty="0">
                <a:solidFill>
                  <a:srgbClr val="8001FF"/>
                </a:solidFill>
                <a:effectLst>
                  <a:outerShdw blurRad="38100" dist="38100" dir="2700000" algn="tl">
                    <a:srgbClr val="C0C0C0"/>
                  </a:outerShdw>
                </a:effectLst>
              </a:rPr>
              <a:t>				 $             $</a:t>
            </a:r>
            <a:endParaRPr lang="en-US" altLang="zh-TW" sz="2400" dirty="0">
              <a:solidFill>
                <a:srgbClr val="8001FF"/>
              </a:solidFill>
              <a:effectLst>
                <a:outerShdw blurRad="38100" dist="38100" dir="2700000" algn="tl">
                  <a:srgbClr val="C0C0C0"/>
                </a:outerShdw>
              </a:effectLst>
            </a:endParaRPr>
          </a:p>
          <a:p>
            <a:pPr eaLnBrk="1" hangingPunct="1">
              <a:spcBef>
                <a:spcPct val="0"/>
              </a:spcBef>
              <a:buClrTx/>
              <a:buSzTx/>
              <a:buFont typeface="Wingdings" pitchFamily="2" charset="2"/>
              <a:buNone/>
            </a:pPr>
            <a:r>
              <a:rPr lang="zh-TW" altLang="en-US" sz="2400" dirty="0">
                <a:solidFill>
                  <a:srgbClr val="8001FF"/>
                </a:solidFill>
                <a:effectLst>
                  <a:outerShdw blurRad="38100" dist="38100" dir="2700000" algn="tl">
                    <a:srgbClr val="C0C0C0"/>
                  </a:outerShdw>
                </a:effectLst>
              </a:rPr>
              <a:t>其他應付帳款    </a:t>
            </a:r>
            <a:r>
              <a:rPr lang="en-US" altLang="zh-TW" sz="2400" dirty="0">
                <a:solidFill>
                  <a:srgbClr val="8001FF"/>
                </a:solidFill>
                <a:effectLst>
                  <a:outerShdw blurRad="38100" dist="38100" dir="2700000" algn="tl">
                    <a:srgbClr val="C0C0C0"/>
                  </a:outerShdw>
                </a:effectLst>
              </a:rPr>
              <a:t>                  800</a:t>
            </a:r>
          </a:p>
          <a:p>
            <a:pPr eaLnBrk="1" hangingPunct="1">
              <a:spcBef>
                <a:spcPct val="0"/>
              </a:spcBef>
              <a:buClrTx/>
              <a:buSzTx/>
              <a:buFontTx/>
              <a:buChar char="-"/>
            </a:pPr>
            <a:r>
              <a:rPr lang="zh-TW" altLang="en-US" sz="2400" dirty="0">
                <a:solidFill>
                  <a:srgbClr val="8001FF"/>
                </a:solidFill>
                <a:effectLst>
                  <a:outerShdw blurRad="38100" dist="38100" dir="2700000" algn="tl">
                    <a:srgbClr val="C0C0C0"/>
                  </a:outerShdw>
                </a:effectLst>
              </a:rPr>
              <a:t>宜室家具公司</a:t>
            </a:r>
            <a:r>
              <a:rPr lang="en-US" altLang="zh-TW" sz="2400" dirty="0">
                <a:solidFill>
                  <a:srgbClr val="8001FF"/>
                </a:solidFill>
                <a:effectLst>
                  <a:outerShdw blurRad="38100" dist="38100" dir="2700000" algn="tl">
                    <a:srgbClr val="C0C0C0"/>
                  </a:outerShdw>
                </a:effectLst>
              </a:rPr>
              <a:t>	   </a:t>
            </a:r>
            <a:r>
              <a:rPr lang="en-US" altLang="zh-CN" sz="2400" dirty="0">
                <a:solidFill>
                  <a:srgbClr val="8001FF"/>
                </a:solidFill>
                <a:effectLst>
                  <a:outerShdw blurRad="38100" dist="38100" dir="2700000" algn="tl">
                    <a:srgbClr val="C0C0C0"/>
                  </a:outerShdw>
                </a:effectLst>
              </a:rPr>
              <a:t>        </a:t>
            </a:r>
          </a:p>
          <a:p>
            <a:pPr eaLnBrk="1" hangingPunct="1">
              <a:spcBef>
                <a:spcPct val="0"/>
              </a:spcBef>
              <a:buClrTx/>
              <a:buSzTx/>
              <a:buFontTx/>
              <a:buNone/>
            </a:pPr>
            <a:r>
              <a:rPr lang="zh-TW" altLang="en-US" sz="2400" dirty="0">
                <a:solidFill>
                  <a:srgbClr val="8001FF"/>
                </a:solidFill>
                <a:effectLst>
                  <a:outerShdw blurRad="38100" dist="38100" dir="2700000" algn="tl">
                    <a:srgbClr val="C0C0C0"/>
                  </a:outerShdw>
                </a:effectLst>
              </a:rPr>
              <a:t>                 銀行存款</a:t>
            </a:r>
            <a:r>
              <a:rPr lang="en-US" altLang="zh-TW" sz="2400" dirty="0">
                <a:solidFill>
                  <a:srgbClr val="8001FF"/>
                </a:solidFill>
                <a:effectLst>
                  <a:outerShdw blurRad="38100" dist="38100" dir="2700000" algn="tl">
                    <a:srgbClr val="C0C0C0"/>
                  </a:outerShdw>
                </a:effectLst>
              </a:rPr>
              <a:t>	</a:t>
            </a:r>
            <a:r>
              <a:rPr lang="en-US" altLang="zh-CN" sz="2400" dirty="0">
                <a:solidFill>
                  <a:srgbClr val="8001FF"/>
                </a:solidFill>
                <a:effectLst>
                  <a:outerShdw blurRad="38100" dist="38100" dir="2700000" algn="tl">
                    <a:srgbClr val="C0C0C0"/>
                  </a:outerShdw>
                </a:effectLst>
              </a:rPr>
              <a:t>             </a:t>
            </a:r>
            <a:r>
              <a:rPr lang="zh-TW" altLang="en-US" sz="2400" dirty="0">
                <a:solidFill>
                  <a:srgbClr val="8001FF"/>
                </a:solidFill>
                <a:effectLst>
                  <a:outerShdw blurRad="38100" dist="38100" dir="2700000" algn="tl">
                    <a:srgbClr val="C0C0C0"/>
                  </a:outerShdw>
                </a:effectLst>
              </a:rPr>
              <a:t>           </a:t>
            </a:r>
            <a:r>
              <a:rPr lang="en-US" altLang="zh-CN" sz="2400" dirty="0">
                <a:solidFill>
                  <a:srgbClr val="8001FF"/>
                </a:solidFill>
                <a:effectLst>
                  <a:outerShdw blurRad="38100" dist="38100" dir="2700000" algn="tl">
                    <a:srgbClr val="C0C0C0"/>
                  </a:outerShdw>
                </a:effectLst>
              </a:rPr>
              <a:t> </a:t>
            </a:r>
            <a:r>
              <a:rPr lang="en-US" altLang="zh-TW" sz="2400" dirty="0">
                <a:solidFill>
                  <a:srgbClr val="8001FF"/>
                </a:solidFill>
                <a:effectLst>
                  <a:outerShdw blurRad="38100" dist="38100" dir="2700000" algn="tl">
                    <a:srgbClr val="C0C0C0"/>
                  </a:outerShdw>
                </a:effectLst>
              </a:rPr>
              <a:t>800*</a:t>
            </a:r>
          </a:p>
          <a:p>
            <a:pPr eaLnBrk="1" hangingPunct="1">
              <a:spcBef>
                <a:spcPct val="0"/>
              </a:spcBef>
              <a:buClrTx/>
              <a:buSzTx/>
              <a:buFont typeface="Wingdings" pitchFamily="2" charset="2"/>
              <a:buNone/>
            </a:pPr>
            <a:endParaRPr lang="en-US" altLang="zh-TW" sz="2400" dirty="0">
              <a:solidFill>
                <a:srgbClr val="8001FF"/>
              </a:solidFill>
              <a:effectLst>
                <a:outerShdw blurRad="38100" dist="38100" dir="2700000" algn="tl">
                  <a:srgbClr val="C0C0C0"/>
                </a:outerShdw>
              </a:effectLst>
            </a:endParaRPr>
          </a:p>
          <a:p>
            <a:pPr eaLnBrk="1" hangingPunct="1">
              <a:spcBef>
                <a:spcPct val="0"/>
              </a:spcBef>
              <a:buClrTx/>
              <a:buSzTx/>
              <a:buFont typeface="Wingdings" pitchFamily="2" charset="2"/>
              <a:buNone/>
            </a:pPr>
            <a:r>
              <a:rPr lang="en-US" altLang="zh-TW" sz="2400" dirty="0">
                <a:solidFill>
                  <a:schemeClr val="tx2"/>
                </a:solidFill>
                <a:effectLst>
                  <a:outerShdw blurRad="38100" dist="38100" dir="2700000" algn="tl">
                    <a:srgbClr val="C0C0C0"/>
                  </a:outerShdw>
                </a:effectLst>
              </a:rPr>
              <a:t>* $800 = $400</a:t>
            </a:r>
            <a:r>
              <a:rPr lang="zh-TW" altLang="en-US" sz="2400" dirty="0">
                <a:solidFill>
                  <a:schemeClr val="tx2"/>
                </a:solidFill>
                <a:effectLst>
                  <a:outerShdw blurRad="38100" dist="38100" dir="2700000" algn="tl">
                    <a:srgbClr val="C0C0C0"/>
                  </a:outerShdw>
                </a:effectLst>
              </a:rPr>
              <a:t> </a:t>
            </a:r>
            <a:r>
              <a:rPr lang="en-US" altLang="zh-TW" sz="2400" dirty="0">
                <a:solidFill>
                  <a:schemeClr val="tx2"/>
                </a:solidFill>
                <a:effectLst>
                  <a:outerShdw blurRad="38100" dist="38100" dir="2700000" algn="tl">
                    <a:srgbClr val="C0C0C0"/>
                  </a:outerShdw>
                </a:effectLst>
              </a:rPr>
              <a:t>x 2</a:t>
            </a:r>
            <a:endParaRPr lang="en-US" altLang="zh-CN" sz="2400" dirty="0">
              <a:solidFill>
                <a:schemeClr val="tx2"/>
              </a:solidFill>
              <a:effectLst>
                <a:outerShdw blurRad="38100" dist="38100" dir="2700000" algn="tl">
                  <a:srgbClr val="C0C0C0"/>
                </a:outerShdw>
              </a:effectLst>
            </a:endParaRPr>
          </a:p>
        </p:txBody>
      </p:sp>
      <p:pic>
        <p:nvPicPr>
          <p:cNvPr id="77831" name="Picture 10">
            <a:extLst>
              <a:ext uri="{FF2B5EF4-FFF2-40B4-BE49-F238E27FC236}">
                <a16:creationId xmlns:a16="http://schemas.microsoft.com/office/drawing/2014/main" id="{414902BC-DAC4-676E-5696-C08960E19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3698875"/>
            <a:ext cx="2303463" cy="153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頁尾版面配置區 4">
            <a:extLst>
              <a:ext uri="{FF2B5EF4-FFF2-40B4-BE49-F238E27FC236}">
                <a16:creationId xmlns:a16="http://schemas.microsoft.com/office/drawing/2014/main" id="{B2AA6EA4-AAE2-D0BB-ABB1-876C0F3E622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FCE7697C-48A7-5C44-B021-4B6153847308}" type="slidenum">
              <a:rPr kumimoji="0" lang="en-US" altLang="zh-TW" sz="1200" b="0" smtClean="0">
                <a:solidFill>
                  <a:schemeClr val="tx1"/>
                </a:solidFill>
              </a:rPr>
              <a:pPr/>
              <a:t>37</a:t>
            </a:fld>
            <a:endParaRPr kumimoji="0" lang="en-US" altLang="zh-TW" sz="1200" b="0">
              <a:solidFill>
                <a:schemeClr val="tx1"/>
              </a:solidFill>
            </a:endParaRPr>
          </a:p>
        </p:txBody>
      </p:sp>
      <p:sp>
        <p:nvSpPr>
          <p:cNvPr id="79875" name="Rectangle 2">
            <a:extLst>
              <a:ext uri="{FF2B5EF4-FFF2-40B4-BE49-F238E27FC236}">
                <a16:creationId xmlns:a16="http://schemas.microsoft.com/office/drawing/2014/main" id="{FE61304D-5BC0-CCE9-0D11-99DE8BE1BFE3}"/>
              </a:ext>
            </a:extLst>
          </p:cNvPr>
          <p:cNvSpPr>
            <a:spLocks noGrp="1" noChangeArrowheads="1"/>
          </p:cNvSpPr>
          <p:nvPr>
            <p:ph type="title" idx="4294967295"/>
          </p:nvPr>
        </p:nvSpPr>
        <p:spPr/>
        <p:txBody>
          <a:bodyPr anchor="ctr"/>
          <a:lstStyle/>
          <a:p>
            <a:pPr eaLnBrk="1" hangingPunct="1"/>
            <a:r>
              <a:rPr lang="zh-TW" altLang="en-US">
                <a:ea typeface="新細明體" panose="02020500000000000000" pitchFamily="18" charset="-120"/>
              </a:rPr>
              <a:t>更正錯誤的步驟</a:t>
            </a:r>
            <a:endParaRPr lang="en-US" altLang="zh-TW">
              <a:ea typeface="新細明體" panose="02020500000000000000" pitchFamily="18" charset="-120"/>
            </a:endParaRPr>
          </a:p>
        </p:txBody>
      </p:sp>
      <p:sp>
        <p:nvSpPr>
          <p:cNvPr id="147463" name="Text Box 7">
            <a:extLst>
              <a:ext uri="{FF2B5EF4-FFF2-40B4-BE49-F238E27FC236}">
                <a16:creationId xmlns:a16="http://schemas.microsoft.com/office/drawing/2014/main" id="{051058E4-5317-D917-B824-680B49AEB538}"/>
              </a:ext>
            </a:extLst>
          </p:cNvPr>
          <p:cNvSpPr txBox="1">
            <a:spLocks noChangeArrowheads="1"/>
          </p:cNvSpPr>
          <p:nvPr/>
        </p:nvSpPr>
        <p:spPr bwMode="auto">
          <a:xfrm>
            <a:off x="431800" y="1449388"/>
            <a:ext cx="7831138" cy="457200"/>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spcBef>
                <a:spcPct val="50000"/>
              </a:spcBef>
              <a:buFont typeface="Wingdings" pitchFamily="2" charset="2"/>
              <a:buNone/>
            </a:pPr>
            <a:r>
              <a:rPr lang="en-US" altLang="zh-CN">
                <a:solidFill>
                  <a:schemeClr val="tx1"/>
                </a:solidFill>
              </a:rPr>
              <a:t>(1)  </a:t>
            </a:r>
            <a:r>
              <a:rPr lang="zh-TW" altLang="en-US">
                <a:solidFill>
                  <a:schemeClr val="tx1"/>
                </a:solidFill>
              </a:rPr>
              <a:t>辨別錯誤。</a:t>
            </a:r>
          </a:p>
        </p:txBody>
      </p:sp>
      <p:sp>
        <p:nvSpPr>
          <p:cNvPr id="147464" name="Text Box 8">
            <a:extLst>
              <a:ext uri="{FF2B5EF4-FFF2-40B4-BE49-F238E27FC236}">
                <a16:creationId xmlns:a16="http://schemas.microsoft.com/office/drawing/2014/main" id="{7B3E57C6-6B60-9E38-C64B-F8AD0F879B1C}"/>
              </a:ext>
            </a:extLst>
          </p:cNvPr>
          <p:cNvSpPr txBox="1">
            <a:spLocks noChangeArrowheads="1"/>
          </p:cNvSpPr>
          <p:nvPr/>
        </p:nvSpPr>
        <p:spPr bwMode="auto">
          <a:xfrm>
            <a:off x="431800" y="2168525"/>
            <a:ext cx="7831138" cy="457200"/>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spcBef>
                <a:spcPct val="20000"/>
              </a:spcBef>
              <a:buClr>
                <a:schemeClr val="tx1"/>
              </a:buClr>
              <a:buFont typeface="Wingdings" pitchFamily="2" charset="2"/>
              <a:buNone/>
            </a:pPr>
            <a:r>
              <a:rPr lang="en-US" altLang="zh-CN" dirty="0">
                <a:solidFill>
                  <a:schemeClr val="tx1"/>
                </a:solidFill>
              </a:rPr>
              <a:t>(2)  </a:t>
            </a:r>
            <a:r>
              <a:rPr lang="zh-TW" altLang="en-US" dirty="0">
                <a:solidFill>
                  <a:schemeClr val="tx1"/>
                </a:solidFill>
              </a:rPr>
              <a:t>更正錯誤。</a:t>
            </a:r>
          </a:p>
        </p:txBody>
      </p:sp>
      <p:sp>
        <p:nvSpPr>
          <p:cNvPr id="147465" name="Text Box 9">
            <a:extLst>
              <a:ext uri="{FF2B5EF4-FFF2-40B4-BE49-F238E27FC236}">
                <a16:creationId xmlns:a16="http://schemas.microsoft.com/office/drawing/2014/main" id="{E8B513B9-C814-23D9-0277-5B7851280780}"/>
              </a:ext>
            </a:extLst>
          </p:cNvPr>
          <p:cNvSpPr txBox="1">
            <a:spLocks noChangeArrowheads="1"/>
          </p:cNvSpPr>
          <p:nvPr/>
        </p:nvSpPr>
        <p:spPr bwMode="auto">
          <a:xfrm>
            <a:off x="431800" y="2889250"/>
            <a:ext cx="7920038" cy="904875"/>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534988" indent="-534988">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spcBef>
                <a:spcPct val="20000"/>
              </a:spcBef>
              <a:buClr>
                <a:schemeClr val="tx1"/>
              </a:buClr>
              <a:buFont typeface="Wingdings" pitchFamily="2" charset="2"/>
              <a:buNone/>
            </a:pPr>
            <a:r>
              <a:rPr lang="en-US" altLang="zh-CN" dirty="0">
                <a:solidFill>
                  <a:schemeClr val="tx1"/>
                </a:solidFill>
              </a:rPr>
              <a:t>(3)</a:t>
            </a:r>
            <a:r>
              <a:rPr lang="zh-TW" altLang="en-US" dirty="0">
                <a:solidFill>
                  <a:schemeClr val="tx1"/>
                </a:solidFill>
              </a:rPr>
              <a:t>  檢查有關更正是否影響損益表或財務狀況表</a:t>
            </a:r>
            <a:endParaRPr lang="en-US" altLang="zh-TW" dirty="0">
              <a:solidFill>
                <a:schemeClr val="tx1"/>
              </a:solidFill>
            </a:endParaRPr>
          </a:p>
          <a:p>
            <a:pPr eaLnBrk="1" hangingPunct="1">
              <a:spcBef>
                <a:spcPct val="20000"/>
              </a:spcBef>
              <a:buClr>
                <a:schemeClr val="tx1"/>
              </a:buClr>
              <a:buFont typeface="Wingdings" pitchFamily="2" charset="2"/>
              <a:buNone/>
            </a:pPr>
            <a:endParaRPr lang="zh-TW" altLang="en-US" dirty="0">
              <a:solidFill>
                <a:schemeClr val="tx1"/>
              </a:solidFill>
            </a:endParaRPr>
          </a:p>
        </p:txBody>
      </p:sp>
      <p:sp>
        <p:nvSpPr>
          <p:cNvPr id="147467" name="AutoShape 11">
            <a:extLst>
              <a:ext uri="{FF2B5EF4-FFF2-40B4-BE49-F238E27FC236}">
                <a16:creationId xmlns:a16="http://schemas.microsoft.com/office/drawing/2014/main" id="{B5AA6CBF-54AD-CA51-6890-4F5AF04E5CDA}"/>
              </a:ext>
            </a:extLst>
          </p:cNvPr>
          <p:cNvSpPr>
            <a:spLocks noChangeArrowheads="1"/>
          </p:cNvSpPr>
          <p:nvPr/>
        </p:nvSpPr>
        <p:spPr bwMode="auto">
          <a:xfrm>
            <a:off x="0" y="1628775"/>
            <a:ext cx="341313" cy="720725"/>
          </a:xfrm>
          <a:prstGeom prst="curvedRightArrow">
            <a:avLst>
              <a:gd name="adj1" fmla="val 42232"/>
              <a:gd name="adj2" fmla="val 84465"/>
              <a:gd name="adj3" fmla="val 33333"/>
            </a:avLst>
          </a:prstGeom>
          <a:solidFill>
            <a:srgbClr val="FFCCFF"/>
          </a:solidFill>
          <a:ln w="9525">
            <a:solidFill>
              <a:schemeClr val="tx1"/>
            </a:solidFill>
            <a:miter lim="800000"/>
            <a:headEnd/>
            <a:tailEnd/>
          </a:ln>
          <a:effectLst/>
        </p:spPr>
        <p:txBody>
          <a:bodyPr wrap="none" anchor="ctr"/>
          <a:lstStyle/>
          <a:p>
            <a:pPr eaLnBrk="1" hangingPunct="1">
              <a:defRPr/>
            </a:pPr>
            <a:endParaRPr lang="zh-TW" altLang="en-US">
              <a:effectLst>
                <a:outerShdw blurRad="38100" dist="38100" dir="2700000" algn="tl">
                  <a:srgbClr val="000000"/>
                </a:outerShdw>
              </a:effectLst>
              <a:latin typeface="Arial" charset="0"/>
            </a:endParaRPr>
          </a:p>
        </p:txBody>
      </p:sp>
      <p:sp>
        <p:nvSpPr>
          <p:cNvPr id="147470" name="Text Box 14">
            <a:extLst>
              <a:ext uri="{FF2B5EF4-FFF2-40B4-BE49-F238E27FC236}">
                <a16:creationId xmlns:a16="http://schemas.microsoft.com/office/drawing/2014/main" id="{B8E6D232-689F-3927-5456-17D433BDFBB2}"/>
              </a:ext>
            </a:extLst>
          </p:cNvPr>
          <p:cNvSpPr txBox="1">
            <a:spLocks noChangeArrowheads="1"/>
          </p:cNvSpPr>
          <p:nvPr/>
        </p:nvSpPr>
        <p:spPr bwMode="auto">
          <a:xfrm>
            <a:off x="439738" y="3983038"/>
            <a:ext cx="7948612" cy="830262"/>
          </a:xfrm>
          <a:prstGeom prst="rect">
            <a:avLst/>
          </a:prstGeom>
          <a:gradFill rotWithShape="1">
            <a:gsLst>
              <a:gs pos="0">
                <a:srgbClr val="FFFF00"/>
              </a:gs>
              <a:gs pos="100000">
                <a:srgbClr val="D9B28B"/>
              </a:gs>
            </a:gsLst>
            <a:lin ang="5400000" scaled="1"/>
          </a:gradFill>
          <a:ln w="9525" algn="ctr">
            <a:noFill/>
            <a:miter lim="800000"/>
            <a:headEnd/>
            <a:tailEnd/>
          </a:ln>
          <a:effectLst>
            <a:outerShdw dist="107763" dir="18900000" algn="ctr" rotWithShape="0">
              <a:srgbClr val="808080">
                <a:alpha val="50000"/>
              </a:srgbClr>
            </a:outerShdw>
          </a:effectLst>
        </p:spPr>
        <p:txBody>
          <a:bodyPr>
            <a:spAutoFit/>
          </a:bodyPr>
          <a:lstStyle/>
          <a:p>
            <a:pPr marL="533400" indent="-533400" eaLnBrk="1" hangingPunct="1">
              <a:buFont typeface="Wingdings" pitchFamily="2" charset="2"/>
              <a:buAutoNum type="arabicParenBoth" startAt="4"/>
              <a:defRPr/>
            </a:pPr>
            <a:r>
              <a:rPr lang="zh-TW" altLang="en-US" dirty="0">
                <a:solidFill>
                  <a:schemeClr val="tx1"/>
                </a:solidFill>
                <a:latin typeface="Arial" charset="0"/>
              </a:rPr>
              <a:t>假如有關更正影響損益表，先量化其影響，並對公司淨利作出調整</a:t>
            </a:r>
            <a:r>
              <a:rPr lang="en-US" altLang="zh-CN" dirty="0">
                <a:solidFill>
                  <a:schemeClr val="tx1"/>
                </a:solidFill>
                <a:latin typeface="Arial" charset="0"/>
              </a:rPr>
              <a:t>	</a:t>
            </a:r>
            <a:endParaRPr lang="en-US" altLang="zh-TW" sz="2800" dirty="0">
              <a:solidFill>
                <a:srgbClr val="8001FF"/>
              </a:solidFill>
              <a:effectLst>
                <a:outerShdw blurRad="38100" dist="38100" dir="2700000" algn="tl">
                  <a:srgbClr val="000000"/>
                </a:outerShdw>
              </a:effectLst>
              <a:latin typeface="Arial" charset="0"/>
              <a:sym typeface="Wingdings" pitchFamily="2" charset="2"/>
            </a:endParaRPr>
          </a:p>
        </p:txBody>
      </p:sp>
      <p:sp>
        <p:nvSpPr>
          <p:cNvPr id="147472" name="AutoShape 16">
            <a:extLst>
              <a:ext uri="{FF2B5EF4-FFF2-40B4-BE49-F238E27FC236}">
                <a16:creationId xmlns:a16="http://schemas.microsoft.com/office/drawing/2014/main" id="{49C848B9-C2FA-2CD2-6818-B156383185F4}"/>
              </a:ext>
            </a:extLst>
          </p:cNvPr>
          <p:cNvSpPr>
            <a:spLocks noChangeArrowheads="1"/>
          </p:cNvSpPr>
          <p:nvPr/>
        </p:nvSpPr>
        <p:spPr bwMode="auto">
          <a:xfrm>
            <a:off x="0" y="2528888"/>
            <a:ext cx="341313" cy="720725"/>
          </a:xfrm>
          <a:prstGeom prst="curvedRightArrow">
            <a:avLst>
              <a:gd name="adj1" fmla="val 42232"/>
              <a:gd name="adj2" fmla="val 84465"/>
              <a:gd name="adj3" fmla="val 33333"/>
            </a:avLst>
          </a:prstGeom>
          <a:solidFill>
            <a:srgbClr val="FFCCFF"/>
          </a:solidFill>
          <a:ln w="9525">
            <a:solidFill>
              <a:schemeClr val="tx1"/>
            </a:solidFill>
            <a:miter lim="800000"/>
            <a:headEnd/>
            <a:tailEnd/>
          </a:ln>
          <a:effectLst/>
        </p:spPr>
        <p:txBody>
          <a:bodyPr wrap="none" anchor="ctr"/>
          <a:lstStyle/>
          <a:p>
            <a:pPr eaLnBrk="1" hangingPunct="1">
              <a:defRPr/>
            </a:pPr>
            <a:endParaRPr lang="zh-TW" altLang="en-US">
              <a:effectLst>
                <a:outerShdw blurRad="38100" dist="38100" dir="2700000" algn="tl">
                  <a:srgbClr val="000000"/>
                </a:outerShdw>
              </a:effectLst>
              <a:latin typeface="Arial" charset="0"/>
            </a:endParaRPr>
          </a:p>
        </p:txBody>
      </p:sp>
      <p:sp>
        <p:nvSpPr>
          <p:cNvPr id="147473" name="AutoShape 17">
            <a:extLst>
              <a:ext uri="{FF2B5EF4-FFF2-40B4-BE49-F238E27FC236}">
                <a16:creationId xmlns:a16="http://schemas.microsoft.com/office/drawing/2014/main" id="{B5C07772-A016-20BB-28C4-B97F2B41C20C}"/>
              </a:ext>
            </a:extLst>
          </p:cNvPr>
          <p:cNvSpPr>
            <a:spLocks noChangeArrowheads="1"/>
          </p:cNvSpPr>
          <p:nvPr/>
        </p:nvSpPr>
        <p:spPr bwMode="auto">
          <a:xfrm>
            <a:off x="0" y="3519488"/>
            <a:ext cx="341313" cy="720725"/>
          </a:xfrm>
          <a:prstGeom prst="curvedRightArrow">
            <a:avLst>
              <a:gd name="adj1" fmla="val 42232"/>
              <a:gd name="adj2" fmla="val 84465"/>
              <a:gd name="adj3" fmla="val 33333"/>
            </a:avLst>
          </a:prstGeom>
          <a:solidFill>
            <a:srgbClr val="FFCCFF"/>
          </a:solidFill>
          <a:ln w="9525">
            <a:solidFill>
              <a:schemeClr val="tx1"/>
            </a:solidFill>
            <a:miter lim="800000"/>
            <a:headEnd/>
            <a:tailEnd/>
          </a:ln>
          <a:effectLst/>
        </p:spPr>
        <p:txBody>
          <a:bodyPr wrap="none" anchor="ctr"/>
          <a:lstStyle/>
          <a:p>
            <a:pPr eaLnBrk="1" hangingPunct="1">
              <a:defRPr/>
            </a:pPr>
            <a:endParaRPr lang="zh-TW" altLang="en-US">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7463"/>
                                        </p:tgtEl>
                                        <p:attrNameLst>
                                          <p:attrName>style.visibility</p:attrName>
                                        </p:attrNameLst>
                                      </p:cBhvr>
                                      <p:to>
                                        <p:strVal val="visible"/>
                                      </p:to>
                                    </p:set>
                                    <p:animEffect transition="in" filter="box(in)">
                                      <p:cBhvr>
                                        <p:cTn id="7" dur="500"/>
                                        <p:tgtEl>
                                          <p:spTgt spid="1474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7464"/>
                                        </p:tgtEl>
                                        <p:attrNameLst>
                                          <p:attrName>style.visibility</p:attrName>
                                        </p:attrNameLst>
                                      </p:cBhvr>
                                      <p:to>
                                        <p:strVal val="visible"/>
                                      </p:to>
                                    </p:set>
                                    <p:animEffect transition="in" filter="box(in)">
                                      <p:cBhvr>
                                        <p:cTn id="12" dur="500"/>
                                        <p:tgtEl>
                                          <p:spTgt spid="147464"/>
                                        </p:tgtEl>
                                      </p:cBhvr>
                                    </p:animEffect>
                                  </p:childTnLst>
                                </p:cTn>
                              </p:par>
                              <p:par>
                                <p:cTn id="13" presetID="4" presetClass="entr" presetSubtype="16" fill="hold" nodeType="withEffect">
                                  <p:stCondLst>
                                    <p:cond delay="0"/>
                                  </p:stCondLst>
                                  <p:childTnLst>
                                    <p:set>
                                      <p:cBhvr>
                                        <p:cTn id="14" dur="1" fill="hold">
                                          <p:stCondLst>
                                            <p:cond delay="0"/>
                                          </p:stCondLst>
                                        </p:cTn>
                                        <p:tgtEl>
                                          <p:spTgt spid="147467"/>
                                        </p:tgtEl>
                                        <p:attrNameLst>
                                          <p:attrName>style.visibility</p:attrName>
                                        </p:attrNameLst>
                                      </p:cBhvr>
                                      <p:to>
                                        <p:strVal val="visible"/>
                                      </p:to>
                                    </p:set>
                                    <p:animEffect transition="in" filter="box(in)">
                                      <p:cBhvr>
                                        <p:cTn id="15" dur="500"/>
                                        <p:tgtEl>
                                          <p:spTgt spid="1474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47465"/>
                                        </p:tgtEl>
                                        <p:attrNameLst>
                                          <p:attrName>style.visibility</p:attrName>
                                        </p:attrNameLst>
                                      </p:cBhvr>
                                      <p:to>
                                        <p:strVal val="visible"/>
                                      </p:to>
                                    </p:set>
                                    <p:animEffect transition="in" filter="box(in)">
                                      <p:cBhvr>
                                        <p:cTn id="20" dur="500"/>
                                        <p:tgtEl>
                                          <p:spTgt spid="147465"/>
                                        </p:tgtEl>
                                      </p:cBhvr>
                                    </p:animEffect>
                                  </p:childTnLst>
                                </p:cTn>
                              </p:par>
                              <p:par>
                                <p:cTn id="21" presetID="4" presetClass="entr" presetSubtype="16" fill="hold" nodeType="withEffect">
                                  <p:stCondLst>
                                    <p:cond delay="0"/>
                                  </p:stCondLst>
                                  <p:childTnLst>
                                    <p:set>
                                      <p:cBhvr>
                                        <p:cTn id="22" dur="1" fill="hold">
                                          <p:stCondLst>
                                            <p:cond delay="0"/>
                                          </p:stCondLst>
                                        </p:cTn>
                                        <p:tgtEl>
                                          <p:spTgt spid="147472"/>
                                        </p:tgtEl>
                                        <p:attrNameLst>
                                          <p:attrName>style.visibility</p:attrName>
                                        </p:attrNameLst>
                                      </p:cBhvr>
                                      <p:to>
                                        <p:strVal val="visible"/>
                                      </p:to>
                                    </p:set>
                                    <p:animEffect transition="in" filter="box(in)">
                                      <p:cBhvr>
                                        <p:cTn id="23" dur="500"/>
                                        <p:tgtEl>
                                          <p:spTgt spid="1474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47473"/>
                                        </p:tgtEl>
                                        <p:attrNameLst>
                                          <p:attrName>style.visibility</p:attrName>
                                        </p:attrNameLst>
                                      </p:cBhvr>
                                      <p:to>
                                        <p:strVal val="visible"/>
                                      </p:to>
                                    </p:set>
                                    <p:animEffect transition="in" filter="box(in)">
                                      <p:cBhvr>
                                        <p:cTn id="28" dur="500"/>
                                        <p:tgtEl>
                                          <p:spTgt spid="147473"/>
                                        </p:tgtEl>
                                      </p:cBhvr>
                                    </p:animEffect>
                                  </p:childTnLst>
                                </p:cTn>
                              </p:par>
                              <p:par>
                                <p:cTn id="29" presetID="4" presetClass="entr" presetSubtype="16" fill="hold" nodeType="withEffect">
                                  <p:stCondLst>
                                    <p:cond delay="0"/>
                                  </p:stCondLst>
                                  <p:childTnLst>
                                    <p:set>
                                      <p:cBhvr>
                                        <p:cTn id="30" dur="1" fill="hold">
                                          <p:stCondLst>
                                            <p:cond delay="0"/>
                                          </p:stCondLst>
                                        </p:cTn>
                                        <p:tgtEl>
                                          <p:spTgt spid="147470"/>
                                        </p:tgtEl>
                                        <p:attrNameLst>
                                          <p:attrName>style.visibility</p:attrName>
                                        </p:attrNameLst>
                                      </p:cBhvr>
                                      <p:to>
                                        <p:strVal val="visible"/>
                                      </p:to>
                                    </p:set>
                                    <p:animEffect transition="in" filter="box(in)">
                                      <p:cBhvr>
                                        <p:cTn id="31" dur="500"/>
                                        <p:tgtEl>
                                          <p:spTgt spid="147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animBg="1"/>
      <p:bldP spid="147464" grpId="0" animBg="1"/>
      <p:bldP spid="147465" grpId="0" animBg="1"/>
      <p:bldP spid="147467" grpId="0" animBg="1"/>
      <p:bldP spid="147470" grpId="0" animBg="1"/>
      <p:bldP spid="147472" grpId="0" animBg="1"/>
      <p:bldP spid="14747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頁尾版面配置區 4">
            <a:extLst>
              <a:ext uri="{FF2B5EF4-FFF2-40B4-BE49-F238E27FC236}">
                <a16:creationId xmlns:a16="http://schemas.microsoft.com/office/drawing/2014/main" id="{675978A0-9EE8-1E2E-0214-019D6F97655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B08C125B-0861-954E-B0D9-9D7F1233729D}" type="slidenum">
              <a:rPr kumimoji="0" lang="en-US" altLang="zh-TW" sz="1200" b="0" smtClean="0">
                <a:solidFill>
                  <a:schemeClr val="tx1"/>
                </a:solidFill>
              </a:rPr>
              <a:pPr/>
              <a:t>38</a:t>
            </a:fld>
            <a:endParaRPr kumimoji="0" lang="en-US" altLang="zh-TW" sz="1200" b="0">
              <a:solidFill>
                <a:schemeClr val="tx1"/>
              </a:solidFill>
            </a:endParaRPr>
          </a:p>
        </p:txBody>
      </p:sp>
      <p:graphicFrame>
        <p:nvGraphicFramePr>
          <p:cNvPr id="41016" name="Group 56">
            <a:extLst>
              <a:ext uri="{FF2B5EF4-FFF2-40B4-BE49-F238E27FC236}">
                <a16:creationId xmlns:a16="http://schemas.microsoft.com/office/drawing/2014/main" id="{27AE0FED-D6ED-D3A2-B17F-F6C71A0F4B69}"/>
              </a:ext>
            </a:extLst>
          </p:cNvPr>
          <p:cNvGraphicFramePr>
            <a:graphicFrameLocks noGrp="1"/>
          </p:cNvGraphicFramePr>
          <p:nvPr>
            <p:extLst>
              <p:ext uri="{D42A27DB-BD31-4B8C-83A1-F6EECF244321}">
                <p14:modId xmlns:p14="http://schemas.microsoft.com/office/powerpoint/2010/main" val="890335743"/>
              </p:ext>
            </p:extLst>
          </p:nvPr>
        </p:nvGraphicFramePr>
        <p:xfrm>
          <a:off x="341313" y="1449388"/>
          <a:ext cx="8370887" cy="4772026"/>
        </p:xfrm>
        <a:graphic>
          <a:graphicData uri="http://schemas.openxmlformats.org/drawingml/2006/table">
            <a:tbl>
              <a:tblPr/>
              <a:tblGrid>
                <a:gridCol w="352425">
                  <a:extLst>
                    <a:ext uri="{9D8B030D-6E8A-4147-A177-3AD203B41FA5}">
                      <a16:colId xmlns:a16="http://schemas.microsoft.com/office/drawing/2014/main" val="3018030669"/>
                    </a:ext>
                  </a:extLst>
                </a:gridCol>
                <a:gridCol w="1636712">
                  <a:extLst>
                    <a:ext uri="{9D8B030D-6E8A-4147-A177-3AD203B41FA5}">
                      <a16:colId xmlns:a16="http://schemas.microsoft.com/office/drawing/2014/main" val="925934594"/>
                    </a:ext>
                  </a:extLst>
                </a:gridCol>
                <a:gridCol w="1014413">
                  <a:extLst>
                    <a:ext uri="{9D8B030D-6E8A-4147-A177-3AD203B41FA5}">
                      <a16:colId xmlns:a16="http://schemas.microsoft.com/office/drawing/2014/main" val="2181208116"/>
                    </a:ext>
                  </a:extLst>
                </a:gridCol>
                <a:gridCol w="1406525">
                  <a:extLst>
                    <a:ext uri="{9D8B030D-6E8A-4147-A177-3AD203B41FA5}">
                      <a16:colId xmlns:a16="http://schemas.microsoft.com/office/drawing/2014/main" val="3326330303"/>
                    </a:ext>
                  </a:extLst>
                </a:gridCol>
                <a:gridCol w="811212">
                  <a:extLst>
                    <a:ext uri="{9D8B030D-6E8A-4147-A177-3AD203B41FA5}">
                      <a16:colId xmlns:a16="http://schemas.microsoft.com/office/drawing/2014/main" val="3789125023"/>
                    </a:ext>
                  </a:extLst>
                </a:gridCol>
                <a:gridCol w="1384300">
                  <a:extLst>
                    <a:ext uri="{9D8B030D-6E8A-4147-A177-3AD203B41FA5}">
                      <a16:colId xmlns:a16="http://schemas.microsoft.com/office/drawing/2014/main" val="2600960613"/>
                    </a:ext>
                  </a:extLst>
                </a:gridCol>
                <a:gridCol w="1765300">
                  <a:extLst>
                    <a:ext uri="{9D8B030D-6E8A-4147-A177-3AD203B41FA5}">
                      <a16:colId xmlns:a16="http://schemas.microsoft.com/office/drawing/2014/main" val="4249837261"/>
                    </a:ext>
                  </a:extLst>
                </a:gridCol>
              </a:tblGrid>
              <a:tr h="762000">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1</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rPr>
                        <a:t>  </a:t>
                      </a: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2</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3</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4</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6453286"/>
                  </a:ext>
                </a:extLst>
              </a:tr>
              <a:tr h="1028700">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錯誤的類型</a:t>
                      </a:r>
                      <a:endPar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rPr>
                        <a:t> 借記</a:t>
                      </a:r>
                      <a:endParaRPr kumimoji="1" lang="en-US" altLang="zh-TW"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rPr>
                        <a:t>貸記</a:t>
                      </a:r>
                      <a:endParaRPr kumimoji="1" lang="en-US" altLang="zh-TW"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對損益表的影響</a:t>
                      </a:r>
                      <a:endPar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rPr>
                        <a:t>對淨利</a:t>
                      </a:r>
                      <a:endParaRPr kumimoji="1" lang="en-US" altLang="zh-TW"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rPr>
                        <a:t>的影響</a:t>
                      </a:r>
                      <a:endParaRPr kumimoji="1" lang="en-US" altLang="zh-TW"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54950506"/>
                  </a:ext>
                </a:extLst>
              </a:tr>
              <a:tr h="1000125">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1889897"/>
                  </a:ext>
                </a:extLst>
              </a:tr>
              <a:tr h="900113">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3563950"/>
                  </a:ext>
                </a:extLst>
              </a:tr>
              <a:tr h="1081088">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dirty="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9662129"/>
                  </a:ext>
                </a:extLst>
              </a:tr>
            </a:tbl>
          </a:graphicData>
        </a:graphic>
      </p:graphicFrame>
      <p:sp>
        <p:nvSpPr>
          <p:cNvPr id="178229" name="Text Box 53">
            <a:extLst>
              <a:ext uri="{FF2B5EF4-FFF2-40B4-BE49-F238E27FC236}">
                <a16:creationId xmlns:a16="http://schemas.microsoft.com/office/drawing/2014/main" id="{4397CBE4-C393-A0DB-3719-77AB5FBFD22A}"/>
              </a:ext>
            </a:extLst>
          </p:cNvPr>
          <p:cNvSpPr txBox="1">
            <a:spLocks noChangeArrowheads="1"/>
          </p:cNvSpPr>
          <p:nvPr/>
        </p:nvSpPr>
        <p:spPr bwMode="auto">
          <a:xfrm>
            <a:off x="431800" y="3249613"/>
            <a:ext cx="8191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marL="274638" indent="-274638">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AutoNum type="arabicPlain"/>
            </a:pPr>
            <a:r>
              <a:rPr lang="zh-TW" altLang="en-US" sz="1800" dirty="0">
                <a:solidFill>
                  <a:schemeClr val="tx2"/>
                </a:solidFill>
              </a:rPr>
              <a:t>帳名調亂錯誤</a:t>
            </a:r>
            <a:r>
              <a:rPr lang="en-US" altLang="zh-TW" sz="1800" dirty="0">
                <a:solidFill>
                  <a:schemeClr val="tx2"/>
                </a:solidFill>
              </a:rPr>
              <a:t> </a:t>
            </a:r>
            <a:r>
              <a:rPr lang="zh-TW" altLang="en-US" sz="1800" dirty="0">
                <a:solidFill>
                  <a:schemeClr val="tx2"/>
                </a:solidFill>
              </a:rPr>
              <a:t>    桑米        桑田  </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6,000        </a:t>
            </a:r>
            <a:r>
              <a:rPr lang="zh-TW" altLang="en-US" sz="1800" dirty="0">
                <a:solidFill>
                  <a:schemeClr val="tx2"/>
                </a:solidFill>
              </a:rPr>
              <a:t>無</a:t>
            </a:r>
            <a:r>
              <a:rPr lang="en-US" altLang="zh-TW" sz="1800" dirty="0">
                <a:solidFill>
                  <a:schemeClr val="tx2"/>
                </a:solidFill>
              </a:rPr>
              <a:t>                  </a:t>
            </a:r>
            <a:r>
              <a:rPr lang="zh-TW" altLang="en-US" sz="1800" dirty="0">
                <a:solidFill>
                  <a:schemeClr val="tx2"/>
                </a:solidFill>
              </a:rPr>
              <a:t>無</a:t>
            </a:r>
            <a:endParaRPr lang="en-US" altLang="zh-TW" sz="1800" dirty="0">
              <a:solidFill>
                <a:schemeClr val="tx2"/>
              </a:solidFill>
            </a:endParaRPr>
          </a:p>
          <a:p>
            <a:pPr eaLnBrk="1" hangingPunct="1">
              <a:spcBef>
                <a:spcPct val="10000"/>
              </a:spcBef>
              <a:buClrTx/>
              <a:buSzTx/>
              <a:buFont typeface="Wingdings" pitchFamily="2" charset="2"/>
              <a:buNone/>
            </a:pPr>
            <a:r>
              <a:rPr lang="en-US" altLang="zh-TW" sz="1800" dirty="0">
                <a:solidFill>
                  <a:schemeClr val="tx2"/>
                </a:solidFill>
              </a:rPr>
              <a:t>	 	</a:t>
            </a:r>
            <a:r>
              <a:rPr lang="zh-TW" altLang="en-US" sz="1800" dirty="0">
                <a:solidFill>
                  <a:schemeClr val="tx2"/>
                </a:solidFill>
              </a:rPr>
              <a:t>                 公司        公司</a:t>
            </a:r>
            <a:r>
              <a:rPr lang="en-US" altLang="zh-TW" sz="1800" dirty="0">
                <a:solidFill>
                  <a:schemeClr val="tx2"/>
                </a:solidFill>
              </a:rPr>
              <a:t/>
            </a:r>
            <a:br>
              <a:rPr lang="en-US" altLang="zh-TW" sz="1800" dirty="0">
                <a:solidFill>
                  <a:schemeClr val="tx2"/>
                </a:solidFill>
              </a:rPr>
            </a:br>
            <a:r>
              <a:rPr lang="en-US" altLang="zh-TW" sz="1800" dirty="0">
                <a:solidFill>
                  <a:schemeClr val="tx2"/>
                </a:solidFill>
              </a:rPr>
              <a:t>        		  </a:t>
            </a:r>
          </a:p>
        </p:txBody>
      </p:sp>
      <p:sp>
        <p:nvSpPr>
          <p:cNvPr id="178230" name="Text Box 54">
            <a:extLst>
              <a:ext uri="{FF2B5EF4-FFF2-40B4-BE49-F238E27FC236}">
                <a16:creationId xmlns:a16="http://schemas.microsoft.com/office/drawing/2014/main" id="{EA2E60F4-D991-CAC9-BFC4-D452FFDA556D}"/>
              </a:ext>
            </a:extLst>
          </p:cNvPr>
          <p:cNvSpPr txBox="1">
            <a:spLocks noChangeArrowheads="1"/>
          </p:cNvSpPr>
          <p:nvPr/>
        </p:nvSpPr>
        <p:spPr bwMode="auto">
          <a:xfrm>
            <a:off x="431800" y="4238625"/>
            <a:ext cx="819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marL="274638" indent="-274638">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en-US" altLang="zh-TW" sz="1800" dirty="0">
                <a:solidFill>
                  <a:schemeClr val="tx2"/>
                </a:solidFill>
              </a:rPr>
              <a:t>2	</a:t>
            </a:r>
            <a:r>
              <a:rPr lang="zh-TW" altLang="en-US" sz="1800" dirty="0">
                <a:solidFill>
                  <a:schemeClr val="tx2"/>
                </a:solidFill>
              </a:rPr>
              <a:t>原則性錯誤</a:t>
            </a:r>
            <a:r>
              <a:rPr lang="en-US" altLang="zh-TW" sz="1800" dirty="0">
                <a:solidFill>
                  <a:schemeClr val="tx2"/>
                </a:solidFill>
              </a:rPr>
              <a:t>        </a:t>
            </a:r>
            <a:r>
              <a:rPr lang="zh-TW" altLang="en-US" sz="1800" dirty="0">
                <a:solidFill>
                  <a:schemeClr val="tx2"/>
                </a:solidFill>
              </a:rPr>
              <a:t>貨車</a:t>
            </a:r>
            <a:r>
              <a:rPr lang="en-US" altLang="zh-TW" sz="1800" dirty="0">
                <a:solidFill>
                  <a:schemeClr val="tx2"/>
                </a:solidFill>
              </a:rPr>
              <a:t>          </a:t>
            </a:r>
            <a:r>
              <a:rPr lang="zh-TW" altLang="en-US" sz="1800" dirty="0">
                <a:solidFill>
                  <a:schemeClr val="tx2"/>
                </a:solidFill>
              </a:rPr>
              <a:t>汽車費用     </a:t>
            </a:r>
            <a:r>
              <a:rPr lang="en-US" altLang="zh-TW" sz="1800" dirty="0">
                <a:solidFill>
                  <a:schemeClr val="tx2"/>
                </a:solidFill>
              </a:rPr>
              <a:t>80,000    </a:t>
            </a:r>
            <a:r>
              <a:rPr lang="zh-TW" altLang="en-US" sz="1800" dirty="0">
                <a:solidFill>
                  <a:srgbClr val="FF3300"/>
                </a:solidFill>
              </a:rPr>
              <a:t>有</a:t>
            </a:r>
            <a:r>
              <a:rPr lang="en-US" altLang="zh-TW" sz="1800" dirty="0">
                <a:solidFill>
                  <a:srgbClr val="FF3300"/>
                </a:solidFill>
              </a:rPr>
              <a:t> </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a:t>
            </a:r>
            <a:r>
              <a:rPr lang="en-US" altLang="zh-TW" sz="1800" dirty="0">
                <a:solidFill>
                  <a:srgbClr val="FF3300"/>
                </a:solidFill>
              </a:rPr>
              <a:t>+ $80,000</a:t>
            </a:r>
          </a:p>
          <a:p>
            <a:pPr eaLnBrk="1" hangingPunct="1">
              <a:spcBef>
                <a:spcPct val="0"/>
              </a:spcBef>
              <a:buClrTx/>
              <a:buSzTx/>
              <a:buFont typeface="Wingdings" pitchFamily="2" charset="2"/>
              <a:buNone/>
            </a:pPr>
            <a:r>
              <a:rPr lang="en-US" altLang="zh-TW" sz="1800" dirty="0">
                <a:solidFill>
                  <a:schemeClr val="tx2"/>
                </a:solidFill>
              </a:rPr>
              <a:t>	                                          </a:t>
            </a:r>
            <a:r>
              <a:rPr lang="zh-TW" altLang="en-US" sz="1800" dirty="0">
                <a:solidFill>
                  <a:srgbClr val="FF3300"/>
                </a:solidFill>
              </a:rPr>
              <a:t>（損益表）</a:t>
            </a:r>
            <a:endParaRPr lang="en-US" altLang="zh-TW" sz="1800" dirty="0">
              <a:solidFill>
                <a:schemeClr val="tx2"/>
              </a:solidFill>
            </a:endParaRPr>
          </a:p>
          <a:p>
            <a:pPr eaLnBrk="1" hangingPunct="1">
              <a:spcBef>
                <a:spcPct val="0"/>
              </a:spcBef>
              <a:buClrTx/>
              <a:buSzTx/>
              <a:buFont typeface="Wingdings" pitchFamily="2" charset="2"/>
              <a:buNone/>
            </a:pPr>
            <a:r>
              <a:rPr lang="en-US" altLang="zh-TW" sz="1800" dirty="0">
                <a:solidFill>
                  <a:schemeClr val="tx2"/>
                </a:solidFill>
              </a:rPr>
              <a:t>                                     </a:t>
            </a:r>
            <a:endParaRPr lang="en-US" altLang="zh-TW" sz="1800" dirty="0">
              <a:solidFill>
                <a:srgbClr val="FF3300"/>
              </a:solidFill>
            </a:endParaRPr>
          </a:p>
        </p:txBody>
      </p:sp>
      <p:sp>
        <p:nvSpPr>
          <p:cNvPr id="178232" name="Text Box 56">
            <a:extLst>
              <a:ext uri="{FF2B5EF4-FFF2-40B4-BE49-F238E27FC236}">
                <a16:creationId xmlns:a16="http://schemas.microsoft.com/office/drawing/2014/main" id="{A0DEE347-492B-891C-0D5C-C9C82CBED760}"/>
              </a:ext>
            </a:extLst>
          </p:cNvPr>
          <p:cNvSpPr txBox="1">
            <a:spLocks noChangeArrowheads="1"/>
          </p:cNvSpPr>
          <p:nvPr/>
        </p:nvSpPr>
        <p:spPr bwMode="auto">
          <a:xfrm>
            <a:off x="431800" y="5229225"/>
            <a:ext cx="8280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marL="274638" indent="-274638">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en-US" altLang="zh-TW" sz="1800" dirty="0">
                <a:solidFill>
                  <a:schemeClr val="tx2"/>
                </a:solidFill>
              </a:rPr>
              <a:t>3	</a:t>
            </a:r>
            <a:r>
              <a:rPr lang="zh-TW" altLang="en-US" sz="1800" dirty="0">
                <a:solidFill>
                  <a:schemeClr val="tx2"/>
                </a:solidFill>
              </a:rPr>
              <a:t>原始分錄錯誤</a:t>
            </a:r>
            <a:r>
              <a:rPr lang="en-US" altLang="zh-TW" sz="1800" dirty="0">
                <a:solidFill>
                  <a:schemeClr val="tx2"/>
                </a:solidFill>
              </a:rPr>
              <a:t> </a:t>
            </a:r>
            <a:r>
              <a:rPr lang="zh-TW" altLang="en-US" sz="1800" dirty="0">
                <a:solidFill>
                  <a:schemeClr val="tx2"/>
                </a:solidFill>
              </a:rPr>
              <a:t>   購貨          桑米</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7,000   </a:t>
            </a:r>
            <a:r>
              <a:rPr lang="en-US" altLang="zh-CN" sz="1800" dirty="0">
                <a:solidFill>
                  <a:schemeClr val="tx2"/>
                </a:solidFill>
              </a:rPr>
              <a:t>  </a:t>
            </a:r>
            <a:r>
              <a:rPr lang="zh-TW" altLang="en-US" sz="1800" dirty="0">
                <a:solidFill>
                  <a:srgbClr val="FF3300"/>
                </a:solidFill>
              </a:rPr>
              <a:t>有 </a:t>
            </a:r>
            <a:r>
              <a:rPr lang="en-US" altLang="zh-TW" sz="1800" dirty="0">
                <a:solidFill>
                  <a:srgbClr val="CC1AB7"/>
                </a:solidFill>
              </a:rPr>
              <a:t> </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a:t>
            </a:r>
            <a:r>
              <a:rPr lang="en-US" altLang="zh-TW" sz="1800" dirty="0">
                <a:solidFill>
                  <a:srgbClr val="FF3300"/>
                </a:solidFill>
              </a:rPr>
              <a:t>- $7,000</a:t>
            </a:r>
          </a:p>
          <a:p>
            <a:pPr eaLnBrk="1" hangingPunct="1">
              <a:spcBef>
                <a:spcPct val="0"/>
              </a:spcBef>
              <a:buClrTx/>
              <a:buSzTx/>
              <a:buFont typeface="Wingdings" pitchFamily="2" charset="2"/>
              <a:buNone/>
            </a:pPr>
            <a:r>
              <a:rPr lang="en-US" altLang="zh-TW" sz="1800" dirty="0">
                <a:solidFill>
                  <a:schemeClr val="tx2"/>
                </a:solidFill>
              </a:rPr>
              <a:t>	 </a:t>
            </a:r>
            <a:r>
              <a:rPr lang="zh-TW" altLang="en-US" sz="1800" dirty="0">
                <a:solidFill>
                  <a:schemeClr val="tx2"/>
                </a:solidFill>
              </a:rPr>
              <a:t>                      </a:t>
            </a:r>
            <a:r>
              <a:rPr lang="zh-TW" altLang="en-US" sz="1800" dirty="0">
                <a:solidFill>
                  <a:srgbClr val="FF3300"/>
                </a:solidFill>
              </a:rPr>
              <a:t>（損益表）</a:t>
            </a:r>
            <a:r>
              <a:rPr lang="en-US" altLang="zh-TW" sz="1800" dirty="0">
                <a:solidFill>
                  <a:schemeClr val="tx2"/>
                </a:solidFill>
              </a:rPr>
              <a:t> </a:t>
            </a:r>
            <a:r>
              <a:rPr lang="zh-TW" altLang="en-US" sz="1800" dirty="0">
                <a:solidFill>
                  <a:schemeClr val="tx2"/>
                </a:solidFill>
              </a:rPr>
              <a:t> 公司</a:t>
            </a:r>
            <a:r>
              <a:rPr lang="en-US" altLang="zh-TW" sz="1800" dirty="0">
                <a:solidFill>
                  <a:schemeClr val="tx2"/>
                </a:solidFill>
              </a:rPr>
              <a:t>                                                          </a:t>
            </a:r>
          </a:p>
          <a:p>
            <a:pPr eaLnBrk="1" hangingPunct="1">
              <a:spcBef>
                <a:spcPct val="0"/>
              </a:spcBef>
              <a:buClrTx/>
              <a:buSzTx/>
              <a:buFont typeface="Wingdings" pitchFamily="2" charset="2"/>
              <a:buNone/>
            </a:pPr>
            <a:r>
              <a:rPr lang="en-US" altLang="zh-TW" sz="1800" dirty="0">
                <a:solidFill>
                  <a:schemeClr val="tx2"/>
                </a:solidFill>
              </a:rPr>
              <a:t>                     </a:t>
            </a:r>
            <a:endParaRPr lang="en-US" altLang="zh-TW" sz="1800" dirty="0">
              <a:solidFill>
                <a:srgbClr val="CC1AB7"/>
              </a:solidFill>
            </a:endParaRPr>
          </a:p>
        </p:txBody>
      </p:sp>
      <p:sp>
        <p:nvSpPr>
          <p:cNvPr id="81974" name="矩形 1">
            <a:extLst>
              <a:ext uri="{FF2B5EF4-FFF2-40B4-BE49-F238E27FC236}">
                <a16:creationId xmlns:a16="http://schemas.microsoft.com/office/drawing/2014/main" id="{2CEE8F81-03CE-C470-23B6-1FCA8D84FCCF}"/>
              </a:ext>
            </a:extLst>
          </p:cNvPr>
          <p:cNvSpPr>
            <a:spLocks noChangeArrowheads="1"/>
          </p:cNvSpPr>
          <p:nvPr/>
        </p:nvSpPr>
        <p:spPr bwMode="auto">
          <a:xfrm>
            <a:off x="341313" y="469900"/>
            <a:ext cx="2133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r>
              <a:rPr lang="zh-TW" altLang="en-US" sz="3800"/>
              <a:t>錯誤更正</a:t>
            </a:r>
            <a:endParaRPr lang="zh-HK" altLang="en-US" sz="3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8229"/>
                                        </p:tgtEl>
                                        <p:attrNameLst>
                                          <p:attrName>style.visibility</p:attrName>
                                        </p:attrNameLst>
                                      </p:cBhvr>
                                      <p:to>
                                        <p:strVal val="visible"/>
                                      </p:to>
                                    </p:set>
                                    <p:anim calcmode="lin" valueType="num">
                                      <p:cBhvr additive="base">
                                        <p:cTn id="7" dur="500" fill="hold"/>
                                        <p:tgtEl>
                                          <p:spTgt spid="178229"/>
                                        </p:tgtEl>
                                        <p:attrNameLst>
                                          <p:attrName>ppt_x</p:attrName>
                                        </p:attrNameLst>
                                      </p:cBhvr>
                                      <p:tavLst>
                                        <p:tav tm="0">
                                          <p:val>
                                            <p:strVal val="#ppt_x"/>
                                          </p:val>
                                        </p:tav>
                                        <p:tav tm="100000">
                                          <p:val>
                                            <p:strVal val="#ppt_x"/>
                                          </p:val>
                                        </p:tav>
                                      </p:tavLst>
                                    </p:anim>
                                    <p:anim calcmode="lin" valueType="num">
                                      <p:cBhvr additive="base">
                                        <p:cTn id="8" dur="500" fill="hold"/>
                                        <p:tgtEl>
                                          <p:spTgt spid="1782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8230"/>
                                        </p:tgtEl>
                                        <p:attrNameLst>
                                          <p:attrName>style.visibility</p:attrName>
                                        </p:attrNameLst>
                                      </p:cBhvr>
                                      <p:to>
                                        <p:strVal val="visible"/>
                                      </p:to>
                                    </p:set>
                                    <p:anim calcmode="lin" valueType="num">
                                      <p:cBhvr additive="base">
                                        <p:cTn id="13" dur="500" fill="hold"/>
                                        <p:tgtEl>
                                          <p:spTgt spid="178230"/>
                                        </p:tgtEl>
                                        <p:attrNameLst>
                                          <p:attrName>ppt_x</p:attrName>
                                        </p:attrNameLst>
                                      </p:cBhvr>
                                      <p:tavLst>
                                        <p:tav tm="0">
                                          <p:val>
                                            <p:strVal val="#ppt_x"/>
                                          </p:val>
                                        </p:tav>
                                        <p:tav tm="100000">
                                          <p:val>
                                            <p:strVal val="#ppt_x"/>
                                          </p:val>
                                        </p:tav>
                                      </p:tavLst>
                                    </p:anim>
                                    <p:anim calcmode="lin" valueType="num">
                                      <p:cBhvr additive="base">
                                        <p:cTn id="14" dur="500" fill="hold"/>
                                        <p:tgtEl>
                                          <p:spTgt spid="1782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8232"/>
                                        </p:tgtEl>
                                        <p:attrNameLst>
                                          <p:attrName>style.visibility</p:attrName>
                                        </p:attrNameLst>
                                      </p:cBhvr>
                                      <p:to>
                                        <p:strVal val="visible"/>
                                      </p:to>
                                    </p:set>
                                    <p:anim calcmode="lin" valueType="num">
                                      <p:cBhvr additive="base">
                                        <p:cTn id="19" dur="500" fill="hold"/>
                                        <p:tgtEl>
                                          <p:spTgt spid="178232"/>
                                        </p:tgtEl>
                                        <p:attrNameLst>
                                          <p:attrName>ppt_x</p:attrName>
                                        </p:attrNameLst>
                                      </p:cBhvr>
                                      <p:tavLst>
                                        <p:tav tm="0">
                                          <p:val>
                                            <p:strVal val="#ppt_x"/>
                                          </p:val>
                                        </p:tav>
                                        <p:tav tm="100000">
                                          <p:val>
                                            <p:strVal val="#ppt_x"/>
                                          </p:val>
                                        </p:tav>
                                      </p:tavLst>
                                    </p:anim>
                                    <p:anim calcmode="lin" valueType="num">
                                      <p:cBhvr additive="base">
                                        <p:cTn id="20" dur="500" fill="hold"/>
                                        <p:tgtEl>
                                          <p:spTgt spid="178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29" grpId="0"/>
      <p:bldP spid="178230" grpId="0"/>
      <p:bldP spid="1782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頁尾版面配置區 4">
            <a:extLst>
              <a:ext uri="{FF2B5EF4-FFF2-40B4-BE49-F238E27FC236}">
                <a16:creationId xmlns:a16="http://schemas.microsoft.com/office/drawing/2014/main" id="{AF92E69A-55F9-6B05-AAAB-2B4F5295897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6617DDB9-3E43-7D40-B75E-D7D5BF2E4A6E}" type="slidenum">
              <a:rPr kumimoji="0" lang="en-US" altLang="zh-TW" sz="1200" b="0" smtClean="0">
                <a:solidFill>
                  <a:schemeClr val="tx1"/>
                </a:solidFill>
              </a:rPr>
              <a:pPr/>
              <a:t>39</a:t>
            </a:fld>
            <a:endParaRPr kumimoji="0" lang="en-US" altLang="zh-TW" sz="1200" b="0">
              <a:solidFill>
                <a:schemeClr val="tx1"/>
              </a:solidFill>
            </a:endParaRPr>
          </a:p>
        </p:txBody>
      </p:sp>
      <p:graphicFrame>
        <p:nvGraphicFramePr>
          <p:cNvPr id="42049" name="Group 65">
            <a:extLst>
              <a:ext uri="{FF2B5EF4-FFF2-40B4-BE49-F238E27FC236}">
                <a16:creationId xmlns:a16="http://schemas.microsoft.com/office/drawing/2014/main" id="{82E1B26E-6105-D046-09CD-A591E0E92DE9}"/>
              </a:ext>
            </a:extLst>
          </p:cNvPr>
          <p:cNvGraphicFramePr>
            <a:graphicFrameLocks noGrp="1"/>
          </p:cNvGraphicFramePr>
          <p:nvPr>
            <p:extLst>
              <p:ext uri="{D42A27DB-BD31-4B8C-83A1-F6EECF244321}">
                <p14:modId xmlns:p14="http://schemas.microsoft.com/office/powerpoint/2010/main" val="668663882"/>
              </p:ext>
            </p:extLst>
          </p:nvPr>
        </p:nvGraphicFramePr>
        <p:xfrm>
          <a:off x="250825" y="1177925"/>
          <a:ext cx="8551863" cy="4864113"/>
        </p:xfrm>
        <a:graphic>
          <a:graphicData uri="http://schemas.openxmlformats.org/drawingml/2006/table">
            <a:tbl>
              <a:tblPr/>
              <a:tblGrid>
                <a:gridCol w="350838">
                  <a:extLst>
                    <a:ext uri="{9D8B030D-6E8A-4147-A177-3AD203B41FA5}">
                      <a16:colId xmlns:a16="http://schemas.microsoft.com/office/drawing/2014/main" val="1136062400"/>
                    </a:ext>
                  </a:extLst>
                </a:gridCol>
                <a:gridCol w="1254125">
                  <a:extLst>
                    <a:ext uri="{9D8B030D-6E8A-4147-A177-3AD203B41FA5}">
                      <a16:colId xmlns:a16="http://schemas.microsoft.com/office/drawing/2014/main" val="1039342755"/>
                    </a:ext>
                  </a:extLst>
                </a:gridCol>
                <a:gridCol w="1552575">
                  <a:extLst>
                    <a:ext uri="{9D8B030D-6E8A-4147-A177-3AD203B41FA5}">
                      <a16:colId xmlns:a16="http://schemas.microsoft.com/office/drawing/2014/main" val="2289908158"/>
                    </a:ext>
                  </a:extLst>
                </a:gridCol>
                <a:gridCol w="1524000">
                  <a:extLst>
                    <a:ext uri="{9D8B030D-6E8A-4147-A177-3AD203B41FA5}">
                      <a16:colId xmlns:a16="http://schemas.microsoft.com/office/drawing/2014/main" val="1968410037"/>
                    </a:ext>
                  </a:extLst>
                </a:gridCol>
                <a:gridCol w="719137">
                  <a:extLst>
                    <a:ext uri="{9D8B030D-6E8A-4147-A177-3AD203B41FA5}">
                      <a16:colId xmlns:a16="http://schemas.microsoft.com/office/drawing/2014/main" val="701228470"/>
                    </a:ext>
                  </a:extLst>
                </a:gridCol>
                <a:gridCol w="1441450">
                  <a:extLst>
                    <a:ext uri="{9D8B030D-6E8A-4147-A177-3AD203B41FA5}">
                      <a16:colId xmlns:a16="http://schemas.microsoft.com/office/drawing/2014/main" val="3413089494"/>
                    </a:ext>
                  </a:extLst>
                </a:gridCol>
                <a:gridCol w="1709738">
                  <a:extLst>
                    <a:ext uri="{9D8B030D-6E8A-4147-A177-3AD203B41FA5}">
                      <a16:colId xmlns:a16="http://schemas.microsoft.com/office/drawing/2014/main" val="1813770198"/>
                    </a:ext>
                  </a:extLst>
                </a:gridCol>
              </a:tblGrid>
              <a:tr h="762000">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1</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rPr>
                        <a:t>  </a:t>
                      </a: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2</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3</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4</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13248272"/>
                  </a:ext>
                </a:extLst>
              </a:tr>
              <a:tr h="1006475">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錯誤的類型</a:t>
                      </a:r>
                      <a:endPar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rPr>
                        <a:t> 借記</a:t>
                      </a:r>
                      <a:endParaRPr kumimoji="1" lang="en-US" altLang="zh-TW"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rPr>
                        <a:t>貸記</a:t>
                      </a:r>
                      <a:endParaRPr kumimoji="1" lang="en-US" altLang="zh-TW"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   </a:t>
                      </a:r>
                      <a:r>
                        <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對損益表的影響</a:t>
                      </a:r>
                      <a:endPar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rPr>
                        <a:t>對淨利</a:t>
                      </a:r>
                      <a:endParaRPr kumimoji="1" lang="en-US" altLang="zh-TW"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rPr>
                        <a:t>的影響</a:t>
                      </a:r>
                      <a:endParaRPr kumimoji="1" lang="en-US" altLang="zh-TW"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964934812"/>
                  </a:ext>
                </a:extLst>
              </a:tr>
              <a:tr h="754063">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5763679"/>
                  </a:ext>
                </a:extLst>
              </a:tr>
              <a:tr h="1081088">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0707664"/>
                  </a:ext>
                </a:extLst>
              </a:tr>
              <a:tr h="1260475">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787153"/>
                  </a:ext>
                </a:extLst>
              </a:tr>
            </a:tbl>
          </a:graphicData>
        </a:graphic>
      </p:graphicFrame>
      <p:sp>
        <p:nvSpPr>
          <p:cNvPr id="174201" name="Text Box 121">
            <a:extLst>
              <a:ext uri="{FF2B5EF4-FFF2-40B4-BE49-F238E27FC236}">
                <a16:creationId xmlns:a16="http://schemas.microsoft.com/office/drawing/2014/main" id="{68DD63A4-7F97-6FA0-C78D-487287B3FDAC}"/>
              </a:ext>
            </a:extLst>
          </p:cNvPr>
          <p:cNvSpPr txBox="1">
            <a:spLocks noChangeArrowheads="1"/>
          </p:cNvSpPr>
          <p:nvPr/>
        </p:nvSpPr>
        <p:spPr bwMode="auto">
          <a:xfrm>
            <a:off x="341313" y="2978150"/>
            <a:ext cx="8802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marL="274638" indent="-274638">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en-US" altLang="zh-TW" sz="1800" dirty="0">
                <a:solidFill>
                  <a:schemeClr val="tx2"/>
                </a:solidFill>
              </a:rPr>
              <a:t>4	</a:t>
            </a:r>
            <a:r>
              <a:rPr lang="zh-TW" altLang="en-US" sz="1800" dirty="0">
                <a:solidFill>
                  <a:schemeClr val="tx2"/>
                </a:solidFill>
              </a:rPr>
              <a:t>遺漏錯誤</a:t>
            </a:r>
            <a:r>
              <a:rPr lang="en-US" altLang="zh-TW" sz="1800" dirty="0">
                <a:solidFill>
                  <a:schemeClr val="tx2"/>
                </a:solidFill>
              </a:rPr>
              <a:t>     </a:t>
            </a:r>
            <a:r>
              <a:rPr lang="zh-TW" altLang="en-US" sz="1800" dirty="0">
                <a:solidFill>
                  <a:schemeClr val="tx2"/>
                </a:solidFill>
              </a:rPr>
              <a:t>購貨             </a:t>
            </a:r>
            <a:r>
              <a:rPr lang="en-US" altLang="zh-TW" sz="1800" dirty="0">
                <a:solidFill>
                  <a:schemeClr val="tx2"/>
                </a:solidFill>
              </a:rPr>
              <a:t>     </a:t>
            </a:r>
            <a:r>
              <a:rPr lang="zh-TW" altLang="en-US" sz="1800" dirty="0">
                <a:solidFill>
                  <a:schemeClr val="tx2"/>
                </a:solidFill>
              </a:rPr>
              <a:t>桑米 </a:t>
            </a:r>
            <a:r>
              <a:rPr lang="en-US" altLang="zh-TW" sz="1800" dirty="0">
                <a:solidFill>
                  <a:schemeClr val="tx2"/>
                </a:solidFill>
              </a:rPr>
              <a:t>              2,000  </a:t>
            </a:r>
            <a:r>
              <a:rPr lang="en-US" altLang="zh-TW" sz="1800" dirty="0">
                <a:solidFill>
                  <a:srgbClr val="FF3300"/>
                </a:solidFill>
              </a:rPr>
              <a:t>    </a:t>
            </a:r>
            <a:r>
              <a:rPr lang="zh-TW" altLang="en-US" sz="1800" dirty="0">
                <a:solidFill>
                  <a:srgbClr val="FF3300"/>
                </a:solidFill>
              </a:rPr>
              <a:t>有</a:t>
            </a:r>
            <a:r>
              <a:rPr lang="en-US" altLang="zh-TW" sz="1800" dirty="0">
                <a:solidFill>
                  <a:srgbClr val="FF3300"/>
                </a:solidFill>
              </a:rPr>
              <a:t>   </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a:t>
            </a:r>
            <a:r>
              <a:rPr lang="en-US" altLang="zh-TW" sz="1800" dirty="0">
                <a:solidFill>
                  <a:srgbClr val="FF3300"/>
                </a:solidFill>
              </a:rPr>
              <a:t>- $2,000</a:t>
            </a:r>
          </a:p>
          <a:p>
            <a:pPr eaLnBrk="1" hangingPunct="1">
              <a:spcBef>
                <a:spcPct val="0"/>
              </a:spcBef>
              <a:buClrTx/>
              <a:buSzTx/>
              <a:buFont typeface="Wingdings" pitchFamily="2" charset="2"/>
              <a:buNone/>
            </a:pPr>
            <a:r>
              <a:rPr lang="en-US" altLang="zh-TW" sz="1800" dirty="0">
                <a:solidFill>
                  <a:schemeClr val="tx2"/>
                </a:solidFill>
              </a:rPr>
              <a:t>	</a:t>
            </a:r>
            <a:r>
              <a:rPr lang="zh-TW" altLang="en-US" sz="1800" dirty="0">
                <a:solidFill>
                  <a:schemeClr val="tx2"/>
                </a:solidFill>
              </a:rPr>
              <a:t>                  </a:t>
            </a:r>
            <a:r>
              <a:rPr lang="zh-TW" altLang="en-US" sz="1800" dirty="0">
                <a:solidFill>
                  <a:srgbClr val="FF3300"/>
                </a:solidFill>
              </a:rPr>
              <a:t>（損益表）</a:t>
            </a:r>
            <a:r>
              <a:rPr lang="en-US" altLang="zh-TW" sz="1800" dirty="0">
                <a:solidFill>
                  <a:schemeClr val="tx2"/>
                </a:solidFill>
              </a:rPr>
              <a:t>         </a:t>
            </a:r>
            <a:r>
              <a:rPr lang="zh-TW" altLang="en-US" sz="1800" dirty="0">
                <a:solidFill>
                  <a:schemeClr val="tx2"/>
                </a:solidFill>
              </a:rPr>
              <a:t>公司</a:t>
            </a:r>
            <a:endParaRPr lang="en-US" altLang="zh-TW" sz="1800" dirty="0">
              <a:solidFill>
                <a:schemeClr val="tx2"/>
              </a:solidFill>
            </a:endParaRPr>
          </a:p>
        </p:txBody>
      </p:sp>
      <p:sp>
        <p:nvSpPr>
          <p:cNvPr id="174202" name="Text Box 122">
            <a:extLst>
              <a:ext uri="{FF2B5EF4-FFF2-40B4-BE49-F238E27FC236}">
                <a16:creationId xmlns:a16="http://schemas.microsoft.com/office/drawing/2014/main" id="{21A75813-E13D-537F-2570-4AF3C27ABBF3}"/>
              </a:ext>
            </a:extLst>
          </p:cNvPr>
          <p:cNvSpPr txBox="1">
            <a:spLocks noChangeArrowheads="1"/>
          </p:cNvSpPr>
          <p:nvPr/>
        </p:nvSpPr>
        <p:spPr bwMode="auto">
          <a:xfrm>
            <a:off x="341313" y="3698875"/>
            <a:ext cx="8802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marL="274638" indent="-274638">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en-US" altLang="zh-TW" sz="1800">
                <a:solidFill>
                  <a:schemeClr val="tx2"/>
                </a:solidFill>
              </a:rPr>
              <a:t>5	</a:t>
            </a:r>
            <a:r>
              <a:rPr lang="zh-TW" altLang="en-US" sz="1800">
                <a:solidFill>
                  <a:schemeClr val="tx2"/>
                </a:solidFill>
              </a:rPr>
              <a:t>抵銷性錯誤  佣金收入         文具</a:t>
            </a:r>
            <a:r>
              <a:rPr lang="en-US" altLang="zh-TW" sz="1800">
                <a:solidFill>
                  <a:schemeClr val="tx2"/>
                </a:solidFill>
              </a:rPr>
              <a:t>      </a:t>
            </a:r>
            <a:r>
              <a:rPr lang="zh-TW" altLang="en-US" sz="1800">
                <a:solidFill>
                  <a:schemeClr val="tx2"/>
                </a:solidFill>
              </a:rPr>
              <a:t>         </a:t>
            </a:r>
            <a:r>
              <a:rPr lang="en-US" altLang="zh-TW" sz="1800">
                <a:solidFill>
                  <a:schemeClr val="tx2"/>
                </a:solidFill>
              </a:rPr>
              <a:t>    50        </a:t>
            </a:r>
            <a:r>
              <a:rPr lang="zh-TW" altLang="en-US" sz="1800">
                <a:solidFill>
                  <a:srgbClr val="FF3300"/>
                </a:solidFill>
              </a:rPr>
              <a:t>抵銷     </a:t>
            </a:r>
            <a:r>
              <a:rPr lang="en-US" altLang="zh-TW" sz="1800">
                <a:solidFill>
                  <a:schemeClr val="tx2"/>
                </a:solidFill>
              </a:rPr>
              <a:t>       </a:t>
            </a:r>
            <a:r>
              <a:rPr lang="en-US" altLang="zh-TW" sz="1800">
                <a:solidFill>
                  <a:srgbClr val="FF3300"/>
                </a:solidFill>
              </a:rPr>
              <a:t>+ $50 – 50 =  0</a:t>
            </a:r>
          </a:p>
          <a:p>
            <a:pPr eaLnBrk="1" hangingPunct="1">
              <a:spcBef>
                <a:spcPct val="0"/>
              </a:spcBef>
              <a:buClrTx/>
              <a:buSzTx/>
              <a:buFont typeface="Wingdings" pitchFamily="2" charset="2"/>
              <a:buNone/>
            </a:pPr>
            <a:r>
              <a:rPr lang="en-US" altLang="zh-TW" sz="1800">
                <a:solidFill>
                  <a:schemeClr val="tx2"/>
                </a:solidFill>
              </a:rPr>
              <a:t>	                  </a:t>
            </a:r>
            <a:r>
              <a:rPr lang="zh-TW" altLang="en-US" sz="1800">
                <a:solidFill>
                  <a:srgbClr val="FF3300"/>
                </a:solidFill>
              </a:rPr>
              <a:t>（損益表）</a:t>
            </a:r>
            <a:r>
              <a:rPr lang="en-US" altLang="zh-TW" sz="1800">
                <a:solidFill>
                  <a:schemeClr val="tx2"/>
                </a:solidFill>
              </a:rPr>
              <a:t>       </a:t>
            </a:r>
            <a:r>
              <a:rPr lang="zh-TW" altLang="en-US" sz="1800">
                <a:solidFill>
                  <a:srgbClr val="FF3300"/>
                </a:solidFill>
              </a:rPr>
              <a:t>（損益表）</a:t>
            </a:r>
            <a:endParaRPr lang="en-US" altLang="zh-TW" sz="1800">
              <a:solidFill>
                <a:schemeClr val="tx2"/>
              </a:solidFill>
            </a:endParaRPr>
          </a:p>
          <a:p>
            <a:pPr eaLnBrk="1" hangingPunct="1">
              <a:spcBef>
                <a:spcPct val="0"/>
              </a:spcBef>
              <a:buClrTx/>
              <a:buSzTx/>
              <a:buFont typeface="Wingdings" pitchFamily="2" charset="2"/>
              <a:buNone/>
            </a:pPr>
            <a:r>
              <a:rPr lang="en-US" altLang="zh-TW" sz="1800">
                <a:solidFill>
                  <a:schemeClr val="tx2"/>
                </a:solidFill>
              </a:rPr>
              <a:t>                            </a:t>
            </a:r>
            <a:r>
              <a:rPr lang="zh-TW" altLang="en-US" sz="1800">
                <a:solidFill>
                  <a:schemeClr val="tx2"/>
                </a:solidFill>
              </a:rPr>
              <a:t>費用</a:t>
            </a:r>
            <a:endParaRPr lang="en-US" altLang="zh-TW" sz="1800">
              <a:solidFill>
                <a:schemeClr val="tx2"/>
              </a:solidFill>
            </a:endParaRPr>
          </a:p>
        </p:txBody>
      </p:sp>
      <p:sp>
        <p:nvSpPr>
          <p:cNvPr id="174205" name="Text Box 125">
            <a:extLst>
              <a:ext uri="{FF2B5EF4-FFF2-40B4-BE49-F238E27FC236}">
                <a16:creationId xmlns:a16="http://schemas.microsoft.com/office/drawing/2014/main" id="{E0E08DAC-0BEF-A301-B64D-4D6529191748}"/>
              </a:ext>
            </a:extLst>
          </p:cNvPr>
          <p:cNvSpPr txBox="1">
            <a:spLocks noChangeArrowheads="1"/>
          </p:cNvSpPr>
          <p:nvPr/>
        </p:nvSpPr>
        <p:spPr bwMode="auto">
          <a:xfrm>
            <a:off x="341313" y="4779963"/>
            <a:ext cx="8802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marL="274638" indent="-274638">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en-US" altLang="zh-TW" sz="1800" dirty="0">
                <a:solidFill>
                  <a:schemeClr val="tx2"/>
                </a:solidFill>
              </a:rPr>
              <a:t>6	</a:t>
            </a:r>
            <a:r>
              <a:rPr lang="zh-TW" altLang="en-US" sz="1800" dirty="0">
                <a:solidFill>
                  <a:schemeClr val="tx2"/>
                </a:solidFill>
              </a:rPr>
              <a:t>顛倒</a:t>
            </a:r>
            <a:r>
              <a:rPr lang="zh-TW" altLang="en-US" sz="1800" dirty="0" smtClean="0">
                <a:solidFill>
                  <a:schemeClr val="tx2"/>
                </a:solidFill>
              </a:rPr>
              <a:t>入帳</a:t>
            </a:r>
            <a:r>
              <a:rPr lang="en-US" altLang="zh-TW" sz="1800" dirty="0" smtClean="0">
                <a:solidFill>
                  <a:schemeClr val="tx2"/>
                </a:solidFill>
              </a:rPr>
              <a:t>      </a:t>
            </a:r>
            <a:r>
              <a:rPr lang="zh-TW" altLang="en-US" sz="1800" dirty="0" smtClean="0">
                <a:solidFill>
                  <a:schemeClr val="tx2"/>
                </a:solidFill>
              </a:rPr>
              <a:t>宜</a:t>
            </a:r>
            <a:r>
              <a:rPr lang="zh-TW" altLang="en-US" sz="1800" dirty="0">
                <a:solidFill>
                  <a:schemeClr val="tx2"/>
                </a:solidFill>
              </a:rPr>
              <a:t>室                  銀行存款        </a:t>
            </a:r>
            <a:r>
              <a:rPr lang="en-US" altLang="zh-TW" sz="1800" dirty="0">
                <a:solidFill>
                  <a:schemeClr val="tx2"/>
                </a:solidFill>
              </a:rPr>
              <a:t>   800        </a:t>
            </a:r>
            <a:r>
              <a:rPr lang="zh-TW" altLang="en-US" sz="1800" dirty="0">
                <a:solidFill>
                  <a:schemeClr val="tx2"/>
                </a:solidFill>
              </a:rPr>
              <a:t>無</a:t>
            </a:r>
            <a:r>
              <a:rPr lang="en-US" altLang="zh-TW" sz="1800" dirty="0">
                <a:solidFill>
                  <a:schemeClr val="tx2"/>
                </a:solidFill>
              </a:rPr>
              <a:t>                </a:t>
            </a:r>
            <a:r>
              <a:rPr lang="zh-TW" altLang="en-US" sz="1800" dirty="0">
                <a:solidFill>
                  <a:schemeClr val="tx2"/>
                </a:solidFill>
              </a:rPr>
              <a:t>無</a:t>
            </a:r>
            <a:endParaRPr lang="en-US" altLang="zh-TW" sz="1800" dirty="0">
              <a:solidFill>
                <a:schemeClr val="tx2"/>
              </a:solidFill>
            </a:endParaRPr>
          </a:p>
          <a:p>
            <a:pPr eaLnBrk="1" hangingPunct="1">
              <a:spcBef>
                <a:spcPct val="0"/>
              </a:spcBef>
              <a:buClrTx/>
              <a:buSzTx/>
              <a:buFont typeface="Wingdings" pitchFamily="2" charset="2"/>
              <a:buNone/>
            </a:pPr>
            <a:r>
              <a:rPr lang="en-US" altLang="zh-TW" sz="1800" dirty="0">
                <a:solidFill>
                  <a:schemeClr val="tx2"/>
                </a:solidFill>
              </a:rPr>
              <a:t>	</a:t>
            </a:r>
            <a:r>
              <a:rPr lang="zh-TW" altLang="en-US" sz="1800" dirty="0">
                <a:solidFill>
                  <a:schemeClr val="tx2"/>
                </a:solidFill>
              </a:rPr>
              <a:t>錯誤             家具公司</a:t>
            </a:r>
            <a:r>
              <a:rPr lang="en-US" altLang="zh-TW" sz="1800" dirty="0">
                <a:solidFill>
                  <a:schemeClr val="tx2"/>
                </a:solidFill>
              </a:rPr>
              <a:t>                        </a:t>
            </a:r>
          </a:p>
          <a:p>
            <a:pPr eaLnBrk="1" hangingPunct="1">
              <a:spcBef>
                <a:spcPct val="0"/>
              </a:spcBef>
              <a:buClrTx/>
              <a:buSzTx/>
              <a:buFont typeface="Wingdings" pitchFamily="2" charset="2"/>
              <a:buNone/>
            </a:pPr>
            <a:r>
              <a:rPr lang="en-US" altLang="zh-TW" sz="1800" dirty="0">
                <a:solidFill>
                  <a:schemeClr val="tx2"/>
                </a:solidFill>
              </a:rPr>
              <a:t>    </a:t>
            </a:r>
          </a:p>
        </p:txBody>
      </p:sp>
      <p:sp>
        <p:nvSpPr>
          <p:cNvPr id="84022" name="矩形 6">
            <a:extLst>
              <a:ext uri="{FF2B5EF4-FFF2-40B4-BE49-F238E27FC236}">
                <a16:creationId xmlns:a16="http://schemas.microsoft.com/office/drawing/2014/main" id="{EA1E3D22-9AA1-F19E-3294-2F578CFDFE07}"/>
              </a:ext>
            </a:extLst>
          </p:cNvPr>
          <p:cNvSpPr>
            <a:spLocks noChangeArrowheads="1"/>
          </p:cNvSpPr>
          <p:nvPr/>
        </p:nvSpPr>
        <p:spPr bwMode="auto">
          <a:xfrm>
            <a:off x="206375" y="322263"/>
            <a:ext cx="2133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r>
              <a:rPr lang="zh-TW" altLang="en-US" sz="3800"/>
              <a:t>錯誤更正</a:t>
            </a:r>
            <a:endParaRPr lang="zh-HK" altLang="en-US" sz="3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201"/>
                                        </p:tgtEl>
                                        <p:attrNameLst>
                                          <p:attrName>style.visibility</p:attrName>
                                        </p:attrNameLst>
                                      </p:cBhvr>
                                      <p:to>
                                        <p:strVal val="visible"/>
                                      </p:to>
                                    </p:set>
                                    <p:anim calcmode="lin" valueType="num">
                                      <p:cBhvr additive="base">
                                        <p:cTn id="7" dur="500" fill="hold"/>
                                        <p:tgtEl>
                                          <p:spTgt spid="174201"/>
                                        </p:tgtEl>
                                        <p:attrNameLst>
                                          <p:attrName>ppt_x</p:attrName>
                                        </p:attrNameLst>
                                      </p:cBhvr>
                                      <p:tavLst>
                                        <p:tav tm="0">
                                          <p:val>
                                            <p:strVal val="#ppt_x"/>
                                          </p:val>
                                        </p:tav>
                                        <p:tav tm="100000">
                                          <p:val>
                                            <p:strVal val="#ppt_x"/>
                                          </p:val>
                                        </p:tav>
                                      </p:tavLst>
                                    </p:anim>
                                    <p:anim calcmode="lin" valueType="num">
                                      <p:cBhvr additive="base">
                                        <p:cTn id="8" dur="500" fill="hold"/>
                                        <p:tgtEl>
                                          <p:spTgt spid="1742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202"/>
                                        </p:tgtEl>
                                        <p:attrNameLst>
                                          <p:attrName>style.visibility</p:attrName>
                                        </p:attrNameLst>
                                      </p:cBhvr>
                                      <p:to>
                                        <p:strVal val="visible"/>
                                      </p:to>
                                    </p:set>
                                    <p:anim calcmode="lin" valueType="num">
                                      <p:cBhvr additive="base">
                                        <p:cTn id="13" dur="500" fill="hold"/>
                                        <p:tgtEl>
                                          <p:spTgt spid="174202"/>
                                        </p:tgtEl>
                                        <p:attrNameLst>
                                          <p:attrName>ppt_x</p:attrName>
                                        </p:attrNameLst>
                                      </p:cBhvr>
                                      <p:tavLst>
                                        <p:tav tm="0">
                                          <p:val>
                                            <p:strVal val="#ppt_x"/>
                                          </p:val>
                                        </p:tav>
                                        <p:tav tm="100000">
                                          <p:val>
                                            <p:strVal val="#ppt_x"/>
                                          </p:val>
                                        </p:tav>
                                      </p:tavLst>
                                    </p:anim>
                                    <p:anim calcmode="lin" valueType="num">
                                      <p:cBhvr additive="base">
                                        <p:cTn id="14" dur="500" fill="hold"/>
                                        <p:tgtEl>
                                          <p:spTgt spid="1742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205"/>
                                        </p:tgtEl>
                                        <p:attrNameLst>
                                          <p:attrName>style.visibility</p:attrName>
                                        </p:attrNameLst>
                                      </p:cBhvr>
                                      <p:to>
                                        <p:strVal val="visible"/>
                                      </p:to>
                                    </p:set>
                                    <p:anim calcmode="lin" valueType="num">
                                      <p:cBhvr additive="base">
                                        <p:cTn id="19" dur="500" fill="hold"/>
                                        <p:tgtEl>
                                          <p:spTgt spid="174205"/>
                                        </p:tgtEl>
                                        <p:attrNameLst>
                                          <p:attrName>ppt_x</p:attrName>
                                        </p:attrNameLst>
                                      </p:cBhvr>
                                      <p:tavLst>
                                        <p:tav tm="0">
                                          <p:val>
                                            <p:strVal val="#ppt_x"/>
                                          </p:val>
                                        </p:tav>
                                        <p:tav tm="100000">
                                          <p:val>
                                            <p:strVal val="#ppt_x"/>
                                          </p:val>
                                        </p:tav>
                                      </p:tavLst>
                                    </p:anim>
                                    <p:anim calcmode="lin" valueType="num">
                                      <p:cBhvr additive="base">
                                        <p:cTn id="20" dur="500" fill="hold"/>
                                        <p:tgtEl>
                                          <p:spTgt spid="174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1" grpId="0"/>
      <p:bldP spid="174202" grpId="0"/>
      <p:bldP spid="1742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頁尾版面配置區 4">
            <a:extLst>
              <a:ext uri="{FF2B5EF4-FFF2-40B4-BE49-F238E27FC236}">
                <a16:creationId xmlns:a16="http://schemas.microsoft.com/office/drawing/2014/main" id="{50FC860A-B1AB-1E9A-CB78-1E15D1FADA75}"/>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F9A9C977-1F1B-2941-9FA4-808E36EB8246}" type="slidenum">
              <a:rPr kumimoji="0" lang="en-US" altLang="zh-TW" sz="1200" b="0" smtClean="0">
                <a:solidFill>
                  <a:schemeClr val="tx1"/>
                </a:solidFill>
              </a:rPr>
              <a:pPr/>
              <a:t>4</a:t>
            </a:fld>
            <a:endParaRPr kumimoji="0" lang="en-US" altLang="zh-TW" sz="1200" b="0">
              <a:solidFill>
                <a:schemeClr val="tx1"/>
              </a:solidFill>
            </a:endParaRPr>
          </a:p>
        </p:txBody>
      </p:sp>
      <p:sp>
        <p:nvSpPr>
          <p:cNvPr id="12291" name="Rectangle 6">
            <a:extLst>
              <a:ext uri="{FF2B5EF4-FFF2-40B4-BE49-F238E27FC236}">
                <a16:creationId xmlns:a16="http://schemas.microsoft.com/office/drawing/2014/main" id="{DEC029B8-A08C-9723-8E8C-D9C4121ACD06}"/>
              </a:ext>
            </a:extLst>
          </p:cNvPr>
          <p:cNvSpPr>
            <a:spLocks noGrp="1" noChangeArrowheads="1"/>
          </p:cNvSpPr>
          <p:nvPr>
            <p:ph type="title" idx="4294967295"/>
          </p:nvPr>
        </p:nvSpPr>
        <p:spPr/>
        <p:txBody>
          <a:bodyPr/>
          <a:lstStyle/>
          <a:p>
            <a:r>
              <a:rPr lang="zh-TW" altLang="en-US">
                <a:ea typeface="新細明體" panose="02020500000000000000" pitchFamily="18" charset="-120"/>
              </a:rPr>
              <a:t>現金簿與銀行結單的差異</a:t>
            </a:r>
          </a:p>
        </p:txBody>
      </p:sp>
      <p:sp>
        <p:nvSpPr>
          <p:cNvPr id="229383" name="Rectangle 7">
            <a:extLst>
              <a:ext uri="{FF2B5EF4-FFF2-40B4-BE49-F238E27FC236}">
                <a16:creationId xmlns:a16="http://schemas.microsoft.com/office/drawing/2014/main" id="{963D5D97-D253-527E-5475-C0DF9B077CE2}"/>
              </a:ext>
            </a:extLst>
          </p:cNvPr>
          <p:cNvSpPr>
            <a:spLocks noGrp="1" noChangeArrowheads="1"/>
          </p:cNvSpPr>
          <p:nvPr>
            <p:ph type="body" idx="4294967295"/>
          </p:nvPr>
        </p:nvSpPr>
        <p:spPr/>
        <p:txBody>
          <a:bodyPr/>
          <a:lstStyle/>
          <a:p>
            <a:r>
              <a:rPr lang="zh-TW" altLang="en-US" dirty="0">
                <a:ea typeface="新細明體" panose="02020500000000000000" pitchFamily="18" charset="-120"/>
              </a:rPr>
              <a:t>時間差異</a:t>
            </a:r>
            <a:endParaRPr lang="en-US" altLang="zh-TW" dirty="0">
              <a:ea typeface="新細明體" panose="02020500000000000000" pitchFamily="18" charset="-120"/>
            </a:endParaRPr>
          </a:p>
          <a:p>
            <a:pPr lvl="1"/>
            <a:r>
              <a:rPr lang="zh-TW" altLang="en-US" dirty="0">
                <a:ea typeface="新細明體" panose="02020500000000000000" pitchFamily="18" charset="-120"/>
              </a:rPr>
              <a:t>寄支票給新加坡的供應商</a:t>
            </a:r>
            <a:r>
              <a:rPr lang="zh-TW" altLang="en-US" dirty="0" smtClean="0">
                <a:ea typeface="新細明體" panose="02020500000000000000" pitchFamily="18" charset="-120"/>
              </a:rPr>
              <a:t>需時多久？</a:t>
            </a:r>
            <a:endParaRPr lang="en-US" altLang="zh-TW" dirty="0">
              <a:ea typeface="新細明體" panose="02020500000000000000" pitchFamily="18" charset="-120"/>
            </a:endParaRPr>
          </a:p>
        </p:txBody>
      </p:sp>
      <p:pic>
        <p:nvPicPr>
          <p:cNvPr id="12293" name="Picture 8">
            <a:extLst>
              <a:ext uri="{FF2B5EF4-FFF2-40B4-BE49-F238E27FC236}">
                <a16:creationId xmlns:a16="http://schemas.microsoft.com/office/drawing/2014/main" id="{2D54F329-C54E-CAFC-DE20-2C46A71ED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3519488"/>
            <a:ext cx="2422525" cy="221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9383"/>
                                        </p:tgtEl>
                                        <p:attrNameLst>
                                          <p:attrName>style.visibility</p:attrName>
                                        </p:attrNameLst>
                                      </p:cBhvr>
                                      <p:to>
                                        <p:strVal val="visible"/>
                                      </p:to>
                                    </p:set>
                                    <p:animEffect transition="in" filter="box(in)">
                                      <p:cBhvr>
                                        <p:cTn id="7" dur="500"/>
                                        <p:tgtEl>
                                          <p:spTgt spid="229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頁尾版面配置區 4">
            <a:extLst>
              <a:ext uri="{FF2B5EF4-FFF2-40B4-BE49-F238E27FC236}">
                <a16:creationId xmlns:a16="http://schemas.microsoft.com/office/drawing/2014/main" id="{B9406F6B-33B3-7E4F-C489-F70D4804CDC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219F96E8-0BAB-E940-96E1-8BD66B03342B}" type="slidenum">
              <a:rPr kumimoji="0" lang="en-US" altLang="zh-TW" sz="1200" b="0" smtClean="0">
                <a:solidFill>
                  <a:schemeClr val="tx1"/>
                </a:solidFill>
              </a:rPr>
              <a:pPr/>
              <a:t>40</a:t>
            </a:fld>
            <a:endParaRPr kumimoji="0" lang="en-US" altLang="zh-TW" sz="1200" b="0">
              <a:solidFill>
                <a:schemeClr val="tx1"/>
              </a:solidFill>
            </a:endParaRPr>
          </a:p>
        </p:txBody>
      </p:sp>
      <p:graphicFrame>
        <p:nvGraphicFramePr>
          <p:cNvPr id="43073" name="Group 65">
            <a:extLst>
              <a:ext uri="{FF2B5EF4-FFF2-40B4-BE49-F238E27FC236}">
                <a16:creationId xmlns:a16="http://schemas.microsoft.com/office/drawing/2014/main" id="{65B461B6-02F6-37BA-6BE4-56076E7A0683}"/>
              </a:ext>
            </a:extLst>
          </p:cNvPr>
          <p:cNvGraphicFramePr>
            <a:graphicFrameLocks noGrp="1"/>
          </p:cNvGraphicFramePr>
          <p:nvPr>
            <p:extLst>
              <p:ext uri="{D42A27DB-BD31-4B8C-83A1-F6EECF244321}">
                <p14:modId xmlns:p14="http://schemas.microsoft.com/office/powerpoint/2010/main" val="4059147406"/>
              </p:ext>
            </p:extLst>
          </p:nvPr>
        </p:nvGraphicFramePr>
        <p:xfrm>
          <a:off x="611188" y="2349500"/>
          <a:ext cx="7650162" cy="3433762"/>
        </p:xfrm>
        <a:graphic>
          <a:graphicData uri="http://schemas.openxmlformats.org/drawingml/2006/table">
            <a:tbl>
              <a:tblPr/>
              <a:tblGrid>
                <a:gridCol w="989012">
                  <a:extLst>
                    <a:ext uri="{9D8B030D-6E8A-4147-A177-3AD203B41FA5}">
                      <a16:colId xmlns:a16="http://schemas.microsoft.com/office/drawing/2014/main" val="20000"/>
                    </a:ext>
                  </a:extLst>
                </a:gridCol>
                <a:gridCol w="2790825">
                  <a:extLst>
                    <a:ext uri="{9D8B030D-6E8A-4147-A177-3AD203B41FA5}">
                      <a16:colId xmlns:a16="http://schemas.microsoft.com/office/drawing/2014/main" val="20001"/>
                    </a:ext>
                  </a:extLst>
                </a:gridCol>
                <a:gridCol w="2251075">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762037">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charset="0"/>
                          <a:ea typeface="新細明體" pitchFamily="18" charset="-120"/>
                        </a:rPr>
                        <a:t>錯誤</a:t>
                      </a:r>
                      <a:endParaRPr kumimoji="1" lang="en-US" altLang="zh-TW" sz="2000" b="1" i="0" u="none" strike="noStrike" cap="none" normalizeH="0" baseline="0" dirty="0">
                        <a:ln>
                          <a:noFill/>
                        </a:ln>
                        <a:solidFill>
                          <a:schemeClr val="tx2"/>
                        </a:solidFill>
                        <a:effectLst/>
                        <a:latin typeface="Arial" charset="0"/>
                        <a:ea typeface="新細明體" pitchFamily="18" charset="-12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charset="0"/>
                          <a:ea typeface="新細明體" pitchFamily="18" charset="-120"/>
                        </a:rPr>
                        <a:t>受影響的收入帳或費用帳</a:t>
                      </a:r>
                      <a:endParaRPr kumimoji="1" lang="en-US" altLang="zh-TW" sz="2000" b="1" i="0" u="none" strike="noStrike" cap="none" normalizeH="0" baseline="0" dirty="0">
                        <a:ln>
                          <a:noFill/>
                        </a:ln>
                        <a:solidFill>
                          <a:schemeClr val="tx2"/>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charset="0"/>
                          <a:ea typeface="新細明體" pitchFamily="18" charset="-120"/>
                        </a:rPr>
                        <a:t>借記／貸記？</a:t>
                      </a:r>
                      <a:endParaRPr kumimoji="1" lang="en-US" altLang="zh-TW" sz="2000" b="1" i="0" u="none" strike="noStrike" cap="none" normalizeH="0" baseline="0" dirty="0">
                        <a:ln>
                          <a:noFill/>
                        </a:ln>
                        <a:solidFill>
                          <a:schemeClr val="tx2"/>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TW" sz="2000" b="1" i="0" u="none" strike="noStrike" cap="none" normalizeH="0" baseline="0" dirty="0">
                          <a:ln>
                            <a:noFill/>
                          </a:ln>
                          <a:solidFill>
                            <a:schemeClr val="tx2"/>
                          </a:solidFill>
                          <a:effectLst/>
                          <a:latin typeface="Arial" charset="0"/>
                          <a:ea typeface="新細明體" pitchFamily="18" charset="-120"/>
                        </a:rPr>
                        <a:t>+ </a:t>
                      </a:r>
                      <a:r>
                        <a:rPr kumimoji="1" lang="zh-TW" altLang="en-US" sz="2000" b="1" i="0" u="none" strike="noStrike" cap="none" normalizeH="0" baseline="0" dirty="0">
                          <a:ln>
                            <a:noFill/>
                          </a:ln>
                          <a:solidFill>
                            <a:schemeClr val="tx2"/>
                          </a:solidFill>
                          <a:effectLst/>
                          <a:latin typeface="Arial" charset="0"/>
                          <a:ea typeface="新細明體" pitchFamily="18" charset="-120"/>
                        </a:rPr>
                        <a:t>利潤或</a:t>
                      </a:r>
                      <a:endParaRPr kumimoji="1" lang="en-US" altLang="zh-TW" sz="2000" b="1" i="0" u="none" strike="noStrike" cap="none" normalizeH="0" baseline="0" dirty="0">
                        <a:ln>
                          <a:noFill/>
                        </a:ln>
                        <a:solidFill>
                          <a:schemeClr val="tx2"/>
                        </a:solidFill>
                        <a:effectLst/>
                        <a:latin typeface="Arial" charset="0"/>
                        <a:ea typeface="新細明體"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TW" sz="2000" b="1" i="0" u="none" strike="noStrike" cap="none" normalizeH="0" baseline="0" dirty="0">
                          <a:ln>
                            <a:noFill/>
                          </a:ln>
                          <a:solidFill>
                            <a:schemeClr val="tx2"/>
                          </a:solidFill>
                          <a:effectLst/>
                          <a:latin typeface="Arial" charset="0"/>
                          <a:ea typeface="新細明體" pitchFamily="18" charset="-120"/>
                        </a:rPr>
                        <a:t> - </a:t>
                      </a:r>
                      <a:r>
                        <a:rPr kumimoji="1" lang="zh-TW" altLang="en-US" sz="2000" b="1" i="0" u="none" strike="noStrike" cap="none" normalizeH="0" baseline="0" dirty="0">
                          <a:ln>
                            <a:noFill/>
                          </a:ln>
                          <a:solidFill>
                            <a:schemeClr val="tx2"/>
                          </a:solidFill>
                          <a:effectLst/>
                          <a:latin typeface="Arial" charset="0"/>
                          <a:ea typeface="新細明體" pitchFamily="18" charset="-120"/>
                        </a:rPr>
                        <a:t>利潤？</a:t>
                      </a:r>
                      <a:endParaRPr kumimoji="1" lang="en-US" altLang="zh-TW" sz="2000" b="1" i="0" u="none" strike="noStrike" cap="none" normalizeH="0" baseline="0" dirty="0">
                        <a:ln>
                          <a:noFill/>
                        </a:ln>
                        <a:solidFill>
                          <a:schemeClr val="tx2"/>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96267">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67">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67">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2392">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0871">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Tx/>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9661">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dirty="0">
                        <a:ln>
                          <a:noFill/>
                        </a:ln>
                        <a:solidFill>
                          <a:srgbClr val="FF0000"/>
                        </a:solidFill>
                        <a:effectLst/>
                        <a:latin typeface="Arial" charset="0"/>
                        <a:ea typeface="新細明體" pitchFamily="18" charset="-12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3065" name="Text Box 57">
            <a:extLst>
              <a:ext uri="{FF2B5EF4-FFF2-40B4-BE49-F238E27FC236}">
                <a16:creationId xmlns:a16="http://schemas.microsoft.com/office/drawing/2014/main" id="{FAE18EBF-7EF5-D287-F57F-13E58879F1AA}"/>
              </a:ext>
            </a:extLst>
          </p:cNvPr>
          <p:cNvSpPr txBox="1">
            <a:spLocks noChangeArrowheads="1"/>
          </p:cNvSpPr>
          <p:nvPr/>
        </p:nvSpPr>
        <p:spPr bwMode="auto">
          <a:xfrm>
            <a:off x="520700" y="3159125"/>
            <a:ext cx="783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en-US" altLang="zh-TW" sz="1800" dirty="0">
                <a:solidFill>
                  <a:schemeClr val="tx2"/>
                </a:solidFill>
              </a:rPr>
              <a:t>       2         </a:t>
            </a:r>
            <a:r>
              <a:rPr lang="zh-TW" altLang="en-US" sz="1800" dirty="0">
                <a:solidFill>
                  <a:schemeClr val="tx2"/>
                </a:solidFill>
              </a:rPr>
              <a:t>汽車費用</a:t>
            </a:r>
            <a:r>
              <a:rPr lang="en-US" altLang="zh-TW" sz="1800" dirty="0">
                <a:solidFill>
                  <a:schemeClr val="tx2"/>
                </a:solidFill>
              </a:rPr>
              <a:t> </a:t>
            </a:r>
            <a:r>
              <a:rPr lang="zh-TW" altLang="en-US" sz="1800" dirty="0">
                <a:solidFill>
                  <a:schemeClr val="tx2"/>
                </a:solidFill>
              </a:rPr>
              <a:t>                                  貸記</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 $80,000</a:t>
            </a:r>
          </a:p>
        </p:txBody>
      </p:sp>
      <p:sp>
        <p:nvSpPr>
          <p:cNvPr id="43066" name="Text Box 58">
            <a:extLst>
              <a:ext uri="{FF2B5EF4-FFF2-40B4-BE49-F238E27FC236}">
                <a16:creationId xmlns:a16="http://schemas.microsoft.com/office/drawing/2014/main" id="{13F9804A-56D1-6BDC-B0C4-181D0E097C87}"/>
              </a:ext>
            </a:extLst>
          </p:cNvPr>
          <p:cNvSpPr txBox="1">
            <a:spLocks noChangeArrowheads="1"/>
          </p:cNvSpPr>
          <p:nvPr/>
        </p:nvSpPr>
        <p:spPr bwMode="auto">
          <a:xfrm>
            <a:off x="520700" y="3519488"/>
            <a:ext cx="783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en-US" altLang="zh-TW" sz="1800" dirty="0">
                <a:solidFill>
                  <a:schemeClr val="tx2"/>
                </a:solidFill>
              </a:rPr>
              <a:t>       3         </a:t>
            </a:r>
            <a:r>
              <a:rPr lang="zh-TW" altLang="en-US" sz="1800" dirty="0">
                <a:solidFill>
                  <a:schemeClr val="tx2"/>
                </a:solidFill>
              </a:rPr>
              <a:t>購貨           </a:t>
            </a:r>
            <a:r>
              <a:rPr lang="en-US" altLang="zh-TW" sz="1800" dirty="0">
                <a:solidFill>
                  <a:schemeClr val="tx2"/>
                </a:solidFill>
              </a:rPr>
              <a:t>                               </a:t>
            </a:r>
            <a:r>
              <a:rPr lang="zh-TW" altLang="en-US" sz="1800" dirty="0">
                <a:solidFill>
                  <a:schemeClr val="tx2"/>
                </a:solidFill>
              </a:rPr>
              <a:t>借記</a:t>
            </a:r>
            <a:r>
              <a:rPr lang="en-US" altLang="zh-TW" sz="1800" dirty="0">
                <a:solidFill>
                  <a:schemeClr val="tx2"/>
                </a:solidFill>
              </a:rPr>
              <a:t>                          - $7,000</a:t>
            </a:r>
          </a:p>
        </p:txBody>
      </p:sp>
      <p:sp>
        <p:nvSpPr>
          <p:cNvPr id="43067" name="Text Box 59">
            <a:extLst>
              <a:ext uri="{FF2B5EF4-FFF2-40B4-BE49-F238E27FC236}">
                <a16:creationId xmlns:a16="http://schemas.microsoft.com/office/drawing/2014/main" id="{616DDEAC-6527-D093-1BF1-42234D28B2DC}"/>
              </a:ext>
            </a:extLst>
          </p:cNvPr>
          <p:cNvSpPr txBox="1">
            <a:spLocks noChangeArrowheads="1"/>
          </p:cNvSpPr>
          <p:nvPr/>
        </p:nvSpPr>
        <p:spPr bwMode="auto">
          <a:xfrm>
            <a:off x="520700" y="3968750"/>
            <a:ext cx="783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en-US" altLang="zh-TW" sz="1800" dirty="0">
                <a:solidFill>
                  <a:schemeClr val="tx2"/>
                </a:solidFill>
              </a:rPr>
              <a:t>       4         </a:t>
            </a:r>
            <a:r>
              <a:rPr lang="zh-TW" altLang="en-US" sz="1800" dirty="0">
                <a:solidFill>
                  <a:schemeClr val="tx2"/>
                </a:solidFill>
              </a:rPr>
              <a:t>購貨           </a:t>
            </a:r>
            <a:r>
              <a:rPr lang="en-US" altLang="zh-TW" sz="1800" dirty="0">
                <a:solidFill>
                  <a:schemeClr val="tx2"/>
                </a:solidFill>
              </a:rPr>
              <a:t>                               </a:t>
            </a:r>
            <a:r>
              <a:rPr lang="zh-TW" altLang="en-US" sz="1800" dirty="0">
                <a:solidFill>
                  <a:schemeClr val="tx2"/>
                </a:solidFill>
              </a:rPr>
              <a:t>借記</a:t>
            </a:r>
            <a:r>
              <a:rPr lang="en-US" altLang="zh-TW" sz="1800" dirty="0">
                <a:solidFill>
                  <a:schemeClr val="tx2"/>
                </a:solidFill>
              </a:rPr>
              <a:t>                          - $2,000</a:t>
            </a:r>
          </a:p>
        </p:txBody>
      </p:sp>
      <p:sp>
        <p:nvSpPr>
          <p:cNvPr id="43068" name="Text Box 60">
            <a:extLst>
              <a:ext uri="{FF2B5EF4-FFF2-40B4-BE49-F238E27FC236}">
                <a16:creationId xmlns:a16="http://schemas.microsoft.com/office/drawing/2014/main" id="{7AA2B39C-6C80-287B-A588-D55885988424}"/>
              </a:ext>
            </a:extLst>
          </p:cNvPr>
          <p:cNvSpPr txBox="1">
            <a:spLocks noChangeArrowheads="1"/>
          </p:cNvSpPr>
          <p:nvPr/>
        </p:nvSpPr>
        <p:spPr bwMode="auto">
          <a:xfrm>
            <a:off x="520700" y="4419600"/>
            <a:ext cx="783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en-US" altLang="zh-TW" sz="1800" dirty="0">
                <a:solidFill>
                  <a:schemeClr val="tx2"/>
                </a:solidFill>
              </a:rPr>
              <a:t>       5         </a:t>
            </a:r>
            <a:r>
              <a:rPr lang="zh-TW" altLang="en-US" sz="1800" dirty="0">
                <a:solidFill>
                  <a:schemeClr val="tx2"/>
                </a:solidFill>
              </a:rPr>
              <a:t>佣金收入</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a:t>
            </a:r>
            <a:r>
              <a:rPr lang="zh-TW" altLang="en-US" sz="1800" dirty="0">
                <a:solidFill>
                  <a:schemeClr val="tx2"/>
                </a:solidFill>
              </a:rPr>
              <a:t>借記</a:t>
            </a:r>
            <a:r>
              <a:rPr lang="en-US" altLang="zh-TW" sz="1800" dirty="0">
                <a:solidFill>
                  <a:schemeClr val="tx2"/>
                </a:solidFill>
              </a:rPr>
              <a:t>                          - $50</a:t>
            </a:r>
          </a:p>
        </p:txBody>
      </p:sp>
      <p:sp>
        <p:nvSpPr>
          <p:cNvPr id="43069" name="Text Box 61">
            <a:extLst>
              <a:ext uri="{FF2B5EF4-FFF2-40B4-BE49-F238E27FC236}">
                <a16:creationId xmlns:a16="http://schemas.microsoft.com/office/drawing/2014/main" id="{04BC0B73-0914-E7C7-FD16-39965225B14C}"/>
              </a:ext>
            </a:extLst>
          </p:cNvPr>
          <p:cNvSpPr txBox="1">
            <a:spLocks noChangeArrowheads="1"/>
          </p:cNvSpPr>
          <p:nvPr/>
        </p:nvSpPr>
        <p:spPr bwMode="auto">
          <a:xfrm>
            <a:off x="520700" y="4868863"/>
            <a:ext cx="783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en-US" altLang="zh-TW" sz="1800" dirty="0">
                <a:solidFill>
                  <a:schemeClr val="tx2"/>
                </a:solidFill>
              </a:rPr>
              <a:t>       5         </a:t>
            </a:r>
            <a:r>
              <a:rPr lang="zh-TW" altLang="en-US" sz="1800" dirty="0">
                <a:solidFill>
                  <a:schemeClr val="tx2"/>
                </a:solidFill>
              </a:rPr>
              <a:t>文具費用</a:t>
            </a:r>
            <a:r>
              <a:rPr lang="en-US" altLang="zh-TW" sz="1800" dirty="0">
                <a:solidFill>
                  <a:schemeClr val="tx2"/>
                </a:solidFill>
              </a:rPr>
              <a:t> </a:t>
            </a:r>
            <a:r>
              <a:rPr lang="zh-TW" altLang="en-US" sz="1800" dirty="0">
                <a:solidFill>
                  <a:schemeClr val="tx2"/>
                </a:solidFill>
              </a:rPr>
              <a:t>                                  貸記</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 $50</a:t>
            </a:r>
          </a:p>
        </p:txBody>
      </p:sp>
      <p:sp>
        <p:nvSpPr>
          <p:cNvPr id="43070" name="Text Box 62">
            <a:extLst>
              <a:ext uri="{FF2B5EF4-FFF2-40B4-BE49-F238E27FC236}">
                <a16:creationId xmlns:a16="http://schemas.microsoft.com/office/drawing/2014/main" id="{0B02B5C8-3839-4F72-713A-4D65C25E58B4}"/>
              </a:ext>
            </a:extLst>
          </p:cNvPr>
          <p:cNvSpPr txBox="1">
            <a:spLocks noChangeArrowheads="1"/>
          </p:cNvSpPr>
          <p:nvPr/>
        </p:nvSpPr>
        <p:spPr bwMode="auto">
          <a:xfrm>
            <a:off x="520700" y="5319713"/>
            <a:ext cx="7831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en-US" altLang="zh-TW" sz="2000">
                <a:solidFill>
                  <a:schemeClr val="tx2"/>
                </a:solidFill>
              </a:rPr>
              <a:t>       	   </a:t>
            </a:r>
            <a:r>
              <a:rPr lang="zh-TW" altLang="en-US" sz="1800">
                <a:solidFill>
                  <a:schemeClr val="tx2"/>
                </a:solidFill>
              </a:rPr>
              <a:t>對損益表的總影響</a:t>
            </a:r>
            <a:r>
              <a:rPr lang="en-US" altLang="zh-TW" sz="1800">
                <a:solidFill>
                  <a:schemeClr val="tx2"/>
                </a:solidFill>
              </a:rPr>
              <a:t>                  </a:t>
            </a:r>
            <a:r>
              <a:rPr lang="en-US" altLang="zh-CN" sz="1800">
                <a:solidFill>
                  <a:schemeClr val="tx2"/>
                </a:solidFill>
              </a:rPr>
              <a:t>    </a:t>
            </a:r>
            <a:r>
              <a:rPr lang="en-US" altLang="zh-TW" sz="1800">
                <a:solidFill>
                  <a:schemeClr val="tx2"/>
                </a:solidFill>
              </a:rPr>
              <a:t>                            + $71,000</a:t>
            </a:r>
          </a:p>
        </p:txBody>
      </p:sp>
      <p:sp>
        <p:nvSpPr>
          <p:cNvPr id="4" name="標題 1" descr="羊皮紙">
            <a:extLst>
              <a:ext uri="{FF2B5EF4-FFF2-40B4-BE49-F238E27FC236}">
                <a16:creationId xmlns:a16="http://schemas.microsoft.com/office/drawing/2014/main" id="{9BCC0D86-B824-F6D0-717C-3274010159C3}"/>
              </a:ext>
            </a:extLst>
          </p:cNvPr>
          <p:cNvSpPr>
            <a:spLocks/>
          </p:cNvSpPr>
          <p:nvPr/>
        </p:nvSpPr>
        <p:spPr bwMode="auto">
          <a:xfrm>
            <a:off x="612775" y="5859463"/>
            <a:ext cx="7920038" cy="360362"/>
          </a:xfrm>
          <a:prstGeom prst="rect">
            <a:avLst/>
          </a:prstGeom>
          <a:blipFill dpi="0" rotWithShape="1">
            <a:blip r:embed="rId3"/>
            <a:srcRect/>
            <a:tile tx="0" ty="0" sx="100000" sy="100000" flip="none" algn="tl"/>
          </a:blipFill>
          <a:ln w="9525">
            <a:noFill/>
            <a:miter lim="800000"/>
            <a:headEnd/>
            <a:tailEnd/>
          </a:ln>
        </p:spPr>
        <p:txBody>
          <a:bodyPr anchor="ctr"/>
          <a:lstStyle/>
          <a:p>
            <a:pPr eaLnBrk="1" hangingPunct="1">
              <a:buFont typeface="Wingdings" pitchFamily="2" charset="2"/>
              <a:buNone/>
              <a:defRPr/>
            </a:pPr>
            <a:r>
              <a:rPr lang="zh-TW" altLang="en-US" dirty="0">
                <a:effectLst>
                  <a:outerShdw blurRad="38100" dist="38100" dir="2700000" algn="tl">
                    <a:srgbClr val="000000"/>
                  </a:outerShdw>
                </a:effectLst>
                <a:latin typeface="Arial" charset="0"/>
              </a:rPr>
              <a:t>調整後，淨利為</a:t>
            </a:r>
            <a:r>
              <a:rPr lang="en-US" altLang="zh-TW" dirty="0">
                <a:solidFill>
                  <a:schemeClr val="tx1"/>
                </a:solidFill>
                <a:effectLst>
                  <a:outerShdw blurRad="38100" dist="38100" dir="2700000" algn="tl">
                    <a:srgbClr val="000000">
                      <a:alpha val="43137"/>
                    </a:srgbClr>
                  </a:outerShdw>
                </a:effectLst>
                <a:latin typeface="Arial" charset="0"/>
              </a:rPr>
              <a:t>$83,000</a:t>
            </a:r>
            <a:r>
              <a:rPr lang="zh-TW" altLang="en-US" dirty="0">
                <a:solidFill>
                  <a:schemeClr val="tx1"/>
                </a:solidFill>
                <a:effectLst>
                  <a:outerShdw blurRad="38100" dist="38100" dir="2700000" algn="tl">
                    <a:srgbClr val="000000">
                      <a:alpha val="43137"/>
                    </a:srgbClr>
                  </a:outerShdw>
                </a:effectLst>
                <a:latin typeface="Arial" charset="0"/>
              </a:rPr>
              <a:t>。</a:t>
            </a:r>
            <a:r>
              <a:rPr lang="en-US" altLang="zh-TW" dirty="0">
                <a:effectLst>
                  <a:outerShdw blurRad="38100" dist="38100" dir="2700000" algn="tl">
                    <a:srgbClr val="000000"/>
                  </a:outerShdw>
                </a:effectLst>
                <a:latin typeface="Arial" charset="0"/>
              </a:rPr>
              <a:t>	</a:t>
            </a:r>
          </a:p>
        </p:txBody>
      </p:sp>
      <p:sp>
        <p:nvSpPr>
          <p:cNvPr id="86068" name="Rectangle 60">
            <a:extLst>
              <a:ext uri="{FF2B5EF4-FFF2-40B4-BE49-F238E27FC236}">
                <a16:creationId xmlns:a16="http://schemas.microsoft.com/office/drawing/2014/main" id="{263F28A7-7772-1C10-313E-6BF32BD7FF48}"/>
              </a:ext>
            </a:extLst>
          </p:cNvPr>
          <p:cNvSpPr>
            <a:spLocks noGrp="1" noChangeArrowheads="1"/>
          </p:cNvSpPr>
          <p:nvPr>
            <p:ph type="title" idx="4294967295"/>
          </p:nvPr>
        </p:nvSpPr>
        <p:spPr/>
        <p:txBody>
          <a:bodyPr/>
          <a:lstStyle/>
          <a:p>
            <a:r>
              <a:rPr lang="zh-TW" altLang="en-US">
                <a:ea typeface="新細明體" panose="02020500000000000000" pitchFamily="18" charset="-120"/>
              </a:rPr>
              <a:t>有關調整對損益表的影響</a:t>
            </a:r>
          </a:p>
        </p:txBody>
      </p:sp>
      <p:sp>
        <p:nvSpPr>
          <p:cNvPr id="86069" name="Rectangle 61">
            <a:extLst>
              <a:ext uri="{FF2B5EF4-FFF2-40B4-BE49-F238E27FC236}">
                <a16:creationId xmlns:a16="http://schemas.microsoft.com/office/drawing/2014/main" id="{D031D7EE-394C-AF66-FA1A-AA625B15EB71}"/>
              </a:ext>
            </a:extLst>
          </p:cNvPr>
          <p:cNvSpPr>
            <a:spLocks noGrp="1" noChangeArrowheads="1"/>
          </p:cNvSpPr>
          <p:nvPr>
            <p:ph type="body" idx="4294967295"/>
          </p:nvPr>
        </p:nvSpPr>
        <p:spPr>
          <a:xfrm>
            <a:off x="520700" y="1449388"/>
            <a:ext cx="7480300" cy="900112"/>
          </a:xfrm>
        </p:spPr>
        <p:txBody>
          <a:bodyPr/>
          <a:lstStyle/>
          <a:p>
            <a:pPr>
              <a:lnSpc>
                <a:spcPct val="80000"/>
              </a:lnSpc>
            </a:pPr>
            <a:r>
              <a:rPr lang="zh-TW" altLang="en-US" sz="2400" dirty="0">
                <a:ea typeface="新細明體" panose="02020500000000000000" pitchFamily="18" charset="-120"/>
              </a:rPr>
              <a:t>在更正錯誤前，</a:t>
            </a:r>
            <a:r>
              <a:rPr lang="en-US" altLang="zh-TW" sz="2400" dirty="0">
                <a:ea typeface="新細明體" panose="02020500000000000000" pitchFamily="18" charset="-120"/>
              </a:rPr>
              <a:t> </a:t>
            </a:r>
            <a:r>
              <a:rPr lang="zh-TW" altLang="en-US" sz="2400" dirty="0">
                <a:ea typeface="新細明體" panose="02020500000000000000" pitchFamily="18" charset="-120"/>
              </a:rPr>
              <a:t>龍騰公司截至</a:t>
            </a:r>
            <a:r>
              <a:rPr lang="zh-HK" altLang="en-US" sz="2400" dirty="0">
                <a:ea typeface="新細明體" panose="02020500000000000000" pitchFamily="18" charset="-120"/>
              </a:rPr>
              <a:t>第</a:t>
            </a:r>
            <a:r>
              <a:rPr lang="en-US" altLang="zh-HK" sz="2400" dirty="0">
                <a:ea typeface="新細明體" panose="02020500000000000000" pitchFamily="18" charset="-120"/>
              </a:rPr>
              <a:t>7</a:t>
            </a:r>
            <a:r>
              <a:rPr lang="zh-HK" altLang="en-US" sz="2400" dirty="0">
                <a:ea typeface="新細明體" panose="02020500000000000000" pitchFamily="18" charset="-120"/>
              </a:rPr>
              <a:t>年</a:t>
            </a:r>
            <a:r>
              <a:rPr lang="en-US" altLang="zh-TW" sz="2400" dirty="0">
                <a:ea typeface="新細明體" panose="02020500000000000000" pitchFamily="18" charset="-120"/>
              </a:rPr>
              <a:t>12</a:t>
            </a:r>
            <a:r>
              <a:rPr lang="zh-TW" altLang="en-US" sz="2400" dirty="0">
                <a:ea typeface="新細明體" panose="02020500000000000000" pitchFamily="18" charset="-120"/>
              </a:rPr>
              <a:t>月</a:t>
            </a:r>
            <a:r>
              <a:rPr lang="en-US" altLang="zh-TW" sz="2400" dirty="0">
                <a:ea typeface="新細明體" panose="02020500000000000000" pitchFamily="18" charset="-120"/>
              </a:rPr>
              <a:t>31</a:t>
            </a:r>
            <a:r>
              <a:rPr lang="zh-TW" altLang="en-US" sz="2400" dirty="0">
                <a:ea typeface="新細明體" panose="02020500000000000000" pitchFamily="18" charset="-120"/>
              </a:rPr>
              <a:t>日止年度的淨利為</a:t>
            </a:r>
            <a:r>
              <a:rPr lang="en-US" altLang="zh-TW" sz="2400" dirty="0">
                <a:ea typeface="新細明體" panose="02020500000000000000" pitchFamily="18" charset="-120"/>
              </a:rPr>
              <a:t>$12,000</a:t>
            </a:r>
            <a:r>
              <a:rPr lang="zh-TW" altLang="en-US" sz="2400" dirty="0">
                <a:ea typeface="新細明體" panose="02020500000000000000" pitchFamily="18" charset="-12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65"/>
                                        </p:tgtEl>
                                        <p:attrNameLst>
                                          <p:attrName>style.visibility</p:attrName>
                                        </p:attrNameLst>
                                      </p:cBhvr>
                                      <p:to>
                                        <p:strVal val="visible"/>
                                      </p:to>
                                    </p:set>
                                    <p:anim calcmode="lin" valueType="num">
                                      <p:cBhvr additive="base">
                                        <p:cTn id="7" dur="500" fill="hold"/>
                                        <p:tgtEl>
                                          <p:spTgt spid="43065"/>
                                        </p:tgtEl>
                                        <p:attrNameLst>
                                          <p:attrName>ppt_x</p:attrName>
                                        </p:attrNameLst>
                                      </p:cBhvr>
                                      <p:tavLst>
                                        <p:tav tm="0">
                                          <p:val>
                                            <p:strVal val="#ppt_x"/>
                                          </p:val>
                                        </p:tav>
                                        <p:tav tm="100000">
                                          <p:val>
                                            <p:strVal val="#ppt_x"/>
                                          </p:val>
                                        </p:tav>
                                      </p:tavLst>
                                    </p:anim>
                                    <p:anim calcmode="lin" valueType="num">
                                      <p:cBhvr additive="base">
                                        <p:cTn id="8" dur="500" fill="hold"/>
                                        <p:tgtEl>
                                          <p:spTgt spid="430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66"/>
                                        </p:tgtEl>
                                        <p:attrNameLst>
                                          <p:attrName>style.visibility</p:attrName>
                                        </p:attrNameLst>
                                      </p:cBhvr>
                                      <p:to>
                                        <p:strVal val="visible"/>
                                      </p:to>
                                    </p:set>
                                    <p:anim calcmode="lin" valueType="num">
                                      <p:cBhvr additive="base">
                                        <p:cTn id="13" dur="500" fill="hold"/>
                                        <p:tgtEl>
                                          <p:spTgt spid="43066"/>
                                        </p:tgtEl>
                                        <p:attrNameLst>
                                          <p:attrName>ppt_x</p:attrName>
                                        </p:attrNameLst>
                                      </p:cBhvr>
                                      <p:tavLst>
                                        <p:tav tm="0">
                                          <p:val>
                                            <p:strVal val="#ppt_x"/>
                                          </p:val>
                                        </p:tav>
                                        <p:tav tm="100000">
                                          <p:val>
                                            <p:strVal val="#ppt_x"/>
                                          </p:val>
                                        </p:tav>
                                      </p:tavLst>
                                    </p:anim>
                                    <p:anim calcmode="lin" valueType="num">
                                      <p:cBhvr additive="base">
                                        <p:cTn id="14" dur="500" fill="hold"/>
                                        <p:tgtEl>
                                          <p:spTgt spid="430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67"/>
                                        </p:tgtEl>
                                        <p:attrNameLst>
                                          <p:attrName>style.visibility</p:attrName>
                                        </p:attrNameLst>
                                      </p:cBhvr>
                                      <p:to>
                                        <p:strVal val="visible"/>
                                      </p:to>
                                    </p:set>
                                    <p:anim calcmode="lin" valueType="num">
                                      <p:cBhvr additive="base">
                                        <p:cTn id="19" dur="500" fill="hold"/>
                                        <p:tgtEl>
                                          <p:spTgt spid="43067"/>
                                        </p:tgtEl>
                                        <p:attrNameLst>
                                          <p:attrName>ppt_x</p:attrName>
                                        </p:attrNameLst>
                                      </p:cBhvr>
                                      <p:tavLst>
                                        <p:tav tm="0">
                                          <p:val>
                                            <p:strVal val="#ppt_x"/>
                                          </p:val>
                                        </p:tav>
                                        <p:tav tm="100000">
                                          <p:val>
                                            <p:strVal val="#ppt_x"/>
                                          </p:val>
                                        </p:tav>
                                      </p:tavLst>
                                    </p:anim>
                                    <p:anim calcmode="lin" valueType="num">
                                      <p:cBhvr additive="base">
                                        <p:cTn id="20" dur="500" fill="hold"/>
                                        <p:tgtEl>
                                          <p:spTgt spid="4306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068"/>
                                        </p:tgtEl>
                                        <p:attrNameLst>
                                          <p:attrName>style.visibility</p:attrName>
                                        </p:attrNameLst>
                                      </p:cBhvr>
                                      <p:to>
                                        <p:strVal val="visible"/>
                                      </p:to>
                                    </p:set>
                                    <p:anim calcmode="lin" valueType="num">
                                      <p:cBhvr additive="base">
                                        <p:cTn id="25" dur="500" fill="hold"/>
                                        <p:tgtEl>
                                          <p:spTgt spid="43068"/>
                                        </p:tgtEl>
                                        <p:attrNameLst>
                                          <p:attrName>ppt_x</p:attrName>
                                        </p:attrNameLst>
                                      </p:cBhvr>
                                      <p:tavLst>
                                        <p:tav tm="0">
                                          <p:val>
                                            <p:strVal val="#ppt_x"/>
                                          </p:val>
                                        </p:tav>
                                        <p:tav tm="100000">
                                          <p:val>
                                            <p:strVal val="#ppt_x"/>
                                          </p:val>
                                        </p:tav>
                                      </p:tavLst>
                                    </p:anim>
                                    <p:anim calcmode="lin" valueType="num">
                                      <p:cBhvr additive="base">
                                        <p:cTn id="26" dur="500" fill="hold"/>
                                        <p:tgtEl>
                                          <p:spTgt spid="4306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3069"/>
                                        </p:tgtEl>
                                        <p:attrNameLst>
                                          <p:attrName>style.visibility</p:attrName>
                                        </p:attrNameLst>
                                      </p:cBhvr>
                                      <p:to>
                                        <p:strVal val="visible"/>
                                      </p:to>
                                    </p:set>
                                    <p:anim calcmode="lin" valueType="num">
                                      <p:cBhvr additive="base">
                                        <p:cTn id="29" dur="500" fill="hold"/>
                                        <p:tgtEl>
                                          <p:spTgt spid="43069"/>
                                        </p:tgtEl>
                                        <p:attrNameLst>
                                          <p:attrName>ppt_x</p:attrName>
                                        </p:attrNameLst>
                                      </p:cBhvr>
                                      <p:tavLst>
                                        <p:tav tm="0">
                                          <p:val>
                                            <p:strVal val="#ppt_x"/>
                                          </p:val>
                                        </p:tav>
                                        <p:tav tm="100000">
                                          <p:val>
                                            <p:strVal val="#ppt_x"/>
                                          </p:val>
                                        </p:tav>
                                      </p:tavLst>
                                    </p:anim>
                                    <p:anim calcmode="lin" valueType="num">
                                      <p:cBhvr additive="base">
                                        <p:cTn id="30" dur="500" fill="hold"/>
                                        <p:tgtEl>
                                          <p:spTgt spid="4306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3070"/>
                                        </p:tgtEl>
                                        <p:attrNameLst>
                                          <p:attrName>style.visibility</p:attrName>
                                        </p:attrNameLst>
                                      </p:cBhvr>
                                      <p:to>
                                        <p:strVal val="visible"/>
                                      </p:to>
                                    </p:set>
                                    <p:anim calcmode="lin" valueType="num">
                                      <p:cBhvr additive="base">
                                        <p:cTn id="35" dur="500" fill="hold"/>
                                        <p:tgtEl>
                                          <p:spTgt spid="43070"/>
                                        </p:tgtEl>
                                        <p:attrNameLst>
                                          <p:attrName>ppt_x</p:attrName>
                                        </p:attrNameLst>
                                      </p:cBhvr>
                                      <p:tavLst>
                                        <p:tav tm="0">
                                          <p:val>
                                            <p:strVal val="#ppt_x"/>
                                          </p:val>
                                        </p:tav>
                                        <p:tav tm="100000">
                                          <p:val>
                                            <p:strVal val="#ppt_x"/>
                                          </p:val>
                                        </p:tav>
                                      </p:tavLst>
                                    </p:anim>
                                    <p:anim calcmode="lin" valueType="num">
                                      <p:cBhvr additive="base">
                                        <p:cTn id="36" dur="500" fill="hold"/>
                                        <p:tgtEl>
                                          <p:spTgt spid="4307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65" grpId="0"/>
      <p:bldP spid="43066" grpId="0"/>
      <p:bldP spid="43067" grpId="0"/>
      <p:bldP spid="43068" grpId="0"/>
      <p:bldP spid="43069" grpId="0"/>
      <p:bldP spid="43070" grpId="0"/>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頁尾版面配置區 4">
            <a:extLst>
              <a:ext uri="{FF2B5EF4-FFF2-40B4-BE49-F238E27FC236}">
                <a16:creationId xmlns:a16="http://schemas.microsoft.com/office/drawing/2014/main" id="{4E08D23F-D805-93C3-042B-688B90E536F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53A7C53C-4C12-3749-8462-562D578A6844}" type="slidenum">
              <a:rPr kumimoji="0" lang="en-US" altLang="zh-TW" sz="1200" b="0" smtClean="0">
                <a:solidFill>
                  <a:schemeClr val="tx1"/>
                </a:solidFill>
              </a:rPr>
              <a:pPr/>
              <a:t>41</a:t>
            </a:fld>
            <a:endParaRPr kumimoji="0" lang="en-US" altLang="zh-TW" sz="1200" b="0">
              <a:solidFill>
                <a:schemeClr val="tx1"/>
              </a:solidFill>
            </a:endParaRPr>
          </a:p>
        </p:txBody>
      </p:sp>
      <p:sp>
        <p:nvSpPr>
          <p:cNvPr id="88067" name="Rectangle 3">
            <a:extLst>
              <a:ext uri="{FF2B5EF4-FFF2-40B4-BE49-F238E27FC236}">
                <a16:creationId xmlns:a16="http://schemas.microsoft.com/office/drawing/2014/main" id="{1A2A3F87-131A-E5AE-90D0-367CCF5C7FC5}"/>
              </a:ext>
            </a:extLst>
          </p:cNvPr>
          <p:cNvSpPr>
            <a:spLocks noGrp="1" noChangeArrowheads="1"/>
          </p:cNvSpPr>
          <p:nvPr>
            <p:ph type="body" idx="1"/>
          </p:nvPr>
        </p:nvSpPr>
        <p:spPr>
          <a:xfrm>
            <a:off x="341313" y="549275"/>
            <a:ext cx="8229600" cy="4862513"/>
          </a:xfrm>
        </p:spPr>
        <p:txBody>
          <a:bodyPr/>
          <a:lstStyle/>
          <a:p>
            <a:pPr eaLnBrk="1" hangingPunct="1">
              <a:lnSpc>
                <a:spcPct val="80000"/>
              </a:lnSpc>
              <a:buFont typeface="Wingdings" pitchFamily="2" charset="2"/>
              <a:buNone/>
            </a:pPr>
            <a:r>
              <a:rPr lang="zh-TW" altLang="en-US" sz="4000" b="1" dirty="0">
                <a:solidFill>
                  <a:schemeClr val="tx2"/>
                </a:solidFill>
                <a:latin typeface="新細明體" panose="02020500000000000000" pitchFamily="18" charset="-120"/>
                <a:ea typeface="新細明體" panose="02020500000000000000" pitchFamily="18" charset="-120"/>
              </a:rPr>
              <a:t>總結 </a:t>
            </a:r>
            <a:r>
              <a:rPr lang="en-US" altLang="zh-TW" sz="4000" b="1" dirty="0">
                <a:solidFill>
                  <a:schemeClr val="tx2"/>
                </a:solidFill>
                <a:latin typeface="新細明體" panose="02020500000000000000" pitchFamily="18" charset="-120"/>
                <a:ea typeface="新細明體" panose="02020500000000000000" pitchFamily="18" charset="-120"/>
              </a:rPr>
              <a:t> </a:t>
            </a:r>
          </a:p>
          <a:p>
            <a:pPr eaLnBrk="1" hangingPunct="1">
              <a:lnSpc>
                <a:spcPct val="80000"/>
              </a:lnSpc>
              <a:buFont typeface="Wingdings" pitchFamily="2" charset="2"/>
              <a:buNone/>
            </a:pPr>
            <a:r>
              <a:rPr lang="en-US" altLang="zh-TW" sz="4000" b="1" dirty="0">
                <a:solidFill>
                  <a:schemeClr val="tx2"/>
                </a:solidFill>
                <a:latin typeface="新細明體" panose="02020500000000000000" pitchFamily="18" charset="-120"/>
                <a:ea typeface="新細明體" panose="02020500000000000000" pitchFamily="18" charset="-120"/>
              </a:rPr>
              <a:t>	</a:t>
            </a:r>
            <a:r>
              <a:rPr lang="zh-TW" altLang="en-US" sz="4000" b="1" dirty="0">
                <a:solidFill>
                  <a:schemeClr val="tx2"/>
                </a:solidFill>
                <a:latin typeface="新細明體" panose="02020500000000000000" pitchFamily="18" charset="-120"/>
                <a:ea typeface="新細明體" panose="02020500000000000000" pitchFamily="18" charset="-120"/>
              </a:rPr>
              <a:t>有關錯誤對淨利的影響：</a:t>
            </a:r>
            <a:endParaRPr lang="en-US" altLang="zh-TW" sz="4000" b="1" dirty="0">
              <a:solidFill>
                <a:schemeClr val="tx2"/>
              </a:solidFill>
              <a:latin typeface="新細明體" panose="02020500000000000000" pitchFamily="18" charset="-120"/>
              <a:ea typeface="新細明體" panose="02020500000000000000" pitchFamily="18" charset="-120"/>
            </a:endParaRPr>
          </a:p>
          <a:p>
            <a:pPr eaLnBrk="1" hangingPunct="1">
              <a:lnSpc>
                <a:spcPct val="80000"/>
              </a:lnSpc>
              <a:buFont typeface="Wingdings" pitchFamily="2" charset="2"/>
              <a:buNone/>
            </a:pPr>
            <a:r>
              <a:rPr lang="en-US" altLang="zh-TW" sz="2800" dirty="0">
                <a:ea typeface="新細明體" panose="02020500000000000000" pitchFamily="18" charset="-120"/>
              </a:rPr>
              <a:t>  </a:t>
            </a:r>
          </a:p>
          <a:p>
            <a:pPr eaLnBrk="1" hangingPunct="1">
              <a:lnSpc>
                <a:spcPct val="80000"/>
              </a:lnSpc>
              <a:buFont typeface="Wingdings" pitchFamily="2" charset="2"/>
              <a:buNone/>
            </a:pPr>
            <a:r>
              <a:rPr lang="en-US" altLang="zh-TW" sz="2800" dirty="0">
                <a:ea typeface="新細明體" panose="02020500000000000000" pitchFamily="18" charset="-120"/>
              </a:rPr>
              <a:t>				</a:t>
            </a:r>
            <a:r>
              <a:rPr lang="zh-TW" altLang="en-US" sz="2800" dirty="0">
                <a:ea typeface="新細明體" panose="02020500000000000000" pitchFamily="18" charset="-120"/>
              </a:rPr>
              <a:t>會影響損益表項目的錯誤</a:t>
            </a:r>
            <a:endParaRPr lang="en-US" altLang="zh-TW" sz="2800" dirty="0">
              <a:ea typeface="新細明體" panose="02020500000000000000" pitchFamily="18" charset="-120"/>
            </a:endParaRPr>
          </a:p>
          <a:p>
            <a:pPr eaLnBrk="1" hangingPunct="1">
              <a:lnSpc>
                <a:spcPct val="80000"/>
              </a:lnSpc>
              <a:buFont typeface="Wingdings" pitchFamily="2" charset="2"/>
              <a:buNone/>
            </a:pPr>
            <a:r>
              <a:rPr lang="en-US" altLang="zh-TW" sz="2800" dirty="0">
                <a:ea typeface="新細明體" panose="02020500000000000000" pitchFamily="18" charset="-120"/>
              </a:rPr>
              <a:t>	</a:t>
            </a:r>
            <a:endParaRPr lang="en-US" altLang="zh-TW" sz="2800" dirty="0">
              <a:ea typeface="新細明體" panose="02020500000000000000" pitchFamily="18" charset="-120"/>
              <a:sym typeface="Wingdings" pitchFamily="2" charset="2"/>
            </a:endParaRPr>
          </a:p>
          <a:p>
            <a:pPr eaLnBrk="1" hangingPunct="1">
              <a:lnSpc>
                <a:spcPct val="80000"/>
              </a:lnSpc>
              <a:buFont typeface="Wingdings" pitchFamily="2" charset="2"/>
              <a:buNone/>
            </a:pPr>
            <a:endParaRPr lang="en-US" altLang="zh-TW" sz="2800" dirty="0">
              <a:ea typeface="新細明體" panose="02020500000000000000" pitchFamily="18" charset="-120"/>
              <a:sym typeface="Wingdings" pitchFamily="2" charset="2"/>
            </a:endParaRPr>
          </a:p>
          <a:p>
            <a:pPr eaLnBrk="1" hangingPunct="1">
              <a:lnSpc>
                <a:spcPct val="80000"/>
              </a:lnSpc>
              <a:buFont typeface="Wingdings" pitchFamily="2" charset="2"/>
              <a:buNone/>
            </a:pPr>
            <a:r>
              <a:rPr lang="en-US" altLang="zh-TW" sz="2800" dirty="0">
                <a:ea typeface="新細明體" panose="02020500000000000000" pitchFamily="18" charset="-120"/>
              </a:rPr>
              <a:t>           </a:t>
            </a:r>
          </a:p>
          <a:p>
            <a:pPr eaLnBrk="1" hangingPunct="1">
              <a:lnSpc>
                <a:spcPct val="80000"/>
              </a:lnSpc>
              <a:buFont typeface="Wingdings" pitchFamily="2" charset="2"/>
              <a:buNone/>
            </a:pPr>
            <a:r>
              <a:rPr lang="en-US" altLang="zh-TW" sz="2800" dirty="0">
                <a:ea typeface="新細明體" panose="02020500000000000000" pitchFamily="18" charset="-120"/>
              </a:rPr>
              <a:t>				</a:t>
            </a:r>
            <a:r>
              <a:rPr lang="zh-TW" altLang="en-US" sz="2800" dirty="0">
                <a:ea typeface="新細明體" panose="02020500000000000000" pitchFamily="18" charset="-120"/>
              </a:rPr>
              <a:t>不會影響損益表項目的錯誤</a:t>
            </a:r>
            <a:endParaRPr lang="en-US" altLang="zh-TW" sz="2800" dirty="0">
              <a:ea typeface="新細明體" panose="02020500000000000000" pitchFamily="18" charset="-120"/>
            </a:endParaRPr>
          </a:p>
          <a:p>
            <a:pPr eaLnBrk="1" hangingPunct="1">
              <a:lnSpc>
                <a:spcPct val="80000"/>
              </a:lnSpc>
              <a:buFont typeface="Wingdings" pitchFamily="2" charset="2"/>
              <a:buNone/>
            </a:pPr>
            <a:r>
              <a:rPr lang="en-US" altLang="zh-TW" sz="2800" dirty="0">
                <a:ea typeface="新細明體" panose="02020500000000000000" pitchFamily="18" charset="-120"/>
              </a:rPr>
              <a:t>		</a:t>
            </a:r>
          </a:p>
          <a:p>
            <a:pPr eaLnBrk="1" hangingPunct="1">
              <a:lnSpc>
                <a:spcPct val="80000"/>
              </a:lnSpc>
              <a:buFont typeface="Wingdings" pitchFamily="2" charset="2"/>
              <a:buNone/>
            </a:pPr>
            <a:r>
              <a:rPr lang="en-US" altLang="zh-TW" sz="2800" dirty="0">
                <a:ea typeface="新細明體" panose="02020500000000000000" pitchFamily="18" charset="-120"/>
              </a:rPr>
              <a:t>                           </a:t>
            </a:r>
          </a:p>
          <a:p>
            <a:pPr eaLnBrk="1" hangingPunct="1">
              <a:lnSpc>
                <a:spcPct val="80000"/>
              </a:lnSpc>
              <a:buFont typeface="Wingdings" pitchFamily="2" charset="2"/>
              <a:buNone/>
            </a:pPr>
            <a:endParaRPr lang="en-US" altLang="zh-TW" sz="2800" dirty="0">
              <a:ea typeface="新細明體" panose="02020500000000000000" pitchFamily="18" charset="-120"/>
            </a:endParaRPr>
          </a:p>
          <a:p>
            <a:pPr eaLnBrk="1" hangingPunct="1">
              <a:lnSpc>
                <a:spcPct val="80000"/>
              </a:lnSpc>
              <a:buFont typeface="Wingdings" pitchFamily="2" charset="2"/>
              <a:buNone/>
            </a:pPr>
            <a:endParaRPr lang="en-US" altLang="zh-TW" sz="2800" dirty="0">
              <a:ea typeface="新細明體" panose="02020500000000000000" pitchFamily="18" charset="-120"/>
            </a:endParaRPr>
          </a:p>
          <a:p>
            <a:pPr eaLnBrk="1" hangingPunct="1">
              <a:lnSpc>
                <a:spcPct val="80000"/>
              </a:lnSpc>
              <a:buFont typeface="Wingdings" pitchFamily="2" charset="2"/>
              <a:buNone/>
            </a:pPr>
            <a:r>
              <a:rPr lang="en-US" altLang="zh-TW" sz="2800" dirty="0">
                <a:ea typeface="新細明體" panose="02020500000000000000" pitchFamily="18" charset="-120"/>
              </a:rPr>
              <a:t>          		</a:t>
            </a:r>
            <a:endParaRPr lang="en-US" altLang="zh-TW" sz="2800" dirty="0">
              <a:ea typeface="新細明體" panose="02020500000000000000" pitchFamily="18" charset="-120"/>
              <a:sym typeface="Wingdings" pitchFamily="2" charset="2"/>
            </a:endParaRPr>
          </a:p>
          <a:p>
            <a:pPr eaLnBrk="1" hangingPunct="1">
              <a:lnSpc>
                <a:spcPct val="80000"/>
              </a:lnSpc>
              <a:buFont typeface="Wingdings" pitchFamily="2" charset="2"/>
              <a:buNone/>
            </a:pPr>
            <a:endParaRPr lang="en-US" altLang="zh-TW" sz="2800" dirty="0">
              <a:ea typeface="新細明體" panose="02020500000000000000" pitchFamily="18" charset="-120"/>
            </a:endParaRPr>
          </a:p>
        </p:txBody>
      </p:sp>
      <p:sp>
        <p:nvSpPr>
          <p:cNvPr id="3" name="標題 1">
            <a:extLst>
              <a:ext uri="{FF2B5EF4-FFF2-40B4-BE49-F238E27FC236}">
                <a16:creationId xmlns:a16="http://schemas.microsoft.com/office/drawing/2014/main" id="{C8ECC16A-4401-3AEE-D1E8-658DF6BBD8AA}"/>
              </a:ext>
            </a:extLst>
          </p:cNvPr>
          <p:cNvSpPr>
            <a:spLocks/>
          </p:cNvSpPr>
          <p:nvPr/>
        </p:nvSpPr>
        <p:spPr bwMode="auto">
          <a:xfrm>
            <a:off x="3041650" y="4238625"/>
            <a:ext cx="4411663" cy="450850"/>
          </a:xfrm>
          <a:prstGeom prst="rect">
            <a:avLst/>
          </a:prstGeom>
          <a:noFill/>
          <a:ln w="9525">
            <a:noFill/>
            <a:miter lim="800000"/>
            <a:headEnd/>
            <a:tailEnd/>
          </a:ln>
        </p:spPr>
        <p:txBody>
          <a:bodyPr anchor="ctr"/>
          <a:lstStyle/>
          <a:p>
            <a:pPr eaLnBrk="1" hangingPunct="1">
              <a:buFont typeface="Wingdings" pitchFamily="2" charset="2"/>
              <a:buNone/>
              <a:defRPr/>
            </a:pPr>
            <a:r>
              <a:rPr lang="en-US" altLang="zh-CN" dirty="0">
                <a:effectLst>
                  <a:outerShdw blurRad="38100" dist="38100" dir="2700000" algn="tl">
                    <a:srgbClr val="C0C0C0"/>
                  </a:outerShdw>
                </a:effectLst>
                <a:latin typeface="Arial" charset="0"/>
              </a:rPr>
              <a:t/>
            </a:r>
            <a:br>
              <a:rPr lang="en-US" altLang="zh-CN" dirty="0">
                <a:effectLst>
                  <a:outerShdw blurRad="38100" dist="38100" dir="2700000" algn="tl">
                    <a:srgbClr val="C0C0C0"/>
                  </a:outerShdw>
                </a:effectLst>
                <a:latin typeface="Arial" charset="0"/>
              </a:rPr>
            </a:br>
            <a:r>
              <a:rPr lang="en-US" altLang="zh-TW" dirty="0">
                <a:effectLst>
                  <a:outerShdw blurRad="38100" dist="38100" dir="2700000" algn="tl">
                    <a:srgbClr val="C0C0C0"/>
                  </a:outerShdw>
                </a:effectLst>
                <a:latin typeface="Arial" charset="0"/>
                <a:sym typeface="Wingdings" pitchFamily="2" charset="2"/>
              </a:rPr>
              <a:t> </a:t>
            </a:r>
            <a:r>
              <a:rPr lang="zh-TW" altLang="en-US" dirty="0">
                <a:effectLst>
                  <a:outerShdw blurRad="38100" dist="38100" dir="2700000" algn="tl">
                    <a:srgbClr val="C0C0C0"/>
                  </a:outerShdw>
                </a:effectLst>
                <a:latin typeface="Arial" charset="0"/>
                <a:sym typeface="Wingdings" pitchFamily="2" charset="2"/>
              </a:rPr>
              <a:t>不影響淨利</a:t>
            </a:r>
            <a:r>
              <a:rPr lang="en-US" altLang="zh-TW" dirty="0">
                <a:effectLst>
                  <a:outerShdw blurRad="38100" dist="38100" dir="2700000" algn="tl">
                    <a:srgbClr val="C0C0C0"/>
                  </a:outerShdw>
                </a:effectLst>
                <a:latin typeface="Arial" charset="0"/>
              </a:rPr>
              <a:t>	</a:t>
            </a:r>
          </a:p>
        </p:txBody>
      </p:sp>
      <p:sp>
        <p:nvSpPr>
          <p:cNvPr id="2" name="標題 1">
            <a:extLst>
              <a:ext uri="{FF2B5EF4-FFF2-40B4-BE49-F238E27FC236}">
                <a16:creationId xmlns:a16="http://schemas.microsoft.com/office/drawing/2014/main" id="{9EC3828A-561D-ABA8-CDD4-33C17EA29286}"/>
              </a:ext>
            </a:extLst>
          </p:cNvPr>
          <p:cNvSpPr>
            <a:spLocks/>
          </p:cNvSpPr>
          <p:nvPr/>
        </p:nvSpPr>
        <p:spPr bwMode="auto">
          <a:xfrm>
            <a:off x="3048000" y="2697163"/>
            <a:ext cx="3330575" cy="450850"/>
          </a:xfrm>
          <a:prstGeom prst="rect">
            <a:avLst/>
          </a:prstGeom>
          <a:noFill/>
          <a:ln w="9525">
            <a:noFill/>
            <a:miter lim="800000"/>
            <a:headEnd/>
            <a:tailEnd/>
          </a:ln>
        </p:spPr>
        <p:txBody>
          <a:bodyPr anchor="ctr"/>
          <a:lstStyle/>
          <a:p>
            <a:pPr eaLnBrk="1" hangingPunct="1">
              <a:buFont typeface="Wingdings" pitchFamily="2" charset="2"/>
              <a:buNone/>
              <a:defRPr/>
            </a:pPr>
            <a:r>
              <a:rPr lang="en-US" altLang="zh-TW" dirty="0">
                <a:effectLst>
                  <a:outerShdw blurRad="38100" dist="38100" dir="2700000" algn="tl">
                    <a:srgbClr val="C0C0C0"/>
                  </a:outerShdw>
                </a:effectLst>
                <a:latin typeface="Arial" charset="0"/>
                <a:sym typeface="Wingdings" pitchFamily="2" charset="2"/>
              </a:rPr>
              <a:t> </a:t>
            </a:r>
            <a:r>
              <a:rPr lang="zh-TW" altLang="en-US" dirty="0">
                <a:effectLst>
                  <a:outerShdw blurRad="38100" dist="38100" dir="2700000" algn="tl">
                    <a:srgbClr val="C0C0C0"/>
                  </a:outerShdw>
                </a:effectLst>
                <a:latin typeface="Arial" charset="0"/>
                <a:sym typeface="Wingdings" pitchFamily="2" charset="2"/>
              </a:rPr>
              <a:t>影響淨利</a:t>
            </a:r>
            <a:r>
              <a:rPr lang="en-US" altLang="zh-TW" dirty="0">
                <a:effectLst>
                  <a:outerShdw blurRad="38100" dist="38100" dir="2700000" algn="tl">
                    <a:srgbClr val="C0C0C0"/>
                  </a:outerShdw>
                </a:effectLst>
                <a:latin typeface="Arial" charset="0"/>
              </a:rPr>
              <a:t>	</a:t>
            </a:r>
          </a:p>
        </p:txBody>
      </p:sp>
      <p:pic>
        <p:nvPicPr>
          <p:cNvPr id="88070" name="Picture 10">
            <a:extLst>
              <a:ext uri="{FF2B5EF4-FFF2-40B4-BE49-F238E27FC236}">
                <a16:creationId xmlns:a16="http://schemas.microsoft.com/office/drawing/2014/main" id="{86640B3E-2824-C703-0493-AF574B174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8" y="1973263"/>
            <a:ext cx="1425575"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71" name="Picture 11">
            <a:extLst>
              <a:ext uri="{FF2B5EF4-FFF2-40B4-BE49-F238E27FC236}">
                <a16:creationId xmlns:a16="http://schemas.microsoft.com/office/drawing/2014/main" id="{48E035F2-318E-8FD2-F514-B88C338EA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8" y="4081463"/>
            <a:ext cx="1425575"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頁尾版面配置區 4">
            <a:extLst>
              <a:ext uri="{FF2B5EF4-FFF2-40B4-BE49-F238E27FC236}">
                <a16:creationId xmlns:a16="http://schemas.microsoft.com/office/drawing/2014/main" id="{07050160-B311-D6FC-80A7-05B7A5827FC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D39AAD83-34A7-1F41-9B54-B259016CB700}" type="slidenum">
              <a:rPr kumimoji="0" lang="en-US" altLang="zh-TW" sz="1200" b="0" smtClean="0">
                <a:solidFill>
                  <a:schemeClr val="tx1"/>
                </a:solidFill>
              </a:rPr>
              <a:pPr/>
              <a:t>42</a:t>
            </a:fld>
            <a:endParaRPr kumimoji="0" lang="en-US" altLang="zh-TW" sz="1200" b="0">
              <a:solidFill>
                <a:schemeClr val="tx1"/>
              </a:solidFill>
            </a:endParaRPr>
          </a:p>
        </p:txBody>
      </p:sp>
      <p:sp>
        <p:nvSpPr>
          <p:cNvPr id="90115" name="頁尾版面配置區 4">
            <a:extLst>
              <a:ext uri="{FF2B5EF4-FFF2-40B4-BE49-F238E27FC236}">
                <a16:creationId xmlns:a16="http://schemas.microsoft.com/office/drawing/2014/main" id="{C11D759B-4B40-E222-0DC8-4B7E3A418DBD}"/>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E65925FB-1D36-3D4F-804D-2DA964A85A32}" type="slidenum">
              <a:rPr kumimoji="0" lang="en-US" altLang="zh-TW" sz="1200" b="0"/>
              <a:pPr algn="ctr" eaLnBrk="1" hangingPunct="1">
                <a:spcBef>
                  <a:spcPct val="0"/>
                </a:spcBef>
                <a:buClrTx/>
                <a:buSzTx/>
                <a:buFontTx/>
                <a:buNone/>
              </a:pPr>
              <a:t>42</a:t>
            </a:fld>
            <a:endParaRPr kumimoji="0" lang="en-US" altLang="zh-TW" sz="1200" b="0"/>
          </a:p>
        </p:txBody>
      </p:sp>
      <p:sp>
        <p:nvSpPr>
          <p:cNvPr id="90116" name="Rectangle 3">
            <a:extLst>
              <a:ext uri="{FF2B5EF4-FFF2-40B4-BE49-F238E27FC236}">
                <a16:creationId xmlns:a16="http://schemas.microsoft.com/office/drawing/2014/main" id="{FFA269A9-CECF-950F-BA33-B78F5EA51700}"/>
              </a:ext>
            </a:extLst>
          </p:cNvPr>
          <p:cNvSpPr>
            <a:spLocks noChangeArrowheads="1"/>
          </p:cNvSpPr>
          <p:nvPr/>
        </p:nvSpPr>
        <p:spPr bwMode="auto">
          <a:xfrm>
            <a:off x="2862263" y="2528888"/>
            <a:ext cx="53101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4000" dirty="0"/>
              <a:t>活動</a:t>
            </a:r>
            <a:r>
              <a:rPr lang="en-US" altLang="zh-TW" sz="4000" dirty="0"/>
              <a:t>3</a:t>
            </a:r>
            <a:r>
              <a:rPr lang="zh-TW" altLang="en-US" sz="4000" dirty="0">
                <a:latin typeface="Poiret One" pitchFamily="2" charset="77"/>
              </a:rPr>
              <a:t>：</a:t>
            </a:r>
            <a:r>
              <a:rPr lang="en-US" altLang="zh-TW" sz="4000" dirty="0"/>
              <a:t> </a:t>
            </a:r>
            <a:br>
              <a:rPr lang="en-US" altLang="zh-TW" sz="4000" dirty="0"/>
            </a:br>
            <a:r>
              <a:rPr lang="zh-TW" altLang="en-US" sz="4000" dirty="0"/>
              <a:t>辨別錯誤</a:t>
            </a:r>
            <a:endParaRPr lang="en-US" altLang="zh-TW" sz="4000" b="0" dirty="0"/>
          </a:p>
        </p:txBody>
      </p:sp>
      <p:pic>
        <p:nvPicPr>
          <p:cNvPr id="90117" name="Picture 8">
            <a:extLst>
              <a:ext uri="{FF2B5EF4-FFF2-40B4-BE49-F238E27FC236}">
                <a16:creationId xmlns:a16="http://schemas.microsoft.com/office/drawing/2014/main" id="{630A0D7B-CC0A-6BA5-4E30-ED820164F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2168525"/>
            <a:ext cx="1765300" cy="186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頁尾版面配置區 4">
            <a:extLst>
              <a:ext uri="{FF2B5EF4-FFF2-40B4-BE49-F238E27FC236}">
                <a16:creationId xmlns:a16="http://schemas.microsoft.com/office/drawing/2014/main" id="{32D483FB-7009-044A-9DCB-CD2E9E397651}"/>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9236021A-E295-7E45-BE6E-2B3D7093495C}" type="slidenum">
              <a:rPr kumimoji="0" lang="en-US" altLang="zh-TW" sz="1200" b="0" smtClean="0">
                <a:solidFill>
                  <a:schemeClr val="tx1"/>
                </a:solidFill>
              </a:rPr>
              <a:pPr/>
              <a:t>43</a:t>
            </a:fld>
            <a:endParaRPr kumimoji="0" lang="en-US" altLang="zh-TW" sz="1200" b="0">
              <a:solidFill>
                <a:schemeClr val="tx1"/>
              </a:solidFill>
            </a:endParaRPr>
          </a:p>
        </p:txBody>
      </p:sp>
      <p:sp>
        <p:nvSpPr>
          <p:cNvPr id="92163" name="Rectangle 20">
            <a:extLst>
              <a:ext uri="{FF2B5EF4-FFF2-40B4-BE49-F238E27FC236}">
                <a16:creationId xmlns:a16="http://schemas.microsoft.com/office/drawing/2014/main" id="{6F80A74D-7934-700B-8751-595284FE5F20}"/>
              </a:ext>
            </a:extLst>
          </p:cNvPr>
          <p:cNvSpPr>
            <a:spLocks noGrp="1" noChangeArrowheads="1"/>
          </p:cNvSpPr>
          <p:nvPr>
            <p:ph type="title" idx="4294967295"/>
          </p:nvPr>
        </p:nvSpPr>
        <p:spPr>
          <a:xfrm>
            <a:off x="1962150" y="549275"/>
            <a:ext cx="6283325" cy="1295400"/>
          </a:xfrm>
        </p:spPr>
        <p:txBody>
          <a:bodyPr/>
          <a:lstStyle/>
          <a:p>
            <a:r>
              <a:rPr lang="zh-TW" altLang="en-US" dirty="0">
                <a:ea typeface="新細明體" panose="02020500000000000000" pitchFamily="18" charset="-120"/>
              </a:rPr>
              <a:t>活動</a:t>
            </a:r>
            <a:r>
              <a:rPr lang="en-US" altLang="zh-TW" dirty="0">
                <a:ea typeface="新細明體" panose="02020500000000000000" pitchFamily="18" charset="-120"/>
              </a:rPr>
              <a:t>3</a:t>
            </a:r>
            <a:r>
              <a:rPr lang="zh-TW" altLang="en-US" dirty="0">
                <a:latin typeface="Poiret One" pitchFamily="2" charset="77"/>
                <a:ea typeface="新細明體" panose="02020500000000000000" pitchFamily="18" charset="-120"/>
              </a:rPr>
              <a:t>：</a:t>
            </a:r>
            <a:r>
              <a:rPr lang="en-US" altLang="zh-CN" dirty="0">
                <a:ea typeface="新細明體" panose="02020500000000000000" pitchFamily="18" charset="-120"/>
              </a:rPr>
              <a:t> </a:t>
            </a:r>
            <a:r>
              <a:rPr lang="zh-TW" altLang="en-US" dirty="0">
                <a:ea typeface="新細明體" panose="02020500000000000000" pitchFamily="18" charset="-120"/>
              </a:rPr>
              <a:t>辨別錯誤</a:t>
            </a:r>
            <a:endParaRPr lang="en-US" altLang="zh-TW" dirty="0">
              <a:ea typeface="新細明體" panose="02020500000000000000" pitchFamily="18" charset="-120"/>
            </a:endParaRPr>
          </a:p>
        </p:txBody>
      </p:sp>
      <p:sp>
        <p:nvSpPr>
          <p:cNvPr id="92164" name="Rectangle 21">
            <a:extLst>
              <a:ext uri="{FF2B5EF4-FFF2-40B4-BE49-F238E27FC236}">
                <a16:creationId xmlns:a16="http://schemas.microsoft.com/office/drawing/2014/main" id="{93DE5423-5E7A-5AD0-9506-3DF6D178FF9F}"/>
              </a:ext>
            </a:extLst>
          </p:cNvPr>
          <p:cNvSpPr>
            <a:spLocks noGrp="1" noChangeArrowheads="1"/>
          </p:cNvSpPr>
          <p:nvPr>
            <p:ph type="body" idx="4294967295"/>
          </p:nvPr>
        </p:nvSpPr>
        <p:spPr>
          <a:xfrm>
            <a:off x="1150938" y="2619375"/>
            <a:ext cx="7200900" cy="3060700"/>
          </a:xfrm>
        </p:spPr>
        <p:txBody>
          <a:bodyPr/>
          <a:lstStyle/>
          <a:p>
            <a:pPr marL="0" indent="0">
              <a:lnSpc>
                <a:spcPct val="90000"/>
              </a:lnSpc>
              <a:buFont typeface="Wingdings" pitchFamily="2" charset="2"/>
              <a:buNone/>
            </a:pPr>
            <a:r>
              <a:rPr lang="zh-TW" altLang="en-US" dirty="0">
                <a:ea typeface="新細明體" panose="02020500000000000000" pitchFamily="18" charset="-120"/>
              </a:rPr>
              <a:t>活動</a:t>
            </a:r>
            <a:r>
              <a:rPr lang="en-US" altLang="zh-TW" dirty="0">
                <a:ea typeface="新細明體" panose="02020500000000000000" pitchFamily="18" charset="-120"/>
              </a:rPr>
              <a:t>3A:</a:t>
            </a:r>
          </a:p>
          <a:p>
            <a:pPr marL="0" indent="0">
              <a:lnSpc>
                <a:spcPct val="90000"/>
              </a:lnSpc>
              <a:buFont typeface="Wingdings" pitchFamily="2" charset="2"/>
              <a:buNone/>
            </a:pPr>
            <a:r>
              <a:rPr lang="zh-TW" altLang="en-US" dirty="0">
                <a:ea typeface="新細明體" panose="02020500000000000000" pitchFamily="18" charset="-120"/>
              </a:rPr>
              <a:t>作為龍騰公司的簿記員，你從公司帳簿發現以下錯誤。經理要求你識別錯誤的類型。</a:t>
            </a:r>
          </a:p>
        </p:txBody>
      </p:sp>
      <p:pic>
        <p:nvPicPr>
          <p:cNvPr id="92165" name="Picture 8">
            <a:extLst>
              <a:ext uri="{FF2B5EF4-FFF2-40B4-BE49-F238E27FC236}">
                <a16:creationId xmlns:a16="http://schemas.microsoft.com/office/drawing/2014/main" id="{82171B86-E900-3FBB-25B4-AEC65769F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458788"/>
            <a:ext cx="1425575"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頁尾版面配置區 4">
            <a:extLst>
              <a:ext uri="{FF2B5EF4-FFF2-40B4-BE49-F238E27FC236}">
                <a16:creationId xmlns:a16="http://schemas.microsoft.com/office/drawing/2014/main" id="{78649D1F-CF9C-9C00-C46E-437475CD330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B310B709-77C7-0F4C-9487-F767AFB45B88}" type="slidenum">
              <a:rPr kumimoji="0" lang="en-US" altLang="zh-TW" sz="1200" b="0" smtClean="0">
                <a:solidFill>
                  <a:schemeClr val="tx1"/>
                </a:solidFill>
              </a:rPr>
              <a:pPr/>
              <a:t>44</a:t>
            </a:fld>
            <a:endParaRPr kumimoji="0" lang="en-US" altLang="zh-TW" sz="1200" b="0">
              <a:solidFill>
                <a:schemeClr val="tx1"/>
              </a:solidFill>
            </a:endParaRPr>
          </a:p>
        </p:txBody>
      </p:sp>
      <p:sp>
        <p:nvSpPr>
          <p:cNvPr id="94211" name="Rectangle 3">
            <a:extLst>
              <a:ext uri="{FF2B5EF4-FFF2-40B4-BE49-F238E27FC236}">
                <a16:creationId xmlns:a16="http://schemas.microsoft.com/office/drawing/2014/main" id="{66C6FEC5-EA0D-FF5B-6B5A-4373607749F8}"/>
              </a:ext>
            </a:extLst>
          </p:cNvPr>
          <p:cNvSpPr>
            <a:spLocks noChangeArrowheads="1"/>
          </p:cNvSpPr>
          <p:nvPr/>
        </p:nvSpPr>
        <p:spPr bwMode="auto">
          <a:xfrm>
            <a:off x="431800" y="1808163"/>
            <a:ext cx="8281988" cy="3603625"/>
          </a:xfrm>
          <a:prstGeom prst="rect">
            <a:avLst/>
          </a:prstGeom>
          <a:solidFill>
            <a:srgbClr val="FFFF99"/>
          </a:solidFill>
          <a:ln w="38100">
            <a:solidFill>
              <a:schemeClr val="tx1"/>
            </a:solidFill>
            <a:miter lim="800000"/>
            <a:headEnd/>
            <a:tailEnd/>
          </a:ln>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endParaRPr lang="en-US" altLang="zh-TW" sz="1800">
              <a:solidFill>
                <a:srgbClr val="FF0000"/>
              </a:solidFill>
            </a:endParaRPr>
          </a:p>
          <a:p>
            <a:pPr>
              <a:spcBef>
                <a:spcPct val="0"/>
              </a:spcBef>
              <a:buClrTx/>
              <a:buSzTx/>
              <a:buFontTx/>
              <a:buNone/>
            </a:pPr>
            <a:r>
              <a:rPr lang="en-US" altLang="zh-TW" b="0">
                <a:solidFill>
                  <a:srgbClr val="FF0000"/>
                </a:solidFill>
              </a:rPr>
              <a:t>(A)</a:t>
            </a:r>
            <a:r>
              <a:rPr lang="en-US" altLang="zh-TW" b="0"/>
              <a:t> </a:t>
            </a:r>
            <a:r>
              <a:rPr lang="zh-TW" altLang="en-US" b="0">
                <a:solidFill>
                  <a:schemeClr val="tx2"/>
                </a:solidFill>
              </a:rPr>
              <a:t>原則性錯誤</a:t>
            </a:r>
            <a:endParaRPr lang="en-US" altLang="zh-TW" b="0">
              <a:solidFill>
                <a:schemeClr val="tx2"/>
              </a:solidFill>
            </a:endParaRPr>
          </a:p>
          <a:p>
            <a:pPr>
              <a:spcBef>
                <a:spcPct val="0"/>
              </a:spcBef>
              <a:buClrTx/>
              <a:buSzTx/>
              <a:buFontTx/>
              <a:buNone/>
            </a:pPr>
            <a:r>
              <a:rPr lang="en-US" altLang="zh-TW" b="0">
                <a:solidFill>
                  <a:srgbClr val="FF0000"/>
                </a:solidFill>
              </a:rPr>
              <a:t>(B)</a:t>
            </a:r>
            <a:r>
              <a:rPr lang="en-US" altLang="zh-TW" b="0"/>
              <a:t> </a:t>
            </a:r>
            <a:r>
              <a:rPr lang="zh-TW" altLang="en-US" b="0">
                <a:solidFill>
                  <a:schemeClr val="tx2"/>
                </a:solidFill>
              </a:rPr>
              <a:t>顛倒入帳錯誤</a:t>
            </a:r>
            <a:endParaRPr lang="en-US" altLang="zh-TW" b="0">
              <a:solidFill>
                <a:schemeClr val="tx2"/>
              </a:solidFill>
            </a:endParaRPr>
          </a:p>
          <a:p>
            <a:pPr>
              <a:spcBef>
                <a:spcPct val="0"/>
              </a:spcBef>
              <a:buClrTx/>
              <a:buSzTx/>
              <a:buFontTx/>
              <a:buNone/>
            </a:pPr>
            <a:r>
              <a:rPr lang="en-US" altLang="zh-TW" b="0">
                <a:solidFill>
                  <a:srgbClr val="FF0000"/>
                </a:solidFill>
              </a:rPr>
              <a:t>(C)</a:t>
            </a:r>
            <a:r>
              <a:rPr lang="en-US" altLang="zh-TW" b="0"/>
              <a:t> </a:t>
            </a:r>
            <a:r>
              <a:rPr lang="zh-TW" altLang="en-US" b="0">
                <a:solidFill>
                  <a:schemeClr val="tx2"/>
                </a:solidFill>
              </a:rPr>
              <a:t>帳名調亂錯誤</a:t>
            </a:r>
            <a:endParaRPr lang="en-US" altLang="zh-TW" b="0"/>
          </a:p>
          <a:p>
            <a:pPr>
              <a:spcBef>
                <a:spcPct val="0"/>
              </a:spcBef>
              <a:buClrTx/>
              <a:buSzTx/>
              <a:buFontTx/>
              <a:buNone/>
            </a:pPr>
            <a:r>
              <a:rPr lang="en-US" altLang="zh-TW" b="0">
                <a:solidFill>
                  <a:srgbClr val="FF0000"/>
                </a:solidFill>
              </a:rPr>
              <a:t>(D)</a:t>
            </a:r>
            <a:r>
              <a:rPr lang="en-US" altLang="zh-TW" b="0"/>
              <a:t> </a:t>
            </a:r>
            <a:r>
              <a:rPr lang="zh-TW" altLang="en-US" b="0">
                <a:solidFill>
                  <a:schemeClr val="tx2"/>
                </a:solidFill>
              </a:rPr>
              <a:t>原始分錄錯誤</a:t>
            </a:r>
            <a:endParaRPr lang="en-US" altLang="zh-TW" b="0"/>
          </a:p>
          <a:p>
            <a:pPr>
              <a:spcBef>
                <a:spcPct val="0"/>
              </a:spcBef>
              <a:buClrTx/>
              <a:buSzTx/>
              <a:buFontTx/>
              <a:buNone/>
            </a:pPr>
            <a:r>
              <a:rPr lang="en-US" altLang="zh-TW" b="0">
                <a:solidFill>
                  <a:srgbClr val="FF0000"/>
                </a:solidFill>
              </a:rPr>
              <a:t>(E) </a:t>
            </a:r>
            <a:r>
              <a:rPr lang="zh-TW" altLang="en-US" b="0">
                <a:solidFill>
                  <a:schemeClr val="tx2"/>
                </a:solidFill>
              </a:rPr>
              <a:t>遺漏錯誤</a:t>
            </a:r>
            <a:endParaRPr lang="en-US" altLang="zh-TW" b="0"/>
          </a:p>
          <a:p>
            <a:pPr>
              <a:spcBef>
                <a:spcPct val="0"/>
              </a:spcBef>
              <a:buClrTx/>
              <a:buSzTx/>
              <a:buFontTx/>
              <a:buNone/>
            </a:pPr>
            <a:r>
              <a:rPr lang="en-US" altLang="zh-TW" b="0">
                <a:solidFill>
                  <a:srgbClr val="FF0000"/>
                </a:solidFill>
              </a:rPr>
              <a:t>(F) </a:t>
            </a:r>
            <a:r>
              <a:rPr lang="zh-TW" altLang="en-US" b="0">
                <a:solidFill>
                  <a:schemeClr val="tx2"/>
                </a:solidFill>
              </a:rPr>
              <a:t>抵銷性錯誤</a:t>
            </a:r>
            <a:endParaRPr lang="en-US" altLang="zh-TW" b="0">
              <a:solidFill>
                <a:srgbClr val="FF0000"/>
              </a:solidFill>
            </a:endParaRPr>
          </a:p>
          <a:p>
            <a:pPr>
              <a:spcBef>
                <a:spcPct val="0"/>
              </a:spcBef>
              <a:buClrTx/>
              <a:buSzTx/>
              <a:buFontTx/>
              <a:buNone/>
            </a:pPr>
            <a:r>
              <a:rPr lang="en-US" altLang="zh-TW" sz="1800"/>
              <a:t> </a:t>
            </a:r>
          </a:p>
        </p:txBody>
      </p:sp>
      <p:sp>
        <p:nvSpPr>
          <p:cNvPr id="94212" name="Rectangle 13">
            <a:extLst>
              <a:ext uri="{FF2B5EF4-FFF2-40B4-BE49-F238E27FC236}">
                <a16:creationId xmlns:a16="http://schemas.microsoft.com/office/drawing/2014/main" id="{FB211B9F-9681-A4A0-B379-253FA37B7089}"/>
              </a:ext>
            </a:extLst>
          </p:cNvPr>
          <p:cNvSpPr>
            <a:spLocks noGrp="1" noChangeArrowheads="1"/>
          </p:cNvSpPr>
          <p:nvPr>
            <p:ph type="title" idx="4294967295"/>
          </p:nvPr>
        </p:nvSpPr>
        <p:spPr/>
        <p:txBody>
          <a:bodyPr/>
          <a:lstStyle/>
          <a:p>
            <a:r>
              <a:rPr lang="zh-TW" altLang="en-US">
                <a:ea typeface="新細明體" panose="02020500000000000000" pitchFamily="18" charset="-120"/>
              </a:rPr>
              <a:t>活動</a:t>
            </a:r>
            <a:r>
              <a:rPr lang="en-US" altLang="zh-TW">
                <a:ea typeface="新細明體" panose="02020500000000000000" pitchFamily="18" charset="-120"/>
              </a:rPr>
              <a:t>3</a:t>
            </a:r>
            <a:r>
              <a:rPr lang="en-US" altLang="zh-CN">
                <a:ea typeface="新細明體" panose="02020500000000000000" pitchFamily="18" charset="-120"/>
              </a:rPr>
              <a:t>A</a:t>
            </a:r>
            <a:r>
              <a:rPr lang="zh-TW" altLang="en-US">
                <a:latin typeface="Poiret One" pitchFamily="2" charset="77"/>
                <a:ea typeface="新細明體" panose="02020500000000000000" pitchFamily="18" charset="-120"/>
              </a:rPr>
              <a:t>：識</a:t>
            </a:r>
            <a:r>
              <a:rPr lang="zh-TW" altLang="en-US">
                <a:ea typeface="新細明體" panose="02020500000000000000" pitchFamily="18" charset="-120"/>
              </a:rPr>
              <a:t>別錯誤 </a:t>
            </a:r>
            <a:r>
              <a:rPr lang="zh-TW" altLang="en-US">
                <a:latin typeface="Poiret One" pitchFamily="2" charset="77"/>
                <a:ea typeface="新細明體" panose="02020500000000000000" pitchFamily="18" charset="-120"/>
              </a:rPr>
              <a:t>－</a:t>
            </a:r>
            <a:r>
              <a:rPr lang="en-US" altLang="zh-TW">
                <a:ea typeface="新細明體" panose="02020500000000000000" pitchFamily="18" charset="-120"/>
              </a:rPr>
              <a:t> </a:t>
            </a:r>
            <a:r>
              <a:rPr lang="zh-TW" altLang="en-US">
                <a:ea typeface="新細明體" panose="02020500000000000000" pitchFamily="18" charset="-120"/>
              </a:rPr>
              <a:t>答案</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頁尾版面配置區 4">
            <a:extLst>
              <a:ext uri="{FF2B5EF4-FFF2-40B4-BE49-F238E27FC236}">
                <a16:creationId xmlns:a16="http://schemas.microsoft.com/office/drawing/2014/main" id="{DADE9C5F-C4B5-5372-594D-687A5A161BF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2921F03B-290F-FC4C-8DCD-B83BC908B55A}" type="slidenum">
              <a:rPr kumimoji="0" lang="en-US" altLang="zh-TW" sz="1200" b="0" smtClean="0">
                <a:solidFill>
                  <a:schemeClr val="tx1"/>
                </a:solidFill>
              </a:rPr>
              <a:pPr/>
              <a:t>45</a:t>
            </a:fld>
            <a:endParaRPr kumimoji="0" lang="en-US" altLang="zh-TW" sz="1200" b="0">
              <a:solidFill>
                <a:schemeClr val="tx1"/>
              </a:solidFill>
            </a:endParaRPr>
          </a:p>
        </p:txBody>
      </p:sp>
      <p:sp>
        <p:nvSpPr>
          <p:cNvPr id="96259" name="AutoShape 9">
            <a:extLst>
              <a:ext uri="{FF2B5EF4-FFF2-40B4-BE49-F238E27FC236}">
                <a16:creationId xmlns:a16="http://schemas.microsoft.com/office/drawing/2014/main" id="{4B80A381-ECA3-8968-C8B5-26D5D6E038C7}"/>
              </a:ext>
            </a:extLst>
          </p:cNvPr>
          <p:cNvSpPr>
            <a:spLocks noChangeArrowheads="1"/>
          </p:cNvSpPr>
          <p:nvPr/>
        </p:nvSpPr>
        <p:spPr bwMode="auto">
          <a:xfrm>
            <a:off x="792163" y="998538"/>
            <a:ext cx="6705600" cy="5151437"/>
          </a:xfrm>
          <a:prstGeom prst="verticalScroll">
            <a:avLst>
              <a:gd name="adj" fmla="val 12500"/>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zh-TW" altLang="en-US" sz="2400">
              <a:solidFill>
                <a:schemeClr val="tx2"/>
              </a:solidFill>
            </a:endParaRPr>
          </a:p>
        </p:txBody>
      </p:sp>
      <p:sp>
        <p:nvSpPr>
          <p:cNvPr id="96260" name="Rectangle 3">
            <a:extLst>
              <a:ext uri="{FF2B5EF4-FFF2-40B4-BE49-F238E27FC236}">
                <a16:creationId xmlns:a16="http://schemas.microsoft.com/office/drawing/2014/main" id="{70B4C0CE-622C-39D1-37FA-2822259356DA}"/>
              </a:ext>
            </a:extLst>
          </p:cNvPr>
          <p:cNvSpPr>
            <a:spLocks noChangeArrowheads="1"/>
          </p:cNvSpPr>
          <p:nvPr/>
        </p:nvSpPr>
        <p:spPr bwMode="auto">
          <a:xfrm>
            <a:off x="520700" y="274638"/>
            <a:ext cx="66421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3800">
                <a:solidFill>
                  <a:schemeClr val="tx2"/>
                </a:solidFill>
              </a:rPr>
              <a:t>活動</a:t>
            </a:r>
            <a:r>
              <a:rPr lang="en-US" altLang="zh-TW" sz="3800">
                <a:solidFill>
                  <a:schemeClr val="tx2"/>
                </a:solidFill>
              </a:rPr>
              <a:t>3B</a:t>
            </a:r>
            <a:r>
              <a:rPr lang="zh-TW" altLang="en-US" sz="3800">
                <a:latin typeface="Poiret One" pitchFamily="2" charset="77"/>
              </a:rPr>
              <a:t>：</a:t>
            </a:r>
            <a:endParaRPr lang="en-US" altLang="zh-TW" sz="3800">
              <a:solidFill>
                <a:schemeClr val="tx2"/>
              </a:solidFill>
            </a:endParaRPr>
          </a:p>
        </p:txBody>
      </p:sp>
      <p:sp>
        <p:nvSpPr>
          <p:cNvPr id="96261" name="WordArt 10" descr="窄垂直線">
            <a:extLst>
              <a:ext uri="{FF2B5EF4-FFF2-40B4-BE49-F238E27FC236}">
                <a16:creationId xmlns:a16="http://schemas.microsoft.com/office/drawing/2014/main" id="{CB0C2C6C-5AC7-3F46-77D1-33F00EB5F49A}"/>
              </a:ext>
            </a:extLst>
          </p:cNvPr>
          <p:cNvSpPr>
            <a:spLocks noChangeArrowheads="1" noChangeShapeType="1" noTextEdit="1"/>
          </p:cNvSpPr>
          <p:nvPr/>
        </p:nvSpPr>
        <p:spPr bwMode="auto">
          <a:xfrm>
            <a:off x="2862263" y="1089025"/>
            <a:ext cx="3186112" cy="355600"/>
          </a:xfrm>
          <a:prstGeom prst="rect">
            <a:avLst/>
          </a:prstGeom>
        </p:spPr>
        <p:txBody>
          <a:bodyPr wrap="none" fromWordArt="1">
            <a:prstTxWarp prst="textCurveUp">
              <a:avLst>
                <a:gd name="adj" fmla="val 40356"/>
              </a:avLst>
            </a:prstTxWarp>
          </a:bodyPr>
          <a:lstStyle/>
          <a:p>
            <a:pPr algn="ctr">
              <a:defRPr/>
            </a:pPr>
            <a:r>
              <a:rPr lang="zh-TW" altLang="en-US"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為甚麼</a:t>
            </a:r>
            <a:r>
              <a:rPr lang="en-US" altLang="zh-TW"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 </a:t>
            </a:r>
            <a:r>
              <a:rPr lang="zh-TW" altLang="en-US"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為甚麼</a:t>
            </a:r>
            <a:r>
              <a:rPr lang="en-US" altLang="zh-TW"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 </a:t>
            </a:r>
            <a:r>
              <a:rPr lang="zh-TW" altLang="en-US"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為甚麼</a:t>
            </a:r>
            <a:r>
              <a:rPr lang="en-US" altLang="zh-TW"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a:t>
            </a:r>
            <a:endParaRPr lang="zh-TW" altLang="en-US"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endParaRPr>
          </a:p>
        </p:txBody>
      </p:sp>
      <p:sp>
        <p:nvSpPr>
          <p:cNvPr id="96262" name="Rectangle 3">
            <a:extLst>
              <a:ext uri="{FF2B5EF4-FFF2-40B4-BE49-F238E27FC236}">
                <a16:creationId xmlns:a16="http://schemas.microsoft.com/office/drawing/2014/main" id="{A3C8ACC3-C593-4413-C437-25B4199055CF}"/>
              </a:ext>
            </a:extLst>
          </p:cNvPr>
          <p:cNvSpPr>
            <a:spLocks noChangeArrowheads="1"/>
          </p:cNvSpPr>
          <p:nvPr/>
        </p:nvSpPr>
        <p:spPr bwMode="auto">
          <a:xfrm>
            <a:off x="1962150" y="3347154"/>
            <a:ext cx="4591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endParaRPr lang="en-US" altLang="zh-CN" sz="2400" dirty="0">
              <a:solidFill>
                <a:schemeClr val="tx2"/>
              </a:solidFill>
            </a:endParaRPr>
          </a:p>
          <a:p>
            <a:pPr>
              <a:spcBef>
                <a:spcPct val="0"/>
              </a:spcBef>
              <a:buClrTx/>
              <a:buSzTx/>
              <a:buFontTx/>
              <a:buNone/>
            </a:pPr>
            <a:r>
              <a:rPr lang="zh-TW" altLang="en-US" sz="2400" b="0" dirty="0"/>
              <a:t>你知道為甚麽這六種錯誤不會影響試算表的平衡嗎？</a:t>
            </a:r>
            <a:endParaRPr lang="en-US" altLang="zh-TW" sz="2400" b="0" dirty="0"/>
          </a:p>
        </p:txBody>
      </p:sp>
      <p:pic>
        <p:nvPicPr>
          <p:cNvPr id="96263" name="Picture 10">
            <a:extLst>
              <a:ext uri="{FF2B5EF4-FFF2-40B4-BE49-F238E27FC236}">
                <a16:creationId xmlns:a16="http://schemas.microsoft.com/office/drawing/2014/main" id="{1DB1AE1E-5BD8-945B-841A-3E2402DAF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989138"/>
            <a:ext cx="1084263" cy="1147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頁尾版面配置區 4">
            <a:extLst>
              <a:ext uri="{FF2B5EF4-FFF2-40B4-BE49-F238E27FC236}">
                <a16:creationId xmlns:a16="http://schemas.microsoft.com/office/drawing/2014/main" id="{18C0C511-5DAE-00C3-DFCF-C76B0CBC13B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2F28A2C0-785C-BA40-9542-916AC6147AD4}" type="slidenum">
              <a:rPr kumimoji="0" lang="en-US" altLang="zh-TW" sz="1200" b="0" smtClean="0">
                <a:solidFill>
                  <a:schemeClr val="tx1"/>
                </a:solidFill>
              </a:rPr>
              <a:pPr/>
              <a:t>46</a:t>
            </a:fld>
            <a:endParaRPr kumimoji="0" lang="en-US" altLang="zh-TW" sz="1200" b="0">
              <a:solidFill>
                <a:schemeClr val="tx1"/>
              </a:solidFill>
            </a:endParaRPr>
          </a:p>
        </p:txBody>
      </p:sp>
      <p:sp>
        <p:nvSpPr>
          <p:cNvPr id="98307" name="AutoShape 2">
            <a:extLst>
              <a:ext uri="{FF2B5EF4-FFF2-40B4-BE49-F238E27FC236}">
                <a16:creationId xmlns:a16="http://schemas.microsoft.com/office/drawing/2014/main" id="{1EAB7815-47D9-C925-70EF-D6C207DD6AAD}"/>
              </a:ext>
            </a:extLst>
          </p:cNvPr>
          <p:cNvSpPr>
            <a:spLocks noChangeArrowheads="1"/>
          </p:cNvSpPr>
          <p:nvPr/>
        </p:nvSpPr>
        <p:spPr bwMode="auto">
          <a:xfrm>
            <a:off x="161925" y="998538"/>
            <a:ext cx="7920038" cy="5151437"/>
          </a:xfrm>
          <a:prstGeom prst="verticalScroll">
            <a:avLst>
              <a:gd name="adj" fmla="val 12500"/>
            </a:avLst>
          </a:prstGeom>
          <a:solidFill>
            <a:srgbClr val="FFFFFF"/>
          </a:solidFill>
          <a:ln w="9525">
            <a:solidFill>
              <a:srgbClr val="000000"/>
            </a:solidFill>
            <a:round/>
            <a:headEnd/>
            <a:tailEnd/>
          </a:ln>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zh-TW" altLang="en-US" sz="2400">
              <a:solidFill>
                <a:schemeClr val="tx2"/>
              </a:solidFill>
            </a:endParaRPr>
          </a:p>
        </p:txBody>
      </p:sp>
      <p:sp>
        <p:nvSpPr>
          <p:cNvPr id="98308" name="Rectangle 3">
            <a:extLst>
              <a:ext uri="{FF2B5EF4-FFF2-40B4-BE49-F238E27FC236}">
                <a16:creationId xmlns:a16="http://schemas.microsoft.com/office/drawing/2014/main" id="{0C8442BF-6CC5-8672-F7C6-0A4C45C8D91E}"/>
              </a:ext>
            </a:extLst>
          </p:cNvPr>
          <p:cNvSpPr>
            <a:spLocks noChangeArrowheads="1"/>
          </p:cNvSpPr>
          <p:nvPr/>
        </p:nvSpPr>
        <p:spPr bwMode="auto">
          <a:xfrm>
            <a:off x="520700" y="168275"/>
            <a:ext cx="66421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3800">
                <a:solidFill>
                  <a:schemeClr val="tx2"/>
                </a:solidFill>
              </a:rPr>
              <a:t>活動</a:t>
            </a:r>
            <a:r>
              <a:rPr lang="en-US" altLang="zh-TW" sz="3800">
                <a:solidFill>
                  <a:schemeClr val="tx2"/>
                </a:solidFill>
              </a:rPr>
              <a:t>3B</a:t>
            </a:r>
            <a:r>
              <a:rPr lang="zh-TW" altLang="en-US" sz="3800">
                <a:latin typeface="Poiret One" pitchFamily="2" charset="77"/>
              </a:rPr>
              <a:t>：</a:t>
            </a:r>
            <a:r>
              <a:rPr lang="zh-TW" altLang="en-US" sz="3800">
                <a:solidFill>
                  <a:schemeClr val="tx2"/>
                </a:solidFill>
              </a:rPr>
              <a:t>答案</a:t>
            </a:r>
            <a:endParaRPr lang="en-US" altLang="zh-TW" sz="3800">
              <a:solidFill>
                <a:schemeClr val="tx2"/>
              </a:solidFill>
            </a:endParaRPr>
          </a:p>
        </p:txBody>
      </p:sp>
      <p:sp>
        <p:nvSpPr>
          <p:cNvPr id="98309" name="WordArt 8" descr="窄垂直線">
            <a:extLst>
              <a:ext uri="{FF2B5EF4-FFF2-40B4-BE49-F238E27FC236}">
                <a16:creationId xmlns:a16="http://schemas.microsoft.com/office/drawing/2014/main" id="{6FF39625-8360-1920-EBCE-6DB8843907CD}"/>
              </a:ext>
            </a:extLst>
          </p:cNvPr>
          <p:cNvSpPr>
            <a:spLocks noChangeArrowheads="1" noChangeShapeType="1" noTextEdit="1"/>
          </p:cNvSpPr>
          <p:nvPr/>
        </p:nvSpPr>
        <p:spPr bwMode="auto">
          <a:xfrm>
            <a:off x="2862263" y="1177925"/>
            <a:ext cx="3186112" cy="355600"/>
          </a:xfrm>
          <a:prstGeom prst="rect">
            <a:avLst/>
          </a:prstGeom>
        </p:spPr>
        <p:txBody>
          <a:bodyPr wrap="none" fromWordArt="1">
            <a:prstTxWarp prst="textCurveUp">
              <a:avLst>
                <a:gd name="adj" fmla="val 40356"/>
              </a:avLst>
            </a:prstTxWarp>
          </a:bodyPr>
          <a:lstStyle/>
          <a:p>
            <a:pPr algn="ctr">
              <a:defRPr/>
            </a:pPr>
            <a:r>
              <a:rPr lang="zh-TW" altLang="en-US"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為什麼</a:t>
            </a:r>
            <a:r>
              <a:rPr lang="en-US" altLang="zh-TW"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 </a:t>
            </a:r>
            <a:r>
              <a:rPr lang="zh-TW" altLang="en-US"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為什麼</a:t>
            </a:r>
            <a:r>
              <a:rPr lang="en-US" altLang="zh-TW"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 </a:t>
            </a:r>
            <a:r>
              <a:rPr lang="zh-TW" altLang="en-US"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為什麼</a:t>
            </a:r>
            <a:r>
              <a:rPr lang="en-US" altLang="zh-TW"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rPr>
              <a:t>?</a:t>
            </a:r>
            <a:endParaRPr lang="zh-TW" altLang="en-US"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新細明體" panose="02020500000000000000" pitchFamily="18" charset="-120"/>
            </a:endParaRPr>
          </a:p>
        </p:txBody>
      </p:sp>
      <p:sp>
        <p:nvSpPr>
          <p:cNvPr id="98310" name="Rectangle 3">
            <a:extLst>
              <a:ext uri="{FF2B5EF4-FFF2-40B4-BE49-F238E27FC236}">
                <a16:creationId xmlns:a16="http://schemas.microsoft.com/office/drawing/2014/main" id="{12EA08AB-F456-094A-20B7-A4F3473BD8D5}"/>
              </a:ext>
            </a:extLst>
          </p:cNvPr>
          <p:cNvSpPr>
            <a:spLocks noChangeArrowheads="1"/>
          </p:cNvSpPr>
          <p:nvPr/>
        </p:nvSpPr>
        <p:spPr bwMode="auto">
          <a:xfrm>
            <a:off x="792163" y="3441700"/>
            <a:ext cx="6480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en-US" altLang="zh-CN" sz="2400" b="0" dirty="0"/>
              <a:t>-    </a:t>
            </a:r>
            <a:r>
              <a:rPr lang="zh-TW" altLang="en-US" sz="2400" b="0" dirty="0"/>
              <a:t>上述錯誤中沒有單一借方和單一貸方分錄</a:t>
            </a:r>
            <a:r>
              <a:rPr lang="en-US" altLang="zh-TW" sz="2400" b="0" dirty="0"/>
              <a:t> </a:t>
            </a:r>
          </a:p>
          <a:p>
            <a:pPr>
              <a:spcBef>
                <a:spcPct val="0"/>
              </a:spcBef>
              <a:buClrTx/>
              <a:buSzTx/>
              <a:buFontTx/>
              <a:buNone/>
            </a:pPr>
            <a:r>
              <a:rPr lang="en-US" altLang="zh-CN" sz="2400" b="0" dirty="0"/>
              <a:t>-</a:t>
            </a:r>
            <a:r>
              <a:rPr lang="zh-TW" altLang="en-US" sz="2400" b="0" dirty="0"/>
              <a:t>    借方和貸方分錄的錯誤金額相同。</a:t>
            </a:r>
            <a:endParaRPr lang="en-US" altLang="zh-TW" sz="2400" dirty="0"/>
          </a:p>
        </p:txBody>
      </p:sp>
      <p:sp>
        <p:nvSpPr>
          <p:cNvPr id="98311" name="Rectangle 3">
            <a:extLst>
              <a:ext uri="{FF2B5EF4-FFF2-40B4-BE49-F238E27FC236}">
                <a16:creationId xmlns:a16="http://schemas.microsoft.com/office/drawing/2014/main" id="{829DB96C-B7BF-7E23-9C6A-67AD7226D707}"/>
              </a:ext>
            </a:extLst>
          </p:cNvPr>
          <p:cNvSpPr>
            <a:spLocks noChangeArrowheads="1"/>
          </p:cNvSpPr>
          <p:nvPr/>
        </p:nvSpPr>
        <p:spPr bwMode="auto">
          <a:xfrm>
            <a:off x="2862263" y="1808163"/>
            <a:ext cx="21605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endParaRPr lang="en-US" altLang="zh-CN" sz="2800" dirty="0">
              <a:solidFill>
                <a:schemeClr val="tx2"/>
              </a:solidFill>
            </a:endParaRPr>
          </a:p>
          <a:p>
            <a:pPr>
              <a:spcBef>
                <a:spcPct val="0"/>
              </a:spcBef>
              <a:buClrTx/>
              <a:buSzTx/>
              <a:buFontTx/>
              <a:buNone/>
            </a:pPr>
            <a:r>
              <a:rPr lang="zh-TW" altLang="en-US" sz="2800" dirty="0"/>
              <a:t>原因</a:t>
            </a:r>
            <a:endParaRPr lang="en-US" altLang="zh-TW" sz="2800" dirty="0"/>
          </a:p>
        </p:txBody>
      </p:sp>
      <p:pic>
        <p:nvPicPr>
          <p:cNvPr id="98312" name="Picture 11">
            <a:extLst>
              <a:ext uri="{FF2B5EF4-FFF2-40B4-BE49-F238E27FC236}">
                <a16:creationId xmlns:a16="http://schemas.microsoft.com/office/drawing/2014/main" id="{F979FFB4-92B6-CCE1-4B71-BEBD327FA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989138"/>
            <a:ext cx="828675" cy="87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頁尾版面配置區 4">
            <a:extLst>
              <a:ext uri="{FF2B5EF4-FFF2-40B4-BE49-F238E27FC236}">
                <a16:creationId xmlns:a16="http://schemas.microsoft.com/office/drawing/2014/main" id="{454B7A21-AF74-7860-5926-397EF5BAB09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629182FB-CDDE-B64A-8517-3F4F16BCAA5B}" type="slidenum">
              <a:rPr kumimoji="0" lang="en-US" altLang="zh-TW" sz="1200" b="0" smtClean="0">
                <a:solidFill>
                  <a:schemeClr val="tx1"/>
                </a:solidFill>
              </a:rPr>
              <a:pPr/>
              <a:t>47</a:t>
            </a:fld>
            <a:endParaRPr kumimoji="0" lang="en-US" altLang="zh-TW" sz="1200" b="0">
              <a:solidFill>
                <a:schemeClr val="tx1"/>
              </a:solidFill>
            </a:endParaRPr>
          </a:p>
        </p:txBody>
      </p:sp>
      <p:sp>
        <p:nvSpPr>
          <p:cNvPr id="100355" name="頁尾版面配置區 4">
            <a:extLst>
              <a:ext uri="{FF2B5EF4-FFF2-40B4-BE49-F238E27FC236}">
                <a16:creationId xmlns:a16="http://schemas.microsoft.com/office/drawing/2014/main" id="{EBA6FE6E-7FF2-FEF5-63C0-6931AD5F9690}"/>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07A40A59-74C5-C44D-9ECD-B0D4C90E9CDC}" type="slidenum">
              <a:rPr kumimoji="0" lang="en-US" altLang="zh-TW" sz="1200" b="0"/>
              <a:pPr algn="ctr" eaLnBrk="1" hangingPunct="1">
                <a:spcBef>
                  <a:spcPct val="0"/>
                </a:spcBef>
                <a:buClrTx/>
                <a:buSzTx/>
                <a:buFontTx/>
                <a:buNone/>
              </a:pPr>
              <a:t>47</a:t>
            </a:fld>
            <a:endParaRPr kumimoji="0" lang="en-US" altLang="zh-TW" sz="1200" b="0"/>
          </a:p>
        </p:txBody>
      </p:sp>
      <p:sp>
        <p:nvSpPr>
          <p:cNvPr id="100356" name="Rectangle 3">
            <a:extLst>
              <a:ext uri="{FF2B5EF4-FFF2-40B4-BE49-F238E27FC236}">
                <a16:creationId xmlns:a16="http://schemas.microsoft.com/office/drawing/2014/main" id="{3D8BF7D1-0056-DC88-223B-3925B3702844}"/>
              </a:ext>
            </a:extLst>
          </p:cNvPr>
          <p:cNvSpPr>
            <a:spLocks noChangeArrowheads="1"/>
          </p:cNvSpPr>
          <p:nvPr/>
        </p:nvSpPr>
        <p:spPr bwMode="auto">
          <a:xfrm>
            <a:off x="1331913" y="1531938"/>
            <a:ext cx="53101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4000"/>
              <a:t>活動</a:t>
            </a:r>
            <a:r>
              <a:rPr lang="en-US" altLang="zh-TW" sz="4000"/>
              <a:t>4</a:t>
            </a:r>
            <a:r>
              <a:rPr lang="zh-TW" altLang="en-US" sz="4000"/>
              <a:t>：</a:t>
            </a:r>
            <a:r>
              <a:rPr lang="en-US" altLang="zh-TW" sz="4000"/>
              <a:t> </a:t>
            </a:r>
            <a:br>
              <a:rPr lang="en-US" altLang="zh-TW" sz="4000"/>
            </a:br>
            <a:r>
              <a:rPr lang="zh-TW" altLang="en-US" sz="4000"/>
              <a:t>幫幫你的老闆</a:t>
            </a:r>
            <a:endParaRPr lang="en-US" altLang="zh-TW" sz="4000" b="0"/>
          </a:p>
        </p:txBody>
      </p:sp>
      <p:pic>
        <p:nvPicPr>
          <p:cNvPr id="100357" name="Picture 8">
            <a:extLst>
              <a:ext uri="{FF2B5EF4-FFF2-40B4-BE49-F238E27FC236}">
                <a16:creationId xmlns:a16="http://schemas.microsoft.com/office/drawing/2014/main" id="{4908A2D1-8694-E311-0807-805A31F0A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978150"/>
            <a:ext cx="250348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頁尾版面配置區 4">
            <a:extLst>
              <a:ext uri="{FF2B5EF4-FFF2-40B4-BE49-F238E27FC236}">
                <a16:creationId xmlns:a16="http://schemas.microsoft.com/office/drawing/2014/main" id="{A86A4BCB-0F11-9118-C6D7-3B051D528BC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D9139E19-9908-2240-B3F8-D31D3EE77ACE}" type="slidenum">
              <a:rPr kumimoji="0" lang="en-US" altLang="zh-TW" sz="1200" b="0" smtClean="0">
                <a:solidFill>
                  <a:schemeClr val="tx1"/>
                </a:solidFill>
              </a:rPr>
              <a:pPr/>
              <a:t>48</a:t>
            </a:fld>
            <a:endParaRPr kumimoji="0" lang="en-US" altLang="zh-TW" sz="1200" b="0">
              <a:solidFill>
                <a:schemeClr val="tx1"/>
              </a:solidFill>
            </a:endParaRPr>
          </a:p>
        </p:txBody>
      </p:sp>
      <p:sp>
        <p:nvSpPr>
          <p:cNvPr id="102403" name="頁尾版面配置區 4">
            <a:extLst>
              <a:ext uri="{FF2B5EF4-FFF2-40B4-BE49-F238E27FC236}">
                <a16:creationId xmlns:a16="http://schemas.microsoft.com/office/drawing/2014/main" id="{F24D2580-2A28-7046-3B83-870FAEFA4693}"/>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12AE842E-0AB3-1C41-9DDD-EA2F38952884}" type="slidenum">
              <a:rPr kumimoji="0" lang="en-US" altLang="zh-TW" sz="1200" b="0"/>
              <a:pPr algn="ctr" eaLnBrk="1" hangingPunct="1">
                <a:spcBef>
                  <a:spcPct val="0"/>
                </a:spcBef>
                <a:buClrTx/>
                <a:buSzTx/>
                <a:buFontTx/>
                <a:buNone/>
              </a:pPr>
              <a:t>48</a:t>
            </a:fld>
            <a:endParaRPr kumimoji="0" lang="en-US" altLang="zh-TW" sz="1200" b="0"/>
          </a:p>
        </p:txBody>
      </p:sp>
      <p:sp>
        <p:nvSpPr>
          <p:cNvPr id="102404" name="Rectangle 3">
            <a:extLst>
              <a:ext uri="{FF2B5EF4-FFF2-40B4-BE49-F238E27FC236}">
                <a16:creationId xmlns:a16="http://schemas.microsoft.com/office/drawing/2014/main" id="{CC59CDD5-6019-1490-9BB5-2854256DB9D9}"/>
              </a:ext>
            </a:extLst>
          </p:cNvPr>
          <p:cNvSpPr>
            <a:spLocks noChangeArrowheads="1"/>
          </p:cNvSpPr>
          <p:nvPr/>
        </p:nvSpPr>
        <p:spPr bwMode="auto">
          <a:xfrm>
            <a:off x="1062038" y="2779713"/>
            <a:ext cx="6283325" cy="1385887"/>
          </a:xfrm>
          <a:prstGeom prst="rect">
            <a:avLst/>
          </a:prstGeom>
          <a:solidFill>
            <a:srgbClr val="FBFDBB"/>
          </a:solidFill>
          <a:ln w="19050">
            <a:solidFill>
              <a:schemeClr val="tx1"/>
            </a:solidFill>
            <a:miter lim="800000"/>
            <a:headEnd/>
            <a:tailEnd/>
          </a:ln>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2800" dirty="0"/>
              <a:t>你的老闆，也就是龍騰公司的經理，希望你透過日記分錄來更正在活動 </a:t>
            </a:r>
            <a:r>
              <a:rPr lang="en-US" altLang="zh-TW" sz="2800" dirty="0"/>
              <a:t>3A </a:t>
            </a:r>
            <a:r>
              <a:rPr lang="zh-TW" altLang="en-US" sz="2800" dirty="0"/>
              <a:t>中發現的錯誤。</a:t>
            </a:r>
            <a:endParaRPr lang="en-US" altLang="zh-TW" sz="2800" dirty="0"/>
          </a:p>
        </p:txBody>
      </p:sp>
      <p:sp>
        <p:nvSpPr>
          <p:cNvPr id="102405" name="Rectangle 15">
            <a:extLst>
              <a:ext uri="{FF2B5EF4-FFF2-40B4-BE49-F238E27FC236}">
                <a16:creationId xmlns:a16="http://schemas.microsoft.com/office/drawing/2014/main" id="{38942E55-73F1-5612-EC8F-F0ABEE8C2F42}"/>
              </a:ext>
            </a:extLst>
          </p:cNvPr>
          <p:cNvSpPr>
            <a:spLocks noGrp="1" noChangeArrowheads="1"/>
          </p:cNvSpPr>
          <p:nvPr>
            <p:ph type="title" idx="4294967295"/>
          </p:nvPr>
        </p:nvSpPr>
        <p:spPr>
          <a:xfrm>
            <a:off x="881063" y="458788"/>
            <a:ext cx="6464300" cy="1295400"/>
          </a:xfrm>
        </p:spPr>
        <p:txBody>
          <a:bodyPr/>
          <a:lstStyle/>
          <a:p>
            <a:r>
              <a:rPr lang="zh-TW" altLang="en-US">
                <a:ea typeface="新細明體" panose="02020500000000000000" pitchFamily="18" charset="-120"/>
              </a:rPr>
              <a:t>活動</a:t>
            </a:r>
            <a:r>
              <a:rPr lang="en-US" altLang="zh-TW">
                <a:ea typeface="新細明體" panose="02020500000000000000" pitchFamily="18" charset="-120"/>
              </a:rPr>
              <a:t>4</a:t>
            </a:r>
            <a:r>
              <a:rPr lang="zh-TW" altLang="en-US">
                <a:latin typeface="Poiret One" pitchFamily="2" charset="77"/>
                <a:ea typeface="新細明體" panose="02020500000000000000" pitchFamily="18" charset="-120"/>
              </a:rPr>
              <a:t>：</a:t>
            </a:r>
            <a:r>
              <a:rPr lang="en-US" altLang="zh-TW">
                <a:ea typeface="新細明體" panose="02020500000000000000" pitchFamily="18" charset="-120"/>
              </a:rPr>
              <a:t> </a:t>
            </a:r>
            <a:br>
              <a:rPr lang="en-US" altLang="zh-TW">
                <a:ea typeface="新細明體" panose="02020500000000000000" pitchFamily="18" charset="-120"/>
              </a:rPr>
            </a:br>
            <a:r>
              <a:rPr lang="zh-TW" altLang="en-US">
                <a:ea typeface="新細明體" panose="02020500000000000000" pitchFamily="18" charset="-120"/>
              </a:rPr>
              <a:t>幫幫你的老闆</a:t>
            </a:r>
            <a:endParaRPr lang="en-US" altLang="zh-TW">
              <a:ea typeface="新細明體" panose="02020500000000000000" pitchFamily="18" charset="-12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頁尾版面配置區 4">
            <a:extLst>
              <a:ext uri="{FF2B5EF4-FFF2-40B4-BE49-F238E27FC236}">
                <a16:creationId xmlns:a16="http://schemas.microsoft.com/office/drawing/2014/main" id="{77367B26-837B-6491-1274-3EE1C3DA69A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43D66EAC-497E-0B4F-8F0A-508ECA74D213}" type="slidenum">
              <a:rPr kumimoji="0" lang="en-US" altLang="zh-TW" sz="1200" b="0" smtClean="0">
                <a:solidFill>
                  <a:schemeClr val="tx1"/>
                </a:solidFill>
              </a:rPr>
              <a:pPr/>
              <a:t>49</a:t>
            </a:fld>
            <a:endParaRPr kumimoji="0" lang="en-US" altLang="zh-TW" sz="1200" b="0">
              <a:solidFill>
                <a:schemeClr val="tx1"/>
              </a:solidFill>
            </a:endParaRPr>
          </a:p>
        </p:txBody>
      </p:sp>
      <p:sp>
        <p:nvSpPr>
          <p:cNvPr id="104451" name="頁尾版面配置區 4">
            <a:extLst>
              <a:ext uri="{FF2B5EF4-FFF2-40B4-BE49-F238E27FC236}">
                <a16:creationId xmlns:a16="http://schemas.microsoft.com/office/drawing/2014/main" id="{72CC15A8-BEEA-645B-003E-D69E6BB26C44}"/>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C8E536FE-7F60-6442-B6DE-E0A6BDB1E288}" type="slidenum">
              <a:rPr kumimoji="0" lang="en-US" altLang="zh-TW" sz="1200" b="0"/>
              <a:pPr algn="ctr" eaLnBrk="1" hangingPunct="1">
                <a:spcBef>
                  <a:spcPct val="0"/>
                </a:spcBef>
                <a:buClrTx/>
                <a:buSzTx/>
                <a:buFontTx/>
                <a:buNone/>
              </a:pPr>
              <a:t>49</a:t>
            </a:fld>
            <a:endParaRPr kumimoji="0" lang="en-US" altLang="zh-TW" sz="1200" b="0"/>
          </a:p>
        </p:txBody>
      </p:sp>
      <p:sp>
        <p:nvSpPr>
          <p:cNvPr id="104452" name="Line 12">
            <a:extLst>
              <a:ext uri="{FF2B5EF4-FFF2-40B4-BE49-F238E27FC236}">
                <a16:creationId xmlns:a16="http://schemas.microsoft.com/office/drawing/2014/main" id="{0A377035-7552-2C43-9BF0-B5D533BA2288}"/>
              </a:ext>
            </a:extLst>
          </p:cNvPr>
          <p:cNvSpPr>
            <a:spLocks noChangeShapeType="1"/>
          </p:cNvSpPr>
          <p:nvPr/>
        </p:nvSpPr>
        <p:spPr bwMode="auto">
          <a:xfrm>
            <a:off x="611188" y="1177925"/>
            <a:ext cx="70215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04453" name="Rectangle 13">
            <a:extLst>
              <a:ext uri="{FF2B5EF4-FFF2-40B4-BE49-F238E27FC236}">
                <a16:creationId xmlns:a16="http://schemas.microsoft.com/office/drawing/2014/main" id="{2996C488-37C4-121C-8660-9BA8C0554F3D}"/>
              </a:ext>
            </a:extLst>
          </p:cNvPr>
          <p:cNvSpPr>
            <a:spLocks noGrp="1" noChangeArrowheads="1"/>
          </p:cNvSpPr>
          <p:nvPr>
            <p:ph type="title" idx="4294967295"/>
          </p:nvPr>
        </p:nvSpPr>
        <p:spPr/>
        <p:txBody>
          <a:bodyPr/>
          <a:lstStyle/>
          <a:p>
            <a:r>
              <a:rPr lang="zh-TW" altLang="en-US">
                <a:ea typeface="新細明體" panose="02020500000000000000" pitchFamily="18" charset="-120"/>
              </a:rPr>
              <a:t>活動</a:t>
            </a:r>
            <a:r>
              <a:rPr lang="en-US" altLang="zh-TW">
                <a:ea typeface="新細明體" panose="02020500000000000000" pitchFamily="18" charset="-120"/>
              </a:rPr>
              <a:t>4</a:t>
            </a:r>
            <a:r>
              <a:rPr lang="zh-TW" altLang="en-US">
                <a:latin typeface="Poiret One" pitchFamily="2" charset="77"/>
                <a:ea typeface="新細明體" panose="02020500000000000000" pitchFamily="18" charset="-120"/>
              </a:rPr>
              <a:t>：</a:t>
            </a:r>
            <a:r>
              <a:rPr lang="en-US" altLang="zh-TW">
                <a:ea typeface="新細明體" panose="02020500000000000000" pitchFamily="18" charset="-120"/>
              </a:rPr>
              <a:t/>
            </a:r>
            <a:br>
              <a:rPr lang="en-US" altLang="zh-TW">
                <a:ea typeface="新細明體" panose="02020500000000000000" pitchFamily="18" charset="-120"/>
              </a:rPr>
            </a:br>
            <a:r>
              <a:rPr lang="zh-TW" altLang="en-US">
                <a:ea typeface="新細明體" panose="02020500000000000000" pitchFamily="18" charset="-120"/>
              </a:rPr>
              <a:t>幫幫你的老闆 －</a:t>
            </a:r>
            <a:r>
              <a:rPr lang="en-US" altLang="zh-CN">
                <a:ea typeface="新細明體" panose="02020500000000000000" pitchFamily="18" charset="-120"/>
              </a:rPr>
              <a:t> </a:t>
            </a:r>
            <a:r>
              <a:rPr lang="zh-TW" altLang="en-US">
                <a:ea typeface="新細明體" panose="02020500000000000000" pitchFamily="18" charset="-120"/>
              </a:rPr>
              <a:t>答案</a:t>
            </a:r>
          </a:p>
        </p:txBody>
      </p:sp>
      <p:pic>
        <p:nvPicPr>
          <p:cNvPr id="8" name="圖片 7"/>
          <p:cNvPicPr/>
          <p:nvPr/>
        </p:nvPicPr>
        <p:blipFill rotWithShape="1">
          <a:blip r:embed="rId3"/>
          <a:srcRect l="56029" t="24350" r="13000" b="38849"/>
          <a:stretch/>
        </p:blipFill>
        <p:spPr bwMode="auto">
          <a:xfrm>
            <a:off x="611188" y="1417638"/>
            <a:ext cx="7389812" cy="471172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頁尾版面配置區 4">
            <a:extLst>
              <a:ext uri="{FF2B5EF4-FFF2-40B4-BE49-F238E27FC236}">
                <a16:creationId xmlns:a16="http://schemas.microsoft.com/office/drawing/2014/main" id="{C18BA163-0E6B-F0F8-51CB-9FE93743C41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102DFBB8-0CAA-9F43-A367-A5203711BF2F}" type="slidenum">
              <a:rPr kumimoji="0" lang="en-US" altLang="zh-TW" sz="1200" b="0" smtClean="0">
                <a:solidFill>
                  <a:schemeClr val="tx1"/>
                </a:solidFill>
              </a:rPr>
              <a:pPr/>
              <a:t>5</a:t>
            </a:fld>
            <a:endParaRPr kumimoji="0" lang="en-US" altLang="zh-TW" sz="1200" b="0">
              <a:solidFill>
                <a:schemeClr val="tx1"/>
              </a:solidFill>
            </a:endParaRPr>
          </a:p>
        </p:txBody>
      </p:sp>
      <p:sp>
        <p:nvSpPr>
          <p:cNvPr id="14339" name="頁尾版面配置區 4">
            <a:extLst>
              <a:ext uri="{FF2B5EF4-FFF2-40B4-BE49-F238E27FC236}">
                <a16:creationId xmlns:a16="http://schemas.microsoft.com/office/drawing/2014/main" id="{E9A873F3-886C-03E3-5EB5-95C21CF09735}"/>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8B5D8B63-21D6-9E44-9B7D-3EC857E8BA6F}" type="slidenum">
              <a:rPr kumimoji="0" lang="en-US" altLang="zh-TW" sz="1200" b="0"/>
              <a:pPr algn="ctr" eaLnBrk="1" hangingPunct="1">
                <a:spcBef>
                  <a:spcPct val="0"/>
                </a:spcBef>
                <a:buClrTx/>
                <a:buSzTx/>
                <a:buFontTx/>
                <a:buNone/>
              </a:pPr>
              <a:t>5</a:t>
            </a:fld>
            <a:endParaRPr kumimoji="0" lang="en-US" altLang="zh-TW" sz="1200" b="0"/>
          </a:p>
        </p:txBody>
      </p:sp>
      <p:sp>
        <p:nvSpPr>
          <p:cNvPr id="14340" name="Rectangle 7">
            <a:extLst>
              <a:ext uri="{FF2B5EF4-FFF2-40B4-BE49-F238E27FC236}">
                <a16:creationId xmlns:a16="http://schemas.microsoft.com/office/drawing/2014/main" id="{CF157B04-8158-CF63-A2F9-12253DAA8933}"/>
              </a:ext>
            </a:extLst>
          </p:cNvPr>
          <p:cNvSpPr>
            <a:spLocks noGrp="1" noChangeArrowheads="1"/>
          </p:cNvSpPr>
          <p:nvPr>
            <p:ph type="title" idx="4294967295"/>
          </p:nvPr>
        </p:nvSpPr>
        <p:spPr/>
        <p:txBody>
          <a:bodyPr/>
          <a:lstStyle/>
          <a:p>
            <a:r>
              <a:rPr lang="zh-TW" altLang="en-US">
                <a:ea typeface="新細明體" panose="02020500000000000000" pitchFamily="18" charset="-120"/>
              </a:rPr>
              <a:t>在下列情況下，差異可能會出現</a:t>
            </a:r>
            <a:r>
              <a:rPr lang="en-US" altLang="zh-TW">
                <a:ea typeface="新細明體" panose="02020500000000000000" pitchFamily="18" charset="-120"/>
              </a:rPr>
              <a:t>…</a:t>
            </a:r>
          </a:p>
        </p:txBody>
      </p:sp>
      <p:sp>
        <p:nvSpPr>
          <p:cNvPr id="14341" name="Rectangle 8">
            <a:extLst>
              <a:ext uri="{FF2B5EF4-FFF2-40B4-BE49-F238E27FC236}">
                <a16:creationId xmlns:a16="http://schemas.microsoft.com/office/drawing/2014/main" id="{C8A95566-BB3A-A2EF-D9BB-F916BD942B40}"/>
              </a:ext>
            </a:extLst>
          </p:cNvPr>
          <p:cNvSpPr>
            <a:spLocks noGrp="1" noChangeArrowheads="1"/>
          </p:cNvSpPr>
          <p:nvPr>
            <p:ph type="body" idx="4294967295"/>
          </p:nvPr>
        </p:nvSpPr>
        <p:spPr/>
        <p:txBody>
          <a:bodyPr/>
          <a:lstStyle/>
          <a:p>
            <a:r>
              <a:rPr lang="zh-TW" altLang="en-US" dirty="0">
                <a:ea typeface="新細明體" panose="02020500000000000000" pitchFamily="18" charset="-120"/>
              </a:rPr>
              <a:t>海外客戶選擇將錢電匯給我們，但沒有把實體支票寄給我們（電子貨幣轉帳）。</a:t>
            </a:r>
            <a:endParaRPr lang="en-US" altLang="zh-TW" dirty="0">
              <a:ea typeface="新細明體" panose="02020500000000000000" pitchFamily="18" charset="-120"/>
            </a:endParaRPr>
          </a:p>
          <a:p>
            <a:r>
              <a:rPr lang="zh-TW" altLang="en-US" dirty="0">
                <a:ea typeface="新細明體" panose="02020500000000000000" pitchFamily="18" charset="-120"/>
              </a:rPr>
              <a:t>銀行向我們收取透支利息。</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頁尾版面配置區 4">
            <a:extLst>
              <a:ext uri="{FF2B5EF4-FFF2-40B4-BE49-F238E27FC236}">
                <a16:creationId xmlns:a16="http://schemas.microsoft.com/office/drawing/2014/main" id="{668D1C85-2AA7-8F4E-FA07-2E752A5E12B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551E8537-F155-FF49-B71D-0EB8E50C41FA}" type="slidenum">
              <a:rPr kumimoji="0" lang="en-US" altLang="zh-TW" sz="1200" b="0" smtClean="0">
                <a:solidFill>
                  <a:schemeClr val="tx1"/>
                </a:solidFill>
              </a:rPr>
              <a:pPr/>
              <a:t>50</a:t>
            </a:fld>
            <a:endParaRPr kumimoji="0" lang="en-US" altLang="zh-TW" sz="1200" b="0">
              <a:solidFill>
                <a:schemeClr val="tx1"/>
              </a:solidFill>
            </a:endParaRPr>
          </a:p>
        </p:txBody>
      </p:sp>
      <p:sp>
        <p:nvSpPr>
          <p:cNvPr id="106499" name="頁尾版面配置區 4">
            <a:extLst>
              <a:ext uri="{FF2B5EF4-FFF2-40B4-BE49-F238E27FC236}">
                <a16:creationId xmlns:a16="http://schemas.microsoft.com/office/drawing/2014/main" id="{FB1F7BBF-F231-EDA7-E87B-3EB1B68551BD}"/>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FC1AA5BE-64AC-0547-A4D0-AF031ADDFDF8}" type="slidenum">
              <a:rPr kumimoji="0" lang="en-US" altLang="zh-TW" sz="1200" b="0"/>
              <a:pPr algn="ctr" eaLnBrk="1" hangingPunct="1">
                <a:spcBef>
                  <a:spcPct val="0"/>
                </a:spcBef>
                <a:buClrTx/>
                <a:buSzTx/>
                <a:buFontTx/>
                <a:buNone/>
              </a:pPr>
              <a:t>50</a:t>
            </a:fld>
            <a:endParaRPr kumimoji="0" lang="en-US" altLang="zh-TW" sz="1200" b="0"/>
          </a:p>
        </p:txBody>
      </p:sp>
      <p:sp>
        <p:nvSpPr>
          <p:cNvPr id="106500" name="Line 6">
            <a:extLst>
              <a:ext uri="{FF2B5EF4-FFF2-40B4-BE49-F238E27FC236}">
                <a16:creationId xmlns:a16="http://schemas.microsoft.com/office/drawing/2014/main" id="{80717C42-04C6-6CF7-3456-5313385306D4}"/>
              </a:ext>
            </a:extLst>
          </p:cNvPr>
          <p:cNvSpPr>
            <a:spLocks noChangeShapeType="1"/>
          </p:cNvSpPr>
          <p:nvPr/>
        </p:nvSpPr>
        <p:spPr bwMode="auto">
          <a:xfrm>
            <a:off x="611188" y="1177925"/>
            <a:ext cx="70215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06501" name="Rectangle 13">
            <a:extLst>
              <a:ext uri="{FF2B5EF4-FFF2-40B4-BE49-F238E27FC236}">
                <a16:creationId xmlns:a16="http://schemas.microsoft.com/office/drawing/2014/main" id="{DD35E965-E03F-EE6F-2A1B-4CA05E143436}"/>
              </a:ext>
            </a:extLst>
          </p:cNvPr>
          <p:cNvSpPr>
            <a:spLocks noGrp="1" noChangeArrowheads="1"/>
          </p:cNvSpPr>
          <p:nvPr>
            <p:ph type="title" idx="4294967295"/>
          </p:nvPr>
        </p:nvSpPr>
        <p:spPr/>
        <p:txBody>
          <a:bodyPr/>
          <a:lstStyle/>
          <a:p>
            <a:r>
              <a:rPr lang="zh-TW" altLang="en-US" dirty="0">
                <a:ea typeface="新細明體" panose="02020500000000000000" pitchFamily="18" charset="-120"/>
              </a:rPr>
              <a:t>活動</a:t>
            </a:r>
            <a:r>
              <a:rPr lang="en-US" altLang="zh-TW" dirty="0">
                <a:ea typeface="新細明體" panose="02020500000000000000" pitchFamily="18" charset="-120"/>
              </a:rPr>
              <a:t>4</a:t>
            </a:r>
            <a:r>
              <a:rPr lang="zh-TW" altLang="en-US" dirty="0">
                <a:latin typeface="Poiret One" pitchFamily="2" charset="77"/>
                <a:ea typeface="新細明體" panose="02020500000000000000" pitchFamily="18" charset="-120"/>
              </a:rPr>
              <a:t>：</a:t>
            </a:r>
            <a:r>
              <a:rPr lang="en-US" altLang="zh-TW" dirty="0">
                <a:ea typeface="新細明體" panose="02020500000000000000" pitchFamily="18" charset="-120"/>
              </a:rPr>
              <a:t> </a:t>
            </a:r>
            <a:br>
              <a:rPr lang="en-US" altLang="zh-TW" dirty="0">
                <a:ea typeface="新細明體" panose="02020500000000000000" pitchFamily="18" charset="-120"/>
              </a:rPr>
            </a:br>
            <a:r>
              <a:rPr lang="zh-TW" altLang="en-US" dirty="0">
                <a:ea typeface="新細明體" panose="02020500000000000000" pitchFamily="18" charset="-120"/>
              </a:rPr>
              <a:t>幫幫你的老闆 －</a:t>
            </a:r>
            <a:r>
              <a:rPr lang="en-US" altLang="zh-CN" dirty="0">
                <a:ea typeface="新細明體" panose="02020500000000000000" pitchFamily="18" charset="-120"/>
              </a:rPr>
              <a:t> </a:t>
            </a:r>
            <a:r>
              <a:rPr lang="zh-TW" altLang="en-US" dirty="0">
                <a:ea typeface="新細明體" panose="02020500000000000000" pitchFamily="18" charset="-120"/>
              </a:rPr>
              <a:t>答案</a:t>
            </a:r>
          </a:p>
        </p:txBody>
      </p:sp>
      <p:pic>
        <p:nvPicPr>
          <p:cNvPr id="5" name="圖片 4">
            <a:extLst>
              <a:ext uri="{FF2B5EF4-FFF2-40B4-BE49-F238E27FC236}">
                <a16:creationId xmlns:a16="http://schemas.microsoft.com/office/drawing/2014/main" id="{1799584F-51D4-2DAC-1DAC-D4C4FEA86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8" y="1628760"/>
            <a:ext cx="7933868" cy="459106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頁尾版面配置區 4">
            <a:extLst>
              <a:ext uri="{FF2B5EF4-FFF2-40B4-BE49-F238E27FC236}">
                <a16:creationId xmlns:a16="http://schemas.microsoft.com/office/drawing/2014/main" id="{ED88FBE6-EB9E-FBD1-74C1-7CE860F1DCA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113BF7DE-93F3-2A46-92BB-F7A2F6345407}" type="slidenum">
              <a:rPr kumimoji="0" lang="en-US" altLang="zh-TW" sz="1200" b="0" smtClean="0">
                <a:solidFill>
                  <a:schemeClr val="tx1"/>
                </a:solidFill>
              </a:rPr>
              <a:pPr/>
              <a:t>51</a:t>
            </a:fld>
            <a:endParaRPr kumimoji="0" lang="en-US" altLang="zh-TW" sz="1200" b="0">
              <a:solidFill>
                <a:schemeClr val="tx1"/>
              </a:solidFill>
            </a:endParaRPr>
          </a:p>
        </p:txBody>
      </p:sp>
      <p:sp>
        <p:nvSpPr>
          <p:cNvPr id="108547" name="頁尾版面配置區 4">
            <a:extLst>
              <a:ext uri="{FF2B5EF4-FFF2-40B4-BE49-F238E27FC236}">
                <a16:creationId xmlns:a16="http://schemas.microsoft.com/office/drawing/2014/main" id="{34940FA3-FF5B-59D8-42B9-B8E3CB179287}"/>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1EFB6446-8571-CC4F-A7AF-9380968E8DFE}" type="slidenum">
              <a:rPr kumimoji="0" lang="en-US" altLang="zh-TW" sz="1200" b="0"/>
              <a:pPr algn="ctr" eaLnBrk="1" hangingPunct="1">
                <a:spcBef>
                  <a:spcPct val="0"/>
                </a:spcBef>
                <a:buClrTx/>
                <a:buSzTx/>
                <a:buFontTx/>
                <a:buNone/>
              </a:pPr>
              <a:t>51</a:t>
            </a:fld>
            <a:endParaRPr kumimoji="0" lang="en-US" altLang="zh-TW" sz="1200" b="0"/>
          </a:p>
        </p:txBody>
      </p:sp>
      <p:sp>
        <p:nvSpPr>
          <p:cNvPr id="108548" name="Rectangle 3">
            <a:extLst>
              <a:ext uri="{FF2B5EF4-FFF2-40B4-BE49-F238E27FC236}">
                <a16:creationId xmlns:a16="http://schemas.microsoft.com/office/drawing/2014/main" id="{1906D56B-6E8C-564A-3302-5E51441949C8}"/>
              </a:ext>
            </a:extLst>
          </p:cNvPr>
          <p:cNvSpPr>
            <a:spLocks noChangeArrowheads="1"/>
          </p:cNvSpPr>
          <p:nvPr/>
        </p:nvSpPr>
        <p:spPr bwMode="auto">
          <a:xfrm>
            <a:off x="2951163" y="1719263"/>
            <a:ext cx="53101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4000" dirty="0"/>
              <a:t>活動</a:t>
            </a:r>
            <a:r>
              <a:rPr lang="en-US" altLang="zh-TW" sz="4000" dirty="0"/>
              <a:t>5</a:t>
            </a:r>
            <a:r>
              <a:rPr lang="zh-TW" altLang="en-US" sz="4000" dirty="0">
                <a:latin typeface="Poiret One" pitchFamily="2" charset="77"/>
              </a:rPr>
              <a:t>：</a:t>
            </a:r>
            <a:r>
              <a:rPr lang="en-US" altLang="zh-TW" sz="4000" dirty="0"/>
              <a:t> </a:t>
            </a:r>
            <a:br>
              <a:rPr lang="en-US" altLang="zh-TW" sz="4000" dirty="0"/>
            </a:br>
            <a:r>
              <a:rPr lang="zh-TW" altLang="en-US" sz="4000" dirty="0"/>
              <a:t>利潤賓果（</a:t>
            </a:r>
            <a:r>
              <a:rPr lang="en-US" altLang="zh-TW" sz="4000" dirty="0"/>
              <a:t>Bingo</a:t>
            </a:r>
            <a:r>
              <a:rPr lang="zh-TW" altLang="en-US" sz="4000" dirty="0"/>
              <a:t>）</a:t>
            </a:r>
            <a:endParaRPr lang="en-US" altLang="zh-TW" sz="4000" b="0" dirty="0"/>
          </a:p>
        </p:txBody>
      </p:sp>
      <p:pic>
        <p:nvPicPr>
          <p:cNvPr id="108549" name="Picture 8">
            <a:extLst>
              <a:ext uri="{FF2B5EF4-FFF2-40B4-BE49-F238E27FC236}">
                <a16:creationId xmlns:a16="http://schemas.microsoft.com/office/drawing/2014/main" id="{2A51579D-EDEF-02C4-69D9-8DEBB2D06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628775"/>
            <a:ext cx="1495425"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頁尾版面配置區 4">
            <a:extLst>
              <a:ext uri="{FF2B5EF4-FFF2-40B4-BE49-F238E27FC236}">
                <a16:creationId xmlns:a16="http://schemas.microsoft.com/office/drawing/2014/main" id="{6E1BEC19-AC22-E4EA-1653-72B438D28275}"/>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DB9A3FA8-3CAC-414F-A062-BC6B54C6C4AA}" type="slidenum">
              <a:rPr kumimoji="0" lang="en-US" altLang="zh-TW" sz="1200" b="0" smtClean="0">
                <a:solidFill>
                  <a:schemeClr val="tx1"/>
                </a:solidFill>
              </a:rPr>
              <a:pPr/>
              <a:t>52</a:t>
            </a:fld>
            <a:endParaRPr kumimoji="0" lang="en-US" altLang="zh-TW" sz="1200" b="0">
              <a:solidFill>
                <a:schemeClr val="tx1"/>
              </a:solidFill>
            </a:endParaRPr>
          </a:p>
        </p:txBody>
      </p:sp>
      <p:sp>
        <p:nvSpPr>
          <p:cNvPr id="110595" name="頁尾版面配置區 4">
            <a:extLst>
              <a:ext uri="{FF2B5EF4-FFF2-40B4-BE49-F238E27FC236}">
                <a16:creationId xmlns:a16="http://schemas.microsoft.com/office/drawing/2014/main" id="{A0F90B73-C711-A762-B273-B15EE98B3376}"/>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E64EE9D3-3C2B-7B44-BADF-B47420116DBF}" type="slidenum">
              <a:rPr kumimoji="0" lang="en-US" altLang="zh-TW" sz="1200" b="0"/>
              <a:pPr algn="ctr" eaLnBrk="1" hangingPunct="1">
                <a:spcBef>
                  <a:spcPct val="0"/>
                </a:spcBef>
                <a:buClrTx/>
                <a:buSzTx/>
                <a:buFontTx/>
                <a:buNone/>
              </a:pPr>
              <a:t>52</a:t>
            </a:fld>
            <a:endParaRPr kumimoji="0" lang="en-US" altLang="zh-TW" sz="1200" b="0"/>
          </a:p>
        </p:txBody>
      </p:sp>
      <p:sp>
        <p:nvSpPr>
          <p:cNvPr id="110596" name="Rectangle 3">
            <a:extLst>
              <a:ext uri="{FF2B5EF4-FFF2-40B4-BE49-F238E27FC236}">
                <a16:creationId xmlns:a16="http://schemas.microsoft.com/office/drawing/2014/main" id="{3298C1E4-A266-6B06-196C-99AC6B40F24D}"/>
              </a:ext>
            </a:extLst>
          </p:cNvPr>
          <p:cNvSpPr>
            <a:spLocks noChangeArrowheads="1"/>
          </p:cNvSpPr>
          <p:nvPr/>
        </p:nvSpPr>
        <p:spPr bwMode="auto">
          <a:xfrm>
            <a:off x="2411413" y="3113197"/>
            <a:ext cx="5940425" cy="1815882"/>
          </a:xfrm>
          <a:prstGeom prst="rect">
            <a:avLst/>
          </a:prstGeom>
          <a:solidFill>
            <a:srgbClr val="FBFDBB"/>
          </a:solidFill>
          <a:ln w="19050">
            <a:solidFill>
              <a:schemeClr val="tx1"/>
            </a:solidFill>
            <a:miter lim="800000"/>
            <a:headEnd/>
            <a:tailEnd/>
          </a:ln>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2800" dirty="0"/>
              <a:t>你的經理想知道在活動</a:t>
            </a:r>
            <a:r>
              <a:rPr lang="en-US" altLang="zh-TW" sz="2800" dirty="0"/>
              <a:t>4</a:t>
            </a:r>
            <a:r>
              <a:rPr lang="zh-TW" altLang="en-US" sz="2800" dirty="0"/>
              <a:t>中發現的錯誤對公司損益表的影響。他向你提供</a:t>
            </a:r>
            <a:r>
              <a:rPr lang="zh-TW" altLang="en-GB" sz="2800" dirty="0"/>
              <a:t>龍</a:t>
            </a:r>
            <a:r>
              <a:rPr lang="zh-TW" altLang="en-US" sz="2800" dirty="0"/>
              <a:t>騰公司的損益表（未經調整）如下。</a:t>
            </a:r>
            <a:endParaRPr lang="en-US" altLang="zh-TW" sz="2800" dirty="0"/>
          </a:p>
        </p:txBody>
      </p:sp>
      <p:sp>
        <p:nvSpPr>
          <p:cNvPr id="110597" name="Rectangle 12">
            <a:extLst>
              <a:ext uri="{FF2B5EF4-FFF2-40B4-BE49-F238E27FC236}">
                <a16:creationId xmlns:a16="http://schemas.microsoft.com/office/drawing/2014/main" id="{B5C31AA2-DE95-0AB6-9237-1658F6855DCF}"/>
              </a:ext>
            </a:extLst>
          </p:cNvPr>
          <p:cNvSpPr>
            <a:spLocks noGrp="1" noChangeArrowheads="1"/>
          </p:cNvSpPr>
          <p:nvPr>
            <p:ph type="title" idx="4294967295"/>
          </p:nvPr>
        </p:nvSpPr>
        <p:spPr>
          <a:xfrm>
            <a:off x="431800" y="458788"/>
            <a:ext cx="7543800" cy="1295400"/>
          </a:xfrm>
        </p:spPr>
        <p:txBody>
          <a:bodyPr/>
          <a:lstStyle/>
          <a:p>
            <a:r>
              <a:rPr lang="zh-TW" altLang="en-US" dirty="0">
                <a:ea typeface="新細明體" panose="02020500000000000000" pitchFamily="18" charset="-120"/>
              </a:rPr>
              <a:t>活動</a:t>
            </a:r>
            <a:r>
              <a:rPr lang="en-US" altLang="zh-TW" dirty="0">
                <a:ea typeface="新細明體" panose="02020500000000000000" pitchFamily="18" charset="-120"/>
              </a:rPr>
              <a:t>5</a:t>
            </a:r>
            <a:r>
              <a:rPr lang="zh-TW" altLang="en-US" dirty="0">
                <a:latin typeface="Poiret One" pitchFamily="2" charset="77"/>
                <a:ea typeface="新細明體" panose="02020500000000000000" pitchFamily="18" charset="-120"/>
              </a:rPr>
              <a:t>：</a:t>
            </a:r>
            <a:r>
              <a:rPr lang="en-US" altLang="zh-TW" dirty="0">
                <a:ea typeface="新細明體" panose="02020500000000000000" pitchFamily="18" charset="-120"/>
              </a:rPr>
              <a:t> </a:t>
            </a:r>
            <a:br>
              <a:rPr lang="en-US" altLang="zh-TW" dirty="0">
                <a:ea typeface="新細明體" panose="02020500000000000000" pitchFamily="18" charset="-120"/>
              </a:rPr>
            </a:br>
            <a:r>
              <a:rPr lang="zh-TW" altLang="en-US" dirty="0">
                <a:ea typeface="新細明體" panose="02020500000000000000" pitchFamily="18" charset="-120"/>
              </a:rPr>
              <a:t>利潤賓果（</a:t>
            </a:r>
            <a:r>
              <a:rPr lang="en-US" altLang="zh-TW" dirty="0">
                <a:ea typeface="新細明體" panose="02020500000000000000" pitchFamily="18" charset="-120"/>
              </a:rPr>
              <a:t>Bingo</a:t>
            </a:r>
            <a:r>
              <a:rPr lang="zh-TW" altLang="en-US" dirty="0">
                <a:ea typeface="新細明體" panose="02020500000000000000" pitchFamily="18" charset="-120"/>
              </a:rPr>
              <a:t>）</a:t>
            </a:r>
          </a:p>
        </p:txBody>
      </p:sp>
      <p:pic>
        <p:nvPicPr>
          <p:cNvPr id="110598" name="Picture 9">
            <a:extLst>
              <a:ext uri="{FF2B5EF4-FFF2-40B4-BE49-F238E27FC236}">
                <a16:creationId xmlns:a16="http://schemas.microsoft.com/office/drawing/2014/main" id="{3F244625-0932-73BC-BFAA-CDB785A44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59013"/>
            <a:ext cx="1495425"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頁尾版面配置區 4">
            <a:extLst>
              <a:ext uri="{FF2B5EF4-FFF2-40B4-BE49-F238E27FC236}">
                <a16:creationId xmlns:a16="http://schemas.microsoft.com/office/drawing/2014/main" id="{B4FFFD94-1DCE-C7F8-7A8C-16EE18C98C7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0C2A5D06-4E8D-924C-AB21-14EF6EECC584}" type="slidenum">
              <a:rPr kumimoji="0" lang="en-US" altLang="zh-TW" sz="1200" b="0" smtClean="0">
                <a:solidFill>
                  <a:schemeClr val="tx1"/>
                </a:solidFill>
              </a:rPr>
              <a:pPr/>
              <a:t>53</a:t>
            </a:fld>
            <a:endParaRPr kumimoji="0" lang="en-US" altLang="zh-TW" sz="1200" b="0">
              <a:solidFill>
                <a:schemeClr val="tx1"/>
              </a:solidFill>
            </a:endParaRPr>
          </a:p>
        </p:txBody>
      </p:sp>
      <p:sp>
        <p:nvSpPr>
          <p:cNvPr id="112643" name="頁尾版面配置區 4">
            <a:extLst>
              <a:ext uri="{FF2B5EF4-FFF2-40B4-BE49-F238E27FC236}">
                <a16:creationId xmlns:a16="http://schemas.microsoft.com/office/drawing/2014/main" id="{778F2438-FCFE-3F43-5061-DF20B0A40203}"/>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67B25FB4-C24C-0A47-A17A-FF0E5D869653}" type="slidenum">
              <a:rPr kumimoji="0" lang="en-US" altLang="zh-TW" sz="1200" b="0"/>
              <a:pPr algn="ctr" eaLnBrk="1" hangingPunct="1">
                <a:spcBef>
                  <a:spcPct val="0"/>
                </a:spcBef>
                <a:buClrTx/>
                <a:buSzTx/>
                <a:buFontTx/>
                <a:buNone/>
              </a:pPr>
              <a:t>53</a:t>
            </a:fld>
            <a:endParaRPr kumimoji="0" lang="en-US" altLang="zh-TW" sz="1200" b="0"/>
          </a:p>
        </p:txBody>
      </p:sp>
      <p:sp>
        <p:nvSpPr>
          <p:cNvPr id="112644" name="Rectangle 3">
            <a:extLst>
              <a:ext uri="{FF2B5EF4-FFF2-40B4-BE49-F238E27FC236}">
                <a16:creationId xmlns:a16="http://schemas.microsoft.com/office/drawing/2014/main" id="{EEF4B675-6A42-D91F-E0C8-E57C11B65CC5}"/>
              </a:ext>
            </a:extLst>
          </p:cNvPr>
          <p:cNvSpPr>
            <a:spLocks noChangeArrowheads="1"/>
          </p:cNvSpPr>
          <p:nvPr/>
        </p:nvSpPr>
        <p:spPr bwMode="auto">
          <a:xfrm>
            <a:off x="1871663" y="433388"/>
            <a:ext cx="6030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2400">
                <a:solidFill>
                  <a:schemeClr val="tx2"/>
                </a:solidFill>
              </a:rPr>
              <a:t>活動</a:t>
            </a:r>
            <a:r>
              <a:rPr lang="en-US" altLang="zh-TW" sz="2400">
                <a:solidFill>
                  <a:schemeClr val="tx2"/>
                </a:solidFill>
              </a:rPr>
              <a:t>5</a:t>
            </a:r>
            <a:r>
              <a:rPr lang="en-US" altLang="zh-TW" sz="2400">
                <a:solidFill>
                  <a:schemeClr val="tx2"/>
                </a:solidFill>
                <a:latin typeface="Poiret One" pitchFamily="2" charset="77"/>
              </a:rPr>
              <a:t>：</a:t>
            </a:r>
            <a:r>
              <a:rPr lang="zh-TW" altLang="en-US" sz="2400">
                <a:solidFill>
                  <a:schemeClr val="tx2"/>
                </a:solidFill>
                <a:latin typeface="Poiret One" pitchFamily="2" charset="77"/>
              </a:rPr>
              <a:t>利潤賓果</a:t>
            </a:r>
            <a:endParaRPr lang="en-US" altLang="zh-CN" sz="2400">
              <a:solidFill>
                <a:schemeClr val="tx2"/>
              </a:solidFill>
            </a:endParaRPr>
          </a:p>
          <a:p>
            <a:pPr>
              <a:spcBef>
                <a:spcPct val="0"/>
              </a:spcBef>
              <a:buClrTx/>
              <a:buSzTx/>
              <a:buFontTx/>
              <a:buNone/>
            </a:pPr>
            <a:r>
              <a:rPr lang="zh-TW" altLang="en-US" sz="2400">
                <a:solidFill>
                  <a:schemeClr val="tx2"/>
                </a:solidFill>
              </a:rPr>
              <a:t>請完成下表，幫助經理確定損益表的狀況。</a:t>
            </a:r>
            <a:endParaRPr lang="en-US" altLang="zh-TW" sz="2400">
              <a:solidFill>
                <a:schemeClr val="tx2"/>
              </a:solidFill>
            </a:endParaRPr>
          </a:p>
        </p:txBody>
      </p:sp>
      <p:sp>
        <p:nvSpPr>
          <p:cNvPr id="112645" name="Cloud">
            <a:extLst>
              <a:ext uri="{FF2B5EF4-FFF2-40B4-BE49-F238E27FC236}">
                <a16:creationId xmlns:a16="http://schemas.microsoft.com/office/drawing/2014/main" id="{1B964EB1-8C20-68C6-E5FD-0369619D2CF5}"/>
              </a:ext>
            </a:extLst>
          </p:cNvPr>
          <p:cNvSpPr>
            <a:spLocks noChangeAspect="1" noEditPoints="1" noChangeArrowheads="1"/>
          </p:cNvSpPr>
          <p:nvPr/>
        </p:nvSpPr>
        <p:spPr bwMode="auto">
          <a:xfrm>
            <a:off x="3221038" y="4803775"/>
            <a:ext cx="1169987" cy="7842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r>
              <a:rPr lang="en-US" altLang="zh-CN"/>
              <a:t>???</a:t>
            </a:r>
            <a:endParaRPr lang="en-US" altLang="zh-TW"/>
          </a:p>
        </p:txBody>
      </p:sp>
      <p:sp>
        <p:nvSpPr>
          <p:cNvPr id="112646" name="Cloud">
            <a:extLst>
              <a:ext uri="{FF2B5EF4-FFF2-40B4-BE49-F238E27FC236}">
                <a16:creationId xmlns:a16="http://schemas.microsoft.com/office/drawing/2014/main" id="{F0557519-6BD7-8E47-2B2E-43C72FFE2DF3}"/>
              </a:ext>
            </a:extLst>
          </p:cNvPr>
          <p:cNvSpPr>
            <a:spLocks noChangeAspect="1" noEditPoints="1" noChangeArrowheads="1"/>
          </p:cNvSpPr>
          <p:nvPr/>
        </p:nvSpPr>
        <p:spPr bwMode="auto">
          <a:xfrm>
            <a:off x="6624638" y="4926013"/>
            <a:ext cx="809625" cy="5397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r>
              <a:rPr lang="en-US" altLang="zh-CN"/>
              <a:t>  ?</a:t>
            </a:r>
            <a:endParaRPr lang="en-US" altLang="zh-TW"/>
          </a:p>
        </p:txBody>
      </p:sp>
      <p:pic>
        <p:nvPicPr>
          <p:cNvPr id="112647" name="Picture 11">
            <a:extLst>
              <a:ext uri="{FF2B5EF4-FFF2-40B4-BE49-F238E27FC236}">
                <a16:creationId xmlns:a16="http://schemas.microsoft.com/office/drawing/2014/main" id="{53FB506C-4E23-D94B-7BDE-EE12793F6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88913"/>
            <a:ext cx="1260475"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48" name="Picture 12">
            <a:extLst>
              <a:ext uri="{FF2B5EF4-FFF2-40B4-BE49-F238E27FC236}">
                <a16:creationId xmlns:a16="http://schemas.microsoft.com/office/drawing/2014/main" id="{DAB52F56-77B3-A3D2-3C25-2EDC7B0BD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150" y="1719263"/>
            <a:ext cx="1403350" cy="148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49" name="Picture 13">
            <a:extLst>
              <a:ext uri="{FF2B5EF4-FFF2-40B4-BE49-F238E27FC236}">
                <a16:creationId xmlns:a16="http://schemas.microsoft.com/office/drawing/2014/main" id="{A2B3A627-0BAF-7337-6EE5-54ED6C033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0" y="1817688"/>
            <a:ext cx="9906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50" name="Picture 14">
            <a:extLst>
              <a:ext uri="{FF2B5EF4-FFF2-40B4-BE49-F238E27FC236}">
                <a16:creationId xmlns:a16="http://schemas.microsoft.com/office/drawing/2014/main" id="{AF4792F6-D537-41D6-24B0-0208CC770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 y="1808163"/>
            <a:ext cx="1119188" cy="135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Table 5">
            <a:extLst>
              <a:ext uri="{FF2B5EF4-FFF2-40B4-BE49-F238E27FC236}">
                <a16:creationId xmlns:a16="http://schemas.microsoft.com/office/drawing/2014/main" id="{47C23FBD-83E6-1862-4597-61943CA82E57}"/>
              </a:ext>
            </a:extLst>
          </p:cNvPr>
          <p:cNvGraphicFramePr>
            <a:graphicFrameLocks noGrp="1"/>
          </p:cNvGraphicFramePr>
          <p:nvPr>
            <p:extLst>
              <p:ext uri="{D42A27DB-BD31-4B8C-83A1-F6EECF244321}">
                <p14:modId xmlns:p14="http://schemas.microsoft.com/office/powerpoint/2010/main" val="1217820176"/>
              </p:ext>
            </p:extLst>
          </p:nvPr>
        </p:nvGraphicFramePr>
        <p:xfrm>
          <a:off x="520700" y="1552575"/>
          <a:ext cx="7561263" cy="4243388"/>
        </p:xfrm>
        <a:graphic>
          <a:graphicData uri="http://schemas.openxmlformats.org/drawingml/2006/table">
            <a:tbl>
              <a:tblPr/>
              <a:tblGrid>
                <a:gridCol w="1393825">
                  <a:extLst>
                    <a:ext uri="{9D8B030D-6E8A-4147-A177-3AD203B41FA5}">
                      <a16:colId xmlns:a16="http://schemas.microsoft.com/office/drawing/2014/main" val="3925409959"/>
                    </a:ext>
                  </a:extLst>
                </a:gridCol>
                <a:gridCol w="2747963">
                  <a:extLst>
                    <a:ext uri="{9D8B030D-6E8A-4147-A177-3AD203B41FA5}">
                      <a16:colId xmlns:a16="http://schemas.microsoft.com/office/drawing/2014/main" val="3494364258"/>
                    </a:ext>
                  </a:extLst>
                </a:gridCol>
                <a:gridCol w="1412875">
                  <a:extLst>
                    <a:ext uri="{9D8B030D-6E8A-4147-A177-3AD203B41FA5}">
                      <a16:colId xmlns:a16="http://schemas.microsoft.com/office/drawing/2014/main" val="3377251411"/>
                    </a:ext>
                  </a:extLst>
                </a:gridCol>
                <a:gridCol w="2006600">
                  <a:extLst>
                    <a:ext uri="{9D8B030D-6E8A-4147-A177-3AD203B41FA5}">
                      <a16:colId xmlns:a16="http://schemas.microsoft.com/office/drawing/2014/main" val="3192013183"/>
                    </a:ext>
                  </a:extLst>
                </a:gridCol>
              </a:tblGrid>
              <a:tr h="1714500">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zh-HK" sz="1200" b="1" i="0" u="none" strike="noStrike" cap="none" normalizeH="0" baseline="0" dirty="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tabLst>
                          <a:tab pos="2063750" algn="l"/>
                        </a:tabLst>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tabLst>
                          <a:tab pos="2063750" algn="l"/>
                        </a:tabLst>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tabLst>
                          <a:tab pos="2063750" algn="l"/>
                        </a:tabLst>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tabLst>
                          <a:tab pos="2063750" algn="l"/>
                        </a:tabLst>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tabLst>
                          <a:tab pos="2063750" algn="l"/>
                        </a:tabLst>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tabLst>
                          <a:tab pos="2063750" algn="l"/>
                        </a:tabLs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tabLst>
                          <a:tab pos="2063750" algn="l"/>
                        </a:tabLs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tabLst>
                          <a:tab pos="2063750" algn="l"/>
                        </a:tabLs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tabLst>
                          <a:tab pos="2063750" algn="l"/>
                        </a:tabLst>
                        <a:defRPr kumimoji="1">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tab pos="2063750" algn="l"/>
                        </a:tabLst>
                      </a:pPr>
                      <a:r>
                        <a:rPr kumimoji="0" lang="en-US" altLang="zh-HK" sz="1200" b="1" i="0" u="none" strike="noStrike" cap="none" normalizeH="0" baseline="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 </a:t>
                      </a:r>
                      <a:r>
                        <a:rPr kumimoji="0" lang="zh-TW" altLang="en-US" sz="1200" b="1" i="0" u="none" strike="noStrike" cap="none" normalizeH="0" baseline="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錯誤</a:t>
                      </a:r>
                      <a:endParaRPr kumimoji="0" lang="en-US" altLang="en-US" sz="1200" b="1" i="0" u="none" strike="noStrike" cap="none" normalizeH="0" baseline="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endParaRPr>
                    </a:p>
                  </a:txBody>
                  <a:tcPr marL="68575" marR="685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zh-HK"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 </a:t>
                      </a:r>
                      <a:endParaRPr kumimoji="0" lang="en-US" altLang="zh-HK"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zh-TW" altLang="en-US"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淨利</a:t>
                      </a:r>
                      <a:endParaRPr kumimoji="0" lang="en-US" altLang="en-US"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endParaRPr>
                    </a:p>
                  </a:txBody>
                  <a:tcPr marL="68575" marR="685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endParaRPr kumimoji="0" lang="en-US" altLang="zh-HK" sz="1200" b="1" i="0" u="none" strike="noStrike" cap="none" normalizeH="0" baseline="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endParaRPr>
                    </a:p>
                    <a:p>
                      <a:pPr marL="0" marR="0" lvl="0" indent="0" algn="just" defTabSz="914400" rtl="0" eaLnBrk="1" fontAlgn="base" latinLnBrk="0" hangingPunct="1">
                        <a:lnSpc>
                          <a:spcPct val="107000"/>
                        </a:lnSpc>
                        <a:spcBef>
                          <a:spcPct val="0"/>
                        </a:spcBef>
                        <a:spcAft>
                          <a:spcPct val="0"/>
                        </a:spcAft>
                        <a:buClrTx/>
                        <a:buSzTx/>
                        <a:buFontTx/>
                        <a:buNone/>
                        <a:tabLst/>
                      </a:pPr>
                      <a:r>
                        <a:rPr kumimoji="0" lang="zh-TW" altLang="en-US" sz="1200" b="1" i="0" u="none" strike="noStrike" cap="none" normalizeH="0" baseline="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金額</a:t>
                      </a:r>
                      <a:endParaRPr kumimoji="0" lang="en-US" altLang="en-US"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endParaRPr>
                    </a:p>
                  </a:txBody>
                  <a:tcPr marL="68575" marR="6857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401754"/>
                  </a:ext>
                </a:extLst>
              </a:tr>
              <a:tr h="1169988">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zh-TW" altLang="en-US" sz="1200" b="1" i="0" u="none" strike="noStrike" cap="none" normalizeH="0" baseline="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日期</a:t>
                      </a:r>
                      <a:endParaRPr kumimoji="0" lang="en-US" altLang="en-US"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zh-TW" altLang="en-US"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填寫受影響的帳目，並圈出其是否影響損益表或財務狀況表。</a:t>
                      </a:r>
                      <a:endParaRPr kumimoji="0" lang="en-US" altLang="en-US"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zh-TW" altLang="en-US"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圈選：</a:t>
                      </a:r>
                      <a:endParaRPr kumimoji="0" lang="en-US" altLang="en-US"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zh-TW" altLang="en-US"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受影響</a:t>
                      </a:r>
                      <a:r>
                        <a:rPr kumimoji="0" lang="en-US" altLang="en-US"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 </a:t>
                      </a:r>
                      <a:r>
                        <a:rPr kumimoji="0" lang="en-US" altLang="zh-HK"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a:t>
                      </a:r>
                      <a:r>
                        <a:rPr kumimoji="0" lang="en-US" altLang="zh-HK"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sym typeface="Wingdings 2" pitchFamily="2" charset="2"/>
                        </a:rPr>
                        <a:t></a:t>
                      </a:r>
                      <a:r>
                        <a:rPr kumimoji="0" lang="en-US" altLang="zh-HK"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a:t>
                      </a:r>
                      <a:endParaRPr kumimoji="0" lang="en-US" altLang="zh-HK"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HK"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rPr>
                        <a:t> </a:t>
                      </a:r>
                    </a:p>
                    <a:p>
                      <a:pPr marL="0" marR="0" lvl="0" indent="0" algn="ctr" defTabSz="914400" rtl="0" eaLnBrk="1" fontAlgn="base" latinLnBrk="0" hangingPunct="1">
                        <a:lnSpc>
                          <a:spcPct val="107000"/>
                        </a:lnSpc>
                        <a:spcBef>
                          <a:spcPct val="0"/>
                        </a:spcBef>
                        <a:spcAft>
                          <a:spcPct val="0"/>
                        </a:spcAft>
                        <a:buClrTx/>
                        <a:buSzTx/>
                        <a:buFontTx/>
                        <a:buNone/>
                        <a:tabLst/>
                      </a:pPr>
                      <a:r>
                        <a:rPr kumimoji="0" lang="zh-TW" altLang="en-US"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不受影響 </a:t>
                      </a:r>
                      <a:r>
                        <a:rPr kumimoji="0" lang="en-US" altLang="zh-HK"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(X)</a:t>
                      </a:r>
                      <a:endParaRPr kumimoji="0" lang="en-US" altLang="zh-HK"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HK" sz="1200" b="1" i="0" u="none" strike="noStrike" cap="none" normalizeH="0" baseline="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 $ /  </a:t>
                      </a:r>
                      <a:r>
                        <a:rPr kumimoji="0" lang="en-US" altLang="zh-HK"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  $</a:t>
                      </a:r>
                      <a:r>
                        <a:rPr kumimoji="0" lang="en-US" altLang="zh-HK" sz="1200" b="1" i="0" u="none" strike="noStrike" cap="none" normalizeH="0" baseline="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 </a:t>
                      </a:r>
                      <a:r>
                        <a:rPr kumimoji="0" lang="en-US" altLang="zh-HK"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rPr>
                        <a:t>/</a:t>
                      </a:r>
                    </a:p>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HK"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rPr>
                        <a:t>~</a:t>
                      </a: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2409832"/>
                  </a:ext>
                </a:extLst>
              </a:tr>
              <a:tr h="1358900">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 typeface="+mj-lt"/>
                        <a:buNone/>
                        <a:tabLst/>
                      </a:pPr>
                      <a:r>
                        <a:rPr kumimoji="0" lang="en-US" altLang="zh-HK" sz="1200" b="1" i="0" u="none" strike="noStrike" cap="none" normalizeH="0" baseline="0" dirty="0">
                          <a:ln>
                            <a:noFill/>
                          </a:ln>
                          <a:solidFill>
                            <a:srgbClr val="0000FF"/>
                          </a:solidFill>
                          <a:effectLst/>
                          <a:latin typeface="Comic Sans MS" panose="030F0902030302020204" pitchFamily="66" charset="0"/>
                          <a:ea typeface="SimSun" panose="02010600030101010101" pitchFamily="2" charset="-122"/>
                          <a:cs typeface="Arial" panose="020B0604020202020204" pitchFamily="34" charset="0"/>
                        </a:rPr>
                        <a:t>(A)</a:t>
                      </a:r>
                      <a:r>
                        <a:rPr kumimoji="0" lang="zh-TW" altLang="en-US" sz="1200" b="1" i="0" u="none" strike="noStrike" cap="none" normalizeH="0" baseline="0" dirty="0">
                          <a:ln>
                            <a:noFill/>
                          </a:ln>
                          <a:solidFill>
                            <a:srgbClr val="0000FF"/>
                          </a:solidFill>
                          <a:effectLst/>
                          <a:latin typeface="Comic Sans MS" panose="030F0902030302020204" pitchFamily="66" charset="0"/>
                          <a:ea typeface="SimSun" panose="02010600030101010101" pitchFamily="2" charset="-122"/>
                          <a:cs typeface="Arial" panose="020B0604020202020204" pitchFamily="34" charset="0"/>
                        </a:rPr>
                        <a:t>至</a:t>
                      </a:r>
                      <a:r>
                        <a:rPr kumimoji="0" lang="en-US" altLang="zh-HK" sz="1200" b="1" i="0" u="none" strike="noStrike" cap="none" normalizeH="0" baseline="0" dirty="0">
                          <a:ln>
                            <a:noFill/>
                          </a:ln>
                          <a:solidFill>
                            <a:srgbClr val="0000FF"/>
                          </a:solidFill>
                          <a:effectLst/>
                          <a:latin typeface="Comic Sans MS" panose="030F0902030302020204" pitchFamily="66" charset="0"/>
                          <a:ea typeface="SimSun" panose="02010600030101010101" pitchFamily="2" charset="-122"/>
                          <a:cs typeface="Arial" panose="020B0604020202020204" pitchFamily="34" charset="0"/>
                        </a:rPr>
                        <a:t>(F)</a:t>
                      </a:r>
                    </a:p>
                    <a:p>
                      <a:pPr marL="0" marR="0" lvl="0" indent="0" algn="l" defTabSz="914400" rtl="0" eaLnBrk="1" fontAlgn="base" latinLnBrk="0" hangingPunct="1">
                        <a:lnSpc>
                          <a:spcPct val="107000"/>
                        </a:lnSpc>
                        <a:spcBef>
                          <a:spcPct val="0"/>
                        </a:spcBef>
                        <a:spcAft>
                          <a:spcPct val="0"/>
                        </a:spcAft>
                        <a:buClrTx/>
                        <a:buSzTx/>
                        <a:buFont typeface="+mj-lt"/>
                        <a:buNone/>
                        <a:tabLst/>
                      </a:pPr>
                      <a:endParaRPr kumimoji="0" lang="en-US" altLang="en-US"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zh-HK"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18</a:t>
                      </a:r>
                      <a:r>
                        <a:rPr kumimoji="0" lang="zh-HK" altLang="en-US"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年</a:t>
                      </a:r>
                      <a:r>
                        <a:rPr kumimoji="0" lang="en-US" altLang="zh-TW"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12</a:t>
                      </a:r>
                      <a:r>
                        <a:rPr kumimoji="0" lang="zh-TW" altLang="en-US"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月</a:t>
                      </a:r>
                      <a:r>
                        <a:rPr kumimoji="0" lang="en-US" altLang="zh-TW"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31</a:t>
                      </a:r>
                      <a:r>
                        <a:rPr kumimoji="0" lang="zh-TW" altLang="en-US"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日</a:t>
                      </a:r>
                      <a:r>
                        <a:rPr kumimoji="0" lang="en-US" altLang="en-US"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rPr>
                        <a:t> </a:t>
                      </a:r>
                      <a:endParaRPr kumimoji="0" lang="en-US" altLang="en-US"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tabLst>
                          <a:tab pos="2063750" algn="l"/>
                        </a:tabLst>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tabLst>
                          <a:tab pos="2063750" algn="l"/>
                        </a:tabLst>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tabLst>
                          <a:tab pos="2063750" algn="l"/>
                        </a:tabLst>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tabLst>
                          <a:tab pos="2063750" algn="l"/>
                        </a:tabLst>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tabLst>
                          <a:tab pos="2063750" algn="l"/>
                        </a:tabLst>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tabLst>
                          <a:tab pos="2063750" algn="l"/>
                        </a:tabLs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tabLst>
                          <a:tab pos="2063750" algn="l"/>
                        </a:tabLs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tabLst>
                          <a:tab pos="2063750" algn="l"/>
                        </a:tabLs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tabLst>
                          <a:tab pos="2063750" algn="l"/>
                        </a:tabLst>
                        <a:defRPr kumimoji="1">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tab pos="2063750" algn="l"/>
                        </a:tabLst>
                      </a:pPr>
                      <a:r>
                        <a:rPr kumimoji="0" lang="zh-TW" altLang="en-US"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借方</a:t>
                      </a:r>
                      <a:r>
                        <a:rPr kumimoji="0" lang="en-US" altLang="en-US"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  </a:t>
                      </a:r>
                      <a:r>
                        <a:rPr kumimoji="0" lang="zh-TW" altLang="en-US"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損益表；財務狀況表</a:t>
                      </a:r>
                      <a:endParaRPr kumimoji="0" lang="en-US" altLang="en-US"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endParaRPr>
                    </a:p>
                    <a:p>
                      <a:pPr marL="0" marR="0" lvl="0" indent="0" algn="just" defTabSz="914400" rtl="0" eaLnBrk="1" fontAlgn="base" latinLnBrk="0" hangingPunct="1">
                        <a:lnSpc>
                          <a:spcPct val="107000"/>
                        </a:lnSpc>
                        <a:spcBef>
                          <a:spcPct val="0"/>
                        </a:spcBef>
                        <a:spcAft>
                          <a:spcPct val="0"/>
                        </a:spcAft>
                        <a:buClrTx/>
                        <a:buSzTx/>
                        <a:buFontTx/>
                        <a:buNone/>
                        <a:tabLst>
                          <a:tab pos="2063750" algn="l"/>
                        </a:tabLst>
                      </a:pPr>
                      <a:r>
                        <a:rPr kumimoji="0" lang="en-US" altLang="en-US"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 </a:t>
                      </a:r>
                    </a:p>
                    <a:p>
                      <a:pPr marL="0" marR="0" lvl="0" indent="0" algn="l" defTabSz="914400" rtl="0" eaLnBrk="1" fontAlgn="base" latinLnBrk="0" hangingPunct="1">
                        <a:lnSpc>
                          <a:spcPct val="107000"/>
                        </a:lnSpc>
                        <a:spcBef>
                          <a:spcPct val="0"/>
                        </a:spcBef>
                        <a:spcAft>
                          <a:spcPct val="0"/>
                        </a:spcAft>
                        <a:buClrTx/>
                        <a:buSzTx/>
                        <a:buFontTx/>
                        <a:buNone/>
                        <a:tabLst>
                          <a:tab pos="2063750" algn="l"/>
                        </a:tabLst>
                      </a:pPr>
                      <a:r>
                        <a:rPr kumimoji="0" lang="zh-TW" altLang="en-US"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貸方  損益表；</a:t>
                      </a:r>
                      <a:endParaRPr kumimoji="0" lang="en-US" altLang="zh-TW"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tab pos="2063750" algn="l"/>
                        </a:tabLst>
                      </a:pPr>
                      <a:r>
                        <a:rPr kumimoji="0" lang="zh-TW" altLang="en-US"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       財務狀況表</a:t>
                      </a:r>
                      <a:endParaRPr kumimoji="0" lang="en-US" altLang="zh-TW"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tab pos="2063750" algn="l"/>
                        </a:tabLst>
                      </a:pPr>
                      <a:r>
                        <a:rPr kumimoji="0" lang="en-US" altLang="en-US" sz="1200" b="1" i="0" u="none" strike="noStrike" cap="none" normalizeH="0" baseline="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                    </a:t>
                      </a: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altLang="zh-HK" sz="1800" b="1" i="0" u="none" strike="noStrike" cap="none" normalizeH="0" baseline="0" dirty="0">
                          <a:ln>
                            <a:noFill/>
                          </a:ln>
                          <a:solidFill>
                            <a:schemeClr val="tx1"/>
                          </a:solidFill>
                          <a:effectLst/>
                          <a:latin typeface="Comic Sans MS" panose="030F0902030302020204" pitchFamily="66" charset="0"/>
                          <a:ea typeface="新細明體" panose="02020500000000000000" pitchFamily="18" charset="-120"/>
                          <a:cs typeface="Arial" panose="020B0604020202020204" pitchFamily="34" charset="0"/>
                          <a:sym typeface="Wingdings 2" pitchFamily="2" charset="2"/>
                        </a:rPr>
                        <a:t></a:t>
                      </a:r>
                      <a:r>
                        <a:rPr kumimoji="0" lang="en-US" altLang="zh-HK" sz="18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rPr>
                        <a:t>/ X</a:t>
                      </a: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US" altLang="zh-HK" sz="1200" b="1" i="0" u="none" strike="noStrike" cap="none" normalizeH="0" baseline="0" dirty="0">
                        <a:ln>
                          <a:noFill/>
                        </a:ln>
                        <a:solidFill>
                          <a:schemeClr val="tx1"/>
                        </a:solidFill>
                        <a:effectLst/>
                        <a:latin typeface="Comic Sans MS" panose="030F0902030302020204" pitchFamily="66" charset="0"/>
                        <a:ea typeface="SimSun" panose="02010600030101010101" pitchFamily="2" charset="-122"/>
                        <a:cs typeface="Arial" panose="020B0604020202020204" pitchFamily="34"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9518534"/>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頁尾版面配置區 4">
            <a:extLst>
              <a:ext uri="{FF2B5EF4-FFF2-40B4-BE49-F238E27FC236}">
                <a16:creationId xmlns:a16="http://schemas.microsoft.com/office/drawing/2014/main" id="{C1FE131A-EB44-8D92-D4FC-4D16909AD16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8CAB55D4-22D7-AD42-8106-15E6A6533400}" type="slidenum">
              <a:rPr kumimoji="0" lang="en-US" altLang="zh-TW" sz="1200" b="0" smtClean="0">
                <a:solidFill>
                  <a:schemeClr val="tx1"/>
                </a:solidFill>
              </a:rPr>
              <a:pPr/>
              <a:t>54</a:t>
            </a:fld>
            <a:endParaRPr kumimoji="0" lang="en-US" altLang="zh-TW" sz="1200" b="0">
              <a:solidFill>
                <a:schemeClr val="tx1"/>
              </a:solidFill>
            </a:endParaRPr>
          </a:p>
        </p:txBody>
      </p:sp>
      <p:sp>
        <p:nvSpPr>
          <p:cNvPr id="114691" name="頁尾版面配置區 4">
            <a:extLst>
              <a:ext uri="{FF2B5EF4-FFF2-40B4-BE49-F238E27FC236}">
                <a16:creationId xmlns:a16="http://schemas.microsoft.com/office/drawing/2014/main" id="{1261C62C-E3A4-A044-7CAB-C19716BBA8F7}"/>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697533C6-ED33-0645-A568-510E511E72BE}" type="slidenum">
              <a:rPr kumimoji="0" lang="en-US" altLang="zh-TW" sz="1200" b="0"/>
              <a:pPr algn="ctr" eaLnBrk="1" hangingPunct="1">
                <a:spcBef>
                  <a:spcPct val="0"/>
                </a:spcBef>
                <a:buClrTx/>
                <a:buSzTx/>
                <a:buFontTx/>
                <a:buNone/>
              </a:pPr>
              <a:t>54</a:t>
            </a:fld>
            <a:endParaRPr kumimoji="0" lang="en-US" altLang="zh-TW" sz="1200" b="0"/>
          </a:p>
        </p:txBody>
      </p:sp>
      <p:sp>
        <p:nvSpPr>
          <p:cNvPr id="114692" name="Rectangle 3">
            <a:extLst>
              <a:ext uri="{FF2B5EF4-FFF2-40B4-BE49-F238E27FC236}">
                <a16:creationId xmlns:a16="http://schemas.microsoft.com/office/drawing/2014/main" id="{AB5799BB-FE72-359B-A2B6-0BB1DEC45602}"/>
              </a:ext>
            </a:extLst>
          </p:cNvPr>
          <p:cNvSpPr>
            <a:spLocks noChangeArrowheads="1"/>
          </p:cNvSpPr>
          <p:nvPr/>
        </p:nvSpPr>
        <p:spPr bwMode="auto">
          <a:xfrm>
            <a:off x="1511300" y="277813"/>
            <a:ext cx="6391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a:solidFill>
                  <a:schemeClr val="tx2"/>
                </a:solidFill>
              </a:rPr>
              <a:t>活動</a:t>
            </a:r>
            <a:r>
              <a:rPr lang="en-US" altLang="zh-TW">
                <a:solidFill>
                  <a:schemeClr val="tx2"/>
                </a:solidFill>
              </a:rPr>
              <a:t>5</a:t>
            </a:r>
            <a:r>
              <a:rPr lang="zh-TW" altLang="en-US">
                <a:solidFill>
                  <a:schemeClr val="tx2"/>
                </a:solidFill>
                <a:latin typeface="Poiret One" pitchFamily="2" charset="77"/>
              </a:rPr>
              <a:t>：</a:t>
            </a:r>
            <a:r>
              <a:rPr lang="zh-TW" altLang="en-US">
                <a:solidFill>
                  <a:schemeClr val="tx2"/>
                </a:solidFill>
              </a:rPr>
              <a:t>利潤賓果 －</a:t>
            </a:r>
            <a:r>
              <a:rPr lang="en-US" altLang="zh-CN">
                <a:solidFill>
                  <a:schemeClr val="tx2"/>
                </a:solidFill>
              </a:rPr>
              <a:t> </a:t>
            </a:r>
            <a:r>
              <a:rPr lang="zh-TW" altLang="en-US">
                <a:solidFill>
                  <a:schemeClr val="tx2"/>
                </a:solidFill>
              </a:rPr>
              <a:t>答案</a:t>
            </a:r>
            <a:endParaRPr lang="en-US" altLang="zh-CN">
              <a:solidFill>
                <a:schemeClr val="tx2"/>
              </a:solidFill>
            </a:endParaRPr>
          </a:p>
        </p:txBody>
      </p:sp>
      <p:pic>
        <p:nvPicPr>
          <p:cNvPr id="114693" name="Picture 11">
            <a:extLst>
              <a:ext uri="{FF2B5EF4-FFF2-40B4-BE49-F238E27FC236}">
                <a16:creationId xmlns:a16="http://schemas.microsoft.com/office/drawing/2014/main" id="{C6DCA6BC-C83D-1B68-BC1D-A5BED6F31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88913"/>
            <a:ext cx="9906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圖片 6"/>
          <p:cNvPicPr/>
          <p:nvPr/>
        </p:nvPicPr>
        <p:blipFill rotWithShape="1">
          <a:blip r:embed="rId4"/>
          <a:srcRect l="12763" t="19923" r="53931" b="33868"/>
          <a:stretch/>
        </p:blipFill>
        <p:spPr bwMode="auto">
          <a:xfrm>
            <a:off x="881509" y="1166813"/>
            <a:ext cx="6840912" cy="4962547"/>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頁尾版面配置區 4">
            <a:extLst>
              <a:ext uri="{FF2B5EF4-FFF2-40B4-BE49-F238E27FC236}">
                <a16:creationId xmlns:a16="http://schemas.microsoft.com/office/drawing/2014/main" id="{3E35F9C5-4B1C-2B9F-A0A1-9A91BE0663A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1B3E0124-7286-C649-A3B8-4A29D6246AA3}" type="slidenum">
              <a:rPr kumimoji="0" lang="en-US" altLang="zh-TW" sz="1200" b="0" smtClean="0">
                <a:solidFill>
                  <a:schemeClr val="tx1"/>
                </a:solidFill>
              </a:rPr>
              <a:pPr/>
              <a:t>55</a:t>
            </a:fld>
            <a:endParaRPr kumimoji="0" lang="en-US" altLang="zh-TW" sz="1200" b="0">
              <a:solidFill>
                <a:schemeClr val="tx1"/>
              </a:solidFill>
            </a:endParaRPr>
          </a:p>
        </p:txBody>
      </p:sp>
      <p:sp>
        <p:nvSpPr>
          <p:cNvPr id="116739" name="頁尾版面配置區 4">
            <a:extLst>
              <a:ext uri="{FF2B5EF4-FFF2-40B4-BE49-F238E27FC236}">
                <a16:creationId xmlns:a16="http://schemas.microsoft.com/office/drawing/2014/main" id="{6D82D6B1-96F6-CFCE-FF30-DA7B103EBDB3}"/>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DFD6A6DE-99C9-6A4E-BFAD-7992C800FCC6}" type="slidenum">
              <a:rPr kumimoji="0" lang="en-US" altLang="zh-TW" sz="1200" b="0"/>
              <a:pPr algn="ctr" eaLnBrk="1" hangingPunct="1">
                <a:spcBef>
                  <a:spcPct val="0"/>
                </a:spcBef>
                <a:buClrTx/>
                <a:buSzTx/>
                <a:buFontTx/>
                <a:buNone/>
              </a:pPr>
              <a:t>55</a:t>
            </a:fld>
            <a:endParaRPr kumimoji="0" lang="en-US" altLang="zh-TW" sz="1200" b="0"/>
          </a:p>
        </p:txBody>
      </p:sp>
      <p:pic>
        <p:nvPicPr>
          <p:cNvPr id="116740" name="Picture 9">
            <a:extLst>
              <a:ext uri="{FF2B5EF4-FFF2-40B4-BE49-F238E27FC236}">
                <a16:creationId xmlns:a16="http://schemas.microsoft.com/office/drawing/2014/main" id="{CF392BB9-2540-E974-EE30-387AB7E65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88913"/>
            <a:ext cx="9906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6741" name="Rectangle 3">
            <a:extLst>
              <a:ext uri="{FF2B5EF4-FFF2-40B4-BE49-F238E27FC236}">
                <a16:creationId xmlns:a16="http://schemas.microsoft.com/office/drawing/2014/main" id="{72117A8E-5064-93EC-7016-22FDA0116201}"/>
              </a:ext>
            </a:extLst>
          </p:cNvPr>
          <p:cNvSpPr>
            <a:spLocks noChangeArrowheads="1"/>
          </p:cNvSpPr>
          <p:nvPr/>
        </p:nvSpPr>
        <p:spPr bwMode="auto">
          <a:xfrm>
            <a:off x="1511300" y="277813"/>
            <a:ext cx="6391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a:solidFill>
                  <a:schemeClr val="tx2"/>
                </a:solidFill>
              </a:rPr>
              <a:t>活動</a:t>
            </a:r>
            <a:r>
              <a:rPr lang="en-US" altLang="zh-TW">
                <a:solidFill>
                  <a:schemeClr val="tx2"/>
                </a:solidFill>
              </a:rPr>
              <a:t>5</a:t>
            </a:r>
            <a:r>
              <a:rPr lang="zh-TW" altLang="en-US">
                <a:solidFill>
                  <a:schemeClr val="tx2"/>
                </a:solidFill>
                <a:latin typeface="Poiret One" pitchFamily="2" charset="77"/>
              </a:rPr>
              <a:t>：</a:t>
            </a:r>
            <a:r>
              <a:rPr lang="zh-TW" altLang="en-US">
                <a:solidFill>
                  <a:schemeClr val="tx2"/>
                </a:solidFill>
              </a:rPr>
              <a:t>利潤賓果 －</a:t>
            </a:r>
            <a:r>
              <a:rPr lang="en-US" altLang="zh-CN">
                <a:solidFill>
                  <a:schemeClr val="tx2"/>
                </a:solidFill>
              </a:rPr>
              <a:t> </a:t>
            </a:r>
            <a:r>
              <a:rPr lang="zh-TW" altLang="en-US">
                <a:solidFill>
                  <a:schemeClr val="tx2"/>
                </a:solidFill>
              </a:rPr>
              <a:t>答案</a:t>
            </a:r>
            <a:endParaRPr lang="en-US" altLang="zh-CN">
              <a:solidFill>
                <a:schemeClr val="tx2"/>
              </a:solidFill>
            </a:endParaRPr>
          </a:p>
        </p:txBody>
      </p:sp>
      <p:pic>
        <p:nvPicPr>
          <p:cNvPr id="5" name="圖片 4">
            <a:extLst>
              <a:ext uri="{FF2B5EF4-FFF2-40B4-BE49-F238E27FC236}">
                <a16:creationId xmlns:a16="http://schemas.microsoft.com/office/drawing/2014/main" id="{0C551CE1-6AD5-1F6C-E701-6E6F2C20F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89" y="1370923"/>
            <a:ext cx="7497221" cy="484890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頁尾版面配置區 4">
            <a:extLst>
              <a:ext uri="{FF2B5EF4-FFF2-40B4-BE49-F238E27FC236}">
                <a16:creationId xmlns:a16="http://schemas.microsoft.com/office/drawing/2014/main" id="{AE5A6423-B676-1E86-5530-8CA03BCDCBA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984CC985-A1AE-FD4F-B1B0-17D8E2C23724}" type="slidenum">
              <a:rPr kumimoji="0" lang="en-US" altLang="zh-TW" sz="1200" b="0" smtClean="0">
                <a:solidFill>
                  <a:schemeClr val="tx1"/>
                </a:solidFill>
              </a:rPr>
              <a:pPr/>
              <a:t>56</a:t>
            </a:fld>
            <a:endParaRPr kumimoji="0" lang="en-US" altLang="zh-TW" sz="1200" b="0">
              <a:solidFill>
                <a:schemeClr val="tx1"/>
              </a:solidFill>
            </a:endParaRPr>
          </a:p>
        </p:txBody>
      </p:sp>
      <p:sp>
        <p:nvSpPr>
          <p:cNvPr id="118787" name="頁尾版面配置區 4">
            <a:extLst>
              <a:ext uri="{FF2B5EF4-FFF2-40B4-BE49-F238E27FC236}">
                <a16:creationId xmlns:a16="http://schemas.microsoft.com/office/drawing/2014/main" id="{8FD3A0DF-22E3-980F-FAD0-06C4F754D653}"/>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p>
          <a:p>
            <a:pPr algn="ctr" eaLnBrk="1" hangingPunct="1">
              <a:spcBef>
                <a:spcPct val="0"/>
              </a:spcBef>
              <a:buClrTx/>
              <a:buSzTx/>
              <a:buFontTx/>
              <a:buNone/>
            </a:pPr>
            <a:fld id="{6DECA52A-F5AD-A845-8CE5-8CB24036961F}" type="slidenum">
              <a:rPr kumimoji="0" lang="en-US" altLang="zh-TW" sz="1200" b="0"/>
              <a:pPr algn="ctr" eaLnBrk="1" hangingPunct="1">
                <a:spcBef>
                  <a:spcPct val="0"/>
                </a:spcBef>
                <a:buClrTx/>
                <a:buSzTx/>
                <a:buFontTx/>
                <a:buNone/>
              </a:pPr>
              <a:t>56</a:t>
            </a:fld>
            <a:endParaRPr kumimoji="0" lang="en-US" altLang="zh-TW" sz="1200" b="0"/>
          </a:p>
        </p:txBody>
      </p:sp>
      <p:pic>
        <p:nvPicPr>
          <p:cNvPr id="118788" name="Picture 9">
            <a:extLst>
              <a:ext uri="{FF2B5EF4-FFF2-40B4-BE49-F238E27FC236}">
                <a16:creationId xmlns:a16="http://schemas.microsoft.com/office/drawing/2014/main" id="{42787494-91DC-3013-9612-E231BDA61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00025"/>
            <a:ext cx="9906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8789" name="Rectangle 3">
            <a:extLst>
              <a:ext uri="{FF2B5EF4-FFF2-40B4-BE49-F238E27FC236}">
                <a16:creationId xmlns:a16="http://schemas.microsoft.com/office/drawing/2014/main" id="{B55D18E0-557D-DAA4-AEBA-78AE5CEC6514}"/>
              </a:ext>
            </a:extLst>
          </p:cNvPr>
          <p:cNvSpPr>
            <a:spLocks noChangeArrowheads="1"/>
          </p:cNvSpPr>
          <p:nvPr/>
        </p:nvSpPr>
        <p:spPr bwMode="auto">
          <a:xfrm>
            <a:off x="1511300" y="233363"/>
            <a:ext cx="6391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a:solidFill>
                  <a:schemeClr val="tx2"/>
                </a:solidFill>
              </a:rPr>
              <a:t>活動</a:t>
            </a:r>
            <a:r>
              <a:rPr lang="en-US" altLang="zh-TW">
                <a:solidFill>
                  <a:schemeClr val="tx2"/>
                </a:solidFill>
              </a:rPr>
              <a:t>5</a:t>
            </a:r>
            <a:r>
              <a:rPr lang="zh-TW" altLang="en-US">
                <a:solidFill>
                  <a:schemeClr val="tx2"/>
                </a:solidFill>
                <a:latin typeface="Poiret One" pitchFamily="2" charset="77"/>
              </a:rPr>
              <a:t>：</a:t>
            </a:r>
            <a:r>
              <a:rPr lang="zh-TW" altLang="en-US">
                <a:solidFill>
                  <a:schemeClr val="tx2"/>
                </a:solidFill>
              </a:rPr>
              <a:t>利潤賓果 －</a:t>
            </a:r>
            <a:r>
              <a:rPr lang="en-US" altLang="zh-CN">
                <a:solidFill>
                  <a:schemeClr val="tx2"/>
                </a:solidFill>
              </a:rPr>
              <a:t> </a:t>
            </a:r>
            <a:r>
              <a:rPr lang="zh-TW" altLang="en-US">
                <a:solidFill>
                  <a:schemeClr val="tx2"/>
                </a:solidFill>
              </a:rPr>
              <a:t>答案</a:t>
            </a:r>
            <a:endParaRPr lang="en-US" altLang="zh-CN">
              <a:solidFill>
                <a:schemeClr val="tx2"/>
              </a:solidFill>
            </a:endParaRPr>
          </a:p>
        </p:txBody>
      </p:sp>
      <p:pic>
        <p:nvPicPr>
          <p:cNvPr id="5" name="圖片 4">
            <a:extLst>
              <a:ext uri="{FF2B5EF4-FFF2-40B4-BE49-F238E27FC236}">
                <a16:creationId xmlns:a16="http://schemas.microsoft.com/office/drawing/2014/main" id="{F7AEA2DB-20AD-C719-351A-4B621BB48C1A}"/>
              </a:ext>
            </a:extLst>
          </p:cNvPr>
          <p:cNvPicPr>
            <a:picLocks noChangeAspect="1"/>
          </p:cNvPicPr>
          <p:nvPr/>
        </p:nvPicPr>
        <p:blipFill rotWithShape="1">
          <a:blip r:embed="rId4">
            <a:extLst>
              <a:ext uri="{28A0092B-C50C-407E-A947-70E740481C1C}">
                <a14:useLocalDpi xmlns:a14="http://schemas.microsoft.com/office/drawing/2010/main" val="0"/>
              </a:ext>
            </a:extLst>
          </a:blip>
          <a:srcRect l="466"/>
          <a:stretch/>
        </p:blipFill>
        <p:spPr>
          <a:xfrm>
            <a:off x="1465839" y="818652"/>
            <a:ext cx="6256581" cy="533527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頁尾版面配置區 4">
            <a:extLst>
              <a:ext uri="{FF2B5EF4-FFF2-40B4-BE49-F238E27FC236}">
                <a16:creationId xmlns:a16="http://schemas.microsoft.com/office/drawing/2014/main" id="{4F745994-0986-79CA-D35C-621E349A4F54}"/>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latin typeface="新細明體" panose="02020500000000000000" pitchFamily="18" charset="-120"/>
            </a:endParaRPr>
          </a:p>
          <a:p>
            <a:fld id="{6A5ACE3C-17EC-F94E-831A-2B4D1C35BF2B}" type="slidenum">
              <a:rPr kumimoji="0" lang="en-US" altLang="zh-TW" sz="1200" b="0" smtClean="0">
                <a:solidFill>
                  <a:schemeClr val="tx1"/>
                </a:solidFill>
                <a:latin typeface="新細明體" panose="02020500000000000000" pitchFamily="18" charset="-120"/>
              </a:rPr>
              <a:pPr/>
              <a:t>57</a:t>
            </a:fld>
            <a:endParaRPr kumimoji="0" lang="en-US" altLang="zh-TW" sz="1200" b="0">
              <a:solidFill>
                <a:schemeClr val="tx1"/>
              </a:solidFill>
              <a:latin typeface="新細明體" panose="02020500000000000000" pitchFamily="18" charset="-120"/>
            </a:endParaRPr>
          </a:p>
        </p:txBody>
      </p:sp>
      <p:sp>
        <p:nvSpPr>
          <p:cNvPr id="120835" name="頁尾版面配置區 4">
            <a:extLst>
              <a:ext uri="{FF2B5EF4-FFF2-40B4-BE49-F238E27FC236}">
                <a16:creationId xmlns:a16="http://schemas.microsoft.com/office/drawing/2014/main" id="{304D6B02-9B24-8A4A-C65C-A76059ADDCA6}"/>
              </a:ext>
            </a:extLst>
          </p:cNvPr>
          <p:cNvSpPr txBox="1">
            <a:spLocks noGrp="1"/>
          </p:cNvSpPr>
          <p:nvPr/>
        </p:nvSpPr>
        <p:spPr bwMode="auto">
          <a:xfrm>
            <a:off x="3041650" y="62198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zh-TW" sz="1200" b="0">
              <a:latin typeface="新細明體" panose="02020500000000000000" pitchFamily="18" charset="-120"/>
            </a:endParaRPr>
          </a:p>
          <a:p>
            <a:pPr algn="ctr" eaLnBrk="1" hangingPunct="1">
              <a:spcBef>
                <a:spcPct val="0"/>
              </a:spcBef>
              <a:buClrTx/>
              <a:buSzTx/>
              <a:buFontTx/>
              <a:buNone/>
            </a:pPr>
            <a:fld id="{8BE75DEA-49B0-2C49-B28F-24EC7487A506}" type="slidenum">
              <a:rPr kumimoji="0" lang="en-US" altLang="zh-TW" sz="1200" b="0">
                <a:latin typeface="新細明體" panose="02020500000000000000" pitchFamily="18" charset="-120"/>
              </a:rPr>
              <a:pPr algn="ctr" eaLnBrk="1" hangingPunct="1">
                <a:spcBef>
                  <a:spcPct val="0"/>
                </a:spcBef>
                <a:buClrTx/>
                <a:buSzTx/>
                <a:buFontTx/>
                <a:buNone/>
              </a:pPr>
              <a:t>57</a:t>
            </a:fld>
            <a:endParaRPr kumimoji="0" lang="en-US" altLang="zh-TW" sz="1200" b="0">
              <a:latin typeface="新細明體" panose="02020500000000000000" pitchFamily="18" charset="-120"/>
            </a:endParaRPr>
          </a:p>
        </p:txBody>
      </p:sp>
      <p:sp>
        <p:nvSpPr>
          <p:cNvPr id="120836" name="Text Box 23">
            <a:extLst>
              <a:ext uri="{FF2B5EF4-FFF2-40B4-BE49-F238E27FC236}">
                <a16:creationId xmlns:a16="http://schemas.microsoft.com/office/drawing/2014/main" id="{1E3889BF-6A4D-8568-F78D-2C11552F99E5}"/>
              </a:ext>
            </a:extLst>
          </p:cNvPr>
          <p:cNvSpPr txBox="1">
            <a:spLocks noChangeArrowheads="1"/>
          </p:cNvSpPr>
          <p:nvPr/>
        </p:nvSpPr>
        <p:spPr bwMode="auto">
          <a:xfrm>
            <a:off x="341313" y="277813"/>
            <a:ext cx="2609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r>
              <a:rPr lang="zh-TW" altLang="en-US" sz="3600" dirty="0">
                <a:solidFill>
                  <a:schemeClr val="tx2"/>
                </a:solidFill>
                <a:latin typeface="新細明體" panose="02020500000000000000" pitchFamily="18" charset="-120"/>
              </a:rPr>
              <a:t>重點重溫！！</a:t>
            </a:r>
            <a:endParaRPr lang="en-US" altLang="zh-TW" sz="3600" dirty="0">
              <a:solidFill>
                <a:schemeClr val="tx2"/>
              </a:solidFill>
              <a:latin typeface="新細明體" panose="02020500000000000000" pitchFamily="18" charset="-120"/>
            </a:endParaRPr>
          </a:p>
        </p:txBody>
      </p:sp>
      <p:sp>
        <p:nvSpPr>
          <p:cNvPr id="4" name="Oval 3">
            <a:extLst>
              <a:ext uri="{FF2B5EF4-FFF2-40B4-BE49-F238E27FC236}">
                <a16:creationId xmlns:a16="http://schemas.microsoft.com/office/drawing/2014/main" id="{84190736-7272-6ACE-22D9-6D7DC56157B6}"/>
              </a:ext>
            </a:extLst>
          </p:cNvPr>
          <p:cNvSpPr/>
          <p:nvPr/>
        </p:nvSpPr>
        <p:spPr>
          <a:xfrm>
            <a:off x="3348038" y="2187575"/>
            <a:ext cx="2617787" cy="2173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7030A0"/>
                </a:solidFill>
                <a:latin typeface="新細明體" panose="02020500000000000000" pitchFamily="18" charset="-120"/>
                <a:ea typeface="新細明體" panose="02020500000000000000" pitchFamily="18" charset="-120"/>
              </a:rPr>
              <a:t>不會影響</a:t>
            </a:r>
            <a:endParaRPr lang="en-US" altLang="zh-TW" dirty="0">
              <a:solidFill>
                <a:srgbClr val="7030A0"/>
              </a:solidFill>
              <a:latin typeface="新細明體" panose="02020500000000000000" pitchFamily="18" charset="-120"/>
              <a:ea typeface="新細明體" panose="02020500000000000000" pitchFamily="18" charset="-120"/>
            </a:endParaRPr>
          </a:p>
          <a:p>
            <a:pPr algn="ctr">
              <a:defRPr/>
            </a:pPr>
            <a:r>
              <a:rPr lang="zh-TW" altLang="en-US" dirty="0">
                <a:solidFill>
                  <a:srgbClr val="7030A0"/>
                </a:solidFill>
                <a:latin typeface="新細明體" panose="02020500000000000000" pitchFamily="18" charset="-120"/>
                <a:ea typeface="新細明體" panose="02020500000000000000" pitchFamily="18" charset="-120"/>
              </a:rPr>
              <a:t>試算表平衡的錯誤</a:t>
            </a:r>
            <a:endParaRPr lang="en-US" dirty="0">
              <a:solidFill>
                <a:srgbClr val="7030A0"/>
              </a:solidFill>
              <a:latin typeface="新細明體" panose="02020500000000000000" pitchFamily="18" charset="-120"/>
              <a:ea typeface="新細明體" panose="02020500000000000000" pitchFamily="18" charset="-120"/>
            </a:endParaRPr>
          </a:p>
        </p:txBody>
      </p:sp>
      <p:sp>
        <p:nvSpPr>
          <p:cNvPr id="14" name="Oval 13">
            <a:extLst>
              <a:ext uri="{FF2B5EF4-FFF2-40B4-BE49-F238E27FC236}">
                <a16:creationId xmlns:a16="http://schemas.microsoft.com/office/drawing/2014/main" id="{3CAAC779-685F-0F88-773D-7FFAA96AF647}"/>
              </a:ext>
            </a:extLst>
          </p:cNvPr>
          <p:cNvSpPr/>
          <p:nvPr/>
        </p:nvSpPr>
        <p:spPr>
          <a:xfrm>
            <a:off x="3014663" y="325438"/>
            <a:ext cx="2971800" cy="14398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latin typeface="新細明體" panose="02020500000000000000" pitchFamily="18" charset="-120"/>
                <a:ea typeface="新細明體" panose="02020500000000000000" pitchFamily="18" charset="-120"/>
              </a:rPr>
              <a:t>帳名調亂錯誤</a:t>
            </a:r>
            <a:endParaRPr lang="en-US" dirty="0">
              <a:solidFill>
                <a:schemeClr val="tx1"/>
              </a:solidFill>
              <a:latin typeface="新細明體" panose="02020500000000000000" pitchFamily="18" charset="-120"/>
              <a:ea typeface="新細明體" panose="02020500000000000000" pitchFamily="18" charset="-120"/>
            </a:endParaRPr>
          </a:p>
        </p:txBody>
      </p:sp>
      <p:sp>
        <p:nvSpPr>
          <p:cNvPr id="19" name="Oval 18">
            <a:extLst>
              <a:ext uri="{FF2B5EF4-FFF2-40B4-BE49-F238E27FC236}">
                <a16:creationId xmlns:a16="http://schemas.microsoft.com/office/drawing/2014/main" id="{D4141612-A17A-2560-7307-F953AAAF948A}"/>
              </a:ext>
            </a:extLst>
          </p:cNvPr>
          <p:cNvSpPr/>
          <p:nvPr/>
        </p:nvSpPr>
        <p:spPr>
          <a:xfrm>
            <a:off x="3073400" y="4700588"/>
            <a:ext cx="2971800" cy="14398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latin typeface="新細明體" panose="02020500000000000000" pitchFamily="18" charset="-120"/>
                <a:ea typeface="新細明體" panose="02020500000000000000" pitchFamily="18" charset="-120"/>
              </a:rPr>
              <a:t>遺漏錯誤</a:t>
            </a:r>
            <a:endParaRPr lang="en-US" dirty="0">
              <a:solidFill>
                <a:schemeClr val="tx1"/>
              </a:solidFill>
              <a:latin typeface="新細明體" panose="02020500000000000000" pitchFamily="18" charset="-120"/>
              <a:ea typeface="新細明體" panose="02020500000000000000" pitchFamily="18" charset="-120"/>
            </a:endParaRPr>
          </a:p>
        </p:txBody>
      </p:sp>
      <p:sp>
        <p:nvSpPr>
          <p:cNvPr id="20" name="Oval 19">
            <a:extLst>
              <a:ext uri="{FF2B5EF4-FFF2-40B4-BE49-F238E27FC236}">
                <a16:creationId xmlns:a16="http://schemas.microsoft.com/office/drawing/2014/main" id="{8819B018-A3AE-0305-DFA9-C507B27617A0}"/>
              </a:ext>
            </a:extLst>
          </p:cNvPr>
          <p:cNvSpPr/>
          <p:nvPr/>
        </p:nvSpPr>
        <p:spPr>
          <a:xfrm>
            <a:off x="6129338" y="3487738"/>
            <a:ext cx="2970212" cy="14398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a:r>
              <a:rPr lang="zh-TW" altLang="en-US">
                <a:solidFill>
                  <a:schemeClr val="tx1"/>
                </a:solidFill>
                <a:latin typeface="新細明體" panose="02020500000000000000" pitchFamily="18" charset="-120"/>
              </a:rPr>
              <a:t>原始分錄錯誤</a:t>
            </a:r>
            <a:endParaRPr lang="en-US" altLang="en-US">
              <a:solidFill>
                <a:schemeClr val="tx1"/>
              </a:solidFill>
              <a:latin typeface="新細明體" panose="02020500000000000000" pitchFamily="18" charset="-120"/>
            </a:endParaRPr>
          </a:p>
        </p:txBody>
      </p:sp>
      <p:sp>
        <p:nvSpPr>
          <p:cNvPr id="21" name="Oval 20">
            <a:extLst>
              <a:ext uri="{FF2B5EF4-FFF2-40B4-BE49-F238E27FC236}">
                <a16:creationId xmlns:a16="http://schemas.microsoft.com/office/drawing/2014/main" id="{AF2A40EE-1E54-2F38-0774-D457B19345A3}"/>
              </a:ext>
            </a:extLst>
          </p:cNvPr>
          <p:cNvSpPr/>
          <p:nvPr/>
        </p:nvSpPr>
        <p:spPr>
          <a:xfrm>
            <a:off x="0" y="3752850"/>
            <a:ext cx="3262313" cy="14398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latin typeface="新細明體" panose="02020500000000000000" pitchFamily="18" charset="-120"/>
                <a:ea typeface="新細明體" panose="02020500000000000000" pitchFamily="18" charset="-120"/>
              </a:rPr>
              <a:t>抵銷性錯誤</a:t>
            </a:r>
            <a:endParaRPr lang="en-US" dirty="0">
              <a:solidFill>
                <a:schemeClr val="tx1"/>
              </a:solidFill>
              <a:latin typeface="新細明體" panose="02020500000000000000" pitchFamily="18" charset="-120"/>
              <a:ea typeface="新細明體" panose="02020500000000000000" pitchFamily="18" charset="-120"/>
            </a:endParaRPr>
          </a:p>
        </p:txBody>
      </p:sp>
      <p:sp>
        <p:nvSpPr>
          <p:cNvPr id="22" name="Oval 21">
            <a:extLst>
              <a:ext uri="{FF2B5EF4-FFF2-40B4-BE49-F238E27FC236}">
                <a16:creationId xmlns:a16="http://schemas.microsoft.com/office/drawing/2014/main" id="{46312DD9-EB35-6EB9-02BA-C8EEBC0BACE2}"/>
              </a:ext>
            </a:extLst>
          </p:cNvPr>
          <p:cNvSpPr/>
          <p:nvPr/>
        </p:nvSpPr>
        <p:spPr>
          <a:xfrm>
            <a:off x="109538" y="1930400"/>
            <a:ext cx="2970212" cy="14398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latin typeface="新細明體" panose="02020500000000000000" pitchFamily="18" charset="-120"/>
                <a:ea typeface="新細明體" panose="02020500000000000000" pitchFamily="18" charset="-120"/>
              </a:rPr>
              <a:t>顛倒入帳錯誤</a:t>
            </a:r>
            <a:endParaRPr lang="en-US" dirty="0">
              <a:solidFill>
                <a:schemeClr val="tx1"/>
              </a:solidFill>
              <a:latin typeface="新細明體" panose="02020500000000000000" pitchFamily="18" charset="-120"/>
              <a:ea typeface="新細明體" panose="02020500000000000000" pitchFamily="18" charset="-120"/>
            </a:endParaRPr>
          </a:p>
        </p:txBody>
      </p:sp>
      <p:sp>
        <p:nvSpPr>
          <p:cNvPr id="23" name="Oval 22">
            <a:extLst>
              <a:ext uri="{FF2B5EF4-FFF2-40B4-BE49-F238E27FC236}">
                <a16:creationId xmlns:a16="http://schemas.microsoft.com/office/drawing/2014/main" id="{23E99EC3-6931-B812-34ED-73D25B9272EB}"/>
              </a:ext>
            </a:extLst>
          </p:cNvPr>
          <p:cNvSpPr/>
          <p:nvPr/>
        </p:nvSpPr>
        <p:spPr>
          <a:xfrm>
            <a:off x="6137275" y="1930400"/>
            <a:ext cx="2970213" cy="14398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latin typeface="新細明體" panose="02020500000000000000" pitchFamily="18" charset="-120"/>
                <a:ea typeface="新細明體" panose="02020500000000000000" pitchFamily="18" charset="-120"/>
              </a:rPr>
              <a:t>原則性錯誤</a:t>
            </a:r>
            <a:endParaRPr lang="en-US" dirty="0">
              <a:solidFill>
                <a:schemeClr val="tx1"/>
              </a:solidFill>
              <a:latin typeface="新細明體" panose="02020500000000000000" pitchFamily="18" charset="-120"/>
              <a:ea typeface="新細明體" panose="02020500000000000000" pitchFamily="18" charset="-120"/>
            </a:endParaRPr>
          </a:p>
        </p:txBody>
      </p:sp>
      <p:cxnSp>
        <p:nvCxnSpPr>
          <p:cNvPr id="7" name="Straight Connector 6">
            <a:extLst>
              <a:ext uri="{FF2B5EF4-FFF2-40B4-BE49-F238E27FC236}">
                <a16:creationId xmlns:a16="http://schemas.microsoft.com/office/drawing/2014/main" id="{D82CFF95-29E8-ADFA-6894-9F097DA3AFF6}"/>
              </a:ext>
            </a:extLst>
          </p:cNvPr>
          <p:cNvCxnSpPr>
            <a:cxnSpLocks/>
            <a:stCxn id="4" idx="0"/>
          </p:cNvCxnSpPr>
          <p:nvPr/>
        </p:nvCxnSpPr>
        <p:spPr>
          <a:xfrm flipV="1">
            <a:off x="4657725" y="1787525"/>
            <a:ext cx="0" cy="40005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2EFE9F0C-316B-4D7E-CFE9-7BB1C8B9C1C0}"/>
              </a:ext>
            </a:extLst>
          </p:cNvPr>
          <p:cNvCxnSpPr>
            <a:cxnSpLocks/>
          </p:cNvCxnSpPr>
          <p:nvPr/>
        </p:nvCxnSpPr>
        <p:spPr>
          <a:xfrm flipV="1">
            <a:off x="4572000" y="4329113"/>
            <a:ext cx="0" cy="349250"/>
          </a:xfrm>
          <a:prstGeom prst="line">
            <a:avLst/>
          </a:prstGeom>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0F74A3FC-6428-78D5-C8F3-C019F754DBAB}"/>
              </a:ext>
            </a:extLst>
          </p:cNvPr>
          <p:cNvCxnSpPr>
            <a:cxnSpLocks/>
            <a:endCxn id="23" idx="2"/>
          </p:cNvCxnSpPr>
          <p:nvPr/>
        </p:nvCxnSpPr>
        <p:spPr>
          <a:xfrm flipV="1">
            <a:off x="5905500" y="2649538"/>
            <a:ext cx="231775" cy="317500"/>
          </a:xfrm>
          <a:prstGeom prst="line">
            <a:avLst/>
          </a:prstGeom>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323ACBC3-CD3A-CA18-EAFB-92A7B5A0FD2F}"/>
              </a:ext>
            </a:extLst>
          </p:cNvPr>
          <p:cNvCxnSpPr>
            <a:cxnSpLocks/>
          </p:cNvCxnSpPr>
          <p:nvPr/>
        </p:nvCxnSpPr>
        <p:spPr>
          <a:xfrm flipH="1" flipV="1">
            <a:off x="5905500" y="3581400"/>
            <a:ext cx="376238" cy="298450"/>
          </a:xfrm>
          <a:prstGeom prst="line">
            <a:avLst/>
          </a:prstGeom>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53166A9B-DB34-DF4D-0607-79F1008D5EE6}"/>
              </a:ext>
            </a:extLst>
          </p:cNvPr>
          <p:cNvCxnSpPr>
            <a:cxnSpLocks/>
            <a:endCxn id="22" idx="6"/>
          </p:cNvCxnSpPr>
          <p:nvPr/>
        </p:nvCxnSpPr>
        <p:spPr>
          <a:xfrm flipH="1" flipV="1">
            <a:off x="3079750" y="2649538"/>
            <a:ext cx="322263" cy="228600"/>
          </a:xfrm>
          <a:prstGeom prst="line">
            <a:avLst/>
          </a:prstGeom>
          <a:ln/>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E922CE81-85BE-3B4F-7D55-759BE597CB93}"/>
              </a:ext>
            </a:extLst>
          </p:cNvPr>
          <p:cNvCxnSpPr>
            <a:cxnSpLocks/>
          </p:cNvCxnSpPr>
          <p:nvPr/>
        </p:nvCxnSpPr>
        <p:spPr>
          <a:xfrm flipV="1">
            <a:off x="3209925" y="4059238"/>
            <a:ext cx="460375" cy="312737"/>
          </a:xfrm>
          <a:prstGeom prst="line">
            <a:avLst/>
          </a:prstGeom>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頁尾版面配置區 4">
            <a:extLst>
              <a:ext uri="{FF2B5EF4-FFF2-40B4-BE49-F238E27FC236}">
                <a16:creationId xmlns:a16="http://schemas.microsoft.com/office/drawing/2014/main" id="{6877DBE6-D419-189C-9901-D47D4E6256E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8CB58581-3EFD-EA46-B3D0-578B62355739}" type="slidenum">
              <a:rPr kumimoji="0" lang="en-US" altLang="zh-TW" sz="1200" b="0" smtClean="0">
                <a:solidFill>
                  <a:schemeClr val="tx1"/>
                </a:solidFill>
              </a:rPr>
              <a:pPr/>
              <a:t>58</a:t>
            </a:fld>
            <a:endParaRPr kumimoji="0" lang="en-US" altLang="zh-TW" sz="1200" b="0">
              <a:solidFill>
                <a:schemeClr val="tx1"/>
              </a:solidFill>
            </a:endParaRPr>
          </a:p>
        </p:txBody>
      </p:sp>
      <p:sp>
        <p:nvSpPr>
          <p:cNvPr id="2" name="標題 1">
            <a:extLst>
              <a:ext uri="{FF2B5EF4-FFF2-40B4-BE49-F238E27FC236}">
                <a16:creationId xmlns:a16="http://schemas.microsoft.com/office/drawing/2014/main" id="{5468580A-CBE8-2FFB-D633-61F5DE03F99B}"/>
              </a:ext>
            </a:extLst>
          </p:cNvPr>
          <p:cNvSpPr>
            <a:spLocks noGrp="1"/>
          </p:cNvSpPr>
          <p:nvPr>
            <p:ph type="ctrTitle" idx="4294967295"/>
          </p:nvPr>
        </p:nvSpPr>
        <p:spPr>
          <a:xfrm>
            <a:off x="520700" y="638175"/>
            <a:ext cx="7902575" cy="3273425"/>
          </a:xfrm>
        </p:spPr>
        <p:txBody>
          <a:bodyPr>
            <a:normAutofit/>
          </a:bodyPr>
          <a:lstStyle/>
          <a:p>
            <a:pPr algn="ctr" eaLnBrk="1" hangingPunct="1">
              <a:defRPr/>
            </a:pPr>
            <a:r>
              <a:rPr lang="zh-TW" altLang="en-US" sz="4300" dirty="0">
                <a:effectLst>
                  <a:outerShdw blurRad="38100" dist="38100" dir="2700000" algn="tl">
                    <a:srgbClr val="C0C0C0"/>
                  </a:outerShdw>
                </a:effectLst>
                <a:latin typeface="Arial" charset="0"/>
                <a:ea typeface="新細明體" pitchFamily="18" charset="-120"/>
              </a:rPr>
              <a:t>第三課節</a:t>
            </a:r>
            <a:r>
              <a:rPr lang="en-US" altLang="zh-TW" sz="4300" dirty="0">
                <a:effectLst>
                  <a:outerShdw blurRad="38100" dist="38100" dir="2700000" algn="tl">
                    <a:srgbClr val="C0C0C0"/>
                  </a:outerShdw>
                </a:effectLst>
                <a:latin typeface="Arial" charset="0"/>
                <a:ea typeface="新細明體" pitchFamily="18" charset="-120"/>
              </a:rPr>
              <a:t/>
            </a:r>
            <a:br>
              <a:rPr lang="en-US" altLang="zh-TW" sz="4300" dirty="0">
                <a:effectLst>
                  <a:outerShdw blurRad="38100" dist="38100" dir="2700000" algn="tl">
                    <a:srgbClr val="C0C0C0"/>
                  </a:outerShdw>
                </a:effectLst>
                <a:latin typeface="Arial" charset="0"/>
                <a:ea typeface="新細明體" pitchFamily="18" charset="-120"/>
              </a:rPr>
            </a:br>
            <a:r>
              <a:rPr lang="zh-TW" altLang="en-US" sz="4300" dirty="0">
                <a:effectLst>
                  <a:outerShdw blurRad="38100" dist="38100" dir="2700000" algn="tl">
                    <a:srgbClr val="C0C0C0"/>
                  </a:outerShdw>
                </a:effectLst>
                <a:latin typeface="Arial" charset="0"/>
                <a:ea typeface="新細明體" pitchFamily="18" charset="-120"/>
              </a:rPr>
              <a:t>錯誤更正</a:t>
            </a:r>
            <a:r>
              <a:rPr lang="en-US" altLang="zh-CN" sz="4300" dirty="0">
                <a:effectLst>
                  <a:outerShdw blurRad="38100" dist="38100" dir="2700000" algn="tl">
                    <a:srgbClr val="C0C0C0"/>
                  </a:outerShdw>
                </a:effectLst>
                <a:latin typeface="Arial" charset="0"/>
                <a:ea typeface="新細明體" pitchFamily="18" charset="-120"/>
              </a:rPr>
              <a:t>(</a:t>
            </a:r>
            <a:r>
              <a:rPr lang="en-US" altLang="zh-TW" sz="4300" dirty="0">
                <a:effectLst>
                  <a:outerShdw blurRad="38100" dist="38100" dir="2700000" algn="tl">
                    <a:srgbClr val="C0C0C0"/>
                  </a:outerShdw>
                </a:effectLst>
                <a:latin typeface="Arial" charset="0"/>
                <a:ea typeface="新細明體" pitchFamily="18" charset="-120"/>
              </a:rPr>
              <a:t>II</a:t>
            </a:r>
            <a:r>
              <a:rPr lang="en-US" altLang="zh-CN" sz="4300" dirty="0">
                <a:effectLst>
                  <a:outerShdw blurRad="38100" dist="38100" dir="2700000" algn="tl">
                    <a:srgbClr val="C0C0C0"/>
                  </a:outerShdw>
                </a:effectLst>
                <a:latin typeface="Arial" charset="0"/>
                <a:ea typeface="新細明體" pitchFamily="18" charset="-120"/>
              </a:rPr>
              <a:t>)</a:t>
            </a:r>
            <a:br>
              <a:rPr lang="en-US" altLang="zh-CN" sz="4300" dirty="0">
                <a:effectLst>
                  <a:outerShdw blurRad="38100" dist="38100" dir="2700000" algn="tl">
                    <a:srgbClr val="C0C0C0"/>
                  </a:outerShdw>
                </a:effectLst>
                <a:latin typeface="Arial" charset="0"/>
                <a:ea typeface="新細明體" pitchFamily="18" charset="-120"/>
              </a:rPr>
            </a:br>
            <a:r>
              <a:rPr lang="zh-CN" altLang="en-US" sz="4300" dirty="0">
                <a:effectLst>
                  <a:outerShdw blurRad="38100" dist="38100" dir="2700000" algn="tl">
                    <a:srgbClr val="C0C0C0"/>
                  </a:outerShdw>
                </a:effectLst>
                <a:latin typeface="Poiret One" panose="00000500000000000000" pitchFamily="2" charset="0"/>
                <a:ea typeface="新細明體" pitchFamily="18" charset="-120"/>
              </a:rPr>
              <a:t>－</a:t>
            </a:r>
            <a:r>
              <a:rPr lang="zh-TW" altLang="en-US" sz="4300" dirty="0">
                <a:effectLst>
                  <a:outerShdw blurRad="38100" dist="38100" dir="2700000" algn="tl">
                    <a:srgbClr val="C0C0C0"/>
                  </a:outerShdw>
                </a:effectLst>
                <a:latin typeface="Poiret One" panose="00000500000000000000" pitchFamily="2" charset="0"/>
                <a:ea typeface="新細明體" pitchFamily="18" charset="-120"/>
              </a:rPr>
              <a:t> 會</a:t>
            </a:r>
            <a:r>
              <a:rPr lang="zh-TW" altLang="en-US" sz="4300" dirty="0">
                <a:effectLst>
                  <a:outerShdw blurRad="38100" dist="38100" dir="2700000" algn="tl">
                    <a:srgbClr val="C0C0C0"/>
                  </a:outerShdw>
                </a:effectLst>
                <a:latin typeface="Arial" charset="0"/>
                <a:ea typeface="新細明體" pitchFamily="18" charset="-120"/>
              </a:rPr>
              <a:t>導致試算表不平衡的錯誤</a:t>
            </a:r>
            <a:endParaRPr lang="en-US" altLang="zh-TW" sz="4300" dirty="0">
              <a:effectLst>
                <a:outerShdw blurRad="38100" dist="38100" dir="2700000" algn="tl">
                  <a:srgbClr val="C0C0C0"/>
                </a:outerShdw>
              </a:effectLst>
              <a:latin typeface="Arial" charset="0"/>
              <a:ea typeface="新細明體" pitchFamily="18" charset="-120"/>
            </a:endParaRPr>
          </a:p>
        </p:txBody>
      </p:sp>
      <p:pic>
        <p:nvPicPr>
          <p:cNvPr id="122884" name="Picture 7">
            <a:extLst>
              <a:ext uri="{FF2B5EF4-FFF2-40B4-BE49-F238E27FC236}">
                <a16:creationId xmlns:a16="http://schemas.microsoft.com/office/drawing/2014/main" id="{0162FB1A-B6CB-36FA-C701-BF5203A7B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4149725"/>
            <a:ext cx="2343150"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頁尾版面配置區 4">
            <a:extLst>
              <a:ext uri="{FF2B5EF4-FFF2-40B4-BE49-F238E27FC236}">
                <a16:creationId xmlns:a16="http://schemas.microsoft.com/office/drawing/2014/main" id="{2521478D-1D47-C03F-4514-8DC334EDD374}"/>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45A27D04-8F5F-2742-899B-D10A6C55E46C}" type="slidenum">
              <a:rPr kumimoji="0" lang="en-US" altLang="zh-TW" sz="1200" b="0" smtClean="0">
                <a:solidFill>
                  <a:schemeClr val="tx1"/>
                </a:solidFill>
              </a:rPr>
              <a:pPr/>
              <a:t>59</a:t>
            </a:fld>
            <a:endParaRPr kumimoji="0" lang="en-US" altLang="zh-TW" sz="1200" b="0">
              <a:solidFill>
                <a:schemeClr val="tx1"/>
              </a:solidFill>
            </a:endParaRPr>
          </a:p>
        </p:txBody>
      </p:sp>
      <p:sp>
        <p:nvSpPr>
          <p:cNvPr id="124931" name="內容版面配置區 3">
            <a:extLst>
              <a:ext uri="{FF2B5EF4-FFF2-40B4-BE49-F238E27FC236}">
                <a16:creationId xmlns:a16="http://schemas.microsoft.com/office/drawing/2014/main" id="{45EE85C8-4DB2-8135-9B1B-5BCB2B5015F1}"/>
              </a:ext>
            </a:extLst>
          </p:cNvPr>
          <p:cNvSpPr>
            <a:spLocks noGrp="1" noChangeArrowheads="1"/>
          </p:cNvSpPr>
          <p:nvPr>
            <p:ph sz="half" idx="4294967295"/>
          </p:nvPr>
        </p:nvSpPr>
        <p:spPr>
          <a:xfrm>
            <a:off x="3503613" y="1646238"/>
            <a:ext cx="4865687" cy="1979612"/>
          </a:xfrm>
        </p:spPr>
        <p:txBody>
          <a:bodyPr/>
          <a:lstStyle/>
          <a:p>
            <a:pPr marL="365125" indent="-282575" eaLnBrk="1" hangingPunct="1">
              <a:buFont typeface="Wingdings" pitchFamily="2" charset="2"/>
              <a:buNone/>
            </a:pPr>
            <a:r>
              <a:rPr lang="en-US" altLang="zh-CN">
                <a:solidFill>
                  <a:schemeClr val="tx2"/>
                </a:solidFill>
                <a:ea typeface="新細明體" panose="02020500000000000000" pitchFamily="18" charset="-120"/>
              </a:rPr>
              <a:t>	</a:t>
            </a:r>
            <a:r>
              <a:rPr lang="zh-TW" altLang="en-US">
                <a:solidFill>
                  <a:schemeClr val="tx2"/>
                </a:solidFill>
                <a:ea typeface="新細明體" panose="02020500000000000000" pitchFamily="18" charset="-120"/>
              </a:rPr>
              <a:t>如果她不能保持平衡，</a:t>
            </a:r>
          </a:p>
        </p:txBody>
      </p:sp>
      <p:sp>
        <p:nvSpPr>
          <p:cNvPr id="124932" name="WordArt 19">
            <a:extLst>
              <a:ext uri="{FF2B5EF4-FFF2-40B4-BE49-F238E27FC236}">
                <a16:creationId xmlns:a16="http://schemas.microsoft.com/office/drawing/2014/main" id="{F8929EF8-62AD-9D09-7213-CAC2A42038BD}"/>
              </a:ext>
            </a:extLst>
          </p:cNvPr>
          <p:cNvSpPr>
            <a:spLocks noChangeArrowheads="1" noChangeShapeType="1" noTextEdit="1"/>
          </p:cNvSpPr>
          <p:nvPr/>
        </p:nvSpPr>
        <p:spPr bwMode="auto">
          <a:xfrm>
            <a:off x="4031928" y="2431255"/>
            <a:ext cx="3600450" cy="1371600"/>
          </a:xfrm>
          <a:prstGeom prst="rect">
            <a:avLst/>
          </a:prstGeom>
        </p:spPr>
        <p:txBody>
          <a:bodyPr wrap="none" fromWordArt="1">
            <a:prstTxWarp prst="textSlantUp">
              <a:avLst>
                <a:gd name="adj" fmla="val 32056"/>
              </a:avLst>
            </a:prstTxWarp>
          </a:bodyPr>
          <a:lstStyle/>
          <a:p>
            <a:pPr algn="ctr">
              <a:defRPr/>
            </a:pPr>
            <a:r>
              <a:rPr lang="zh-TW" alt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她會摔倒</a:t>
            </a:r>
            <a:r>
              <a:rPr lang="en-US" altLang="zh-TW"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a:t>
            </a:r>
            <a:endParaRPr lang="zh-TW" alt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endParaRPr>
          </a:p>
        </p:txBody>
      </p:sp>
      <p:pic>
        <p:nvPicPr>
          <p:cNvPr id="124933" name="Picture 11">
            <a:extLst>
              <a:ext uri="{FF2B5EF4-FFF2-40B4-BE49-F238E27FC236}">
                <a16:creationId xmlns:a16="http://schemas.microsoft.com/office/drawing/2014/main" id="{B89BFBD1-B5FB-7BC4-C721-A5902CEDA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368300"/>
            <a:ext cx="1957387"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頁尾版面配置區 4">
            <a:extLst>
              <a:ext uri="{FF2B5EF4-FFF2-40B4-BE49-F238E27FC236}">
                <a16:creationId xmlns:a16="http://schemas.microsoft.com/office/drawing/2014/main" id="{14AEB2C3-93E9-D6DB-D5F1-1B9DCF03E8F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7D0154EE-0705-0F49-A631-11C3AC197F71}" type="slidenum">
              <a:rPr kumimoji="0" lang="en-US" altLang="zh-TW" sz="1200" b="0" smtClean="0">
                <a:solidFill>
                  <a:schemeClr val="tx1"/>
                </a:solidFill>
              </a:rPr>
              <a:pPr/>
              <a:t>6</a:t>
            </a:fld>
            <a:endParaRPr kumimoji="0" lang="en-US" altLang="zh-TW" sz="1200" b="0">
              <a:solidFill>
                <a:schemeClr val="tx1"/>
              </a:solidFill>
            </a:endParaRPr>
          </a:p>
        </p:txBody>
      </p:sp>
      <p:sp>
        <p:nvSpPr>
          <p:cNvPr id="16387" name="Rectangle 15">
            <a:extLst>
              <a:ext uri="{FF2B5EF4-FFF2-40B4-BE49-F238E27FC236}">
                <a16:creationId xmlns:a16="http://schemas.microsoft.com/office/drawing/2014/main" id="{BDD90B68-473C-C8AB-8862-F84D34B2D945}"/>
              </a:ext>
            </a:extLst>
          </p:cNvPr>
          <p:cNvSpPr>
            <a:spLocks noGrp="1" noChangeArrowheads="1"/>
          </p:cNvSpPr>
          <p:nvPr>
            <p:ph type="title" idx="4294967295"/>
          </p:nvPr>
        </p:nvSpPr>
        <p:spPr/>
        <p:txBody>
          <a:bodyPr/>
          <a:lstStyle/>
          <a:p>
            <a:r>
              <a:rPr lang="zh-TW" altLang="en-US">
                <a:ea typeface="新細明體" panose="02020500000000000000" pitchFamily="18" charset="-120"/>
              </a:rPr>
              <a:t>解釋差異</a:t>
            </a:r>
          </a:p>
        </p:txBody>
      </p:sp>
      <p:sp>
        <p:nvSpPr>
          <p:cNvPr id="11" name="書卷 (垂直) 10">
            <a:extLst>
              <a:ext uri="{FF2B5EF4-FFF2-40B4-BE49-F238E27FC236}">
                <a16:creationId xmlns:a16="http://schemas.microsoft.com/office/drawing/2014/main" id="{0DDD0A99-81B4-94C9-9895-3C8097BCD1E0}"/>
              </a:ext>
            </a:extLst>
          </p:cNvPr>
          <p:cNvSpPr/>
          <p:nvPr/>
        </p:nvSpPr>
        <p:spPr>
          <a:xfrm>
            <a:off x="2592388" y="1538288"/>
            <a:ext cx="4435475" cy="4784725"/>
          </a:xfrm>
          <a:prstGeom prst="verticalScroll">
            <a:avLst/>
          </a:prstGeom>
          <a:blipFill>
            <a:blip r:embed="rId3"/>
            <a:tile tx="0" ty="0" sx="100000" sy="100000" flip="none" algn="tl"/>
          </a:blipFill>
          <a:ln>
            <a:solidFill>
              <a:srgbClr val="996633"/>
            </a:solidFill>
          </a:ln>
          <a:effectLst>
            <a:outerShdw blurRad="50800" dist="50800" dir="5400000" sx="85000" sy="85000" algn="ctr" rotWithShape="0">
              <a:schemeClr val="accent4">
                <a:lumMod val="75000"/>
                <a:lumOff val="25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Wingdings" pitchFamily="2" charset="2"/>
              <a:buNone/>
              <a:defRPr/>
            </a:pPr>
            <a:endParaRPr lang="zh-TW" altLang="en-US" sz="2800">
              <a:solidFill>
                <a:srgbClr val="9C9C9C"/>
              </a:solidFill>
              <a:effectLst>
                <a:outerShdw blurRad="38100" dist="38100" dir="2700000" algn="tl">
                  <a:srgbClr val="C0C0C0"/>
                </a:outerShdw>
              </a:effectLst>
              <a:latin typeface="Arial" charset="0"/>
              <a:ea typeface="新細明體" pitchFamily="18" charset="-120"/>
            </a:endParaRPr>
          </a:p>
        </p:txBody>
      </p:sp>
      <p:sp>
        <p:nvSpPr>
          <p:cNvPr id="2" name="標題 1">
            <a:extLst>
              <a:ext uri="{FF2B5EF4-FFF2-40B4-BE49-F238E27FC236}">
                <a16:creationId xmlns:a16="http://schemas.microsoft.com/office/drawing/2014/main" id="{D2802A1D-8629-A939-4BDA-C64C999EAD1E}"/>
              </a:ext>
            </a:extLst>
          </p:cNvPr>
          <p:cNvSpPr>
            <a:spLocks/>
          </p:cNvSpPr>
          <p:nvPr/>
        </p:nvSpPr>
        <p:spPr bwMode="auto">
          <a:xfrm>
            <a:off x="3132138" y="2528888"/>
            <a:ext cx="3348037" cy="2081212"/>
          </a:xfrm>
          <a:prstGeom prst="rect">
            <a:avLst/>
          </a:prstGeom>
          <a:noFill/>
          <a:ln w="9525">
            <a:noFill/>
            <a:miter lim="800000"/>
            <a:headEnd/>
            <a:tailEnd/>
          </a:ln>
        </p:spPr>
        <p:txBody>
          <a:bodyPr anchor="ctr"/>
          <a:lstStyle/>
          <a:p>
            <a:pPr algn="ctr" eaLnBrk="1" hangingPunct="1">
              <a:defRPr/>
            </a:pPr>
            <a:r>
              <a:rPr lang="zh-TW" altLang="en-US" sz="3200" kern="0" dirty="0">
                <a:effectLst>
                  <a:outerShdw blurRad="38100" dist="38100" dir="2700000" algn="tl">
                    <a:srgbClr val="C0C0C0"/>
                  </a:outerShdw>
                </a:effectLst>
                <a:latin typeface="新細明體" panose="02020500000000000000" pitchFamily="18" charset="-120"/>
                <a:cs typeface="+mj-cs"/>
              </a:rPr>
              <a:t>銀行往來調節表</a:t>
            </a:r>
            <a:endParaRPr lang="en-US" altLang="zh-TW" sz="3200" kern="0" dirty="0">
              <a:effectLst>
                <a:outerShdw blurRad="38100" dist="38100" dir="2700000" algn="tl">
                  <a:srgbClr val="C0C0C0"/>
                </a:outerShdw>
              </a:effectLst>
              <a:latin typeface="新細明體" panose="02020500000000000000" pitchFamily="18" charset="-120"/>
              <a:cs typeface="+mj-cs"/>
            </a:endParaRPr>
          </a:p>
        </p:txBody>
      </p:sp>
      <p:sp>
        <p:nvSpPr>
          <p:cNvPr id="15" name="文字方塊 14">
            <a:extLst>
              <a:ext uri="{FF2B5EF4-FFF2-40B4-BE49-F238E27FC236}">
                <a16:creationId xmlns:a16="http://schemas.microsoft.com/office/drawing/2014/main" id="{C9E47341-80E3-D259-246F-E1EC4FABFD0C}"/>
              </a:ext>
            </a:extLst>
          </p:cNvPr>
          <p:cNvSpPr txBox="1"/>
          <p:nvPr/>
        </p:nvSpPr>
        <p:spPr>
          <a:xfrm>
            <a:off x="6911975" y="4329113"/>
            <a:ext cx="2128838" cy="523875"/>
          </a:xfrm>
          <a:prstGeom prst="rect">
            <a:avLst/>
          </a:prstGeom>
          <a:noFill/>
        </p:spPr>
        <p:txBody>
          <a:bodyPr>
            <a:spAutoFit/>
          </a:bodyPr>
          <a:lstStyle/>
          <a:p>
            <a:pPr eaLnBrk="1" hangingPunct="1">
              <a:buFont typeface="Wingdings" pitchFamily="2" charset="2"/>
              <a:buNone/>
              <a:defRPr/>
            </a:pPr>
            <a:r>
              <a:rPr lang="zh-TW" altLang="en-US" sz="2800" dirty="0">
                <a:effectLst>
                  <a:outerShdw blurRad="38100" dist="38100" dir="2700000" algn="tl">
                    <a:srgbClr val="C0C0C0"/>
                  </a:outerShdw>
                </a:effectLst>
                <a:latin typeface="Arial" charset="0"/>
              </a:rPr>
              <a:t>銀行結單</a:t>
            </a:r>
          </a:p>
        </p:txBody>
      </p:sp>
      <p:sp>
        <p:nvSpPr>
          <p:cNvPr id="9233" name="Text Box 17">
            <a:extLst>
              <a:ext uri="{FF2B5EF4-FFF2-40B4-BE49-F238E27FC236}">
                <a16:creationId xmlns:a16="http://schemas.microsoft.com/office/drawing/2014/main" id="{8016C3A4-7A77-A628-306B-39312DA870FC}"/>
              </a:ext>
            </a:extLst>
          </p:cNvPr>
          <p:cNvSpPr txBox="1">
            <a:spLocks noChangeArrowheads="1"/>
          </p:cNvSpPr>
          <p:nvPr/>
        </p:nvSpPr>
        <p:spPr bwMode="auto">
          <a:xfrm>
            <a:off x="701675" y="4329113"/>
            <a:ext cx="1262063" cy="523875"/>
          </a:xfrm>
          <a:prstGeom prst="rect">
            <a:avLst/>
          </a:prstGeom>
          <a:noFill/>
          <a:ln>
            <a:noFill/>
          </a:ln>
          <a:effectLst/>
        </p:spPr>
        <p:txBody>
          <a:bodyPr wrap="none">
            <a:spAutoFit/>
          </a:bodyPr>
          <a:lstStyle/>
          <a:p>
            <a:pPr eaLnBrk="1" hangingPunct="1">
              <a:defRPr/>
            </a:pPr>
            <a:r>
              <a:rPr lang="zh-TW" altLang="en-US" sz="2800" dirty="0">
                <a:effectLst>
                  <a:outerShdw blurRad="38100" dist="38100" dir="2700000" algn="tl">
                    <a:srgbClr val="C0C0C0"/>
                  </a:outerShdw>
                </a:effectLst>
              </a:rPr>
              <a:t>現金簿</a:t>
            </a:r>
            <a:endParaRPr lang="en-US" altLang="zh-TW" sz="2800" dirty="0">
              <a:effectLst>
                <a:outerShdw blurRad="38100" dist="38100" dir="2700000" algn="tl">
                  <a:srgbClr val="C0C0C0"/>
                </a:outerShdw>
              </a:effectLst>
            </a:endParaRPr>
          </a:p>
        </p:txBody>
      </p:sp>
      <p:pic>
        <p:nvPicPr>
          <p:cNvPr id="16392" name="Picture 19">
            <a:extLst>
              <a:ext uri="{FF2B5EF4-FFF2-40B4-BE49-F238E27FC236}">
                <a16:creationId xmlns:a16="http://schemas.microsoft.com/office/drawing/2014/main" id="{8E5D3BD3-4450-6CE3-553D-E8A94D172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19375"/>
            <a:ext cx="2951163"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3" name="Picture 20">
            <a:extLst>
              <a:ext uri="{FF2B5EF4-FFF2-40B4-BE49-F238E27FC236}">
                <a16:creationId xmlns:a16="http://schemas.microsoft.com/office/drawing/2014/main" id="{8D3438D7-7E3C-CABB-3542-9EE3A4276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463" y="2708275"/>
            <a:ext cx="1898650" cy="139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4" presetClass="entr" presetSubtype="1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頁尾版面配置區 4">
            <a:extLst>
              <a:ext uri="{FF2B5EF4-FFF2-40B4-BE49-F238E27FC236}">
                <a16:creationId xmlns:a16="http://schemas.microsoft.com/office/drawing/2014/main" id="{835D43ED-6274-78E6-C505-FFFB5E74D08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CEE564EF-DC00-4E4B-B884-92D3B58F3861}" type="slidenum">
              <a:rPr kumimoji="0" lang="en-US" altLang="zh-TW" sz="1200" b="0" smtClean="0">
                <a:solidFill>
                  <a:schemeClr val="tx1"/>
                </a:solidFill>
              </a:rPr>
              <a:pPr/>
              <a:t>60</a:t>
            </a:fld>
            <a:endParaRPr kumimoji="0" lang="en-US" altLang="zh-TW" sz="1200" b="0">
              <a:solidFill>
                <a:schemeClr val="tx1"/>
              </a:solidFill>
            </a:endParaRPr>
          </a:p>
        </p:txBody>
      </p:sp>
      <p:sp>
        <p:nvSpPr>
          <p:cNvPr id="2" name="標題 1">
            <a:extLst>
              <a:ext uri="{FF2B5EF4-FFF2-40B4-BE49-F238E27FC236}">
                <a16:creationId xmlns:a16="http://schemas.microsoft.com/office/drawing/2014/main" id="{E75F6485-16DE-1735-5715-EA4B71514DEF}"/>
              </a:ext>
            </a:extLst>
          </p:cNvPr>
          <p:cNvSpPr>
            <a:spLocks/>
          </p:cNvSpPr>
          <p:nvPr/>
        </p:nvSpPr>
        <p:spPr bwMode="auto">
          <a:xfrm>
            <a:off x="520700" y="1268413"/>
            <a:ext cx="5581650" cy="720725"/>
          </a:xfrm>
          <a:prstGeom prst="rect">
            <a:avLst/>
          </a:prstGeom>
          <a:noFill/>
          <a:ln w="9525">
            <a:noFill/>
            <a:miter lim="800000"/>
            <a:headEnd/>
            <a:tailEnd/>
          </a:ln>
        </p:spPr>
        <p:txBody>
          <a:bodyPr anchor="ctr"/>
          <a:lstStyle/>
          <a:p>
            <a:pPr algn="ctr" eaLnBrk="1" hangingPunct="1">
              <a:defRPr/>
            </a:pPr>
            <a:r>
              <a:rPr lang="zh-TW" altLang="en-GB" sz="2200" dirty="0">
                <a:effectLst>
                  <a:outerShdw blurRad="38100" dist="38100" dir="2700000" algn="tl">
                    <a:srgbClr val="C0C0C0"/>
                  </a:outerShdw>
                </a:effectLst>
                <a:cs typeface="Arial" panose="020B0604020202020204" pitchFamily="34" charset="0"/>
              </a:rPr>
              <a:t>龍騰</a:t>
            </a:r>
            <a:r>
              <a:rPr lang="zh-TW" altLang="en-US" sz="2200" dirty="0">
                <a:effectLst>
                  <a:outerShdw blurRad="38100" dist="38100" dir="2700000" algn="tl">
                    <a:srgbClr val="C0C0C0"/>
                  </a:outerShdw>
                </a:effectLst>
                <a:cs typeface="Arial" panose="020B0604020202020204" pitchFamily="34" charset="0"/>
              </a:rPr>
              <a:t>公司</a:t>
            </a:r>
            <a:endParaRPr lang="en-US" altLang="zh-TW" sz="2200" dirty="0">
              <a:effectLst>
                <a:outerShdw blurRad="38100" dist="38100" dir="2700000" algn="tl">
                  <a:srgbClr val="C0C0C0"/>
                </a:outerShdw>
              </a:effectLst>
              <a:cs typeface="Arial" panose="020B0604020202020204" pitchFamily="34" charset="0"/>
            </a:endParaRPr>
          </a:p>
          <a:p>
            <a:pPr algn="ctr" eaLnBrk="1" hangingPunct="1">
              <a:defRPr/>
            </a:pPr>
            <a:r>
              <a:rPr lang="zh-TW" altLang="en-US" sz="2200" dirty="0">
                <a:effectLst>
                  <a:outerShdw blurRad="38100" dist="38100" dir="2700000" algn="tl">
                    <a:srgbClr val="C0C0C0"/>
                  </a:outerShdw>
                </a:effectLst>
                <a:cs typeface="Arial" panose="020B0604020202020204" pitchFamily="34" charset="0"/>
              </a:rPr>
              <a:t>第</a:t>
            </a:r>
            <a:r>
              <a:rPr lang="en-US" altLang="zh-TW" sz="2200" dirty="0">
                <a:effectLst>
                  <a:outerShdw blurRad="38100" dist="38100" dir="2700000" algn="tl">
                    <a:srgbClr val="C0C0C0"/>
                  </a:outerShdw>
                </a:effectLst>
                <a:cs typeface="Arial" panose="020B0604020202020204" pitchFamily="34" charset="0"/>
              </a:rPr>
              <a:t>8</a:t>
            </a:r>
            <a:r>
              <a:rPr lang="zh-TW" altLang="en-US" sz="2200" dirty="0">
                <a:effectLst>
                  <a:outerShdw blurRad="38100" dist="38100" dir="2700000" algn="tl">
                    <a:srgbClr val="C0C0C0"/>
                  </a:outerShdw>
                </a:effectLst>
                <a:cs typeface="Arial" panose="020B0604020202020204" pitchFamily="34" charset="0"/>
              </a:rPr>
              <a:t>年</a:t>
            </a:r>
            <a:r>
              <a:rPr lang="en-US" altLang="zh-TW" sz="2200" dirty="0">
                <a:effectLst>
                  <a:outerShdw blurRad="38100" dist="38100" dir="2700000" algn="tl">
                    <a:srgbClr val="C0C0C0"/>
                  </a:outerShdw>
                </a:effectLst>
                <a:cs typeface="Arial" panose="020B0604020202020204" pitchFamily="34" charset="0"/>
              </a:rPr>
              <a:t>12</a:t>
            </a:r>
            <a:r>
              <a:rPr lang="zh-TW" altLang="en-US" sz="2200" dirty="0">
                <a:effectLst>
                  <a:outerShdw blurRad="38100" dist="38100" dir="2700000" algn="tl">
                    <a:srgbClr val="C0C0C0"/>
                  </a:outerShdw>
                </a:effectLst>
                <a:cs typeface="Arial" panose="020B0604020202020204" pitchFamily="34" charset="0"/>
              </a:rPr>
              <a:t>月</a:t>
            </a:r>
            <a:r>
              <a:rPr lang="en-US" altLang="zh-TW" sz="2200" dirty="0">
                <a:effectLst>
                  <a:outerShdw blurRad="38100" dist="38100" dir="2700000" algn="tl">
                    <a:srgbClr val="C0C0C0"/>
                  </a:outerShdw>
                </a:effectLst>
                <a:cs typeface="Arial" panose="020B0604020202020204" pitchFamily="34" charset="0"/>
              </a:rPr>
              <a:t>31</a:t>
            </a:r>
            <a:r>
              <a:rPr lang="zh-TW" altLang="en-US" sz="2200" dirty="0">
                <a:effectLst>
                  <a:outerShdw blurRad="38100" dist="38100" dir="2700000" algn="tl">
                    <a:srgbClr val="C0C0C0"/>
                  </a:outerShdw>
                </a:effectLst>
                <a:cs typeface="Arial" panose="020B0604020202020204" pitchFamily="34" charset="0"/>
              </a:rPr>
              <a:t>日的試算表</a:t>
            </a:r>
            <a:endParaRPr lang="en-US" altLang="zh-TW" sz="2200" dirty="0">
              <a:effectLst>
                <a:outerShdw blurRad="38100" dist="38100" dir="2700000" algn="tl">
                  <a:srgbClr val="C0C0C0"/>
                </a:outerShdw>
              </a:effectLst>
              <a:cs typeface="Arial" panose="020B0604020202020204" pitchFamily="34" charset="0"/>
            </a:endParaRPr>
          </a:p>
        </p:txBody>
      </p:sp>
      <p:sp>
        <p:nvSpPr>
          <p:cNvPr id="126980" name="Text Box 7">
            <a:extLst>
              <a:ext uri="{FF2B5EF4-FFF2-40B4-BE49-F238E27FC236}">
                <a16:creationId xmlns:a16="http://schemas.microsoft.com/office/drawing/2014/main" id="{C932B1D7-92E8-CB62-C82C-1670633C1420}"/>
              </a:ext>
            </a:extLst>
          </p:cNvPr>
          <p:cNvSpPr txBox="1">
            <a:spLocks noChangeArrowheads="1"/>
          </p:cNvSpPr>
          <p:nvPr/>
        </p:nvSpPr>
        <p:spPr bwMode="auto">
          <a:xfrm>
            <a:off x="1601788" y="368300"/>
            <a:ext cx="639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zh-TW" altLang="en-US" sz="3600" dirty="0">
                <a:solidFill>
                  <a:schemeClr val="tx2"/>
                </a:solidFill>
              </a:rPr>
              <a:t>這份試算表正確嗎？</a:t>
            </a:r>
            <a:endParaRPr lang="en-US" altLang="zh-TW" sz="3600" dirty="0">
              <a:solidFill>
                <a:schemeClr val="tx2"/>
              </a:solidFill>
            </a:endParaRPr>
          </a:p>
        </p:txBody>
      </p:sp>
      <p:graphicFrame>
        <p:nvGraphicFramePr>
          <p:cNvPr id="190532" name="Group 68">
            <a:extLst>
              <a:ext uri="{FF2B5EF4-FFF2-40B4-BE49-F238E27FC236}">
                <a16:creationId xmlns:a16="http://schemas.microsoft.com/office/drawing/2014/main" id="{7D379F07-FBD5-765A-1515-98078AD3C997}"/>
              </a:ext>
            </a:extLst>
          </p:cNvPr>
          <p:cNvGraphicFramePr>
            <a:graphicFrameLocks noGrp="1"/>
          </p:cNvGraphicFramePr>
          <p:nvPr>
            <p:extLst>
              <p:ext uri="{D42A27DB-BD31-4B8C-83A1-F6EECF244321}">
                <p14:modId xmlns:p14="http://schemas.microsoft.com/office/powerpoint/2010/main" val="138755932"/>
              </p:ext>
            </p:extLst>
          </p:nvPr>
        </p:nvGraphicFramePr>
        <p:xfrm>
          <a:off x="598488" y="2435225"/>
          <a:ext cx="4860925" cy="3694113"/>
        </p:xfrm>
        <a:graphic>
          <a:graphicData uri="http://schemas.openxmlformats.org/drawingml/2006/table">
            <a:tbl>
              <a:tblPr/>
              <a:tblGrid>
                <a:gridCol w="1620837">
                  <a:extLst>
                    <a:ext uri="{9D8B030D-6E8A-4147-A177-3AD203B41FA5}">
                      <a16:colId xmlns:a16="http://schemas.microsoft.com/office/drawing/2014/main" val="20000"/>
                    </a:ext>
                  </a:extLst>
                </a:gridCol>
                <a:gridCol w="719759">
                  <a:extLst>
                    <a:ext uri="{9D8B030D-6E8A-4147-A177-3AD203B41FA5}">
                      <a16:colId xmlns:a16="http://schemas.microsoft.com/office/drawing/2014/main" val="20001"/>
                    </a:ext>
                  </a:extLst>
                </a:gridCol>
                <a:gridCol w="899491">
                  <a:extLst>
                    <a:ext uri="{9D8B030D-6E8A-4147-A177-3AD203B41FA5}">
                      <a16:colId xmlns:a16="http://schemas.microsoft.com/office/drawing/2014/main" val="20002"/>
                    </a:ext>
                  </a:extLst>
                </a:gridCol>
                <a:gridCol w="1620838">
                  <a:extLst>
                    <a:ext uri="{9D8B030D-6E8A-4147-A177-3AD203B41FA5}">
                      <a16:colId xmlns:a16="http://schemas.microsoft.com/office/drawing/2014/main" val="20003"/>
                    </a:ext>
                  </a:extLst>
                </a:gridCol>
              </a:tblGrid>
              <a:tr h="450850">
                <a:tc gridSpan="2">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hMerge="1">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借方</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貸方</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63563">
                <a:tc gridSpan="2">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hMerge="1">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000" b="0" i="0" u="none" strike="noStrike" cap="none" normalizeH="0" baseline="0" dirty="0">
                          <a:ln>
                            <a:noFill/>
                          </a:ln>
                          <a:solidFill>
                            <a:schemeClr val="tx1"/>
                          </a:solidFill>
                          <a:effectLst/>
                          <a:latin typeface="Arial" charset="0"/>
                          <a:ea typeface="新細明體" pitchFamily="18" charset="-120"/>
                        </a:rPr>
                        <a:t>$</a:t>
                      </a:r>
                      <a:endParaRPr kumimoji="1" lang="en-US" altLang="zh-TW" sz="20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000" b="0" i="0" u="none" strike="noStrike" cap="none" normalizeH="0" baseline="0">
                          <a:ln>
                            <a:noFill/>
                          </a:ln>
                          <a:solidFill>
                            <a:schemeClr val="tx1"/>
                          </a:solidFill>
                          <a:effectLst/>
                          <a:latin typeface="Arial" charset="0"/>
                          <a:ea typeface="新細明體" pitchFamily="18" charset="-120"/>
                        </a:rPr>
                        <a:t>$</a:t>
                      </a: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50850">
                <a:tc gridSpan="2">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樓宇</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hMerge="1">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800" b="0" i="0" u="none" strike="noStrike" cap="none" normalizeH="0" baseline="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a:ln>
                            <a:noFill/>
                          </a:ln>
                          <a:solidFill>
                            <a:schemeClr val="tx1"/>
                          </a:solidFill>
                          <a:effectLst/>
                          <a:latin typeface="Arial" charset="0"/>
                          <a:ea typeface="新細明體" pitchFamily="18" charset="-120"/>
                        </a:rPr>
                        <a:t>100</a:t>
                      </a:r>
                      <a:endParaRPr kumimoji="1" lang="en-US" altLang="zh-TW" sz="2800" b="0" i="0" u="none" strike="noStrike" cap="none" normalizeH="0" baseline="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49263">
                <a:tc gridSpan="2">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現金</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hMerge="1">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chemeClr val="tx1"/>
                          </a:solidFill>
                          <a:effectLst/>
                          <a:latin typeface="Arial" charset="0"/>
                          <a:ea typeface="新細明體" pitchFamily="18" charset="-120"/>
                        </a:rPr>
                        <a:t>150</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50850">
                <a:tc gridSpan="2">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HK" altLang="en-US" sz="2800" b="0" i="0" u="none" strike="noStrike" cap="none" normalizeH="0" baseline="0" dirty="0" smtClean="0">
                          <a:ln>
                            <a:noFill/>
                          </a:ln>
                          <a:solidFill>
                            <a:schemeClr val="tx1"/>
                          </a:solidFill>
                          <a:effectLst/>
                          <a:latin typeface="Arial" charset="0"/>
                          <a:ea typeface="新細明體" pitchFamily="18" charset="-120"/>
                        </a:rPr>
                        <a:t>資本</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hMerge="1">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endParaRPr lang="en-US"/>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chemeClr val="tx1"/>
                          </a:solidFill>
                          <a:effectLst/>
                          <a:latin typeface="Arial" charset="0"/>
                          <a:ea typeface="新細明體" pitchFamily="18" charset="-120"/>
                        </a:rPr>
                        <a:t>1</a:t>
                      </a:r>
                      <a:r>
                        <a:rPr kumimoji="1" lang="en-US" altLang="zh-TW" sz="2800" b="0" i="0" u="none" strike="noStrike" cap="none" normalizeH="0" baseline="0" dirty="0">
                          <a:ln>
                            <a:noFill/>
                          </a:ln>
                          <a:solidFill>
                            <a:schemeClr val="tx1"/>
                          </a:solidFill>
                          <a:effectLst/>
                          <a:latin typeface="Arial" charset="0"/>
                          <a:ea typeface="新細明體" pitchFamily="18" charset="-120"/>
                        </a:rPr>
                        <a:t>3</a:t>
                      </a:r>
                      <a:r>
                        <a:rPr kumimoji="1" lang="en-US" altLang="zh-CN" sz="2800" b="0" i="0" u="none" strike="noStrike" cap="none" normalizeH="0" baseline="0" dirty="0">
                          <a:ln>
                            <a:noFill/>
                          </a:ln>
                          <a:solidFill>
                            <a:schemeClr val="tx1"/>
                          </a:solidFill>
                          <a:effectLst/>
                          <a:latin typeface="Arial" charset="0"/>
                          <a:ea typeface="新細明體" pitchFamily="18" charset="-120"/>
                        </a:rPr>
                        <a:t>0</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49263">
                <a:tc gridSpan="2">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0" i="0" u="none" strike="noStrike" cap="none" normalizeH="0" baseline="0" dirty="0">
                          <a:ln>
                            <a:noFill/>
                          </a:ln>
                          <a:solidFill>
                            <a:schemeClr val="tx1"/>
                          </a:solidFill>
                          <a:effectLst/>
                          <a:latin typeface="Arial" charset="0"/>
                          <a:ea typeface="新細明體" pitchFamily="18" charset="-120"/>
                        </a:rPr>
                        <a:t>應付貨款</a:t>
                      </a:r>
                      <a:endParaRPr kumimoji="1" lang="en-US" altLang="zh-TW" sz="20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chemeClr val="tx1"/>
                          </a:solidFill>
                          <a:effectLst/>
                          <a:latin typeface="Arial" charset="0"/>
                          <a:ea typeface="新細明體" pitchFamily="18" charset="-120"/>
                        </a:rPr>
                        <a:t>130</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539750">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a:ln>
                          <a:noFill/>
                        </a:ln>
                        <a:solidFill>
                          <a:schemeClr val="tx1"/>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gridSpan="2">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a:ln>
                            <a:noFill/>
                          </a:ln>
                          <a:solidFill>
                            <a:srgbClr val="FF3300"/>
                          </a:solidFill>
                          <a:effectLst/>
                          <a:latin typeface="Arial" charset="0"/>
                          <a:ea typeface="新細明體" pitchFamily="18" charset="-120"/>
                        </a:rPr>
                        <a:t>250</a:t>
                      </a:r>
                      <a:endParaRPr kumimoji="1" lang="en-US" altLang="zh-TW" sz="2800" b="0" i="0" u="none" strike="noStrike" cap="none" normalizeH="0" baseline="0">
                        <a:ln>
                          <a:noFill/>
                        </a:ln>
                        <a:solidFill>
                          <a:srgbClr val="FF3300"/>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rgbClr val="FF3300"/>
                          </a:solidFill>
                          <a:effectLst/>
                          <a:latin typeface="Arial" charset="0"/>
                          <a:ea typeface="新細明體" pitchFamily="18" charset="-120"/>
                        </a:rPr>
                        <a:t>2</a:t>
                      </a:r>
                      <a:r>
                        <a:rPr kumimoji="1" lang="en-US" altLang="zh-TW" sz="2800" b="0" i="0" u="none" strike="noStrike" cap="none" normalizeH="0" baseline="0" dirty="0">
                          <a:ln>
                            <a:noFill/>
                          </a:ln>
                          <a:solidFill>
                            <a:srgbClr val="FF3300"/>
                          </a:solidFill>
                          <a:effectLst/>
                          <a:latin typeface="Arial" charset="0"/>
                          <a:ea typeface="新細明體" pitchFamily="18" charset="-120"/>
                        </a:rPr>
                        <a:t>6</a:t>
                      </a:r>
                      <a:r>
                        <a:rPr kumimoji="1" lang="en-US" altLang="zh-CN" sz="2800" b="0" i="0" u="none" strike="noStrike" cap="none" normalizeH="0" baseline="0" dirty="0">
                          <a:ln>
                            <a:noFill/>
                          </a:ln>
                          <a:solidFill>
                            <a:srgbClr val="FF3300"/>
                          </a:solidFill>
                          <a:effectLst/>
                          <a:latin typeface="Arial" charset="0"/>
                          <a:ea typeface="新細明體" pitchFamily="18" charset="-120"/>
                        </a:rPr>
                        <a:t>0</a:t>
                      </a:r>
                      <a:endParaRPr kumimoji="1" lang="en-US" altLang="zh-TW" sz="2800" b="0" i="0" u="none" strike="noStrike" cap="none" normalizeH="0" baseline="0" dirty="0">
                        <a:ln>
                          <a:noFill/>
                        </a:ln>
                        <a:solidFill>
                          <a:srgbClr val="FF3300"/>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90515" name="Line 51">
            <a:extLst>
              <a:ext uri="{FF2B5EF4-FFF2-40B4-BE49-F238E27FC236}">
                <a16:creationId xmlns:a16="http://schemas.microsoft.com/office/drawing/2014/main" id="{83380A95-99C3-75AE-1666-12A21BAB71E2}"/>
              </a:ext>
            </a:extLst>
          </p:cNvPr>
          <p:cNvSpPr>
            <a:spLocks noChangeShapeType="1"/>
          </p:cNvSpPr>
          <p:nvPr/>
        </p:nvSpPr>
        <p:spPr bwMode="auto">
          <a:xfrm>
            <a:off x="2592388" y="5499100"/>
            <a:ext cx="1258887" cy="0"/>
          </a:xfrm>
          <a:prstGeom prst="line">
            <a:avLst/>
          </a:prstGeom>
          <a:noFill/>
          <a:ln w="762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90516" name="Line 52">
            <a:extLst>
              <a:ext uri="{FF2B5EF4-FFF2-40B4-BE49-F238E27FC236}">
                <a16:creationId xmlns:a16="http://schemas.microsoft.com/office/drawing/2014/main" id="{32D9B120-353C-7FE0-FACD-AA45C93C66A0}"/>
              </a:ext>
            </a:extLst>
          </p:cNvPr>
          <p:cNvSpPr>
            <a:spLocks noChangeShapeType="1"/>
          </p:cNvSpPr>
          <p:nvPr/>
        </p:nvSpPr>
        <p:spPr bwMode="auto">
          <a:xfrm>
            <a:off x="4121150" y="5499100"/>
            <a:ext cx="1260475" cy="0"/>
          </a:xfrm>
          <a:prstGeom prst="line">
            <a:avLst/>
          </a:prstGeom>
          <a:noFill/>
          <a:ln w="762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90517" name="Line 53">
            <a:extLst>
              <a:ext uri="{FF2B5EF4-FFF2-40B4-BE49-F238E27FC236}">
                <a16:creationId xmlns:a16="http://schemas.microsoft.com/office/drawing/2014/main" id="{18609526-C037-013D-FA26-6A60D389AFC3}"/>
              </a:ext>
            </a:extLst>
          </p:cNvPr>
          <p:cNvSpPr>
            <a:spLocks noChangeShapeType="1"/>
          </p:cNvSpPr>
          <p:nvPr/>
        </p:nvSpPr>
        <p:spPr bwMode="auto">
          <a:xfrm>
            <a:off x="2592388" y="6038850"/>
            <a:ext cx="1258887"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90518" name="Line 54">
            <a:extLst>
              <a:ext uri="{FF2B5EF4-FFF2-40B4-BE49-F238E27FC236}">
                <a16:creationId xmlns:a16="http://schemas.microsoft.com/office/drawing/2014/main" id="{44B23DCD-8723-E235-1803-27FFFE6C82D1}"/>
              </a:ext>
            </a:extLst>
          </p:cNvPr>
          <p:cNvSpPr>
            <a:spLocks noChangeShapeType="1"/>
          </p:cNvSpPr>
          <p:nvPr/>
        </p:nvSpPr>
        <p:spPr bwMode="auto">
          <a:xfrm>
            <a:off x="2592388" y="6129338"/>
            <a:ext cx="1258887"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90519" name="Line 55">
            <a:extLst>
              <a:ext uri="{FF2B5EF4-FFF2-40B4-BE49-F238E27FC236}">
                <a16:creationId xmlns:a16="http://schemas.microsoft.com/office/drawing/2014/main" id="{456242FD-A022-3D47-EF2D-20243CE88C4A}"/>
              </a:ext>
            </a:extLst>
          </p:cNvPr>
          <p:cNvSpPr>
            <a:spLocks noChangeShapeType="1"/>
          </p:cNvSpPr>
          <p:nvPr/>
        </p:nvSpPr>
        <p:spPr bwMode="auto">
          <a:xfrm>
            <a:off x="4121150" y="6038850"/>
            <a:ext cx="1258888"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90520" name="Line 56">
            <a:extLst>
              <a:ext uri="{FF2B5EF4-FFF2-40B4-BE49-F238E27FC236}">
                <a16:creationId xmlns:a16="http://schemas.microsoft.com/office/drawing/2014/main" id="{D45D1431-665B-0B69-71CB-43FD66A76D4C}"/>
              </a:ext>
            </a:extLst>
          </p:cNvPr>
          <p:cNvSpPr>
            <a:spLocks noChangeShapeType="1"/>
          </p:cNvSpPr>
          <p:nvPr/>
        </p:nvSpPr>
        <p:spPr bwMode="auto">
          <a:xfrm>
            <a:off x="4121150" y="6129338"/>
            <a:ext cx="1258888"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3" name="標題 1">
            <a:extLst>
              <a:ext uri="{FF2B5EF4-FFF2-40B4-BE49-F238E27FC236}">
                <a16:creationId xmlns:a16="http://schemas.microsoft.com/office/drawing/2014/main" id="{EA9B665E-E437-5C9A-CBDD-7E877D305DD6}"/>
              </a:ext>
            </a:extLst>
          </p:cNvPr>
          <p:cNvSpPr>
            <a:spLocks/>
          </p:cNvSpPr>
          <p:nvPr/>
        </p:nvSpPr>
        <p:spPr bwMode="auto">
          <a:xfrm>
            <a:off x="611188" y="4670719"/>
            <a:ext cx="5221287" cy="360363"/>
          </a:xfrm>
          <a:prstGeom prst="rect">
            <a:avLst/>
          </a:prstGeom>
          <a:solidFill>
            <a:schemeClr val="bg1"/>
          </a:solidFill>
          <a:ln w="9525">
            <a:noFill/>
            <a:miter lim="800000"/>
            <a:headEnd/>
            <a:tailEnd/>
          </a:ln>
        </p:spPr>
        <p:txBody>
          <a:bodyPr anchor="ctr"/>
          <a:lstStyle/>
          <a:p>
            <a:pPr eaLnBrk="1" hangingPunct="1">
              <a:defRPr/>
            </a:pPr>
            <a:r>
              <a:rPr lang="zh-TW" altLang="en-US" sz="2800" b="0" dirty="0">
                <a:solidFill>
                  <a:schemeClr val="tx1"/>
                </a:solidFill>
                <a:effectLst>
                  <a:outerShdw blurRad="38100" dist="38100" dir="2700000" algn="tl">
                    <a:srgbClr val="C0C0C0"/>
                  </a:outerShdw>
                </a:effectLst>
                <a:latin typeface="Arial" charset="0"/>
              </a:rPr>
              <a:t>資本</a:t>
            </a:r>
            <a:r>
              <a:rPr lang="en-US" altLang="zh-TW" sz="2800" b="0" dirty="0">
                <a:solidFill>
                  <a:schemeClr val="tx1"/>
                </a:solidFill>
                <a:effectLst>
                  <a:outerShdw blurRad="38100" dist="38100" dir="2700000" algn="tl">
                    <a:srgbClr val="C0C0C0"/>
                  </a:outerShdw>
                </a:effectLst>
                <a:latin typeface="Arial" charset="0"/>
              </a:rPr>
              <a:t>                           </a:t>
            </a:r>
            <a:r>
              <a:rPr lang="zh-TW" altLang="en-US" sz="2800" b="0" dirty="0">
                <a:solidFill>
                  <a:schemeClr val="tx1"/>
                </a:solidFill>
                <a:effectLst>
                  <a:outerShdw blurRad="38100" dist="38100" dir="2700000" algn="tl">
                    <a:srgbClr val="C0C0C0"/>
                  </a:outerShdw>
                </a:effectLst>
                <a:latin typeface="Arial" charset="0"/>
              </a:rPr>
              <a:t>    </a:t>
            </a:r>
            <a:r>
              <a:rPr lang="en-US" altLang="zh-TW" sz="2800" b="0" dirty="0">
                <a:solidFill>
                  <a:schemeClr val="tx1"/>
                </a:solidFill>
                <a:effectLst>
                  <a:outerShdw blurRad="38100" dist="38100" dir="2700000" algn="tl">
                    <a:srgbClr val="C0C0C0"/>
                  </a:outerShdw>
                </a:effectLst>
                <a:latin typeface="Arial" charset="0"/>
              </a:rPr>
              <a:t>   120</a:t>
            </a:r>
          </a:p>
        </p:txBody>
      </p:sp>
      <p:sp>
        <p:nvSpPr>
          <p:cNvPr id="4" name="標題 1">
            <a:extLst>
              <a:ext uri="{FF2B5EF4-FFF2-40B4-BE49-F238E27FC236}">
                <a16:creationId xmlns:a16="http://schemas.microsoft.com/office/drawing/2014/main" id="{5DABE3BB-A984-EA71-0199-75B127D4EB5E}"/>
              </a:ext>
            </a:extLst>
          </p:cNvPr>
          <p:cNvSpPr>
            <a:spLocks/>
          </p:cNvSpPr>
          <p:nvPr/>
        </p:nvSpPr>
        <p:spPr bwMode="auto">
          <a:xfrm>
            <a:off x="611188" y="5589588"/>
            <a:ext cx="5221287" cy="449262"/>
          </a:xfrm>
          <a:prstGeom prst="rect">
            <a:avLst/>
          </a:prstGeom>
          <a:solidFill>
            <a:schemeClr val="bg1"/>
          </a:solidFill>
          <a:ln w="9525">
            <a:noFill/>
            <a:miter lim="800000"/>
            <a:headEnd/>
            <a:tailEnd/>
          </a:ln>
        </p:spPr>
        <p:txBody>
          <a:bodyPr anchor="ctr"/>
          <a:lstStyle/>
          <a:p>
            <a:pPr eaLnBrk="1" hangingPunct="1">
              <a:defRPr/>
            </a:pPr>
            <a:r>
              <a:rPr lang="en-US" altLang="zh-TW" sz="2800" b="0" dirty="0">
                <a:solidFill>
                  <a:schemeClr val="tx1"/>
                </a:solidFill>
                <a:effectLst>
                  <a:outerShdw blurRad="38100" dist="38100" dir="2700000" algn="tl">
                    <a:srgbClr val="C0C0C0"/>
                  </a:outerShdw>
                </a:effectLst>
                <a:latin typeface="Arial" charset="0"/>
              </a:rPr>
              <a:t>                         </a:t>
            </a:r>
            <a:r>
              <a:rPr lang="en-US" altLang="zh-TW" sz="2800" b="0" dirty="0">
                <a:solidFill>
                  <a:srgbClr val="FF3300"/>
                </a:solidFill>
                <a:effectLst>
                  <a:outerShdw blurRad="38100" dist="38100" dir="2700000" algn="tl">
                    <a:srgbClr val="C0C0C0"/>
                  </a:outerShdw>
                </a:effectLst>
                <a:latin typeface="Arial" charset="0"/>
              </a:rPr>
              <a:t>250          250</a:t>
            </a:r>
          </a:p>
        </p:txBody>
      </p:sp>
      <p:sp>
        <p:nvSpPr>
          <p:cNvPr id="127011" name="AutoShape 59">
            <a:extLst>
              <a:ext uri="{FF2B5EF4-FFF2-40B4-BE49-F238E27FC236}">
                <a16:creationId xmlns:a16="http://schemas.microsoft.com/office/drawing/2014/main" id="{64CD9543-C0AA-B8A0-BDDB-51F97884814D}"/>
              </a:ext>
            </a:extLst>
          </p:cNvPr>
          <p:cNvSpPr>
            <a:spLocks noChangeArrowheads="1"/>
          </p:cNvSpPr>
          <p:nvPr/>
        </p:nvSpPr>
        <p:spPr bwMode="auto">
          <a:xfrm>
            <a:off x="5937250" y="2889250"/>
            <a:ext cx="3206750" cy="2160588"/>
          </a:xfrm>
          <a:prstGeom prst="cloudCallout">
            <a:avLst>
              <a:gd name="adj1" fmla="val -93301"/>
              <a:gd name="adj2" fmla="val 97611"/>
            </a:avLst>
          </a:prstGeom>
          <a:solidFill>
            <a:srgbClr val="FFFF99"/>
          </a:solidFill>
          <a:ln w="9525">
            <a:solidFill>
              <a:schemeClr val="tx1"/>
            </a:solidFill>
            <a:round/>
            <a:headEnd/>
            <a:tailEnd/>
          </a:ln>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 typeface="Wingdings" pitchFamily="2" charset="2"/>
              <a:buNone/>
            </a:pPr>
            <a:r>
              <a:rPr lang="en-US" altLang="zh-TW" sz="2400">
                <a:solidFill>
                  <a:srgbClr val="FF3300"/>
                </a:solidFill>
              </a:rPr>
              <a:t>Total Debits ≠ </a:t>
            </a:r>
          </a:p>
          <a:p>
            <a:pPr algn="ctr" eaLnBrk="1" hangingPunct="1">
              <a:spcBef>
                <a:spcPct val="0"/>
              </a:spcBef>
              <a:buClrTx/>
              <a:buSzTx/>
              <a:buFont typeface="Wingdings" pitchFamily="2" charset="2"/>
              <a:buNone/>
            </a:pPr>
            <a:r>
              <a:rPr lang="en-US" altLang="zh-TW" sz="2400">
                <a:solidFill>
                  <a:srgbClr val="FF3300"/>
                </a:solidFill>
              </a:rPr>
              <a:t>Total Credits</a:t>
            </a:r>
            <a:r>
              <a:rPr lang="en-US" altLang="zh-CN" sz="2400">
                <a:solidFill>
                  <a:srgbClr val="FF3300"/>
                </a:solidFill>
              </a:rPr>
              <a:t>?</a:t>
            </a:r>
            <a:endParaRPr lang="en-US" altLang="zh-TW" sz="2400">
              <a:solidFill>
                <a:srgbClr val="FF3300"/>
              </a:solidFill>
            </a:endParaRPr>
          </a:p>
        </p:txBody>
      </p:sp>
      <p:sp>
        <p:nvSpPr>
          <p:cNvPr id="190524" name="AutoShape 60">
            <a:extLst>
              <a:ext uri="{FF2B5EF4-FFF2-40B4-BE49-F238E27FC236}">
                <a16:creationId xmlns:a16="http://schemas.microsoft.com/office/drawing/2014/main" id="{0E3ED843-4FA2-813F-5E68-68B32BCB5D44}"/>
              </a:ext>
            </a:extLst>
          </p:cNvPr>
          <p:cNvSpPr>
            <a:spLocks noChangeArrowheads="1"/>
          </p:cNvSpPr>
          <p:nvPr/>
        </p:nvSpPr>
        <p:spPr bwMode="auto">
          <a:xfrm>
            <a:off x="5924550" y="2889250"/>
            <a:ext cx="3206750" cy="2160588"/>
          </a:xfrm>
          <a:prstGeom prst="cloudCallout">
            <a:avLst>
              <a:gd name="adj1" fmla="val -78181"/>
              <a:gd name="adj2" fmla="val 87912"/>
            </a:avLst>
          </a:prstGeom>
          <a:solidFill>
            <a:srgbClr val="FFFF99"/>
          </a:solidFill>
          <a:ln w="9525">
            <a:solidFill>
              <a:schemeClr val="tx1"/>
            </a:solidFill>
            <a:round/>
            <a:headEnd/>
            <a:tailEnd/>
          </a:ln>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 typeface="Wingdings" pitchFamily="2" charset="2"/>
              <a:buNone/>
            </a:pPr>
            <a:r>
              <a:rPr lang="zh-TW" altLang="en-US" sz="2400">
                <a:solidFill>
                  <a:srgbClr val="FF3300"/>
                </a:solidFill>
              </a:rPr>
              <a:t>借方總額</a:t>
            </a:r>
            <a:endParaRPr lang="en-US" altLang="zh-TW" sz="2400">
              <a:solidFill>
                <a:srgbClr val="FF3300"/>
              </a:solidFill>
            </a:endParaRPr>
          </a:p>
          <a:p>
            <a:pPr algn="ctr" eaLnBrk="1" hangingPunct="1">
              <a:spcBef>
                <a:spcPct val="0"/>
              </a:spcBef>
              <a:buClrTx/>
              <a:buSzTx/>
              <a:buFont typeface="Wingdings" pitchFamily="2" charset="2"/>
              <a:buNone/>
            </a:pPr>
            <a:r>
              <a:rPr lang="en-US" altLang="zh-TW" sz="2400">
                <a:solidFill>
                  <a:srgbClr val="FF3300"/>
                </a:solidFill>
              </a:rPr>
              <a:t>= </a:t>
            </a:r>
          </a:p>
          <a:p>
            <a:pPr algn="ctr" eaLnBrk="1" hangingPunct="1">
              <a:spcBef>
                <a:spcPct val="0"/>
              </a:spcBef>
              <a:buClrTx/>
              <a:buSzTx/>
              <a:buFont typeface="Wingdings" pitchFamily="2" charset="2"/>
              <a:buNone/>
            </a:pPr>
            <a:r>
              <a:rPr lang="zh-TW" altLang="en-US" sz="2400">
                <a:solidFill>
                  <a:srgbClr val="FF3300"/>
                </a:solidFill>
              </a:rPr>
              <a:t>貸方總額</a:t>
            </a:r>
            <a:endParaRPr lang="en-US" altLang="zh-TW" sz="2800">
              <a:solidFill>
                <a:srgbClr val="FF3300"/>
              </a:solidFill>
            </a:endParaRPr>
          </a:p>
        </p:txBody>
      </p:sp>
      <p:pic>
        <p:nvPicPr>
          <p:cNvPr id="127013" name="Picture 40">
            <a:extLst>
              <a:ext uri="{FF2B5EF4-FFF2-40B4-BE49-F238E27FC236}">
                <a16:creationId xmlns:a16="http://schemas.microsoft.com/office/drawing/2014/main" id="{904C5CD0-2074-0015-2CCA-10DFB27F8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68300"/>
            <a:ext cx="126047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0524"/>
                                        </p:tgtEl>
                                        <p:attrNameLst>
                                          <p:attrName>style.visibility</p:attrName>
                                        </p:attrNameLst>
                                      </p:cBhvr>
                                      <p:to>
                                        <p:strVal val="visible"/>
                                      </p:to>
                                    </p:set>
                                    <p:anim calcmode="lin" valueType="num">
                                      <p:cBhvr additive="base">
                                        <p:cTn id="15" dur="500" fill="hold"/>
                                        <p:tgtEl>
                                          <p:spTgt spid="190524"/>
                                        </p:tgtEl>
                                        <p:attrNameLst>
                                          <p:attrName>ppt_x</p:attrName>
                                        </p:attrNameLst>
                                      </p:cBhvr>
                                      <p:tavLst>
                                        <p:tav tm="0">
                                          <p:val>
                                            <p:strVal val="#ppt_x"/>
                                          </p:val>
                                        </p:tav>
                                        <p:tav tm="100000">
                                          <p:val>
                                            <p:strVal val="#ppt_x"/>
                                          </p:val>
                                        </p:tav>
                                      </p:tavLst>
                                    </p:anim>
                                    <p:anim calcmode="lin" valueType="num">
                                      <p:cBhvr additive="base">
                                        <p:cTn id="16" dur="500" fill="hold"/>
                                        <p:tgtEl>
                                          <p:spTgt spid="190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052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頁尾版面配置區 4">
            <a:extLst>
              <a:ext uri="{FF2B5EF4-FFF2-40B4-BE49-F238E27FC236}">
                <a16:creationId xmlns:a16="http://schemas.microsoft.com/office/drawing/2014/main" id="{8FAD00A7-D33F-392D-074E-2B490A80FD9A}"/>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910E9465-D2CD-6F4F-AE67-8869266AF857}" type="slidenum">
              <a:rPr kumimoji="0" lang="en-US" altLang="zh-TW" sz="1200" b="0" smtClean="0">
                <a:solidFill>
                  <a:schemeClr val="tx1"/>
                </a:solidFill>
              </a:rPr>
              <a:pPr/>
              <a:t>61</a:t>
            </a:fld>
            <a:endParaRPr kumimoji="0" lang="en-US" altLang="zh-TW" sz="1200" b="0">
              <a:solidFill>
                <a:schemeClr val="tx1"/>
              </a:solidFill>
            </a:endParaRPr>
          </a:p>
        </p:txBody>
      </p:sp>
      <p:sp>
        <p:nvSpPr>
          <p:cNvPr id="55300" name="文字版面配置區 3">
            <a:extLst>
              <a:ext uri="{FF2B5EF4-FFF2-40B4-BE49-F238E27FC236}">
                <a16:creationId xmlns:a16="http://schemas.microsoft.com/office/drawing/2014/main" id="{6E67D7F8-B47C-4942-EC0C-062CCC2EC6D9}"/>
              </a:ext>
            </a:extLst>
          </p:cNvPr>
          <p:cNvSpPr>
            <a:spLocks noGrp="1" noChangeArrowheads="1"/>
          </p:cNvSpPr>
          <p:nvPr>
            <p:ph type="body" sz="half" idx="4294967295"/>
          </p:nvPr>
        </p:nvSpPr>
        <p:spPr>
          <a:xfrm>
            <a:off x="4572000" y="4059238"/>
            <a:ext cx="3781425" cy="639762"/>
          </a:xfrm>
        </p:spPr>
        <p:txBody>
          <a:bodyPr anchor="ctr"/>
          <a:lstStyle/>
          <a:p>
            <a:pPr marL="63500" indent="0" eaLnBrk="1" hangingPunct="1">
              <a:lnSpc>
                <a:spcPct val="90000"/>
              </a:lnSpc>
              <a:spcBef>
                <a:spcPts val="100"/>
              </a:spcBef>
              <a:buFont typeface="Wingdings" pitchFamily="2" charset="2"/>
              <a:buNone/>
            </a:pPr>
            <a:r>
              <a:rPr lang="zh-TW" altLang="en-US" sz="2000" b="1">
                <a:ea typeface="新細明體" panose="02020500000000000000" pitchFamily="18" charset="-120"/>
              </a:rPr>
              <a:t>如果借方總額 </a:t>
            </a:r>
            <a:r>
              <a:rPr lang="en-US" altLang="zh-TW" sz="2000" b="1">
                <a:ea typeface="新細明體" panose="02020500000000000000" pitchFamily="18" charset="-120"/>
              </a:rPr>
              <a:t>&lt; </a:t>
            </a:r>
            <a:r>
              <a:rPr lang="zh-TW" altLang="en-US" sz="2000" b="1">
                <a:ea typeface="新細明體" panose="02020500000000000000" pitchFamily="18" charset="-120"/>
              </a:rPr>
              <a:t>貸方總額</a:t>
            </a:r>
            <a:endParaRPr lang="en-US" altLang="zh-TW" sz="2000" b="1">
              <a:ea typeface="新細明體" panose="02020500000000000000" pitchFamily="18" charset="-120"/>
            </a:endParaRPr>
          </a:p>
        </p:txBody>
      </p:sp>
      <p:sp>
        <p:nvSpPr>
          <p:cNvPr id="55303" name="文字版面配置區 2">
            <a:extLst>
              <a:ext uri="{FF2B5EF4-FFF2-40B4-BE49-F238E27FC236}">
                <a16:creationId xmlns:a16="http://schemas.microsoft.com/office/drawing/2014/main" id="{D53BFB8D-3602-71B7-67C9-DE2C6E3F66D2}"/>
              </a:ext>
            </a:extLst>
          </p:cNvPr>
          <p:cNvSpPr>
            <a:spLocks noGrp="1" noChangeArrowheads="1"/>
          </p:cNvSpPr>
          <p:nvPr>
            <p:ph type="body" idx="4294967295"/>
          </p:nvPr>
        </p:nvSpPr>
        <p:spPr>
          <a:xfrm>
            <a:off x="250825" y="4149725"/>
            <a:ext cx="4143375" cy="450850"/>
          </a:xfrm>
        </p:spPr>
        <p:txBody>
          <a:bodyPr anchor="ctr"/>
          <a:lstStyle/>
          <a:p>
            <a:pPr marL="63500" indent="0" eaLnBrk="1" hangingPunct="1">
              <a:spcBef>
                <a:spcPts val="100"/>
              </a:spcBef>
              <a:buFont typeface="Wingdings" pitchFamily="2" charset="2"/>
              <a:buNone/>
            </a:pPr>
            <a:r>
              <a:rPr lang="zh-TW" altLang="en-US" sz="2000" b="1">
                <a:ea typeface="新細明體" panose="02020500000000000000" pitchFamily="18" charset="-120"/>
              </a:rPr>
              <a:t>如果借方總額 </a:t>
            </a:r>
            <a:r>
              <a:rPr lang="en-US" altLang="zh-TW" sz="2000" b="1">
                <a:ea typeface="新細明體" panose="02020500000000000000" pitchFamily="18" charset="-120"/>
              </a:rPr>
              <a:t>&gt; </a:t>
            </a:r>
            <a:r>
              <a:rPr lang="zh-TW" altLang="en-US" sz="2000" b="1">
                <a:ea typeface="新細明體" panose="02020500000000000000" pitchFamily="18" charset="-120"/>
              </a:rPr>
              <a:t>貸方總額</a:t>
            </a:r>
            <a:endParaRPr lang="en-US" altLang="zh-TW" sz="2000" b="1">
              <a:ea typeface="新細明體" panose="02020500000000000000" pitchFamily="18" charset="-120"/>
            </a:endParaRPr>
          </a:p>
        </p:txBody>
      </p:sp>
      <p:graphicFrame>
        <p:nvGraphicFramePr>
          <p:cNvPr id="55379" name="Group 83">
            <a:extLst>
              <a:ext uri="{FF2B5EF4-FFF2-40B4-BE49-F238E27FC236}">
                <a16:creationId xmlns:a16="http://schemas.microsoft.com/office/drawing/2014/main" id="{F0570226-103E-A45A-DB03-485272B5C906}"/>
              </a:ext>
            </a:extLst>
          </p:cNvPr>
          <p:cNvGraphicFramePr>
            <a:graphicFrameLocks noGrp="1"/>
          </p:cNvGraphicFramePr>
          <p:nvPr>
            <p:ph sz="quarter" idx="4294967295"/>
          </p:nvPr>
        </p:nvGraphicFramePr>
        <p:xfrm>
          <a:off x="341313" y="5138738"/>
          <a:ext cx="4141787" cy="900656"/>
        </p:xfrm>
        <a:graphic>
          <a:graphicData uri="http://schemas.openxmlformats.org/drawingml/2006/table">
            <a:tbl>
              <a:tblPr/>
              <a:tblGrid>
                <a:gridCol w="1943100">
                  <a:extLst>
                    <a:ext uri="{9D8B030D-6E8A-4147-A177-3AD203B41FA5}">
                      <a16:colId xmlns:a16="http://schemas.microsoft.com/office/drawing/2014/main" val="2332123333"/>
                    </a:ext>
                  </a:extLst>
                </a:gridCol>
                <a:gridCol w="2198687">
                  <a:extLst>
                    <a:ext uri="{9D8B030D-6E8A-4147-A177-3AD203B41FA5}">
                      <a16:colId xmlns:a16="http://schemas.microsoft.com/office/drawing/2014/main" val="3745760933"/>
                    </a:ext>
                  </a:extLst>
                </a:gridCol>
              </a:tblGrid>
              <a:tr h="365125">
                <a:tc gridSpan="2">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rPr>
                        <a:t>暫記帳戶</a:t>
                      </a:r>
                      <a:endParaRPr kumimoji="1" lang="en-US" altLang="zh-TW"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endParaRPr>
                    </a:p>
                  </a:txBody>
                  <a:tcPr marT="45674" marB="456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251726589"/>
                  </a:ext>
                </a:extLst>
              </a:tr>
              <a:tr h="534988">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a:ln>
                          <a:noFill/>
                        </a:ln>
                        <a:solidFill>
                          <a:srgbClr val="000000"/>
                        </a:solidFill>
                        <a:effectLst/>
                        <a:latin typeface="Arial" panose="020B0604020202020204" pitchFamily="34" charset="0"/>
                        <a:ea typeface="新細明體" panose="02020500000000000000" pitchFamily="18" charset="-120"/>
                      </a:endParaRPr>
                    </a:p>
                  </a:txBody>
                  <a:tcPr marT="45674" marB="456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rgbClr val="000000"/>
                          </a:solidFill>
                          <a:effectLst/>
                          <a:latin typeface="Arial" panose="020B0604020202020204" pitchFamily="34" charset="0"/>
                          <a:ea typeface="新細明體" panose="02020500000000000000" pitchFamily="18" charset="-120"/>
                        </a:rPr>
                        <a:t>帳簿差額</a:t>
                      </a:r>
                      <a:endParaRPr kumimoji="1" lang="en-US" altLang="zh-TW" sz="1800" b="0" i="0" u="none" strike="noStrike" cap="none" normalizeH="0" baseline="0">
                        <a:ln>
                          <a:noFill/>
                        </a:ln>
                        <a:solidFill>
                          <a:srgbClr val="000000"/>
                        </a:solidFill>
                        <a:effectLst/>
                        <a:latin typeface="Arial" panose="020B0604020202020204" pitchFamily="34" charset="0"/>
                        <a:ea typeface="新細明體" panose="02020500000000000000" pitchFamily="18" charset="-120"/>
                      </a:endParaRPr>
                    </a:p>
                  </a:txBody>
                  <a:tcPr marT="45674" marB="456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extLst>
                  <a:ext uri="{0D108BD9-81ED-4DB2-BD59-A6C34878D82A}">
                    <a16:rowId xmlns:a16="http://schemas.microsoft.com/office/drawing/2014/main" val="2536183313"/>
                  </a:ext>
                </a:extLst>
              </a:tr>
            </a:tbl>
          </a:graphicData>
        </a:graphic>
      </p:graphicFrame>
      <p:sp>
        <p:nvSpPr>
          <p:cNvPr id="129039" name="標題 1">
            <a:extLst>
              <a:ext uri="{FF2B5EF4-FFF2-40B4-BE49-F238E27FC236}">
                <a16:creationId xmlns:a16="http://schemas.microsoft.com/office/drawing/2014/main" id="{25CDD717-5D6D-85CF-1D0E-181968828A17}"/>
              </a:ext>
            </a:extLst>
          </p:cNvPr>
          <p:cNvSpPr>
            <a:spLocks/>
          </p:cNvSpPr>
          <p:nvPr/>
        </p:nvSpPr>
        <p:spPr bwMode="auto">
          <a:xfrm>
            <a:off x="520700" y="549275"/>
            <a:ext cx="69310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r>
              <a:rPr lang="zh-TW" altLang="en-US" dirty="0">
                <a:solidFill>
                  <a:schemeClr val="tx2"/>
                </a:solidFill>
              </a:rPr>
              <a:t>如果不能即時找出錯誤，該怎麽辦？</a:t>
            </a:r>
            <a:endParaRPr lang="en-US" altLang="zh-TW" dirty="0">
              <a:solidFill>
                <a:schemeClr val="tx2"/>
              </a:solidFill>
            </a:endParaRPr>
          </a:p>
        </p:txBody>
      </p:sp>
      <p:graphicFrame>
        <p:nvGraphicFramePr>
          <p:cNvPr id="55370" name="Group 74">
            <a:extLst>
              <a:ext uri="{FF2B5EF4-FFF2-40B4-BE49-F238E27FC236}">
                <a16:creationId xmlns:a16="http://schemas.microsoft.com/office/drawing/2014/main" id="{B9EA5409-3C5D-C3AB-6571-633D476A4C30}"/>
              </a:ext>
            </a:extLst>
          </p:cNvPr>
          <p:cNvGraphicFramePr>
            <a:graphicFrameLocks noGrp="1"/>
          </p:cNvGraphicFramePr>
          <p:nvPr/>
        </p:nvGraphicFramePr>
        <p:xfrm>
          <a:off x="4662488" y="5138738"/>
          <a:ext cx="4141787" cy="991155"/>
        </p:xfrm>
        <a:graphic>
          <a:graphicData uri="http://schemas.openxmlformats.org/drawingml/2006/table">
            <a:tbl>
              <a:tblPr/>
              <a:tblGrid>
                <a:gridCol w="2160587">
                  <a:extLst>
                    <a:ext uri="{9D8B030D-6E8A-4147-A177-3AD203B41FA5}">
                      <a16:colId xmlns:a16="http://schemas.microsoft.com/office/drawing/2014/main" val="2118195493"/>
                    </a:ext>
                  </a:extLst>
                </a:gridCol>
                <a:gridCol w="1981200">
                  <a:extLst>
                    <a:ext uri="{9D8B030D-6E8A-4147-A177-3AD203B41FA5}">
                      <a16:colId xmlns:a16="http://schemas.microsoft.com/office/drawing/2014/main" val="3449305030"/>
                    </a:ext>
                  </a:extLst>
                </a:gridCol>
              </a:tblGrid>
              <a:tr h="365125">
                <a:tc gridSpan="2">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rPr>
                        <a:t>暫記帳戶</a:t>
                      </a:r>
                      <a:endParaRPr kumimoji="1" lang="en-US" altLang="zh-TW"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957428406"/>
                  </a:ext>
                </a:extLst>
              </a:tr>
              <a:tr h="625475">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a:ln>
                            <a:noFill/>
                          </a:ln>
                          <a:solidFill>
                            <a:srgbClr val="000000"/>
                          </a:solidFill>
                          <a:effectLst/>
                          <a:latin typeface="Arial" panose="020B0604020202020204" pitchFamily="34" charset="0"/>
                          <a:ea typeface="新細明體" panose="02020500000000000000" pitchFamily="18" charset="-120"/>
                        </a:rPr>
                        <a:t>帳簿差額</a:t>
                      </a:r>
                      <a:endParaRPr kumimoji="1" lang="en-US" altLang="zh-TW" sz="1800" b="0" i="0" u="none" strike="noStrike" cap="none" normalizeH="0" baseline="0">
                        <a:ln>
                          <a:noFill/>
                        </a:ln>
                        <a:solidFill>
                          <a:srgbClr val="000000"/>
                        </a:solidFill>
                        <a:effectLst/>
                        <a:latin typeface="Arial" panose="020B0604020202020204" pitchFamily="34" charset="0"/>
                        <a:ea typeface="新細明體" panose="02020500000000000000" pitchFamily="18" charset="-12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800" b="0" i="0" u="none" strike="noStrike" cap="none" normalizeH="0" baseline="0">
                        <a:ln>
                          <a:noFill/>
                        </a:ln>
                        <a:solidFill>
                          <a:srgbClr val="000000"/>
                        </a:solidFill>
                        <a:effectLst/>
                        <a:latin typeface="Arial" panose="020B0604020202020204" pitchFamily="34" charset="0"/>
                        <a:ea typeface="新細明體" panose="02020500000000000000" pitchFamily="18" charset="-120"/>
                      </a:endParaRPr>
                    </a:p>
                  </a:txBody>
                  <a:tcPr marT="45680" marB="456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extLst>
                  <a:ext uri="{0D108BD9-81ED-4DB2-BD59-A6C34878D82A}">
                    <a16:rowId xmlns:a16="http://schemas.microsoft.com/office/drawing/2014/main" val="2458515314"/>
                  </a:ext>
                </a:extLst>
              </a:tr>
            </a:tbl>
          </a:graphicData>
        </a:graphic>
      </p:graphicFrame>
      <p:sp>
        <p:nvSpPr>
          <p:cNvPr id="53339" name="Rectangle 91">
            <a:extLst>
              <a:ext uri="{FF2B5EF4-FFF2-40B4-BE49-F238E27FC236}">
                <a16:creationId xmlns:a16="http://schemas.microsoft.com/office/drawing/2014/main" id="{634CFB6F-9408-1F9B-BFD3-00D1826085D3}"/>
              </a:ext>
            </a:extLst>
          </p:cNvPr>
          <p:cNvSpPr>
            <a:spLocks noChangeArrowheads="1"/>
          </p:cNvSpPr>
          <p:nvPr/>
        </p:nvSpPr>
        <p:spPr bwMode="auto">
          <a:xfrm>
            <a:off x="1962150" y="4598988"/>
            <a:ext cx="501650" cy="519112"/>
          </a:xfrm>
          <a:prstGeom prst="rect">
            <a:avLst/>
          </a:prstGeom>
          <a:noFill/>
          <a:ln w="9525" algn="ctr">
            <a:noFill/>
            <a:miter lim="800000"/>
            <a:headEnd/>
            <a:tailEnd/>
          </a:ln>
          <a:effectLst/>
        </p:spPr>
        <p:txBody>
          <a:bodyPr wrap="none">
            <a:spAutoFit/>
          </a:bodyPr>
          <a:lstStyle/>
          <a:p>
            <a:pPr eaLnBrk="1" hangingPunct="1">
              <a:buFont typeface="Wingdings" pitchFamily="2" charset="2"/>
              <a:buNone/>
              <a:defRPr/>
            </a:pPr>
            <a:r>
              <a:rPr lang="en-US" altLang="zh-TW" sz="2800">
                <a:solidFill>
                  <a:schemeClr val="tx1"/>
                </a:solidFill>
                <a:effectLst>
                  <a:outerShdw blurRad="38100" dist="38100" dir="2700000" algn="tl">
                    <a:srgbClr val="C0C0C0"/>
                  </a:outerShdw>
                </a:effectLst>
                <a:latin typeface="Arial" charset="0"/>
                <a:sym typeface="Wingdings" pitchFamily="2" charset="2"/>
              </a:rPr>
              <a:t></a:t>
            </a:r>
            <a:endParaRPr lang="zh-TW" altLang="en-US" sz="2800">
              <a:solidFill>
                <a:schemeClr val="tx1"/>
              </a:solidFill>
              <a:effectLst>
                <a:outerShdw blurRad="38100" dist="38100" dir="2700000" algn="tl">
                  <a:srgbClr val="C0C0C0"/>
                </a:outerShdw>
              </a:effectLst>
              <a:latin typeface="Arial" charset="0"/>
              <a:sym typeface="Wingdings" pitchFamily="2" charset="2"/>
            </a:endParaRPr>
          </a:p>
        </p:txBody>
      </p:sp>
      <p:sp>
        <p:nvSpPr>
          <p:cNvPr id="53340" name="Rectangle 92">
            <a:extLst>
              <a:ext uri="{FF2B5EF4-FFF2-40B4-BE49-F238E27FC236}">
                <a16:creationId xmlns:a16="http://schemas.microsoft.com/office/drawing/2014/main" id="{18E99580-E1FA-3B98-84C8-DA7CA00D6090}"/>
              </a:ext>
            </a:extLst>
          </p:cNvPr>
          <p:cNvSpPr>
            <a:spLocks noChangeArrowheads="1"/>
          </p:cNvSpPr>
          <p:nvPr/>
        </p:nvSpPr>
        <p:spPr bwMode="auto">
          <a:xfrm>
            <a:off x="6372225" y="4598988"/>
            <a:ext cx="501650" cy="519112"/>
          </a:xfrm>
          <a:prstGeom prst="rect">
            <a:avLst/>
          </a:prstGeom>
          <a:noFill/>
          <a:ln w="9525" algn="ctr">
            <a:noFill/>
            <a:miter lim="800000"/>
            <a:headEnd/>
            <a:tailEnd/>
          </a:ln>
          <a:effectLst/>
        </p:spPr>
        <p:txBody>
          <a:bodyPr>
            <a:spAutoFit/>
          </a:bodyPr>
          <a:lstStyle/>
          <a:p>
            <a:pPr eaLnBrk="1" hangingPunct="1">
              <a:buFont typeface="Wingdings" pitchFamily="2" charset="2"/>
              <a:buNone/>
              <a:defRPr/>
            </a:pPr>
            <a:r>
              <a:rPr lang="en-US" altLang="zh-TW" sz="2800">
                <a:solidFill>
                  <a:schemeClr val="tx1"/>
                </a:solidFill>
                <a:effectLst>
                  <a:outerShdw blurRad="38100" dist="38100" dir="2700000" algn="tl">
                    <a:srgbClr val="C0C0C0"/>
                  </a:outerShdw>
                </a:effectLst>
                <a:latin typeface="Arial" charset="0"/>
                <a:sym typeface="Wingdings" pitchFamily="2" charset="2"/>
              </a:rPr>
              <a:t></a:t>
            </a:r>
            <a:endParaRPr lang="zh-TW" altLang="en-US" sz="2800">
              <a:solidFill>
                <a:schemeClr val="tx1"/>
              </a:solidFill>
              <a:effectLst>
                <a:outerShdw blurRad="38100" dist="38100" dir="2700000" algn="tl">
                  <a:srgbClr val="C0C0C0"/>
                </a:outerShdw>
              </a:effectLst>
              <a:latin typeface="Arial" charset="0"/>
              <a:sym typeface="Wingdings" pitchFamily="2" charset="2"/>
            </a:endParaRPr>
          </a:p>
        </p:txBody>
      </p:sp>
      <p:sp>
        <p:nvSpPr>
          <p:cNvPr id="129052" name="AutoShape 80" descr="羊皮紙">
            <a:extLst>
              <a:ext uri="{FF2B5EF4-FFF2-40B4-BE49-F238E27FC236}">
                <a16:creationId xmlns:a16="http://schemas.microsoft.com/office/drawing/2014/main" id="{EB8E29CD-1A7E-2164-DC59-77B4EAA2F7E4}"/>
              </a:ext>
            </a:extLst>
          </p:cNvPr>
          <p:cNvSpPr>
            <a:spLocks noChangeArrowheads="1"/>
          </p:cNvSpPr>
          <p:nvPr/>
        </p:nvSpPr>
        <p:spPr bwMode="auto">
          <a:xfrm>
            <a:off x="4841875" y="1538288"/>
            <a:ext cx="3783013" cy="2339975"/>
          </a:xfrm>
          <a:prstGeom prst="wedgeRoundRectCallout">
            <a:avLst>
              <a:gd name="adj1" fmla="val -104597"/>
              <a:gd name="adj2" fmla="val 25306"/>
              <a:gd name="adj3" fmla="val 16667"/>
            </a:avLst>
          </a:prstGeom>
          <a:blipFill dpi="0" rotWithShape="1">
            <a:blip r:embed="rId3"/>
            <a:srcRect/>
            <a:tile tx="0" ty="0" sx="100000" sy="100000" flip="none" algn="tl"/>
          </a:blipFill>
          <a:ln w="9525" algn="ctr">
            <a:solidFill>
              <a:schemeClr val="tx1"/>
            </a:solidFill>
            <a:miter lim="800000"/>
            <a:headEnd/>
            <a:tailEnd/>
          </a:ln>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zh-TW" altLang="en-US" sz="2800" dirty="0">
                <a:solidFill>
                  <a:schemeClr val="tx2"/>
                </a:solidFill>
              </a:rPr>
              <a:t>建立「暫記」帳戶，暫時維持帳簿平衡。</a:t>
            </a:r>
            <a:endParaRPr lang="en-US" altLang="zh-TW" sz="2800" dirty="0">
              <a:solidFill>
                <a:schemeClr val="tx2"/>
              </a:solidFill>
            </a:endParaRPr>
          </a:p>
        </p:txBody>
      </p:sp>
      <p:pic>
        <p:nvPicPr>
          <p:cNvPr id="129053" name="Picture 34">
            <a:extLst>
              <a:ext uri="{FF2B5EF4-FFF2-40B4-BE49-F238E27FC236}">
                <a16:creationId xmlns:a16="http://schemas.microsoft.com/office/drawing/2014/main" id="{048EBE3E-7EB0-E458-556A-FCE898ADBCA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0700" y="1898650"/>
            <a:ext cx="230663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339"/>
                                        </p:tgtEl>
                                        <p:attrNameLst>
                                          <p:attrName>style.visibility</p:attrName>
                                        </p:attrNameLst>
                                      </p:cBhvr>
                                      <p:to>
                                        <p:strVal val="visible"/>
                                      </p:to>
                                    </p:set>
                                    <p:anim calcmode="lin" valueType="num">
                                      <p:cBhvr additive="base">
                                        <p:cTn id="7" dur="500" fill="hold"/>
                                        <p:tgtEl>
                                          <p:spTgt spid="53339"/>
                                        </p:tgtEl>
                                        <p:attrNameLst>
                                          <p:attrName>ppt_x</p:attrName>
                                        </p:attrNameLst>
                                      </p:cBhvr>
                                      <p:tavLst>
                                        <p:tav tm="0">
                                          <p:val>
                                            <p:strVal val="#ppt_x"/>
                                          </p:val>
                                        </p:tav>
                                        <p:tav tm="100000">
                                          <p:val>
                                            <p:strVal val="#ppt_x"/>
                                          </p:val>
                                        </p:tav>
                                      </p:tavLst>
                                    </p:anim>
                                    <p:anim calcmode="lin" valueType="num">
                                      <p:cBhvr additive="base">
                                        <p:cTn id="8" dur="500" fill="hold"/>
                                        <p:tgtEl>
                                          <p:spTgt spid="533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303">
                                            <p:txEl>
                                              <p:pRg st="0" end="0"/>
                                            </p:txEl>
                                          </p:spTgt>
                                        </p:tgtEl>
                                        <p:attrNameLst>
                                          <p:attrName>style.visibility</p:attrName>
                                        </p:attrNameLst>
                                      </p:cBhvr>
                                      <p:to>
                                        <p:strVal val="visible"/>
                                      </p:to>
                                    </p:set>
                                    <p:anim calcmode="lin" valueType="num">
                                      <p:cBhvr additive="base">
                                        <p:cTn id="11" dur="500" fill="hold"/>
                                        <p:tgtEl>
                                          <p:spTgt spid="553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3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5379"/>
                                        </p:tgtEl>
                                        <p:attrNameLst>
                                          <p:attrName>style.visibility</p:attrName>
                                        </p:attrNameLst>
                                      </p:cBhvr>
                                      <p:to>
                                        <p:strVal val="visible"/>
                                      </p:to>
                                    </p:set>
                                    <p:anim calcmode="lin" valueType="num">
                                      <p:cBhvr additive="base">
                                        <p:cTn id="17" dur="500" fill="hold"/>
                                        <p:tgtEl>
                                          <p:spTgt spid="55379"/>
                                        </p:tgtEl>
                                        <p:attrNameLst>
                                          <p:attrName>ppt_x</p:attrName>
                                        </p:attrNameLst>
                                      </p:cBhvr>
                                      <p:tavLst>
                                        <p:tav tm="0">
                                          <p:val>
                                            <p:strVal val="#ppt_x"/>
                                          </p:val>
                                        </p:tav>
                                        <p:tav tm="100000">
                                          <p:val>
                                            <p:strVal val="#ppt_x"/>
                                          </p:val>
                                        </p:tav>
                                      </p:tavLst>
                                    </p:anim>
                                    <p:anim calcmode="lin" valueType="num">
                                      <p:cBhvr additive="base">
                                        <p:cTn id="18" dur="500" fill="hold"/>
                                        <p:tgtEl>
                                          <p:spTgt spid="5537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3340"/>
                                        </p:tgtEl>
                                        <p:attrNameLst>
                                          <p:attrName>style.visibility</p:attrName>
                                        </p:attrNameLst>
                                      </p:cBhvr>
                                      <p:to>
                                        <p:strVal val="visible"/>
                                      </p:to>
                                    </p:set>
                                    <p:anim calcmode="lin" valueType="num">
                                      <p:cBhvr additive="base">
                                        <p:cTn id="23" dur="500" fill="hold"/>
                                        <p:tgtEl>
                                          <p:spTgt spid="53340"/>
                                        </p:tgtEl>
                                        <p:attrNameLst>
                                          <p:attrName>ppt_x</p:attrName>
                                        </p:attrNameLst>
                                      </p:cBhvr>
                                      <p:tavLst>
                                        <p:tav tm="0">
                                          <p:val>
                                            <p:strVal val="#ppt_x"/>
                                          </p:val>
                                        </p:tav>
                                        <p:tav tm="100000">
                                          <p:val>
                                            <p:strVal val="#ppt_x"/>
                                          </p:val>
                                        </p:tav>
                                      </p:tavLst>
                                    </p:anim>
                                    <p:anim calcmode="lin" valueType="num">
                                      <p:cBhvr additive="base">
                                        <p:cTn id="24" dur="500" fill="hold"/>
                                        <p:tgtEl>
                                          <p:spTgt spid="5334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300">
                                            <p:txEl>
                                              <p:pRg st="0" end="0"/>
                                            </p:txEl>
                                          </p:spTgt>
                                        </p:tgtEl>
                                        <p:attrNameLst>
                                          <p:attrName>style.visibility</p:attrName>
                                        </p:attrNameLst>
                                      </p:cBhvr>
                                      <p:to>
                                        <p:strVal val="visible"/>
                                      </p:to>
                                    </p:set>
                                    <p:anim calcmode="lin" valueType="num">
                                      <p:cBhvr additive="base">
                                        <p:cTn id="27"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5370"/>
                                        </p:tgtEl>
                                        <p:attrNameLst>
                                          <p:attrName>style.visibility</p:attrName>
                                        </p:attrNameLst>
                                      </p:cBhvr>
                                      <p:to>
                                        <p:strVal val="visible"/>
                                      </p:to>
                                    </p:set>
                                    <p:anim calcmode="lin" valueType="num">
                                      <p:cBhvr additive="base">
                                        <p:cTn id="33" dur="500" fill="hold"/>
                                        <p:tgtEl>
                                          <p:spTgt spid="55370"/>
                                        </p:tgtEl>
                                        <p:attrNameLst>
                                          <p:attrName>ppt_x</p:attrName>
                                        </p:attrNameLst>
                                      </p:cBhvr>
                                      <p:tavLst>
                                        <p:tav tm="0">
                                          <p:val>
                                            <p:strVal val="#ppt_x"/>
                                          </p:val>
                                        </p:tav>
                                        <p:tav tm="100000">
                                          <p:val>
                                            <p:strVal val="#ppt_x"/>
                                          </p:val>
                                        </p:tav>
                                      </p:tavLst>
                                    </p:anim>
                                    <p:anim calcmode="lin" valueType="num">
                                      <p:cBhvr additive="base">
                                        <p:cTn id="34" dur="500" fill="hold"/>
                                        <p:tgtEl>
                                          <p:spTgt spid="55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p:bldP spid="55303" grpId="0" build="p"/>
      <p:bldP spid="53339" grpId="0"/>
      <p:bldP spid="5334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頁尾版面配置區 4">
            <a:extLst>
              <a:ext uri="{FF2B5EF4-FFF2-40B4-BE49-F238E27FC236}">
                <a16:creationId xmlns:a16="http://schemas.microsoft.com/office/drawing/2014/main" id="{78828207-5A8A-1B70-B767-0EA7630CF36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E74E069A-C109-3946-8750-B4233D73A741}" type="slidenum">
              <a:rPr kumimoji="0" lang="en-US" altLang="zh-TW" sz="1200" b="0" smtClean="0">
                <a:solidFill>
                  <a:schemeClr val="tx1"/>
                </a:solidFill>
              </a:rPr>
              <a:pPr/>
              <a:t>62</a:t>
            </a:fld>
            <a:endParaRPr kumimoji="0" lang="en-US" altLang="zh-TW" sz="1200" b="0">
              <a:solidFill>
                <a:schemeClr val="tx1"/>
              </a:solidFill>
            </a:endParaRPr>
          </a:p>
        </p:txBody>
      </p:sp>
      <p:sp>
        <p:nvSpPr>
          <p:cNvPr id="2" name="標題 1">
            <a:extLst>
              <a:ext uri="{FF2B5EF4-FFF2-40B4-BE49-F238E27FC236}">
                <a16:creationId xmlns:a16="http://schemas.microsoft.com/office/drawing/2014/main" id="{E0CF6284-E70D-3B9C-0FC9-CFF25CAE08B7}"/>
              </a:ext>
            </a:extLst>
          </p:cNvPr>
          <p:cNvSpPr>
            <a:spLocks/>
          </p:cNvSpPr>
          <p:nvPr/>
        </p:nvSpPr>
        <p:spPr bwMode="auto">
          <a:xfrm>
            <a:off x="520700" y="1268413"/>
            <a:ext cx="5581650" cy="720725"/>
          </a:xfrm>
          <a:prstGeom prst="rect">
            <a:avLst/>
          </a:prstGeom>
          <a:noFill/>
          <a:ln w="9525">
            <a:noFill/>
            <a:miter lim="800000"/>
            <a:headEnd/>
            <a:tailEnd/>
          </a:ln>
        </p:spPr>
        <p:txBody>
          <a:bodyPr anchor="ctr"/>
          <a:lstStyle/>
          <a:p>
            <a:pPr algn="ctr" eaLnBrk="1" hangingPunct="1">
              <a:defRPr/>
            </a:pPr>
            <a:r>
              <a:rPr lang="zh-TW" altLang="en-US" sz="2200" dirty="0">
                <a:effectLst>
                  <a:outerShdw blurRad="38100" dist="38100" dir="2700000" algn="tl">
                    <a:srgbClr val="C0C0C0"/>
                  </a:outerShdw>
                </a:effectLst>
                <a:cs typeface="Arial" panose="020B0604020202020204" pitchFamily="34" charset="0"/>
              </a:rPr>
              <a:t>龍騰公司</a:t>
            </a:r>
            <a:endParaRPr lang="en-US" altLang="zh-TW" sz="2200" dirty="0">
              <a:effectLst>
                <a:outerShdw blurRad="38100" dist="38100" dir="2700000" algn="tl">
                  <a:srgbClr val="C0C0C0"/>
                </a:outerShdw>
              </a:effectLst>
              <a:cs typeface="Arial" panose="020B0604020202020204" pitchFamily="34" charset="0"/>
            </a:endParaRPr>
          </a:p>
          <a:p>
            <a:pPr algn="ctr" eaLnBrk="1" hangingPunct="1">
              <a:defRPr/>
            </a:pPr>
            <a:r>
              <a:rPr lang="zh-TW" altLang="en-US" sz="2200" dirty="0">
                <a:effectLst>
                  <a:outerShdw blurRad="38100" dist="38100" dir="2700000" algn="tl">
                    <a:srgbClr val="C0C0C0"/>
                  </a:outerShdw>
                </a:effectLst>
                <a:cs typeface="Arial" panose="020B0604020202020204" pitchFamily="34" charset="0"/>
              </a:rPr>
              <a:t>第</a:t>
            </a:r>
            <a:r>
              <a:rPr lang="en-US" altLang="zh-TW" sz="2200" dirty="0">
                <a:effectLst>
                  <a:outerShdw blurRad="38100" dist="38100" dir="2700000" algn="tl">
                    <a:srgbClr val="C0C0C0"/>
                  </a:outerShdw>
                </a:effectLst>
                <a:cs typeface="Arial" panose="020B0604020202020204" pitchFamily="34" charset="0"/>
              </a:rPr>
              <a:t>8</a:t>
            </a:r>
            <a:r>
              <a:rPr lang="zh-TW" altLang="en-US" sz="2200" dirty="0">
                <a:effectLst>
                  <a:outerShdw blurRad="38100" dist="38100" dir="2700000" algn="tl">
                    <a:srgbClr val="C0C0C0"/>
                  </a:outerShdw>
                </a:effectLst>
                <a:cs typeface="Arial" panose="020B0604020202020204" pitchFamily="34" charset="0"/>
              </a:rPr>
              <a:t>年</a:t>
            </a:r>
            <a:r>
              <a:rPr lang="en-US" altLang="zh-TW" sz="2200" dirty="0">
                <a:effectLst>
                  <a:outerShdw blurRad="38100" dist="38100" dir="2700000" algn="tl">
                    <a:srgbClr val="C0C0C0"/>
                  </a:outerShdw>
                </a:effectLst>
                <a:cs typeface="Arial" panose="020B0604020202020204" pitchFamily="34" charset="0"/>
              </a:rPr>
              <a:t>12</a:t>
            </a:r>
            <a:r>
              <a:rPr lang="zh-TW" altLang="en-US" sz="2200" dirty="0">
                <a:effectLst>
                  <a:outerShdw blurRad="38100" dist="38100" dir="2700000" algn="tl">
                    <a:srgbClr val="C0C0C0"/>
                  </a:outerShdw>
                </a:effectLst>
                <a:cs typeface="Arial" panose="020B0604020202020204" pitchFamily="34" charset="0"/>
              </a:rPr>
              <a:t>月</a:t>
            </a:r>
            <a:r>
              <a:rPr lang="en-US" altLang="zh-TW" sz="2200" dirty="0">
                <a:effectLst>
                  <a:outerShdw blurRad="38100" dist="38100" dir="2700000" algn="tl">
                    <a:srgbClr val="C0C0C0"/>
                  </a:outerShdw>
                </a:effectLst>
                <a:cs typeface="Arial" panose="020B0604020202020204" pitchFamily="34" charset="0"/>
              </a:rPr>
              <a:t>31</a:t>
            </a:r>
            <a:r>
              <a:rPr lang="zh-TW" altLang="en-US" sz="2200" dirty="0">
                <a:effectLst>
                  <a:outerShdw blurRad="38100" dist="38100" dir="2700000" algn="tl">
                    <a:srgbClr val="C0C0C0"/>
                  </a:outerShdw>
                </a:effectLst>
                <a:cs typeface="Arial" panose="020B0604020202020204" pitchFamily="34" charset="0"/>
              </a:rPr>
              <a:t>日的試算表</a:t>
            </a:r>
            <a:endParaRPr lang="en-US" altLang="zh-TW" sz="2200" dirty="0">
              <a:effectLst>
                <a:outerShdw blurRad="38100" dist="38100" dir="2700000" algn="tl">
                  <a:srgbClr val="C0C0C0"/>
                </a:outerShdw>
              </a:effectLst>
              <a:cs typeface="Arial" panose="020B0604020202020204" pitchFamily="34" charset="0"/>
            </a:endParaRPr>
          </a:p>
          <a:p>
            <a:pPr algn="ctr" eaLnBrk="1" hangingPunct="1">
              <a:defRPr/>
            </a:pPr>
            <a:endParaRPr lang="en-US" altLang="zh-TW" sz="2200" dirty="0">
              <a:effectLst>
                <a:outerShdw blurRad="38100" dist="38100" dir="2700000" algn="tl">
                  <a:srgbClr val="C0C0C0"/>
                </a:outerShdw>
              </a:effectLst>
              <a:cs typeface="Arial" panose="020B0604020202020204" pitchFamily="34" charset="0"/>
            </a:endParaRPr>
          </a:p>
        </p:txBody>
      </p:sp>
      <p:sp>
        <p:nvSpPr>
          <p:cNvPr id="131076" name="Text Box 7">
            <a:extLst>
              <a:ext uri="{FF2B5EF4-FFF2-40B4-BE49-F238E27FC236}">
                <a16:creationId xmlns:a16="http://schemas.microsoft.com/office/drawing/2014/main" id="{10E6B534-2C98-8160-EA1A-498DE295F315}"/>
              </a:ext>
            </a:extLst>
          </p:cNvPr>
          <p:cNvSpPr txBox="1">
            <a:spLocks noChangeArrowheads="1"/>
          </p:cNvSpPr>
          <p:nvPr/>
        </p:nvSpPr>
        <p:spPr bwMode="auto">
          <a:xfrm>
            <a:off x="1601788" y="368300"/>
            <a:ext cx="6211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zh-TW" altLang="en-US" sz="3600" dirty="0">
                <a:solidFill>
                  <a:schemeClr val="tx2"/>
                </a:solidFill>
              </a:rPr>
              <a:t>這份試算表正確嗎？</a:t>
            </a:r>
            <a:endParaRPr lang="en-US" altLang="zh-TW" sz="3600" dirty="0">
              <a:solidFill>
                <a:schemeClr val="tx2"/>
              </a:solidFill>
            </a:endParaRPr>
          </a:p>
        </p:txBody>
      </p:sp>
      <p:graphicFrame>
        <p:nvGraphicFramePr>
          <p:cNvPr id="198742" name="Group 86">
            <a:extLst>
              <a:ext uri="{FF2B5EF4-FFF2-40B4-BE49-F238E27FC236}">
                <a16:creationId xmlns:a16="http://schemas.microsoft.com/office/drawing/2014/main" id="{DC761332-5FDC-CAFB-55BB-706780AF8602}"/>
              </a:ext>
            </a:extLst>
          </p:cNvPr>
          <p:cNvGraphicFramePr>
            <a:graphicFrameLocks noGrp="1"/>
          </p:cNvGraphicFramePr>
          <p:nvPr>
            <p:extLst>
              <p:ext uri="{D42A27DB-BD31-4B8C-83A1-F6EECF244321}">
                <p14:modId xmlns:p14="http://schemas.microsoft.com/office/powerpoint/2010/main" val="2766070475"/>
              </p:ext>
            </p:extLst>
          </p:nvPr>
        </p:nvGraphicFramePr>
        <p:xfrm>
          <a:off x="619149" y="1917698"/>
          <a:ext cx="4860925" cy="4211640"/>
        </p:xfrm>
        <a:graphic>
          <a:graphicData uri="http://schemas.openxmlformats.org/drawingml/2006/table">
            <a:tbl>
              <a:tblPr/>
              <a:tblGrid>
                <a:gridCol w="1620837">
                  <a:extLst>
                    <a:ext uri="{9D8B030D-6E8A-4147-A177-3AD203B41FA5}">
                      <a16:colId xmlns:a16="http://schemas.microsoft.com/office/drawing/2014/main" val="20000"/>
                    </a:ext>
                  </a:extLst>
                </a:gridCol>
                <a:gridCol w="269875">
                  <a:extLst>
                    <a:ext uri="{9D8B030D-6E8A-4147-A177-3AD203B41FA5}">
                      <a16:colId xmlns:a16="http://schemas.microsoft.com/office/drawing/2014/main" val="20001"/>
                    </a:ext>
                  </a:extLst>
                </a:gridCol>
                <a:gridCol w="1349375">
                  <a:extLst>
                    <a:ext uri="{9D8B030D-6E8A-4147-A177-3AD203B41FA5}">
                      <a16:colId xmlns:a16="http://schemas.microsoft.com/office/drawing/2014/main" val="20002"/>
                    </a:ext>
                  </a:extLst>
                </a:gridCol>
                <a:gridCol w="1620838">
                  <a:extLst>
                    <a:ext uri="{9D8B030D-6E8A-4147-A177-3AD203B41FA5}">
                      <a16:colId xmlns:a16="http://schemas.microsoft.com/office/drawing/2014/main" val="20003"/>
                    </a:ext>
                  </a:extLst>
                </a:gridCol>
              </a:tblGrid>
              <a:tr h="518126">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gridSpan="2">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借方</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貸方</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63344">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gridSpan="2">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000" b="0" i="0" u="none" strike="noStrike" cap="none" normalizeH="0" baseline="0" dirty="0">
                          <a:ln>
                            <a:noFill/>
                          </a:ln>
                          <a:solidFill>
                            <a:schemeClr val="tx1"/>
                          </a:solidFill>
                          <a:effectLst/>
                          <a:latin typeface="Arial" charset="0"/>
                          <a:ea typeface="新細明體" pitchFamily="18" charset="-120"/>
                        </a:rPr>
                        <a:t>$</a:t>
                      </a:r>
                      <a:endParaRPr kumimoji="1" lang="en-US" altLang="zh-TW" sz="20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000" b="0" i="0" u="none" strike="noStrike" cap="none" normalizeH="0" baseline="0" dirty="0">
                          <a:ln>
                            <a:noFill/>
                          </a:ln>
                          <a:solidFill>
                            <a:schemeClr val="tx1"/>
                          </a:solidFill>
                          <a:effectLst/>
                          <a:latin typeface="Arial" charset="0"/>
                          <a:ea typeface="新細明體" pitchFamily="18" charset="-120"/>
                        </a:rPr>
                        <a:t>$</a:t>
                      </a:r>
                      <a:endParaRPr kumimoji="1" lang="en-US" altLang="zh-TW" sz="20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18126">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樓宇</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gridSpan="2">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chemeClr val="tx1"/>
                          </a:solidFill>
                          <a:effectLst/>
                          <a:latin typeface="Arial" charset="0"/>
                          <a:ea typeface="新細明體" pitchFamily="18" charset="-120"/>
                        </a:rPr>
                        <a:t>100</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18126">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800" b="0" i="0" u="none" strike="noStrike" cap="none" normalizeH="0" baseline="0" dirty="0">
                          <a:ln>
                            <a:noFill/>
                          </a:ln>
                          <a:solidFill>
                            <a:schemeClr val="tx1"/>
                          </a:solidFill>
                          <a:effectLst/>
                          <a:latin typeface="Arial" charset="0"/>
                          <a:ea typeface="新細明體" pitchFamily="18" charset="-120"/>
                        </a:rPr>
                        <a:t>現金</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gridSpan="2">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a:ln>
                            <a:noFill/>
                          </a:ln>
                          <a:solidFill>
                            <a:schemeClr val="tx1"/>
                          </a:solidFill>
                          <a:effectLst/>
                          <a:latin typeface="Arial" charset="0"/>
                          <a:ea typeface="新細明體" pitchFamily="18" charset="-120"/>
                        </a:rPr>
                        <a:t>150</a:t>
                      </a:r>
                      <a:endParaRPr kumimoji="1" lang="en-US" altLang="zh-TW" sz="2800" b="0" i="0" u="none" strike="noStrike" cap="none" normalizeH="0" baseline="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18126">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lang="zh-TW" altLang="en-US" sz="2800" b="0" dirty="0" smtClean="0">
                          <a:solidFill>
                            <a:schemeClr val="tx1"/>
                          </a:solidFill>
                          <a:effectLst>
                            <a:outerShdw blurRad="38100" dist="38100" dir="2700000" algn="tl">
                              <a:srgbClr val="C0C0C0"/>
                            </a:outerShdw>
                          </a:effectLst>
                          <a:latin typeface="Arial" charset="0"/>
                        </a:rPr>
                        <a:t>資本</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gridSpan="2">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a:ln>
                            <a:noFill/>
                          </a:ln>
                          <a:solidFill>
                            <a:schemeClr val="tx1"/>
                          </a:solidFill>
                          <a:effectLst/>
                          <a:latin typeface="Arial" charset="0"/>
                          <a:ea typeface="新細明體" pitchFamily="18" charset="-120"/>
                        </a:rPr>
                        <a:t>1</a:t>
                      </a:r>
                      <a:r>
                        <a:rPr kumimoji="1" lang="en-US" altLang="zh-TW" sz="2800" b="0" i="0" u="none" strike="noStrike" cap="none" normalizeH="0" baseline="0">
                          <a:ln>
                            <a:noFill/>
                          </a:ln>
                          <a:solidFill>
                            <a:schemeClr val="tx1"/>
                          </a:solidFill>
                          <a:effectLst/>
                          <a:latin typeface="Arial" charset="0"/>
                          <a:ea typeface="新細明體" pitchFamily="18" charset="-120"/>
                        </a:rPr>
                        <a:t>3</a:t>
                      </a:r>
                      <a:r>
                        <a:rPr kumimoji="1" lang="en-US" altLang="zh-CN" sz="2800" b="0" i="0" u="none" strike="noStrike" cap="none" normalizeH="0" baseline="0">
                          <a:ln>
                            <a:noFill/>
                          </a:ln>
                          <a:solidFill>
                            <a:schemeClr val="tx1"/>
                          </a:solidFill>
                          <a:effectLst/>
                          <a:latin typeface="Arial" charset="0"/>
                          <a:ea typeface="新細明體" pitchFamily="18" charset="-120"/>
                        </a:rPr>
                        <a:t>0</a:t>
                      </a:r>
                      <a:endParaRPr kumimoji="1" lang="en-US" altLang="zh-TW" sz="2800" b="0" i="0" u="none" strike="noStrike" cap="none" normalizeH="0" baseline="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18126">
                <a:tc gridSpan="2">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1800" b="0" i="0" u="none" strike="noStrike" cap="none" normalizeH="0" baseline="0" dirty="0">
                          <a:ln>
                            <a:noFill/>
                          </a:ln>
                          <a:solidFill>
                            <a:schemeClr val="tx1"/>
                          </a:solidFill>
                          <a:effectLst/>
                          <a:latin typeface="Arial" charset="0"/>
                          <a:ea typeface="新細明體" pitchFamily="18" charset="-120"/>
                        </a:rPr>
                        <a:t>應付貨款</a:t>
                      </a:r>
                      <a:endParaRPr kumimoji="1" lang="en-US" altLang="zh-TW" sz="1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chemeClr val="tx1"/>
                          </a:solidFill>
                          <a:effectLst/>
                          <a:latin typeface="Arial" charset="0"/>
                          <a:ea typeface="新細明體" pitchFamily="18" charset="-120"/>
                        </a:rPr>
                        <a:t>130</a:t>
                      </a: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518126">
                <a:tc gridSpan="2">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800" b="0" i="0" u="none" strike="noStrike" cap="none" normalizeH="0" baseline="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539540">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zh-TW" altLang="en-US" sz="2800" b="0" i="0" u="none" strike="noStrike" cap="none" normalizeH="0" baseline="0" dirty="0">
                        <a:ln>
                          <a:noFill/>
                        </a:ln>
                        <a:solidFill>
                          <a:schemeClr val="tx1"/>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gridSpan="2">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a:ln>
                            <a:noFill/>
                          </a:ln>
                          <a:solidFill>
                            <a:srgbClr val="FF3300"/>
                          </a:solidFill>
                          <a:effectLst/>
                          <a:latin typeface="Arial" charset="0"/>
                          <a:ea typeface="新細明體" pitchFamily="18" charset="-120"/>
                        </a:rPr>
                        <a:t>250</a:t>
                      </a:r>
                      <a:endParaRPr kumimoji="1" lang="en-US" altLang="zh-TW" sz="2800" b="0" i="0" u="none" strike="noStrike" cap="none" normalizeH="0" baseline="0">
                        <a:ln>
                          <a:noFill/>
                        </a:ln>
                        <a:solidFill>
                          <a:srgbClr val="FF3300"/>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CN" sz="2800" b="0" i="0" u="none" strike="noStrike" cap="none" normalizeH="0" baseline="0" dirty="0">
                          <a:ln>
                            <a:noFill/>
                          </a:ln>
                          <a:solidFill>
                            <a:srgbClr val="FF3300"/>
                          </a:solidFill>
                          <a:effectLst/>
                          <a:latin typeface="Arial" charset="0"/>
                          <a:ea typeface="新細明體" pitchFamily="18" charset="-120"/>
                        </a:rPr>
                        <a:t>2</a:t>
                      </a:r>
                      <a:r>
                        <a:rPr kumimoji="1" lang="en-US" altLang="zh-TW" sz="2800" b="0" i="0" u="none" strike="noStrike" cap="none" normalizeH="0" baseline="0" dirty="0">
                          <a:ln>
                            <a:noFill/>
                          </a:ln>
                          <a:solidFill>
                            <a:srgbClr val="FF3300"/>
                          </a:solidFill>
                          <a:effectLst/>
                          <a:latin typeface="Arial" charset="0"/>
                          <a:ea typeface="新細明體" pitchFamily="18" charset="-120"/>
                        </a:rPr>
                        <a:t>6</a:t>
                      </a:r>
                      <a:r>
                        <a:rPr kumimoji="1" lang="en-US" altLang="zh-CN" sz="2800" b="0" i="0" u="none" strike="noStrike" cap="none" normalizeH="0" baseline="0" dirty="0">
                          <a:ln>
                            <a:noFill/>
                          </a:ln>
                          <a:solidFill>
                            <a:srgbClr val="FF3300"/>
                          </a:solidFill>
                          <a:effectLst/>
                          <a:latin typeface="Arial" charset="0"/>
                          <a:ea typeface="新細明體" pitchFamily="18" charset="-120"/>
                        </a:rPr>
                        <a:t>0</a:t>
                      </a:r>
                      <a:endParaRPr kumimoji="1" lang="en-US" altLang="zh-TW" sz="2800" b="0" i="0" u="none" strike="noStrike" cap="none" normalizeH="0" baseline="0" dirty="0">
                        <a:ln>
                          <a:noFill/>
                        </a:ln>
                        <a:solidFill>
                          <a:srgbClr val="FF3300"/>
                        </a:solidFill>
                        <a:effectLst/>
                        <a:latin typeface="Arial" charset="0"/>
                        <a:ea typeface="新細明體" pitchFamily="18" charset="-120"/>
                      </a:endParaRP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98706" name="Line 50">
            <a:extLst>
              <a:ext uri="{FF2B5EF4-FFF2-40B4-BE49-F238E27FC236}">
                <a16:creationId xmlns:a16="http://schemas.microsoft.com/office/drawing/2014/main" id="{79C96977-DE65-7374-7D75-5A8B4D71A095}"/>
              </a:ext>
            </a:extLst>
          </p:cNvPr>
          <p:cNvSpPr>
            <a:spLocks noChangeShapeType="1"/>
          </p:cNvSpPr>
          <p:nvPr/>
        </p:nvSpPr>
        <p:spPr bwMode="auto">
          <a:xfrm>
            <a:off x="2592388" y="5499100"/>
            <a:ext cx="1258887" cy="0"/>
          </a:xfrm>
          <a:prstGeom prst="line">
            <a:avLst/>
          </a:prstGeom>
          <a:noFill/>
          <a:ln w="762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98707" name="Line 51">
            <a:extLst>
              <a:ext uri="{FF2B5EF4-FFF2-40B4-BE49-F238E27FC236}">
                <a16:creationId xmlns:a16="http://schemas.microsoft.com/office/drawing/2014/main" id="{875B12A2-C22B-FCA6-7728-8B67D34DD637}"/>
              </a:ext>
            </a:extLst>
          </p:cNvPr>
          <p:cNvSpPr>
            <a:spLocks noChangeShapeType="1"/>
          </p:cNvSpPr>
          <p:nvPr/>
        </p:nvSpPr>
        <p:spPr bwMode="auto">
          <a:xfrm>
            <a:off x="4121150" y="5499100"/>
            <a:ext cx="1260475" cy="0"/>
          </a:xfrm>
          <a:prstGeom prst="line">
            <a:avLst/>
          </a:prstGeom>
          <a:noFill/>
          <a:ln w="762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98708" name="Line 52">
            <a:extLst>
              <a:ext uri="{FF2B5EF4-FFF2-40B4-BE49-F238E27FC236}">
                <a16:creationId xmlns:a16="http://schemas.microsoft.com/office/drawing/2014/main" id="{DBFA2D11-08A4-F232-BE40-71814A18C3A7}"/>
              </a:ext>
            </a:extLst>
          </p:cNvPr>
          <p:cNvSpPr>
            <a:spLocks noChangeShapeType="1"/>
          </p:cNvSpPr>
          <p:nvPr/>
        </p:nvSpPr>
        <p:spPr bwMode="auto">
          <a:xfrm>
            <a:off x="2592388" y="6038850"/>
            <a:ext cx="1258887"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98709" name="Line 53">
            <a:extLst>
              <a:ext uri="{FF2B5EF4-FFF2-40B4-BE49-F238E27FC236}">
                <a16:creationId xmlns:a16="http://schemas.microsoft.com/office/drawing/2014/main" id="{C1A197EB-465A-A656-9147-B06C646826E3}"/>
              </a:ext>
            </a:extLst>
          </p:cNvPr>
          <p:cNvSpPr>
            <a:spLocks noChangeShapeType="1"/>
          </p:cNvSpPr>
          <p:nvPr/>
        </p:nvSpPr>
        <p:spPr bwMode="auto">
          <a:xfrm>
            <a:off x="2592388" y="6129338"/>
            <a:ext cx="1258887"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98710" name="Line 54">
            <a:extLst>
              <a:ext uri="{FF2B5EF4-FFF2-40B4-BE49-F238E27FC236}">
                <a16:creationId xmlns:a16="http://schemas.microsoft.com/office/drawing/2014/main" id="{B1DC45C5-0091-2A93-683B-012DC3A5758D}"/>
              </a:ext>
            </a:extLst>
          </p:cNvPr>
          <p:cNvSpPr>
            <a:spLocks noChangeShapeType="1"/>
          </p:cNvSpPr>
          <p:nvPr/>
        </p:nvSpPr>
        <p:spPr bwMode="auto">
          <a:xfrm>
            <a:off x="4121150" y="6038850"/>
            <a:ext cx="1258888"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98711" name="Line 55">
            <a:extLst>
              <a:ext uri="{FF2B5EF4-FFF2-40B4-BE49-F238E27FC236}">
                <a16:creationId xmlns:a16="http://schemas.microsoft.com/office/drawing/2014/main" id="{23E76675-4271-87D2-676C-887867E93AD0}"/>
              </a:ext>
            </a:extLst>
          </p:cNvPr>
          <p:cNvSpPr>
            <a:spLocks noChangeShapeType="1"/>
          </p:cNvSpPr>
          <p:nvPr/>
        </p:nvSpPr>
        <p:spPr bwMode="auto">
          <a:xfrm>
            <a:off x="4121150" y="6129338"/>
            <a:ext cx="1258888" cy="0"/>
          </a:xfrm>
          <a:prstGeom prst="line">
            <a:avLst/>
          </a:prstGeom>
          <a:noFill/>
          <a:ln w="38100">
            <a:solidFill>
              <a:schemeClr val="tx1"/>
            </a:solidFill>
            <a:round/>
            <a:headEnd/>
            <a:tailEnd/>
          </a:ln>
          <a:effectLst/>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3" name="標題 1">
            <a:extLst>
              <a:ext uri="{FF2B5EF4-FFF2-40B4-BE49-F238E27FC236}">
                <a16:creationId xmlns:a16="http://schemas.microsoft.com/office/drawing/2014/main" id="{10EB3CDA-D04D-44CD-7D8E-3E1BD385A96C}"/>
              </a:ext>
            </a:extLst>
          </p:cNvPr>
          <p:cNvSpPr>
            <a:spLocks/>
          </p:cNvSpPr>
          <p:nvPr/>
        </p:nvSpPr>
        <p:spPr bwMode="auto">
          <a:xfrm>
            <a:off x="611188" y="5049838"/>
            <a:ext cx="5221287" cy="360362"/>
          </a:xfrm>
          <a:prstGeom prst="rect">
            <a:avLst/>
          </a:prstGeom>
          <a:solidFill>
            <a:schemeClr val="bg1"/>
          </a:solidFill>
          <a:ln w="9525">
            <a:noFill/>
            <a:miter lim="800000"/>
            <a:headEnd/>
            <a:tailEnd/>
          </a:ln>
        </p:spPr>
        <p:txBody>
          <a:bodyPr anchor="ctr"/>
          <a:lstStyle/>
          <a:p>
            <a:pPr eaLnBrk="1" hangingPunct="1">
              <a:defRPr/>
            </a:pPr>
            <a:r>
              <a:rPr lang="zh-HK" altLang="en-US" sz="2800" b="0" dirty="0">
                <a:solidFill>
                  <a:schemeClr val="tx1"/>
                </a:solidFill>
                <a:effectLst>
                  <a:outerShdw blurRad="38100" dist="38100" dir="2700000" algn="tl">
                    <a:srgbClr val="C0C0C0"/>
                  </a:outerShdw>
                </a:effectLst>
                <a:latin typeface="Arial" charset="0"/>
              </a:rPr>
              <a:t>暫</a:t>
            </a:r>
            <a:r>
              <a:rPr lang="zh-HK" altLang="en-US" sz="2800" b="0" dirty="0" smtClean="0">
                <a:solidFill>
                  <a:schemeClr val="tx1"/>
                </a:solidFill>
                <a:effectLst>
                  <a:outerShdw blurRad="38100" dist="38100" dir="2700000" algn="tl">
                    <a:srgbClr val="C0C0C0"/>
                  </a:outerShdw>
                </a:effectLst>
                <a:latin typeface="Arial" charset="0"/>
              </a:rPr>
              <a:t>記帳                </a:t>
            </a:r>
            <a:r>
              <a:rPr lang="en-US" altLang="zh-TW" sz="2800" b="0" dirty="0" smtClean="0">
                <a:solidFill>
                  <a:schemeClr val="tx1"/>
                </a:solidFill>
                <a:effectLst>
                  <a:outerShdw blurRad="38100" dist="38100" dir="2700000" algn="tl">
                    <a:srgbClr val="C0C0C0"/>
                  </a:outerShdw>
                </a:effectLst>
                <a:latin typeface="Arial" charset="0"/>
              </a:rPr>
              <a:t>10</a:t>
            </a:r>
            <a:endParaRPr lang="en-US" altLang="zh-TW" sz="2800" b="0" dirty="0">
              <a:solidFill>
                <a:schemeClr val="tx1"/>
              </a:solidFill>
              <a:effectLst>
                <a:outerShdw blurRad="38100" dist="38100" dir="2700000" algn="tl">
                  <a:srgbClr val="C0C0C0"/>
                </a:outerShdw>
              </a:effectLst>
              <a:latin typeface="Arial" charset="0"/>
            </a:endParaRPr>
          </a:p>
        </p:txBody>
      </p:sp>
      <p:sp>
        <p:nvSpPr>
          <p:cNvPr id="4" name="標題 1">
            <a:extLst>
              <a:ext uri="{FF2B5EF4-FFF2-40B4-BE49-F238E27FC236}">
                <a16:creationId xmlns:a16="http://schemas.microsoft.com/office/drawing/2014/main" id="{B9C58E77-249B-A51C-DD65-79B3C11948FA}"/>
              </a:ext>
            </a:extLst>
          </p:cNvPr>
          <p:cNvSpPr>
            <a:spLocks/>
          </p:cNvSpPr>
          <p:nvPr/>
        </p:nvSpPr>
        <p:spPr bwMode="auto">
          <a:xfrm>
            <a:off x="611188" y="5589588"/>
            <a:ext cx="5221287" cy="449262"/>
          </a:xfrm>
          <a:prstGeom prst="rect">
            <a:avLst/>
          </a:prstGeom>
          <a:solidFill>
            <a:schemeClr val="bg1"/>
          </a:solidFill>
          <a:ln w="9525">
            <a:noFill/>
            <a:miter lim="800000"/>
            <a:headEnd/>
            <a:tailEnd/>
          </a:ln>
        </p:spPr>
        <p:txBody>
          <a:bodyPr anchor="ctr"/>
          <a:lstStyle/>
          <a:p>
            <a:pPr eaLnBrk="1" hangingPunct="1">
              <a:defRPr/>
            </a:pPr>
            <a:r>
              <a:rPr lang="en-US" altLang="zh-TW" sz="2800" b="0" dirty="0">
                <a:solidFill>
                  <a:schemeClr val="tx1"/>
                </a:solidFill>
                <a:effectLst>
                  <a:outerShdw blurRad="38100" dist="38100" dir="2700000" algn="tl">
                    <a:srgbClr val="C0C0C0"/>
                  </a:outerShdw>
                </a:effectLst>
                <a:latin typeface="Arial" charset="0"/>
              </a:rPr>
              <a:t>                         </a:t>
            </a:r>
            <a:r>
              <a:rPr lang="en-US" altLang="zh-TW" sz="2800" b="0" dirty="0">
                <a:solidFill>
                  <a:srgbClr val="FF3300"/>
                </a:solidFill>
                <a:effectLst>
                  <a:outerShdw blurRad="38100" dist="38100" dir="2700000" algn="tl">
                    <a:srgbClr val="C0C0C0"/>
                  </a:outerShdw>
                </a:effectLst>
                <a:latin typeface="Arial" charset="0"/>
              </a:rPr>
              <a:t>260          260</a:t>
            </a:r>
          </a:p>
        </p:txBody>
      </p:sp>
      <p:sp>
        <p:nvSpPr>
          <p:cNvPr id="5" name="標題 1">
            <a:extLst>
              <a:ext uri="{FF2B5EF4-FFF2-40B4-BE49-F238E27FC236}">
                <a16:creationId xmlns:a16="http://schemas.microsoft.com/office/drawing/2014/main" id="{29617B6F-CFAF-8C90-BC4E-F8D1C80D0A37}"/>
              </a:ext>
            </a:extLst>
          </p:cNvPr>
          <p:cNvSpPr>
            <a:spLocks/>
          </p:cNvSpPr>
          <p:nvPr/>
        </p:nvSpPr>
        <p:spPr bwMode="auto">
          <a:xfrm>
            <a:off x="611188" y="4059084"/>
            <a:ext cx="5221287" cy="360363"/>
          </a:xfrm>
          <a:prstGeom prst="rect">
            <a:avLst/>
          </a:prstGeom>
          <a:solidFill>
            <a:schemeClr val="bg1"/>
          </a:solidFill>
          <a:ln w="9525">
            <a:noFill/>
            <a:miter lim="800000"/>
            <a:headEnd/>
            <a:tailEnd/>
          </a:ln>
        </p:spPr>
        <p:txBody>
          <a:bodyPr anchor="ctr"/>
          <a:lstStyle/>
          <a:p>
            <a:pPr eaLnBrk="1" hangingPunct="1">
              <a:defRPr/>
            </a:pPr>
            <a:r>
              <a:rPr lang="zh-TW" altLang="en-US" sz="2800" b="0" dirty="0">
                <a:solidFill>
                  <a:schemeClr val="tx1"/>
                </a:solidFill>
                <a:effectLst>
                  <a:outerShdw blurRad="38100" dist="38100" dir="2700000" algn="tl">
                    <a:srgbClr val="C0C0C0"/>
                  </a:outerShdw>
                </a:effectLst>
                <a:latin typeface="Arial" charset="0"/>
              </a:rPr>
              <a:t>資本</a:t>
            </a:r>
            <a:r>
              <a:rPr lang="en-US" altLang="zh-TW" sz="2800" b="0" dirty="0">
                <a:solidFill>
                  <a:schemeClr val="tx1"/>
                </a:solidFill>
                <a:effectLst>
                  <a:outerShdw blurRad="38100" dist="38100" dir="2700000" algn="tl">
                    <a:srgbClr val="C0C0C0"/>
                  </a:outerShdw>
                </a:effectLst>
                <a:latin typeface="Arial" charset="0"/>
              </a:rPr>
              <a:t>                            </a:t>
            </a:r>
            <a:r>
              <a:rPr lang="zh-TW" altLang="en-US" sz="2800" b="0" dirty="0">
                <a:solidFill>
                  <a:schemeClr val="tx1"/>
                </a:solidFill>
                <a:effectLst>
                  <a:outerShdw blurRad="38100" dist="38100" dir="2700000" algn="tl">
                    <a:srgbClr val="C0C0C0"/>
                  </a:outerShdw>
                </a:effectLst>
                <a:latin typeface="Arial" charset="0"/>
              </a:rPr>
              <a:t>    </a:t>
            </a:r>
            <a:r>
              <a:rPr lang="en-US" altLang="zh-TW" sz="2800" b="0" dirty="0">
                <a:solidFill>
                  <a:schemeClr val="tx1"/>
                </a:solidFill>
                <a:effectLst>
                  <a:outerShdw blurRad="38100" dist="38100" dir="2700000" algn="tl">
                    <a:srgbClr val="C0C0C0"/>
                  </a:outerShdw>
                </a:effectLst>
                <a:latin typeface="Arial" charset="0"/>
              </a:rPr>
              <a:t>  120</a:t>
            </a:r>
          </a:p>
        </p:txBody>
      </p:sp>
      <p:sp>
        <p:nvSpPr>
          <p:cNvPr id="6" name="標題 1">
            <a:extLst>
              <a:ext uri="{FF2B5EF4-FFF2-40B4-BE49-F238E27FC236}">
                <a16:creationId xmlns:a16="http://schemas.microsoft.com/office/drawing/2014/main" id="{DBE1EEA5-0D62-F398-BE7C-FB9F168FEFD7}"/>
              </a:ext>
            </a:extLst>
          </p:cNvPr>
          <p:cNvSpPr>
            <a:spLocks/>
          </p:cNvSpPr>
          <p:nvPr/>
        </p:nvSpPr>
        <p:spPr bwMode="auto">
          <a:xfrm>
            <a:off x="738485" y="5004042"/>
            <a:ext cx="4860925" cy="539750"/>
          </a:xfrm>
          <a:prstGeom prst="rect">
            <a:avLst/>
          </a:prstGeom>
          <a:solidFill>
            <a:schemeClr val="bg1"/>
          </a:solidFill>
          <a:ln w="9525">
            <a:noFill/>
            <a:miter lim="800000"/>
            <a:headEnd/>
            <a:tailEnd/>
          </a:ln>
        </p:spPr>
        <p:txBody>
          <a:bodyPr anchor="ctr"/>
          <a:lstStyle/>
          <a:p>
            <a:pPr eaLnBrk="1" hangingPunct="1">
              <a:defRPr/>
            </a:pPr>
            <a:endParaRPr lang="en-US" altLang="zh-TW" sz="2800" b="0">
              <a:solidFill>
                <a:schemeClr val="tx1"/>
              </a:solidFill>
              <a:effectLst>
                <a:outerShdw blurRad="38100" dist="38100" dir="2700000" algn="tl">
                  <a:srgbClr val="C0C0C0"/>
                </a:outerShdw>
              </a:effectLst>
              <a:latin typeface="Arial" charset="0"/>
            </a:endParaRPr>
          </a:p>
        </p:txBody>
      </p:sp>
      <p:sp>
        <p:nvSpPr>
          <p:cNvPr id="7" name="標題 1">
            <a:extLst>
              <a:ext uri="{FF2B5EF4-FFF2-40B4-BE49-F238E27FC236}">
                <a16:creationId xmlns:a16="http://schemas.microsoft.com/office/drawing/2014/main" id="{115CA338-A52E-7179-66C4-6443EC100BB9}"/>
              </a:ext>
            </a:extLst>
          </p:cNvPr>
          <p:cNvSpPr>
            <a:spLocks/>
          </p:cNvSpPr>
          <p:nvPr/>
        </p:nvSpPr>
        <p:spPr bwMode="auto">
          <a:xfrm>
            <a:off x="611187" y="5632692"/>
            <a:ext cx="5221288" cy="449262"/>
          </a:xfrm>
          <a:prstGeom prst="rect">
            <a:avLst/>
          </a:prstGeom>
          <a:solidFill>
            <a:schemeClr val="bg1"/>
          </a:solidFill>
          <a:ln w="9525">
            <a:noFill/>
            <a:miter lim="800000"/>
            <a:headEnd/>
            <a:tailEnd/>
          </a:ln>
        </p:spPr>
        <p:txBody>
          <a:bodyPr anchor="ctr"/>
          <a:lstStyle/>
          <a:p>
            <a:pPr eaLnBrk="1" hangingPunct="1">
              <a:defRPr/>
            </a:pPr>
            <a:r>
              <a:rPr lang="en-US" altLang="zh-TW" sz="2800" b="0" dirty="0">
                <a:solidFill>
                  <a:schemeClr val="tx1"/>
                </a:solidFill>
                <a:effectLst>
                  <a:outerShdw blurRad="38100" dist="38100" dir="2700000" algn="tl">
                    <a:srgbClr val="C0C0C0"/>
                  </a:outerShdw>
                </a:effectLst>
                <a:latin typeface="Arial" charset="0"/>
              </a:rPr>
              <a:t>                         </a:t>
            </a:r>
            <a:r>
              <a:rPr lang="en-US" altLang="zh-TW" sz="2800" b="0" dirty="0">
                <a:solidFill>
                  <a:srgbClr val="FF3300"/>
                </a:solidFill>
                <a:effectLst>
                  <a:outerShdw blurRad="38100" dist="38100" dir="2700000" algn="tl">
                    <a:srgbClr val="C0C0C0"/>
                  </a:outerShdw>
                </a:effectLst>
                <a:latin typeface="Arial" charset="0"/>
              </a:rPr>
              <a:t>250          250</a:t>
            </a:r>
          </a:p>
        </p:txBody>
      </p:sp>
      <p:sp>
        <p:nvSpPr>
          <p:cNvPr id="198749" name="Text Box 85">
            <a:extLst>
              <a:ext uri="{FF2B5EF4-FFF2-40B4-BE49-F238E27FC236}">
                <a16:creationId xmlns:a16="http://schemas.microsoft.com/office/drawing/2014/main" id="{8B6D50C7-0214-E8A6-F4F9-B5466450F6DC}"/>
              </a:ext>
            </a:extLst>
          </p:cNvPr>
          <p:cNvSpPr txBox="1">
            <a:spLocks noChangeArrowheads="1"/>
          </p:cNvSpPr>
          <p:nvPr/>
        </p:nvSpPr>
        <p:spPr bwMode="auto">
          <a:xfrm rot="-1593903">
            <a:off x="5607050" y="4625975"/>
            <a:ext cx="180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zh-TW" altLang="en-US" sz="1800" b="0" dirty="0">
                <a:solidFill>
                  <a:srgbClr val="FF0000"/>
                </a:solidFill>
                <a:latin typeface="新細明體" panose="02020500000000000000" pitchFamily="18" charset="-120"/>
              </a:rPr>
              <a:t>暫記帳將在</a:t>
            </a:r>
            <a:endParaRPr lang="en-US" altLang="zh-TW" sz="1800" b="0" dirty="0">
              <a:solidFill>
                <a:srgbClr val="FF0000"/>
              </a:solidFill>
              <a:latin typeface="新細明體" panose="02020500000000000000" pitchFamily="18" charset="-120"/>
            </a:endParaRPr>
          </a:p>
          <a:p>
            <a:pPr eaLnBrk="1" hangingPunct="1">
              <a:spcBef>
                <a:spcPct val="50000"/>
              </a:spcBef>
              <a:buClrTx/>
              <a:buSzTx/>
              <a:buFontTx/>
              <a:buNone/>
            </a:pPr>
            <a:r>
              <a:rPr lang="zh-TW" altLang="en-US" sz="1800" b="0" dirty="0">
                <a:solidFill>
                  <a:srgbClr val="FF0000"/>
                </a:solidFill>
                <a:latin typeface="新細明體" panose="02020500000000000000" pitchFamily="18" charset="-120"/>
              </a:rPr>
              <a:t>錯誤更正後</a:t>
            </a:r>
            <a:endParaRPr lang="en-US" altLang="zh-TW" sz="1800" b="0" dirty="0">
              <a:solidFill>
                <a:srgbClr val="FF0000"/>
              </a:solidFill>
              <a:latin typeface="新細明體" panose="02020500000000000000" pitchFamily="18" charset="-120"/>
            </a:endParaRPr>
          </a:p>
          <a:p>
            <a:pPr eaLnBrk="1" hangingPunct="1">
              <a:spcBef>
                <a:spcPct val="50000"/>
              </a:spcBef>
              <a:buClrTx/>
              <a:buSzTx/>
              <a:buFontTx/>
              <a:buNone/>
            </a:pPr>
            <a:r>
              <a:rPr lang="zh-TW" altLang="en-US" sz="1800" b="0" dirty="0">
                <a:solidFill>
                  <a:srgbClr val="FF0000"/>
                </a:solidFill>
                <a:latin typeface="新細明體" panose="02020500000000000000" pitchFamily="18" charset="-120"/>
              </a:rPr>
              <a:t>刪除</a:t>
            </a:r>
            <a:endParaRPr lang="en-US" altLang="zh-TW" sz="1800" b="0" dirty="0">
              <a:solidFill>
                <a:srgbClr val="FF0000"/>
              </a:solidFill>
              <a:latin typeface="新細明體" panose="02020500000000000000" pitchFamily="18" charset="-120"/>
            </a:endParaRPr>
          </a:p>
        </p:txBody>
      </p:sp>
      <p:sp>
        <p:nvSpPr>
          <p:cNvPr id="198750" name="Text Box 86">
            <a:extLst>
              <a:ext uri="{FF2B5EF4-FFF2-40B4-BE49-F238E27FC236}">
                <a16:creationId xmlns:a16="http://schemas.microsoft.com/office/drawing/2014/main" id="{BC9A32AC-66B6-645B-0E74-85797D807BF9}"/>
              </a:ext>
            </a:extLst>
          </p:cNvPr>
          <p:cNvSpPr txBox="1">
            <a:spLocks noChangeArrowheads="1"/>
          </p:cNvSpPr>
          <p:nvPr/>
        </p:nvSpPr>
        <p:spPr bwMode="auto">
          <a:xfrm rot="-1444137">
            <a:off x="5381625" y="5589588"/>
            <a:ext cx="4079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r>
              <a:rPr lang="en-US" altLang="zh-CN" sz="1800" b="0">
                <a:solidFill>
                  <a:srgbClr val="FF0000"/>
                </a:solidFill>
                <a:sym typeface="Wingdings" pitchFamily="2" charset="2"/>
              </a:rPr>
              <a:t></a:t>
            </a:r>
            <a:endParaRPr lang="en-US" altLang="zh-TW" sz="1800" b="0">
              <a:solidFill>
                <a:srgbClr val="FF0000"/>
              </a:solidFill>
            </a:endParaRPr>
          </a:p>
        </p:txBody>
      </p:sp>
      <p:pic>
        <p:nvPicPr>
          <p:cNvPr id="131115" name="Picture 48">
            <a:extLst>
              <a:ext uri="{FF2B5EF4-FFF2-40B4-BE49-F238E27FC236}">
                <a16:creationId xmlns:a16="http://schemas.microsoft.com/office/drawing/2014/main" id="{1CB8E267-CAEF-DCED-0475-A556F2D98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68300"/>
            <a:ext cx="126047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1116" name="Picture 49">
            <a:extLst>
              <a:ext uri="{FF2B5EF4-FFF2-40B4-BE49-F238E27FC236}">
                <a16:creationId xmlns:a16="http://schemas.microsoft.com/office/drawing/2014/main" id="{E1530250-3AC3-1A48-2A28-03EB67F18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975" y="4059238"/>
            <a:ext cx="1981200" cy="176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8750"/>
                                        </p:tgtEl>
                                        <p:attrNameLst>
                                          <p:attrName>style.visibility</p:attrName>
                                        </p:attrNameLst>
                                      </p:cBhvr>
                                      <p:to>
                                        <p:strVal val="visible"/>
                                      </p:to>
                                    </p:set>
                                    <p:anim calcmode="lin" valueType="num">
                                      <p:cBhvr additive="base">
                                        <p:cTn id="29" dur="500" fill="hold"/>
                                        <p:tgtEl>
                                          <p:spTgt spid="198750"/>
                                        </p:tgtEl>
                                        <p:attrNameLst>
                                          <p:attrName>ppt_x</p:attrName>
                                        </p:attrNameLst>
                                      </p:cBhvr>
                                      <p:tavLst>
                                        <p:tav tm="0">
                                          <p:val>
                                            <p:strVal val="#ppt_x"/>
                                          </p:val>
                                        </p:tav>
                                        <p:tav tm="100000">
                                          <p:val>
                                            <p:strVal val="#ppt_x"/>
                                          </p:val>
                                        </p:tav>
                                      </p:tavLst>
                                    </p:anim>
                                    <p:anim calcmode="lin" valueType="num">
                                      <p:cBhvr additive="base">
                                        <p:cTn id="30" dur="500" fill="hold"/>
                                        <p:tgtEl>
                                          <p:spTgt spid="19875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8749"/>
                                        </p:tgtEl>
                                        <p:attrNameLst>
                                          <p:attrName>style.visibility</p:attrName>
                                        </p:attrNameLst>
                                      </p:cBhvr>
                                      <p:to>
                                        <p:strVal val="visible"/>
                                      </p:to>
                                    </p:set>
                                    <p:anim calcmode="lin" valueType="num">
                                      <p:cBhvr additive="base">
                                        <p:cTn id="33" dur="500" fill="hold"/>
                                        <p:tgtEl>
                                          <p:spTgt spid="198749"/>
                                        </p:tgtEl>
                                        <p:attrNameLst>
                                          <p:attrName>ppt_x</p:attrName>
                                        </p:attrNameLst>
                                      </p:cBhvr>
                                      <p:tavLst>
                                        <p:tav tm="0">
                                          <p:val>
                                            <p:strVal val="#ppt_x"/>
                                          </p:val>
                                        </p:tav>
                                        <p:tav tm="100000">
                                          <p:val>
                                            <p:strVal val="#ppt_x"/>
                                          </p:val>
                                        </p:tav>
                                      </p:tavLst>
                                    </p:anim>
                                    <p:anim calcmode="lin" valueType="num">
                                      <p:cBhvr additive="base">
                                        <p:cTn id="34" dur="500" fill="hold"/>
                                        <p:tgtEl>
                                          <p:spTgt spid="198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98749" grpId="0"/>
      <p:bldP spid="19875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頁尾版面配置區 4">
            <a:extLst>
              <a:ext uri="{FF2B5EF4-FFF2-40B4-BE49-F238E27FC236}">
                <a16:creationId xmlns:a16="http://schemas.microsoft.com/office/drawing/2014/main" id="{6A4246CC-79E6-FAA2-2CE6-746015A4907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F2167641-8A18-1448-9683-3A5BBE99EAA2}" type="slidenum">
              <a:rPr kumimoji="0" lang="en-US" altLang="zh-TW" sz="1200" b="0" smtClean="0">
                <a:solidFill>
                  <a:schemeClr val="tx1"/>
                </a:solidFill>
              </a:rPr>
              <a:pPr/>
              <a:t>63</a:t>
            </a:fld>
            <a:endParaRPr kumimoji="0" lang="en-US" altLang="zh-TW" sz="1200" b="0">
              <a:solidFill>
                <a:schemeClr val="tx1"/>
              </a:solidFill>
            </a:endParaRPr>
          </a:p>
        </p:txBody>
      </p:sp>
      <p:sp>
        <p:nvSpPr>
          <p:cNvPr id="133123" name="標題 1">
            <a:extLst>
              <a:ext uri="{FF2B5EF4-FFF2-40B4-BE49-F238E27FC236}">
                <a16:creationId xmlns:a16="http://schemas.microsoft.com/office/drawing/2014/main" id="{B80D9B13-8C9E-9259-443A-FB629DE53544}"/>
              </a:ext>
            </a:extLst>
          </p:cNvPr>
          <p:cNvSpPr>
            <a:spLocks noGrp="1" noChangeArrowheads="1"/>
          </p:cNvSpPr>
          <p:nvPr>
            <p:ph type="title" idx="4294967295"/>
          </p:nvPr>
        </p:nvSpPr>
        <p:spPr>
          <a:xfrm>
            <a:off x="520700" y="368300"/>
            <a:ext cx="7934325" cy="1143000"/>
          </a:xfrm>
        </p:spPr>
        <p:txBody>
          <a:bodyPr anchor="ctr"/>
          <a:lstStyle/>
          <a:p>
            <a:pPr eaLnBrk="1" hangingPunct="1"/>
            <a:r>
              <a:rPr lang="zh-TW" altLang="en-US">
                <a:ea typeface="新細明體" panose="02020500000000000000" pitchFamily="18" charset="-120"/>
              </a:rPr>
              <a:t>會導致試算表不平衡的錯誤</a:t>
            </a:r>
            <a:endParaRPr lang="en-US" altLang="zh-TW">
              <a:ea typeface="新細明體" panose="02020500000000000000" pitchFamily="18" charset="-120"/>
            </a:endParaRPr>
          </a:p>
        </p:txBody>
      </p:sp>
      <p:sp>
        <p:nvSpPr>
          <p:cNvPr id="54277" name="內容版面配置區 3">
            <a:extLst>
              <a:ext uri="{FF2B5EF4-FFF2-40B4-BE49-F238E27FC236}">
                <a16:creationId xmlns:a16="http://schemas.microsoft.com/office/drawing/2014/main" id="{0DEEF9C4-1208-E20C-4C37-79CC652BFD42}"/>
              </a:ext>
            </a:extLst>
          </p:cNvPr>
          <p:cNvSpPr>
            <a:spLocks noGrp="1" noChangeArrowheads="1"/>
          </p:cNvSpPr>
          <p:nvPr>
            <p:ph sz="half" idx="4294967295"/>
          </p:nvPr>
        </p:nvSpPr>
        <p:spPr>
          <a:xfrm>
            <a:off x="4276725" y="2168525"/>
            <a:ext cx="4867275" cy="3440113"/>
          </a:xfrm>
        </p:spPr>
        <p:txBody>
          <a:bodyPr/>
          <a:lstStyle/>
          <a:p>
            <a:pPr marL="615950" indent="-533400" eaLnBrk="1" hangingPunct="1">
              <a:buSzPct val="95000"/>
              <a:buFont typeface="Wingdings" pitchFamily="2" charset="2"/>
              <a:buAutoNum type="arabicPeriod"/>
            </a:pPr>
            <a:r>
              <a:rPr lang="zh-TW" altLang="en-US" sz="2800" dirty="0">
                <a:ea typeface="新細明體" panose="02020500000000000000" pitchFamily="18" charset="-120"/>
              </a:rPr>
              <a:t>只有一項分錄</a:t>
            </a:r>
            <a:endParaRPr lang="en-US" altLang="zh-TW" sz="2800" dirty="0">
              <a:ea typeface="新細明體" panose="02020500000000000000" pitchFamily="18" charset="-120"/>
            </a:endParaRPr>
          </a:p>
          <a:p>
            <a:pPr marL="615950" indent="-533400" eaLnBrk="1" hangingPunct="1">
              <a:buSzPct val="95000"/>
              <a:buFont typeface="Wingdings" pitchFamily="2" charset="2"/>
              <a:buNone/>
            </a:pPr>
            <a:r>
              <a:rPr lang="en-US" altLang="zh-TW" sz="2400" dirty="0">
                <a:ea typeface="新細明體" panose="02020500000000000000" pitchFamily="18" charset="-120"/>
              </a:rPr>
              <a:t>	</a:t>
            </a:r>
            <a:r>
              <a:rPr lang="zh-TW" altLang="en-US" sz="2400" dirty="0">
                <a:ea typeface="新細明體" panose="02020500000000000000" pitchFamily="18" charset="-120"/>
              </a:rPr>
              <a:t>借方</a:t>
            </a:r>
            <a:r>
              <a:rPr lang="zh-TW" altLang="en-US" sz="2400" u="sng" dirty="0">
                <a:ea typeface="新細明體" panose="02020500000000000000" pitchFamily="18" charset="-120"/>
              </a:rPr>
              <a:t>或</a:t>
            </a:r>
            <a:r>
              <a:rPr lang="zh-TW" altLang="en-US" sz="2400" dirty="0">
                <a:ea typeface="新細明體" panose="02020500000000000000" pitchFamily="18" charset="-120"/>
              </a:rPr>
              <a:t>貸方分錄</a:t>
            </a:r>
            <a:endParaRPr lang="en-US" altLang="zh-TW" sz="2400" dirty="0">
              <a:ea typeface="新細明體" panose="02020500000000000000" pitchFamily="18" charset="-120"/>
            </a:endParaRPr>
          </a:p>
          <a:p>
            <a:pPr marL="82550" indent="0" eaLnBrk="1" hangingPunct="1">
              <a:buSzPct val="95000"/>
              <a:buNone/>
            </a:pPr>
            <a:r>
              <a:rPr lang="en-US" altLang="zh-TW" sz="2800" dirty="0">
                <a:ea typeface="新細明體" panose="02020500000000000000" pitchFamily="18" charset="-120"/>
              </a:rPr>
              <a:t>2.</a:t>
            </a:r>
            <a:r>
              <a:rPr lang="zh-TW" altLang="en-US" sz="2800" dirty="0">
                <a:ea typeface="新細明體" panose="02020500000000000000" pitchFamily="18" charset="-120"/>
              </a:rPr>
              <a:t>   兩項分錄</a:t>
            </a:r>
            <a:endParaRPr lang="en-US" altLang="zh-TW" sz="2800" dirty="0">
              <a:ea typeface="新細明體" panose="02020500000000000000" pitchFamily="18" charset="-120"/>
            </a:endParaRPr>
          </a:p>
          <a:p>
            <a:pPr marL="860425" lvl="1" indent="-457200" eaLnBrk="1" hangingPunct="1">
              <a:buSzPct val="95000"/>
              <a:buFont typeface="Wingdings" pitchFamily="2" charset="2"/>
              <a:buNone/>
            </a:pPr>
            <a:r>
              <a:rPr lang="en-US" altLang="zh-TW" sz="2400" dirty="0">
                <a:ea typeface="新細明體" panose="02020500000000000000" pitchFamily="18" charset="-120"/>
              </a:rPr>
              <a:t>	</a:t>
            </a:r>
            <a:r>
              <a:rPr lang="zh-TW" altLang="en-US" sz="2400" dirty="0">
                <a:ea typeface="新細明體" panose="02020500000000000000" pitchFamily="18" charset="-120"/>
              </a:rPr>
              <a:t>均在借方</a:t>
            </a:r>
            <a:r>
              <a:rPr lang="zh-TW" altLang="en-US" sz="2400" u="sng" dirty="0">
                <a:ea typeface="新細明體" panose="02020500000000000000" pitchFamily="18" charset="-120"/>
              </a:rPr>
              <a:t>或</a:t>
            </a:r>
            <a:r>
              <a:rPr lang="en-US" altLang="zh-TW" sz="2400" dirty="0">
                <a:ea typeface="新細明體" panose="02020500000000000000" pitchFamily="18" charset="-120"/>
              </a:rPr>
              <a:t> </a:t>
            </a:r>
          </a:p>
          <a:p>
            <a:pPr marL="860425" lvl="1" indent="-457200" eaLnBrk="1" hangingPunct="1">
              <a:buSzPct val="95000"/>
              <a:buFont typeface="Wingdings" pitchFamily="2" charset="2"/>
              <a:buNone/>
            </a:pPr>
            <a:r>
              <a:rPr lang="en-US" altLang="zh-TW" sz="2400" dirty="0">
                <a:ea typeface="新細明體" panose="02020500000000000000" pitchFamily="18" charset="-120"/>
              </a:rPr>
              <a:t>   	</a:t>
            </a:r>
            <a:r>
              <a:rPr lang="zh-TW" altLang="en-US" sz="2400" dirty="0">
                <a:ea typeface="新細明體" panose="02020500000000000000" pitchFamily="18" charset="-120"/>
              </a:rPr>
              <a:t>均在貸方</a:t>
            </a:r>
            <a:endParaRPr lang="en-US" altLang="zh-TW" sz="2400" dirty="0">
              <a:ea typeface="新細明體" panose="02020500000000000000" pitchFamily="18" charset="-120"/>
            </a:endParaRPr>
          </a:p>
          <a:p>
            <a:pPr marL="82550" indent="0" eaLnBrk="1" hangingPunct="1">
              <a:buSzPct val="95000"/>
              <a:buNone/>
            </a:pPr>
            <a:r>
              <a:rPr lang="en-US" altLang="zh-TW" sz="2800" dirty="0">
                <a:ea typeface="新細明體" panose="02020500000000000000" pitchFamily="18" charset="-120"/>
              </a:rPr>
              <a:t>3.</a:t>
            </a:r>
            <a:r>
              <a:rPr lang="zh-TW" altLang="en-US" sz="2800" dirty="0">
                <a:ea typeface="新細明體" panose="02020500000000000000" pitchFamily="18" charset="-120"/>
              </a:rPr>
              <a:t>   兩項分錄</a:t>
            </a:r>
            <a:endParaRPr lang="en-US" altLang="zh-TW" sz="2800" dirty="0">
              <a:ea typeface="新細明體" panose="02020500000000000000" pitchFamily="18" charset="-120"/>
            </a:endParaRPr>
          </a:p>
          <a:p>
            <a:pPr marL="860425" lvl="1" indent="-457200" eaLnBrk="1" hangingPunct="1">
              <a:buSzPct val="95000"/>
              <a:buFont typeface="Wingdings" pitchFamily="2" charset="2"/>
              <a:buNone/>
            </a:pPr>
            <a:r>
              <a:rPr lang="en-US" altLang="zh-TW" sz="2400" dirty="0">
                <a:ea typeface="新細明體" panose="02020500000000000000" pitchFamily="18" charset="-120"/>
              </a:rPr>
              <a:t>	</a:t>
            </a:r>
            <a:r>
              <a:rPr lang="zh-TW" altLang="en-US" sz="2400" dirty="0">
                <a:ea typeface="新細明體" panose="02020500000000000000" pitchFamily="18" charset="-120"/>
              </a:rPr>
              <a:t>借記</a:t>
            </a:r>
            <a:r>
              <a:rPr lang="en-US" altLang="zh-TW" sz="2400" dirty="0">
                <a:ea typeface="新細明體" panose="02020500000000000000" pitchFamily="18" charset="-120"/>
              </a:rPr>
              <a:t> </a:t>
            </a:r>
            <a:r>
              <a:rPr lang="en-US" altLang="zh-TW" sz="2400" b="1" dirty="0">
                <a:ea typeface="新細明體" panose="02020500000000000000" pitchFamily="18" charset="-120"/>
                <a:cs typeface="Arial" panose="020B0604020202020204" pitchFamily="34" charset="0"/>
              </a:rPr>
              <a:t>≠</a:t>
            </a:r>
            <a:r>
              <a:rPr lang="en-US" altLang="zh-TW" sz="2400" b="1" dirty="0">
                <a:ea typeface="新細明體" panose="02020500000000000000" pitchFamily="18" charset="-120"/>
                <a:sym typeface="Wingdings" pitchFamily="2" charset="2"/>
              </a:rPr>
              <a:t> </a:t>
            </a:r>
            <a:r>
              <a:rPr lang="zh-TW" altLang="en-US" sz="2400" dirty="0">
                <a:ea typeface="新細明體" panose="02020500000000000000" pitchFamily="18" charset="-120"/>
                <a:sym typeface="Wingdings" pitchFamily="2" charset="2"/>
              </a:rPr>
              <a:t>貸記</a:t>
            </a:r>
            <a:endParaRPr lang="en-US" altLang="zh-TW" sz="2400" dirty="0">
              <a:ea typeface="新細明體" panose="02020500000000000000" pitchFamily="18" charset="-120"/>
            </a:endParaRPr>
          </a:p>
        </p:txBody>
      </p:sp>
      <p:sp>
        <p:nvSpPr>
          <p:cNvPr id="54279" name="AutoShape 10">
            <a:extLst>
              <a:ext uri="{FF2B5EF4-FFF2-40B4-BE49-F238E27FC236}">
                <a16:creationId xmlns:a16="http://schemas.microsoft.com/office/drawing/2014/main" id="{996A3889-F540-EB5F-47CE-CAB62E1551C1}"/>
              </a:ext>
            </a:extLst>
          </p:cNvPr>
          <p:cNvSpPr>
            <a:spLocks noChangeArrowheads="1"/>
          </p:cNvSpPr>
          <p:nvPr/>
        </p:nvSpPr>
        <p:spPr bwMode="auto">
          <a:xfrm rot="10800000">
            <a:off x="1511300" y="1628775"/>
            <a:ext cx="2871788" cy="1033463"/>
          </a:xfrm>
          <a:prstGeom prst="wedgeEllipseCallout">
            <a:avLst>
              <a:gd name="adj1" fmla="val 12741"/>
              <a:gd name="adj2" fmla="val -123426"/>
            </a:avLst>
          </a:prstGeom>
          <a:gradFill rotWithShape="1">
            <a:gsLst>
              <a:gs pos="0">
                <a:schemeClr val="bg1"/>
              </a:gs>
              <a:gs pos="100000">
                <a:srgbClr val="9966FF"/>
              </a:gs>
            </a:gsLst>
            <a:lin ang="5400000" scaled="1"/>
          </a:gradFill>
          <a:ln w="9525">
            <a:solidFill>
              <a:schemeClr val="tx1"/>
            </a:solidFill>
            <a:miter lim="800000"/>
            <a:headEnd/>
            <a:tailEnd/>
          </a:ln>
        </p:spPr>
        <p:txBody>
          <a:bodyPr rot="10800000"/>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r>
              <a:rPr lang="zh-TW" altLang="en-US" sz="2400" dirty="0"/>
              <a:t>為甚麽我會</a:t>
            </a:r>
            <a:endParaRPr lang="en-US" altLang="zh-TW" sz="2400" dirty="0"/>
          </a:p>
          <a:p>
            <a:pPr algn="ctr" eaLnBrk="1" hangingPunct="1">
              <a:spcBef>
                <a:spcPct val="0"/>
              </a:spcBef>
              <a:buClrTx/>
              <a:buSzTx/>
              <a:buFontTx/>
              <a:buNone/>
            </a:pPr>
            <a:r>
              <a:rPr lang="zh-TW" altLang="en-US" sz="2400" dirty="0"/>
              <a:t>摔倒？</a:t>
            </a:r>
            <a:endParaRPr lang="en-US" altLang="zh-TW" sz="2400" dirty="0"/>
          </a:p>
        </p:txBody>
      </p:sp>
      <p:pic>
        <p:nvPicPr>
          <p:cNvPr id="133126" name="Picture 11">
            <a:extLst>
              <a:ext uri="{FF2B5EF4-FFF2-40B4-BE49-F238E27FC236}">
                <a16:creationId xmlns:a16="http://schemas.microsoft.com/office/drawing/2014/main" id="{8CBE8AAF-1A3D-9710-26FB-86DF5E3A5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2889250"/>
            <a:ext cx="2536825" cy="304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9"/>
                                        </p:tgtEl>
                                        <p:attrNameLst>
                                          <p:attrName>style.visibility</p:attrName>
                                        </p:attrNameLst>
                                      </p:cBhvr>
                                      <p:to>
                                        <p:strVal val="visible"/>
                                      </p:to>
                                    </p:set>
                                    <p:anim calcmode="lin" valueType="num">
                                      <p:cBhvr additive="base">
                                        <p:cTn id="7" dur="500" fill="hold"/>
                                        <p:tgtEl>
                                          <p:spTgt spid="54279"/>
                                        </p:tgtEl>
                                        <p:attrNameLst>
                                          <p:attrName>ppt_x</p:attrName>
                                        </p:attrNameLst>
                                      </p:cBhvr>
                                      <p:tavLst>
                                        <p:tav tm="0">
                                          <p:val>
                                            <p:strVal val="#ppt_x"/>
                                          </p:val>
                                        </p:tav>
                                        <p:tav tm="100000">
                                          <p:val>
                                            <p:strVal val="#ppt_x"/>
                                          </p:val>
                                        </p:tav>
                                      </p:tavLst>
                                    </p:anim>
                                    <p:anim calcmode="lin" valueType="num">
                                      <p:cBhvr additive="base">
                                        <p:cTn id="8" dur="5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7"/>
                                        </p:tgtEl>
                                        <p:attrNameLst>
                                          <p:attrName>style.visibility</p:attrName>
                                        </p:attrNameLst>
                                      </p:cBhvr>
                                      <p:to>
                                        <p:strVal val="visible"/>
                                      </p:to>
                                    </p:set>
                                    <p:anim calcmode="lin" valueType="num">
                                      <p:cBhvr additive="base">
                                        <p:cTn id="13" dur="500" fill="hold"/>
                                        <p:tgtEl>
                                          <p:spTgt spid="54277"/>
                                        </p:tgtEl>
                                        <p:attrNameLst>
                                          <p:attrName>ppt_x</p:attrName>
                                        </p:attrNameLst>
                                      </p:cBhvr>
                                      <p:tavLst>
                                        <p:tav tm="0">
                                          <p:val>
                                            <p:strVal val="#ppt_x"/>
                                          </p:val>
                                        </p:tav>
                                        <p:tav tm="100000">
                                          <p:val>
                                            <p:strVal val="#ppt_x"/>
                                          </p:val>
                                        </p:tav>
                                      </p:tavLst>
                                    </p:anim>
                                    <p:anim calcmode="lin" valueType="num">
                                      <p:cBhvr additive="base">
                                        <p:cTn id="14" dur="500" fill="hold"/>
                                        <p:tgtEl>
                                          <p:spTgt spid="54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頁尾版面配置區 4">
            <a:extLst>
              <a:ext uri="{FF2B5EF4-FFF2-40B4-BE49-F238E27FC236}">
                <a16:creationId xmlns:a16="http://schemas.microsoft.com/office/drawing/2014/main" id="{60366277-CDB3-DF01-6789-4017F3ADECD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F418804C-CCD8-DA47-8942-80501E0DD87F}" type="slidenum">
              <a:rPr kumimoji="0" lang="en-US" altLang="zh-TW" sz="1200" b="0" smtClean="0">
                <a:solidFill>
                  <a:schemeClr val="tx1"/>
                </a:solidFill>
              </a:rPr>
              <a:pPr/>
              <a:t>64</a:t>
            </a:fld>
            <a:endParaRPr kumimoji="0" lang="en-US" altLang="zh-TW" sz="1200" b="0">
              <a:solidFill>
                <a:schemeClr val="tx1"/>
              </a:solidFill>
            </a:endParaRPr>
          </a:p>
        </p:txBody>
      </p:sp>
      <p:sp>
        <p:nvSpPr>
          <p:cNvPr id="135171" name="標題 1">
            <a:extLst>
              <a:ext uri="{FF2B5EF4-FFF2-40B4-BE49-F238E27FC236}">
                <a16:creationId xmlns:a16="http://schemas.microsoft.com/office/drawing/2014/main" id="{B702EB8D-4433-A9CD-B05C-29E2221BBB51}"/>
              </a:ext>
            </a:extLst>
          </p:cNvPr>
          <p:cNvSpPr>
            <a:spLocks noGrp="1" noChangeArrowheads="1"/>
          </p:cNvSpPr>
          <p:nvPr>
            <p:ph type="title" idx="4294967295"/>
          </p:nvPr>
        </p:nvSpPr>
        <p:spPr>
          <a:xfrm>
            <a:off x="431800" y="277813"/>
            <a:ext cx="7543800" cy="1295400"/>
          </a:xfrm>
        </p:spPr>
        <p:txBody>
          <a:bodyPr anchor="ctr"/>
          <a:lstStyle/>
          <a:p>
            <a:pPr marL="819150" indent="-819150" eaLnBrk="1" hangingPunct="1">
              <a:buFontTx/>
              <a:buAutoNum type="arabicPeriod"/>
            </a:pPr>
            <a:r>
              <a:rPr lang="zh-TW" altLang="en-US" sz="3400" dirty="0">
                <a:ea typeface="新細明體" panose="02020500000000000000" pitchFamily="18" charset="-120"/>
              </a:rPr>
              <a:t>只有一項分錄 </a:t>
            </a:r>
            <a:r>
              <a:rPr lang="zh-TW" altLang="en-US" sz="3400" dirty="0">
                <a:latin typeface="Poiret One" pitchFamily="2" charset="77"/>
                <a:ea typeface="新細明體" panose="02020500000000000000" pitchFamily="18" charset="-120"/>
              </a:rPr>
              <a:t>－</a:t>
            </a:r>
            <a:r>
              <a:rPr lang="en-US" altLang="zh-TW" sz="3400" dirty="0">
                <a:ea typeface="新細明體" panose="02020500000000000000" pitchFamily="18" charset="-120"/>
              </a:rPr>
              <a:t/>
            </a:r>
            <a:br>
              <a:rPr lang="en-US" altLang="zh-TW" sz="3400" dirty="0">
                <a:ea typeface="新細明體" panose="02020500000000000000" pitchFamily="18" charset="-120"/>
              </a:rPr>
            </a:br>
            <a:r>
              <a:rPr lang="zh-TW" altLang="en-US" sz="3400" dirty="0">
                <a:ea typeface="新細明體" panose="02020500000000000000" pitchFamily="18" charset="-120"/>
              </a:rPr>
              <a:t>借方</a:t>
            </a:r>
            <a:r>
              <a:rPr lang="zh-TW" altLang="en-US" sz="3400" i="1" u="sng" dirty="0">
                <a:ea typeface="新細明體" panose="02020500000000000000" pitchFamily="18" charset="-120"/>
              </a:rPr>
              <a:t>或</a:t>
            </a:r>
            <a:r>
              <a:rPr lang="en-US" altLang="zh-TW" sz="3400" dirty="0">
                <a:ea typeface="新細明體" panose="02020500000000000000" pitchFamily="18" charset="-120"/>
              </a:rPr>
              <a:t> </a:t>
            </a:r>
            <a:r>
              <a:rPr lang="zh-TW" altLang="en-US" sz="3400" dirty="0">
                <a:ea typeface="新細明體" panose="02020500000000000000" pitchFamily="18" charset="-120"/>
              </a:rPr>
              <a:t>貸方分錄</a:t>
            </a:r>
          </a:p>
        </p:txBody>
      </p:sp>
      <p:sp>
        <p:nvSpPr>
          <p:cNvPr id="3" name="標題 1">
            <a:extLst>
              <a:ext uri="{FF2B5EF4-FFF2-40B4-BE49-F238E27FC236}">
                <a16:creationId xmlns:a16="http://schemas.microsoft.com/office/drawing/2014/main" id="{C6BA0D18-4864-4293-8A44-05D5E1A6A152}"/>
              </a:ext>
            </a:extLst>
          </p:cNvPr>
          <p:cNvSpPr>
            <a:spLocks/>
          </p:cNvSpPr>
          <p:nvPr/>
        </p:nvSpPr>
        <p:spPr bwMode="auto">
          <a:xfrm>
            <a:off x="2681288" y="1808163"/>
            <a:ext cx="5834062" cy="2339975"/>
          </a:xfrm>
          <a:prstGeom prst="rect">
            <a:avLst/>
          </a:prstGeom>
          <a:noFill/>
          <a:ln w="9525">
            <a:noFill/>
            <a:miter lim="800000"/>
            <a:headEnd/>
            <a:tailEnd/>
          </a:ln>
        </p:spPr>
        <p:txBody>
          <a:bodyPr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buFont typeface="Wingdings" pitchFamily="2" charset="2"/>
              <a:buNone/>
            </a:pPr>
            <a:r>
              <a:rPr lang="zh-TW" altLang="en-US" dirty="0">
                <a:effectLst>
                  <a:outerShdw blurRad="38100" dist="38100" dir="2700000" algn="tl">
                    <a:srgbClr val="C0C0C0"/>
                  </a:outerShdw>
                </a:effectLst>
                <a:latin typeface="Poiret One" pitchFamily="2" charset="77"/>
              </a:rPr>
              <a:t>例子：</a:t>
            </a:r>
            <a:r>
              <a:rPr lang="zh-TW" altLang="en-US" dirty="0">
                <a:effectLst>
                  <a:outerShdw blurRad="38100" dist="38100" dir="2700000" algn="tl">
                    <a:srgbClr val="C0C0C0"/>
                  </a:outerShdw>
                </a:effectLst>
              </a:rPr>
              <a:t>從債務人利民有限公司收到現金</a:t>
            </a:r>
            <a:r>
              <a:rPr lang="en-US" altLang="zh-TW" dirty="0">
                <a:effectLst>
                  <a:outerShdw blurRad="38100" dist="38100" dir="2700000" algn="tl">
                    <a:srgbClr val="C0C0C0"/>
                  </a:outerShdw>
                </a:effectLst>
              </a:rPr>
              <a:t>$700</a:t>
            </a:r>
            <a:r>
              <a:rPr lang="zh-TW" altLang="en-US" dirty="0">
                <a:effectLst>
                  <a:outerShdw blurRad="38100" dist="38100" dir="2700000" algn="tl">
                    <a:srgbClr val="C0C0C0"/>
                  </a:outerShdw>
                </a:effectLst>
              </a:rPr>
              <a:t>，這筆款項正確記入現金簿，但沒有作出其他相應的分錄。</a:t>
            </a:r>
            <a:endParaRPr lang="en-US" altLang="zh-TW" dirty="0">
              <a:effectLst>
                <a:outerShdw blurRad="38100" dist="38100" dir="2700000" algn="tl">
                  <a:srgbClr val="C0C0C0"/>
                </a:outerShdw>
              </a:effectLst>
            </a:endParaRPr>
          </a:p>
        </p:txBody>
      </p:sp>
      <p:sp>
        <p:nvSpPr>
          <p:cNvPr id="135173" name="WordArt 6">
            <a:extLst>
              <a:ext uri="{FF2B5EF4-FFF2-40B4-BE49-F238E27FC236}">
                <a16:creationId xmlns:a16="http://schemas.microsoft.com/office/drawing/2014/main" id="{C3406004-EF0D-D906-A473-739A6E8E6F3A}"/>
              </a:ext>
            </a:extLst>
          </p:cNvPr>
          <p:cNvSpPr>
            <a:spLocks noChangeArrowheads="1" noChangeShapeType="1" noTextEdit="1"/>
          </p:cNvSpPr>
          <p:nvPr/>
        </p:nvSpPr>
        <p:spPr bwMode="auto">
          <a:xfrm>
            <a:off x="1150938" y="1719263"/>
            <a:ext cx="770572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2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標楷體" panose="02010601000101010101" pitchFamily="2" charset="-120"/>
                <a:ea typeface="標楷體" panose="02010601000101010101" pitchFamily="2" charset="-120"/>
              </a:rPr>
              <a:t>******************</a:t>
            </a:r>
          </a:p>
        </p:txBody>
      </p:sp>
      <p:sp>
        <p:nvSpPr>
          <p:cNvPr id="4" name="標題 1">
            <a:extLst>
              <a:ext uri="{FF2B5EF4-FFF2-40B4-BE49-F238E27FC236}">
                <a16:creationId xmlns:a16="http://schemas.microsoft.com/office/drawing/2014/main" id="{5E620B46-4B7A-5665-9C3C-AA60FA9D2D52}"/>
              </a:ext>
            </a:extLst>
          </p:cNvPr>
          <p:cNvSpPr>
            <a:spLocks/>
          </p:cNvSpPr>
          <p:nvPr/>
        </p:nvSpPr>
        <p:spPr bwMode="auto">
          <a:xfrm>
            <a:off x="2681288" y="4535488"/>
            <a:ext cx="5924550" cy="990600"/>
          </a:xfrm>
          <a:prstGeom prst="rect">
            <a:avLst/>
          </a:prstGeom>
          <a:noFill/>
          <a:ln w="9525">
            <a:noFill/>
            <a:miter lim="800000"/>
            <a:headEnd/>
            <a:tailEnd/>
          </a:ln>
        </p:spPr>
        <p:txBody>
          <a:bodyPr anchor="ctr"/>
          <a:lstStyle/>
          <a:p>
            <a:pPr eaLnBrk="1" hangingPunct="1">
              <a:buFont typeface="Wingdings" pitchFamily="2" charset="2"/>
              <a:buNone/>
              <a:defRPr/>
            </a:pPr>
            <a:endParaRPr lang="en-US" altLang="zh-TW" dirty="0">
              <a:effectLst>
                <a:outerShdw blurRad="38100" dist="38100" dir="2700000" algn="tl">
                  <a:srgbClr val="C0C0C0"/>
                </a:outerShdw>
              </a:effectLst>
              <a:latin typeface="Arial" charset="0"/>
            </a:endParaRPr>
          </a:p>
          <a:p>
            <a:pPr eaLnBrk="1" hangingPunct="1">
              <a:buFont typeface="Wingdings" pitchFamily="2" charset="2"/>
              <a:buNone/>
              <a:defRPr/>
            </a:pPr>
            <a:r>
              <a:rPr lang="zh-TW" altLang="en-US" u="sng" dirty="0">
                <a:solidFill>
                  <a:srgbClr val="8001FF"/>
                </a:solidFill>
                <a:effectLst>
                  <a:outerShdw blurRad="38100" dist="38100" dir="2700000" algn="tl">
                    <a:srgbClr val="C0C0C0"/>
                  </a:outerShdw>
                </a:effectLst>
                <a:latin typeface="Arial" charset="0"/>
              </a:rPr>
              <a:t>更正</a:t>
            </a:r>
            <a:r>
              <a:rPr lang="zh-TW" altLang="en-US" u="sng" dirty="0">
                <a:solidFill>
                  <a:srgbClr val="8001FF"/>
                </a:solidFill>
                <a:effectLst>
                  <a:outerShdw blurRad="38100" dist="38100" dir="2700000" algn="tl">
                    <a:srgbClr val="C0C0C0"/>
                  </a:outerShdw>
                </a:effectLst>
                <a:latin typeface="Poiret One" panose="00000500000000000000" pitchFamily="2" charset="0"/>
              </a:rPr>
              <a:t>：</a:t>
            </a:r>
            <a:endParaRPr lang="en-US" altLang="zh-CN" u="sng"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CN" i="1" dirty="0">
                <a:solidFill>
                  <a:srgbClr val="8001FF"/>
                </a:solidFill>
                <a:effectLst>
                  <a:outerShdw blurRad="38100" dist="38100" dir="2700000" algn="tl">
                    <a:srgbClr val="C0C0C0"/>
                  </a:outerShdw>
                </a:effectLst>
                <a:latin typeface="Arial" charset="0"/>
              </a:rPr>
              <a:t>		</a:t>
            </a:r>
            <a:endParaRPr lang="en-US" altLang="zh-TW" i="1"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借記</a:t>
            </a: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貸記</a:t>
            </a:r>
            <a:endParaRPr lang="en-US" altLang="zh-TW"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CN" dirty="0">
                <a:solidFill>
                  <a:srgbClr val="8001FF"/>
                </a:solidFill>
                <a:effectLst>
                  <a:outerShdw blurRad="38100" dist="38100" dir="2700000" algn="tl">
                    <a:srgbClr val="C0C0C0"/>
                  </a:outerShdw>
                </a:effectLst>
                <a:latin typeface="Arial" charset="0"/>
              </a:rPr>
              <a:t>				 $            $</a:t>
            </a:r>
          </a:p>
          <a:p>
            <a:pPr eaLnBrk="1" hangingPunct="1">
              <a:buFont typeface="Wingdings" pitchFamily="2" charset="2"/>
              <a:buNone/>
              <a:defRPr/>
            </a:pPr>
            <a:r>
              <a:rPr lang="zh-TW" altLang="en-US" dirty="0">
                <a:solidFill>
                  <a:srgbClr val="8001FF"/>
                </a:solidFill>
                <a:effectLst>
                  <a:outerShdw blurRad="38100" dist="38100" dir="2700000" algn="tl">
                    <a:srgbClr val="C0C0C0"/>
                  </a:outerShdw>
                </a:effectLst>
                <a:latin typeface="Arial" charset="0"/>
              </a:rPr>
              <a:t>暫記</a:t>
            </a: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 700</a:t>
            </a:r>
            <a:r>
              <a:rPr lang="en-US" altLang="zh-CN" dirty="0">
                <a:solidFill>
                  <a:srgbClr val="8001FF"/>
                </a:solidFill>
                <a:effectLst>
                  <a:outerShdw blurRad="38100" dist="38100" dir="2700000" algn="tl">
                    <a:srgbClr val="C0C0C0"/>
                  </a:outerShdw>
                </a:effectLst>
                <a:latin typeface="Arial" charset="0"/>
              </a:rPr>
              <a:t/>
            </a:r>
            <a:br>
              <a:rPr lang="en-US" altLang="zh-CN" dirty="0">
                <a:solidFill>
                  <a:srgbClr val="8001FF"/>
                </a:solidFill>
                <a:effectLst>
                  <a:outerShdw blurRad="38100" dist="38100" dir="2700000" algn="tl">
                    <a:srgbClr val="C0C0C0"/>
                  </a:outerShdw>
                </a:effectLst>
                <a:latin typeface="Arial" charset="0"/>
              </a:rPr>
            </a:br>
            <a:r>
              <a:rPr lang="zh-TW" altLang="en-US" dirty="0">
                <a:solidFill>
                  <a:srgbClr val="8001FF"/>
                </a:solidFill>
                <a:effectLst>
                  <a:outerShdw blurRad="38100" dist="38100" dir="2700000" algn="tl">
                    <a:srgbClr val="C0C0C0"/>
                  </a:outerShdw>
                </a:effectLst>
                <a:latin typeface="Arial" charset="0"/>
              </a:rPr>
              <a:t>    </a:t>
            </a:r>
            <a:r>
              <a:rPr lang="zh-TW" altLang="en-US" sz="2000" dirty="0">
                <a:solidFill>
                  <a:srgbClr val="8001FF"/>
                </a:solidFill>
                <a:effectLst>
                  <a:outerShdw blurRad="38100" dist="38100" dir="2700000" algn="tl">
                    <a:srgbClr val="C0C0C0"/>
                  </a:outerShdw>
                </a:effectLst>
                <a:latin typeface="Arial" charset="0"/>
              </a:rPr>
              <a:t>應收貨款 </a:t>
            </a:r>
            <a:r>
              <a:rPr lang="zh-TW" altLang="en-US" sz="2000" dirty="0">
                <a:solidFill>
                  <a:srgbClr val="8001FF"/>
                </a:solidFill>
                <a:effectLst>
                  <a:outerShdw blurRad="38100" dist="38100" dir="2700000" algn="tl">
                    <a:srgbClr val="C0C0C0"/>
                  </a:outerShdw>
                </a:effectLst>
                <a:latin typeface="Poiret One" panose="00000500000000000000" pitchFamily="2" charset="0"/>
              </a:rPr>
              <a:t>－ </a:t>
            </a:r>
            <a:r>
              <a:rPr lang="zh-TW" altLang="en-US" sz="2000" dirty="0">
                <a:solidFill>
                  <a:srgbClr val="8001FF"/>
                </a:solidFill>
                <a:effectLst>
                  <a:outerShdw blurRad="38100" dist="38100" dir="2700000" algn="tl">
                    <a:srgbClr val="C0C0C0"/>
                  </a:outerShdw>
                </a:effectLst>
                <a:latin typeface="Arial" charset="0"/>
              </a:rPr>
              <a:t>利民有限公司</a:t>
            </a: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700</a:t>
            </a:r>
          </a:p>
          <a:p>
            <a:pPr eaLnBrk="1" hangingPunct="1">
              <a:buFont typeface="Wingdings" pitchFamily="2" charset="2"/>
              <a:buNone/>
              <a:defRPr/>
            </a:pPr>
            <a:endParaRPr lang="en-US" altLang="zh-TW" dirty="0">
              <a:solidFill>
                <a:srgbClr val="8001FF"/>
              </a:solidFill>
              <a:effectLst>
                <a:outerShdw blurRad="38100" dist="38100" dir="2700000" algn="tl">
                  <a:srgbClr val="C0C0C0"/>
                </a:outerShdw>
              </a:effectLst>
              <a:latin typeface="Arial" charset="0"/>
            </a:endParaRPr>
          </a:p>
        </p:txBody>
      </p:sp>
      <p:pic>
        <p:nvPicPr>
          <p:cNvPr id="135175" name="Picture 10">
            <a:extLst>
              <a:ext uri="{FF2B5EF4-FFF2-40B4-BE49-F238E27FC236}">
                <a16:creationId xmlns:a16="http://schemas.microsoft.com/office/drawing/2014/main" id="{5B9A022C-2F34-5E2B-2291-587569C35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159125"/>
            <a:ext cx="2160588" cy="137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頁尾版面配置區 4">
            <a:extLst>
              <a:ext uri="{FF2B5EF4-FFF2-40B4-BE49-F238E27FC236}">
                <a16:creationId xmlns:a16="http://schemas.microsoft.com/office/drawing/2014/main" id="{16BD33FC-3FFC-D37B-68B0-5563A0AEA5E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EDB89C45-0B69-A74A-9BBA-3D175EBE86BD}" type="slidenum">
              <a:rPr kumimoji="0" lang="en-US" altLang="zh-TW" sz="1200" b="0" smtClean="0">
                <a:solidFill>
                  <a:schemeClr val="tx1"/>
                </a:solidFill>
              </a:rPr>
              <a:pPr/>
              <a:t>65</a:t>
            </a:fld>
            <a:endParaRPr kumimoji="0" lang="en-US" altLang="zh-TW" sz="1200" b="0">
              <a:solidFill>
                <a:schemeClr val="tx1"/>
              </a:solidFill>
            </a:endParaRPr>
          </a:p>
        </p:txBody>
      </p:sp>
      <p:sp>
        <p:nvSpPr>
          <p:cNvPr id="2" name="標題 1">
            <a:extLst>
              <a:ext uri="{FF2B5EF4-FFF2-40B4-BE49-F238E27FC236}">
                <a16:creationId xmlns:a16="http://schemas.microsoft.com/office/drawing/2014/main" id="{5D2C9578-6721-5A30-F9A2-CBDAADB4B99B}"/>
              </a:ext>
            </a:extLst>
          </p:cNvPr>
          <p:cNvSpPr>
            <a:spLocks noGrp="1"/>
          </p:cNvSpPr>
          <p:nvPr>
            <p:ph type="title" idx="4294967295"/>
          </p:nvPr>
        </p:nvSpPr>
        <p:spPr/>
        <p:txBody>
          <a:bodyPr anchor="ctr">
            <a:normAutofit fontScale="90000"/>
          </a:bodyPr>
          <a:lstStyle/>
          <a:p>
            <a:pPr marL="819150" indent="-819150" eaLnBrk="1" hangingPunct="1"/>
            <a:r>
              <a:rPr lang="en-US" altLang="zh-TW" sz="2900">
                <a:ea typeface="新細明體" panose="02020500000000000000" pitchFamily="18" charset="-120"/>
              </a:rPr>
              <a:t>2.	</a:t>
            </a:r>
            <a:r>
              <a:rPr lang="zh-TW" altLang="en-US" sz="2900">
                <a:ea typeface="新細明體" panose="02020500000000000000" pitchFamily="18" charset="-120"/>
              </a:rPr>
              <a:t>兩項分錄</a:t>
            </a:r>
            <a:r>
              <a:rPr lang="en-US" altLang="en-US" sz="2900">
                <a:ea typeface="新細明體" panose="02020500000000000000" pitchFamily="18" charset="-120"/>
              </a:rPr>
              <a:t/>
            </a:r>
            <a:br>
              <a:rPr lang="en-US" altLang="en-US" sz="2900">
                <a:ea typeface="新細明體" panose="02020500000000000000" pitchFamily="18" charset="-120"/>
              </a:rPr>
            </a:br>
            <a:r>
              <a:rPr lang="zh-TW" altLang="en-US" sz="2900">
                <a:ea typeface="新細明體" panose="02020500000000000000" pitchFamily="18" charset="-120"/>
              </a:rPr>
              <a:t>均在借方</a:t>
            </a:r>
            <a:r>
              <a:rPr lang="zh-TW" altLang="en-US" sz="2900" i="1" u="sng">
                <a:ea typeface="新細明體" panose="02020500000000000000" pitchFamily="18" charset="-120"/>
              </a:rPr>
              <a:t>或</a:t>
            </a:r>
            <a:r>
              <a:rPr lang="en-US" altLang="en-US" sz="2900">
                <a:ea typeface="新細明體" panose="02020500000000000000" pitchFamily="18" charset="-120"/>
              </a:rPr>
              <a:t>  </a:t>
            </a:r>
            <a:r>
              <a:rPr lang="en-US" altLang="zh-TW" sz="2900">
                <a:ea typeface="新細明體" panose="02020500000000000000" pitchFamily="18" charset="-120"/>
              </a:rPr>
              <a:t/>
            </a:r>
            <a:br>
              <a:rPr lang="en-US" altLang="zh-TW" sz="2900">
                <a:ea typeface="新細明體" panose="02020500000000000000" pitchFamily="18" charset="-120"/>
              </a:rPr>
            </a:br>
            <a:r>
              <a:rPr lang="zh-TW" altLang="en-US" sz="2900">
                <a:ea typeface="新細明體" panose="02020500000000000000" pitchFamily="18" charset="-120"/>
              </a:rPr>
              <a:t>均在貸方</a:t>
            </a:r>
          </a:p>
        </p:txBody>
      </p:sp>
      <p:sp>
        <p:nvSpPr>
          <p:cNvPr id="3" name="標題 1">
            <a:extLst>
              <a:ext uri="{FF2B5EF4-FFF2-40B4-BE49-F238E27FC236}">
                <a16:creationId xmlns:a16="http://schemas.microsoft.com/office/drawing/2014/main" id="{53DC2267-8770-9E54-C198-0509F6FFDA9C}"/>
              </a:ext>
            </a:extLst>
          </p:cNvPr>
          <p:cNvSpPr>
            <a:spLocks/>
          </p:cNvSpPr>
          <p:nvPr/>
        </p:nvSpPr>
        <p:spPr bwMode="auto">
          <a:xfrm>
            <a:off x="2681288" y="2528888"/>
            <a:ext cx="6013450" cy="1530350"/>
          </a:xfrm>
          <a:prstGeom prst="rect">
            <a:avLst/>
          </a:prstGeom>
          <a:noFill/>
          <a:ln w="9525">
            <a:noFill/>
            <a:miter lim="800000"/>
            <a:headEnd/>
            <a:tailEnd/>
          </a:ln>
        </p:spPr>
        <p:txBody>
          <a:bodyPr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buFont typeface="Wingdings" pitchFamily="2" charset="2"/>
              <a:buNone/>
            </a:pPr>
            <a:r>
              <a:rPr lang="zh-TW" altLang="en-US" dirty="0">
                <a:effectLst>
                  <a:outerShdw blurRad="38100" dist="38100" dir="2700000" algn="tl">
                    <a:srgbClr val="C0C0C0"/>
                  </a:outerShdw>
                </a:effectLst>
              </a:rPr>
              <a:t>例子：從客戶布林有限公司收到退貨</a:t>
            </a:r>
            <a:r>
              <a:rPr lang="en-US" altLang="zh-TW" dirty="0">
                <a:effectLst>
                  <a:outerShdw blurRad="38100" dist="38100" dir="2700000" algn="tl">
                    <a:srgbClr val="C0C0C0"/>
                  </a:outerShdw>
                </a:effectLst>
              </a:rPr>
              <a:t>$3,200 </a:t>
            </a:r>
            <a:r>
              <a:rPr lang="zh-TW" altLang="en-US" dirty="0">
                <a:effectLst>
                  <a:outerShdw blurRad="38100" dist="38100" dir="2700000" algn="tl">
                    <a:srgbClr val="C0C0C0"/>
                  </a:outerShdw>
                </a:effectLst>
              </a:rPr>
              <a:t>，這筆款項雖正確記入銷貨退回帳，但布林有限公司的帳戶被借記。</a:t>
            </a:r>
            <a:endParaRPr lang="en-US" altLang="zh-TW" dirty="0">
              <a:effectLst>
                <a:outerShdw blurRad="38100" dist="38100" dir="2700000" algn="tl">
                  <a:srgbClr val="C0C0C0"/>
                </a:outerShdw>
              </a:effectLst>
            </a:endParaRPr>
          </a:p>
        </p:txBody>
      </p:sp>
      <p:sp>
        <p:nvSpPr>
          <p:cNvPr id="137221" name="WordArt 6">
            <a:extLst>
              <a:ext uri="{FF2B5EF4-FFF2-40B4-BE49-F238E27FC236}">
                <a16:creationId xmlns:a16="http://schemas.microsoft.com/office/drawing/2014/main" id="{71EC72F8-756B-E74E-9BE6-B53BB2D06302}"/>
              </a:ext>
            </a:extLst>
          </p:cNvPr>
          <p:cNvSpPr>
            <a:spLocks noChangeArrowheads="1" noChangeShapeType="1" noTextEdit="1"/>
          </p:cNvSpPr>
          <p:nvPr/>
        </p:nvSpPr>
        <p:spPr bwMode="auto">
          <a:xfrm>
            <a:off x="1150938" y="1719263"/>
            <a:ext cx="770572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2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標楷體" panose="02010601000101010101" pitchFamily="2" charset="-120"/>
                <a:ea typeface="標楷體" panose="02010601000101010101" pitchFamily="2" charset="-120"/>
              </a:rPr>
              <a:t>******************</a:t>
            </a:r>
          </a:p>
        </p:txBody>
      </p:sp>
      <p:sp>
        <p:nvSpPr>
          <p:cNvPr id="4" name="標題 1">
            <a:extLst>
              <a:ext uri="{FF2B5EF4-FFF2-40B4-BE49-F238E27FC236}">
                <a16:creationId xmlns:a16="http://schemas.microsoft.com/office/drawing/2014/main" id="{1D571C89-745B-0142-C5C5-03DC6DE487C6}"/>
              </a:ext>
            </a:extLst>
          </p:cNvPr>
          <p:cNvSpPr>
            <a:spLocks/>
          </p:cNvSpPr>
          <p:nvPr/>
        </p:nvSpPr>
        <p:spPr bwMode="auto">
          <a:xfrm>
            <a:off x="2681288" y="4868863"/>
            <a:ext cx="6013450" cy="1081087"/>
          </a:xfrm>
          <a:prstGeom prst="rect">
            <a:avLst/>
          </a:prstGeom>
          <a:noFill/>
          <a:ln w="9525">
            <a:noFill/>
            <a:miter lim="800000"/>
            <a:headEnd/>
            <a:tailEnd/>
          </a:ln>
        </p:spPr>
        <p:txBody>
          <a:bodyPr anchor="ctr"/>
          <a:lstStyle/>
          <a:p>
            <a:pPr eaLnBrk="1" hangingPunct="1">
              <a:buFont typeface="Wingdings" pitchFamily="2" charset="2"/>
              <a:buNone/>
              <a:defRPr/>
            </a:pPr>
            <a:r>
              <a:rPr lang="zh-TW" altLang="en-US" u="sng" dirty="0">
                <a:solidFill>
                  <a:srgbClr val="8001FF"/>
                </a:solidFill>
                <a:effectLst>
                  <a:outerShdw blurRad="38100" dist="38100" dir="2700000" algn="tl">
                    <a:srgbClr val="C0C0C0"/>
                  </a:outerShdw>
                </a:effectLst>
                <a:latin typeface="Arial" charset="0"/>
              </a:rPr>
              <a:t>更正：</a:t>
            </a:r>
          </a:p>
          <a:p>
            <a:pPr eaLnBrk="1" hangingPunct="1">
              <a:buFont typeface="Wingdings" pitchFamily="2" charset="2"/>
              <a:buNone/>
              <a:defRPr/>
            </a:pPr>
            <a:r>
              <a:rPr lang="en-US" altLang="zh-CN" i="1"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借記</a:t>
            </a: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貸記</a:t>
            </a:r>
            <a:endParaRPr lang="en-US" altLang="zh-TW"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CN" dirty="0">
                <a:solidFill>
                  <a:srgbClr val="8001FF"/>
                </a:solidFill>
                <a:effectLst>
                  <a:outerShdw blurRad="38100" dist="38100" dir="2700000" algn="tl">
                    <a:srgbClr val="C0C0C0"/>
                  </a:outerShdw>
                </a:effectLst>
                <a:latin typeface="Arial" charset="0"/>
              </a:rPr>
              <a:t>				 $              $	</a:t>
            </a:r>
          </a:p>
          <a:p>
            <a:pPr eaLnBrk="1" hangingPunct="1">
              <a:buFont typeface="Wingdings" pitchFamily="2" charset="2"/>
              <a:buNone/>
              <a:defRPr/>
            </a:pPr>
            <a:r>
              <a:rPr lang="zh-TW" altLang="en-US" dirty="0">
                <a:solidFill>
                  <a:srgbClr val="8001FF"/>
                </a:solidFill>
                <a:effectLst>
                  <a:outerShdw blurRad="38100" dist="38100" dir="2700000" algn="tl">
                    <a:srgbClr val="C0C0C0"/>
                  </a:outerShdw>
                </a:effectLst>
                <a:latin typeface="Arial" charset="0"/>
              </a:rPr>
              <a:t>暫記    </a:t>
            </a:r>
            <a:r>
              <a:rPr lang="en-US" altLang="zh-TW" dirty="0">
                <a:solidFill>
                  <a:srgbClr val="8001FF"/>
                </a:solidFill>
                <a:effectLst>
                  <a:outerShdw blurRad="38100" dist="38100" dir="2700000" algn="tl">
                    <a:srgbClr val="C0C0C0"/>
                  </a:outerShdw>
                </a:effectLst>
                <a:latin typeface="Arial" charset="0"/>
              </a:rPr>
              <a:t>		           6,400*</a:t>
            </a:r>
          </a:p>
          <a:p>
            <a:pPr eaLnBrk="1" hangingPunct="1">
              <a:buFont typeface="Wingdings" pitchFamily="2" charset="2"/>
              <a:buNone/>
              <a:defRPr/>
            </a:pPr>
            <a:r>
              <a:rPr lang="zh-TW" altLang="en-US" dirty="0">
                <a:solidFill>
                  <a:srgbClr val="8001FF"/>
                </a:solidFill>
                <a:effectLst>
                  <a:outerShdw blurRad="38100" dist="38100" dir="2700000" algn="tl">
                    <a:srgbClr val="C0C0C0"/>
                  </a:outerShdw>
                </a:effectLst>
                <a:latin typeface="Arial" charset="0"/>
              </a:rPr>
              <a:t>    </a:t>
            </a:r>
            <a:r>
              <a:rPr lang="zh-TW" altLang="en-US" sz="2000" dirty="0">
                <a:solidFill>
                  <a:srgbClr val="8001FF"/>
                </a:solidFill>
                <a:effectLst>
                  <a:outerShdw blurRad="38100" dist="38100" dir="2700000" algn="tl">
                    <a:srgbClr val="C0C0C0"/>
                  </a:outerShdw>
                </a:effectLst>
                <a:latin typeface="Arial" charset="0"/>
              </a:rPr>
              <a:t>應收貨款 </a:t>
            </a:r>
            <a:r>
              <a:rPr lang="zh-TW" altLang="en-US" sz="2000" dirty="0">
                <a:solidFill>
                  <a:srgbClr val="8001FF"/>
                </a:solidFill>
                <a:effectLst>
                  <a:outerShdw blurRad="38100" dist="38100" dir="2700000" algn="tl">
                    <a:srgbClr val="C0C0C0"/>
                  </a:outerShdw>
                </a:effectLst>
                <a:latin typeface="Poiret One" panose="00000500000000000000" pitchFamily="2" charset="0"/>
              </a:rPr>
              <a:t>－ </a:t>
            </a:r>
            <a:r>
              <a:rPr lang="zh-TW" altLang="en-GB" sz="2000" dirty="0">
                <a:solidFill>
                  <a:srgbClr val="8001FF"/>
                </a:solidFill>
                <a:effectLst>
                  <a:outerShdw blurRad="38100" dist="38100" dir="2700000" algn="tl">
                    <a:srgbClr val="C0C0C0"/>
                  </a:outerShdw>
                </a:effectLst>
                <a:cs typeface="Arial" panose="020B0604020202020204" pitchFamily="34" charset="0"/>
              </a:rPr>
              <a:t>布</a:t>
            </a:r>
            <a:r>
              <a:rPr lang="zh-TW" altLang="en-US" sz="2000" dirty="0">
                <a:solidFill>
                  <a:srgbClr val="8001FF"/>
                </a:solidFill>
                <a:effectLst>
                  <a:outerShdw blurRad="38100" dist="38100" dir="2700000" algn="tl">
                    <a:srgbClr val="C0C0C0"/>
                  </a:outerShdw>
                </a:effectLst>
                <a:cs typeface="Arial" panose="020B0604020202020204" pitchFamily="34" charset="0"/>
              </a:rPr>
              <a:t>林有限公司</a:t>
            </a:r>
            <a:r>
              <a:rPr lang="en-US" altLang="zh-TW" dirty="0">
                <a:solidFill>
                  <a:srgbClr val="8001FF"/>
                </a:solidFill>
                <a:effectLst>
                  <a:outerShdw blurRad="38100" dist="38100" dir="2700000" algn="tl">
                    <a:srgbClr val="C0C0C0"/>
                  </a:outerShdw>
                </a:effectLst>
                <a:latin typeface="Arial" charset="0"/>
              </a:rPr>
              <a:t>	  </a:t>
            </a:r>
            <a:r>
              <a:rPr lang="zh-TW" altLang="en-US" dirty="0">
                <a:solidFill>
                  <a:srgbClr val="8001FF"/>
                </a:solidFill>
                <a:effectLst>
                  <a:outerShdw blurRad="38100" dist="38100" dir="2700000" algn="tl">
                    <a:srgbClr val="C0C0C0"/>
                  </a:outerShdw>
                </a:effectLst>
                <a:latin typeface="Arial" charset="0"/>
              </a:rPr>
              <a:t>           </a:t>
            </a:r>
            <a:r>
              <a:rPr lang="en-US" altLang="zh-TW" dirty="0">
                <a:solidFill>
                  <a:srgbClr val="8001FF"/>
                </a:solidFill>
                <a:effectLst>
                  <a:outerShdw blurRad="38100" dist="38100" dir="2700000" algn="tl">
                    <a:srgbClr val="C0C0C0"/>
                  </a:outerShdw>
                </a:effectLst>
                <a:latin typeface="Arial" charset="0"/>
              </a:rPr>
              <a:t> </a:t>
            </a:r>
            <a:r>
              <a:rPr lang="en-US" altLang="zh-CN" dirty="0">
                <a:solidFill>
                  <a:srgbClr val="8001FF"/>
                </a:solidFill>
                <a:effectLst>
                  <a:outerShdw blurRad="38100" dist="38100" dir="2700000" algn="tl">
                    <a:srgbClr val="C0C0C0"/>
                  </a:outerShdw>
                </a:effectLst>
                <a:latin typeface="Arial" charset="0"/>
              </a:rPr>
              <a:t>6</a:t>
            </a:r>
            <a:r>
              <a:rPr lang="en-US" altLang="zh-TW" dirty="0">
                <a:solidFill>
                  <a:srgbClr val="8001FF"/>
                </a:solidFill>
                <a:effectLst>
                  <a:outerShdw blurRad="38100" dist="38100" dir="2700000" algn="tl">
                    <a:srgbClr val="C0C0C0"/>
                  </a:outerShdw>
                </a:effectLst>
                <a:latin typeface="Arial" charset="0"/>
              </a:rPr>
              <a:t>,</a:t>
            </a:r>
            <a:r>
              <a:rPr lang="en-US" altLang="zh-CN" dirty="0">
                <a:solidFill>
                  <a:srgbClr val="8001FF"/>
                </a:solidFill>
                <a:effectLst>
                  <a:outerShdw blurRad="38100" dist="38100" dir="2700000" algn="tl">
                    <a:srgbClr val="C0C0C0"/>
                  </a:outerShdw>
                </a:effectLst>
                <a:latin typeface="Arial" charset="0"/>
              </a:rPr>
              <a:t>4</a:t>
            </a:r>
            <a:r>
              <a:rPr lang="en-US" altLang="zh-TW" dirty="0">
                <a:solidFill>
                  <a:srgbClr val="8001FF"/>
                </a:solidFill>
                <a:effectLst>
                  <a:outerShdw blurRad="38100" dist="38100" dir="2700000" algn="tl">
                    <a:srgbClr val="C0C0C0"/>
                  </a:outerShdw>
                </a:effectLst>
                <a:latin typeface="Arial" charset="0"/>
              </a:rPr>
              <a:t>00</a:t>
            </a:r>
            <a:endParaRPr lang="en-US" altLang="zh-CN" dirty="0">
              <a:solidFill>
                <a:srgbClr val="8001FF"/>
              </a:solidFill>
              <a:effectLst>
                <a:outerShdw blurRad="38100" dist="38100" dir="2700000" algn="tl">
                  <a:srgbClr val="C0C0C0"/>
                </a:outerShdw>
              </a:effectLst>
              <a:latin typeface="Arial" charset="0"/>
            </a:endParaRPr>
          </a:p>
          <a:p>
            <a:pPr eaLnBrk="1" hangingPunct="1">
              <a:buFont typeface="Wingdings" pitchFamily="2" charset="2"/>
              <a:buNone/>
              <a:defRPr/>
            </a:pPr>
            <a:r>
              <a:rPr lang="en-US" altLang="zh-TW" dirty="0">
                <a:effectLst>
                  <a:outerShdw blurRad="38100" dist="38100" dir="2700000" algn="tl">
                    <a:srgbClr val="C0C0C0"/>
                  </a:outerShdw>
                </a:effectLst>
                <a:latin typeface="Arial" charset="0"/>
              </a:rPr>
              <a:t>* </a:t>
            </a:r>
            <a:r>
              <a:rPr lang="en-US" altLang="zh-CN" dirty="0">
                <a:effectLst>
                  <a:outerShdw blurRad="38100" dist="38100" dir="2700000" algn="tl">
                    <a:srgbClr val="C0C0C0"/>
                  </a:outerShdw>
                </a:effectLst>
                <a:latin typeface="Arial" charset="0"/>
              </a:rPr>
              <a:t>$6,400 = $3,200 x 2</a:t>
            </a:r>
            <a:br>
              <a:rPr lang="en-US" altLang="zh-CN" dirty="0">
                <a:effectLst>
                  <a:outerShdw blurRad="38100" dist="38100" dir="2700000" algn="tl">
                    <a:srgbClr val="C0C0C0"/>
                  </a:outerShdw>
                </a:effectLst>
                <a:latin typeface="Arial" charset="0"/>
              </a:rPr>
            </a:br>
            <a:endParaRPr lang="en-US" altLang="zh-TW" dirty="0">
              <a:effectLst>
                <a:outerShdw blurRad="38100" dist="38100" dir="2700000" algn="tl">
                  <a:srgbClr val="C0C0C0"/>
                </a:outerShdw>
              </a:effectLst>
              <a:latin typeface="Arial" charset="0"/>
            </a:endParaRPr>
          </a:p>
        </p:txBody>
      </p:sp>
      <p:pic>
        <p:nvPicPr>
          <p:cNvPr id="137223" name="Picture 11">
            <a:extLst>
              <a:ext uri="{FF2B5EF4-FFF2-40B4-BE49-F238E27FC236}">
                <a16:creationId xmlns:a16="http://schemas.microsoft.com/office/drawing/2014/main" id="{9821A5D2-8498-52FF-642B-C862EDA6C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889250"/>
            <a:ext cx="2312987" cy="1084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頁尾版面配置區 4">
            <a:extLst>
              <a:ext uri="{FF2B5EF4-FFF2-40B4-BE49-F238E27FC236}">
                <a16:creationId xmlns:a16="http://schemas.microsoft.com/office/drawing/2014/main" id="{A41BC278-C389-C236-D284-549BF94A3FC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1A8C9AEE-DA53-C749-A971-7FAEAA95704D}" type="slidenum">
              <a:rPr kumimoji="0" lang="en-US" altLang="zh-TW" sz="1200" b="0" smtClean="0">
                <a:solidFill>
                  <a:schemeClr val="tx1"/>
                </a:solidFill>
              </a:rPr>
              <a:pPr/>
              <a:t>66</a:t>
            </a:fld>
            <a:endParaRPr kumimoji="0" lang="en-US" altLang="zh-TW" sz="1200" b="0">
              <a:solidFill>
                <a:schemeClr val="tx1"/>
              </a:solidFill>
            </a:endParaRPr>
          </a:p>
        </p:txBody>
      </p:sp>
      <p:sp>
        <p:nvSpPr>
          <p:cNvPr id="139267" name="標題 1">
            <a:extLst>
              <a:ext uri="{FF2B5EF4-FFF2-40B4-BE49-F238E27FC236}">
                <a16:creationId xmlns:a16="http://schemas.microsoft.com/office/drawing/2014/main" id="{E3CE4CB4-3E50-BEC2-BE9D-5DB3C482AB1D}"/>
              </a:ext>
            </a:extLst>
          </p:cNvPr>
          <p:cNvSpPr>
            <a:spLocks noGrp="1" noChangeArrowheads="1"/>
          </p:cNvSpPr>
          <p:nvPr>
            <p:ph type="title" idx="4294967295"/>
          </p:nvPr>
        </p:nvSpPr>
        <p:spPr>
          <a:xfrm>
            <a:off x="457200" y="368300"/>
            <a:ext cx="7543800" cy="1049338"/>
          </a:xfrm>
        </p:spPr>
        <p:txBody>
          <a:bodyPr anchor="ctr"/>
          <a:lstStyle/>
          <a:p>
            <a:pPr marL="819150" indent="-819150" eaLnBrk="1" hangingPunct="1"/>
            <a:r>
              <a:rPr lang="en-US" altLang="zh-TW" sz="3400" dirty="0">
                <a:ea typeface="新細明體" panose="02020500000000000000" pitchFamily="18" charset="-120"/>
              </a:rPr>
              <a:t>3.	</a:t>
            </a:r>
            <a:r>
              <a:rPr lang="zh-TW" altLang="en-US" sz="3400" dirty="0">
                <a:ea typeface="新細明體" panose="02020500000000000000" pitchFamily="18" charset="-120"/>
              </a:rPr>
              <a:t>兩項分錄 </a:t>
            </a:r>
            <a:r>
              <a:rPr lang="zh-TW" altLang="en-US" sz="3400" dirty="0">
                <a:latin typeface="Poiret One" pitchFamily="2" charset="77"/>
                <a:ea typeface="新細明體" panose="02020500000000000000" pitchFamily="18" charset="-120"/>
              </a:rPr>
              <a:t>－</a:t>
            </a:r>
            <a:r>
              <a:rPr lang="en-US" altLang="zh-TW" sz="3400" dirty="0">
                <a:ea typeface="新細明體" panose="02020500000000000000" pitchFamily="18" charset="-120"/>
              </a:rPr>
              <a:t> </a:t>
            </a:r>
            <a:r>
              <a:rPr lang="zh-TW" altLang="en-US" sz="3400" dirty="0">
                <a:ea typeface="新細明體" panose="02020500000000000000" pitchFamily="18" charset="-120"/>
              </a:rPr>
              <a:t>借記</a:t>
            </a:r>
            <a:r>
              <a:rPr lang="en-US" altLang="zh-TW" sz="3400" dirty="0">
                <a:ea typeface="新細明體" panose="02020500000000000000" pitchFamily="18" charset="-120"/>
              </a:rPr>
              <a:t> </a:t>
            </a:r>
            <a:r>
              <a:rPr lang="en-US" altLang="zh-TW" sz="3400" dirty="0">
                <a:ea typeface="新細明體" panose="02020500000000000000" pitchFamily="18" charset="-120"/>
                <a:cs typeface="Arial" panose="020B0604020202020204" pitchFamily="34" charset="0"/>
              </a:rPr>
              <a:t>≠</a:t>
            </a:r>
            <a:r>
              <a:rPr lang="en-US" altLang="zh-TW" sz="3400" dirty="0">
                <a:ea typeface="新細明體" panose="02020500000000000000" pitchFamily="18" charset="-120"/>
              </a:rPr>
              <a:t> </a:t>
            </a:r>
            <a:r>
              <a:rPr lang="zh-TW" altLang="en-US" sz="3400" dirty="0">
                <a:ea typeface="新細明體" panose="02020500000000000000" pitchFamily="18" charset="-120"/>
              </a:rPr>
              <a:t>貸記</a:t>
            </a:r>
            <a:r>
              <a:rPr lang="en-US" altLang="zh-TW" sz="3400" dirty="0">
                <a:ea typeface="新細明體" panose="02020500000000000000" pitchFamily="18" charset="-120"/>
              </a:rPr>
              <a:t> </a:t>
            </a:r>
            <a:r>
              <a:rPr lang="zh-TW" altLang="en-US" sz="3400" dirty="0">
                <a:ea typeface="新細明體" panose="02020500000000000000" pitchFamily="18" charset="-120"/>
              </a:rPr>
              <a:t>	</a:t>
            </a:r>
          </a:p>
        </p:txBody>
      </p:sp>
      <p:sp>
        <p:nvSpPr>
          <p:cNvPr id="3" name="標題 1">
            <a:extLst>
              <a:ext uri="{FF2B5EF4-FFF2-40B4-BE49-F238E27FC236}">
                <a16:creationId xmlns:a16="http://schemas.microsoft.com/office/drawing/2014/main" id="{77695E36-F16C-99F2-ABC4-4AAA2E94087E}"/>
              </a:ext>
            </a:extLst>
          </p:cNvPr>
          <p:cNvSpPr>
            <a:spLocks/>
          </p:cNvSpPr>
          <p:nvPr/>
        </p:nvSpPr>
        <p:spPr bwMode="auto">
          <a:xfrm>
            <a:off x="2681288" y="2528888"/>
            <a:ext cx="6192837" cy="1260475"/>
          </a:xfrm>
          <a:prstGeom prst="rect">
            <a:avLst/>
          </a:prstGeom>
          <a:noFill/>
          <a:ln w="9525">
            <a:noFill/>
            <a:miter lim="800000"/>
            <a:headEnd/>
            <a:tailEnd/>
          </a:ln>
        </p:spPr>
        <p:txBody>
          <a:bodyPr anchor="ct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buFont typeface="Wingdings" pitchFamily="2" charset="2"/>
              <a:buNone/>
            </a:pPr>
            <a:r>
              <a:rPr lang="zh-TW" altLang="en-US" dirty="0">
                <a:effectLst>
                  <a:outerShdw blurRad="38100" dist="38100" dir="2700000" algn="tl">
                    <a:srgbClr val="C0C0C0"/>
                  </a:outerShdw>
                </a:effectLst>
              </a:rPr>
              <a:t>例子：</a:t>
            </a:r>
            <a:r>
              <a:rPr lang="zh-TW" altLang="en-GB" dirty="0">
                <a:effectLst>
                  <a:outerShdw blurRad="38100" dist="38100" dir="2700000" algn="tl">
                    <a:srgbClr val="C0C0C0"/>
                  </a:outerShdw>
                </a:effectLst>
              </a:rPr>
              <a:t>桑米公司</a:t>
            </a:r>
            <a:r>
              <a:rPr lang="zh-TW" altLang="en-US" dirty="0">
                <a:effectLst>
                  <a:outerShdw blurRad="38100" dist="38100" dir="2700000" algn="tl">
                    <a:srgbClr val="C0C0C0"/>
                  </a:outerShdw>
                </a:effectLst>
              </a:rPr>
              <a:t>獲得現金折扣</a:t>
            </a:r>
            <a:r>
              <a:rPr lang="en-US" altLang="zh-TW" dirty="0">
                <a:effectLst>
                  <a:outerShdw blurRad="38100" dist="38100" dir="2700000" algn="tl">
                    <a:srgbClr val="C0C0C0"/>
                  </a:outerShdw>
                </a:effectLst>
              </a:rPr>
              <a:t>$1,300</a:t>
            </a:r>
            <a:r>
              <a:rPr lang="zh-TW" altLang="en-US" dirty="0">
                <a:effectLst>
                  <a:outerShdw blurRad="38100" dist="38100" dir="2700000" algn="tl">
                    <a:srgbClr val="C0C0C0"/>
                  </a:outerShdw>
                </a:effectLst>
              </a:rPr>
              <a:t>。這筆款項正確記入</a:t>
            </a:r>
            <a:r>
              <a:rPr lang="zh-TW" altLang="en-GB" dirty="0">
                <a:effectLst>
                  <a:outerShdw blurRad="38100" dist="38100" dir="2700000" algn="tl">
                    <a:srgbClr val="C0C0C0"/>
                  </a:outerShdw>
                </a:effectLst>
              </a:rPr>
              <a:t>桑米公司</a:t>
            </a:r>
            <a:r>
              <a:rPr lang="zh-TW" altLang="en-US" dirty="0">
                <a:effectLst>
                  <a:outerShdw blurRad="38100" dist="38100" dir="2700000" algn="tl">
                    <a:srgbClr val="C0C0C0"/>
                  </a:outerShdw>
                </a:effectLst>
              </a:rPr>
              <a:t>帳戶，但貸記到購貨折扣帳戶的金額為</a:t>
            </a:r>
            <a:r>
              <a:rPr lang="en-US" altLang="zh-TW" dirty="0">
                <a:effectLst>
                  <a:outerShdw blurRad="38100" dist="38100" dir="2700000" algn="tl">
                    <a:srgbClr val="C0C0C0"/>
                  </a:outerShdw>
                </a:effectLst>
              </a:rPr>
              <a:t>$1,200</a:t>
            </a:r>
            <a:r>
              <a:rPr lang="zh-TW" altLang="en-US" dirty="0">
                <a:effectLst>
                  <a:outerShdw blurRad="38100" dist="38100" dir="2700000" algn="tl">
                    <a:srgbClr val="C0C0C0"/>
                  </a:outerShdw>
                </a:effectLst>
              </a:rPr>
              <a:t>。</a:t>
            </a:r>
            <a:endParaRPr lang="en-US" altLang="zh-TW" u="sng" dirty="0">
              <a:effectLst>
                <a:outerShdw blurRad="38100" dist="38100" dir="2700000" algn="tl">
                  <a:srgbClr val="C0C0C0"/>
                </a:outerShdw>
              </a:effectLst>
            </a:endParaRPr>
          </a:p>
        </p:txBody>
      </p:sp>
      <p:sp>
        <p:nvSpPr>
          <p:cNvPr id="139269" name="WordArt 6">
            <a:extLst>
              <a:ext uri="{FF2B5EF4-FFF2-40B4-BE49-F238E27FC236}">
                <a16:creationId xmlns:a16="http://schemas.microsoft.com/office/drawing/2014/main" id="{526A0B33-710F-C1C3-4D2B-34DF0DCDAA20}"/>
              </a:ext>
            </a:extLst>
          </p:cNvPr>
          <p:cNvSpPr>
            <a:spLocks noChangeArrowheads="1" noChangeShapeType="1" noTextEdit="1"/>
          </p:cNvSpPr>
          <p:nvPr/>
        </p:nvSpPr>
        <p:spPr bwMode="auto">
          <a:xfrm>
            <a:off x="1187450" y="1700213"/>
            <a:ext cx="770572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2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標楷體" panose="02010601000101010101" pitchFamily="2" charset="-120"/>
                <a:ea typeface="標楷體" panose="02010601000101010101" pitchFamily="2" charset="-120"/>
              </a:rPr>
              <a:t>******************</a:t>
            </a:r>
          </a:p>
        </p:txBody>
      </p:sp>
      <p:sp>
        <p:nvSpPr>
          <p:cNvPr id="4" name="標題 1">
            <a:extLst>
              <a:ext uri="{FF2B5EF4-FFF2-40B4-BE49-F238E27FC236}">
                <a16:creationId xmlns:a16="http://schemas.microsoft.com/office/drawing/2014/main" id="{F0651E6D-321F-2AAD-C9C2-6AB806D0D22F}"/>
              </a:ext>
            </a:extLst>
          </p:cNvPr>
          <p:cNvSpPr>
            <a:spLocks/>
          </p:cNvSpPr>
          <p:nvPr/>
        </p:nvSpPr>
        <p:spPr bwMode="auto">
          <a:xfrm>
            <a:off x="2681288" y="4689475"/>
            <a:ext cx="6462712" cy="809625"/>
          </a:xfrm>
          <a:prstGeom prst="rect">
            <a:avLst/>
          </a:prstGeom>
          <a:noFill/>
          <a:ln w="9525">
            <a:noFill/>
            <a:miter lim="800000"/>
            <a:headEnd/>
            <a:tailEnd/>
          </a:ln>
        </p:spPr>
        <p:txBody>
          <a:bodyPr anchor="ctr"/>
          <a:lstStyle>
            <a:lvl1pPr eaLnBrk="0" hangingPunct="0">
              <a:defRPr kumimoji="1" sz="2400" b="1">
                <a:solidFill>
                  <a:schemeClr val="tx2"/>
                </a:solidFill>
                <a:latin typeface="Arial" panose="020B0604020202020204" pitchFamily="34" charset="0"/>
                <a:ea typeface="新細明體" panose="02020500000000000000" pitchFamily="18" charset="-120"/>
              </a:defRPr>
            </a:lvl1pPr>
            <a:lvl2pPr marL="742950" indent="-285750" eaLnBrk="0" hangingPunct="0">
              <a:defRPr kumimoji="1" sz="2400" b="1">
                <a:solidFill>
                  <a:schemeClr val="tx2"/>
                </a:solidFill>
                <a:latin typeface="Arial" panose="020B0604020202020204" pitchFamily="34" charset="0"/>
                <a:ea typeface="新細明體" panose="02020500000000000000" pitchFamily="18" charset="-120"/>
              </a:defRPr>
            </a:lvl2pPr>
            <a:lvl3pPr marL="1143000" indent="-228600" eaLnBrk="0" hangingPunct="0">
              <a:defRPr kumimoji="1" sz="2400" b="1">
                <a:solidFill>
                  <a:schemeClr val="tx2"/>
                </a:solidFill>
                <a:latin typeface="Arial" panose="020B0604020202020204" pitchFamily="34" charset="0"/>
                <a:ea typeface="新細明體" panose="02020500000000000000" pitchFamily="18" charset="-120"/>
              </a:defRPr>
            </a:lvl3pPr>
            <a:lvl4pPr marL="1600200" indent="-228600" eaLnBrk="0" hangingPunct="0">
              <a:defRPr kumimoji="1" sz="2400" b="1">
                <a:solidFill>
                  <a:schemeClr val="tx2"/>
                </a:solidFill>
                <a:latin typeface="Arial" panose="020B0604020202020204" pitchFamily="34" charset="0"/>
                <a:ea typeface="新細明體" panose="02020500000000000000" pitchFamily="18" charset="-120"/>
              </a:defRPr>
            </a:lvl4pPr>
            <a:lvl5pPr marL="2057400" indent="-228600" eaLnBrk="0" hangingPunct="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defRPr/>
            </a:pPr>
            <a:endParaRPr lang="en-US" altLang="zh-TW" u="sng" dirty="0">
              <a:solidFill>
                <a:srgbClr val="8001FF"/>
              </a:solidFill>
              <a:effectLst>
                <a:outerShdw blurRad="38100" dist="38100" dir="2700000" algn="tl">
                  <a:srgbClr val="C0C0C0"/>
                </a:outerShdw>
              </a:effectLst>
            </a:endParaRPr>
          </a:p>
          <a:p>
            <a:pPr eaLnBrk="1" hangingPunct="1">
              <a:buFont typeface="Wingdings" panose="05000000000000000000" pitchFamily="2" charset="2"/>
              <a:buNone/>
              <a:defRPr/>
            </a:pPr>
            <a:r>
              <a:rPr lang="zh-TW" altLang="en-US" u="sng" dirty="0">
                <a:solidFill>
                  <a:srgbClr val="8001FF"/>
                </a:solidFill>
                <a:effectLst>
                  <a:outerShdw blurRad="38100" dist="38100" dir="2700000" algn="tl">
                    <a:srgbClr val="C0C0C0"/>
                  </a:outerShdw>
                </a:effectLst>
              </a:rPr>
              <a:t>更正：</a:t>
            </a:r>
          </a:p>
          <a:p>
            <a:pPr eaLnBrk="1" hangingPunct="1">
              <a:buFont typeface="Wingdings" panose="05000000000000000000" pitchFamily="2" charset="2"/>
              <a:buNone/>
              <a:defRPr/>
            </a:pPr>
            <a:r>
              <a:rPr lang="en-US" altLang="zh-CN" i="1" dirty="0">
                <a:solidFill>
                  <a:srgbClr val="8001FF"/>
                </a:solidFill>
                <a:effectLst>
                  <a:outerShdw blurRad="38100" dist="38100" dir="2700000" algn="tl">
                    <a:srgbClr val="C0C0C0"/>
                  </a:outerShdw>
                </a:effectLst>
              </a:rPr>
              <a:t>     		</a:t>
            </a:r>
            <a:r>
              <a:rPr lang="en-US" altLang="zh-TW" dirty="0">
                <a:solidFill>
                  <a:srgbClr val="8001FF"/>
                </a:solidFill>
                <a:effectLst>
                  <a:outerShdw blurRad="38100" dist="38100" dir="2700000" algn="tl">
                    <a:srgbClr val="C0C0C0"/>
                  </a:outerShdw>
                </a:effectLst>
              </a:rPr>
              <a:t>	</a:t>
            </a:r>
            <a:r>
              <a:rPr lang="zh-TW" altLang="en-US" dirty="0">
                <a:solidFill>
                  <a:srgbClr val="8001FF"/>
                </a:solidFill>
                <a:effectLst>
                  <a:outerShdw blurRad="38100" dist="38100" dir="2700000" algn="tl">
                    <a:srgbClr val="C0C0C0"/>
                  </a:outerShdw>
                </a:effectLst>
              </a:rPr>
              <a:t>         借記</a:t>
            </a:r>
            <a:r>
              <a:rPr lang="en-US" altLang="zh-TW" dirty="0">
                <a:solidFill>
                  <a:srgbClr val="8001FF"/>
                </a:solidFill>
                <a:effectLst>
                  <a:outerShdw blurRad="38100" dist="38100" dir="2700000" algn="tl">
                    <a:srgbClr val="C0C0C0"/>
                  </a:outerShdw>
                </a:effectLst>
              </a:rPr>
              <a:t>	    </a:t>
            </a:r>
            <a:r>
              <a:rPr lang="zh-TW" altLang="en-US" dirty="0">
                <a:solidFill>
                  <a:srgbClr val="8001FF"/>
                </a:solidFill>
                <a:effectLst>
                  <a:outerShdw blurRad="38100" dist="38100" dir="2700000" algn="tl">
                    <a:srgbClr val="C0C0C0"/>
                  </a:outerShdw>
                </a:effectLst>
              </a:rPr>
              <a:t>貸記</a:t>
            </a:r>
            <a:endParaRPr lang="en-US" altLang="zh-TW" dirty="0">
              <a:solidFill>
                <a:srgbClr val="8001FF"/>
              </a:solidFill>
              <a:effectLst>
                <a:outerShdw blurRad="38100" dist="38100" dir="2700000" algn="tl">
                  <a:srgbClr val="C0C0C0"/>
                </a:outerShdw>
              </a:effectLst>
            </a:endParaRPr>
          </a:p>
          <a:p>
            <a:pPr eaLnBrk="1" hangingPunct="1">
              <a:buFont typeface="Wingdings" panose="05000000000000000000" pitchFamily="2" charset="2"/>
              <a:buNone/>
              <a:defRPr/>
            </a:pPr>
            <a:r>
              <a:rPr lang="en-US" altLang="zh-CN" dirty="0">
                <a:solidFill>
                  <a:srgbClr val="8001FF"/>
                </a:solidFill>
                <a:effectLst>
                  <a:outerShdw blurRad="38100" dist="38100" dir="2700000" algn="tl">
                    <a:srgbClr val="C0C0C0"/>
                  </a:outerShdw>
                </a:effectLst>
              </a:rPr>
              <a:t>				 $	       $</a:t>
            </a:r>
          </a:p>
          <a:p>
            <a:pPr eaLnBrk="1" hangingPunct="1">
              <a:buFont typeface="Wingdings" panose="05000000000000000000" pitchFamily="2" charset="2"/>
              <a:buNone/>
              <a:defRPr/>
            </a:pPr>
            <a:r>
              <a:rPr lang="zh-TW" altLang="en-US" dirty="0">
                <a:solidFill>
                  <a:srgbClr val="8001FF"/>
                </a:solidFill>
                <a:effectLst>
                  <a:outerShdw blurRad="38100" dist="38100" dir="2700000" algn="tl">
                    <a:srgbClr val="C0C0C0"/>
                  </a:outerShdw>
                </a:effectLst>
              </a:rPr>
              <a:t>暫記</a:t>
            </a:r>
            <a:r>
              <a:rPr lang="en-US" altLang="zh-TW" dirty="0">
                <a:solidFill>
                  <a:srgbClr val="8001FF"/>
                </a:solidFill>
                <a:effectLst>
                  <a:outerShdw blurRad="38100" dist="38100" dir="2700000" algn="tl">
                    <a:srgbClr val="C0C0C0"/>
                  </a:outerShdw>
                </a:effectLst>
              </a:rPr>
              <a:t>		         </a:t>
            </a:r>
            <a:r>
              <a:rPr lang="zh-TW" altLang="en-US" dirty="0">
                <a:solidFill>
                  <a:srgbClr val="8001FF"/>
                </a:solidFill>
                <a:effectLst>
                  <a:outerShdw blurRad="38100" dist="38100" dir="2700000" algn="tl">
                    <a:srgbClr val="C0C0C0"/>
                  </a:outerShdw>
                </a:effectLst>
              </a:rPr>
              <a:t>           </a:t>
            </a:r>
            <a:r>
              <a:rPr lang="en-US" altLang="zh-TW" dirty="0">
                <a:solidFill>
                  <a:srgbClr val="8001FF"/>
                </a:solidFill>
                <a:effectLst>
                  <a:outerShdw blurRad="38100" dist="38100" dir="2700000" algn="tl">
                    <a:srgbClr val="C0C0C0"/>
                  </a:outerShdw>
                </a:effectLst>
              </a:rPr>
              <a:t> 100*</a:t>
            </a:r>
            <a:r>
              <a:rPr lang="en-US" altLang="zh-CN" dirty="0">
                <a:solidFill>
                  <a:srgbClr val="8001FF"/>
                </a:solidFill>
                <a:effectLst>
                  <a:outerShdw blurRad="38100" dist="38100" dir="2700000" algn="tl">
                    <a:srgbClr val="C0C0C0"/>
                  </a:outerShdw>
                </a:effectLst>
              </a:rPr>
              <a:t/>
            </a:r>
            <a:br>
              <a:rPr lang="en-US" altLang="zh-CN" dirty="0">
                <a:solidFill>
                  <a:srgbClr val="8001FF"/>
                </a:solidFill>
                <a:effectLst>
                  <a:outerShdw blurRad="38100" dist="38100" dir="2700000" algn="tl">
                    <a:srgbClr val="C0C0C0"/>
                  </a:outerShdw>
                </a:effectLst>
              </a:rPr>
            </a:br>
            <a:r>
              <a:rPr lang="zh-TW" altLang="en-US" dirty="0">
                <a:solidFill>
                  <a:srgbClr val="8001FF"/>
                </a:solidFill>
                <a:effectLst>
                  <a:outerShdw blurRad="38100" dist="38100" dir="2700000" algn="tl">
                    <a:srgbClr val="C0C0C0"/>
                  </a:outerShdw>
                </a:effectLst>
              </a:rPr>
              <a:t>    購貨折扣</a:t>
            </a:r>
            <a:r>
              <a:rPr lang="en-US" altLang="zh-TW" dirty="0">
                <a:solidFill>
                  <a:srgbClr val="8001FF"/>
                </a:solidFill>
                <a:effectLst>
                  <a:outerShdw blurRad="38100" dist="38100" dir="2700000" algn="tl">
                    <a:srgbClr val="C0C0C0"/>
                  </a:outerShdw>
                </a:effectLst>
              </a:rPr>
              <a:t>	   </a:t>
            </a:r>
            <a:r>
              <a:rPr lang="en-US" altLang="zh-CN" dirty="0">
                <a:solidFill>
                  <a:srgbClr val="8001FF"/>
                </a:solidFill>
                <a:effectLst>
                  <a:outerShdw blurRad="38100" dist="38100" dir="2700000" algn="tl">
                    <a:srgbClr val="C0C0C0"/>
                  </a:outerShdw>
                </a:effectLst>
              </a:rPr>
              <a:t>            </a:t>
            </a:r>
            <a:r>
              <a:rPr lang="zh-TW" altLang="en-US" dirty="0">
                <a:solidFill>
                  <a:srgbClr val="8001FF"/>
                </a:solidFill>
                <a:effectLst>
                  <a:outerShdw blurRad="38100" dist="38100" dir="2700000" algn="tl">
                    <a:srgbClr val="C0C0C0"/>
                  </a:outerShdw>
                </a:effectLst>
              </a:rPr>
              <a:t>                     </a:t>
            </a:r>
            <a:r>
              <a:rPr lang="en-US" altLang="zh-CN" dirty="0">
                <a:solidFill>
                  <a:srgbClr val="8001FF"/>
                </a:solidFill>
                <a:effectLst>
                  <a:outerShdw blurRad="38100" dist="38100" dir="2700000" algn="tl">
                    <a:srgbClr val="C0C0C0"/>
                  </a:outerShdw>
                </a:effectLst>
              </a:rPr>
              <a:t> </a:t>
            </a:r>
            <a:r>
              <a:rPr lang="en-US" altLang="zh-TW" dirty="0">
                <a:solidFill>
                  <a:srgbClr val="8001FF"/>
                </a:solidFill>
                <a:effectLst>
                  <a:outerShdw blurRad="38100" dist="38100" dir="2700000" algn="tl">
                    <a:srgbClr val="C0C0C0"/>
                  </a:outerShdw>
                </a:effectLst>
              </a:rPr>
              <a:t>100</a:t>
            </a:r>
          </a:p>
          <a:p>
            <a:pPr eaLnBrk="1" hangingPunct="1">
              <a:buFont typeface="Wingdings" panose="05000000000000000000" pitchFamily="2" charset="2"/>
              <a:buNone/>
              <a:defRPr/>
            </a:pPr>
            <a:r>
              <a:rPr lang="en-US" altLang="zh-TW" dirty="0">
                <a:effectLst>
                  <a:outerShdw blurRad="38100" dist="38100" dir="2700000" algn="tl">
                    <a:srgbClr val="C0C0C0"/>
                  </a:outerShdw>
                </a:effectLst>
              </a:rPr>
              <a:t>* $1,300 - $1,200 = $100</a:t>
            </a:r>
          </a:p>
        </p:txBody>
      </p:sp>
      <p:pic>
        <p:nvPicPr>
          <p:cNvPr id="139271" name="Picture 10">
            <a:extLst>
              <a:ext uri="{FF2B5EF4-FFF2-40B4-BE49-F238E27FC236}">
                <a16:creationId xmlns:a16="http://schemas.microsoft.com/office/drawing/2014/main" id="{308D8CAE-85B7-CF21-A522-CECC39655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978150"/>
            <a:ext cx="2343150" cy="189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頁尾版面配置區 4">
            <a:extLst>
              <a:ext uri="{FF2B5EF4-FFF2-40B4-BE49-F238E27FC236}">
                <a16:creationId xmlns:a16="http://schemas.microsoft.com/office/drawing/2014/main" id="{9D794C30-BF72-23F4-7ADC-ED0F27A747A4}"/>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4B5AD791-0C44-0C41-9C90-82E78522DFF4}" type="slidenum">
              <a:rPr kumimoji="0" lang="en-US" altLang="zh-TW" sz="1200" b="0" smtClean="0">
                <a:solidFill>
                  <a:schemeClr val="tx1"/>
                </a:solidFill>
              </a:rPr>
              <a:pPr/>
              <a:t>67</a:t>
            </a:fld>
            <a:endParaRPr kumimoji="0" lang="en-US" altLang="zh-TW" sz="1200" b="0">
              <a:solidFill>
                <a:schemeClr val="tx1"/>
              </a:solidFill>
            </a:endParaRPr>
          </a:p>
        </p:txBody>
      </p:sp>
      <p:sp>
        <p:nvSpPr>
          <p:cNvPr id="141315" name="Rectangle 2">
            <a:extLst>
              <a:ext uri="{FF2B5EF4-FFF2-40B4-BE49-F238E27FC236}">
                <a16:creationId xmlns:a16="http://schemas.microsoft.com/office/drawing/2014/main" id="{BA0012C5-90E9-07AF-0D82-B209DBB89714}"/>
              </a:ext>
            </a:extLst>
          </p:cNvPr>
          <p:cNvSpPr>
            <a:spLocks noGrp="1" noChangeArrowheads="1"/>
          </p:cNvSpPr>
          <p:nvPr>
            <p:ph type="title" idx="4294967295"/>
          </p:nvPr>
        </p:nvSpPr>
        <p:spPr>
          <a:xfrm>
            <a:off x="431800" y="277813"/>
            <a:ext cx="5761038" cy="450850"/>
          </a:xfrm>
        </p:spPr>
        <p:txBody>
          <a:bodyPr anchor="ctr"/>
          <a:lstStyle/>
          <a:p>
            <a:pPr eaLnBrk="1" hangingPunct="1"/>
            <a:r>
              <a:rPr lang="zh-TW" altLang="en-US" sz="3400">
                <a:ea typeface="新細明體" panose="02020500000000000000" pitchFamily="18" charset="-120"/>
              </a:rPr>
              <a:t>更正錯誤的步驟</a:t>
            </a:r>
            <a:endParaRPr lang="en-US" altLang="zh-TW" sz="3400">
              <a:ea typeface="新細明體" panose="02020500000000000000" pitchFamily="18" charset="-120"/>
            </a:endParaRPr>
          </a:p>
        </p:txBody>
      </p:sp>
      <p:sp>
        <p:nvSpPr>
          <p:cNvPr id="141316" name="Text Box 7">
            <a:extLst>
              <a:ext uri="{FF2B5EF4-FFF2-40B4-BE49-F238E27FC236}">
                <a16:creationId xmlns:a16="http://schemas.microsoft.com/office/drawing/2014/main" id="{9DD2A862-9E50-ED04-F5B4-CC9C1856C0ED}"/>
              </a:ext>
            </a:extLst>
          </p:cNvPr>
          <p:cNvSpPr txBox="1">
            <a:spLocks noChangeArrowheads="1"/>
          </p:cNvSpPr>
          <p:nvPr/>
        </p:nvSpPr>
        <p:spPr bwMode="auto">
          <a:xfrm>
            <a:off x="431800" y="908050"/>
            <a:ext cx="7561263" cy="784225"/>
          </a:xfrm>
          <a:prstGeom prst="rect">
            <a:avLst/>
          </a:prstGeom>
          <a:gradFill rotWithShape="1">
            <a:gsLst>
              <a:gs pos="0">
                <a:srgbClr val="CC6600"/>
              </a:gs>
              <a:gs pos="100000">
                <a:srgbClr val="FFFF00"/>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spcBef>
                <a:spcPct val="50000"/>
              </a:spcBef>
              <a:buFont typeface="Wingdings" pitchFamily="2" charset="2"/>
              <a:buNone/>
            </a:pPr>
            <a:r>
              <a:rPr lang="zh-TW" altLang="en-US">
                <a:solidFill>
                  <a:schemeClr val="tx1"/>
                </a:solidFill>
              </a:rPr>
              <a:t>使用暫記帳使不平衡的試算表保持平衡。</a:t>
            </a:r>
          </a:p>
          <a:p>
            <a:pPr eaLnBrk="1" hangingPunct="1">
              <a:spcBef>
                <a:spcPct val="50000"/>
              </a:spcBef>
              <a:buFont typeface="Wingdings" pitchFamily="2" charset="2"/>
              <a:buNone/>
            </a:pPr>
            <a:endParaRPr lang="en-US" altLang="zh-TW" sz="1400">
              <a:solidFill>
                <a:schemeClr val="tx1"/>
              </a:solidFill>
            </a:endParaRPr>
          </a:p>
        </p:txBody>
      </p:sp>
      <p:sp>
        <p:nvSpPr>
          <p:cNvPr id="200712" name="Text Box 8">
            <a:extLst>
              <a:ext uri="{FF2B5EF4-FFF2-40B4-BE49-F238E27FC236}">
                <a16:creationId xmlns:a16="http://schemas.microsoft.com/office/drawing/2014/main" id="{7D5D46B4-EE64-A395-B584-91D724E9A573}"/>
              </a:ext>
            </a:extLst>
          </p:cNvPr>
          <p:cNvSpPr txBox="1">
            <a:spLocks noChangeArrowheads="1"/>
          </p:cNvSpPr>
          <p:nvPr/>
        </p:nvSpPr>
        <p:spPr bwMode="auto">
          <a:xfrm>
            <a:off x="431800" y="1898650"/>
            <a:ext cx="7920038" cy="457200"/>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533400" algn="l"/>
              </a:tabLst>
              <a:defRPr kumimoji="1" sz="2400" b="1">
                <a:solidFill>
                  <a:schemeClr val="tx2"/>
                </a:solidFill>
                <a:latin typeface="Arial" panose="020B0604020202020204" pitchFamily="34" charset="0"/>
                <a:ea typeface="新細明體" panose="02020500000000000000" pitchFamily="18" charset="-120"/>
              </a:defRPr>
            </a:lvl1pPr>
            <a:lvl2pPr marL="742950" indent="-285750">
              <a:tabLst>
                <a:tab pos="533400" algn="l"/>
              </a:tabLst>
              <a:defRPr kumimoji="1" sz="2400" b="1">
                <a:solidFill>
                  <a:schemeClr val="tx2"/>
                </a:solidFill>
                <a:latin typeface="Arial" panose="020B0604020202020204" pitchFamily="34" charset="0"/>
                <a:ea typeface="新細明體" panose="02020500000000000000" pitchFamily="18" charset="-120"/>
              </a:defRPr>
            </a:lvl2pPr>
            <a:lvl3pPr marL="1143000" indent="-228600">
              <a:tabLst>
                <a:tab pos="533400" algn="l"/>
              </a:tabLst>
              <a:defRPr kumimoji="1" sz="2400" b="1">
                <a:solidFill>
                  <a:schemeClr val="tx2"/>
                </a:solidFill>
                <a:latin typeface="Arial" panose="020B0604020202020204" pitchFamily="34" charset="0"/>
                <a:ea typeface="新細明體" panose="02020500000000000000" pitchFamily="18" charset="-120"/>
              </a:defRPr>
            </a:lvl3pPr>
            <a:lvl4pPr marL="1600200" indent="-228600">
              <a:tabLst>
                <a:tab pos="533400" algn="l"/>
              </a:tabLst>
              <a:defRPr kumimoji="1" sz="2400" b="1">
                <a:solidFill>
                  <a:schemeClr val="tx2"/>
                </a:solidFill>
                <a:latin typeface="Arial" panose="020B0604020202020204" pitchFamily="34" charset="0"/>
                <a:ea typeface="新細明體" panose="02020500000000000000" pitchFamily="18" charset="-120"/>
              </a:defRPr>
            </a:lvl4pPr>
            <a:lvl5pPr marL="2057400" indent="-228600">
              <a:tabLst>
                <a:tab pos="533400" algn="l"/>
              </a:tabLst>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tabLst>
                <a:tab pos="533400" algn="l"/>
              </a:tabLs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tabLst>
                <a:tab pos="533400" algn="l"/>
              </a:tabLs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tabLst>
                <a:tab pos="533400" algn="l"/>
              </a:tabLs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tabLst>
                <a:tab pos="533400" algn="l"/>
              </a:tabLst>
              <a:defRPr kumimoji="1" sz="2400" b="1">
                <a:solidFill>
                  <a:schemeClr val="tx2"/>
                </a:solidFill>
                <a:latin typeface="Arial" panose="020B0604020202020204" pitchFamily="34" charset="0"/>
                <a:ea typeface="新細明體" panose="02020500000000000000" pitchFamily="18" charset="-120"/>
              </a:defRPr>
            </a:lvl9pPr>
          </a:lstStyle>
          <a:p>
            <a:pPr eaLnBrk="1" hangingPunct="1">
              <a:spcBef>
                <a:spcPct val="20000"/>
              </a:spcBef>
              <a:buClr>
                <a:schemeClr val="tx1"/>
              </a:buClr>
              <a:buFont typeface="Wingdings" pitchFamily="2" charset="2"/>
              <a:buNone/>
            </a:pPr>
            <a:r>
              <a:rPr lang="en-US" altLang="zh-CN" dirty="0">
                <a:solidFill>
                  <a:schemeClr val="tx1"/>
                </a:solidFill>
              </a:rPr>
              <a:t>(</a:t>
            </a:r>
            <a:r>
              <a:rPr lang="en-US" altLang="zh-TW" dirty="0">
                <a:solidFill>
                  <a:schemeClr val="tx1"/>
                </a:solidFill>
              </a:rPr>
              <a:t>1</a:t>
            </a:r>
            <a:r>
              <a:rPr lang="en-US" altLang="zh-CN" dirty="0">
                <a:solidFill>
                  <a:schemeClr val="tx1"/>
                </a:solidFill>
              </a:rPr>
              <a:t>)</a:t>
            </a:r>
            <a:r>
              <a:rPr lang="en-US" altLang="zh-TW" dirty="0">
                <a:solidFill>
                  <a:schemeClr val="tx1"/>
                </a:solidFill>
              </a:rPr>
              <a:t>	</a:t>
            </a:r>
            <a:r>
              <a:rPr lang="zh-TW" altLang="en-US" dirty="0">
                <a:solidFill>
                  <a:schemeClr val="tx1"/>
                </a:solidFill>
              </a:rPr>
              <a:t>辨別錯誤</a:t>
            </a:r>
          </a:p>
        </p:txBody>
      </p:sp>
      <p:sp>
        <p:nvSpPr>
          <p:cNvPr id="200713" name="Text Box 9">
            <a:extLst>
              <a:ext uri="{FF2B5EF4-FFF2-40B4-BE49-F238E27FC236}">
                <a16:creationId xmlns:a16="http://schemas.microsoft.com/office/drawing/2014/main" id="{8BAC07CB-3880-9DDE-4129-7CCF5CDA7630}"/>
              </a:ext>
            </a:extLst>
          </p:cNvPr>
          <p:cNvSpPr txBox="1">
            <a:spLocks noChangeArrowheads="1"/>
          </p:cNvSpPr>
          <p:nvPr/>
        </p:nvSpPr>
        <p:spPr bwMode="auto">
          <a:xfrm>
            <a:off x="431800" y="2528888"/>
            <a:ext cx="7920038" cy="461962"/>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534988" indent="-534988">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spcBef>
                <a:spcPct val="20000"/>
              </a:spcBef>
              <a:buClr>
                <a:schemeClr val="tx1"/>
              </a:buClr>
              <a:buFont typeface="Wingdings" pitchFamily="2" charset="2"/>
              <a:buAutoNum type="arabicParenBoth" startAt="2"/>
            </a:pPr>
            <a:r>
              <a:rPr lang="zh-TW" altLang="en-US" dirty="0">
                <a:solidFill>
                  <a:schemeClr val="tx1"/>
                </a:solidFill>
              </a:rPr>
              <a:t>更正錯誤，然後刪除暫記帳</a:t>
            </a:r>
            <a:endParaRPr lang="en-US" altLang="zh-TW" dirty="0">
              <a:solidFill>
                <a:schemeClr val="tx1"/>
              </a:solidFill>
            </a:endParaRPr>
          </a:p>
        </p:txBody>
      </p:sp>
      <p:sp>
        <p:nvSpPr>
          <p:cNvPr id="200715" name="Text Box 11">
            <a:extLst>
              <a:ext uri="{FF2B5EF4-FFF2-40B4-BE49-F238E27FC236}">
                <a16:creationId xmlns:a16="http://schemas.microsoft.com/office/drawing/2014/main" id="{B2CB1ADC-B320-012D-A302-2045B0878DA0}"/>
              </a:ext>
            </a:extLst>
          </p:cNvPr>
          <p:cNvSpPr txBox="1">
            <a:spLocks noChangeArrowheads="1"/>
          </p:cNvSpPr>
          <p:nvPr/>
        </p:nvSpPr>
        <p:spPr bwMode="auto">
          <a:xfrm>
            <a:off x="381000" y="3455988"/>
            <a:ext cx="7970838" cy="461665"/>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533400" indent="-533400">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buFont typeface="Wingdings" pitchFamily="2" charset="2"/>
              <a:buAutoNum type="arabicParenBoth" startAt="3"/>
            </a:pPr>
            <a:r>
              <a:rPr lang="zh-TW" altLang="en-US" dirty="0">
                <a:solidFill>
                  <a:schemeClr val="tx1"/>
                </a:solidFill>
              </a:rPr>
              <a:t>檢查有關更正會否影響損益表或財務狀況表</a:t>
            </a:r>
            <a:endParaRPr lang="en-US" altLang="zh-TW" dirty="0">
              <a:solidFill>
                <a:schemeClr val="tx1"/>
              </a:solidFill>
            </a:endParaRPr>
          </a:p>
        </p:txBody>
      </p:sp>
      <p:sp>
        <p:nvSpPr>
          <p:cNvPr id="200716" name="AutoShape 12">
            <a:extLst>
              <a:ext uri="{FF2B5EF4-FFF2-40B4-BE49-F238E27FC236}">
                <a16:creationId xmlns:a16="http://schemas.microsoft.com/office/drawing/2014/main" id="{3DCA2E3C-F656-F356-5565-D742BCF6BE87}"/>
              </a:ext>
            </a:extLst>
          </p:cNvPr>
          <p:cNvSpPr>
            <a:spLocks noChangeArrowheads="1"/>
          </p:cNvSpPr>
          <p:nvPr/>
        </p:nvSpPr>
        <p:spPr bwMode="auto">
          <a:xfrm>
            <a:off x="0" y="2168525"/>
            <a:ext cx="341313" cy="720725"/>
          </a:xfrm>
          <a:prstGeom prst="curvedRightArrow">
            <a:avLst>
              <a:gd name="adj1" fmla="val 42232"/>
              <a:gd name="adj2" fmla="val 84465"/>
              <a:gd name="adj3" fmla="val 33333"/>
            </a:avLst>
          </a:prstGeom>
          <a:solidFill>
            <a:srgbClr val="FFCCFF"/>
          </a:solidFill>
          <a:ln w="9525">
            <a:solidFill>
              <a:schemeClr val="tx1"/>
            </a:solidFill>
            <a:miter lim="800000"/>
            <a:headEnd/>
            <a:tailEnd/>
          </a:ln>
          <a:effectLst/>
        </p:spPr>
        <p:txBody>
          <a:bodyPr wrap="none" anchor="ctr"/>
          <a:lstStyle/>
          <a:p>
            <a:pPr eaLnBrk="1" hangingPunct="1">
              <a:defRPr/>
            </a:pPr>
            <a:endParaRPr lang="zh-TW" altLang="en-US">
              <a:effectLst>
                <a:outerShdw blurRad="38100" dist="38100" dir="2700000" algn="tl">
                  <a:srgbClr val="000000"/>
                </a:outerShdw>
              </a:effectLst>
              <a:latin typeface="Arial" charset="0"/>
            </a:endParaRPr>
          </a:p>
        </p:txBody>
      </p:sp>
      <p:sp>
        <p:nvSpPr>
          <p:cNvPr id="200717" name="AutoShape 13">
            <a:extLst>
              <a:ext uri="{FF2B5EF4-FFF2-40B4-BE49-F238E27FC236}">
                <a16:creationId xmlns:a16="http://schemas.microsoft.com/office/drawing/2014/main" id="{3D984D43-4865-0F31-DE17-0742E1E98BDF}"/>
              </a:ext>
            </a:extLst>
          </p:cNvPr>
          <p:cNvSpPr>
            <a:spLocks noChangeArrowheads="1"/>
          </p:cNvSpPr>
          <p:nvPr/>
        </p:nvSpPr>
        <p:spPr bwMode="auto">
          <a:xfrm>
            <a:off x="0" y="3159125"/>
            <a:ext cx="341313" cy="720725"/>
          </a:xfrm>
          <a:prstGeom prst="curvedRightArrow">
            <a:avLst>
              <a:gd name="adj1" fmla="val 42232"/>
              <a:gd name="adj2" fmla="val 84465"/>
              <a:gd name="adj3" fmla="val 33333"/>
            </a:avLst>
          </a:prstGeom>
          <a:solidFill>
            <a:srgbClr val="FFCCFF"/>
          </a:solidFill>
          <a:ln w="9525">
            <a:solidFill>
              <a:schemeClr val="tx1"/>
            </a:solidFill>
            <a:miter lim="800000"/>
            <a:headEnd/>
            <a:tailEnd/>
          </a:ln>
          <a:effectLst/>
        </p:spPr>
        <p:txBody>
          <a:bodyPr wrap="none" anchor="ctr"/>
          <a:lstStyle/>
          <a:p>
            <a:pPr eaLnBrk="1" hangingPunct="1">
              <a:defRPr/>
            </a:pPr>
            <a:endParaRPr lang="zh-TW" altLang="en-US">
              <a:effectLst>
                <a:outerShdw blurRad="38100" dist="38100" dir="2700000" algn="tl">
                  <a:srgbClr val="000000"/>
                </a:outerShdw>
              </a:effectLst>
              <a:latin typeface="Arial" charset="0"/>
            </a:endParaRPr>
          </a:p>
        </p:txBody>
      </p:sp>
      <p:sp>
        <p:nvSpPr>
          <p:cNvPr id="200720" name="Text Box 16">
            <a:extLst>
              <a:ext uri="{FF2B5EF4-FFF2-40B4-BE49-F238E27FC236}">
                <a16:creationId xmlns:a16="http://schemas.microsoft.com/office/drawing/2014/main" id="{7EA9966C-594C-E32A-7C98-DE68DF13B2EC}"/>
              </a:ext>
            </a:extLst>
          </p:cNvPr>
          <p:cNvSpPr txBox="1">
            <a:spLocks noChangeArrowheads="1"/>
          </p:cNvSpPr>
          <p:nvPr/>
        </p:nvSpPr>
        <p:spPr bwMode="auto">
          <a:xfrm>
            <a:off x="384175" y="4719638"/>
            <a:ext cx="7967663" cy="830262"/>
          </a:xfrm>
          <a:prstGeom prst="rect">
            <a:avLst/>
          </a:prstGeom>
          <a:gradFill rotWithShape="1">
            <a:gsLst>
              <a:gs pos="0">
                <a:srgbClr val="FFFF00"/>
              </a:gs>
              <a:gs pos="100000">
                <a:srgbClr val="D9B28B"/>
              </a:gs>
            </a:gsLst>
            <a:lin ang="5400000" scaled="1"/>
          </a:gra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533400">
              <a:defRPr kumimoji="1" sz="2400" b="1">
                <a:solidFill>
                  <a:schemeClr val="tx2"/>
                </a:solidFill>
                <a:latin typeface="Arial" panose="020B0604020202020204" pitchFamily="34" charset="0"/>
                <a:ea typeface="新細明體" panose="02020500000000000000" pitchFamily="18" charset="-120"/>
              </a:defRPr>
            </a:lvl1pPr>
            <a:lvl2pPr marL="742950" indent="-285750" defTabSz="533400">
              <a:defRPr kumimoji="1" sz="2400" b="1">
                <a:solidFill>
                  <a:schemeClr val="tx2"/>
                </a:solidFill>
                <a:latin typeface="Arial" panose="020B0604020202020204" pitchFamily="34" charset="0"/>
                <a:ea typeface="新細明體" panose="02020500000000000000" pitchFamily="18" charset="-120"/>
              </a:defRPr>
            </a:lvl2pPr>
            <a:lvl3pPr marL="1143000" indent="-228600" defTabSz="533400">
              <a:defRPr kumimoji="1" sz="2400" b="1">
                <a:solidFill>
                  <a:schemeClr val="tx2"/>
                </a:solidFill>
                <a:latin typeface="Arial" panose="020B0604020202020204" pitchFamily="34" charset="0"/>
                <a:ea typeface="新細明體" panose="02020500000000000000" pitchFamily="18" charset="-120"/>
              </a:defRPr>
            </a:lvl3pPr>
            <a:lvl4pPr marL="1600200" indent="-228600" defTabSz="533400">
              <a:defRPr kumimoji="1" sz="2400" b="1">
                <a:solidFill>
                  <a:schemeClr val="tx2"/>
                </a:solidFill>
                <a:latin typeface="Arial" panose="020B0604020202020204" pitchFamily="34" charset="0"/>
                <a:ea typeface="新細明體" panose="02020500000000000000" pitchFamily="18" charset="-120"/>
              </a:defRPr>
            </a:lvl4pPr>
            <a:lvl5pPr marL="2057400" indent="-228600" defTabSz="533400">
              <a:defRPr kumimoji="1" sz="2400" b="1">
                <a:solidFill>
                  <a:schemeClr val="tx2"/>
                </a:solidFill>
                <a:latin typeface="Arial" panose="020B0604020202020204" pitchFamily="34" charset="0"/>
                <a:ea typeface="新細明體" panose="02020500000000000000" pitchFamily="18" charset="-120"/>
              </a:defRPr>
            </a:lvl5pPr>
            <a:lvl6pPr marL="2514600" indent="-228600" defTabSz="5334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defTabSz="5334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defTabSz="5334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defTabSz="5334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eaLnBrk="1" hangingPunct="1">
              <a:buFontTx/>
              <a:buAutoNum type="arabicParenBoth" startAt="4"/>
            </a:pPr>
            <a:r>
              <a:rPr lang="zh-TW" altLang="en-US" dirty="0">
                <a:solidFill>
                  <a:schemeClr val="tx1"/>
                </a:solidFill>
              </a:rPr>
              <a:t>假如有關更正影響損益表，先量化其影響，並對公司淨利作出調整</a:t>
            </a:r>
            <a:endParaRPr lang="en-US" altLang="zh-CN" dirty="0">
              <a:solidFill>
                <a:srgbClr val="8001FF"/>
              </a:solidFill>
            </a:endParaRPr>
          </a:p>
        </p:txBody>
      </p:sp>
      <p:sp>
        <p:nvSpPr>
          <p:cNvPr id="200721" name="AutoShape 17">
            <a:extLst>
              <a:ext uri="{FF2B5EF4-FFF2-40B4-BE49-F238E27FC236}">
                <a16:creationId xmlns:a16="http://schemas.microsoft.com/office/drawing/2014/main" id="{A6B1CED7-C7AF-846E-6919-684D30348052}"/>
              </a:ext>
            </a:extLst>
          </p:cNvPr>
          <p:cNvSpPr>
            <a:spLocks noChangeArrowheads="1"/>
          </p:cNvSpPr>
          <p:nvPr/>
        </p:nvSpPr>
        <p:spPr bwMode="auto">
          <a:xfrm>
            <a:off x="0" y="4149725"/>
            <a:ext cx="341313" cy="720725"/>
          </a:xfrm>
          <a:prstGeom prst="curvedRightArrow">
            <a:avLst>
              <a:gd name="adj1" fmla="val 42232"/>
              <a:gd name="adj2" fmla="val 84465"/>
              <a:gd name="adj3" fmla="val 33333"/>
            </a:avLst>
          </a:prstGeom>
          <a:solidFill>
            <a:srgbClr val="FFCCFF"/>
          </a:solidFill>
          <a:ln w="9525">
            <a:solidFill>
              <a:schemeClr val="tx1"/>
            </a:solidFill>
            <a:miter lim="800000"/>
            <a:headEnd/>
            <a:tailEnd/>
          </a:ln>
          <a:effectLst/>
        </p:spPr>
        <p:txBody>
          <a:bodyPr wrap="none" anchor="ctr"/>
          <a:lstStyle/>
          <a:p>
            <a:pPr eaLnBrk="1" hangingPunct="1">
              <a:defRPr/>
            </a:pPr>
            <a:endParaRPr lang="zh-TW" altLang="en-US">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0712"/>
                                        </p:tgtEl>
                                        <p:attrNameLst>
                                          <p:attrName>style.visibility</p:attrName>
                                        </p:attrNameLst>
                                      </p:cBhvr>
                                      <p:to>
                                        <p:strVal val="visible"/>
                                      </p:to>
                                    </p:set>
                                    <p:animEffect transition="in" filter="box(in)">
                                      <p:cBhvr>
                                        <p:cTn id="7" dur="500"/>
                                        <p:tgtEl>
                                          <p:spTgt spid="2007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0713"/>
                                        </p:tgtEl>
                                        <p:attrNameLst>
                                          <p:attrName>style.visibility</p:attrName>
                                        </p:attrNameLst>
                                      </p:cBhvr>
                                      <p:to>
                                        <p:strVal val="visible"/>
                                      </p:to>
                                    </p:set>
                                    <p:animEffect transition="in" filter="box(in)">
                                      <p:cBhvr>
                                        <p:cTn id="12" dur="500"/>
                                        <p:tgtEl>
                                          <p:spTgt spid="200713"/>
                                        </p:tgtEl>
                                      </p:cBhvr>
                                    </p:animEffect>
                                  </p:childTnLst>
                                </p:cTn>
                              </p:par>
                              <p:par>
                                <p:cTn id="13" presetID="4" presetClass="entr" presetSubtype="16" fill="hold" nodeType="withEffect">
                                  <p:stCondLst>
                                    <p:cond delay="0"/>
                                  </p:stCondLst>
                                  <p:childTnLst>
                                    <p:set>
                                      <p:cBhvr>
                                        <p:cTn id="14" dur="1" fill="hold">
                                          <p:stCondLst>
                                            <p:cond delay="0"/>
                                          </p:stCondLst>
                                        </p:cTn>
                                        <p:tgtEl>
                                          <p:spTgt spid="200716"/>
                                        </p:tgtEl>
                                        <p:attrNameLst>
                                          <p:attrName>style.visibility</p:attrName>
                                        </p:attrNameLst>
                                      </p:cBhvr>
                                      <p:to>
                                        <p:strVal val="visible"/>
                                      </p:to>
                                    </p:set>
                                    <p:animEffect transition="in" filter="box(in)">
                                      <p:cBhvr>
                                        <p:cTn id="15" dur="500"/>
                                        <p:tgtEl>
                                          <p:spTgt spid="2007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00717"/>
                                        </p:tgtEl>
                                        <p:attrNameLst>
                                          <p:attrName>style.visibility</p:attrName>
                                        </p:attrNameLst>
                                      </p:cBhvr>
                                      <p:to>
                                        <p:strVal val="visible"/>
                                      </p:to>
                                    </p:set>
                                    <p:animEffect transition="in" filter="box(in)">
                                      <p:cBhvr>
                                        <p:cTn id="20" dur="500"/>
                                        <p:tgtEl>
                                          <p:spTgt spid="200717"/>
                                        </p:tgtEl>
                                      </p:cBhvr>
                                    </p:animEffect>
                                  </p:childTnLst>
                                </p:cTn>
                              </p:par>
                              <p:par>
                                <p:cTn id="21" presetID="4" presetClass="entr" presetSubtype="16" fill="hold" nodeType="withEffect">
                                  <p:stCondLst>
                                    <p:cond delay="0"/>
                                  </p:stCondLst>
                                  <p:childTnLst>
                                    <p:set>
                                      <p:cBhvr>
                                        <p:cTn id="22" dur="1" fill="hold">
                                          <p:stCondLst>
                                            <p:cond delay="0"/>
                                          </p:stCondLst>
                                        </p:cTn>
                                        <p:tgtEl>
                                          <p:spTgt spid="200715"/>
                                        </p:tgtEl>
                                        <p:attrNameLst>
                                          <p:attrName>style.visibility</p:attrName>
                                        </p:attrNameLst>
                                      </p:cBhvr>
                                      <p:to>
                                        <p:strVal val="visible"/>
                                      </p:to>
                                    </p:set>
                                    <p:animEffect transition="in" filter="box(in)">
                                      <p:cBhvr>
                                        <p:cTn id="23" dur="500"/>
                                        <p:tgtEl>
                                          <p:spTgt spid="2007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200721"/>
                                        </p:tgtEl>
                                        <p:attrNameLst>
                                          <p:attrName>style.visibility</p:attrName>
                                        </p:attrNameLst>
                                      </p:cBhvr>
                                      <p:to>
                                        <p:strVal val="visible"/>
                                      </p:to>
                                    </p:set>
                                    <p:animEffect transition="in" filter="box(in)">
                                      <p:cBhvr>
                                        <p:cTn id="28" dur="500"/>
                                        <p:tgtEl>
                                          <p:spTgt spid="200721"/>
                                        </p:tgtEl>
                                      </p:cBhvr>
                                    </p:animEffect>
                                  </p:childTnLst>
                                </p:cTn>
                              </p:par>
                              <p:par>
                                <p:cTn id="29" presetID="4" presetClass="entr" presetSubtype="16" fill="hold" nodeType="withEffect">
                                  <p:stCondLst>
                                    <p:cond delay="0"/>
                                  </p:stCondLst>
                                  <p:childTnLst>
                                    <p:set>
                                      <p:cBhvr>
                                        <p:cTn id="30" dur="1" fill="hold">
                                          <p:stCondLst>
                                            <p:cond delay="0"/>
                                          </p:stCondLst>
                                        </p:cTn>
                                        <p:tgtEl>
                                          <p:spTgt spid="200720"/>
                                        </p:tgtEl>
                                        <p:attrNameLst>
                                          <p:attrName>style.visibility</p:attrName>
                                        </p:attrNameLst>
                                      </p:cBhvr>
                                      <p:to>
                                        <p:strVal val="visible"/>
                                      </p:to>
                                    </p:set>
                                    <p:animEffect transition="in" filter="box(in)">
                                      <p:cBhvr>
                                        <p:cTn id="31" dur="500"/>
                                        <p:tgtEl>
                                          <p:spTgt spid="200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2" grpId="0" animBg="1"/>
      <p:bldP spid="200713" grpId="0" animBg="1"/>
      <p:bldP spid="200715" grpId="0" animBg="1"/>
      <p:bldP spid="200716" grpId="0" animBg="1"/>
      <p:bldP spid="200717" grpId="0" animBg="1"/>
      <p:bldP spid="200720" grpId="0" animBg="1"/>
      <p:bldP spid="2007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頁尾版面配置區 4">
            <a:extLst>
              <a:ext uri="{FF2B5EF4-FFF2-40B4-BE49-F238E27FC236}">
                <a16:creationId xmlns:a16="http://schemas.microsoft.com/office/drawing/2014/main" id="{E6EEE597-2862-C4A3-DF18-A1C7C0E1CDD1}"/>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4F8F6324-9484-2D4D-B7B1-9584C606A26B}" type="slidenum">
              <a:rPr kumimoji="0" lang="en-US" altLang="zh-TW" sz="1200" b="0" smtClean="0">
                <a:solidFill>
                  <a:schemeClr val="tx1"/>
                </a:solidFill>
              </a:rPr>
              <a:pPr/>
              <a:t>68</a:t>
            </a:fld>
            <a:endParaRPr kumimoji="0" lang="en-US" altLang="zh-TW" sz="1200" b="0">
              <a:solidFill>
                <a:schemeClr val="tx1"/>
              </a:solidFill>
            </a:endParaRPr>
          </a:p>
        </p:txBody>
      </p:sp>
      <p:graphicFrame>
        <p:nvGraphicFramePr>
          <p:cNvPr id="93242" name="Group 58">
            <a:extLst>
              <a:ext uri="{FF2B5EF4-FFF2-40B4-BE49-F238E27FC236}">
                <a16:creationId xmlns:a16="http://schemas.microsoft.com/office/drawing/2014/main" id="{AB4C8666-87F3-E04D-ABA6-1608FFE6BA2C}"/>
              </a:ext>
            </a:extLst>
          </p:cNvPr>
          <p:cNvGraphicFramePr>
            <a:graphicFrameLocks noGrp="1"/>
          </p:cNvGraphicFramePr>
          <p:nvPr/>
        </p:nvGraphicFramePr>
        <p:xfrm>
          <a:off x="161925" y="998538"/>
          <a:ext cx="8370888" cy="4772026"/>
        </p:xfrm>
        <a:graphic>
          <a:graphicData uri="http://schemas.openxmlformats.org/drawingml/2006/table">
            <a:tbl>
              <a:tblPr/>
              <a:tblGrid>
                <a:gridCol w="352425">
                  <a:extLst>
                    <a:ext uri="{9D8B030D-6E8A-4147-A177-3AD203B41FA5}">
                      <a16:colId xmlns:a16="http://schemas.microsoft.com/office/drawing/2014/main" val="2253266699"/>
                    </a:ext>
                  </a:extLst>
                </a:gridCol>
                <a:gridCol w="1636713">
                  <a:extLst>
                    <a:ext uri="{9D8B030D-6E8A-4147-A177-3AD203B41FA5}">
                      <a16:colId xmlns:a16="http://schemas.microsoft.com/office/drawing/2014/main" val="959954887"/>
                    </a:ext>
                  </a:extLst>
                </a:gridCol>
                <a:gridCol w="1160462">
                  <a:extLst>
                    <a:ext uri="{9D8B030D-6E8A-4147-A177-3AD203B41FA5}">
                      <a16:colId xmlns:a16="http://schemas.microsoft.com/office/drawing/2014/main" val="2361072422"/>
                    </a:ext>
                  </a:extLst>
                </a:gridCol>
                <a:gridCol w="1350963">
                  <a:extLst>
                    <a:ext uri="{9D8B030D-6E8A-4147-A177-3AD203B41FA5}">
                      <a16:colId xmlns:a16="http://schemas.microsoft.com/office/drawing/2014/main" val="3461233668"/>
                    </a:ext>
                  </a:extLst>
                </a:gridCol>
                <a:gridCol w="900112">
                  <a:extLst>
                    <a:ext uri="{9D8B030D-6E8A-4147-A177-3AD203B41FA5}">
                      <a16:colId xmlns:a16="http://schemas.microsoft.com/office/drawing/2014/main" val="1236922275"/>
                    </a:ext>
                  </a:extLst>
                </a:gridCol>
                <a:gridCol w="1204913">
                  <a:extLst>
                    <a:ext uri="{9D8B030D-6E8A-4147-A177-3AD203B41FA5}">
                      <a16:colId xmlns:a16="http://schemas.microsoft.com/office/drawing/2014/main" val="953035891"/>
                    </a:ext>
                  </a:extLst>
                </a:gridCol>
                <a:gridCol w="1765300">
                  <a:extLst>
                    <a:ext uri="{9D8B030D-6E8A-4147-A177-3AD203B41FA5}">
                      <a16:colId xmlns:a16="http://schemas.microsoft.com/office/drawing/2014/main" val="2375605128"/>
                    </a:ext>
                  </a:extLst>
                </a:gridCol>
              </a:tblGrid>
              <a:tr h="762000">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1</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rPr>
                        <a:t>  </a:t>
                      </a: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2</a:t>
                      </a:r>
                      <a:endParaRPr kumimoji="1" lang="en-US" altLang="zh-TW"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3</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步驟</a:t>
                      </a:r>
                      <a:r>
                        <a:rPr kumimoji="1" lang="en-US" altLang="zh-CN"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rPr>
                        <a:t> 4</a:t>
                      </a:r>
                      <a:endParaRPr kumimoji="1" lang="en-US" altLang="zh-TW" sz="2000" b="1" i="0" u="none" strike="noStrike" cap="none" normalizeH="0" baseline="0">
                        <a:ln>
                          <a:noFill/>
                        </a:ln>
                        <a:solidFill>
                          <a:srgbClr val="CC1AB7"/>
                        </a:solidFill>
                        <a:effectLst/>
                        <a:latin typeface="Arial" panose="020B0604020202020204" pitchFamily="34" charset="0"/>
                        <a:ea typeface="新細明體" panose="02020500000000000000"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01003763"/>
                  </a:ext>
                </a:extLst>
              </a:tr>
              <a:tr h="1028700">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錯誤的類型</a:t>
                      </a:r>
                      <a:endPar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 借</a:t>
                      </a:r>
                      <a:endPar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貸</a:t>
                      </a:r>
                      <a:endPar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   </a:t>
                      </a:r>
                      <a:r>
                        <a:rPr kumimoji="1" lang="zh-TW" altLang="zh-CN"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 </a:t>
                      </a: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 </a:t>
                      </a:r>
                      <a:r>
                        <a:rPr kumimoji="1" lang="zh-TW" altLang="zh-CN"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 </a:t>
                      </a:r>
                      <a:r>
                        <a:rPr kumimoji="1" lang="zh-TW" altLang="en-US"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 </a:t>
                      </a:r>
                      <a:r>
                        <a:rPr kumimoji="1" lang="en-US" altLang="zh-TW" sz="2000" b="1" i="0" u="none" strike="noStrike" cap="none" normalizeH="0" baseline="0">
                          <a:ln>
                            <a:noFill/>
                          </a:ln>
                          <a:solidFill>
                            <a:schemeClr val="tx2"/>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rPr>
                        <a:t>影響淨利？</a:t>
                      </a:r>
                      <a:endParaRPr kumimoji="1" lang="en-US" altLang="zh-TW"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rPr>
                        <a:t>對淨利的影響</a:t>
                      </a:r>
                      <a:endParaRPr kumimoji="1" lang="en-US" altLang="zh-TW" sz="2000" b="1" i="0" u="none" strike="noStrike" cap="none" normalizeH="0" baseline="0" dirty="0">
                        <a:ln>
                          <a:noFill/>
                        </a:ln>
                        <a:solidFill>
                          <a:schemeClr val="tx2"/>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928318526"/>
                  </a:ext>
                </a:extLst>
              </a:tr>
              <a:tr h="820738">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4648958"/>
                  </a:ext>
                </a:extLst>
              </a:tr>
              <a:tr h="1081088">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9363111"/>
                  </a:ext>
                </a:extLst>
              </a:tr>
              <a:tr h="1079500">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kumimoji="1" sz="28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defRPr kumimoji="1" sz="24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defRPr kumimoji="1" sz="22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defRPr kumimoji="1"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dirty="0">
                        <a:ln>
                          <a:noFill/>
                        </a:ln>
                        <a:solidFill>
                          <a:srgbClr val="FF0000"/>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57642373"/>
                  </a:ext>
                </a:extLst>
              </a:tr>
            </a:tbl>
          </a:graphicData>
        </a:graphic>
      </p:graphicFrame>
      <p:sp>
        <p:nvSpPr>
          <p:cNvPr id="206901" name="Text Box 53">
            <a:extLst>
              <a:ext uri="{FF2B5EF4-FFF2-40B4-BE49-F238E27FC236}">
                <a16:creationId xmlns:a16="http://schemas.microsoft.com/office/drawing/2014/main" id="{0435BA03-FA8E-8F50-4F96-A3D42E63E45B}"/>
              </a:ext>
            </a:extLst>
          </p:cNvPr>
          <p:cNvSpPr txBox="1">
            <a:spLocks noChangeArrowheads="1"/>
          </p:cNvSpPr>
          <p:nvPr/>
        </p:nvSpPr>
        <p:spPr bwMode="auto">
          <a:xfrm>
            <a:off x="250825" y="2798763"/>
            <a:ext cx="8191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marL="274638" indent="-274638">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AutoNum type="arabicPlain"/>
            </a:pPr>
            <a:r>
              <a:rPr lang="zh-TW" altLang="en-US" sz="1800" dirty="0">
                <a:solidFill>
                  <a:schemeClr val="tx2"/>
                </a:solidFill>
              </a:rPr>
              <a:t>只有一項分錄   </a:t>
            </a:r>
            <a:r>
              <a:rPr lang="zh-TW" altLang="en-US" sz="1800" dirty="0" smtClean="0">
                <a:solidFill>
                  <a:schemeClr val="tx2"/>
                </a:solidFill>
              </a:rPr>
              <a:t> 暫</a:t>
            </a:r>
            <a:r>
              <a:rPr lang="zh-TW" altLang="en-US" sz="1800" dirty="0">
                <a:solidFill>
                  <a:schemeClr val="tx2"/>
                </a:solidFill>
              </a:rPr>
              <a:t>記      </a:t>
            </a:r>
            <a:r>
              <a:rPr lang="zh-TW" altLang="en-US" sz="1800" dirty="0" smtClean="0">
                <a:solidFill>
                  <a:schemeClr val="tx2"/>
                </a:solidFill>
              </a:rPr>
              <a:t>    利</a:t>
            </a:r>
            <a:r>
              <a:rPr lang="zh-TW" altLang="en-US" sz="1800" dirty="0">
                <a:solidFill>
                  <a:schemeClr val="tx2"/>
                </a:solidFill>
              </a:rPr>
              <a:t>民有限公司  </a:t>
            </a:r>
            <a:r>
              <a:rPr lang="zh-TW" altLang="en-US" sz="1800" dirty="0" smtClean="0">
                <a:solidFill>
                  <a:schemeClr val="tx2"/>
                </a:solidFill>
              </a:rPr>
              <a:t>  </a:t>
            </a:r>
            <a:r>
              <a:rPr lang="en-US" altLang="zh-TW" sz="1800" dirty="0">
                <a:solidFill>
                  <a:schemeClr val="tx2"/>
                </a:solidFill>
              </a:rPr>
              <a:t>700      </a:t>
            </a:r>
            <a:r>
              <a:rPr lang="zh-TW" altLang="en-US" sz="1800" dirty="0">
                <a:solidFill>
                  <a:schemeClr val="tx2"/>
                </a:solidFill>
              </a:rPr>
              <a:t>否</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a:t>
            </a:r>
            <a:r>
              <a:rPr lang="zh-TW" altLang="en-US" sz="1800" dirty="0">
                <a:solidFill>
                  <a:schemeClr val="tx2"/>
                </a:solidFill>
              </a:rPr>
              <a:t>無</a:t>
            </a:r>
            <a:endParaRPr lang="en-US" altLang="zh-TW" sz="1800" dirty="0">
              <a:solidFill>
                <a:schemeClr val="tx2"/>
              </a:solidFill>
            </a:endParaRPr>
          </a:p>
          <a:p>
            <a:pPr eaLnBrk="1" hangingPunct="1">
              <a:spcBef>
                <a:spcPct val="0"/>
              </a:spcBef>
              <a:buClrTx/>
              <a:buSzTx/>
              <a:buFont typeface="Wingdings" pitchFamily="2" charset="2"/>
              <a:buNone/>
            </a:pPr>
            <a:r>
              <a:rPr lang="en-US" altLang="zh-TW" sz="1800" dirty="0">
                <a:solidFill>
                  <a:schemeClr val="tx2"/>
                </a:solidFill>
              </a:rPr>
              <a:t>	</a:t>
            </a:r>
            <a:r>
              <a:rPr lang="zh-TW" altLang="en-US" sz="1800" dirty="0">
                <a:solidFill>
                  <a:schemeClr val="tx2"/>
                </a:solidFill>
              </a:rPr>
              <a:t>                                           </a:t>
            </a:r>
            <a:endParaRPr lang="en-US" altLang="zh-TW" sz="1800" dirty="0">
              <a:solidFill>
                <a:schemeClr val="tx2"/>
              </a:solidFill>
            </a:endParaRPr>
          </a:p>
        </p:txBody>
      </p:sp>
      <p:sp>
        <p:nvSpPr>
          <p:cNvPr id="206902" name="Text Box 54">
            <a:extLst>
              <a:ext uri="{FF2B5EF4-FFF2-40B4-BE49-F238E27FC236}">
                <a16:creationId xmlns:a16="http://schemas.microsoft.com/office/drawing/2014/main" id="{B6612FA2-E8F0-4D9D-AFF4-CA73ACB188BB}"/>
              </a:ext>
            </a:extLst>
          </p:cNvPr>
          <p:cNvSpPr txBox="1">
            <a:spLocks noChangeArrowheads="1"/>
          </p:cNvSpPr>
          <p:nvPr/>
        </p:nvSpPr>
        <p:spPr bwMode="auto">
          <a:xfrm>
            <a:off x="250825" y="3698875"/>
            <a:ext cx="8191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marL="274638" indent="-274638">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en-US" altLang="zh-TW" sz="1800" dirty="0">
                <a:solidFill>
                  <a:schemeClr val="tx2"/>
                </a:solidFill>
              </a:rPr>
              <a:t>2	</a:t>
            </a:r>
            <a:r>
              <a:rPr lang="zh-TW" altLang="en-US" sz="1800" dirty="0">
                <a:solidFill>
                  <a:schemeClr val="tx2"/>
                </a:solidFill>
              </a:rPr>
              <a:t>兩項分錄           暫記         布林有限公司   </a:t>
            </a:r>
            <a:r>
              <a:rPr lang="en-US" altLang="zh-TW" sz="1800" dirty="0">
                <a:solidFill>
                  <a:schemeClr val="tx2"/>
                </a:solidFill>
              </a:rPr>
              <a:t>6,400</a:t>
            </a:r>
            <a:r>
              <a:rPr lang="en-US" altLang="zh-TW" sz="1800" dirty="0">
                <a:solidFill>
                  <a:srgbClr val="CC1AB7"/>
                </a:solidFill>
              </a:rPr>
              <a:t>    </a:t>
            </a:r>
            <a:r>
              <a:rPr lang="zh-TW" altLang="en-US" sz="1800" dirty="0">
                <a:solidFill>
                  <a:srgbClr val="CC1AB7"/>
                </a:solidFill>
              </a:rPr>
              <a:t> </a:t>
            </a:r>
            <a:r>
              <a:rPr lang="en-US" altLang="zh-TW" sz="1800" dirty="0">
                <a:solidFill>
                  <a:srgbClr val="CC1AB7"/>
                </a:solidFill>
              </a:rPr>
              <a:t> </a:t>
            </a:r>
            <a:r>
              <a:rPr lang="zh-TW" altLang="en-US" sz="1800" dirty="0">
                <a:solidFill>
                  <a:schemeClr val="tx2"/>
                </a:solidFill>
              </a:rPr>
              <a:t>否</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a:t>
            </a:r>
            <a:r>
              <a:rPr lang="zh-TW" altLang="en-US" sz="1800" dirty="0">
                <a:solidFill>
                  <a:schemeClr val="tx2"/>
                </a:solidFill>
              </a:rPr>
              <a:t>無</a:t>
            </a:r>
            <a:endParaRPr lang="en-US" altLang="zh-TW" sz="1800" dirty="0">
              <a:solidFill>
                <a:schemeClr val="tx2"/>
              </a:solidFill>
            </a:endParaRPr>
          </a:p>
          <a:p>
            <a:pPr eaLnBrk="1" hangingPunct="1">
              <a:spcBef>
                <a:spcPct val="0"/>
              </a:spcBef>
              <a:buClrTx/>
              <a:buSzTx/>
              <a:buFont typeface="Wingdings" pitchFamily="2" charset="2"/>
              <a:buNone/>
            </a:pPr>
            <a:r>
              <a:rPr lang="zh-TW" altLang="en-US" sz="1800" dirty="0">
                <a:solidFill>
                  <a:schemeClr val="tx2"/>
                </a:solidFill>
              </a:rPr>
              <a:t>    均為借方                              </a:t>
            </a:r>
            <a:endParaRPr lang="en-US" altLang="zh-TW" sz="1800" dirty="0">
              <a:solidFill>
                <a:schemeClr val="tx2"/>
              </a:solidFill>
            </a:endParaRPr>
          </a:p>
          <a:p>
            <a:pPr eaLnBrk="1" hangingPunct="1">
              <a:spcBef>
                <a:spcPct val="0"/>
              </a:spcBef>
              <a:buClrTx/>
              <a:buSzTx/>
              <a:buFont typeface="Wingdings" pitchFamily="2" charset="2"/>
              <a:buNone/>
            </a:pPr>
            <a:r>
              <a:rPr lang="en-US" altLang="zh-TW" sz="1800" dirty="0">
                <a:solidFill>
                  <a:schemeClr val="tx2"/>
                </a:solidFill>
              </a:rPr>
              <a:t>    </a:t>
            </a:r>
            <a:r>
              <a:rPr lang="zh-TW" altLang="en-US" sz="1800" u="sng" dirty="0">
                <a:solidFill>
                  <a:schemeClr val="tx2"/>
                </a:solidFill>
              </a:rPr>
              <a:t>或</a:t>
            </a:r>
            <a:r>
              <a:rPr lang="zh-TW" altLang="en-US" sz="1800" dirty="0">
                <a:solidFill>
                  <a:schemeClr val="tx2"/>
                </a:solidFill>
              </a:rPr>
              <a:t>均為貸方</a:t>
            </a:r>
            <a:r>
              <a:rPr lang="en-US" altLang="zh-TW" sz="1800" dirty="0">
                <a:solidFill>
                  <a:schemeClr val="tx2"/>
                </a:solidFill>
              </a:rPr>
              <a:t>                                                  </a:t>
            </a:r>
            <a:endParaRPr lang="en-US" altLang="zh-TW" sz="1800" dirty="0">
              <a:solidFill>
                <a:srgbClr val="CC1AB7"/>
              </a:solidFill>
            </a:endParaRPr>
          </a:p>
        </p:txBody>
      </p:sp>
      <p:sp>
        <p:nvSpPr>
          <p:cNvPr id="206903" name="Text Box 55">
            <a:extLst>
              <a:ext uri="{FF2B5EF4-FFF2-40B4-BE49-F238E27FC236}">
                <a16:creationId xmlns:a16="http://schemas.microsoft.com/office/drawing/2014/main" id="{87ADCF19-FD2D-5126-4C29-48E8311037ED}"/>
              </a:ext>
            </a:extLst>
          </p:cNvPr>
          <p:cNvSpPr txBox="1">
            <a:spLocks noChangeArrowheads="1"/>
          </p:cNvSpPr>
          <p:nvPr/>
        </p:nvSpPr>
        <p:spPr bwMode="auto">
          <a:xfrm>
            <a:off x="250825" y="4689475"/>
            <a:ext cx="81915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marL="274638" indent="-274638">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en-US" altLang="zh-TW" sz="1800" dirty="0">
                <a:solidFill>
                  <a:schemeClr val="tx2"/>
                </a:solidFill>
              </a:rPr>
              <a:t>3	</a:t>
            </a:r>
            <a:r>
              <a:rPr lang="zh-TW" altLang="en-US" sz="1800" dirty="0">
                <a:solidFill>
                  <a:schemeClr val="tx2"/>
                </a:solidFill>
              </a:rPr>
              <a:t>兩項分錄           暫記           購貨折扣</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100  </a:t>
            </a:r>
            <a:r>
              <a:rPr lang="zh-TW" altLang="en-US" sz="1800" dirty="0">
                <a:solidFill>
                  <a:schemeClr val="tx2"/>
                </a:solidFill>
              </a:rPr>
              <a:t> </a:t>
            </a:r>
            <a:r>
              <a:rPr lang="en-US" altLang="zh-TW" sz="1800" dirty="0">
                <a:solidFill>
                  <a:schemeClr val="tx2"/>
                </a:solidFill>
              </a:rPr>
              <a:t>  </a:t>
            </a:r>
            <a:r>
              <a:rPr lang="en-US" altLang="zh-TW" sz="1800" dirty="0">
                <a:solidFill>
                  <a:srgbClr val="FF3300"/>
                </a:solidFill>
              </a:rPr>
              <a:t> </a:t>
            </a:r>
            <a:r>
              <a:rPr lang="zh-TW" altLang="en-US" sz="1800" dirty="0">
                <a:solidFill>
                  <a:srgbClr val="FF3300"/>
                </a:solidFill>
              </a:rPr>
              <a:t>是</a:t>
            </a:r>
            <a:r>
              <a:rPr lang="en-US" altLang="zh-TW" sz="1800" dirty="0">
                <a:solidFill>
                  <a:srgbClr val="CC1AB7"/>
                </a:solidFill>
              </a:rPr>
              <a:t> </a:t>
            </a:r>
            <a:r>
              <a:rPr lang="en-US" altLang="zh-TW" sz="1800" dirty="0">
                <a:solidFill>
                  <a:schemeClr val="tx2"/>
                </a:solidFill>
              </a:rPr>
              <a:t>            </a:t>
            </a:r>
            <a:r>
              <a:rPr lang="zh-TW" altLang="en-US" sz="1800" dirty="0">
                <a:solidFill>
                  <a:schemeClr val="tx2"/>
                </a:solidFill>
              </a:rPr>
              <a:t>    </a:t>
            </a:r>
            <a:r>
              <a:rPr lang="en-US" altLang="zh-TW" sz="1800" dirty="0">
                <a:solidFill>
                  <a:srgbClr val="FF3300"/>
                </a:solidFill>
              </a:rPr>
              <a:t>+  $100</a:t>
            </a:r>
          </a:p>
          <a:p>
            <a:pPr eaLnBrk="1" hangingPunct="1">
              <a:spcBef>
                <a:spcPct val="0"/>
              </a:spcBef>
              <a:buClrTx/>
              <a:buSzTx/>
              <a:buFont typeface="Wingdings" pitchFamily="2" charset="2"/>
              <a:buNone/>
            </a:pPr>
            <a:r>
              <a:rPr lang="en-US" altLang="zh-TW" sz="1800" dirty="0">
                <a:solidFill>
                  <a:schemeClr val="tx2"/>
                </a:solidFill>
              </a:rPr>
              <a:t>	</a:t>
            </a:r>
            <a:r>
              <a:rPr lang="zh-TW" altLang="en-US" sz="1800" dirty="0">
                <a:solidFill>
                  <a:schemeClr val="tx2"/>
                </a:solidFill>
              </a:rPr>
              <a:t>借記 </a:t>
            </a:r>
            <a:r>
              <a:rPr lang="en-US" altLang="zh-TW" sz="1800" dirty="0">
                <a:solidFill>
                  <a:schemeClr val="tx2"/>
                </a:solidFill>
              </a:rPr>
              <a:t> </a:t>
            </a:r>
            <a:r>
              <a:rPr lang="en-US" altLang="zh-TW" sz="2400" dirty="0">
                <a:solidFill>
                  <a:schemeClr val="tx2"/>
                </a:solidFill>
              </a:rPr>
              <a:t>≠ </a:t>
            </a:r>
            <a:r>
              <a:rPr lang="zh-TW" altLang="en-US" sz="1800" dirty="0">
                <a:solidFill>
                  <a:schemeClr val="tx2"/>
                </a:solidFill>
              </a:rPr>
              <a:t>貸記</a:t>
            </a:r>
            <a:r>
              <a:rPr lang="en-US" altLang="zh-TW" sz="2400" dirty="0">
                <a:solidFill>
                  <a:schemeClr val="tx2"/>
                </a:solidFill>
              </a:rPr>
              <a:t> </a:t>
            </a:r>
            <a:r>
              <a:rPr lang="zh-TW" altLang="en-US" sz="2400" dirty="0">
                <a:solidFill>
                  <a:schemeClr val="tx2"/>
                </a:solidFill>
              </a:rPr>
              <a:t>            </a:t>
            </a:r>
            <a:r>
              <a:rPr lang="en-US" altLang="zh-TW" sz="2400" dirty="0">
                <a:solidFill>
                  <a:schemeClr val="tx2"/>
                </a:solidFill>
              </a:rPr>
              <a:t>	</a:t>
            </a:r>
            <a:r>
              <a:rPr lang="zh-TW" altLang="en-US" sz="2400" dirty="0">
                <a:solidFill>
                  <a:schemeClr val="tx2"/>
                </a:solidFill>
              </a:rPr>
              <a:t>   </a:t>
            </a:r>
            <a:r>
              <a:rPr lang="zh-TW" altLang="en-US" sz="1800" dirty="0">
                <a:solidFill>
                  <a:srgbClr val="FF3300"/>
                </a:solidFill>
              </a:rPr>
              <a:t>（損益表） </a:t>
            </a:r>
            <a:r>
              <a:rPr lang="en-US" altLang="zh-TW" sz="1800" dirty="0">
                <a:solidFill>
                  <a:schemeClr val="tx2"/>
                </a:solidFill>
              </a:rPr>
              <a:t>                                                 </a:t>
            </a:r>
            <a:endParaRPr lang="en-US" altLang="zh-TW" sz="1800" dirty="0">
              <a:solidFill>
                <a:srgbClr val="FF3300"/>
              </a:solidFill>
            </a:endParaRPr>
          </a:p>
        </p:txBody>
      </p:sp>
      <p:sp>
        <p:nvSpPr>
          <p:cNvPr id="143414" name="Rectangle 2">
            <a:extLst>
              <a:ext uri="{FF2B5EF4-FFF2-40B4-BE49-F238E27FC236}">
                <a16:creationId xmlns:a16="http://schemas.microsoft.com/office/drawing/2014/main" id="{F62AFC1D-DD34-12CF-39DA-14168881DC9D}"/>
              </a:ext>
            </a:extLst>
          </p:cNvPr>
          <p:cNvSpPr>
            <a:spLocks noGrp="1" noChangeArrowheads="1"/>
          </p:cNvSpPr>
          <p:nvPr>
            <p:ph type="title" idx="4294967295"/>
          </p:nvPr>
        </p:nvSpPr>
        <p:spPr>
          <a:xfrm>
            <a:off x="431800" y="277813"/>
            <a:ext cx="5761038" cy="450850"/>
          </a:xfrm>
        </p:spPr>
        <p:txBody>
          <a:bodyPr anchor="ctr"/>
          <a:lstStyle/>
          <a:p>
            <a:pPr eaLnBrk="1" hangingPunct="1"/>
            <a:r>
              <a:rPr lang="zh-TW" altLang="en-US" sz="3400">
                <a:ea typeface="新細明體" panose="02020500000000000000" pitchFamily="18" charset="-120"/>
              </a:rPr>
              <a:t>摘要</a:t>
            </a:r>
            <a:endParaRPr lang="en-US" altLang="zh-TW" sz="340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6901"/>
                                        </p:tgtEl>
                                        <p:attrNameLst>
                                          <p:attrName>style.visibility</p:attrName>
                                        </p:attrNameLst>
                                      </p:cBhvr>
                                      <p:to>
                                        <p:strVal val="visible"/>
                                      </p:to>
                                    </p:set>
                                    <p:anim calcmode="lin" valueType="num">
                                      <p:cBhvr additive="base">
                                        <p:cTn id="7" dur="500" fill="hold"/>
                                        <p:tgtEl>
                                          <p:spTgt spid="206901"/>
                                        </p:tgtEl>
                                        <p:attrNameLst>
                                          <p:attrName>ppt_x</p:attrName>
                                        </p:attrNameLst>
                                      </p:cBhvr>
                                      <p:tavLst>
                                        <p:tav tm="0">
                                          <p:val>
                                            <p:strVal val="#ppt_x"/>
                                          </p:val>
                                        </p:tav>
                                        <p:tav tm="100000">
                                          <p:val>
                                            <p:strVal val="#ppt_x"/>
                                          </p:val>
                                        </p:tav>
                                      </p:tavLst>
                                    </p:anim>
                                    <p:anim calcmode="lin" valueType="num">
                                      <p:cBhvr additive="base">
                                        <p:cTn id="8" dur="500" fill="hold"/>
                                        <p:tgtEl>
                                          <p:spTgt spid="2069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6902"/>
                                        </p:tgtEl>
                                        <p:attrNameLst>
                                          <p:attrName>style.visibility</p:attrName>
                                        </p:attrNameLst>
                                      </p:cBhvr>
                                      <p:to>
                                        <p:strVal val="visible"/>
                                      </p:to>
                                    </p:set>
                                    <p:anim calcmode="lin" valueType="num">
                                      <p:cBhvr additive="base">
                                        <p:cTn id="13" dur="500" fill="hold"/>
                                        <p:tgtEl>
                                          <p:spTgt spid="206902"/>
                                        </p:tgtEl>
                                        <p:attrNameLst>
                                          <p:attrName>ppt_x</p:attrName>
                                        </p:attrNameLst>
                                      </p:cBhvr>
                                      <p:tavLst>
                                        <p:tav tm="0">
                                          <p:val>
                                            <p:strVal val="#ppt_x"/>
                                          </p:val>
                                        </p:tav>
                                        <p:tav tm="100000">
                                          <p:val>
                                            <p:strVal val="#ppt_x"/>
                                          </p:val>
                                        </p:tav>
                                      </p:tavLst>
                                    </p:anim>
                                    <p:anim calcmode="lin" valueType="num">
                                      <p:cBhvr additive="base">
                                        <p:cTn id="14" dur="500" fill="hold"/>
                                        <p:tgtEl>
                                          <p:spTgt spid="2069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6903"/>
                                        </p:tgtEl>
                                        <p:attrNameLst>
                                          <p:attrName>style.visibility</p:attrName>
                                        </p:attrNameLst>
                                      </p:cBhvr>
                                      <p:to>
                                        <p:strVal val="visible"/>
                                      </p:to>
                                    </p:set>
                                    <p:anim calcmode="lin" valueType="num">
                                      <p:cBhvr additive="base">
                                        <p:cTn id="19" dur="500" fill="hold"/>
                                        <p:tgtEl>
                                          <p:spTgt spid="206903"/>
                                        </p:tgtEl>
                                        <p:attrNameLst>
                                          <p:attrName>ppt_x</p:attrName>
                                        </p:attrNameLst>
                                      </p:cBhvr>
                                      <p:tavLst>
                                        <p:tav tm="0">
                                          <p:val>
                                            <p:strVal val="#ppt_x"/>
                                          </p:val>
                                        </p:tav>
                                        <p:tav tm="100000">
                                          <p:val>
                                            <p:strVal val="#ppt_x"/>
                                          </p:val>
                                        </p:tav>
                                      </p:tavLst>
                                    </p:anim>
                                    <p:anim calcmode="lin" valueType="num">
                                      <p:cBhvr additive="base">
                                        <p:cTn id="20" dur="500" fill="hold"/>
                                        <p:tgtEl>
                                          <p:spTgt spid="2069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01" grpId="0"/>
      <p:bldP spid="206902" grpId="0"/>
      <p:bldP spid="20690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頁尾版面配置區 4">
            <a:extLst>
              <a:ext uri="{FF2B5EF4-FFF2-40B4-BE49-F238E27FC236}">
                <a16:creationId xmlns:a16="http://schemas.microsoft.com/office/drawing/2014/main" id="{0134FADF-4A3E-17D4-4C90-89379E89854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D0BAC657-1E1D-E949-9FCC-32456E4C678B}" type="slidenum">
              <a:rPr kumimoji="0" lang="en-US" altLang="zh-TW" sz="1200" b="0" smtClean="0">
                <a:solidFill>
                  <a:schemeClr val="tx1"/>
                </a:solidFill>
              </a:rPr>
              <a:pPr/>
              <a:t>69</a:t>
            </a:fld>
            <a:endParaRPr kumimoji="0" lang="en-US" altLang="zh-TW" sz="1200" b="0">
              <a:solidFill>
                <a:schemeClr val="tx1"/>
              </a:solidFill>
            </a:endParaRPr>
          </a:p>
        </p:txBody>
      </p:sp>
      <p:graphicFrame>
        <p:nvGraphicFramePr>
          <p:cNvPr id="208954" name="Group 58">
            <a:extLst>
              <a:ext uri="{FF2B5EF4-FFF2-40B4-BE49-F238E27FC236}">
                <a16:creationId xmlns:a16="http://schemas.microsoft.com/office/drawing/2014/main" id="{D203D875-5133-399A-33EC-9B34FBAEB4F4}"/>
              </a:ext>
            </a:extLst>
          </p:cNvPr>
          <p:cNvGraphicFramePr>
            <a:graphicFrameLocks noGrp="1"/>
          </p:cNvGraphicFramePr>
          <p:nvPr>
            <p:extLst>
              <p:ext uri="{D42A27DB-BD31-4B8C-83A1-F6EECF244321}">
                <p14:modId xmlns:p14="http://schemas.microsoft.com/office/powerpoint/2010/main" val="1617029853"/>
              </p:ext>
            </p:extLst>
          </p:nvPr>
        </p:nvGraphicFramePr>
        <p:xfrm>
          <a:off x="611188" y="2349500"/>
          <a:ext cx="7650162" cy="1889126"/>
        </p:xfrm>
        <a:graphic>
          <a:graphicData uri="http://schemas.openxmlformats.org/drawingml/2006/table">
            <a:tbl>
              <a:tblPr/>
              <a:tblGrid>
                <a:gridCol w="989012">
                  <a:extLst>
                    <a:ext uri="{9D8B030D-6E8A-4147-A177-3AD203B41FA5}">
                      <a16:colId xmlns:a16="http://schemas.microsoft.com/office/drawing/2014/main" val="20000"/>
                    </a:ext>
                  </a:extLst>
                </a:gridCol>
                <a:gridCol w="2790825">
                  <a:extLst>
                    <a:ext uri="{9D8B030D-6E8A-4147-A177-3AD203B41FA5}">
                      <a16:colId xmlns:a16="http://schemas.microsoft.com/office/drawing/2014/main" val="20001"/>
                    </a:ext>
                  </a:extLst>
                </a:gridCol>
                <a:gridCol w="2251075">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charset="0"/>
                          <a:ea typeface="新細明體" pitchFamily="18" charset="-120"/>
                        </a:rPr>
                        <a:t>錯誤</a:t>
                      </a:r>
                      <a:endParaRPr kumimoji="1" lang="en-US" altLang="zh-TW" sz="2000" b="1" i="0" u="none" strike="noStrike" cap="none" normalizeH="0" baseline="0" dirty="0">
                        <a:ln>
                          <a:noFill/>
                        </a:ln>
                        <a:solidFill>
                          <a:schemeClr val="tx2"/>
                        </a:solidFill>
                        <a:effectLst/>
                        <a:latin typeface="Arial"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charset="0"/>
                          <a:ea typeface="新細明體" pitchFamily="18" charset="-120"/>
                        </a:rPr>
                        <a:t>受影響的淨利</a:t>
                      </a:r>
                      <a:endParaRPr kumimoji="1" lang="en-US" altLang="zh-TW" sz="2000" b="1" i="0" u="none" strike="noStrike" cap="none" normalizeH="0" baseline="0" dirty="0">
                        <a:ln>
                          <a:noFill/>
                        </a:ln>
                        <a:solidFill>
                          <a:schemeClr val="tx2"/>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zh-TW" altLang="en-US" sz="2000" b="1" i="0" u="none" strike="noStrike" cap="none" normalizeH="0" baseline="0" dirty="0">
                          <a:ln>
                            <a:noFill/>
                          </a:ln>
                          <a:solidFill>
                            <a:schemeClr val="tx2"/>
                          </a:solidFill>
                          <a:effectLst/>
                          <a:latin typeface="Arial" charset="0"/>
                          <a:ea typeface="新細明體" pitchFamily="18" charset="-120"/>
                        </a:rPr>
                        <a:t>借記 ／ 貸記？</a:t>
                      </a:r>
                      <a:endParaRPr kumimoji="1" lang="en-US" altLang="zh-TW" sz="2000" b="1" i="0" u="none" strike="noStrike" cap="none" normalizeH="0" baseline="0" dirty="0">
                        <a:ln>
                          <a:noFill/>
                        </a:ln>
                        <a:solidFill>
                          <a:schemeClr val="tx2"/>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TW" sz="2000" b="1" i="0" u="none" strike="noStrike" cap="none" normalizeH="0" baseline="0" dirty="0">
                          <a:ln>
                            <a:noFill/>
                          </a:ln>
                          <a:solidFill>
                            <a:schemeClr val="tx2"/>
                          </a:solidFill>
                          <a:effectLst/>
                          <a:latin typeface="Arial" charset="0"/>
                          <a:ea typeface="新細明體" pitchFamily="18" charset="-120"/>
                        </a:rPr>
                        <a:t>+ </a:t>
                      </a:r>
                      <a:r>
                        <a:rPr kumimoji="1" lang="zh-TW" altLang="en-US" sz="2000" b="1" i="0" u="none" strike="noStrike" cap="none" normalizeH="0" baseline="0" dirty="0">
                          <a:ln>
                            <a:noFill/>
                          </a:ln>
                          <a:solidFill>
                            <a:schemeClr val="tx2"/>
                          </a:solidFill>
                          <a:effectLst/>
                          <a:latin typeface="Arial" charset="0"/>
                          <a:ea typeface="新細明體" pitchFamily="18" charset="-120"/>
                        </a:rPr>
                        <a:t>利潤或</a:t>
                      </a:r>
                      <a:endParaRPr kumimoji="1" lang="en-US" altLang="zh-TW" sz="2000" b="1" i="0" u="none" strike="noStrike" cap="none" normalizeH="0" baseline="0" dirty="0">
                        <a:ln>
                          <a:noFill/>
                        </a:ln>
                        <a:solidFill>
                          <a:schemeClr val="tx2"/>
                        </a:solidFill>
                        <a:effectLst/>
                        <a:latin typeface="Arial" charset="0"/>
                        <a:ea typeface="新細明體" pitchFamily="18" charset="-120"/>
                      </a:endParaRPr>
                    </a:p>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1" lang="en-US" altLang="zh-TW" sz="2000" b="1" i="0" u="none" strike="noStrike" cap="none" normalizeH="0" baseline="0" dirty="0">
                          <a:ln>
                            <a:noFill/>
                          </a:ln>
                          <a:solidFill>
                            <a:schemeClr val="tx2"/>
                          </a:solidFill>
                          <a:effectLst/>
                          <a:latin typeface="Arial" charset="0"/>
                          <a:ea typeface="新細明體" pitchFamily="18" charset="-120"/>
                        </a:rPr>
                        <a:t> - </a:t>
                      </a:r>
                      <a:r>
                        <a:rPr kumimoji="1" lang="zh-TW" altLang="en-US" sz="2000" b="1" i="0" u="none" strike="noStrike" cap="none" normalizeH="0" baseline="0" dirty="0">
                          <a:ln>
                            <a:noFill/>
                          </a:ln>
                          <a:solidFill>
                            <a:schemeClr val="tx2"/>
                          </a:solidFill>
                          <a:effectLst/>
                          <a:latin typeface="Arial" charset="0"/>
                          <a:ea typeface="新細明體" pitchFamily="18" charset="-120"/>
                        </a:rPr>
                        <a:t>利潤？</a:t>
                      </a:r>
                      <a:endParaRPr kumimoji="1" lang="en-US" altLang="zh-TW" sz="2000" b="1" i="0" u="none" strike="noStrike" cap="none" normalizeH="0" baseline="0" dirty="0">
                        <a:ln>
                          <a:noFill/>
                        </a:ln>
                        <a:solidFill>
                          <a:schemeClr val="tx2"/>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407988">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dirty="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9138">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chemeClr val="tx1"/>
                        </a:solidFill>
                        <a:effectLst/>
                        <a:latin typeface="Arial"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a:ln>
                          <a:noFill/>
                        </a:ln>
                        <a:solidFill>
                          <a:srgbClr val="FF0000"/>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1" lang="en-US" altLang="zh-TW" sz="2000" b="0" i="0" u="none" strike="noStrike" cap="none" normalizeH="0" baseline="0" dirty="0">
                        <a:ln>
                          <a:noFill/>
                        </a:ln>
                        <a:solidFill>
                          <a:srgbClr val="FF0000"/>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5433" name="標題 1">
            <a:extLst>
              <a:ext uri="{FF2B5EF4-FFF2-40B4-BE49-F238E27FC236}">
                <a16:creationId xmlns:a16="http://schemas.microsoft.com/office/drawing/2014/main" id="{94C84C52-0B29-4C36-8B7D-DAFDF0AEAE9C}"/>
              </a:ext>
            </a:extLst>
          </p:cNvPr>
          <p:cNvSpPr>
            <a:spLocks/>
          </p:cNvSpPr>
          <p:nvPr/>
        </p:nvSpPr>
        <p:spPr bwMode="auto">
          <a:xfrm>
            <a:off x="520700" y="458788"/>
            <a:ext cx="75438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19150" indent="-819150">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r>
              <a:rPr lang="zh-TW" altLang="en-US" sz="3100">
                <a:solidFill>
                  <a:schemeClr val="tx2"/>
                </a:solidFill>
              </a:rPr>
              <a:t>對損益表的影響</a:t>
            </a:r>
            <a:endParaRPr lang="en-US" altLang="zh-TW" sz="3100">
              <a:solidFill>
                <a:schemeClr val="tx2"/>
              </a:solidFill>
            </a:endParaRPr>
          </a:p>
        </p:txBody>
      </p:sp>
      <p:sp>
        <p:nvSpPr>
          <p:cNvPr id="145434" name="標題 1">
            <a:extLst>
              <a:ext uri="{FF2B5EF4-FFF2-40B4-BE49-F238E27FC236}">
                <a16:creationId xmlns:a16="http://schemas.microsoft.com/office/drawing/2014/main" id="{B81B638C-21DD-6BC0-8CC4-4323F88A4405}"/>
              </a:ext>
            </a:extLst>
          </p:cNvPr>
          <p:cNvSpPr>
            <a:spLocks/>
          </p:cNvSpPr>
          <p:nvPr/>
        </p:nvSpPr>
        <p:spPr bwMode="auto">
          <a:xfrm>
            <a:off x="520700" y="998538"/>
            <a:ext cx="74723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 typeface="Wingdings" pitchFamily="2" charset="2"/>
              <a:buNone/>
            </a:pPr>
            <a:r>
              <a:rPr lang="zh-TW" altLang="en-US" sz="2400" b="0" dirty="0"/>
              <a:t>發現錯誤前，</a:t>
            </a:r>
            <a:r>
              <a:rPr lang="zh-TW" altLang="en-GB" sz="2400" b="0" dirty="0"/>
              <a:t>龍</a:t>
            </a:r>
            <a:r>
              <a:rPr lang="zh-TW" altLang="en-US" sz="2400" b="0" dirty="0"/>
              <a:t>騰公司截至第</a:t>
            </a:r>
            <a:r>
              <a:rPr lang="en-US" altLang="zh-TW" sz="2400" b="0" dirty="0"/>
              <a:t>7</a:t>
            </a:r>
            <a:r>
              <a:rPr lang="zh-TW" altLang="en-US" sz="2400" b="0" dirty="0"/>
              <a:t>年</a:t>
            </a:r>
            <a:r>
              <a:rPr lang="en-US" altLang="zh-TW" sz="2400" b="0" dirty="0"/>
              <a:t>12</a:t>
            </a:r>
            <a:r>
              <a:rPr lang="zh-TW" altLang="en-US" sz="2400" b="0" dirty="0"/>
              <a:t>月</a:t>
            </a:r>
            <a:r>
              <a:rPr lang="en-US" altLang="zh-TW" sz="2400" b="0" dirty="0"/>
              <a:t>31</a:t>
            </a:r>
            <a:r>
              <a:rPr lang="zh-TW" altLang="en-US" sz="2400" b="0" dirty="0"/>
              <a:t>日止年度的淨利為</a:t>
            </a:r>
            <a:r>
              <a:rPr lang="en-US" altLang="zh-TW" sz="2400" b="0" dirty="0"/>
              <a:t>$24,000</a:t>
            </a:r>
            <a:r>
              <a:rPr lang="zh-TW" altLang="en-US" sz="2400" b="0" dirty="0"/>
              <a:t>。</a:t>
            </a:r>
            <a:endParaRPr lang="en-US" altLang="zh-TW" sz="2400" b="0" dirty="0">
              <a:solidFill>
                <a:schemeClr val="tx2"/>
              </a:solidFill>
            </a:endParaRPr>
          </a:p>
        </p:txBody>
      </p:sp>
      <p:sp>
        <p:nvSpPr>
          <p:cNvPr id="208945" name="Text Box 49">
            <a:extLst>
              <a:ext uri="{FF2B5EF4-FFF2-40B4-BE49-F238E27FC236}">
                <a16:creationId xmlns:a16="http://schemas.microsoft.com/office/drawing/2014/main" id="{400DF119-E73B-D863-A632-BB9749CE5C85}"/>
              </a:ext>
            </a:extLst>
          </p:cNvPr>
          <p:cNvSpPr txBox="1">
            <a:spLocks noChangeArrowheads="1"/>
          </p:cNvSpPr>
          <p:nvPr/>
        </p:nvSpPr>
        <p:spPr bwMode="auto">
          <a:xfrm>
            <a:off x="520700" y="3159125"/>
            <a:ext cx="7831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en-US" altLang="zh-TW" sz="1800" dirty="0">
                <a:solidFill>
                  <a:schemeClr val="tx2"/>
                </a:solidFill>
              </a:rPr>
              <a:t>       3</a:t>
            </a:r>
            <a:r>
              <a:rPr lang="zh-TW" altLang="en-US" sz="1800" dirty="0">
                <a:solidFill>
                  <a:schemeClr val="tx2"/>
                </a:solidFill>
              </a:rPr>
              <a:t>         購貨折扣                                貸記</a:t>
            </a:r>
            <a:r>
              <a:rPr lang="en-US" altLang="zh-TW" sz="1800" dirty="0">
                <a:solidFill>
                  <a:schemeClr val="tx2"/>
                </a:solidFill>
              </a:rPr>
              <a:t>                     </a:t>
            </a:r>
            <a:r>
              <a:rPr lang="zh-TW" altLang="en-US" sz="1800" dirty="0">
                <a:solidFill>
                  <a:schemeClr val="tx2"/>
                </a:solidFill>
              </a:rPr>
              <a:t> </a:t>
            </a:r>
            <a:r>
              <a:rPr lang="en-US" altLang="zh-TW" sz="1800" dirty="0">
                <a:solidFill>
                  <a:schemeClr val="tx2"/>
                </a:solidFill>
              </a:rPr>
              <a:t>   + $100</a:t>
            </a:r>
          </a:p>
        </p:txBody>
      </p:sp>
      <p:sp>
        <p:nvSpPr>
          <p:cNvPr id="208950" name="Text Box 54">
            <a:extLst>
              <a:ext uri="{FF2B5EF4-FFF2-40B4-BE49-F238E27FC236}">
                <a16:creationId xmlns:a16="http://schemas.microsoft.com/office/drawing/2014/main" id="{179EABA3-169F-7CC9-074C-87C6F950C296}"/>
              </a:ext>
            </a:extLst>
          </p:cNvPr>
          <p:cNvSpPr txBox="1">
            <a:spLocks noChangeArrowheads="1"/>
          </p:cNvSpPr>
          <p:nvPr/>
        </p:nvSpPr>
        <p:spPr bwMode="auto">
          <a:xfrm>
            <a:off x="520700" y="3608388"/>
            <a:ext cx="7561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en-US" altLang="zh-TW" sz="1800" dirty="0">
                <a:solidFill>
                  <a:schemeClr val="tx2"/>
                </a:solidFill>
              </a:rPr>
              <a:t>       	 </a:t>
            </a:r>
            <a:r>
              <a:rPr lang="zh-TW" altLang="en-US" sz="2400" dirty="0">
                <a:solidFill>
                  <a:schemeClr val="tx2"/>
                </a:solidFill>
              </a:rPr>
              <a:t>對損益表的整體影響                               </a:t>
            </a:r>
            <a:r>
              <a:rPr lang="en-US" altLang="zh-TW" sz="2400" dirty="0">
                <a:solidFill>
                  <a:schemeClr val="tx2"/>
                </a:solidFill>
              </a:rPr>
              <a:t>+ $100</a:t>
            </a:r>
          </a:p>
        </p:txBody>
      </p:sp>
      <p:sp>
        <p:nvSpPr>
          <p:cNvPr id="4" name="標題 1">
            <a:extLst>
              <a:ext uri="{FF2B5EF4-FFF2-40B4-BE49-F238E27FC236}">
                <a16:creationId xmlns:a16="http://schemas.microsoft.com/office/drawing/2014/main" id="{F1D7AE4C-66CB-C6F1-083F-B108D23AB7E6}"/>
              </a:ext>
            </a:extLst>
          </p:cNvPr>
          <p:cNvSpPr>
            <a:spLocks/>
          </p:cNvSpPr>
          <p:nvPr/>
        </p:nvSpPr>
        <p:spPr bwMode="auto">
          <a:xfrm>
            <a:off x="611188" y="4419600"/>
            <a:ext cx="7831137" cy="541338"/>
          </a:xfrm>
          <a:prstGeom prst="rect">
            <a:avLst/>
          </a:prstGeom>
          <a:gradFill rotWithShape="1">
            <a:gsLst>
              <a:gs pos="0">
                <a:srgbClr val="FFFFFF"/>
              </a:gs>
              <a:gs pos="100000">
                <a:srgbClr val="FFFF00"/>
              </a:gs>
            </a:gsLst>
            <a:lin ang="2700000" scaled="1"/>
          </a:gradFill>
          <a:ln w="9525">
            <a:noFill/>
            <a:miter lim="800000"/>
            <a:headEnd/>
            <a:tailEnd/>
          </a:ln>
        </p:spPr>
        <p:txBody>
          <a:bodyPr anchor="ctr"/>
          <a:lstStyle/>
          <a:p>
            <a:pPr eaLnBrk="1" hangingPunct="1">
              <a:buFont typeface="Wingdings" pitchFamily="2" charset="2"/>
              <a:buNone/>
              <a:defRPr/>
            </a:pPr>
            <a:r>
              <a:rPr lang="zh-TW" altLang="en-US" dirty="0">
                <a:effectLst>
                  <a:outerShdw blurRad="38100" dist="38100" dir="2700000" algn="tl">
                    <a:srgbClr val="C0C0C0"/>
                  </a:outerShdw>
                </a:effectLst>
                <a:latin typeface="Arial" charset="0"/>
              </a:rPr>
              <a:t>調整後，淨利為</a:t>
            </a:r>
            <a:r>
              <a:rPr lang="en-US" altLang="zh-TW" dirty="0">
                <a:effectLst>
                  <a:outerShdw blurRad="38100" dist="38100" dir="2700000" algn="tl">
                    <a:srgbClr val="C0C0C0"/>
                  </a:outerShdw>
                </a:effectLst>
                <a:latin typeface="Arial" charset="0"/>
              </a:rPr>
              <a:t>$</a:t>
            </a:r>
            <a:r>
              <a:rPr lang="en-US" altLang="zh-TW" dirty="0">
                <a:solidFill>
                  <a:schemeClr val="tx1"/>
                </a:solidFill>
                <a:effectLst>
                  <a:outerShdw blurRad="38100" dist="38100" dir="2700000" algn="tl">
                    <a:srgbClr val="C0C0C0"/>
                  </a:outerShdw>
                </a:effectLst>
                <a:latin typeface="Arial" charset="0"/>
              </a:rPr>
              <a:t>24,100</a:t>
            </a:r>
            <a:r>
              <a:rPr lang="zh-TW" altLang="en-US" dirty="0">
                <a:solidFill>
                  <a:schemeClr val="tx1"/>
                </a:solidFill>
                <a:effectLst>
                  <a:outerShdw blurRad="38100" dist="38100" dir="2700000" algn="tl">
                    <a:srgbClr val="C0C0C0"/>
                  </a:outerShdw>
                </a:effectLst>
                <a:latin typeface="Arial" charset="0"/>
              </a:rPr>
              <a:t>。</a:t>
            </a:r>
            <a:r>
              <a:rPr lang="en-US" altLang="zh-TW" dirty="0">
                <a:effectLst>
                  <a:outerShdw blurRad="38100" dist="38100" dir="2700000" algn="tl">
                    <a:srgbClr val="C0C0C0"/>
                  </a:outerShdw>
                </a:effectLst>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8945"/>
                                        </p:tgtEl>
                                        <p:attrNameLst>
                                          <p:attrName>style.visibility</p:attrName>
                                        </p:attrNameLst>
                                      </p:cBhvr>
                                      <p:to>
                                        <p:strVal val="visible"/>
                                      </p:to>
                                    </p:set>
                                    <p:anim calcmode="lin" valueType="num">
                                      <p:cBhvr additive="base">
                                        <p:cTn id="7" dur="500" fill="hold"/>
                                        <p:tgtEl>
                                          <p:spTgt spid="208945"/>
                                        </p:tgtEl>
                                        <p:attrNameLst>
                                          <p:attrName>ppt_x</p:attrName>
                                        </p:attrNameLst>
                                      </p:cBhvr>
                                      <p:tavLst>
                                        <p:tav tm="0">
                                          <p:val>
                                            <p:strVal val="#ppt_x"/>
                                          </p:val>
                                        </p:tav>
                                        <p:tav tm="100000">
                                          <p:val>
                                            <p:strVal val="#ppt_x"/>
                                          </p:val>
                                        </p:tav>
                                      </p:tavLst>
                                    </p:anim>
                                    <p:anim calcmode="lin" valueType="num">
                                      <p:cBhvr additive="base">
                                        <p:cTn id="8" dur="500" fill="hold"/>
                                        <p:tgtEl>
                                          <p:spTgt spid="20894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8950"/>
                                        </p:tgtEl>
                                        <p:attrNameLst>
                                          <p:attrName>style.visibility</p:attrName>
                                        </p:attrNameLst>
                                      </p:cBhvr>
                                      <p:to>
                                        <p:strVal val="visible"/>
                                      </p:to>
                                    </p:set>
                                    <p:anim calcmode="lin" valueType="num">
                                      <p:cBhvr additive="base">
                                        <p:cTn id="11" dur="500" fill="hold"/>
                                        <p:tgtEl>
                                          <p:spTgt spid="208950"/>
                                        </p:tgtEl>
                                        <p:attrNameLst>
                                          <p:attrName>ppt_x</p:attrName>
                                        </p:attrNameLst>
                                      </p:cBhvr>
                                      <p:tavLst>
                                        <p:tav tm="0">
                                          <p:val>
                                            <p:strVal val="#ppt_x"/>
                                          </p:val>
                                        </p:tav>
                                        <p:tav tm="100000">
                                          <p:val>
                                            <p:strVal val="#ppt_x"/>
                                          </p:val>
                                        </p:tav>
                                      </p:tavLst>
                                    </p:anim>
                                    <p:anim calcmode="lin" valueType="num">
                                      <p:cBhvr additive="base">
                                        <p:cTn id="12" dur="500" fill="hold"/>
                                        <p:tgtEl>
                                          <p:spTgt spid="20895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45" grpId="0"/>
      <p:bldP spid="208950"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頁尾版面配置區 4">
            <a:extLst>
              <a:ext uri="{FF2B5EF4-FFF2-40B4-BE49-F238E27FC236}">
                <a16:creationId xmlns:a16="http://schemas.microsoft.com/office/drawing/2014/main" id="{C47ED57E-DE67-75B9-BADD-7DCF2127D355}"/>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856FF82E-2347-4345-BA47-47ED24C95F0B}" type="slidenum">
              <a:rPr kumimoji="0" lang="en-US" altLang="zh-TW" sz="1200" b="0" smtClean="0">
                <a:solidFill>
                  <a:schemeClr val="tx1"/>
                </a:solidFill>
              </a:rPr>
              <a:pPr/>
              <a:t>7</a:t>
            </a:fld>
            <a:endParaRPr kumimoji="0" lang="en-US" altLang="zh-TW" sz="1200" b="0">
              <a:solidFill>
                <a:schemeClr val="tx1"/>
              </a:solidFill>
            </a:endParaRPr>
          </a:p>
        </p:txBody>
      </p:sp>
      <p:sp>
        <p:nvSpPr>
          <p:cNvPr id="18435" name="Rectangle 11">
            <a:extLst>
              <a:ext uri="{FF2B5EF4-FFF2-40B4-BE49-F238E27FC236}">
                <a16:creationId xmlns:a16="http://schemas.microsoft.com/office/drawing/2014/main" id="{91744D35-77CC-E602-E1A9-F747D548097D}"/>
              </a:ext>
            </a:extLst>
          </p:cNvPr>
          <p:cNvSpPr>
            <a:spLocks noGrp="1" noChangeArrowheads="1"/>
          </p:cNvSpPr>
          <p:nvPr>
            <p:ph type="title" idx="4294967295"/>
          </p:nvPr>
        </p:nvSpPr>
        <p:spPr>
          <a:xfrm>
            <a:off x="423863" y="368300"/>
            <a:ext cx="7543800" cy="1295400"/>
          </a:xfrm>
        </p:spPr>
        <p:txBody>
          <a:bodyPr/>
          <a:lstStyle/>
          <a:p>
            <a:r>
              <a:rPr lang="zh-TW" altLang="en-US" dirty="0">
                <a:ea typeface="新細明體" panose="02020500000000000000" pitchFamily="18" charset="-120"/>
              </a:rPr>
              <a:t>導致差異的原因：</a:t>
            </a:r>
            <a:r>
              <a:rPr lang="en-US" altLang="zh-TW" dirty="0">
                <a:ea typeface="新細明體" panose="02020500000000000000" pitchFamily="18" charset="-120"/>
              </a:rPr>
              <a:t/>
            </a:r>
            <a:br>
              <a:rPr lang="en-US" altLang="zh-TW" dirty="0">
                <a:ea typeface="新細明體" panose="02020500000000000000" pitchFamily="18" charset="-120"/>
              </a:rPr>
            </a:br>
            <a:r>
              <a:rPr lang="en-US" altLang="zh-TW" dirty="0">
                <a:ea typeface="新細明體" panose="02020500000000000000" pitchFamily="18" charset="-120"/>
              </a:rPr>
              <a:t>    </a:t>
            </a:r>
            <a:r>
              <a:rPr lang="zh-TW" altLang="en-US" sz="3200" dirty="0">
                <a:ea typeface="新細明體" panose="02020500000000000000" pitchFamily="18" charset="-120"/>
              </a:rPr>
              <a:t>只在現金簿記錄的入帳分錄</a:t>
            </a:r>
            <a:endParaRPr lang="en-US" altLang="zh-TW" sz="3200" dirty="0">
              <a:ea typeface="新細明體" panose="02020500000000000000" pitchFamily="18" charset="-120"/>
            </a:endParaRPr>
          </a:p>
        </p:txBody>
      </p:sp>
      <p:sp>
        <p:nvSpPr>
          <p:cNvPr id="18436" name="Rectangle 12">
            <a:extLst>
              <a:ext uri="{FF2B5EF4-FFF2-40B4-BE49-F238E27FC236}">
                <a16:creationId xmlns:a16="http://schemas.microsoft.com/office/drawing/2014/main" id="{05961136-2941-103C-CC06-02E2EF80B5DE}"/>
              </a:ext>
            </a:extLst>
          </p:cNvPr>
          <p:cNvSpPr>
            <a:spLocks noGrp="1" noChangeArrowheads="1"/>
          </p:cNvSpPr>
          <p:nvPr>
            <p:ph type="body" idx="4294967295"/>
          </p:nvPr>
        </p:nvSpPr>
        <p:spPr>
          <a:xfrm>
            <a:off x="431800" y="2978150"/>
            <a:ext cx="8229600" cy="3422650"/>
          </a:xfrm>
        </p:spPr>
        <p:txBody>
          <a:bodyPr/>
          <a:lstStyle/>
          <a:p>
            <a:r>
              <a:rPr lang="zh-TW" altLang="en-US">
                <a:ea typeface="新細明體" panose="02020500000000000000" pitchFamily="18" charset="-120"/>
              </a:rPr>
              <a:t>未兌現支票</a:t>
            </a:r>
            <a:endParaRPr lang="en-US" altLang="zh-TW">
              <a:ea typeface="新細明體" panose="02020500000000000000" pitchFamily="18" charset="-120"/>
            </a:endParaRPr>
          </a:p>
          <a:p>
            <a:r>
              <a:rPr lang="zh-TW" altLang="en-US">
                <a:ea typeface="新細明體" panose="02020500000000000000" pitchFamily="18" charset="-120"/>
              </a:rPr>
              <a:t>在途存款／未貸記項目</a:t>
            </a:r>
            <a:endParaRPr lang="en-US" altLang="zh-TW">
              <a:ea typeface="新細明體" panose="02020500000000000000" pitchFamily="18" charset="-120"/>
            </a:endParaRPr>
          </a:p>
          <a:p>
            <a:r>
              <a:rPr lang="zh-TW" altLang="en-US">
                <a:ea typeface="新細明體" panose="02020500000000000000" pitchFamily="18" charset="-120"/>
              </a:rPr>
              <a:t>現金簿中的錯誤</a:t>
            </a:r>
            <a:endParaRPr lang="en-US" altLang="zh-TW">
              <a:ea typeface="新細明體" panose="02020500000000000000" pitchFamily="18" charset="-120"/>
            </a:endParaRPr>
          </a:p>
        </p:txBody>
      </p:sp>
      <p:pic>
        <p:nvPicPr>
          <p:cNvPr id="18437" name="Picture 9">
            <a:extLst>
              <a:ext uri="{FF2B5EF4-FFF2-40B4-BE49-F238E27FC236}">
                <a16:creationId xmlns:a16="http://schemas.microsoft.com/office/drawing/2014/main" id="{EC90FD13-5A14-9EC9-A7C5-2AAE1B42C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8413"/>
            <a:ext cx="2524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頁尾版面配置區 4">
            <a:extLst>
              <a:ext uri="{FF2B5EF4-FFF2-40B4-BE49-F238E27FC236}">
                <a16:creationId xmlns:a16="http://schemas.microsoft.com/office/drawing/2014/main" id="{7EEEECAC-1748-F19E-5B18-01C0E19FFBB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48243FDC-C672-1A4A-9B4F-282D0C34DEAC}" type="slidenum">
              <a:rPr kumimoji="0" lang="en-US" altLang="zh-TW" sz="1200" b="0" smtClean="0">
                <a:solidFill>
                  <a:schemeClr val="tx1"/>
                </a:solidFill>
              </a:rPr>
              <a:pPr/>
              <a:t>70</a:t>
            </a:fld>
            <a:endParaRPr kumimoji="0" lang="en-US" altLang="zh-TW" sz="1200" b="0">
              <a:solidFill>
                <a:schemeClr val="tx1"/>
              </a:solidFill>
            </a:endParaRPr>
          </a:p>
        </p:txBody>
      </p:sp>
      <p:sp>
        <p:nvSpPr>
          <p:cNvPr id="147459" name="Rectangle 2">
            <a:extLst>
              <a:ext uri="{FF2B5EF4-FFF2-40B4-BE49-F238E27FC236}">
                <a16:creationId xmlns:a16="http://schemas.microsoft.com/office/drawing/2014/main" id="{C9794962-D4E6-89C7-A96D-8239782D6566}"/>
              </a:ext>
            </a:extLst>
          </p:cNvPr>
          <p:cNvSpPr>
            <a:spLocks noChangeArrowheads="1"/>
          </p:cNvSpPr>
          <p:nvPr/>
        </p:nvSpPr>
        <p:spPr bwMode="auto">
          <a:xfrm>
            <a:off x="3311525" y="2470150"/>
            <a:ext cx="4860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a:spcBef>
                <a:spcPct val="0"/>
              </a:spcBef>
              <a:buClrTx/>
              <a:buSzTx/>
              <a:buFontTx/>
              <a:buNone/>
            </a:pPr>
            <a:r>
              <a:rPr lang="zh-TW" altLang="en-US" sz="4000" dirty="0"/>
              <a:t>活動</a:t>
            </a:r>
            <a:r>
              <a:rPr lang="en-US" altLang="zh-TW" sz="4000" dirty="0"/>
              <a:t>6</a:t>
            </a:r>
            <a:r>
              <a:rPr lang="zh-TW" altLang="en-US" sz="4000" dirty="0">
                <a:latin typeface="Poiret One" pitchFamily="2" charset="77"/>
              </a:rPr>
              <a:t>：</a:t>
            </a:r>
            <a:r>
              <a:rPr lang="zh-TW" altLang="en-US" sz="4000" dirty="0"/>
              <a:t>解難</a:t>
            </a:r>
            <a:endParaRPr lang="en-US" altLang="zh-TW" sz="4000" b="0" dirty="0"/>
          </a:p>
        </p:txBody>
      </p:sp>
      <p:pic>
        <p:nvPicPr>
          <p:cNvPr id="147460" name="Picture 8">
            <a:extLst>
              <a:ext uri="{FF2B5EF4-FFF2-40B4-BE49-F238E27FC236}">
                <a16:creationId xmlns:a16="http://schemas.microsoft.com/office/drawing/2014/main" id="{3E85F99D-C823-0E6C-B203-01519A047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719263"/>
            <a:ext cx="2106612" cy="251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頁尾版面配置區 4">
            <a:extLst>
              <a:ext uri="{FF2B5EF4-FFF2-40B4-BE49-F238E27FC236}">
                <a16:creationId xmlns:a16="http://schemas.microsoft.com/office/drawing/2014/main" id="{DAD1B678-A9E2-9F89-8759-E515AD8B451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5B3C1370-13E7-D349-B40D-03058017F920}" type="slidenum">
              <a:rPr kumimoji="0" lang="en-US" altLang="zh-TW" sz="1200" b="0" smtClean="0">
                <a:solidFill>
                  <a:schemeClr val="tx1"/>
                </a:solidFill>
              </a:rPr>
              <a:pPr/>
              <a:t>71</a:t>
            </a:fld>
            <a:endParaRPr kumimoji="0" lang="en-US" altLang="zh-TW" sz="1200" b="0">
              <a:solidFill>
                <a:schemeClr val="tx1"/>
              </a:solidFill>
            </a:endParaRPr>
          </a:p>
        </p:txBody>
      </p:sp>
      <p:pic>
        <p:nvPicPr>
          <p:cNvPr id="149507" name="Picture 4" descr="j0297159[1]">
            <a:extLst>
              <a:ext uri="{FF2B5EF4-FFF2-40B4-BE49-F238E27FC236}">
                <a16:creationId xmlns:a16="http://schemas.microsoft.com/office/drawing/2014/main" id="{9FD244A8-152F-B8E8-DA78-B770101398A6}"/>
              </a:ext>
            </a:extLst>
          </p:cNvPr>
          <p:cNvPicPr>
            <a:picLocks noChangeAspect="1" noChangeArrowheads="1"/>
          </p:cNvPicPr>
          <p:nvPr/>
        </p:nvPicPr>
        <p:blipFill>
          <a:blip r:embed="rId3">
            <a:lum bright="90000" contrast="-80000"/>
            <a:grayscl/>
            <a:extLst>
              <a:ext uri="{28A0092B-C50C-407E-A947-70E740481C1C}">
                <a14:useLocalDpi xmlns:a14="http://schemas.microsoft.com/office/drawing/2010/main" val="0"/>
              </a:ext>
            </a:extLst>
          </a:blip>
          <a:srcRect/>
          <a:stretch>
            <a:fillRect/>
          </a:stretch>
        </p:blipFill>
        <p:spPr bwMode="auto">
          <a:xfrm>
            <a:off x="611188" y="277813"/>
            <a:ext cx="72009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Text Box 5">
            <a:extLst>
              <a:ext uri="{FF2B5EF4-FFF2-40B4-BE49-F238E27FC236}">
                <a16:creationId xmlns:a16="http://schemas.microsoft.com/office/drawing/2014/main" id="{901B29B7-A42B-B530-4B17-D957C8872C10}"/>
              </a:ext>
            </a:extLst>
          </p:cNvPr>
          <p:cNvSpPr txBox="1">
            <a:spLocks noChangeArrowheads="1"/>
          </p:cNvSpPr>
          <p:nvPr/>
        </p:nvSpPr>
        <p:spPr bwMode="auto">
          <a:xfrm>
            <a:off x="1871663" y="188913"/>
            <a:ext cx="4951412" cy="457200"/>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試算表不平衡</a:t>
            </a:r>
            <a:endParaRPr lang="en-US" altLang="zh-TW"/>
          </a:p>
        </p:txBody>
      </p:sp>
      <p:sp>
        <p:nvSpPr>
          <p:cNvPr id="145415" name="Text Box 7">
            <a:extLst>
              <a:ext uri="{FF2B5EF4-FFF2-40B4-BE49-F238E27FC236}">
                <a16:creationId xmlns:a16="http://schemas.microsoft.com/office/drawing/2014/main" id="{D14F9882-BD74-1C43-775F-C839D62819FD}"/>
              </a:ext>
            </a:extLst>
          </p:cNvPr>
          <p:cNvSpPr txBox="1">
            <a:spLocks noChangeArrowheads="1"/>
          </p:cNvSpPr>
          <p:nvPr/>
        </p:nvSpPr>
        <p:spPr bwMode="auto">
          <a:xfrm>
            <a:off x="1871663" y="908050"/>
            <a:ext cx="4951412" cy="457200"/>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錯誤</a:t>
            </a:r>
            <a:endParaRPr lang="en-US" altLang="zh-TW"/>
          </a:p>
        </p:txBody>
      </p:sp>
      <p:sp>
        <p:nvSpPr>
          <p:cNvPr id="145418" name="Text Box 10">
            <a:extLst>
              <a:ext uri="{FF2B5EF4-FFF2-40B4-BE49-F238E27FC236}">
                <a16:creationId xmlns:a16="http://schemas.microsoft.com/office/drawing/2014/main" id="{65A4930D-22D8-E407-FE69-EF13CF2A071A}"/>
              </a:ext>
            </a:extLst>
          </p:cNvPr>
          <p:cNvSpPr txBox="1">
            <a:spLocks noChangeArrowheads="1"/>
          </p:cNvSpPr>
          <p:nvPr/>
        </p:nvSpPr>
        <p:spPr bwMode="auto">
          <a:xfrm>
            <a:off x="3221038" y="2798763"/>
            <a:ext cx="2790825" cy="461962"/>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複式記帳原則</a:t>
            </a:r>
            <a:endParaRPr lang="en-US" altLang="zh-TW"/>
          </a:p>
        </p:txBody>
      </p:sp>
      <p:sp>
        <p:nvSpPr>
          <p:cNvPr id="145419" name="Text Box 11">
            <a:extLst>
              <a:ext uri="{FF2B5EF4-FFF2-40B4-BE49-F238E27FC236}">
                <a16:creationId xmlns:a16="http://schemas.microsoft.com/office/drawing/2014/main" id="{9B8C5E53-2DF7-B629-42E2-FAAAB5FBB05D}"/>
              </a:ext>
            </a:extLst>
          </p:cNvPr>
          <p:cNvSpPr txBox="1">
            <a:spLocks noChangeArrowheads="1"/>
          </p:cNvSpPr>
          <p:nvPr/>
        </p:nvSpPr>
        <p:spPr bwMode="auto">
          <a:xfrm>
            <a:off x="6281738" y="2619375"/>
            <a:ext cx="2790825" cy="830263"/>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加總 ／ 過帳</a:t>
            </a:r>
            <a:r>
              <a:rPr lang="en-US" altLang="zh-TW"/>
              <a:t/>
            </a:r>
            <a:br>
              <a:rPr lang="en-US" altLang="zh-TW"/>
            </a:br>
            <a:r>
              <a:rPr lang="zh-TW" altLang="en-US"/>
              <a:t>錯誤</a:t>
            </a:r>
            <a:endParaRPr lang="en-US" altLang="zh-TW"/>
          </a:p>
        </p:txBody>
      </p:sp>
      <p:sp>
        <p:nvSpPr>
          <p:cNvPr id="145426" name="Text Box 18">
            <a:extLst>
              <a:ext uri="{FF2B5EF4-FFF2-40B4-BE49-F238E27FC236}">
                <a16:creationId xmlns:a16="http://schemas.microsoft.com/office/drawing/2014/main" id="{D45DB9F2-9C48-3963-E320-EE82225BBF5E}"/>
              </a:ext>
            </a:extLst>
          </p:cNvPr>
          <p:cNvSpPr txBox="1">
            <a:spLocks noChangeArrowheads="1"/>
          </p:cNvSpPr>
          <p:nvPr/>
        </p:nvSpPr>
        <p:spPr bwMode="auto">
          <a:xfrm>
            <a:off x="142875" y="3875088"/>
            <a:ext cx="90011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zh-TW" altLang="en-US" sz="2000" dirty="0">
                <a:solidFill>
                  <a:schemeClr val="tx2"/>
                </a:solidFill>
              </a:rPr>
              <a:t>你已發現／確定以下各項：</a:t>
            </a:r>
            <a:endParaRPr lang="en-US" altLang="zh-TW" sz="2000" dirty="0">
              <a:solidFill>
                <a:schemeClr val="tx2"/>
              </a:solidFill>
            </a:endParaRPr>
          </a:p>
          <a:p>
            <a:pPr eaLnBrk="1" hangingPunct="1">
              <a:spcBef>
                <a:spcPct val="50000"/>
              </a:spcBef>
              <a:buClrTx/>
              <a:buSzTx/>
            </a:pPr>
            <a:r>
              <a:rPr lang="zh-TW" altLang="en-US" sz="2000" dirty="0">
                <a:solidFill>
                  <a:schemeClr val="tx2"/>
                </a:solidFill>
              </a:rPr>
              <a:t>截至</a:t>
            </a:r>
            <a:r>
              <a:rPr lang="en-US" altLang="zh-TW" sz="2000" dirty="0">
                <a:solidFill>
                  <a:schemeClr val="tx2"/>
                </a:solidFill>
              </a:rPr>
              <a:t>18</a:t>
            </a:r>
            <a:r>
              <a:rPr lang="zh-TW" altLang="en-US" sz="2000" dirty="0">
                <a:solidFill>
                  <a:schemeClr val="tx2"/>
                </a:solidFill>
              </a:rPr>
              <a:t>年</a:t>
            </a:r>
            <a:r>
              <a:rPr lang="en-US" altLang="zh-TW" sz="2000" dirty="0">
                <a:solidFill>
                  <a:schemeClr val="tx2"/>
                </a:solidFill>
              </a:rPr>
              <a:t>12</a:t>
            </a:r>
            <a:r>
              <a:rPr lang="zh-TW" altLang="en-US" sz="2000" dirty="0">
                <a:solidFill>
                  <a:schemeClr val="tx2"/>
                </a:solidFill>
              </a:rPr>
              <a:t>月</a:t>
            </a:r>
            <a:r>
              <a:rPr lang="en-US" altLang="zh-TW" sz="2000" dirty="0">
                <a:solidFill>
                  <a:schemeClr val="tx2"/>
                </a:solidFill>
              </a:rPr>
              <a:t>31</a:t>
            </a:r>
            <a:r>
              <a:rPr lang="zh-TW" altLang="en-US" sz="2000" dirty="0">
                <a:solidFill>
                  <a:schemeClr val="tx2"/>
                </a:solidFill>
              </a:rPr>
              <a:t>日的記錄正確無誤；</a:t>
            </a:r>
            <a:endParaRPr lang="en-US" altLang="zh-TW" sz="2000" dirty="0">
              <a:solidFill>
                <a:schemeClr val="tx2"/>
              </a:solidFill>
            </a:endParaRPr>
          </a:p>
          <a:p>
            <a:pPr eaLnBrk="1" hangingPunct="1">
              <a:spcBef>
                <a:spcPct val="50000"/>
              </a:spcBef>
              <a:buClrTx/>
              <a:buSzTx/>
            </a:pPr>
            <a:r>
              <a:rPr lang="zh-TW" altLang="en-US" sz="2000" dirty="0">
                <a:solidFill>
                  <a:schemeClr val="tx2"/>
                </a:solidFill>
              </a:rPr>
              <a:t>銀行存款帳的分錄真實記錄了開出的存款單及支票的資料；</a:t>
            </a:r>
            <a:endParaRPr lang="en-US" altLang="zh-TW" sz="2000" dirty="0">
              <a:solidFill>
                <a:schemeClr val="tx2"/>
              </a:solidFill>
            </a:endParaRPr>
          </a:p>
          <a:p>
            <a:pPr eaLnBrk="1" hangingPunct="1">
              <a:spcBef>
                <a:spcPct val="50000"/>
              </a:spcBef>
              <a:buClrTx/>
              <a:buSzTx/>
            </a:pPr>
            <a:r>
              <a:rPr lang="zh-TW" altLang="en-US" sz="2000" dirty="0">
                <a:solidFill>
                  <a:schemeClr val="tx2"/>
                </a:solidFill>
              </a:rPr>
              <a:t>銷貨／購貨／退貨正確記入銷貨簿、購貨簿、銷貨退回簿及購貨退出簿。</a:t>
            </a:r>
            <a:endParaRPr lang="en-US" altLang="zh-TW" sz="2000" dirty="0">
              <a:solidFill>
                <a:schemeClr val="tx2"/>
              </a:solidFill>
            </a:endParaRPr>
          </a:p>
        </p:txBody>
      </p:sp>
      <p:pic>
        <p:nvPicPr>
          <p:cNvPr id="149513" name="Picture 18">
            <a:extLst>
              <a:ext uri="{FF2B5EF4-FFF2-40B4-BE49-F238E27FC236}">
                <a16:creationId xmlns:a16="http://schemas.microsoft.com/office/drawing/2014/main" id="{0076C1E1-A932-1F8B-F146-5A30CBF3D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5632">
            <a:off x="2320925"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9514" name="Picture 19">
            <a:extLst>
              <a:ext uri="{FF2B5EF4-FFF2-40B4-BE49-F238E27FC236}">
                <a16:creationId xmlns:a16="http://schemas.microsoft.com/office/drawing/2014/main" id="{96C6EDC1-CE8E-A4A7-6238-324C7D80F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5632">
            <a:off x="3838575"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9515" name="Picture 20">
            <a:extLst>
              <a:ext uri="{FF2B5EF4-FFF2-40B4-BE49-F238E27FC236}">
                <a16:creationId xmlns:a16="http://schemas.microsoft.com/office/drawing/2014/main" id="{43E39348-6963-051E-D0B2-B27AB7FBB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5632">
            <a:off x="5278438"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9">
            <a:extLst>
              <a:ext uri="{FF2B5EF4-FFF2-40B4-BE49-F238E27FC236}">
                <a16:creationId xmlns:a16="http://schemas.microsoft.com/office/drawing/2014/main" id="{483A3EF9-C3C0-46C3-CF1E-8604A216E267}"/>
              </a:ext>
            </a:extLst>
          </p:cNvPr>
          <p:cNvSpPr txBox="1">
            <a:spLocks noChangeArrowheads="1"/>
          </p:cNvSpPr>
          <p:nvPr/>
        </p:nvSpPr>
        <p:spPr bwMode="auto">
          <a:xfrm>
            <a:off x="160338" y="2619375"/>
            <a:ext cx="2790825" cy="830997"/>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dirty="0"/>
              <a:t>原始文件／</a:t>
            </a:r>
            <a:r>
              <a:rPr lang="en-US" altLang="zh-TW" dirty="0" smtClean="0"/>
              <a:t> </a:t>
            </a:r>
            <a:r>
              <a:rPr lang="en-US" altLang="zh-TW" dirty="0"/>
              <a:t/>
            </a:r>
            <a:br>
              <a:rPr lang="en-US" altLang="zh-TW" dirty="0"/>
            </a:br>
            <a:r>
              <a:rPr lang="zh-TW" altLang="en-US" dirty="0"/>
              <a:t>日記簿</a:t>
            </a:r>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5415"/>
                                        </p:tgtEl>
                                        <p:attrNameLst>
                                          <p:attrName>style.visibility</p:attrName>
                                        </p:attrNameLst>
                                      </p:cBhvr>
                                      <p:to>
                                        <p:strVal val="visible"/>
                                      </p:to>
                                    </p:set>
                                    <p:animEffect transition="in" filter="box(in)">
                                      <p:cBhvr>
                                        <p:cTn id="7" dur="500"/>
                                        <p:tgtEl>
                                          <p:spTgt spid="145415"/>
                                        </p:tgtEl>
                                      </p:cBhvr>
                                    </p:animEffect>
                                  </p:childTnLst>
                                </p:cTn>
                              </p:par>
                              <p:par>
                                <p:cTn id="8" presetID="4" presetClass="entr" presetSubtype="16" fill="hold" nodeType="withEffect">
                                  <p:stCondLst>
                                    <p:cond delay="0"/>
                                  </p:stCondLst>
                                  <p:childTnLst>
                                    <p:set>
                                      <p:cBhvr>
                                        <p:cTn id="9" dur="1" fill="hold">
                                          <p:stCondLst>
                                            <p:cond delay="0"/>
                                          </p:stCondLst>
                                        </p:cTn>
                                        <p:tgtEl>
                                          <p:spTgt spid="145418"/>
                                        </p:tgtEl>
                                        <p:attrNameLst>
                                          <p:attrName>style.visibility</p:attrName>
                                        </p:attrNameLst>
                                      </p:cBhvr>
                                      <p:to>
                                        <p:strVal val="visible"/>
                                      </p:to>
                                    </p:set>
                                    <p:animEffect transition="in" filter="box(in)">
                                      <p:cBhvr>
                                        <p:cTn id="10" dur="500"/>
                                        <p:tgtEl>
                                          <p:spTgt spid="145418"/>
                                        </p:tgtEl>
                                      </p:cBhvr>
                                    </p:animEffect>
                                  </p:childTnLst>
                                </p:cTn>
                              </p:par>
                              <p:par>
                                <p:cTn id="11" presetID="4" presetClass="entr" presetSubtype="16" fill="hold" nodeType="withEffect">
                                  <p:stCondLst>
                                    <p:cond delay="0"/>
                                  </p:stCondLst>
                                  <p:childTnLst>
                                    <p:set>
                                      <p:cBhvr>
                                        <p:cTn id="12" dur="1" fill="hold">
                                          <p:stCondLst>
                                            <p:cond delay="0"/>
                                          </p:stCondLst>
                                        </p:cTn>
                                        <p:tgtEl>
                                          <p:spTgt spid="145419"/>
                                        </p:tgtEl>
                                        <p:attrNameLst>
                                          <p:attrName>style.visibility</p:attrName>
                                        </p:attrNameLst>
                                      </p:cBhvr>
                                      <p:to>
                                        <p:strVal val="visible"/>
                                      </p:to>
                                    </p:set>
                                    <p:animEffect transition="in" filter="box(in)">
                                      <p:cBhvr>
                                        <p:cTn id="13" dur="500"/>
                                        <p:tgtEl>
                                          <p:spTgt spid="1454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45426"/>
                                        </p:tgtEl>
                                        <p:attrNameLst>
                                          <p:attrName>style.visibility</p:attrName>
                                        </p:attrNameLst>
                                      </p:cBhvr>
                                      <p:to>
                                        <p:strVal val="visible"/>
                                      </p:to>
                                    </p:set>
                                    <p:animEffect transition="in" filter="box(in)">
                                      <p:cBhvr>
                                        <p:cTn id="18" dur="500"/>
                                        <p:tgtEl>
                                          <p:spTgt spid="1454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animBg="1"/>
      <p:bldP spid="145418" grpId="0" animBg="1"/>
      <p:bldP spid="145419" grpId="0" animBg="1"/>
      <p:bldP spid="145426" grpId="0"/>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頁尾版面配置區 4">
            <a:extLst>
              <a:ext uri="{FF2B5EF4-FFF2-40B4-BE49-F238E27FC236}">
                <a16:creationId xmlns:a16="http://schemas.microsoft.com/office/drawing/2014/main" id="{21411D05-9556-5C7B-DA58-CC30C2B647A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93DC2087-9847-0F4E-86C9-FC2D2EE921FF}" type="slidenum">
              <a:rPr kumimoji="0" lang="en-US" altLang="zh-TW" sz="1200" b="0" smtClean="0">
                <a:solidFill>
                  <a:schemeClr val="tx1"/>
                </a:solidFill>
              </a:rPr>
              <a:pPr/>
              <a:t>72</a:t>
            </a:fld>
            <a:endParaRPr kumimoji="0" lang="en-US" altLang="zh-TW" sz="1200" b="0">
              <a:solidFill>
                <a:schemeClr val="tx1"/>
              </a:solidFill>
            </a:endParaRPr>
          </a:p>
        </p:txBody>
      </p:sp>
      <p:pic>
        <p:nvPicPr>
          <p:cNvPr id="151555" name="Picture 4" descr="j0297159[1]">
            <a:extLst>
              <a:ext uri="{FF2B5EF4-FFF2-40B4-BE49-F238E27FC236}">
                <a16:creationId xmlns:a16="http://schemas.microsoft.com/office/drawing/2014/main" id="{C8F29E37-AF8F-FB72-D38E-9E20D11A7372}"/>
              </a:ext>
            </a:extLst>
          </p:cNvPr>
          <p:cNvPicPr>
            <a:picLocks noChangeAspect="1" noChangeArrowheads="1"/>
          </p:cNvPicPr>
          <p:nvPr/>
        </p:nvPicPr>
        <p:blipFill>
          <a:blip r:embed="rId3">
            <a:lum bright="90000" contrast="-80000"/>
            <a:grayscl/>
            <a:extLst>
              <a:ext uri="{28A0092B-C50C-407E-A947-70E740481C1C}">
                <a14:useLocalDpi xmlns:a14="http://schemas.microsoft.com/office/drawing/2010/main" val="0"/>
              </a:ext>
            </a:extLst>
          </a:blip>
          <a:srcRect/>
          <a:stretch>
            <a:fillRect/>
          </a:stretch>
        </p:blipFill>
        <p:spPr bwMode="auto">
          <a:xfrm>
            <a:off x="611188" y="331788"/>
            <a:ext cx="72009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5" name="Text Box 7">
            <a:extLst>
              <a:ext uri="{FF2B5EF4-FFF2-40B4-BE49-F238E27FC236}">
                <a16:creationId xmlns:a16="http://schemas.microsoft.com/office/drawing/2014/main" id="{414DF2FC-6E36-2D6F-0F2C-03802B3A3EAF}"/>
              </a:ext>
            </a:extLst>
          </p:cNvPr>
          <p:cNvSpPr txBox="1">
            <a:spLocks noChangeArrowheads="1"/>
          </p:cNvSpPr>
          <p:nvPr/>
        </p:nvSpPr>
        <p:spPr bwMode="auto">
          <a:xfrm>
            <a:off x="1871663" y="908050"/>
            <a:ext cx="4951412" cy="457200"/>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錯誤</a:t>
            </a:r>
            <a:endParaRPr lang="en-US" altLang="zh-TW"/>
          </a:p>
        </p:txBody>
      </p:sp>
      <p:sp>
        <p:nvSpPr>
          <p:cNvPr id="145417" name="Text Box 9">
            <a:extLst>
              <a:ext uri="{FF2B5EF4-FFF2-40B4-BE49-F238E27FC236}">
                <a16:creationId xmlns:a16="http://schemas.microsoft.com/office/drawing/2014/main" id="{2FDB3A29-47A0-0E49-2DFE-B46C50152315}"/>
              </a:ext>
            </a:extLst>
          </p:cNvPr>
          <p:cNvSpPr txBox="1">
            <a:spLocks noChangeArrowheads="1"/>
          </p:cNvSpPr>
          <p:nvPr/>
        </p:nvSpPr>
        <p:spPr bwMode="auto">
          <a:xfrm>
            <a:off x="160338" y="2598738"/>
            <a:ext cx="2790825" cy="830997"/>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dirty="0"/>
              <a:t>原始文件／</a:t>
            </a:r>
            <a:r>
              <a:rPr lang="en-US" altLang="zh-TW" dirty="0" smtClean="0"/>
              <a:t> </a:t>
            </a:r>
            <a:r>
              <a:rPr lang="en-US" altLang="zh-TW" dirty="0"/>
              <a:t/>
            </a:r>
            <a:br>
              <a:rPr lang="en-US" altLang="zh-TW" dirty="0"/>
            </a:br>
            <a:r>
              <a:rPr lang="zh-TW" altLang="en-US" dirty="0"/>
              <a:t>日記簿</a:t>
            </a:r>
            <a:endParaRPr lang="en-US" altLang="zh-TW" dirty="0"/>
          </a:p>
        </p:txBody>
      </p:sp>
      <p:sp>
        <p:nvSpPr>
          <p:cNvPr id="145418" name="Text Box 10">
            <a:extLst>
              <a:ext uri="{FF2B5EF4-FFF2-40B4-BE49-F238E27FC236}">
                <a16:creationId xmlns:a16="http://schemas.microsoft.com/office/drawing/2014/main" id="{827D878C-C954-84A5-5BED-111D18E6FE0A}"/>
              </a:ext>
            </a:extLst>
          </p:cNvPr>
          <p:cNvSpPr txBox="1">
            <a:spLocks noChangeArrowheads="1"/>
          </p:cNvSpPr>
          <p:nvPr/>
        </p:nvSpPr>
        <p:spPr bwMode="auto">
          <a:xfrm>
            <a:off x="3221038" y="2787650"/>
            <a:ext cx="2790825" cy="461963"/>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複式記帳原則</a:t>
            </a:r>
            <a:endParaRPr lang="en-US" altLang="zh-TW"/>
          </a:p>
        </p:txBody>
      </p:sp>
      <p:sp>
        <p:nvSpPr>
          <p:cNvPr id="145426" name="Text Box 18">
            <a:extLst>
              <a:ext uri="{FF2B5EF4-FFF2-40B4-BE49-F238E27FC236}">
                <a16:creationId xmlns:a16="http://schemas.microsoft.com/office/drawing/2014/main" id="{1E1206FD-2D05-2671-283D-EE5E4C04BA56}"/>
              </a:ext>
            </a:extLst>
          </p:cNvPr>
          <p:cNvSpPr txBox="1">
            <a:spLocks noChangeArrowheads="1"/>
          </p:cNvSpPr>
          <p:nvPr/>
        </p:nvSpPr>
        <p:spPr bwMode="auto">
          <a:xfrm>
            <a:off x="160338" y="3879850"/>
            <a:ext cx="8912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zh-TW" altLang="en-US" sz="2000" u="sng" dirty="0">
                <a:solidFill>
                  <a:schemeClr val="tx2"/>
                </a:solidFill>
              </a:rPr>
              <a:t>步驟</a:t>
            </a:r>
            <a:r>
              <a:rPr lang="en-US" altLang="zh-TW" sz="2000" u="sng" dirty="0">
                <a:solidFill>
                  <a:schemeClr val="tx2"/>
                </a:solidFill>
              </a:rPr>
              <a:t> 1</a:t>
            </a:r>
            <a:r>
              <a:rPr lang="zh-TW" altLang="en-US" sz="2000" dirty="0">
                <a:solidFill>
                  <a:schemeClr val="tx2"/>
                </a:solidFill>
                <a:latin typeface="Poiret One" pitchFamily="2" charset="77"/>
              </a:rPr>
              <a:t>：</a:t>
            </a:r>
            <a:endParaRPr lang="en-US" altLang="zh-TW" sz="2000" dirty="0">
              <a:solidFill>
                <a:schemeClr val="tx2"/>
              </a:solidFill>
            </a:endParaRPr>
          </a:p>
          <a:p>
            <a:pPr eaLnBrk="1" hangingPunct="1">
              <a:spcBef>
                <a:spcPct val="50000"/>
              </a:spcBef>
              <a:buClrTx/>
              <a:buSzTx/>
              <a:buFont typeface="Wingdings" pitchFamily="2" charset="2"/>
              <a:buNone/>
            </a:pPr>
            <a:r>
              <a:rPr lang="zh-TW" altLang="en-US" sz="2000" dirty="0">
                <a:solidFill>
                  <a:schemeClr val="tx2"/>
                </a:solidFill>
              </a:rPr>
              <a:t>將銀行結單上的項目與銀行存款帳配對。</a:t>
            </a:r>
            <a:endParaRPr lang="en-US" altLang="zh-TW" sz="2000" dirty="0">
              <a:solidFill>
                <a:schemeClr val="tx2"/>
              </a:solidFill>
            </a:endParaRPr>
          </a:p>
          <a:p>
            <a:pPr eaLnBrk="1" hangingPunct="1">
              <a:spcBef>
                <a:spcPct val="50000"/>
              </a:spcBef>
              <a:buClrTx/>
              <a:buSzTx/>
              <a:buFont typeface="Wingdings" pitchFamily="2" charset="2"/>
              <a:buNone/>
            </a:pPr>
            <a:r>
              <a:rPr lang="zh-TW" altLang="en-US" sz="2000" dirty="0">
                <a:solidFill>
                  <a:srgbClr val="FF0000"/>
                </a:solidFill>
              </a:rPr>
              <a:t>要求：辨別只有銀行結單上顯示的分錄。</a:t>
            </a:r>
            <a:endParaRPr lang="en-US" altLang="zh-TW" sz="2000" dirty="0">
              <a:solidFill>
                <a:srgbClr val="FF0000"/>
              </a:solidFill>
            </a:endParaRPr>
          </a:p>
        </p:txBody>
      </p:sp>
      <p:sp>
        <p:nvSpPr>
          <p:cNvPr id="3" name="Text Box 18">
            <a:extLst>
              <a:ext uri="{FF2B5EF4-FFF2-40B4-BE49-F238E27FC236}">
                <a16:creationId xmlns:a16="http://schemas.microsoft.com/office/drawing/2014/main" id="{29A306E1-E525-A341-4A90-5AED24F36821}"/>
              </a:ext>
            </a:extLst>
          </p:cNvPr>
          <p:cNvSpPr txBox="1">
            <a:spLocks noChangeArrowheads="1"/>
          </p:cNvSpPr>
          <p:nvPr/>
        </p:nvSpPr>
        <p:spPr bwMode="auto">
          <a:xfrm>
            <a:off x="161925" y="5138738"/>
            <a:ext cx="78311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zh-TW" altLang="en-US" sz="2000" u="sng">
                <a:solidFill>
                  <a:schemeClr val="tx2"/>
                </a:solidFill>
              </a:rPr>
              <a:t>步驟</a:t>
            </a:r>
            <a:r>
              <a:rPr lang="en-US" altLang="zh-TW" sz="2000" u="sng">
                <a:solidFill>
                  <a:schemeClr val="tx2"/>
                </a:solidFill>
              </a:rPr>
              <a:t> 2</a:t>
            </a:r>
            <a:r>
              <a:rPr lang="zh-TW" altLang="en-US" sz="2000">
                <a:solidFill>
                  <a:schemeClr val="tx2"/>
                </a:solidFill>
                <a:latin typeface="Poiret One" pitchFamily="2" charset="77"/>
              </a:rPr>
              <a:t>：</a:t>
            </a:r>
            <a:endParaRPr lang="en-US" altLang="zh-TW" sz="2000">
              <a:solidFill>
                <a:schemeClr val="tx2"/>
              </a:solidFill>
            </a:endParaRPr>
          </a:p>
          <a:p>
            <a:pPr eaLnBrk="1" hangingPunct="1">
              <a:spcBef>
                <a:spcPct val="50000"/>
              </a:spcBef>
              <a:buClrTx/>
              <a:buSzTx/>
              <a:buFont typeface="Wingdings" pitchFamily="2" charset="2"/>
              <a:buNone/>
            </a:pPr>
            <a:r>
              <a:rPr lang="zh-TW" altLang="en-US" sz="2000">
                <a:solidFill>
                  <a:srgbClr val="FF0000"/>
                </a:solidFill>
              </a:rPr>
              <a:t>要求：更新銀行存款帳並完成相應的複式分錄。</a:t>
            </a:r>
            <a:endParaRPr lang="en-US" altLang="zh-TW" sz="2000" u="sng">
              <a:solidFill>
                <a:srgbClr val="FF0000"/>
              </a:solidFill>
            </a:endParaRPr>
          </a:p>
        </p:txBody>
      </p:sp>
      <p:pic>
        <p:nvPicPr>
          <p:cNvPr id="151561" name="Picture 19">
            <a:extLst>
              <a:ext uri="{FF2B5EF4-FFF2-40B4-BE49-F238E27FC236}">
                <a16:creationId xmlns:a16="http://schemas.microsoft.com/office/drawing/2014/main" id="{61920C91-E769-9FA7-C8A9-94BCA8304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5632">
            <a:off x="2320925"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62" name="Picture 20">
            <a:extLst>
              <a:ext uri="{FF2B5EF4-FFF2-40B4-BE49-F238E27FC236}">
                <a16:creationId xmlns:a16="http://schemas.microsoft.com/office/drawing/2014/main" id="{900F513A-FD8D-94BC-DCD7-4D6FD011B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5632">
            <a:off x="3838575"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63" name="Picture 21">
            <a:extLst>
              <a:ext uri="{FF2B5EF4-FFF2-40B4-BE49-F238E27FC236}">
                <a16:creationId xmlns:a16="http://schemas.microsoft.com/office/drawing/2014/main" id="{0BA1F04B-417A-48DB-0680-5833EEF08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5632">
            <a:off x="5292725"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11">
            <a:extLst>
              <a:ext uri="{FF2B5EF4-FFF2-40B4-BE49-F238E27FC236}">
                <a16:creationId xmlns:a16="http://schemas.microsoft.com/office/drawing/2014/main" id="{4634D976-D27D-D4ED-9F88-3ABF635BDD1A}"/>
              </a:ext>
            </a:extLst>
          </p:cNvPr>
          <p:cNvSpPr txBox="1">
            <a:spLocks noChangeArrowheads="1"/>
          </p:cNvSpPr>
          <p:nvPr/>
        </p:nvSpPr>
        <p:spPr bwMode="auto">
          <a:xfrm>
            <a:off x="6281738" y="2619375"/>
            <a:ext cx="2790825" cy="830263"/>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加總 ／ 過帳</a:t>
            </a:r>
            <a:r>
              <a:rPr lang="en-US" altLang="zh-TW"/>
              <a:t/>
            </a:r>
            <a:br>
              <a:rPr lang="en-US" altLang="zh-TW"/>
            </a:br>
            <a:r>
              <a:rPr lang="zh-TW" altLang="en-US"/>
              <a:t>錯誤</a:t>
            </a:r>
            <a:endParaRPr lang="en-US" altLang="zh-TW"/>
          </a:p>
        </p:txBody>
      </p:sp>
      <p:sp>
        <p:nvSpPr>
          <p:cNvPr id="151565" name="Text Box 5">
            <a:extLst>
              <a:ext uri="{FF2B5EF4-FFF2-40B4-BE49-F238E27FC236}">
                <a16:creationId xmlns:a16="http://schemas.microsoft.com/office/drawing/2014/main" id="{169546EE-D1FB-4953-8DBE-538F1A4E2202}"/>
              </a:ext>
            </a:extLst>
          </p:cNvPr>
          <p:cNvSpPr txBox="1">
            <a:spLocks noChangeArrowheads="1"/>
          </p:cNvSpPr>
          <p:nvPr/>
        </p:nvSpPr>
        <p:spPr bwMode="auto">
          <a:xfrm>
            <a:off x="1871663" y="188913"/>
            <a:ext cx="4951412" cy="457200"/>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試算表不平衡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5415"/>
                                        </p:tgtEl>
                                        <p:attrNameLst>
                                          <p:attrName>style.visibility</p:attrName>
                                        </p:attrNameLst>
                                      </p:cBhvr>
                                      <p:to>
                                        <p:strVal val="visible"/>
                                      </p:to>
                                    </p:set>
                                    <p:animEffect transition="in" filter="box(in)">
                                      <p:cBhvr>
                                        <p:cTn id="7" dur="500"/>
                                        <p:tgtEl>
                                          <p:spTgt spid="145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5417"/>
                                        </p:tgtEl>
                                        <p:attrNameLst>
                                          <p:attrName>style.visibility</p:attrName>
                                        </p:attrNameLst>
                                      </p:cBhvr>
                                      <p:to>
                                        <p:strVal val="visible"/>
                                      </p:to>
                                    </p:set>
                                    <p:animEffect transition="in" filter="box(in)">
                                      <p:cBhvr>
                                        <p:cTn id="12" dur="500"/>
                                        <p:tgtEl>
                                          <p:spTgt spid="145417"/>
                                        </p:tgtEl>
                                      </p:cBhvr>
                                    </p:animEffect>
                                  </p:childTnLst>
                                </p:cTn>
                              </p:par>
                              <p:par>
                                <p:cTn id="13" presetID="4" presetClass="entr" presetSubtype="16" fill="hold" nodeType="withEffect">
                                  <p:stCondLst>
                                    <p:cond delay="0"/>
                                  </p:stCondLst>
                                  <p:childTnLst>
                                    <p:set>
                                      <p:cBhvr>
                                        <p:cTn id="14" dur="1" fill="hold">
                                          <p:stCondLst>
                                            <p:cond delay="0"/>
                                          </p:stCondLst>
                                        </p:cTn>
                                        <p:tgtEl>
                                          <p:spTgt spid="145418"/>
                                        </p:tgtEl>
                                        <p:attrNameLst>
                                          <p:attrName>style.visibility</p:attrName>
                                        </p:attrNameLst>
                                      </p:cBhvr>
                                      <p:to>
                                        <p:strVal val="visible"/>
                                      </p:to>
                                    </p:set>
                                    <p:animEffect transition="in" filter="box(in)">
                                      <p:cBhvr>
                                        <p:cTn id="15" dur="500"/>
                                        <p:tgtEl>
                                          <p:spTgt spid="1454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45426"/>
                                        </p:tgtEl>
                                        <p:attrNameLst>
                                          <p:attrName>style.visibility</p:attrName>
                                        </p:attrNameLst>
                                      </p:cBhvr>
                                      <p:to>
                                        <p:strVal val="visible"/>
                                      </p:to>
                                    </p:set>
                                    <p:animEffect transition="in" filter="box(in)">
                                      <p:cBhvr>
                                        <p:cTn id="20" dur="500"/>
                                        <p:tgtEl>
                                          <p:spTgt spid="1454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par>
                                <p:cTn id="26" presetID="4"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animBg="1"/>
      <p:bldP spid="145417" grpId="0" animBg="1"/>
      <p:bldP spid="145418" grpId="0" animBg="1"/>
      <p:bldP spid="145426" grpId="0"/>
      <p:bldP spid="3" grpId="0"/>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頁尾版面配置區 4">
            <a:extLst>
              <a:ext uri="{FF2B5EF4-FFF2-40B4-BE49-F238E27FC236}">
                <a16:creationId xmlns:a16="http://schemas.microsoft.com/office/drawing/2014/main" id="{85A4BD16-DA24-0698-54B6-13D6815D4B7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BA055D6E-1F6A-A24C-9DF4-C87FAFEE1AF2}" type="slidenum">
              <a:rPr kumimoji="0" lang="en-US" altLang="zh-TW" sz="1200" b="0" smtClean="0">
                <a:solidFill>
                  <a:schemeClr val="tx1"/>
                </a:solidFill>
              </a:rPr>
              <a:pPr/>
              <a:t>73</a:t>
            </a:fld>
            <a:endParaRPr kumimoji="0" lang="en-US" altLang="zh-TW" sz="1200" b="0">
              <a:solidFill>
                <a:schemeClr val="tx1"/>
              </a:solidFill>
            </a:endParaRPr>
          </a:p>
        </p:txBody>
      </p:sp>
      <p:sp>
        <p:nvSpPr>
          <p:cNvPr id="145415" name="Text Box 7">
            <a:extLst>
              <a:ext uri="{FF2B5EF4-FFF2-40B4-BE49-F238E27FC236}">
                <a16:creationId xmlns:a16="http://schemas.microsoft.com/office/drawing/2014/main" id="{797B5A7D-C07B-C077-93A3-16F509693EA9}"/>
              </a:ext>
            </a:extLst>
          </p:cNvPr>
          <p:cNvSpPr txBox="1">
            <a:spLocks noChangeArrowheads="1"/>
          </p:cNvSpPr>
          <p:nvPr/>
        </p:nvSpPr>
        <p:spPr bwMode="auto">
          <a:xfrm>
            <a:off x="1871663" y="908050"/>
            <a:ext cx="4951412" cy="457200"/>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錯誤</a:t>
            </a:r>
            <a:endParaRPr lang="en-US" altLang="zh-TW"/>
          </a:p>
        </p:txBody>
      </p:sp>
      <p:sp>
        <p:nvSpPr>
          <p:cNvPr id="145417" name="Text Box 9">
            <a:extLst>
              <a:ext uri="{FF2B5EF4-FFF2-40B4-BE49-F238E27FC236}">
                <a16:creationId xmlns:a16="http://schemas.microsoft.com/office/drawing/2014/main" id="{A8EB8B59-B318-1E99-4156-F550C983CBA6}"/>
              </a:ext>
            </a:extLst>
          </p:cNvPr>
          <p:cNvSpPr txBox="1">
            <a:spLocks noChangeArrowheads="1"/>
          </p:cNvSpPr>
          <p:nvPr/>
        </p:nvSpPr>
        <p:spPr bwMode="auto">
          <a:xfrm>
            <a:off x="160338" y="2619375"/>
            <a:ext cx="2790825" cy="830997"/>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dirty="0"/>
              <a:t>原始文件／</a:t>
            </a:r>
            <a:r>
              <a:rPr lang="en-US" altLang="zh-TW" dirty="0" smtClean="0"/>
              <a:t> </a:t>
            </a:r>
            <a:r>
              <a:rPr lang="en-US" altLang="zh-TW" dirty="0"/>
              <a:t/>
            </a:r>
            <a:br>
              <a:rPr lang="en-US" altLang="zh-TW" dirty="0"/>
            </a:br>
            <a:r>
              <a:rPr lang="zh-TW" altLang="en-US" dirty="0"/>
              <a:t>日記簿</a:t>
            </a:r>
            <a:endParaRPr lang="en-US" altLang="zh-TW" dirty="0"/>
          </a:p>
        </p:txBody>
      </p:sp>
      <p:sp>
        <p:nvSpPr>
          <p:cNvPr id="145418" name="Text Box 10">
            <a:extLst>
              <a:ext uri="{FF2B5EF4-FFF2-40B4-BE49-F238E27FC236}">
                <a16:creationId xmlns:a16="http://schemas.microsoft.com/office/drawing/2014/main" id="{1A969107-9A4B-185B-4911-D4142B3B75FC}"/>
              </a:ext>
            </a:extLst>
          </p:cNvPr>
          <p:cNvSpPr txBox="1">
            <a:spLocks noChangeArrowheads="1"/>
          </p:cNvSpPr>
          <p:nvPr/>
        </p:nvSpPr>
        <p:spPr bwMode="auto">
          <a:xfrm>
            <a:off x="3221038" y="2798763"/>
            <a:ext cx="2790825" cy="461962"/>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複式記帳原則</a:t>
            </a:r>
            <a:endParaRPr lang="en-US" altLang="zh-TW"/>
          </a:p>
        </p:txBody>
      </p:sp>
      <p:sp>
        <p:nvSpPr>
          <p:cNvPr id="145426" name="Text Box 18">
            <a:extLst>
              <a:ext uri="{FF2B5EF4-FFF2-40B4-BE49-F238E27FC236}">
                <a16:creationId xmlns:a16="http://schemas.microsoft.com/office/drawing/2014/main" id="{F831E0DC-F6EE-27B2-9BA0-79B7C222FEF1}"/>
              </a:ext>
            </a:extLst>
          </p:cNvPr>
          <p:cNvSpPr txBox="1">
            <a:spLocks noChangeArrowheads="1"/>
          </p:cNvSpPr>
          <p:nvPr/>
        </p:nvSpPr>
        <p:spPr bwMode="auto">
          <a:xfrm>
            <a:off x="250825" y="4227513"/>
            <a:ext cx="78311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zh-TW" altLang="en-US" sz="2000" u="sng" dirty="0">
                <a:solidFill>
                  <a:schemeClr val="tx2"/>
                </a:solidFill>
              </a:rPr>
              <a:t>步驟</a:t>
            </a:r>
            <a:r>
              <a:rPr lang="en-US" altLang="zh-TW" sz="2000" u="sng" dirty="0">
                <a:solidFill>
                  <a:schemeClr val="tx2"/>
                </a:solidFill>
              </a:rPr>
              <a:t> 3</a:t>
            </a:r>
            <a:r>
              <a:rPr lang="zh-TW" altLang="en-US" sz="2000" dirty="0">
                <a:solidFill>
                  <a:schemeClr val="tx2"/>
                </a:solidFill>
                <a:latin typeface="Poiret One" pitchFamily="2" charset="77"/>
              </a:rPr>
              <a:t>：</a:t>
            </a:r>
            <a:endParaRPr lang="en-US" altLang="zh-TW" sz="2000" dirty="0">
              <a:solidFill>
                <a:schemeClr val="tx2"/>
              </a:solidFill>
            </a:endParaRPr>
          </a:p>
          <a:p>
            <a:pPr eaLnBrk="1" hangingPunct="1">
              <a:spcBef>
                <a:spcPct val="50000"/>
              </a:spcBef>
              <a:buClrTx/>
              <a:buSzTx/>
              <a:buFont typeface="Wingdings" pitchFamily="2" charset="2"/>
              <a:buNone/>
            </a:pPr>
            <a:r>
              <a:rPr lang="zh-TW" altLang="en-US" sz="2000" dirty="0">
                <a:solidFill>
                  <a:schemeClr val="tx2"/>
                </a:solidFill>
              </a:rPr>
              <a:t>檢查原始憑證、期初結餘及上年財務報表，找出錯誤。</a:t>
            </a:r>
            <a:endParaRPr lang="en-US" altLang="zh-TW" sz="2000" dirty="0">
              <a:solidFill>
                <a:schemeClr val="tx2"/>
              </a:solidFill>
            </a:endParaRPr>
          </a:p>
          <a:p>
            <a:pPr eaLnBrk="1" hangingPunct="1">
              <a:spcBef>
                <a:spcPct val="50000"/>
              </a:spcBef>
              <a:buClrTx/>
              <a:buSzTx/>
              <a:buFont typeface="Wingdings" pitchFamily="2" charset="2"/>
              <a:buNone/>
            </a:pPr>
            <a:r>
              <a:rPr lang="zh-TW" altLang="en-US" sz="2000" u="sng" dirty="0">
                <a:solidFill>
                  <a:srgbClr val="FF0000"/>
                </a:solidFill>
              </a:rPr>
              <a:t>要求</a:t>
            </a:r>
            <a:r>
              <a:rPr lang="zh-TW" altLang="en-US" sz="2000" dirty="0">
                <a:solidFill>
                  <a:srgbClr val="FF0000"/>
                </a:solidFill>
              </a:rPr>
              <a:t>：編製調整分錄以更正錯誤。</a:t>
            </a:r>
            <a:endParaRPr lang="en-US" altLang="zh-TW" sz="2000" u="sng" dirty="0">
              <a:solidFill>
                <a:schemeClr val="tx2"/>
              </a:solidFill>
            </a:endParaRPr>
          </a:p>
        </p:txBody>
      </p:sp>
      <p:pic>
        <p:nvPicPr>
          <p:cNvPr id="153607" name="Picture 18">
            <a:extLst>
              <a:ext uri="{FF2B5EF4-FFF2-40B4-BE49-F238E27FC236}">
                <a16:creationId xmlns:a16="http://schemas.microsoft.com/office/drawing/2014/main" id="{0B3502F1-8479-CAEA-9172-6533AE6E4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5632">
            <a:off x="2320925"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8" name="Picture 19">
            <a:extLst>
              <a:ext uri="{FF2B5EF4-FFF2-40B4-BE49-F238E27FC236}">
                <a16:creationId xmlns:a16="http://schemas.microsoft.com/office/drawing/2014/main" id="{6B5207F3-3E2C-5F03-6FF5-959185334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5632">
            <a:off x="3838575"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9" name="Picture 20">
            <a:extLst>
              <a:ext uri="{FF2B5EF4-FFF2-40B4-BE49-F238E27FC236}">
                <a16:creationId xmlns:a16="http://schemas.microsoft.com/office/drawing/2014/main" id="{BF4C6427-0A3E-1C92-0BB0-3EE343D58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5632">
            <a:off x="5278438"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1">
            <a:extLst>
              <a:ext uri="{FF2B5EF4-FFF2-40B4-BE49-F238E27FC236}">
                <a16:creationId xmlns:a16="http://schemas.microsoft.com/office/drawing/2014/main" id="{4F4F635F-341D-C080-6205-E77445BC7031}"/>
              </a:ext>
            </a:extLst>
          </p:cNvPr>
          <p:cNvSpPr txBox="1">
            <a:spLocks noChangeArrowheads="1"/>
          </p:cNvSpPr>
          <p:nvPr/>
        </p:nvSpPr>
        <p:spPr bwMode="auto">
          <a:xfrm>
            <a:off x="6281738" y="2619375"/>
            <a:ext cx="2790825" cy="830263"/>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加總 ／ 過帳</a:t>
            </a:r>
            <a:r>
              <a:rPr lang="en-US" altLang="zh-TW"/>
              <a:t/>
            </a:r>
            <a:br>
              <a:rPr lang="en-US" altLang="zh-TW"/>
            </a:br>
            <a:r>
              <a:rPr lang="zh-TW" altLang="en-US"/>
              <a:t>錯誤</a:t>
            </a:r>
            <a:endParaRPr lang="en-US" altLang="zh-TW"/>
          </a:p>
        </p:txBody>
      </p:sp>
      <p:sp>
        <p:nvSpPr>
          <p:cNvPr id="153611" name="Text Box 5">
            <a:extLst>
              <a:ext uri="{FF2B5EF4-FFF2-40B4-BE49-F238E27FC236}">
                <a16:creationId xmlns:a16="http://schemas.microsoft.com/office/drawing/2014/main" id="{CAA47279-961C-3AEC-3E43-A43635BCDCD8}"/>
              </a:ext>
            </a:extLst>
          </p:cNvPr>
          <p:cNvSpPr txBox="1">
            <a:spLocks noChangeArrowheads="1"/>
          </p:cNvSpPr>
          <p:nvPr/>
        </p:nvSpPr>
        <p:spPr bwMode="auto">
          <a:xfrm>
            <a:off x="1871663" y="188913"/>
            <a:ext cx="4951412" cy="457200"/>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試算表不平衡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5415"/>
                                        </p:tgtEl>
                                        <p:attrNameLst>
                                          <p:attrName>style.visibility</p:attrName>
                                        </p:attrNameLst>
                                      </p:cBhvr>
                                      <p:to>
                                        <p:strVal val="visible"/>
                                      </p:to>
                                    </p:set>
                                    <p:animEffect transition="in" filter="box(in)">
                                      <p:cBhvr>
                                        <p:cTn id="7" dur="500"/>
                                        <p:tgtEl>
                                          <p:spTgt spid="145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5417"/>
                                        </p:tgtEl>
                                        <p:attrNameLst>
                                          <p:attrName>style.visibility</p:attrName>
                                        </p:attrNameLst>
                                      </p:cBhvr>
                                      <p:to>
                                        <p:strVal val="visible"/>
                                      </p:to>
                                    </p:set>
                                    <p:animEffect transition="in" filter="box(in)">
                                      <p:cBhvr>
                                        <p:cTn id="12" dur="500"/>
                                        <p:tgtEl>
                                          <p:spTgt spid="145417"/>
                                        </p:tgtEl>
                                      </p:cBhvr>
                                    </p:animEffect>
                                  </p:childTnLst>
                                </p:cTn>
                              </p:par>
                              <p:par>
                                <p:cTn id="13" presetID="4" presetClass="entr" presetSubtype="16" fill="hold" nodeType="withEffect">
                                  <p:stCondLst>
                                    <p:cond delay="0"/>
                                  </p:stCondLst>
                                  <p:childTnLst>
                                    <p:set>
                                      <p:cBhvr>
                                        <p:cTn id="14" dur="1" fill="hold">
                                          <p:stCondLst>
                                            <p:cond delay="0"/>
                                          </p:stCondLst>
                                        </p:cTn>
                                        <p:tgtEl>
                                          <p:spTgt spid="145418"/>
                                        </p:tgtEl>
                                        <p:attrNameLst>
                                          <p:attrName>style.visibility</p:attrName>
                                        </p:attrNameLst>
                                      </p:cBhvr>
                                      <p:to>
                                        <p:strVal val="visible"/>
                                      </p:to>
                                    </p:set>
                                    <p:animEffect transition="in" filter="box(in)">
                                      <p:cBhvr>
                                        <p:cTn id="15" dur="500"/>
                                        <p:tgtEl>
                                          <p:spTgt spid="1454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45426"/>
                                        </p:tgtEl>
                                        <p:attrNameLst>
                                          <p:attrName>style.visibility</p:attrName>
                                        </p:attrNameLst>
                                      </p:cBhvr>
                                      <p:to>
                                        <p:strVal val="visible"/>
                                      </p:to>
                                    </p:set>
                                    <p:animEffect transition="in" filter="box(in)">
                                      <p:cBhvr>
                                        <p:cTn id="20" dur="500"/>
                                        <p:tgtEl>
                                          <p:spTgt spid="145426"/>
                                        </p:tgtEl>
                                      </p:cBhvr>
                                    </p:animEffect>
                                  </p:childTnLst>
                                </p:cTn>
                              </p:par>
                              <p:par>
                                <p:cTn id="21" presetID="4"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animBg="1"/>
      <p:bldP spid="145417" grpId="0" animBg="1"/>
      <p:bldP spid="145418" grpId="0" animBg="1"/>
      <p:bldP spid="145426" grpId="0"/>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頁尾版面配置區 4">
            <a:extLst>
              <a:ext uri="{FF2B5EF4-FFF2-40B4-BE49-F238E27FC236}">
                <a16:creationId xmlns:a16="http://schemas.microsoft.com/office/drawing/2014/main" id="{A0FC121D-2E74-A3C8-F559-9A2E1029DA0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BA1AF721-26DD-E146-8386-B81C6F712315}" type="slidenum">
              <a:rPr kumimoji="0" lang="en-US" altLang="zh-TW" sz="1200" b="0" smtClean="0">
                <a:solidFill>
                  <a:schemeClr val="tx1"/>
                </a:solidFill>
              </a:rPr>
              <a:pPr/>
              <a:t>74</a:t>
            </a:fld>
            <a:endParaRPr kumimoji="0" lang="en-US" altLang="zh-TW" sz="1200" b="0">
              <a:solidFill>
                <a:schemeClr val="tx1"/>
              </a:solidFill>
            </a:endParaRPr>
          </a:p>
        </p:txBody>
      </p:sp>
      <p:sp>
        <p:nvSpPr>
          <p:cNvPr id="145415" name="Text Box 7">
            <a:extLst>
              <a:ext uri="{FF2B5EF4-FFF2-40B4-BE49-F238E27FC236}">
                <a16:creationId xmlns:a16="http://schemas.microsoft.com/office/drawing/2014/main" id="{B3015C6A-BBD2-1AE9-1D51-1A7BABF36898}"/>
              </a:ext>
            </a:extLst>
          </p:cNvPr>
          <p:cNvSpPr txBox="1">
            <a:spLocks noChangeArrowheads="1"/>
          </p:cNvSpPr>
          <p:nvPr/>
        </p:nvSpPr>
        <p:spPr bwMode="auto">
          <a:xfrm>
            <a:off x="1871663" y="908050"/>
            <a:ext cx="4951412" cy="457200"/>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錯誤</a:t>
            </a:r>
            <a:endParaRPr lang="en-US" altLang="zh-TW"/>
          </a:p>
        </p:txBody>
      </p:sp>
      <p:sp>
        <p:nvSpPr>
          <p:cNvPr id="145417" name="Text Box 9">
            <a:extLst>
              <a:ext uri="{FF2B5EF4-FFF2-40B4-BE49-F238E27FC236}">
                <a16:creationId xmlns:a16="http://schemas.microsoft.com/office/drawing/2014/main" id="{FB13407A-BE8A-A280-DBD1-7178119DD55D}"/>
              </a:ext>
            </a:extLst>
          </p:cNvPr>
          <p:cNvSpPr txBox="1">
            <a:spLocks noChangeArrowheads="1"/>
          </p:cNvSpPr>
          <p:nvPr/>
        </p:nvSpPr>
        <p:spPr bwMode="auto">
          <a:xfrm>
            <a:off x="161925" y="2598738"/>
            <a:ext cx="2790825" cy="830997"/>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dirty="0"/>
              <a:t>原始憑證 ／</a:t>
            </a:r>
            <a:r>
              <a:rPr lang="en-US" altLang="zh-TW" dirty="0"/>
              <a:t> </a:t>
            </a:r>
            <a:br>
              <a:rPr lang="en-US" altLang="zh-TW" dirty="0"/>
            </a:br>
            <a:r>
              <a:rPr lang="zh-TW" altLang="en-US" dirty="0"/>
              <a:t>日記簿</a:t>
            </a:r>
            <a:endParaRPr lang="en-US" altLang="zh-TW" dirty="0"/>
          </a:p>
        </p:txBody>
      </p:sp>
      <p:sp>
        <p:nvSpPr>
          <p:cNvPr id="145418" name="Text Box 10">
            <a:extLst>
              <a:ext uri="{FF2B5EF4-FFF2-40B4-BE49-F238E27FC236}">
                <a16:creationId xmlns:a16="http://schemas.microsoft.com/office/drawing/2014/main" id="{A1CDCDA7-3BF9-346D-3F9D-ECEE6A05A616}"/>
              </a:ext>
            </a:extLst>
          </p:cNvPr>
          <p:cNvSpPr txBox="1">
            <a:spLocks noChangeArrowheads="1"/>
          </p:cNvSpPr>
          <p:nvPr/>
        </p:nvSpPr>
        <p:spPr bwMode="auto">
          <a:xfrm>
            <a:off x="3221038" y="2787650"/>
            <a:ext cx="2790825" cy="461963"/>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複式記帳原則</a:t>
            </a:r>
            <a:endParaRPr lang="en-US" altLang="zh-TW"/>
          </a:p>
        </p:txBody>
      </p:sp>
      <p:sp>
        <p:nvSpPr>
          <p:cNvPr id="145426" name="Text Box 18">
            <a:extLst>
              <a:ext uri="{FF2B5EF4-FFF2-40B4-BE49-F238E27FC236}">
                <a16:creationId xmlns:a16="http://schemas.microsoft.com/office/drawing/2014/main" id="{6B04AC82-A530-FCE5-8393-EBCF55F3C935}"/>
              </a:ext>
            </a:extLst>
          </p:cNvPr>
          <p:cNvSpPr txBox="1">
            <a:spLocks noChangeArrowheads="1"/>
          </p:cNvSpPr>
          <p:nvPr/>
        </p:nvSpPr>
        <p:spPr bwMode="auto">
          <a:xfrm>
            <a:off x="250825" y="3843338"/>
            <a:ext cx="82819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zh-TW" altLang="en-US" sz="2000" u="sng" dirty="0">
                <a:solidFill>
                  <a:schemeClr val="tx2"/>
                </a:solidFill>
              </a:rPr>
              <a:t>步驟</a:t>
            </a:r>
            <a:r>
              <a:rPr lang="en-US" altLang="zh-TW" sz="2000" u="sng" dirty="0">
                <a:solidFill>
                  <a:schemeClr val="tx2"/>
                </a:solidFill>
              </a:rPr>
              <a:t> 4</a:t>
            </a:r>
            <a:r>
              <a:rPr lang="zh-TW" altLang="en-US" sz="2000" dirty="0">
                <a:solidFill>
                  <a:schemeClr val="tx2"/>
                </a:solidFill>
                <a:latin typeface="Poiret One" pitchFamily="2" charset="77"/>
              </a:rPr>
              <a:t>：</a:t>
            </a:r>
            <a:endParaRPr lang="en-US" altLang="zh-TW" sz="2000" dirty="0">
              <a:solidFill>
                <a:schemeClr val="tx2"/>
              </a:solidFill>
            </a:endParaRPr>
          </a:p>
          <a:p>
            <a:pPr eaLnBrk="1" hangingPunct="1">
              <a:spcBef>
                <a:spcPct val="50000"/>
              </a:spcBef>
              <a:buClrTx/>
              <a:buSzTx/>
              <a:buFont typeface="Wingdings" pitchFamily="2" charset="2"/>
              <a:buNone/>
            </a:pPr>
            <a:r>
              <a:rPr lang="zh-TW" altLang="en-US" sz="2000" dirty="0">
                <a:solidFill>
                  <a:schemeClr val="tx2"/>
                </a:solidFill>
              </a:rPr>
              <a:t>進行月結並編製更正後的試算表。</a:t>
            </a:r>
            <a:endParaRPr lang="en-US" altLang="zh-TW" sz="2000" dirty="0">
              <a:solidFill>
                <a:schemeClr val="tx2"/>
              </a:solidFill>
            </a:endParaRPr>
          </a:p>
          <a:p>
            <a:pPr eaLnBrk="1" hangingPunct="1">
              <a:spcBef>
                <a:spcPct val="50000"/>
              </a:spcBef>
              <a:buClrTx/>
              <a:buSzTx/>
              <a:buFont typeface="Wingdings" pitchFamily="2" charset="2"/>
              <a:buNone/>
            </a:pPr>
            <a:r>
              <a:rPr lang="zh-TW" altLang="en-US" sz="2000" dirty="0">
                <a:solidFill>
                  <a:srgbClr val="FF0000"/>
                </a:solidFill>
              </a:rPr>
              <a:t>要求： 編製更正後的試算表。</a:t>
            </a:r>
            <a:r>
              <a:rPr lang="en-US" altLang="zh-TW" sz="2000" dirty="0">
                <a:solidFill>
                  <a:srgbClr val="FF0000"/>
                </a:solidFill>
              </a:rPr>
              <a:t> </a:t>
            </a:r>
          </a:p>
        </p:txBody>
      </p:sp>
      <p:sp>
        <p:nvSpPr>
          <p:cNvPr id="3" name="Text Box 18">
            <a:extLst>
              <a:ext uri="{FF2B5EF4-FFF2-40B4-BE49-F238E27FC236}">
                <a16:creationId xmlns:a16="http://schemas.microsoft.com/office/drawing/2014/main" id="{4B1A1336-A596-3BEB-2C58-494C30BA97B8}"/>
              </a:ext>
            </a:extLst>
          </p:cNvPr>
          <p:cNvSpPr txBox="1">
            <a:spLocks noChangeArrowheads="1"/>
          </p:cNvSpPr>
          <p:nvPr/>
        </p:nvSpPr>
        <p:spPr bwMode="auto">
          <a:xfrm>
            <a:off x="250825" y="5049838"/>
            <a:ext cx="82819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lr>
                <a:schemeClr val="tx2"/>
              </a:buClr>
              <a:buSzPct val="70000"/>
              <a:buFont typeface="Wingdings" pitchFamily="2" charset="2"/>
              <a:buChar char="l"/>
              <a:defRPr kumimoji="1" sz="3200">
                <a:solidFill>
                  <a:schemeClr val="tx1"/>
                </a:solidFill>
                <a:latin typeface="Arial" panose="020B0604020202020204" pitchFamily="34" charset="0"/>
              </a:defRPr>
            </a:lvl1pPr>
            <a:lvl2pPr marL="742950" indent="-285750">
              <a:spcBef>
                <a:spcPct val="20000"/>
              </a:spcBef>
              <a:buClr>
                <a:schemeClr val="accent2"/>
              </a:buClr>
              <a:buSzPct val="70000"/>
              <a:buFont typeface="Wingdings" pitchFamily="2" charset="2"/>
              <a:buChar char="l"/>
              <a:defRPr kumimoji="1"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l"/>
              <a:defRPr kumimoji="1" sz="2600">
                <a:solidFill>
                  <a:schemeClr val="tx1"/>
                </a:solidFill>
                <a:latin typeface="Arial" panose="020B0604020202020204" pitchFamily="34" charset="0"/>
              </a:defRPr>
            </a:lvl3pPr>
            <a:lvl4pPr marL="1600200" indent="-228600">
              <a:spcBef>
                <a:spcPct val="20000"/>
              </a:spcBef>
              <a:buClr>
                <a:schemeClr val="tx2"/>
              </a:buClr>
              <a:buSzPct val="75000"/>
              <a:buFont typeface="Wingdings" pitchFamily="2" charset="2"/>
              <a:buChar char="§"/>
              <a:defRPr kumimoji="1" sz="24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 typeface="Wingdings" pitchFamily="2" charset="2"/>
              <a:buNone/>
            </a:pPr>
            <a:r>
              <a:rPr lang="zh-TW" altLang="en-US" sz="2000" u="sng" dirty="0">
                <a:solidFill>
                  <a:schemeClr val="tx2"/>
                </a:solidFill>
              </a:rPr>
              <a:t>步驟</a:t>
            </a:r>
            <a:r>
              <a:rPr lang="en-US" altLang="zh-TW" sz="2000" u="sng" dirty="0">
                <a:solidFill>
                  <a:schemeClr val="tx2"/>
                </a:solidFill>
              </a:rPr>
              <a:t> 5</a:t>
            </a:r>
            <a:r>
              <a:rPr lang="zh-TW" altLang="en-US" sz="2000" dirty="0">
                <a:solidFill>
                  <a:schemeClr val="tx2"/>
                </a:solidFill>
                <a:latin typeface="Poiret One" pitchFamily="2" charset="77"/>
              </a:rPr>
              <a:t>：</a:t>
            </a:r>
            <a:endParaRPr lang="en-US" altLang="zh-TW" sz="2000" dirty="0">
              <a:solidFill>
                <a:schemeClr val="tx2"/>
              </a:solidFill>
            </a:endParaRPr>
          </a:p>
          <a:p>
            <a:pPr eaLnBrk="1" hangingPunct="1">
              <a:spcBef>
                <a:spcPct val="50000"/>
              </a:spcBef>
              <a:buClrTx/>
              <a:buSzTx/>
              <a:buNone/>
            </a:pPr>
            <a:r>
              <a:rPr lang="zh-TW" altLang="en-US" sz="2000" dirty="0">
                <a:solidFill>
                  <a:srgbClr val="FF0000"/>
                </a:solidFill>
              </a:rPr>
              <a:t>要求：於月底編製銀行往來調節表。</a:t>
            </a:r>
            <a:endParaRPr lang="en-US" altLang="zh-TW" sz="2000" u="sng" dirty="0">
              <a:solidFill>
                <a:srgbClr val="FF0000"/>
              </a:solidFill>
            </a:endParaRPr>
          </a:p>
        </p:txBody>
      </p:sp>
      <p:pic>
        <p:nvPicPr>
          <p:cNvPr id="155656" name="Picture 19">
            <a:extLst>
              <a:ext uri="{FF2B5EF4-FFF2-40B4-BE49-F238E27FC236}">
                <a16:creationId xmlns:a16="http://schemas.microsoft.com/office/drawing/2014/main" id="{C262FF55-4DB1-42BD-B13D-96A3C498C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5632">
            <a:off x="2320925"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7" name="Picture 20">
            <a:extLst>
              <a:ext uri="{FF2B5EF4-FFF2-40B4-BE49-F238E27FC236}">
                <a16:creationId xmlns:a16="http://schemas.microsoft.com/office/drawing/2014/main" id="{A2092825-70E5-F10C-0435-E13F0A5B2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5632">
            <a:off x="3851275"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8" name="Picture 21">
            <a:extLst>
              <a:ext uri="{FF2B5EF4-FFF2-40B4-BE49-F238E27FC236}">
                <a16:creationId xmlns:a16="http://schemas.microsoft.com/office/drawing/2014/main" id="{D5E56BE2-C144-DB22-8990-58338272A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5632">
            <a:off x="5292725" y="1628775"/>
            <a:ext cx="107950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11">
            <a:extLst>
              <a:ext uri="{FF2B5EF4-FFF2-40B4-BE49-F238E27FC236}">
                <a16:creationId xmlns:a16="http://schemas.microsoft.com/office/drawing/2014/main" id="{1E11DEA9-D968-F3D9-D504-F43EF53AC6A4}"/>
              </a:ext>
            </a:extLst>
          </p:cNvPr>
          <p:cNvSpPr txBox="1">
            <a:spLocks noChangeArrowheads="1"/>
          </p:cNvSpPr>
          <p:nvPr/>
        </p:nvSpPr>
        <p:spPr bwMode="auto">
          <a:xfrm>
            <a:off x="6281738" y="2619375"/>
            <a:ext cx="2790825" cy="830263"/>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加總 ／ 過帳</a:t>
            </a:r>
            <a:r>
              <a:rPr lang="en-US" altLang="zh-TW"/>
              <a:t/>
            </a:r>
            <a:br>
              <a:rPr lang="en-US" altLang="zh-TW"/>
            </a:br>
            <a:r>
              <a:rPr lang="zh-TW" altLang="en-US"/>
              <a:t>錯誤</a:t>
            </a:r>
            <a:endParaRPr lang="en-US" altLang="zh-TW"/>
          </a:p>
        </p:txBody>
      </p:sp>
      <p:sp>
        <p:nvSpPr>
          <p:cNvPr id="155660" name="Text Box 5">
            <a:extLst>
              <a:ext uri="{FF2B5EF4-FFF2-40B4-BE49-F238E27FC236}">
                <a16:creationId xmlns:a16="http://schemas.microsoft.com/office/drawing/2014/main" id="{7DFAC4DF-ABD3-9F85-035C-332B5D69B5E3}"/>
              </a:ext>
            </a:extLst>
          </p:cNvPr>
          <p:cNvSpPr txBox="1">
            <a:spLocks noChangeArrowheads="1"/>
          </p:cNvSpPr>
          <p:nvPr/>
        </p:nvSpPr>
        <p:spPr bwMode="auto">
          <a:xfrm>
            <a:off x="1871663" y="188913"/>
            <a:ext cx="4951412" cy="457200"/>
          </a:xfrm>
          <a:prstGeom prst="rect">
            <a:avLst/>
          </a:prstGeom>
          <a:gradFill rotWithShape="1">
            <a:gsLst>
              <a:gs pos="0">
                <a:srgbClr val="FFCCFF"/>
              </a:gs>
              <a:gs pos="100000">
                <a:srgbClr val="FFFF99"/>
              </a:gs>
            </a:gsLst>
            <a:path path="shape">
              <a:fillToRect l="50000" t="50000" r="50000" b="50000"/>
            </a:path>
          </a:gradFill>
          <a:ln>
            <a:noFill/>
          </a:ln>
          <a:effectLst>
            <a:outerShdw dist="35921" dir="2700000" algn="ctr" rotWithShape="0">
              <a:srgbClr val="808080">
                <a:alpha val="50000"/>
              </a:srgbClr>
            </a:outerShdw>
          </a:effectLst>
          <a:extLs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spcBef>
                <a:spcPct val="50000"/>
              </a:spcBef>
              <a:buFont typeface="Wingdings" pitchFamily="2" charset="2"/>
              <a:buNone/>
            </a:pPr>
            <a:r>
              <a:rPr lang="zh-TW" altLang="en-US"/>
              <a:t>試算表不平衡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5415"/>
                                        </p:tgtEl>
                                        <p:attrNameLst>
                                          <p:attrName>style.visibility</p:attrName>
                                        </p:attrNameLst>
                                      </p:cBhvr>
                                      <p:to>
                                        <p:strVal val="visible"/>
                                      </p:to>
                                    </p:set>
                                    <p:animEffect transition="in" filter="box(in)">
                                      <p:cBhvr>
                                        <p:cTn id="7" dur="500"/>
                                        <p:tgtEl>
                                          <p:spTgt spid="145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5417"/>
                                        </p:tgtEl>
                                        <p:attrNameLst>
                                          <p:attrName>style.visibility</p:attrName>
                                        </p:attrNameLst>
                                      </p:cBhvr>
                                      <p:to>
                                        <p:strVal val="visible"/>
                                      </p:to>
                                    </p:set>
                                    <p:animEffect transition="in" filter="box(in)">
                                      <p:cBhvr>
                                        <p:cTn id="12" dur="500"/>
                                        <p:tgtEl>
                                          <p:spTgt spid="145417"/>
                                        </p:tgtEl>
                                      </p:cBhvr>
                                    </p:animEffect>
                                  </p:childTnLst>
                                </p:cTn>
                              </p:par>
                              <p:par>
                                <p:cTn id="13" presetID="4" presetClass="entr" presetSubtype="16" fill="hold" nodeType="withEffect">
                                  <p:stCondLst>
                                    <p:cond delay="0"/>
                                  </p:stCondLst>
                                  <p:childTnLst>
                                    <p:set>
                                      <p:cBhvr>
                                        <p:cTn id="14" dur="1" fill="hold">
                                          <p:stCondLst>
                                            <p:cond delay="0"/>
                                          </p:stCondLst>
                                        </p:cTn>
                                        <p:tgtEl>
                                          <p:spTgt spid="145418"/>
                                        </p:tgtEl>
                                        <p:attrNameLst>
                                          <p:attrName>style.visibility</p:attrName>
                                        </p:attrNameLst>
                                      </p:cBhvr>
                                      <p:to>
                                        <p:strVal val="visible"/>
                                      </p:to>
                                    </p:set>
                                    <p:animEffect transition="in" filter="box(in)">
                                      <p:cBhvr>
                                        <p:cTn id="15" dur="500"/>
                                        <p:tgtEl>
                                          <p:spTgt spid="1454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45426"/>
                                        </p:tgtEl>
                                        <p:attrNameLst>
                                          <p:attrName>style.visibility</p:attrName>
                                        </p:attrNameLst>
                                      </p:cBhvr>
                                      <p:to>
                                        <p:strVal val="visible"/>
                                      </p:to>
                                    </p:set>
                                    <p:animEffect transition="in" filter="box(in)">
                                      <p:cBhvr>
                                        <p:cTn id="20" dur="500"/>
                                        <p:tgtEl>
                                          <p:spTgt spid="1454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par>
                                <p:cTn id="26" presetID="4"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animBg="1"/>
      <p:bldP spid="145417" grpId="0" animBg="1"/>
      <p:bldP spid="145418" grpId="0" animBg="1"/>
      <p:bldP spid="145426" grpId="0"/>
      <p:bldP spid="3" grpId="0"/>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頁尾版面配置區 4">
            <a:extLst>
              <a:ext uri="{FF2B5EF4-FFF2-40B4-BE49-F238E27FC236}">
                <a16:creationId xmlns:a16="http://schemas.microsoft.com/office/drawing/2014/main" id="{1D28184F-9F98-9AE5-B9D6-23A75EFB7E11}"/>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AF9F2584-8884-C54E-91BF-8AE5FA4C24B0}" type="slidenum">
              <a:rPr kumimoji="0" lang="en-US" altLang="zh-TW" sz="1200" b="0" smtClean="0">
                <a:solidFill>
                  <a:schemeClr val="tx1"/>
                </a:solidFill>
              </a:rPr>
              <a:pPr/>
              <a:t>75</a:t>
            </a:fld>
            <a:endParaRPr kumimoji="0" lang="en-US" altLang="zh-TW" sz="1200" b="0">
              <a:solidFill>
                <a:schemeClr val="tx1"/>
              </a:solidFill>
            </a:endParaRPr>
          </a:p>
        </p:txBody>
      </p:sp>
      <p:pic>
        <p:nvPicPr>
          <p:cNvPr id="157699" name="Picture 21" descr="j0290811[1]">
            <a:extLst>
              <a:ext uri="{FF2B5EF4-FFF2-40B4-BE49-F238E27FC236}">
                <a16:creationId xmlns:a16="http://schemas.microsoft.com/office/drawing/2014/main" id="{7482379E-EF86-B942-2824-9AA8A30458D4}"/>
              </a:ext>
            </a:extLst>
          </p:cNvPr>
          <p:cNvPicPr>
            <a:picLocks noChangeAspect="1" noChangeArrowheads="1"/>
          </p:cNvPicPr>
          <p:nvPr/>
        </p:nvPicPr>
        <p:blipFill>
          <a:blip r:embed="rId3" cstate="hqprint">
            <a:lum bright="40000" contrast="40000"/>
            <a:extLst>
              <a:ext uri="{28A0092B-C50C-407E-A947-70E740481C1C}">
                <a14:useLocalDpi xmlns:a14="http://schemas.microsoft.com/office/drawing/2010/main" val="0"/>
              </a:ext>
            </a:extLst>
          </a:blip>
          <a:srcRect/>
          <a:stretch>
            <a:fillRect/>
          </a:stretch>
        </p:blipFill>
        <p:spPr bwMode="auto">
          <a:xfrm>
            <a:off x="2232025" y="3519488"/>
            <a:ext cx="39608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標題 1">
            <a:extLst>
              <a:ext uri="{FF2B5EF4-FFF2-40B4-BE49-F238E27FC236}">
                <a16:creationId xmlns:a16="http://schemas.microsoft.com/office/drawing/2014/main" id="{F259E5AA-319E-0F9D-22D4-DB67C334C49B}"/>
              </a:ext>
            </a:extLst>
          </p:cNvPr>
          <p:cNvSpPr>
            <a:spLocks noGrp="1" noChangeArrowheads="1"/>
          </p:cNvSpPr>
          <p:nvPr>
            <p:ph type="title" idx="4294967295"/>
          </p:nvPr>
        </p:nvSpPr>
        <p:spPr>
          <a:xfrm>
            <a:off x="161925" y="277813"/>
            <a:ext cx="7740650" cy="868362"/>
          </a:xfrm>
        </p:spPr>
        <p:txBody>
          <a:bodyPr anchor="ctr"/>
          <a:lstStyle/>
          <a:p>
            <a:pPr eaLnBrk="1" hangingPunct="1"/>
            <a:r>
              <a:rPr lang="zh-TW" altLang="en-US" sz="3400" dirty="0">
                <a:ea typeface="新細明體" panose="02020500000000000000" pitchFamily="18" charset="-120"/>
              </a:rPr>
              <a:t>重點重溫！！錯誤會怎樣影響試算表平衡？</a:t>
            </a:r>
            <a:endParaRPr lang="en-US" altLang="zh-TW" sz="3400" dirty="0">
              <a:ea typeface="新細明體" panose="02020500000000000000" pitchFamily="18" charset="-120"/>
            </a:endParaRPr>
          </a:p>
        </p:txBody>
      </p:sp>
      <p:sp>
        <p:nvSpPr>
          <p:cNvPr id="161801" name="Cloud">
            <a:extLst>
              <a:ext uri="{FF2B5EF4-FFF2-40B4-BE49-F238E27FC236}">
                <a16:creationId xmlns:a16="http://schemas.microsoft.com/office/drawing/2014/main" id="{526A4D8B-9590-23B0-E134-1EEE7FD8AC78}"/>
              </a:ext>
            </a:extLst>
          </p:cNvPr>
          <p:cNvSpPr>
            <a:spLocks noChangeAspect="1" noEditPoints="1" noChangeArrowheads="1"/>
          </p:cNvSpPr>
          <p:nvPr/>
        </p:nvSpPr>
        <p:spPr bwMode="auto">
          <a:xfrm>
            <a:off x="520700" y="1719263"/>
            <a:ext cx="2522538" cy="12604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buFont typeface="Wingdings" pitchFamily="2" charset="2"/>
              <a:buNone/>
            </a:pPr>
            <a:endParaRPr lang="en-US" altLang="zh-TW" sz="1600" dirty="0">
              <a:effectLst>
                <a:outerShdw blurRad="38100" dist="38100" dir="2700000" algn="tl">
                  <a:srgbClr val="000000"/>
                </a:outerShdw>
              </a:effectLst>
            </a:endParaRPr>
          </a:p>
          <a:p>
            <a:pPr algn="ctr" eaLnBrk="1" hangingPunct="1">
              <a:buFont typeface="Wingdings" pitchFamily="2" charset="2"/>
              <a:buNone/>
            </a:pPr>
            <a:r>
              <a:rPr lang="zh-TW" altLang="en-US" sz="1600" dirty="0">
                <a:effectLst>
                  <a:outerShdw blurRad="38100" dist="38100" dir="2700000" algn="tl">
                    <a:srgbClr val="000000"/>
                  </a:outerShdw>
                </a:effectLst>
              </a:rPr>
              <a:t>只有一項借方或一項貸方分錄</a:t>
            </a:r>
            <a:endParaRPr lang="en-US" altLang="zh-TW" sz="1600" dirty="0">
              <a:effectLst>
                <a:outerShdw blurRad="38100" dist="38100" dir="2700000" algn="tl">
                  <a:srgbClr val="000000"/>
                </a:outerShdw>
              </a:effectLst>
            </a:endParaRPr>
          </a:p>
        </p:txBody>
      </p:sp>
      <p:sp>
        <p:nvSpPr>
          <p:cNvPr id="161806" name="Cloud">
            <a:extLst>
              <a:ext uri="{FF2B5EF4-FFF2-40B4-BE49-F238E27FC236}">
                <a16:creationId xmlns:a16="http://schemas.microsoft.com/office/drawing/2014/main" id="{5D2D5325-A205-70E6-8C39-44C43248D0C8}"/>
              </a:ext>
            </a:extLst>
          </p:cNvPr>
          <p:cNvSpPr>
            <a:spLocks noChangeAspect="1" noEditPoints="1" noChangeArrowheads="1"/>
          </p:cNvSpPr>
          <p:nvPr/>
        </p:nvSpPr>
        <p:spPr bwMode="auto">
          <a:xfrm>
            <a:off x="3402013" y="1177925"/>
            <a:ext cx="2341562" cy="16192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buFont typeface="Wingdings" pitchFamily="2" charset="2"/>
              <a:buNone/>
            </a:pPr>
            <a:r>
              <a:rPr lang="zh-TW" altLang="en-US" sz="1600">
                <a:effectLst>
                  <a:outerShdw blurRad="38100" dist="38100" dir="2700000" algn="tl">
                    <a:srgbClr val="000000"/>
                  </a:outerShdw>
                </a:effectLst>
              </a:rPr>
              <a:t>兩項分錄 </a:t>
            </a:r>
            <a:r>
              <a:rPr lang="zh-TW" altLang="en-US" sz="1600">
                <a:effectLst>
                  <a:outerShdw blurRad="38100" dist="38100" dir="2700000" algn="tl">
                    <a:srgbClr val="000000"/>
                  </a:outerShdw>
                </a:effectLst>
                <a:latin typeface="Poiret One" pitchFamily="2" charset="77"/>
              </a:rPr>
              <a:t>－ </a:t>
            </a:r>
            <a:endParaRPr lang="en-US" altLang="zh-TW" sz="1600">
              <a:effectLst>
                <a:outerShdw blurRad="38100" dist="38100" dir="2700000" algn="tl">
                  <a:srgbClr val="000000"/>
                </a:outerShdw>
              </a:effectLst>
              <a:latin typeface="Poiret One" pitchFamily="2" charset="77"/>
            </a:endParaRPr>
          </a:p>
          <a:p>
            <a:pPr algn="ctr" eaLnBrk="1" hangingPunct="1">
              <a:buFont typeface="Wingdings" pitchFamily="2" charset="2"/>
              <a:buNone/>
            </a:pPr>
            <a:r>
              <a:rPr lang="zh-TW" altLang="en-US" sz="1600">
                <a:effectLst>
                  <a:outerShdw blurRad="38100" dist="38100" dir="2700000" algn="tl">
                    <a:srgbClr val="000000"/>
                  </a:outerShdw>
                </a:effectLst>
              </a:rPr>
              <a:t>均在借方或均在貸方</a:t>
            </a:r>
            <a:endParaRPr lang="en-US" altLang="zh-TW" sz="1600">
              <a:effectLst>
                <a:outerShdw blurRad="38100" dist="38100" dir="2700000" algn="tl">
                  <a:srgbClr val="000000"/>
                </a:outerShdw>
              </a:effectLst>
            </a:endParaRPr>
          </a:p>
        </p:txBody>
      </p:sp>
      <p:sp>
        <p:nvSpPr>
          <p:cNvPr id="161807" name="Cloud">
            <a:extLst>
              <a:ext uri="{FF2B5EF4-FFF2-40B4-BE49-F238E27FC236}">
                <a16:creationId xmlns:a16="http://schemas.microsoft.com/office/drawing/2014/main" id="{5F457990-2322-1C46-70DD-5C453D7418CE}"/>
              </a:ext>
            </a:extLst>
          </p:cNvPr>
          <p:cNvSpPr>
            <a:spLocks noChangeAspect="1" noEditPoints="1" noChangeArrowheads="1"/>
          </p:cNvSpPr>
          <p:nvPr/>
        </p:nvSpPr>
        <p:spPr bwMode="auto">
          <a:xfrm>
            <a:off x="5832475" y="1898650"/>
            <a:ext cx="2341563" cy="12604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pPr algn="ctr" eaLnBrk="1" hangingPunct="1">
              <a:buFont typeface="Wingdings" pitchFamily="2" charset="2"/>
              <a:buNone/>
            </a:pPr>
            <a:r>
              <a:rPr lang="zh-TW" altLang="en-US" sz="1600" dirty="0">
                <a:effectLst>
                  <a:outerShdw blurRad="38100" dist="38100" dir="2700000" algn="tl">
                    <a:srgbClr val="000000"/>
                  </a:outerShdw>
                </a:effectLst>
              </a:rPr>
              <a:t>兩項分錄 </a:t>
            </a:r>
            <a:r>
              <a:rPr lang="zh-TW" altLang="en-US" sz="1600" dirty="0">
                <a:effectLst>
                  <a:outerShdw blurRad="38100" dist="38100" dir="2700000" algn="tl">
                    <a:srgbClr val="000000"/>
                  </a:outerShdw>
                </a:effectLst>
                <a:latin typeface="Poiret One" pitchFamily="2" charset="77"/>
              </a:rPr>
              <a:t>－</a:t>
            </a:r>
            <a:endParaRPr lang="en-US" altLang="zh-CN" sz="1600" dirty="0">
              <a:effectLst>
                <a:outerShdw blurRad="38100" dist="38100" dir="2700000" algn="tl">
                  <a:srgbClr val="000000"/>
                </a:outerShdw>
              </a:effectLst>
            </a:endParaRPr>
          </a:p>
          <a:p>
            <a:pPr algn="ctr" eaLnBrk="1" hangingPunct="1">
              <a:buFont typeface="Wingdings" pitchFamily="2" charset="2"/>
              <a:buNone/>
            </a:pPr>
            <a:r>
              <a:rPr lang="zh-TW" altLang="en-US" sz="1600" dirty="0">
                <a:effectLst>
                  <a:outerShdw blurRad="38100" dist="38100" dir="2700000" algn="tl">
                    <a:srgbClr val="000000"/>
                  </a:outerShdw>
                </a:effectLst>
              </a:rPr>
              <a:t>借記</a:t>
            </a:r>
            <a:r>
              <a:rPr lang="en-US" altLang="zh-TW" sz="1600" dirty="0">
                <a:effectLst>
                  <a:outerShdw blurRad="38100" dist="38100" dir="2700000" algn="tl">
                    <a:srgbClr val="000000"/>
                  </a:outerShdw>
                </a:effectLst>
              </a:rPr>
              <a:t> ≠ </a:t>
            </a:r>
            <a:r>
              <a:rPr lang="zh-TW" altLang="en-US" sz="1600" dirty="0">
                <a:effectLst>
                  <a:outerShdw blurRad="38100" dist="38100" dir="2700000" algn="tl">
                    <a:srgbClr val="000000"/>
                  </a:outerShdw>
                </a:effectLst>
              </a:rPr>
              <a:t>貸記</a:t>
            </a:r>
            <a:r>
              <a:rPr lang="en-US" altLang="zh-TW" sz="1600" dirty="0">
                <a:effectLst>
                  <a:outerShdw blurRad="38100" dist="38100" dir="2700000" algn="tl">
                    <a:srgbClr val="000000"/>
                  </a:outerShdw>
                </a:effectLst>
              </a:rPr>
              <a:t> </a:t>
            </a:r>
          </a:p>
        </p:txBody>
      </p:sp>
      <p:sp>
        <p:nvSpPr>
          <p:cNvPr id="161808" name="Text Box 16" descr="水滴">
            <a:extLst>
              <a:ext uri="{FF2B5EF4-FFF2-40B4-BE49-F238E27FC236}">
                <a16:creationId xmlns:a16="http://schemas.microsoft.com/office/drawing/2014/main" id="{4C2B287B-202E-B59A-582A-203E0D8E4ED8}"/>
              </a:ext>
            </a:extLst>
          </p:cNvPr>
          <p:cNvSpPr txBox="1">
            <a:spLocks noChangeArrowheads="1"/>
          </p:cNvSpPr>
          <p:nvPr/>
        </p:nvSpPr>
        <p:spPr bwMode="auto">
          <a:xfrm>
            <a:off x="2320925" y="3608388"/>
            <a:ext cx="4141788" cy="1016000"/>
          </a:xfrm>
          <a:prstGeom prst="rect">
            <a:avLst/>
          </a:prstGeom>
          <a:noFill/>
          <a:ln w="9525" algn="ctr">
            <a:noFill/>
            <a:miter lim="800000"/>
            <a:headEnd/>
            <a:tailEnd/>
          </a:ln>
          <a:effectLst/>
        </p:spPr>
        <p:txBody>
          <a:bodyPr>
            <a:spAutoFit/>
          </a:bodyPr>
          <a:lstStyle/>
          <a:p>
            <a:pPr algn="ctr" eaLnBrk="1" hangingPunct="1">
              <a:spcBef>
                <a:spcPct val="50000"/>
              </a:spcBef>
              <a:buFont typeface="Wingdings" pitchFamily="2" charset="2"/>
              <a:buNone/>
              <a:defRPr/>
            </a:pPr>
            <a:r>
              <a:rPr lang="zh-TW" altLang="en-US" dirty="0">
                <a:effectLst>
                  <a:outerShdw blurRad="38100" dist="38100" dir="2700000" algn="tl">
                    <a:srgbClr val="C0C0C0"/>
                  </a:outerShdw>
                </a:effectLst>
                <a:latin typeface="Arial" charset="0"/>
              </a:rPr>
              <a:t>試算表不平衡</a:t>
            </a:r>
            <a:endParaRPr lang="en-US" altLang="zh-TW" dirty="0">
              <a:effectLst>
                <a:outerShdw blurRad="38100" dist="38100" dir="2700000" algn="tl">
                  <a:srgbClr val="C0C0C0"/>
                </a:outerShdw>
              </a:effectLst>
              <a:latin typeface="Arial" charset="0"/>
            </a:endParaRPr>
          </a:p>
          <a:p>
            <a:pPr algn="ctr" eaLnBrk="1" hangingPunct="1">
              <a:spcBef>
                <a:spcPct val="50000"/>
              </a:spcBef>
              <a:buFont typeface="Wingdings" pitchFamily="2" charset="2"/>
              <a:buNone/>
              <a:defRPr/>
            </a:pPr>
            <a:r>
              <a:rPr lang="zh-TW" altLang="en-US" dirty="0">
                <a:effectLst>
                  <a:outerShdw blurRad="38100" dist="38100" dir="2700000" algn="tl">
                    <a:srgbClr val="C0C0C0"/>
                  </a:outerShdw>
                </a:effectLst>
                <a:latin typeface="Arial" charset="0"/>
              </a:rPr>
              <a:t>及建立暫記帳</a:t>
            </a:r>
            <a:endParaRPr lang="en-US" altLang="zh-TW" dirty="0">
              <a:effectLst>
                <a:outerShdw blurRad="38100" dist="38100" dir="2700000" algn="tl">
                  <a:srgbClr val="C0C0C0"/>
                </a:outerShdw>
              </a:effectLst>
              <a:latin typeface="Arial" charset="0"/>
            </a:endParaRPr>
          </a:p>
        </p:txBody>
      </p:sp>
      <p:sp>
        <p:nvSpPr>
          <p:cNvPr id="161809" name="AutoShape 17">
            <a:extLst>
              <a:ext uri="{FF2B5EF4-FFF2-40B4-BE49-F238E27FC236}">
                <a16:creationId xmlns:a16="http://schemas.microsoft.com/office/drawing/2014/main" id="{A596F686-73D4-779C-B1BE-83E287F30150}"/>
              </a:ext>
            </a:extLst>
          </p:cNvPr>
          <p:cNvSpPr>
            <a:spLocks noChangeArrowheads="1"/>
          </p:cNvSpPr>
          <p:nvPr/>
        </p:nvSpPr>
        <p:spPr bwMode="auto">
          <a:xfrm rot="-2007897">
            <a:off x="2460625" y="2962275"/>
            <a:ext cx="360363" cy="541338"/>
          </a:xfrm>
          <a:prstGeom prst="downArrow">
            <a:avLst>
              <a:gd name="adj1" fmla="val 50000"/>
              <a:gd name="adj2" fmla="val 37555"/>
            </a:avLst>
          </a:prstGeom>
          <a:solidFill>
            <a:srgbClr val="FF0000"/>
          </a:solidFill>
          <a:ln w="9525" algn="ctr">
            <a:solidFill>
              <a:schemeClr val="tx1"/>
            </a:solidFill>
            <a:miter lim="800000"/>
            <a:headEnd/>
            <a:tailEnd/>
          </a:ln>
        </p:spPr>
        <p:txBody>
          <a:bodyPr wrap="none" anchor="ctr"/>
          <a:lstStyle/>
          <a:p>
            <a:pPr eaLnBrk="1" hangingPunct="1">
              <a:buFont typeface="Wingdings" pitchFamily="2" charset="2"/>
              <a:buChar char="l"/>
              <a:defRPr/>
            </a:pPr>
            <a:endParaRPr lang="zh-TW" altLang="en-US" sz="2800">
              <a:effectLst>
                <a:outerShdw blurRad="38100" dist="38100" dir="2700000" algn="tl">
                  <a:srgbClr val="000000"/>
                </a:outerShdw>
              </a:effectLst>
              <a:latin typeface="Arial" charset="0"/>
            </a:endParaRPr>
          </a:p>
        </p:txBody>
      </p:sp>
      <p:sp>
        <p:nvSpPr>
          <p:cNvPr id="161810" name="AutoShape 18">
            <a:extLst>
              <a:ext uri="{FF2B5EF4-FFF2-40B4-BE49-F238E27FC236}">
                <a16:creationId xmlns:a16="http://schemas.microsoft.com/office/drawing/2014/main" id="{940FFCEE-F125-E4BF-DFCB-08BD2D46C76F}"/>
              </a:ext>
            </a:extLst>
          </p:cNvPr>
          <p:cNvSpPr>
            <a:spLocks noChangeArrowheads="1"/>
          </p:cNvSpPr>
          <p:nvPr/>
        </p:nvSpPr>
        <p:spPr bwMode="auto">
          <a:xfrm rot="2220692">
            <a:off x="5389563" y="2860675"/>
            <a:ext cx="360362" cy="630238"/>
          </a:xfrm>
          <a:prstGeom prst="downArrow">
            <a:avLst>
              <a:gd name="adj1" fmla="val 50000"/>
              <a:gd name="adj2" fmla="val 43723"/>
            </a:avLst>
          </a:prstGeom>
          <a:solidFill>
            <a:srgbClr val="FF0000"/>
          </a:solidFill>
          <a:ln w="9525" algn="ctr">
            <a:solidFill>
              <a:schemeClr val="tx1"/>
            </a:solidFill>
            <a:miter lim="800000"/>
            <a:headEnd/>
            <a:tailEnd/>
          </a:ln>
        </p:spPr>
        <p:txBody>
          <a:bodyPr wrap="none" anchor="ctr"/>
          <a:lstStyle/>
          <a:p>
            <a:pPr eaLnBrk="1" hangingPunct="1">
              <a:buFont typeface="Wingdings" pitchFamily="2" charset="2"/>
              <a:buChar char="l"/>
              <a:defRPr/>
            </a:pPr>
            <a:endParaRPr lang="zh-TW" altLang="en-US" sz="2800">
              <a:effectLst>
                <a:outerShdw blurRad="38100" dist="38100" dir="2700000" algn="tl">
                  <a:srgbClr val="000000"/>
                </a:outerShdw>
              </a:effectLst>
              <a:latin typeface="Arial" charset="0"/>
            </a:endParaRPr>
          </a:p>
        </p:txBody>
      </p:sp>
      <p:sp>
        <p:nvSpPr>
          <p:cNvPr id="161811" name="AutoShape 19">
            <a:extLst>
              <a:ext uri="{FF2B5EF4-FFF2-40B4-BE49-F238E27FC236}">
                <a16:creationId xmlns:a16="http://schemas.microsoft.com/office/drawing/2014/main" id="{BE9F5029-AF14-A9A5-F43B-2A2FBFE72096}"/>
              </a:ext>
            </a:extLst>
          </p:cNvPr>
          <p:cNvSpPr>
            <a:spLocks noChangeArrowheads="1"/>
          </p:cNvSpPr>
          <p:nvPr/>
        </p:nvSpPr>
        <p:spPr bwMode="auto">
          <a:xfrm rot="-576419">
            <a:off x="4233863" y="2886075"/>
            <a:ext cx="360362" cy="630238"/>
          </a:xfrm>
          <a:prstGeom prst="downArrow">
            <a:avLst>
              <a:gd name="adj1" fmla="val 50000"/>
              <a:gd name="adj2" fmla="val 43723"/>
            </a:avLst>
          </a:prstGeom>
          <a:solidFill>
            <a:srgbClr val="FF0000"/>
          </a:solidFill>
          <a:ln w="9525" algn="ctr">
            <a:solidFill>
              <a:schemeClr val="tx1"/>
            </a:solidFill>
            <a:miter lim="800000"/>
            <a:headEnd/>
            <a:tailEnd/>
          </a:ln>
        </p:spPr>
        <p:txBody>
          <a:bodyPr wrap="none" anchor="ctr"/>
          <a:lstStyle/>
          <a:p>
            <a:pPr eaLnBrk="1" hangingPunct="1">
              <a:buFont typeface="Wingdings" pitchFamily="2" charset="2"/>
              <a:buChar char="l"/>
              <a:defRPr/>
            </a:pPr>
            <a:endParaRPr lang="zh-TW" altLang="en-US" sz="2800">
              <a:effectLst>
                <a:outerShdw blurRad="38100" dist="38100" dir="2700000" algn="tl">
                  <a:srgbClr val="000000"/>
                </a:outerShdw>
              </a:effectLst>
              <a:latin typeface="Arial" charset="0"/>
            </a:endParaRPr>
          </a:p>
        </p:txBody>
      </p:sp>
      <p:sp>
        <p:nvSpPr>
          <p:cNvPr id="161812" name="Oval 20">
            <a:extLst>
              <a:ext uri="{FF2B5EF4-FFF2-40B4-BE49-F238E27FC236}">
                <a16:creationId xmlns:a16="http://schemas.microsoft.com/office/drawing/2014/main" id="{FFC9CADA-79AC-ED7A-E267-CF455DEE7F31}"/>
              </a:ext>
            </a:extLst>
          </p:cNvPr>
          <p:cNvSpPr>
            <a:spLocks noChangeArrowheads="1"/>
          </p:cNvSpPr>
          <p:nvPr/>
        </p:nvSpPr>
        <p:spPr bwMode="auto">
          <a:xfrm>
            <a:off x="431800" y="4868863"/>
            <a:ext cx="2251075" cy="1349375"/>
          </a:xfrm>
          <a:prstGeom prst="ellipse">
            <a:avLst/>
          </a:prstGeom>
          <a:solidFill>
            <a:srgbClr val="FFFF99"/>
          </a:solidFill>
          <a:ln w="9525" algn="ctr">
            <a:solidFill>
              <a:schemeClr val="tx1"/>
            </a:solidFill>
            <a:round/>
            <a:headEnd/>
            <a:tailEnd/>
          </a:ln>
          <a:effectLst>
            <a:outerShdw dist="107763" dir="2700000" algn="ctr" rotWithShape="0">
              <a:srgbClr val="808080">
                <a:alpha val="50000"/>
              </a:srgbClr>
            </a:outerShdw>
          </a:effectLst>
        </p:spPr>
        <p:txBody>
          <a:bodyPr wrap="none" anchor="ctr"/>
          <a:lstStyle/>
          <a:p>
            <a:pPr algn="ctr" eaLnBrk="1" hangingPunct="1">
              <a:buFont typeface="Wingdings" pitchFamily="2" charset="2"/>
              <a:buNone/>
              <a:defRPr/>
            </a:pPr>
            <a:r>
              <a:rPr lang="zh-TW" altLang="en-US" sz="2000" dirty="0">
                <a:effectLst>
                  <a:outerShdw blurRad="38100" dist="38100" dir="2700000" algn="tl">
                    <a:srgbClr val="000000"/>
                  </a:outerShdw>
                </a:effectLst>
                <a:latin typeface="Arial" charset="0"/>
              </a:rPr>
              <a:t>找出錯誤</a:t>
            </a:r>
            <a:endParaRPr lang="en-US" altLang="zh-TW" sz="2000" dirty="0">
              <a:effectLst>
                <a:outerShdw blurRad="38100" dist="38100" dir="2700000" algn="tl">
                  <a:srgbClr val="000000"/>
                </a:outerShdw>
              </a:effectLst>
              <a:latin typeface="Arial" charset="0"/>
            </a:endParaRPr>
          </a:p>
        </p:txBody>
      </p:sp>
      <p:sp>
        <p:nvSpPr>
          <p:cNvPr id="161813" name="Oval 21">
            <a:extLst>
              <a:ext uri="{FF2B5EF4-FFF2-40B4-BE49-F238E27FC236}">
                <a16:creationId xmlns:a16="http://schemas.microsoft.com/office/drawing/2014/main" id="{3C28AEB1-C979-9810-7614-BD8928CA6401}"/>
              </a:ext>
            </a:extLst>
          </p:cNvPr>
          <p:cNvSpPr>
            <a:spLocks noChangeArrowheads="1"/>
          </p:cNvSpPr>
          <p:nvPr/>
        </p:nvSpPr>
        <p:spPr bwMode="auto">
          <a:xfrm>
            <a:off x="3492500" y="4868863"/>
            <a:ext cx="2251075" cy="1349375"/>
          </a:xfrm>
          <a:prstGeom prst="ellipse">
            <a:avLst/>
          </a:prstGeom>
          <a:solidFill>
            <a:srgbClr val="FFFF99"/>
          </a:solidFill>
          <a:ln w="9525" algn="ctr">
            <a:solidFill>
              <a:schemeClr val="tx1"/>
            </a:solidFill>
            <a:round/>
            <a:headEnd/>
            <a:tailEnd/>
          </a:ln>
          <a:effectLst>
            <a:outerShdw dist="107763" dir="2700000" algn="ctr" rotWithShape="0">
              <a:srgbClr val="808080">
                <a:alpha val="50000"/>
              </a:srgbClr>
            </a:outerShdw>
          </a:effectLst>
        </p:spPr>
        <p:txBody>
          <a:bodyPr anchor="ctr"/>
          <a:lstStyle/>
          <a:p>
            <a:pPr algn="ctr" eaLnBrk="1" hangingPunct="1">
              <a:buFont typeface="Wingdings" pitchFamily="2" charset="2"/>
              <a:buNone/>
              <a:defRPr/>
            </a:pPr>
            <a:r>
              <a:rPr lang="zh-TW" altLang="en-US" sz="2000" dirty="0">
                <a:effectLst>
                  <a:outerShdw blurRad="38100" dist="38100" dir="2700000" algn="tl">
                    <a:srgbClr val="000000"/>
                  </a:outerShdw>
                </a:effectLst>
                <a:latin typeface="Arial" charset="0"/>
              </a:rPr>
              <a:t>更正錯誤</a:t>
            </a:r>
            <a:endParaRPr lang="en-US" altLang="zh-TW" sz="2000" dirty="0">
              <a:effectLst>
                <a:outerShdw blurRad="38100" dist="38100" dir="2700000" algn="tl">
                  <a:srgbClr val="000000"/>
                </a:outerShdw>
              </a:effectLst>
              <a:latin typeface="Arial" charset="0"/>
            </a:endParaRPr>
          </a:p>
        </p:txBody>
      </p:sp>
      <p:sp>
        <p:nvSpPr>
          <p:cNvPr id="161814" name="Oval 22">
            <a:extLst>
              <a:ext uri="{FF2B5EF4-FFF2-40B4-BE49-F238E27FC236}">
                <a16:creationId xmlns:a16="http://schemas.microsoft.com/office/drawing/2014/main" id="{F9290198-66DB-AF66-7B50-210DAB20B5FE}"/>
              </a:ext>
            </a:extLst>
          </p:cNvPr>
          <p:cNvSpPr>
            <a:spLocks noChangeArrowheads="1"/>
          </p:cNvSpPr>
          <p:nvPr/>
        </p:nvSpPr>
        <p:spPr bwMode="auto">
          <a:xfrm>
            <a:off x="6462713" y="4868863"/>
            <a:ext cx="2251075" cy="1349375"/>
          </a:xfrm>
          <a:prstGeom prst="ellipse">
            <a:avLst/>
          </a:prstGeom>
          <a:solidFill>
            <a:srgbClr val="FFFF99"/>
          </a:solidFill>
          <a:ln w="9525" algn="ctr">
            <a:solidFill>
              <a:schemeClr val="tx1"/>
            </a:solidFill>
            <a:round/>
            <a:headEnd/>
            <a:tailEnd/>
          </a:ln>
          <a:effectLst>
            <a:outerShdw dist="107763" dir="2700000" algn="ctr" rotWithShape="0">
              <a:srgbClr val="808080">
                <a:alpha val="50000"/>
              </a:srgbClr>
            </a:outerShdw>
          </a:effectLst>
        </p:spPr>
        <p:txBody>
          <a:bodyPr anchor="ctr"/>
          <a:lstStyle/>
          <a:p>
            <a:pPr algn="ctr" eaLnBrk="1" hangingPunct="1">
              <a:buFont typeface="Wingdings" pitchFamily="2" charset="2"/>
              <a:buNone/>
              <a:defRPr/>
            </a:pPr>
            <a:r>
              <a:rPr lang="zh-TW" altLang="en-US" sz="2000" dirty="0">
                <a:effectLst>
                  <a:outerShdw blurRad="38100" dist="38100" dir="2700000" algn="tl">
                    <a:srgbClr val="000000"/>
                  </a:outerShdw>
                </a:effectLst>
                <a:latin typeface="Arial" charset="0"/>
              </a:rPr>
              <a:t>刪除</a:t>
            </a:r>
            <a:endParaRPr lang="en-US" altLang="zh-TW" sz="2000" dirty="0">
              <a:effectLst>
                <a:outerShdw blurRad="38100" dist="38100" dir="2700000" algn="tl">
                  <a:srgbClr val="000000"/>
                </a:outerShdw>
              </a:effectLst>
              <a:latin typeface="Arial" charset="0"/>
            </a:endParaRPr>
          </a:p>
          <a:p>
            <a:pPr algn="ctr" eaLnBrk="1" hangingPunct="1">
              <a:buFont typeface="Wingdings" pitchFamily="2" charset="2"/>
              <a:buNone/>
              <a:defRPr/>
            </a:pPr>
            <a:r>
              <a:rPr lang="zh-TW" altLang="en-US" sz="2000" dirty="0">
                <a:effectLst>
                  <a:outerShdw blurRad="38100" dist="38100" dir="2700000" algn="tl">
                    <a:srgbClr val="000000"/>
                  </a:outerShdw>
                </a:effectLst>
                <a:latin typeface="Arial" charset="0"/>
              </a:rPr>
              <a:t>暫記帳</a:t>
            </a:r>
            <a:endParaRPr lang="en-US" altLang="zh-TW" sz="2000" dirty="0">
              <a:effectLst>
                <a:outerShdw blurRad="38100" dist="38100" dir="2700000" algn="tl">
                  <a:srgbClr val="000000"/>
                </a:outerShdw>
              </a:effectLst>
              <a:latin typeface="Arial" charset="0"/>
            </a:endParaRPr>
          </a:p>
        </p:txBody>
      </p:sp>
      <p:sp>
        <p:nvSpPr>
          <p:cNvPr id="161818" name="Line 26">
            <a:extLst>
              <a:ext uri="{FF2B5EF4-FFF2-40B4-BE49-F238E27FC236}">
                <a16:creationId xmlns:a16="http://schemas.microsoft.com/office/drawing/2014/main" id="{A4540A54-0C3E-C8A8-E3FC-6E3D5BF68D4B}"/>
              </a:ext>
            </a:extLst>
          </p:cNvPr>
          <p:cNvSpPr>
            <a:spLocks noChangeShapeType="1"/>
          </p:cNvSpPr>
          <p:nvPr/>
        </p:nvSpPr>
        <p:spPr bwMode="auto">
          <a:xfrm>
            <a:off x="2771775" y="5499100"/>
            <a:ext cx="630238" cy="0"/>
          </a:xfrm>
          <a:prstGeom prst="line">
            <a:avLst/>
          </a:prstGeom>
          <a:noFill/>
          <a:ln w="76200">
            <a:solidFill>
              <a:srgbClr val="996633"/>
            </a:solidFill>
            <a:round/>
            <a:headEnd/>
            <a:tailEnd type="triangle" w="med" len="med"/>
          </a:ln>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61820" name="Line 28">
            <a:extLst>
              <a:ext uri="{FF2B5EF4-FFF2-40B4-BE49-F238E27FC236}">
                <a16:creationId xmlns:a16="http://schemas.microsoft.com/office/drawing/2014/main" id="{9614FFFE-3BB9-4CC5-E8DF-691FC30492A2}"/>
              </a:ext>
            </a:extLst>
          </p:cNvPr>
          <p:cNvSpPr>
            <a:spLocks noChangeShapeType="1"/>
          </p:cNvSpPr>
          <p:nvPr/>
        </p:nvSpPr>
        <p:spPr bwMode="auto">
          <a:xfrm>
            <a:off x="5832475" y="5499100"/>
            <a:ext cx="539750" cy="0"/>
          </a:xfrm>
          <a:prstGeom prst="line">
            <a:avLst/>
          </a:prstGeom>
          <a:noFill/>
          <a:ln w="76200">
            <a:solidFill>
              <a:srgbClr val="996633"/>
            </a:solidFill>
            <a:round/>
            <a:headEnd/>
            <a:tailEnd type="triangle" w="med" len="med"/>
          </a:ln>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
        <p:nvSpPr>
          <p:cNvPr id="161821" name="Line 29">
            <a:extLst>
              <a:ext uri="{FF2B5EF4-FFF2-40B4-BE49-F238E27FC236}">
                <a16:creationId xmlns:a16="http://schemas.microsoft.com/office/drawing/2014/main" id="{246ACFFA-E846-E412-CF06-FA7692C3D126}"/>
              </a:ext>
            </a:extLst>
          </p:cNvPr>
          <p:cNvSpPr>
            <a:spLocks noChangeShapeType="1"/>
          </p:cNvSpPr>
          <p:nvPr/>
        </p:nvSpPr>
        <p:spPr bwMode="auto">
          <a:xfrm flipH="1">
            <a:off x="1511300" y="3968750"/>
            <a:ext cx="900113" cy="539750"/>
          </a:xfrm>
          <a:prstGeom prst="line">
            <a:avLst/>
          </a:prstGeom>
          <a:noFill/>
          <a:ln w="76200">
            <a:solidFill>
              <a:srgbClr val="996633"/>
            </a:solidFill>
            <a:round/>
            <a:headEnd/>
            <a:tailEnd type="triangle" w="med" len="med"/>
          </a:ln>
        </p:spPr>
        <p:txBody>
          <a:bodyPr anchor="ctr"/>
          <a:lstStyle/>
          <a:p>
            <a:pPr eaLnBrk="1" hangingPunct="1">
              <a:defRPr/>
            </a:pPr>
            <a:endParaRPr lang="zh-TW" altLang="en-US">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1801"/>
                                        </p:tgtEl>
                                        <p:attrNameLst>
                                          <p:attrName>style.visibility</p:attrName>
                                        </p:attrNameLst>
                                      </p:cBhvr>
                                      <p:to>
                                        <p:strVal val="visible"/>
                                      </p:to>
                                    </p:set>
                                    <p:animEffect transition="in" filter="box(in)">
                                      <p:cBhvr>
                                        <p:cTn id="7" dur="500"/>
                                        <p:tgtEl>
                                          <p:spTgt spid="161801"/>
                                        </p:tgtEl>
                                      </p:cBhvr>
                                    </p:animEffect>
                                  </p:childTnLst>
                                </p:cTn>
                              </p:par>
                              <p:par>
                                <p:cTn id="8" presetID="4" presetClass="entr" presetSubtype="16" fill="hold" nodeType="withEffect">
                                  <p:stCondLst>
                                    <p:cond delay="0"/>
                                  </p:stCondLst>
                                  <p:childTnLst>
                                    <p:set>
                                      <p:cBhvr>
                                        <p:cTn id="9" dur="1" fill="hold">
                                          <p:stCondLst>
                                            <p:cond delay="0"/>
                                          </p:stCondLst>
                                        </p:cTn>
                                        <p:tgtEl>
                                          <p:spTgt spid="161806"/>
                                        </p:tgtEl>
                                        <p:attrNameLst>
                                          <p:attrName>style.visibility</p:attrName>
                                        </p:attrNameLst>
                                      </p:cBhvr>
                                      <p:to>
                                        <p:strVal val="visible"/>
                                      </p:to>
                                    </p:set>
                                    <p:animEffect transition="in" filter="box(in)">
                                      <p:cBhvr>
                                        <p:cTn id="10" dur="500"/>
                                        <p:tgtEl>
                                          <p:spTgt spid="161806"/>
                                        </p:tgtEl>
                                      </p:cBhvr>
                                    </p:animEffect>
                                  </p:childTnLst>
                                </p:cTn>
                              </p:par>
                              <p:par>
                                <p:cTn id="11" presetID="4" presetClass="entr" presetSubtype="16" fill="hold" nodeType="withEffect">
                                  <p:stCondLst>
                                    <p:cond delay="0"/>
                                  </p:stCondLst>
                                  <p:childTnLst>
                                    <p:set>
                                      <p:cBhvr>
                                        <p:cTn id="12" dur="1" fill="hold">
                                          <p:stCondLst>
                                            <p:cond delay="0"/>
                                          </p:stCondLst>
                                        </p:cTn>
                                        <p:tgtEl>
                                          <p:spTgt spid="161807"/>
                                        </p:tgtEl>
                                        <p:attrNameLst>
                                          <p:attrName>style.visibility</p:attrName>
                                        </p:attrNameLst>
                                      </p:cBhvr>
                                      <p:to>
                                        <p:strVal val="visible"/>
                                      </p:to>
                                    </p:set>
                                    <p:animEffect transition="in" filter="box(in)">
                                      <p:cBhvr>
                                        <p:cTn id="13" dur="500"/>
                                        <p:tgtEl>
                                          <p:spTgt spid="1618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61809"/>
                                        </p:tgtEl>
                                        <p:attrNameLst>
                                          <p:attrName>style.visibility</p:attrName>
                                        </p:attrNameLst>
                                      </p:cBhvr>
                                      <p:to>
                                        <p:strVal val="visible"/>
                                      </p:to>
                                    </p:set>
                                    <p:animEffect transition="in" filter="box(in)">
                                      <p:cBhvr>
                                        <p:cTn id="18" dur="500"/>
                                        <p:tgtEl>
                                          <p:spTgt spid="161809"/>
                                        </p:tgtEl>
                                      </p:cBhvr>
                                    </p:animEffect>
                                  </p:childTnLst>
                                </p:cTn>
                              </p:par>
                              <p:par>
                                <p:cTn id="19" presetID="4" presetClass="entr" presetSubtype="16" fill="hold" nodeType="withEffect">
                                  <p:stCondLst>
                                    <p:cond delay="0"/>
                                  </p:stCondLst>
                                  <p:childTnLst>
                                    <p:set>
                                      <p:cBhvr>
                                        <p:cTn id="20" dur="1" fill="hold">
                                          <p:stCondLst>
                                            <p:cond delay="0"/>
                                          </p:stCondLst>
                                        </p:cTn>
                                        <p:tgtEl>
                                          <p:spTgt spid="161811"/>
                                        </p:tgtEl>
                                        <p:attrNameLst>
                                          <p:attrName>style.visibility</p:attrName>
                                        </p:attrNameLst>
                                      </p:cBhvr>
                                      <p:to>
                                        <p:strVal val="visible"/>
                                      </p:to>
                                    </p:set>
                                    <p:animEffect transition="in" filter="box(in)">
                                      <p:cBhvr>
                                        <p:cTn id="21" dur="500"/>
                                        <p:tgtEl>
                                          <p:spTgt spid="161811"/>
                                        </p:tgtEl>
                                      </p:cBhvr>
                                    </p:animEffect>
                                  </p:childTnLst>
                                </p:cTn>
                              </p:par>
                              <p:par>
                                <p:cTn id="22" presetID="4" presetClass="entr" presetSubtype="16" fill="hold" nodeType="withEffect">
                                  <p:stCondLst>
                                    <p:cond delay="0"/>
                                  </p:stCondLst>
                                  <p:childTnLst>
                                    <p:set>
                                      <p:cBhvr>
                                        <p:cTn id="23" dur="1" fill="hold">
                                          <p:stCondLst>
                                            <p:cond delay="0"/>
                                          </p:stCondLst>
                                        </p:cTn>
                                        <p:tgtEl>
                                          <p:spTgt spid="161810"/>
                                        </p:tgtEl>
                                        <p:attrNameLst>
                                          <p:attrName>style.visibility</p:attrName>
                                        </p:attrNameLst>
                                      </p:cBhvr>
                                      <p:to>
                                        <p:strVal val="visible"/>
                                      </p:to>
                                    </p:set>
                                    <p:animEffect transition="in" filter="box(in)">
                                      <p:cBhvr>
                                        <p:cTn id="24" dur="500"/>
                                        <p:tgtEl>
                                          <p:spTgt spid="1618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61808"/>
                                        </p:tgtEl>
                                        <p:attrNameLst>
                                          <p:attrName>style.visibility</p:attrName>
                                        </p:attrNameLst>
                                      </p:cBhvr>
                                      <p:to>
                                        <p:strVal val="visible"/>
                                      </p:to>
                                    </p:set>
                                    <p:animEffect transition="in" filter="box(in)">
                                      <p:cBhvr>
                                        <p:cTn id="29" dur="500"/>
                                        <p:tgtEl>
                                          <p:spTgt spid="16180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61821"/>
                                        </p:tgtEl>
                                        <p:attrNameLst>
                                          <p:attrName>style.visibility</p:attrName>
                                        </p:attrNameLst>
                                      </p:cBhvr>
                                      <p:to>
                                        <p:strVal val="visible"/>
                                      </p:to>
                                    </p:set>
                                    <p:animEffect transition="in" filter="box(in)">
                                      <p:cBhvr>
                                        <p:cTn id="34" dur="500"/>
                                        <p:tgtEl>
                                          <p:spTgt spid="161821"/>
                                        </p:tgtEl>
                                      </p:cBhvr>
                                    </p:animEffect>
                                  </p:childTnLst>
                                </p:cTn>
                              </p:par>
                              <p:par>
                                <p:cTn id="35" presetID="4" presetClass="entr" presetSubtype="16" fill="hold" nodeType="withEffect">
                                  <p:stCondLst>
                                    <p:cond delay="0"/>
                                  </p:stCondLst>
                                  <p:childTnLst>
                                    <p:set>
                                      <p:cBhvr>
                                        <p:cTn id="36" dur="1" fill="hold">
                                          <p:stCondLst>
                                            <p:cond delay="0"/>
                                          </p:stCondLst>
                                        </p:cTn>
                                        <p:tgtEl>
                                          <p:spTgt spid="161812"/>
                                        </p:tgtEl>
                                        <p:attrNameLst>
                                          <p:attrName>style.visibility</p:attrName>
                                        </p:attrNameLst>
                                      </p:cBhvr>
                                      <p:to>
                                        <p:strVal val="visible"/>
                                      </p:to>
                                    </p:set>
                                    <p:animEffect transition="in" filter="box(in)">
                                      <p:cBhvr>
                                        <p:cTn id="37" dur="500"/>
                                        <p:tgtEl>
                                          <p:spTgt spid="1618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61818"/>
                                        </p:tgtEl>
                                        <p:attrNameLst>
                                          <p:attrName>style.visibility</p:attrName>
                                        </p:attrNameLst>
                                      </p:cBhvr>
                                      <p:to>
                                        <p:strVal val="visible"/>
                                      </p:to>
                                    </p:set>
                                    <p:animEffect transition="in" filter="box(in)">
                                      <p:cBhvr>
                                        <p:cTn id="42" dur="500"/>
                                        <p:tgtEl>
                                          <p:spTgt spid="161818"/>
                                        </p:tgtEl>
                                      </p:cBhvr>
                                    </p:animEffect>
                                  </p:childTnLst>
                                </p:cTn>
                              </p:par>
                              <p:par>
                                <p:cTn id="43" presetID="4" presetClass="entr" presetSubtype="16" fill="hold" nodeType="withEffect">
                                  <p:stCondLst>
                                    <p:cond delay="0"/>
                                  </p:stCondLst>
                                  <p:childTnLst>
                                    <p:set>
                                      <p:cBhvr>
                                        <p:cTn id="44" dur="1" fill="hold">
                                          <p:stCondLst>
                                            <p:cond delay="0"/>
                                          </p:stCondLst>
                                        </p:cTn>
                                        <p:tgtEl>
                                          <p:spTgt spid="161813"/>
                                        </p:tgtEl>
                                        <p:attrNameLst>
                                          <p:attrName>style.visibility</p:attrName>
                                        </p:attrNameLst>
                                      </p:cBhvr>
                                      <p:to>
                                        <p:strVal val="visible"/>
                                      </p:to>
                                    </p:set>
                                    <p:animEffect transition="in" filter="box(in)">
                                      <p:cBhvr>
                                        <p:cTn id="45" dur="500"/>
                                        <p:tgtEl>
                                          <p:spTgt spid="1618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161820"/>
                                        </p:tgtEl>
                                        <p:attrNameLst>
                                          <p:attrName>style.visibility</p:attrName>
                                        </p:attrNameLst>
                                      </p:cBhvr>
                                      <p:to>
                                        <p:strVal val="visible"/>
                                      </p:to>
                                    </p:set>
                                    <p:animEffect transition="in" filter="box(in)">
                                      <p:cBhvr>
                                        <p:cTn id="50" dur="500"/>
                                        <p:tgtEl>
                                          <p:spTgt spid="161820"/>
                                        </p:tgtEl>
                                      </p:cBhvr>
                                    </p:animEffect>
                                  </p:childTnLst>
                                </p:cTn>
                              </p:par>
                              <p:par>
                                <p:cTn id="51" presetID="4" presetClass="entr" presetSubtype="16" fill="hold" nodeType="withEffect">
                                  <p:stCondLst>
                                    <p:cond delay="0"/>
                                  </p:stCondLst>
                                  <p:childTnLst>
                                    <p:set>
                                      <p:cBhvr>
                                        <p:cTn id="52" dur="1" fill="hold">
                                          <p:stCondLst>
                                            <p:cond delay="0"/>
                                          </p:stCondLst>
                                        </p:cTn>
                                        <p:tgtEl>
                                          <p:spTgt spid="161814"/>
                                        </p:tgtEl>
                                        <p:attrNameLst>
                                          <p:attrName>style.visibility</p:attrName>
                                        </p:attrNameLst>
                                      </p:cBhvr>
                                      <p:to>
                                        <p:strVal val="visible"/>
                                      </p:to>
                                    </p:set>
                                    <p:animEffect transition="in" filter="box(in)">
                                      <p:cBhvr>
                                        <p:cTn id="53" dur="500"/>
                                        <p:tgtEl>
                                          <p:spTgt spid="161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1" grpId="0" animBg="1"/>
      <p:bldP spid="161806" grpId="0" animBg="1"/>
      <p:bldP spid="161807" grpId="0" animBg="1"/>
      <p:bldP spid="161808" grpId="0"/>
      <p:bldP spid="161809" grpId="0" animBg="1"/>
      <p:bldP spid="161810" grpId="0" animBg="1"/>
      <p:bldP spid="161811" grpId="0" animBg="1"/>
      <p:bldP spid="161812" grpId="0" animBg="1"/>
      <p:bldP spid="161813" grpId="0" animBg="1"/>
      <p:bldP spid="1618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頁尾版面配置區 4">
            <a:extLst>
              <a:ext uri="{FF2B5EF4-FFF2-40B4-BE49-F238E27FC236}">
                <a16:creationId xmlns:a16="http://schemas.microsoft.com/office/drawing/2014/main" id="{66434B15-567A-4A0E-5CC4-09D3F884969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5CC42370-0770-B249-9C4E-14B95E14071A}" type="slidenum">
              <a:rPr kumimoji="0" lang="en-US" altLang="zh-TW" sz="1200" b="0" smtClean="0">
                <a:solidFill>
                  <a:schemeClr val="tx1"/>
                </a:solidFill>
              </a:rPr>
              <a:pPr/>
              <a:t>76</a:t>
            </a:fld>
            <a:endParaRPr kumimoji="0" lang="en-US" altLang="zh-TW" sz="1200" b="0">
              <a:solidFill>
                <a:schemeClr val="tx1"/>
              </a:solidFill>
            </a:endParaRPr>
          </a:p>
        </p:txBody>
      </p:sp>
      <p:sp>
        <p:nvSpPr>
          <p:cNvPr id="159747" name="Rectangle 14">
            <a:extLst>
              <a:ext uri="{FF2B5EF4-FFF2-40B4-BE49-F238E27FC236}">
                <a16:creationId xmlns:a16="http://schemas.microsoft.com/office/drawing/2014/main" id="{19AFD77C-7A21-1096-9022-DF45463991A8}"/>
              </a:ext>
            </a:extLst>
          </p:cNvPr>
          <p:cNvSpPr>
            <a:spLocks noGrp="1" noChangeArrowheads="1"/>
          </p:cNvSpPr>
          <p:nvPr>
            <p:ph type="ctrTitle" idx="4294967295"/>
          </p:nvPr>
        </p:nvSpPr>
        <p:spPr>
          <a:xfrm>
            <a:off x="685800" y="2798763"/>
            <a:ext cx="7772400" cy="1470025"/>
          </a:xfrm>
        </p:spPr>
        <p:txBody>
          <a:bodyPr/>
          <a:lstStyle/>
          <a:p>
            <a:pPr algn="ctr"/>
            <a:r>
              <a:rPr lang="zh-TW" altLang="en-US" sz="4800">
                <a:ea typeface="新細明體" panose="02020500000000000000" pitchFamily="18" charset="-120"/>
              </a:rPr>
              <a:t>完</a:t>
            </a:r>
            <a:r>
              <a:rPr lang="en-US" altLang="zh-TW">
                <a:ea typeface="新細明體" panose="02020500000000000000" pitchFamily="18" charset="-120"/>
              </a:rPr>
              <a:t/>
            </a:r>
            <a:br>
              <a:rPr lang="en-US" altLang="zh-TW">
                <a:ea typeface="新細明體" panose="02020500000000000000" pitchFamily="18" charset="-120"/>
              </a:rPr>
            </a:br>
            <a:endParaRPr lang="zh-TW" altLang="en-US">
              <a:ea typeface="新細明體" panose="02020500000000000000" pitchFamily="18"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頁尾版面配置區 4">
            <a:extLst>
              <a:ext uri="{FF2B5EF4-FFF2-40B4-BE49-F238E27FC236}">
                <a16:creationId xmlns:a16="http://schemas.microsoft.com/office/drawing/2014/main" id="{EC832CA6-865C-A457-284C-36DD6A923A4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EBFED65C-207C-EC40-871A-169214179733}" type="slidenum">
              <a:rPr kumimoji="0" lang="en-US" altLang="zh-TW" sz="1200" b="0" smtClean="0">
                <a:solidFill>
                  <a:schemeClr val="tx1"/>
                </a:solidFill>
              </a:rPr>
              <a:pPr/>
              <a:t>8</a:t>
            </a:fld>
            <a:endParaRPr kumimoji="0" lang="en-US" altLang="zh-TW" sz="1200" b="0">
              <a:solidFill>
                <a:schemeClr val="tx1"/>
              </a:solidFill>
            </a:endParaRPr>
          </a:p>
        </p:txBody>
      </p:sp>
      <p:sp>
        <p:nvSpPr>
          <p:cNvPr id="20483" name="Rectangle 3">
            <a:extLst>
              <a:ext uri="{FF2B5EF4-FFF2-40B4-BE49-F238E27FC236}">
                <a16:creationId xmlns:a16="http://schemas.microsoft.com/office/drawing/2014/main" id="{1182693C-FEE9-6982-185D-FCB5E84DF614}"/>
              </a:ext>
            </a:extLst>
          </p:cNvPr>
          <p:cNvSpPr>
            <a:spLocks noGrp="1" noChangeArrowheads="1"/>
          </p:cNvSpPr>
          <p:nvPr>
            <p:ph type="body" idx="1"/>
          </p:nvPr>
        </p:nvSpPr>
        <p:spPr>
          <a:xfrm>
            <a:off x="500063" y="2446338"/>
            <a:ext cx="8229600" cy="3322637"/>
          </a:xfrm>
        </p:spPr>
        <p:txBody>
          <a:bodyPr/>
          <a:lstStyle/>
          <a:p>
            <a:pPr eaLnBrk="1" hangingPunct="1">
              <a:lnSpc>
                <a:spcPct val="90000"/>
              </a:lnSpc>
            </a:pPr>
            <a:r>
              <a:rPr lang="zh-TW" altLang="en-US" dirty="0">
                <a:ea typeface="新細明體" panose="02020500000000000000" pitchFamily="18" charset="-120"/>
              </a:rPr>
              <a:t>定期指示</a:t>
            </a:r>
            <a:endParaRPr lang="en-US" altLang="zh-TW" dirty="0">
              <a:ea typeface="新細明體" panose="02020500000000000000" pitchFamily="18" charset="-120"/>
            </a:endParaRPr>
          </a:p>
          <a:p>
            <a:pPr eaLnBrk="1" hangingPunct="1">
              <a:lnSpc>
                <a:spcPct val="90000"/>
              </a:lnSpc>
            </a:pPr>
            <a:r>
              <a:rPr lang="zh-TW" altLang="en-US" dirty="0">
                <a:ea typeface="新細明體" panose="02020500000000000000" pitchFamily="18" charset="-120"/>
              </a:rPr>
              <a:t>直接借記</a:t>
            </a:r>
            <a:endParaRPr lang="en-US" altLang="zh-TW" dirty="0">
              <a:ea typeface="新細明體" panose="02020500000000000000" pitchFamily="18" charset="-120"/>
            </a:endParaRPr>
          </a:p>
          <a:p>
            <a:pPr eaLnBrk="1" hangingPunct="1">
              <a:lnSpc>
                <a:spcPct val="90000"/>
              </a:lnSpc>
            </a:pPr>
            <a:r>
              <a:rPr lang="zh-TW" altLang="en-US" dirty="0">
                <a:ea typeface="新細明體" panose="02020500000000000000" pitchFamily="18" charset="-120"/>
              </a:rPr>
              <a:t>貸項轉帳</a:t>
            </a:r>
            <a:endParaRPr lang="en-US" altLang="zh-TW" dirty="0">
              <a:ea typeface="新細明體" panose="02020500000000000000" pitchFamily="18" charset="-120"/>
            </a:endParaRPr>
          </a:p>
          <a:p>
            <a:pPr eaLnBrk="1" hangingPunct="1">
              <a:lnSpc>
                <a:spcPct val="90000"/>
              </a:lnSpc>
            </a:pPr>
            <a:r>
              <a:rPr lang="zh-TW" altLang="en-US" dirty="0">
                <a:ea typeface="新細明體" panose="02020500000000000000" pitchFamily="18" charset="-120"/>
              </a:rPr>
              <a:t>銀行手續費</a:t>
            </a:r>
            <a:endParaRPr lang="en-US" altLang="zh-TW" dirty="0">
              <a:ea typeface="新細明體" panose="02020500000000000000" pitchFamily="18" charset="-120"/>
            </a:endParaRPr>
          </a:p>
          <a:p>
            <a:pPr eaLnBrk="1" hangingPunct="1">
              <a:lnSpc>
                <a:spcPct val="90000"/>
              </a:lnSpc>
            </a:pPr>
            <a:r>
              <a:rPr lang="zh-TW" altLang="en-US" dirty="0">
                <a:ea typeface="新細明體" panose="02020500000000000000" pitchFamily="18" charset="-120"/>
              </a:rPr>
              <a:t>拒付支票</a:t>
            </a:r>
            <a:endParaRPr lang="en-US" altLang="zh-TW" dirty="0">
              <a:ea typeface="新細明體" panose="02020500000000000000" pitchFamily="18" charset="-120"/>
            </a:endParaRPr>
          </a:p>
          <a:p>
            <a:pPr eaLnBrk="1" hangingPunct="1">
              <a:lnSpc>
                <a:spcPct val="90000"/>
              </a:lnSpc>
            </a:pPr>
            <a:r>
              <a:rPr lang="zh-TW" altLang="en-US" dirty="0">
                <a:ea typeface="新細明體" panose="02020500000000000000" pitchFamily="18" charset="-120"/>
              </a:rPr>
              <a:t>銀行錯誤</a:t>
            </a:r>
            <a:endParaRPr lang="en-US" altLang="zh-TW" dirty="0">
              <a:ea typeface="新細明體" panose="02020500000000000000" pitchFamily="18" charset="-120"/>
            </a:endParaRPr>
          </a:p>
        </p:txBody>
      </p:sp>
      <p:sp>
        <p:nvSpPr>
          <p:cNvPr id="20484" name="Rectangle 2">
            <a:extLst>
              <a:ext uri="{FF2B5EF4-FFF2-40B4-BE49-F238E27FC236}">
                <a16:creationId xmlns:a16="http://schemas.microsoft.com/office/drawing/2014/main" id="{52EFAA7B-85EC-4368-CD3E-0827F739F160}"/>
              </a:ext>
            </a:extLst>
          </p:cNvPr>
          <p:cNvSpPr>
            <a:spLocks noGrp="1" noChangeArrowheads="1"/>
          </p:cNvSpPr>
          <p:nvPr>
            <p:ph type="title"/>
          </p:nvPr>
        </p:nvSpPr>
        <p:spPr>
          <a:xfrm>
            <a:off x="409575" y="-80963"/>
            <a:ext cx="7634288" cy="1349376"/>
          </a:xfrm>
        </p:spPr>
        <p:txBody>
          <a:bodyPr/>
          <a:lstStyle/>
          <a:p>
            <a:pPr eaLnBrk="1" hangingPunct="1"/>
            <a:r>
              <a:rPr lang="zh-TW" altLang="en-US" sz="4000" dirty="0">
                <a:ea typeface="新細明體" panose="02020500000000000000" pitchFamily="18" charset="-120"/>
              </a:rPr>
              <a:t>導致差異的原因：</a:t>
            </a:r>
            <a:r>
              <a:rPr lang="en-US" altLang="zh-TW" sz="4000" dirty="0">
                <a:ea typeface="新細明體" panose="02020500000000000000" pitchFamily="18" charset="-120"/>
              </a:rPr>
              <a:t/>
            </a:r>
            <a:br>
              <a:rPr lang="en-US" altLang="zh-TW" sz="4000" dirty="0">
                <a:ea typeface="新細明體" panose="02020500000000000000" pitchFamily="18" charset="-120"/>
              </a:rPr>
            </a:br>
            <a:r>
              <a:rPr lang="zh-TW" altLang="en-US" sz="4000" dirty="0">
                <a:ea typeface="新細明體" panose="02020500000000000000" pitchFamily="18" charset="-120"/>
              </a:rPr>
              <a:t>    </a:t>
            </a:r>
            <a:r>
              <a:rPr lang="zh-TW" altLang="en-US" sz="3200" dirty="0">
                <a:ea typeface="新細明體" panose="02020500000000000000" pitchFamily="18" charset="-120"/>
              </a:rPr>
              <a:t>只在銀行結單顯示的入帳分錄</a:t>
            </a:r>
            <a:endParaRPr lang="en-US" altLang="zh-TW" sz="3200" dirty="0">
              <a:ea typeface="新細明體" panose="02020500000000000000" pitchFamily="18" charset="-120"/>
            </a:endParaRPr>
          </a:p>
        </p:txBody>
      </p:sp>
      <p:pic>
        <p:nvPicPr>
          <p:cNvPr id="20485" name="Picture 9">
            <a:extLst>
              <a:ext uri="{FF2B5EF4-FFF2-40B4-BE49-F238E27FC236}">
                <a16:creationId xmlns:a16="http://schemas.microsoft.com/office/drawing/2014/main" id="{128C15D9-7333-836C-E263-119DA839E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050"/>
            <a:ext cx="2524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頁尾版面配置區 4">
            <a:extLst>
              <a:ext uri="{FF2B5EF4-FFF2-40B4-BE49-F238E27FC236}">
                <a16:creationId xmlns:a16="http://schemas.microsoft.com/office/drawing/2014/main" id="{7075DE55-0E77-145F-12BB-93790397092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anose="020B0604020202020204" pitchFamily="34" charset="0"/>
                <a:ea typeface="新細明體" panose="02020500000000000000" pitchFamily="18" charset="-120"/>
              </a:defRPr>
            </a:lvl1pPr>
            <a:lvl2pPr marL="742950" indent="-285750">
              <a:defRPr kumimoji="1" sz="2400" b="1">
                <a:solidFill>
                  <a:schemeClr val="tx2"/>
                </a:solidFill>
                <a:latin typeface="Arial" panose="020B0604020202020204" pitchFamily="34" charset="0"/>
                <a:ea typeface="新細明體" panose="02020500000000000000" pitchFamily="18" charset="-120"/>
              </a:defRPr>
            </a:lvl2pPr>
            <a:lvl3pPr marL="1143000" indent="-228600">
              <a:defRPr kumimoji="1" sz="2400" b="1">
                <a:solidFill>
                  <a:schemeClr val="tx2"/>
                </a:solidFill>
                <a:latin typeface="Arial" panose="020B0604020202020204" pitchFamily="34" charset="0"/>
                <a:ea typeface="新細明體" panose="02020500000000000000" pitchFamily="18" charset="-120"/>
              </a:defRPr>
            </a:lvl3pPr>
            <a:lvl4pPr marL="1600200" indent="-228600">
              <a:defRPr kumimoji="1" sz="2400" b="1">
                <a:solidFill>
                  <a:schemeClr val="tx2"/>
                </a:solidFill>
                <a:latin typeface="Arial" panose="020B0604020202020204" pitchFamily="34" charset="0"/>
                <a:ea typeface="新細明體" panose="02020500000000000000" pitchFamily="18" charset="-120"/>
              </a:defRPr>
            </a:lvl4pPr>
            <a:lvl5pPr marL="2057400" indent="-228600">
              <a:defRPr kumimoji="1" sz="24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b="1">
                <a:solidFill>
                  <a:schemeClr val="tx2"/>
                </a:solidFill>
                <a:latin typeface="Arial" panose="020B0604020202020204" pitchFamily="34" charset="0"/>
                <a:ea typeface="新細明體" panose="02020500000000000000" pitchFamily="18" charset="-120"/>
              </a:defRPr>
            </a:lvl9pPr>
          </a:lstStyle>
          <a:p>
            <a:endParaRPr kumimoji="0" lang="en-US" altLang="zh-TW" sz="1200" b="0">
              <a:solidFill>
                <a:schemeClr val="tx1"/>
              </a:solidFill>
            </a:endParaRPr>
          </a:p>
          <a:p>
            <a:fld id="{35194ABA-3752-4047-8BDE-841E70C8F1CC}" type="slidenum">
              <a:rPr kumimoji="0" lang="en-US" altLang="zh-TW" sz="1200" b="0" smtClean="0">
                <a:solidFill>
                  <a:schemeClr val="tx1"/>
                </a:solidFill>
              </a:rPr>
              <a:pPr/>
              <a:t>9</a:t>
            </a:fld>
            <a:endParaRPr kumimoji="0" lang="en-US" altLang="zh-TW" sz="1200" b="0">
              <a:solidFill>
                <a:schemeClr val="tx1"/>
              </a:solidFill>
            </a:endParaRPr>
          </a:p>
        </p:txBody>
      </p:sp>
      <p:sp>
        <p:nvSpPr>
          <p:cNvPr id="11" name="矩形 10">
            <a:extLst>
              <a:ext uri="{FF2B5EF4-FFF2-40B4-BE49-F238E27FC236}">
                <a16:creationId xmlns:a16="http://schemas.microsoft.com/office/drawing/2014/main" id="{1A9B60DC-B258-8252-DCAA-9B3888FB20B8}"/>
              </a:ext>
            </a:extLst>
          </p:cNvPr>
          <p:cNvSpPr/>
          <p:nvPr/>
        </p:nvSpPr>
        <p:spPr>
          <a:xfrm>
            <a:off x="3124192" y="1528752"/>
            <a:ext cx="5429279" cy="1754326"/>
          </a:xfrm>
          <a:prstGeom prst="rect">
            <a:avLst/>
          </a:prstGeom>
        </p:spPr>
        <p:txBody>
          <a:bodyPr>
            <a:spAutoFit/>
          </a:bodyPr>
          <a:lstStyle/>
          <a:p>
            <a:pPr algn="ctr" eaLnBrk="1" hangingPunct="1">
              <a:buFont typeface="Wingdings" pitchFamily="2" charset="2"/>
              <a:buNone/>
              <a:defRPr/>
            </a:pPr>
            <a:r>
              <a:rPr lang="zh-TW" altLang="en-US" sz="5400" dirty="0">
                <a:ln w="18000">
                  <a:solidFill>
                    <a:srgbClr val="669999">
                      <a:satMod val="140000"/>
                    </a:srgbClr>
                  </a:solidFill>
                  <a:prstDash val="solid"/>
                  <a:miter lim="800000"/>
                </a:ln>
                <a:noFill/>
                <a:effectLst>
                  <a:outerShdw blurRad="25500" dist="23000" dir="7020000" algn="tl">
                    <a:srgbClr val="000000">
                      <a:alpha val="50000"/>
                    </a:srgbClr>
                  </a:outerShdw>
                </a:effectLst>
                <a:latin typeface="Arial" charset="0"/>
              </a:rPr>
              <a:t>一旦發現差異，我們該怎樣處理？</a:t>
            </a:r>
          </a:p>
        </p:txBody>
      </p:sp>
      <p:pic>
        <p:nvPicPr>
          <p:cNvPr id="22532" name="Picture 7">
            <a:extLst>
              <a:ext uri="{FF2B5EF4-FFF2-40B4-BE49-F238E27FC236}">
                <a16:creationId xmlns:a16="http://schemas.microsoft.com/office/drawing/2014/main" id="{3AA2B48B-47C0-FDA9-6023-59EAF33E9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519488"/>
            <a:ext cx="2070100"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3_Networ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22167</TotalTime>
  <Words>7217</Words>
  <Application>Microsoft Office PowerPoint</Application>
  <PresentationFormat>如螢幕大小 (4:3)</PresentationFormat>
  <Paragraphs>1124</Paragraphs>
  <Slides>76</Slides>
  <Notes>76</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76</vt:i4>
      </vt:variant>
    </vt:vector>
  </HeadingPairs>
  <TitlesOfParts>
    <vt:vector size="89" baseType="lpstr">
      <vt:lpstr>Arial Unicode MS</vt:lpstr>
      <vt:lpstr>DotumChe</vt:lpstr>
      <vt:lpstr>Poiret One</vt:lpstr>
      <vt:lpstr>SimSun</vt:lpstr>
      <vt:lpstr>新細明體</vt:lpstr>
      <vt:lpstr>標楷體</vt:lpstr>
      <vt:lpstr>Arial</vt:lpstr>
      <vt:lpstr>Calibri</vt:lpstr>
      <vt:lpstr>Comic Sans MS</vt:lpstr>
      <vt:lpstr>Times New Roman</vt:lpstr>
      <vt:lpstr>Wingdings</vt:lpstr>
      <vt:lpstr>Wingdings 2</vt:lpstr>
      <vt:lpstr>5_Network</vt:lpstr>
      <vt:lpstr>企業會財選修部分 會計學習範疇 － 財務會計</vt:lpstr>
      <vt:lpstr>第一課節 銀行往來調節表</vt:lpstr>
      <vt:lpstr>公司的銀行存款記錄</vt:lpstr>
      <vt:lpstr>現金簿與銀行結單的差異</vt:lpstr>
      <vt:lpstr>在下列情況下，差異可能會出現…</vt:lpstr>
      <vt:lpstr>解釋差異</vt:lpstr>
      <vt:lpstr>導致差異的原因：     只在現金簿記錄的入帳分錄</vt:lpstr>
      <vt:lpstr>導致差異的原因：     只在銀行結單顯示的入帳分錄</vt:lpstr>
      <vt:lpstr>PowerPoint 簡報</vt:lpstr>
      <vt:lpstr>調節步驟</vt:lpstr>
      <vt:lpstr>PowerPoint 簡報</vt:lpstr>
      <vt:lpstr>PowerPoint 簡報</vt:lpstr>
      <vt:lpstr>PowerPoint 簡報</vt:lpstr>
      <vt:lpstr>PowerPoint 簡報</vt:lpstr>
      <vt:lpstr>PowerPoint 簡報</vt:lpstr>
      <vt:lpstr>PowerPoint 簡報</vt:lpstr>
      <vt:lpstr>現金簿（銀行存款）</vt:lpstr>
      <vt:lpstr>配對項目</vt:lpstr>
      <vt:lpstr>識別未兌現支票</vt:lpstr>
      <vt:lpstr>識別公司未記錄的銀行存款帳項目</vt:lpstr>
      <vt:lpstr> 識別未貸記項目</vt:lpstr>
      <vt:lpstr>識別公司未記錄的 銀行存款帳存款項目</vt:lpstr>
      <vt:lpstr>PowerPoint 簡報</vt:lpstr>
      <vt:lpstr>PowerPoint 簡報</vt:lpstr>
      <vt:lpstr>摘要 在現金簿中發現差異  銀行往來調節表</vt:lpstr>
      <vt:lpstr>在銀行結單中發現差異 更新現金簿</vt:lpstr>
      <vt:lpstr>內部控制</vt:lpstr>
      <vt:lpstr> 第二課節</vt:lpstr>
      <vt:lpstr>PowerPoint 簡報</vt:lpstr>
      <vt:lpstr>不會影響試算表平衡的錯誤</vt:lpstr>
      <vt:lpstr>1. 帳名調亂錯誤 </vt:lpstr>
      <vt:lpstr>2. 原則性錯誤</vt:lpstr>
      <vt:lpstr>3. 原始分錄錯誤 </vt:lpstr>
      <vt:lpstr>4. 遺漏錯誤</vt:lpstr>
      <vt:lpstr>5. 抵銷性錯誤</vt:lpstr>
      <vt:lpstr>6. 顛倒入帳錯誤</vt:lpstr>
      <vt:lpstr>更正錯誤的步驟</vt:lpstr>
      <vt:lpstr>PowerPoint 簡報</vt:lpstr>
      <vt:lpstr>PowerPoint 簡報</vt:lpstr>
      <vt:lpstr>有關調整對損益表的影響</vt:lpstr>
      <vt:lpstr>PowerPoint 簡報</vt:lpstr>
      <vt:lpstr>PowerPoint 簡報</vt:lpstr>
      <vt:lpstr>活動3： 辨別錯誤</vt:lpstr>
      <vt:lpstr>活動3A：識別錯誤 － 答案</vt:lpstr>
      <vt:lpstr>PowerPoint 簡報</vt:lpstr>
      <vt:lpstr>PowerPoint 簡報</vt:lpstr>
      <vt:lpstr>PowerPoint 簡報</vt:lpstr>
      <vt:lpstr>活動4：  幫幫你的老闆</vt:lpstr>
      <vt:lpstr>活動4： 幫幫你的老闆 － 答案</vt:lpstr>
      <vt:lpstr>活動4：  幫幫你的老闆 － 答案</vt:lpstr>
      <vt:lpstr>PowerPoint 簡報</vt:lpstr>
      <vt:lpstr>活動5：  利潤賓果（Bingo）</vt:lpstr>
      <vt:lpstr>PowerPoint 簡報</vt:lpstr>
      <vt:lpstr>PowerPoint 簡報</vt:lpstr>
      <vt:lpstr>PowerPoint 簡報</vt:lpstr>
      <vt:lpstr>PowerPoint 簡報</vt:lpstr>
      <vt:lpstr>PowerPoint 簡報</vt:lpstr>
      <vt:lpstr>第三課節 錯誤更正(II) － 會導致試算表不平衡的錯誤</vt:lpstr>
      <vt:lpstr>PowerPoint 簡報</vt:lpstr>
      <vt:lpstr>PowerPoint 簡報</vt:lpstr>
      <vt:lpstr>PowerPoint 簡報</vt:lpstr>
      <vt:lpstr>PowerPoint 簡報</vt:lpstr>
      <vt:lpstr>會導致試算表不平衡的錯誤</vt:lpstr>
      <vt:lpstr>只有一項分錄 － 借方或 貸方分錄</vt:lpstr>
      <vt:lpstr>2. 兩項分錄 均在借方或   均在貸方</vt:lpstr>
      <vt:lpstr>3. 兩項分錄 － 借記 ≠ 貸記  </vt:lpstr>
      <vt:lpstr>更正錯誤的步驟</vt:lpstr>
      <vt:lpstr>摘要</vt:lpstr>
      <vt:lpstr>PowerPoint 簡報</vt:lpstr>
      <vt:lpstr>PowerPoint 簡報</vt:lpstr>
      <vt:lpstr>PowerPoint 簡報</vt:lpstr>
      <vt:lpstr>PowerPoint 簡報</vt:lpstr>
      <vt:lpstr>PowerPoint 簡報</vt:lpstr>
      <vt:lpstr>PowerPoint 簡報</vt:lpstr>
      <vt:lpstr>重點重溫！！錯誤會怎樣影響試算表平衡？</vt:lpstr>
      <vt:lpstr>完 </vt:lpstr>
    </vt:vector>
  </TitlesOfParts>
  <Company>VTC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NSS BAFS Curriculum Compulsory Part 1(d) Basics of Personal Financial Management</dc:title>
  <dc:creator>cmichael</dc:creator>
  <cp:lastModifiedBy>NG, Wai-leung Rex</cp:lastModifiedBy>
  <cp:revision>2137</cp:revision>
  <dcterms:created xsi:type="dcterms:W3CDTF">2007-06-28T07:45:19Z</dcterms:created>
  <dcterms:modified xsi:type="dcterms:W3CDTF">2024-02-16T08:10:14Z</dcterms:modified>
</cp:coreProperties>
</file>