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0"/>
  </p:notesMasterIdLst>
  <p:handoutMasterIdLst>
    <p:handoutMasterId r:id="rId41"/>
  </p:handoutMasterIdLst>
  <p:sldIdLst>
    <p:sldId id="257" r:id="rId2"/>
    <p:sldId id="461" r:id="rId3"/>
    <p:sldId id="524" r:id="rId4"/>
    <p:sldId id="462" r:id="rId5"/>
    <p:sldId id="504" r:id="rId6"/>
    <p:sldId id="463" r:id="rId7"/>
    <p:sldId id="464" r:id="rId8"/>
    <p:sldId id="495" r:id="rId9"/>
    <p:sldId id="521" r:id="rId10"/>
    <p:sldId id="526" r:id="rId11"/>
    <p:sldId id="500" r:id="rId12"/>
    <p:sldId id="527" r:id="rId13"/>
    <p:sldId id="496" r:id="rId14"/>
    <p:sldId id="528" r:id="rId15"/>
    <p:sldId id="465" r:id="rId16"/>
    <p:sldId id="497" r:id="rId17"/>
    <p:sldId id="506" r:id="rId18"/>
    <p:sldId id="529" r:id="rId19"/>
    <p:sldId id="520" r:id="rId20"/>
    <p:sldId id="507" r:id="rId21"/>
    <p:sldId id="530" r:id="rId22"/>
    <p:sldId id="508" r:id="rId23"/>
    <p:sldId id="517" r:id="rId24"/>
    <p:sldId id="509" r:id="rId25"/>
    <p:sldId id="532" r:id="rId26"/>
    <p:sldId id="518" r:id="rId27"/>
    <p:sldId id="533" r:id="rId28"/>
    <p:sldId id="511" r:id="rId29"/>
    <p:sldId id="512" r:id="rId30"/>
    <p:sldId id="519" r:id="rId31"/>
    <p:sldId id="513" r:id="rId32"/>
    <p:sldId id="514" r:id="rId33"/>
    <p:sldId id="515" r:id="rId34"/>
    <p:sldId id="321" r:id="rId35"/>
    <p:sldId id="534" r:id="rId36"/>
    <p:sldId id="535" r:id="rId37"/>
    <p:sldId id="516" r:id="rId38"/>
    <p:sldId id="522" r:id="rId39"/>
  </p:sldIdLst>
  <p:sldSz cx="9144000" cy="6858000" type="screen4x3"/>
  <p:notesSz cx="7099300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7">
          <p15:clr>
            <a:srgbClr val="A4A3A4"/>
          </p15:clr>
        </p15:guide>
        <p15:guide id="2" pos="16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6" autoAdjust="0"/>
    <p:restoredTop sz="61655" autoAdjust="0"/>
  </p:normalViewPr>
  <p:slideViewPr>
    <p:cSldViewPr>
      <p:cViewPr varScale="1">
        <p:scale>
          <a:sx n="63" d="100"/>
          <a:sy n="63" d="100"/>
        </p:scale>
        <p:origin x="258" y="60"/>
      </p:cViewPr>
      <p:guideLst>
        <p:guide orient="horz" pos="3407"/>
        <p:guide pos="16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8" d="100"/>
        <a:sy n="148" d="100"/>
      </p:scale>
      <p:origin x="0" y="-25608"/>
    </p:cViewPr>
  </p:sorterViewPr>
  <p:notesViewPr>
    <p:cSldViewPr>
      <p:cViewPr>
        <p:scale>
          <a:sx n="95" d="100"/>
          <a:sy n="95" d="100"/>
        </p:scale>
        <p:origin x="654" y="-504"/>
      </p:cViewPr>
      <p:guideLst>
        <p:guide orient="horz" pos="3224"/>
        <p:guide pos="223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52" tIns="47376" rIns="94752" bIns="4737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 i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52" tIns="47376" rIns="94752" bIns="4737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 i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52" tIns="47376" rIns="94752" bIns="4737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 i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52" tIns="47376" rIns="94752" bIns="473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i="0" smtClean="0"/>
            </a:lvl1pPr>
          </a:lstStyle>
          <a:p>
            <a:pPr>
              <a:defRPr/>
            </a:pPr>
            <a:fld id="{BB227D0B-0F91-4ECE-A31C-D9441E20EF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52" tIns="47376" rIns="94752" bIns="4737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 i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52" tIns="47376" rIns="94752" bIns="4737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 i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9688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862513"/>
            <a:ext cx="526415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52" tIns="47376" rIns="94752" bIns="473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52" tIns="47376" rIns="94752" bIns="4737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 i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52" tIns="47376" rIns="94752" bIns="473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i="0" smtClean="0"/>
            </a:lvl1pPr>
          </a:lstStyle>
          <a:p>
            <a:pPr>
              <a:defRPr/>
            </a:pPr>
            <a:fld id="{8768439C-D0E5-4D01-B87F-D57C935695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3A9A443-5423-43D3-B16D-6B4BA2EFED24}" type="slidenum">
              <a:rPr lang="en-US" altLang="zh-TW" sz="1100"/>
              <a:pPr>
                <a:spcBef>
                  <a:spcPct val="0"/>
                </a:spcBef>
              </a:pPr>
              <a:t>1</a:t>
            </a:fld>
            <a:endParaRPr lang="en-US" altLang="zh-TW" sz="11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387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zh-TW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導論</a:t>
            </a:r>
            <a:r>
              <a:rPr lang="en-US" altLang="zh-TW" smtClean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本課節旨在向學生介紹企業比率分析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的概念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。學生將能通過積極參與各種活動充分理解此課題。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zh-TW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時間</a:t>
            </a:r>
            <a:endParaRPr lang="en-US" altLang="zh-TW" b="1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三個課節，每課節四十分鐘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b="1" smtClean="0">
                <a:latin typeface="Arial" panose="020B0604020202020204" pitchFamily="34" charset="0"/>
              </a:rPr>
              <a:t>內容</a:t>
            </a:r>
            <a:endParaRPr lang="en-US" altLang="zh-TW" b="1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第一課節</a:t>
            </a:r>
            <a:r>
              <a:rPr lang="en-US" altLang="zh-TW" smtClean="0">
                <a:latin typeface="Arial" panose="020B0604020202020204" pitchFamily="34" charset="0"/>
              </a:rPr>
              <a:t>—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會計比率的基本概念、分類和計算方法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課節</a:t>
            </a:r>
            <a:r>
              <a:rPr lang="en-US" altLang="zh-TW" smtClean="0">
                <a:latin typeface="Arial" panose="020B0604020202020204" pitchFamily="34" charset="0"/>
              </a:rPr>
              <a:t>—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應用會計比率評論企業運作的表現</a:t>
            </a:r>
            <a:endParaRPr lang="en-US" altLang="zh-TW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三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課節</a:t>
            </a:r>
            <a:r>
              <a:rPr lang="en-US" altLang="zh-TW" smtClean="0">
                <a:latin typeface="Arial" panose="020B0604020202020204" pitchFamily="34" charset="0"/>
              </a:rPr>
              <a:t>—</a:t>
            </a:r>
            <a:r>
              <a:rPr lang="zh-TW" altLang="en-US" smtClean="0">
                <a:latin typeface="Arial" panose="020B0604020202020204" pitchFamily="34" charset="0"/>
              </a:rPr>
              <a:t>會計比率在財務分析中的限制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F9D4FA6-2E6E-42E8-BA58-C68818990357}" type="slidenum">
              <a:rPr lang="en-US" altLang="zh-TW" sz="1100"/>
              <a:pPr>
                <a:spcBef>
                  <a:spcPct val="0"/>
                </a:spcBef>
              </a:pPr>
              <a:t>10</a:t>
            </a:fld>
            <a:endParaRPr lang="en-US" altLang="zh-TW" sz="11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b="1" smtClean="0">
                <a:latin typeface="Arial" panose="020B0604020202020204" pitchFamily="34" charset="0"/>
              </a:rPr>
              <a:t>1. </a:t>
            </a:r>
            <a:r>
              <a:rPr lang="zh-TW" altLang="zh-TW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槓桿比率</a:t>
            </a:r>
            <a:endParaRPr lang="en-US" altLang="zh-TW" b="1" smtClean="0">
              <a:latin typeface="Arial" panose="020B0604020202020204" pitchFamily="34" charset="0"/>
            </a:endParaRPr>
          </a:p>
          <a:p>
            <a:pPr marL="187325" lvl="1" eaLnBrk="1" hangingPunct="1"/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股東資金</a:t>
            </a:r>
            <a:r>
              <a:rPr lang="zh-TW" altLang="en-US" smtClean="0">
                <a:latin typeface="Arial" panose="020B0604020202020204" pitchFamily="34" charset="0"/>
              </a:rPr>
              <a:t>＝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股本</a:t>
            </a:r>
            <a:r>
              <a:rPr lang="zh-TW" altLang="en-US" smtClean="0">
                <a:latin typeface="Arial" panose="020B0604020202020204" pitchFamily="34" charset="0"/>
              </a:rPr>
              <a:t>＋</a:t>
            </a:r>
            <a:r>
              <a:rPr lang="zh-TW" altLang="zh-TW" smtClean="0">
                <a:latin typeface="Comic Sans MS" panose="030F0702030302020204" pitchFamily="66" charset="0"/>
                <a:cs typeface="Times New Roman" panose="02020603050405020304" pitchFamily="18" charset="0"/>
              </a:rPr>
              <a:t>股份溢價</a:t>
            </a:r>
            <a:r>
              <a:rPr lang="zh-TW" altLang="en-US" smtClean="0">
                <a:latin typeface="Arial" panose="020B0604020202020204" pitchFamily="34" charset="0"/>
              </a:rPr>
              <a:t>＋</a:t>
            </a:r>
            <a:r>
              <a:rPr lang="zh-TW" altLang="zh-TW" smtClean="0">
                <a:latin typeface="Comic Sans MS" panose="030F0702030302020204" pitchFamily="66" charset="0"/>
                <a:cs typeface="Times New Roman" panose="02020603050405020304" pitchFamily="18" charset="0"/>
              </a:rPr>
              <a:t>留存利潤</a:t>
            </a:r>
            <a:endParaRPr lang="en-US" altLang="zh-TW" smtClean="0">
              <a:latin typeface="Arial" panose="020B0604020202020204" pitchFamily="34" charset="0"/>
            </a:endParaRPr>
          </a:p>
          <a:p>
            <a:pPr marL="187325" lvl="1"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marL="187325" lvl="1" eaLnBrk="1" hangingPunct="1"/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槓桿比率</a:t>
            </a:r>
            <a:r>
              <a:rPr lang="zh-TW" altLang="en-US" smtClean="0">
                <a:latin typeface="Arial" panose="020B0604020202020204" pitchFamily="34" charset="0"/>
              </a:rPr>
              <a:t>衡量公司</a:t>
            </a:r>
            <a:r>
              <a:rPr lang="zh-TW" altLang="zh-TW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償還長期負債的能力</a:t>
            </a:r>
            <a:r>
              <a:rPr lang="zh-TW" altLang="en-US" smtClean="0">
                <a:latin typeface="Arial" panose="020B0604020202020204" pitchFamily="34" charset="0"/>
              </a:rPr>
              <a:t>。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槓桿比率</a:t>
            </a:r>
            <a:r>
              <a:rPr lang="zh-TW" altLang="en-US" smtClean="0">
                <a:latin typeface="Arial" panose="020B0604020202020204" pitchFamily="34" charset="0"/>
              </a:rPr>
              <a:t>越高，意味著公司利用越多</a:t>
            </a:r>
            <a:r>
              <a:rPr lang="zh-TW" altLang="zh-TW" smtClean="0">
                <a:latin typeface="Comic Sans MS" panose="030F0702030302020204" pitchFamily="66" charset="0"/>
                <a:cs typeface="Times New Roman" panose="02020603050405020304" pitchFamily="18" charset="0"/>
              </a:rPr>
              <a:t>長期負債</a:t>
            </a:r>
            <a:r>
              <a:rPr lang="zh-TW" altLang="en-US" smtClean="0">
                <a:latin typeface="Arial" panose="020B0604020202020204" pitchFamily="34" charset="0"/>
              </a:rPr>
              <a:t>取得營運資金，承受越高財務風險。</a:t>
            </a:r>
            <a:r>
              <a:rPr lang="en-US" altLang="zh-TW" smtClean="0">
                <a:latin typeface="Arial" panose="020B0604020202020204" pitchFamily="34" charset="0"/>
              </a:rPr>
              <a:t>   </a:t>
            </a:r>
          </a:p>
          <a:p>
            <a:pPr marL="187325" lvl="1"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marL="187325" lvl="1"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marL="187325" lvl="1"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marL="187325" lvl="1" eaLnBrk="1" hangingPunct="1"/>
            <a:endParaRPr lang="en-US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7C48D4F-84A6-486C-9CE4-07CD3854B4FF}" type="slidenum">
              <a:rPr lang="en-US" altLang="zh-TW" sz="1100"/>
              <a:pPr>
                <a:spcBef>
                  <a:spcPct val="0"/>
                </a:spcBef>
              </a:pPr>
              <a:t>11</a:t>
            </a:fld>
            <a:endParaRPr lang="en-US" altLang="zh-TW" sz="11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b="1" smtClean="0">
                <a:latin typeface="Arial" panose="020B0604020202020204" pitchFamily="34" charset="0"/>
              </a:rPr>
              <a:t>活動一：</a:t>
            </a:r>
            <a:endParaRPr lang="en-US" altLang="zh-TW" b="1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遊戲目的是利用相對簡單的活動為學生「熱身」，激發他們計算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比率</a:t>
            </a:r>
            <a:r>
              <a:rPr lang="zh-TW" altLang="en-US" smtClean="0">
                <a:latin typeface="Arial" panose="020B0604020202020204" pitchFamily="34" charset="0"/>
              </a:rPr>
              <a:t>的興趣。讓學生在毋須查閱任何參考資料的情況下完成活動。</a:t>
            </a:r>
            <a:r>
              <a:rPr lang="en-US" altLang="zh-TW" smtClean="0">
                <a:latin typeface="Arial" panose="020B0604020202020204" pitchFamily="34" charset="0"/>
              </a:rPr>
              <a:t> </a:t>
            </a: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.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885194D-9BA9-4BB4-ACA1-A9ED2FEB0A0D}" type="slidenum">
              <a:rPr lang="en-US" altLang="zh-TW" sz="1100"/>
              <a:pPr>
                <a:spcBef>
                  <a:spcPct val="0"/>
                </a:spcBef>
              </a:pPr>
              <a:t>12</a:t>
            </a:fld>
            <a:endParaRPr lang="en-US" altLang="zh-TW" sz="11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b="1" smtClean="0">
                <a:latin typeface="Arial" panose="020B0604020202020204" pitchFamily="34" charset="0"/>
              </a:rPr>
              <a:t>活動一：</a:t>
            </a:r>
            <a:endParaRPr lang="en-US" altLang="zh-TW" b="1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b="1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b="1" smtClean="0">
                <a:latin typeface="Arial" panose="020B0604020202020204" pitchFamily="34" charset="0"/>
              </a:rPr>
              <a:t>步驟：</a:t>
            </a:r>
            <a:endParaRPr lang="en-US" altLang="zh-TW" b="1" smtClean="0">
              <a:latin typeface="Arial" panose="020B0604020202020204" pitchFamily="34" charset="0"/>
            </a:endParaRPr>
          </a:p>
          <a:p>
            <a:pPr marL="276225" lvl="1" indent="-276225" eaLnBrk="1" hangingPunct="1">
              <a:buFontTx/>
              <a:buAutoNum type="arabicPeriod"/>
            </a:pPr>
            <a:r>
              <a:rPr lang="zh-TW" altLang="en-US" smtClean="0">
                <a:latin typeface="Arial" panose="020B0604020202020204" pitchFamily="34" charset="0"/>
              </a:rPr>
              <a:t>把學生分成四至五人一組，組員在兩個課節保持不變。</a:t>
            </a:r>
            <a:endParaRPr lang="en-US" altLang="zh-TW" smtClean="0">
              <a:latin typeface="Arial" panose="020B0604020202020204" pitchFamily="34" charset="0"/>
            </a:endParaRPr>
          </a:p>
          <a:p>
            <a:pPr marL="276225" lvl="1" indent="-276225" eaLnBrk="1" hangingPunct="1">
              <a:buFontTx/>
              <a:buAutoNum type="arabicPeriod" startAt="2"/>
            </a:pPr>
            <a:r>
              <a:rPr lang="zh-TW" altLang="en-US" smtClean="0">
                <a:latin typeface="Arial" panose="020B0604020202020204" pitchFamily="34" charset="0"/>
              </a:rPr>
              <a:t>為每組提供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學生工作紙第</a:t>
            </a:r>
            <a:r>
              <a:rPr lang="en-US" altLang="zh-TW" smtClean="0">
                <a:latin typeface="Times New Roman" panose="02020603050405020304" pitchFamily="18" charset="0"/>
              </a:rPr>
              <a:t>1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至</a:t>
            </a:r>
            <a:r>
              <a:rPr lang="en-US" altLang="zh-TW" smtClean="0">
                <a:latin typeface="Times New Roman" panose="02020603050405020304" pitchFamily="18" charset="0"/>
              </a:rPr>
              <a:t>11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頁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。老師應單面影印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TW" smtClean="0">
                <a:latin typeface="Times New Roman" panose="02020603050405020304" pitchFamily="18" charset="0"/>
              </a:rPr>
              <a:t>1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至</a:t>
            </a:r>
            <a:r>
              <a:rPr lang="en-US" altLang="zh-TW" smtClean="0">
                <a:latin typeface="Times New Roman" panose="02020603050405020304" pitchFamily="18" charset="0"/>
              </a:rPr>
              <a:t>11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頁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，並用</a:t>
            </a:r>
            <a:r>
              <a:rPr lang="en-US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尺寸的大紙列印第</a:t>
            </a:r>
            <a:r>
              <a:rPr lang="en-US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頁。</a:t>
            </a:r>
            <a:r>
              <a:rPr lang="en-US" altLang="zh-TW" smtClean="0">
                <a:latin typeface="Arial" panose="020B0604020202020204" pitchFamily="34" charset="0"/>
              </a:rPr>
              <a:t> </a:t>
            </a:r>
          </a:p>
          <a:p>
            <a:pPr marL="276225" lvl="1" indent="-276225" eaLnBrk="1" hangingPunct="1">
              <a:buFontTx/>
              <a:buAutoNum type="arabicPeriod" startAt="2"/>
            </a:pPr>
            <a:r>
              <a:rPr lang="zh-TW" altLang="en-US" smtClean="0">
                <a:latin typeface="Arial" panose="020B0604020202020204" pitchFamily="34" charset="0"/>
              </a:rPr>
              <a:t>學生應剪下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TW" smtClean="0">
                <a:latin typeface="Times New Roman" panose="02020603050405020304" pitchFamily="18" charset="0"/>
              </a:rPr>
              <a:t>1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至</a:t>
            </a:r>
            <a:r>
              <a:rPr lang="en-US" altLang="zh-TW" smtClean="0">
                <a:latin typeface="Times New Roman" panose="02020603050405020304" pitchFamily="18" charset="0"/>
              </a:rPr>
              <a:t>11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頁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的紙條，以組合不同的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會計比率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，再貼在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學生工作紙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頁（</a:t>
            </a:r>
            <a:r>
              <a:rPr lang="en-US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尺寸）所列的四類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會計比率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中。</a:t>
            </a:r>
            <a:endParaRPr lang="en-US" altLang="zh-TW" b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5078CBB-6434-42BE-861D-18BB9F0E5D62}" type="slidenum">
              <a:rPr lang="en-US" altLang="zh-TW" sz="1100"/>
              <a:pPr>
                <a:spcBef>
                  <a:spcPct val="0"/>
                </a:spcBef>
              </a:pPr>
              <a:t>13</a:t>
            </a:fld>
            <a:endParaRPr lang="en-US" altLang="zh-TW" sz="11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3963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b="1" smtClean="0">
                <a:latin typeface="Arial" panose="020B0604020202020204" pitchFamily="34" charset="0"/>
              </a:rPr>
              <a:t>步驟（續）：</a:t>
            </a:r>
            <a:endParaRPr lang="en-US" altLang="zh-TW" b="1" smtClean="0">
              <a:latin typeface="Arial" panose="020B0604020202020204" pitchFamily="34" charset="0"/>
            </a:endParaRPr>
          </a:p>
          <a:p>
            <a:pPr marL="276225" lvl="1" indent="-276225" eaLnBrk="1" hangingPunct="1">
              <a:buFontTx/>
              <a:buAutoNum type="arabicPeriod" startAt="4"/>
            </a:pPr>
            <a:r>
              <a:rPr lang="zh-TW" altLang="en-US" smtClean="0">
                <a:latin typeface="Arial" panose="020B0604020202020204" pitchFamily="34" charset="0"/>
              </a:rPr>
              <a:t>把學生的</a:t>
            </a:r>
            <a:r>
              <a:rPr lang="zh-TW" altLang="zh-TW" smtClean="0">
                <a:latin typeface="Arial" panose="020B0604020202020204" pitchFamily="34" charset="0"/>
              </a:rPr>
              <a:t>完成品貼在白板上</a:t>
            </a:r>
            <a:r>
              <a:rPr lang="zh-TW" altLang="en-US" smtClean="0">
                <a:latin typeface="Arial" panose="020B0604020202020204" pitchFamily="34" charset="0"/>
              </a:rPr>
              <a:t>，與學生</a:t>
            </a:r>
            <a:r>
              <a:rPr lang="zh-TW" altLang="zh-TW" smtClean="0">
                <a:latin typeface="Arial" panose="020B0604020202020204" pitchFamily="34" charset="0"/>
              </a:rPr>
              <a:t>核對答案</a:t>
            </a:r>
            <a:r>
              <a:rPr lang="zh-TW" altLang="en-US" smtClean="0">
                <a:latin typeface="Arial" panose="020B0604020202020204" pitchFamily="34" charset="0"/>
              </a:rPr>
              <a:t>。</a:t>
            </a:r>
            <a:endParaRPr lang="en-US" altLang="zh-HK" smtClean="0">
              <a:latin typeface="Arial" panose="020B0604020202020204" pitchFamily="34" charset="0"/>
            </a:endParaRPr>
          </a:p>
          <a:p>
            <a:pPr marL="276225" lvl="1" indent="-276225" eaLnBrk="1" hangingPunct="1">
              <a:buFontTx/>
              <a:buAutoNum type="arabicPeriod" startAt="4"/>
            </a:pPr>
            <a:r>
              <a:rPr lang="zh-TW" altLang="en-US" smtClean="0">
                <a:latin typeface="Arial" panose="020B0604020202020204" pitchFamily="34" charset="0"/>
              </a:rPr>
              <a:t>答對最多的一組為勝方，</a:t>
            </a:r>
            <a:r>
              <a:rPr lang="zh-TW" altLang="zh-TW" smtClean="0">
                <a:latin typeface="Arial" panose="020B0604020202020204" pitchFamily="34" charset="0"/>
              </a:rPr>
              <a:t>冠軍得</a:t>
            </a:r>
            <a:r>
              <a:rPr lang="en-US" altLang="zh-TW" smtClean="0">
                <a:latin typeface="Arial" panose="020B0604020202020204" pitchFamily="34" charset="0"/>
              </a:rPr>
              <a:t>3</a:t>
            </a:r>
            <a:r>
              <a:rPr lang="zh-TW" altLang="zh-TW" smtClean="0">
                <a:latin typeface="Arial" panose="020B0604020202020204" pitchFamily="34" charset="0"/>
              </a:rPr>
              <a:t>分，亞軍得</a:t>
            </a:r>
            <a:r>
              <a:rPr lang="en-US" altLang="zh-TW" smtClean="0">
                <a:latin typeface="Arial" panose="020B0604020202020204" pitchFamily="34" charset="0"/>
              </a:rPr>
              <a:t>2</a:t>
            </a:r>
            <a:r>
              <a:rPr lang="zh-TW" altLang="zh-TW" smtClean="0">
                <a:latin typeface="Arial" panose="020B0604020202020204" pitchFamily="34" charset="0"/>
              </a:rPr>
              <a:t>分，季軍得</a:t>
            </a:r>
            <a:r>
              <a:rPr lang="en-US" altLang="zh-TW" smtClean="0">
                <a:latin typeface="Arial" panose="020B0604020202020204" pitchFamily="34" charset="0"/>
              </a:rPr>
              <a:t>1</a:t>
            </a:r>
            <a:r>
              <a:rPr lang="zh-TW" altLang="zh-TW" smtClean="0">
                <a:latin typeface="Arial" panose="020B0604020202020204" pitchFamily="34" charset="0"/>
              </a:rPr>
              <a:t>分。</a:t>
            </a:r>
            <a:endParaRPr lang="en-US" altLang="zh-HK" smtClean="0">
              <a:latin typeface="Arial" panose="020B0604020202020204" pitchFamily="34" charset="0"/>
            </a:endParaRPr>
          </a:p>
          <a:p>
            <a:pPr marL="276225" lvl="1" indent="-276225" eaLnBrk="1" hangingPunct="1">
              <a:buFontTx/>
              <a:buAutoNum type="arabicPeriod" startAt="6"/>
            </a:pPr>
            <a:r>
              <a:rPr lang="zh-TW" altLang="zh-TW" smtClean="0">
                <a:latin typeface="Arial" panose="020B0604020202020204" pitchFamily="34" charset="0"/>
              </a:rPr>
              <a:t>如有兩組打和，則由速度最快的一組獲勝。</a:t>
            </a:r>
            <a:endParaRPr lang="en-US" altLang="zh-TW" smtClean="0">
              <a:latin typeface="Arial" panose="020B0604020202020204" pitchFamily="34" charset="0"/>
            </a:endParaRPr>
          </a:p>
          <a:p>
            <a:pPr marL="276225" lvl="1" indent="-276225" eaLnBrk="1" hangingPunct="1">
              <a:buFontTx/>
              <a:buAutoNum type="arabicPeriod" startAt="6"/>
            </a:pPr>
            <a:r>
              <a:rPr lang="zh-TW" altLang="en-US" smtClean="0">
                <a:latin typeface="Arial" panose="020B0604020202020204" pitchFamily="34" charset="0"/>
              </a:rPr>
              <a:t>記錄各組得分，</a:t>
            </a:r>
            <a:r>
              <a:rPr lang="zh-TW" altLang="zh-TW" smtClean="0">
                <a:latin typeface="Arial" panose="020B0604020202020204" pitchFamily="34" charset="0"/>
              </a:rPr>
              <a:t>在</a:t>
            </a:r>
            <a:r>
              <a:rPr lang="zh-TW" altLang="en-US" smtClean="0">
                <a:latin typeface="Arial" panose="020B0604020202020204" pitchFamily="34" charset="0"/>
              </a:rPr>
              <a:t>兩</a:t>
            </a:r>
            <a:r>
              <a:rPr lang="zh-TW" altLang="zh-TW" smtClean="0">
                <a:latin typeface="Arial" panose="020B0604020202020204" pitchFamily="34" charset="0"/>
              </a:rPr>
              <a:t>個課節中累計</a:t>
            </a:r>
            <a:r>
              <a:rPr lang="zh-TW" altLang="en-US" smtClean="0">
                <a:latin typeface="Arial" panose="020B0604020202020204" pitchFamily="34" charset="0"/>
              </a:rPr>
              <a:t>組別分數。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433845D-8B0E-4284-93D3-49940EBFDE50}" type="slidenum">
              <a:rPr lang="en-US" altLang="zh-TW" sz="1100"/>
              <a:pPr>
                <a:spcBef>
                  <a:spcPct val="0"/>
                </a:spcBef>
              </a:pPr>
              <a:t>14</a:t>
            </a:fld>
            <a:endParaRPr lang="en-US" altLang="zh-TW" sz="11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3963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為使遊戲更有挑戰性，可請學生搶答。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8E7FDD7-CA0D-423E-8655-DF01D3318B85}" type="slidenum">
              <a:rPr lang="en-US" altLang="zh-TW" sz="1100"/>
              <a:pPr>
                <a:spcBef>
                  <a:spcPct val="0"/>
                </a:spcBef>
              </a:pPr>
              <a:t>15</a:t>
            </a:fld>
            <a:endParaRPr lang="en-US" altLang="zh-TW" sz="11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b="1" smtClean="0">
                <a:latin typeface="Arial" panose="020B0604020202020204" pitchFamily="34" charset="0"/>
              </a:rPr>
              <a:t>活動二：</a:t>
            </a:r>
            <a:endParaRPr lang="en-US" altLang="zh-TW" b="1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b="1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遊戲目的是培養學生從</a:t>
            </a:r>
            <a:r>
              <a:rPr lang="zh-TW" altLang="zh-TW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報表</a:t>
            </a:r>
            <a:r>
              <a:rPr lang="zh-TW" altLang="en-US" smtClean="0">
                <a:latin typeface="Arial" panose="020B0604020202020204" pitchFamily="34" charset="0"/>
              </a:rPr>
              <a:t>中選取正確數字計算比率的能力。由於不同公司採用的帳項名稱和呈報方式不同，學生需要選取適當的帳項來計算比率。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b="1" smtClean="0">
                <a:latin typeface="Arial" panose="020B0604020202020204" pitchFamily="34" charset="0"/>
              </a:rPr>
              <a:t>步驟：</a:t>
            </a:r>
            <a:endParaRPr lang="en-US" altLang="zh-TW" b="1" smtClean="0">
              <a:latin typeface="Arial" panose="020B0604020202020204" pitchFamily="34" charset="0"/>
            </a:endParaRPr>
          </a:p>
          <a:p>
            <a:pPr marL="276225" lvl="1" indent="-276225" eaLnBrk="1" hangingPunct="1">
              <a:buFontTx/>
              <a:buAutoNum type="arabicPeriod"/>
            </a:pPr>
            <a:r>
              <a:rPr lang="zh-TW" altLang="en-US" smtClean="0">
                <a:latin typeface="Arial" panose="020B0604020202020204" pitchFamily="34" charset="0"/>
              </a:rPr>
              <a:t>請組員坐在一起。</a:t>
            </a:r>
            <a:endParaRPr lang="en-US" altLang="zh-TW" smtClean="0">
              <a:latin typeface="Arial" panose="020B0604020202020204" pitchFamily="34" charset="0"/>
            </a:endParaRPr>
          </a:p>
          <a:p>
            <a:pPr marL="276225" lvl="1" indent="-276225" eaLnBrk="1" hangingPunct="1">
              <a:buFontTx/>
              <a:buAutoNum type="arabicPeriod"/>
            </a:pPr>
            <a:r>
              <a:rPr lang="zh-TW" altLang="en-US" smtClean="0">
                <a:latin typeface="Arial" panose="020B0604020202020204" pitchFamily="34" charset="0"/>
              </a:rPr>
              <a:t>向各組提供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兩間公司的財務報表，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他們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須根據報表計算所需的會計比率。</a:t>
            </a:r>
            <a:endParaRPr lang="en-US" altLang="zh-TW" smtClean="0">
              <a:latin typeface="Arial" panose="020B0604020202020204" pitchFamily="34" charset="0"/>
            </a:endParaRPr>
          </a:p>
          <a:p>
            <a:pPr marL="276225" lvl="1" indent="-276225" eaLnBrk="1" hangingPunct="1">
              <a:buFontTx/>
              <a:buAutoNum type="arabicPeriod"/>
            </a:pPr>
            <a:r>
              <a:rPr lang="zh-TW" altLang="zh-TW" smtClean="0">
                <a:latin typeface="Arial" panose="020B0604020202020204" pitchFamily="34" charset="0"/>
              </a:rPr>
              <a:t>完成後，各組交換工作紙查</a:t>
            </a:r>
            <a:r>
              <a:rPr lang="zh-TW" altLang="en-US" smtClean="0">
                <a:latin typeface="Arial" panose="020B0604020202020204" pitchFamily="34" charset="0"/>
              </a:rPr>
              <a:t>看</a:t>
            </a:r>
            <a:r>
              <a:rPr lang="zh-TW" altLang="zh-TW" smtClean="0">
                <a:latin typeface="Arial" panose="020B0604020202020204" pitchFamily="34" charset="0"/>
              </a:rPr>
              <a:t>結果。</a:t>
            </a:r>
            <a:r>
              <a:rPr lang="en-US" altLang="zh-TW" smtClean="0">
                <a:latin typeface="Arial" panose="020B0604020202020204" pitchFamily="34" charset="0"/>
              </a:rPr>
              <a:t> </a:t>
            </a:r>
          </a:p>
          <a:p>
            <a:pPr marL="276225" lvl="1" indent="-276225" eaLnBrk="1" hangingPunct="1">
              <a:buFontTx/>
              <a:buAutoNum type="arabicPeriod"/>
            </a:pPr>
            <a:r>
              <a:rPr lang="zh-TW" altLang="zh-TW" smtClean="0">
                <a:latin typeface="Arial" panose="020B0604020202020204" pitchFamily="34" charset="0"/>
              </a:rPr>
              <a:t>每答對一題得</a:t>
            </a:r>
            <a:r>
              <a:rPr lang="en-US" altLang="zh-TW" smtClean="0">
                <a:latin typeface="Arial" panose="020B0604020202020204" pitchFamily="34" charset="0"/>
              </a:rPr>
              <a:t>1</a:t>
            </a:r>
            <a:r>
              <a:rPr lang="zh-TW" altLang="zh-TW" smtClean="0">
                <a:latin typeface="Arial" panose="020B0604020202020204" pitchFamily="34" charset="0"/>
              </a:rPr>
              <a:t>分</a:t>
            </a:r>
            <a:r>
              <a:rPr lang="zh-TW" altLang="en-US" smtClean="0">
                <a:latin typeface="Arial" panose="020B0604020202020204" pitchFamily="34" charset="0"/>
              </a:rPr>
              <a:t>。</a:t>
            </a:r>
            <a:endParaRPr lang="en-US" altLang="zh-TW" smtClean="0">
              <a:latin typeface="Arial" panose="020B0604020202020204" pitchFamily="34" charset="0"/>
            </a:endParaRPr>
          </a:p>
          <a:p>
            <a:pPr marL="276225" lvl="1" indent="-276225" eaLnBrk="1" hangingPunct="1">
              <a:buFontTx/>
              <a:buAutoNum type="arabicPeriod"/>
            </a:pPr>
            <a:r>
              <a:rPr lang="zh-TW" altLang="zh-TW" smtClean="0">
                <a:latin typeface="Arial" panose="020B0604020202020204" pitchFamily="34" charset="0"/>
              </a:rPr>
              <a:t>與各組核對答案</a:t>
            </a:r>
            <a:r>
              <a:rPr lang="zh-TW" altLang="en-US" smtClean="0">
                <a:latin typeface="Arial" panose="020B0604020202020204" pitchFamily="34" charset="0"/>
              </a:rPr>
              <a:t>並記錄得分，</a:t>
            </a:r>
            <a:r>
              <a:rPr lang="zh-TW" altLang="zh-TW" smtClean="0">
                <a:latin typeface="Arial" panose="020B0604020202020204" pitchFamily="34" charset="0"/>
              </a:rPr>
              <a:t>在</a:t>
            </a:r>
            <a:r>
              <a:rPr lang="zh-TW" altLang="en-US" smtClean="0">
                <a:latin typeface="Arial" panose="020B0604020202020204" pitchFamily="34" charset="0"/>
              </a:rPr>
              <a:t>兩</a:t>
            </a:r>
            <a:r>
              <a:rPr lang="zh-TW" altLang="zh-TW" smtClean="0">
                <a:latin typeface="Arial" panose="020B0604020202020204" pitchFamily="34" charset="0"/>
              </a:rPr>
              <a:t>個課節中累計</a:t>
            </a:r>
            <a:r>
              <a:rPr lang="zh-TW" altLang="en-US" smtClean="0">
                <a:latin typeface="Arial" panose="020B0604020202020204" pitchFamily="34" charset="0"/>
              </a:rPr>
              <a:t>組別分數。</a:t>
            </a:r>
            <a:endParaRPr lang="en-US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B2848DA-BAFB-41F7-A682-AC4DB7E57928}" type="slidenum">
              <a:rPr lang="en-US" altLang="zh-TW" sz="1100"/>
              <a:pPr>
                <a:spcBef>
                  <a:spcPct val="0"/>
                </a:spcBef>
              </a:pPr>
              <a:t>16</a:t>
            </a:fld>
            <a:endParaRPr lang="en-US" altLang="zh-TW" sz="11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活動二答案如上表所示。公式和計算結果均有列出，以便參考。</a:t>
            </a:r>
            <a:endParaRPr lang="en-US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2368D35-EC37-4A18-A54D-8ABE99C274D8}" type="slidenum">
              <a:rPr lang="en-US" altLang="zh-TW" sz="1100"/>
              <a:pPr>
                <a:spcBef>
                  <a:spcPct val="0"/>
                </a:spcBef>
              </a:pPr>
              <a:t>17</a:t>
            </a:fld>
            <a:endParaRPr lang="en-US" altLang="zh-TW" sz="11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上表列出活動二答案，並提供各比率的公式和計算結果，以便參考。</a:t>
            </a:r>
            <a:endParaRPr lang="en-US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CB4137F-4FDB-41FD-87DE-7B77494F4207}" type="slidenum">
              <a:rPr lang="en-US" altLang="zh-TW" sz="1100"/>
              <a:pPr>
                <a:spcBef>
                  <a:spcPct val="0"/>
                </a:spcBef>
              </a:pPr>
              <a:t>18</a:t>
            </a:fld>
            <a:endParaRPr lang="en-US" altLang="zh-TW" sz="11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上表列出活動二答案，並提供各比率的公式和計算結果，以便參考。</a:t>
            </a:r>
            <a:endParaRPr lang="en-US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3AA4EC7-B9F1-42B7-9ADD-3252CDD37D88}" type="slidenum">
              <a:rPr lang="en-US" altLang="zh-TW" sz="1100"/>
              <a:pPr>
                <a:spcBef>
                  <a:spcPct val="0"/>
                </a:spcBef>
              </a:pPr>
              <a:t>19</a:t>
            </a:fld>
            <a:endParaRPr lang="en-US" altLang="zh-TW" sz="11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46625"/>
            <a:ext cx="5264150" cy="5372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zh-TW" altLang="en-US" smtClean="0">
                <a:latin typeface="Arial" panose="020B0604020202020204" pitchFamily="34" charset="0"/>
              </a:rPr>
              <a:t>這個延伸學習活動是為能力較高的學生而設。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與學生核對活動二的答案後，教師可請學生簡單評論勳力和積奇兩間公司的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財務表現</a:t>
            </a:r>
            <a:r>
              <a:rPr lang="zh-TW" altLang="en-US" smtClean="0">
                <a:latin typeface="Arial" panose="020B0604020202020204" pitchFamily="34" charset="0"/>
              </a:rPr>
              <a:t>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50000"/>
              </a:lnSpc>
              <a:buFontTx/>
              <a:buChar char="•"/>
            </a:pP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教師應提醒學生，活動二的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會計比率</a:t>
            </a:r>
            <a:r>
              <a:rPr lang="zh-TW" altLang="en-US" smtClean="0">
                <a:latin typeface="Arial" panose="020B0604020202020204" pitchFamily="34" charset="0"/>
              </a:rPr>
              <a:t>有助他們比較兩間公司的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財務表現</a:t>
            </a:r>
            <a:r>
              <a:rPr lang="zh-TW" altLang="en-US" smtClean="0">
                <a:latin typeface="Arial" panose="020B0604020202020204" pitchFamily="34" charset="0"/>
              </a:rPr>
              <a:t>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能夠合理評論並說明理由的組別，應額外加分。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50000"/>
              </a:lnSpc>
              <a:buFontTx/>
              <a:buChar char="•"/>
            </a:pP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教師為引導學生思考，可向學生提出以下問題：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問題</a:t>
            </a:r>
            <a:r>
              <a:rPr lang="en-US" altLang="zh-TW" smtClean="0">
                <a:latin typeface="Arial" panose="020B0604020202020204" pitchFamily="34" charset="0"/>
              </a:rPr>
              <a:t>1</a:t>
            </a:r>
            <a:r>
              <a:rPr lang="zh-TW" altLang="en-US" smtClean="0">
                <a:latin typeface="Arial" panose="020B0604020202020204" pitchFamily="34" charset="0"/>
              </a:rPr>
              <a:t>：哪間公司從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銷貨</a:t>
            </a:r>
            <a:r>
              <a:rPr lang="zh-TW" altLang="en-US" smtClean="0">
                <a:latin typeface="Arial" panose="020B0604020202020204" pitchFamily="34" charset="0"/>
              </a:rPr>
              <a:t>收益賺取利潤的能力較高？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答案：積奇有限公司。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50000"/>
              </a:lnSpc>
            </a:pP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問題</a:t>
            </a:r>
            <a:r>
              <a:rPr lang="en-US" altLang="zh-TW" smtClean="0">
                <a:latin typeface="Arial" panose="020B0604020202020204" pitchFamily="34" charset="0"/>
              </a:rPr>
              <a:t>2</a:t>
            </a:r>
            <a:r>
              <a:rPr lang="zh-TW" altLang="en-US" smtClean="0">
                <a:latin typeface="Arial" panose="020B0604020202020204" pitchFamily="34" charset="0"/>
              </a:rPr>
              <a:t>：哪間公司還債能力較高？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答案：積奇有限公司。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50000"/>
              </a:lnSpc>
            </a:pP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問題</a:t>
            </a:r>
            <a:r>
              <a:rPr lang="en-US" altLang="zh-TW" smtClean="0">
                <a:latin typeface="Arial" panose="020B0604020202020204" pitchFamily="34" charset="0"/>
              </a:rPr>
              <a:t>3</a:t>
            </a:r>
            <a:r>
              <a:rPr lang="zh-TW" altLang="en-US" smtClean="0">
                <a:latin typeface="Arial" panose="020B0604020202020204" pitchFamily="34" charset="0"/>
              </a:rPr>
              <a:t>：哪間公司控制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存貨</a:t>
            </a:r>
            <a:r>
              <a:rPr lang="zh-TW" altLang="en-US" smtClean="0">
                <a:latin typeface="Arial" panose="020B0604020202020204" pitchFamily="34" charset="0"/>
              </a:rPr>
              <a:t>的效率較高？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答案：勳力有限公司。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下一課節進一步闡釋。</a:t>
            </a:r>
            <a:endParaRPr lang="en-US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B8336B3-BA47-4D91-BC7C-D96DCF8092B2}" type="slidenum">
              <a:rPr lang="en-US" altLang="zh-TW" sz="1100"/>
              <a:pPr>
                <a:spcBef>
                  <a:spcPct val="0"/>
                </a:spcBef>
              </a:pPr>
              <a:t>2</a:t>
            </a:fld>
            <a:endParaRPr lang="en-US" altLang="zh-TW" sz="11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zh-TW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第一課節</a:t>
            </a:r>
            <a:endParaRPr lang="en-US" altLang="zh-TW" b="1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課節開始時，教師先與學生重溫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會計比率</a:t>
            </a:r>
            <a:r>
              <a:rPr lang="zh-TW" altLang="en-US" smtClean="0">
                <a:latin typeface="Arial" panose="020B0604020202020204" pitchFamily="34" charset="0"/>
              </a:rPr>
              <a:t>的基本概念和公式。本課節的兩個活動旨在激發學生學習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會計比率</a:t>
            </a:r>
            <a:r>
              <a:rPr lang="zh-TW" altLang="en-US" smtClean="0">
                <a:latin typeface="Arial" panose="020B0604020202020204" pitchFamily="34" charset="0"/>
              </a:rPr>
              <a:t>的興趣，因此較第二課節的活動容易。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教師解釋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會計比率</a:t>
            </a:r>
            <a:r>
              <a:rPr lang="zh-TW" altLang="en-US" smtClean="0">
                <a:latin typeface="Arial" panose="020B0604020202020204" pitchFamily="34" charset="0"/>
              </a:rPr>
              <a:t>出自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財務報表</a:t>
            </a:r>
            <a:r>
              <a:rPr lang="zh-TW" altLang="en-US" smtClean="0">
                <a:latin typeface="Arial" panose="020B0604020202020204" pitchFamily="34" charset="0"/>
              </a:rPr>
              <a:t>，用以評估和比較不同公司的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財務表現</a:t>
            </a:r>
            <a:r>
              <a:rPr lang="zh-TW" altLang="en-US" smtClean="0">
                <a:latin typeface="Arial" panose="020B0604020202020204" pitchFamily="34" charset="0"/>
              </a:rPr>
              <a:t>和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財務狀況</a:t>
            </a:r>
            <a:r>
              <a:rPr lang="zh-TW" altLang="en-US" smtClean="0">
                <a:latin typeface="Arial" panose="020B0604020202020204" pitchFamily="34" charset="0"/>
              </a:rPr>
              <a:t>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會計比率</a:t>
            </a:r>
            <a:r>
              <a:rPr lang="zh-TW" altLang="en-US" smtClean="0">
                <a:latin typeface="Arial" panose="020B0604020202020204" pitchFamily="34" charset="0"/>
              </a:rPr>
              <a:t>分為四大類：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1. </a:t>
            </a:r>
            <a:r>
              <a:rPr lang="zh-TW" altLang="zh-TW" smtClean="0">
                <a:latin typeface="Comic Sans MS" panose="030F0702030302020204" pitchFamily="66" charset="0"/>
                <a:cs typeface="Times New Roman" panose="02020603050405020304" pitchFamily="18" charset="0"/>
              </a:rPr>
              <a:t>盈利能力</a:t>
            </a:r>
            <a:r>
              <a:rPr lang="zh-TW" altLang="en-US" smtClean="0">
                <a:latin typeface="Comic Sans MS" panose="030F0702030302020204" pitchFamily="66" charset="0"/>
                <a:cs typeface="Times New Roman" panose="02020603050405020304" pitchFamily="18" charset="0"/>
              </a:rPr>
              <a:t>比率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2. 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流動資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金比率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3. </a:t>
            </a:r>
            <a:r>
              <a:rPr lang="zh-TW" altLang="en-US" smtClean="0">
                <a:latin typeface="Comic Sans MS" panose="030F0702030302020204" pitchFamily="66" charset="0"/>
                <a:cs typeface="Times New Roman" panose="02020603050405020304" pitchFamily="18" charset="0"/>
              </a:rPr>
              <a:t>管理效能比率</a:t>
            </a:r>
            <a:endParaRPr lang="en-US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FC9CF37-3848-4577-9573-57FBF4C9ACF0}" type="slidenum">
              <a:rPr lang="en-US" altLang="zh-TW" sz="1100"/>
              <a:pPr>
                <a:spcBef>
                  <a:spcPct val="0"/>
                </a:spcBef>
              </a:pPr>
              <a:t>20</a:t>
            </a:fld>
            <a:endParaRPr lang="en-US" altLang="zh-TW" sz="11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重溫本課節的內容，重點放在各類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會計比率</a:t>
            </a:r>
            <a:r>
              <a:rPr lang="zh-TW" altLang="en-US" smtClean="0">
                <a:latin typeface="Arial" panose="020B0604020202020204" pitchFamily="34" charset="0"/>
              </a:rPr>
              <a:t>的用途。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336C2D3-A42B-48B4-94BC-2FDCFF217899}" type="slidenum">
              <a:rPr lang="en-US" altLang="zh-TW" sz="1100"/>
              <a:pPr>
                <a:spcBef>
                  <a:spcPct val="0"/>
                </a:spcBef>
              </a:pPr>
              <a:t>21</a:t>
            </a:fld>
            <a:endParaRPr lang="en-US" altLang="zh-TW" sz="11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dirty="0" smtClean="0">
                <a:latin typeface="Arial" panose="020B0604020202020204" pitchFamily="34" charset="0"/>
              </a:rPr>
              <a:t>（續）重溫本課節的內容。</a:t>
            </a:r>
            <a:r>
              <a:rPr lang="en-US" altLang="zh-TW" dirty="0" smtClean="0">
                <a:latin typeface="Arial" panose="020B0604020202020204" pitchFamily="34" charset="0"/>
              </a:rPr>
              <a:t>  </a:t>
            </a:r>
          </a:p>
          <a:p>
            <a:pPr eaLnBrk="1" hangingPunct="1"/>
            <a:endParaRPr lang="en-US" altLang="zh-TW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dirty="0" smtClean="0">
                <a:latin typeface="Arial" panose="020B0604020202020204" pitchFamily="34" charset="0"/>
              </a:rPr>
              <a:t>公</a:t>
            </a:r>
            <a:r>
              <a:rPr lang="zh-CN" altLang="en-US" dirty="0" smtClean="0">
                <a:latin typeface="Arial" panose="020B0604020202020204" pitchFamily="34" charset="0"/>
              </a:rPr>
              <a:t>布</a:t>
            </a:r>
            <a:r>
              <a:rPr lang="zh-TW" altLang="en-US" dirty="0" smtClean="0">
                <a:latin typeface="Arial" panose="020B0604020202020204" pitchFamily="34" charset="0"/>
              </a:rPr>
              <a:t>各</a:t>
            </a:r>
            <a:r>
              <a:rPr lang="zh-TW" altLang="en-US" dirty="0" smtClean="0">
                <a:latin typeface="Arial" panose="020B0604020202020204" pitchFamily="34" charset="0"/>
              </a:rPr>
              <a:t>組積分，告訴學生他們的分數將累積至下一課節。</a:t>
            </a:r>
            <a:endParaRPr lang="en-US" altLang="zh-TW" dirty="0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第一課節</a:t>
            </a:r>
            <a:r>
              <a:rPr lang="zh-TW" altLang="en-US" b="1" dirty="0" smtClean="0">
                <a:latin typeface="Arial" panose="020B0604020202020204" pitchFamily="34" charset="0"/>
              </a:rPr>
              <a:t>完</a:t>
            </a:r>
            <a:endParaRPr lang="en-US" altLang="zh-TW" b="1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BA4C32E-42A6-474E-A535-9755A68A8E71}" type="slidenum">
              <a:rPr lang="en-US" altLang="zh-TW" sz="1100"/>
              <a:pPr>
                <a:spcBef>
                  <a:spcPct val="0"/>
                </a:spcBef>
              </a:pPr>
              <a:t>22</a:t>
            </a:fld>
            <a:endParaRPr lang="en-US" altLang="zh-TW" sz="11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zh-TW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zh-TW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課節</a:t>
            </a:r>
            <a:endParaRPr lang="en-US" altLang="zh-TW" b="1" dirty="0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b="1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會計比率</a:t>
            </a:r>
            <a:r>
              <a:rPr lang="zh-TW" altLang="en-US" dirty="0" smtClean="0">
                <a:latin typeface="Arial" panose="020B0604020202020204" pitchFamily="34" charset="0"/>
              </a:rPr>
              <a:t>除了衡量個別公司的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盈利能力</a:t>
            </a:r>
            <a:r>
              <a:rPr lang="zh-TW" altLang="en-US" dirty="0" smtClean="0">
                <a:latin typeface="Arial" panose="020B0604020202020204" pitchFamily="34" charset="0"/>
              </a:rPr>
              <a:t>、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變現能力</a:t>
            </a:r>
            <a:r>
              <a:rPr lang="zh-TW" altLang="en-US" dirty="0" smtClean="0">
                <a:latin typeface="Arial" panose="020B0604020202020204" pitchFamily="34" charset="0"/>
              </a:rPr>
              <a:t>、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管理效率</a:t>
            </a:r>
            <a:r>
              <a:rPr lang="zh-TW" altLang="en-US" dirty="0" smtClean="0">
                <a:latin typeface="Arial" panose="020B0604020202020204" pitchFamily="34" charset="0"/>
              </a:rPr>
              <a:t>和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償債能力</a:t>
            </a:r>
            <a:r>
              <a:rPr lang="zh-TW" altLang="en-US" dirty="0" smtClean="0">
                <a:latin typeface="Arial" panose="020B0604020202020204" pitchFamily="34" charset="0"/>
              </a:rPr>
              <a:t>外，還可以用來比較同一行業內的不同規模的公司，例如一家大公司或許比一家小公司賺得更多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毛利</a:t>
            </a:r>
            <a:r>
              <a:rPr lang="zh-TW" altLang="en-US" dirty="0" smtClean="0">
                <a:latin typeface="Arial" panose="020B0604020202020204" pitchFamily="34" charset="0"/>
              </a:rPr>
              <a:t>，但若以此判斷大公司賺取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毛利</a:t>
            </a:r>
            <a:r>
              <a:rPr lang="zh-TW" altLang="en-US" dirty="0" smtClean="0">
                <a:latin typeface="Arial" panose="020B0604020202020204" pitchFamily="34" charset="0"/>
              </a:rPr>
              <a:t>的能力較強則略為偏頗。</a:t>
            </a:r>
            <a:r>
              <a:rPr lang="en-US" altLang="zh-TW" dirty="0" smtClean="0">
                <a:latin typeface="Arial" panose="020B0604020202020204" pitchFamily="34" charset="0"/>
              </a:rPr>
              <a:t>  </a:t>
            </a:r>
          </a:p>
          <a:p>
            <a:pPr eaLnBrk="1" hangingPunct="1"/>
            <a:endParaRPr lang="en-US" altLang="zh-CN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dirty="0" smtClean="0">
                <a:latin typeface="Arial" panose="020B0604020202020204" pitchFamily="34" charset="0"/>
              </a:rPr>
              <a:t>我們也應該考慮公司使用了多少資源來賺取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毛利</a:t>
            </a:r>
            <a:r>
              <a:rPr lang="zh-TW" altLang="en-US" dirty="0" smtClean="0">
                <a:latin typeface="Arial" panose="020B0604020202020204" pitchFamily="34" charset="0"/>
              </a:rPr>
              <a:t>。因此，比較不同公司使用的每個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單位成本</a:t>
            </a:r>
            <a:r>
              <a:rPr lang="zh-TW" altLang="en-US" dirty="0" smtClean="0">
                <a:latin typeface="Arial" panose="020B0604020202020204" pitchFamily="34" charset="0"/>
              </a:rPr>
              <a:t>賺得多少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毛利</a:t>
            </a:r>
            <a:r>
              <a:rPr lang="zh-TW" altLang="en-US" dirty="0" smtClean="0">
                <a:latin typeface="Arial" panose="020B0604020202020204" pitchFamily="34" charset="0"/>
              </a:rPr>
              <a:t>更為恰當，例如以</a:t>
            </a:r>
            <a:r>
              <a:rPr lang="zh-TW" altLang="zh-TW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動用資金報酬率</a:t>
            </a:r>
            <a:r>
              <a:rPr lang="zh-TW" altLang="en-US" dirty="0" smtClean="0">
                <a:latin typeface="Arial" panose="020B0604020202020204" pitchFamily="34" charset="0"/>
              </a:rPr>
              <a:t>比較更為適合。</a:t>
            </a:r>
            <a:endParaRPr lang="en-US" altLang="zh-TW" dirty="0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dirty="0" smtClean="0">
                <a:latin typeface="Arial" panose="020B0604020202020204" pitchFamily="34" charset="0"/>
              </a:rPr>
              <a:t>投影片</a:t>
            </a:r>
            <a:r>
              <a:rPr lang="en-US" altLang="zh-TW" dirty="0" smtClean="0">
                <a:latin typeface="Arial" panose="020B0604020202020204" pitchFamily="34" charset="0"/>
              </a:rPr>
              <a:t>23</a:t>
            </a:r>
            <a:r>
              <a:rPr lang="zh-TW" altLang="en-US" dirty="0" smtClean="0">
                <a:latin typeface="Arial" panose="020B0604020202020204" pitchFamily="34" charset="0"/>
              </a:rPr>
              <a:t>至</a:t>
            </a:r>
            <a:r>
              <a:rPr lang="en-US" altLang="zh-TW" dirty="0" smtClean="0">
                <a:latin typeface="Arial" panose="020B0604020202020204" pitchFamily="34" charset="0"/>
              </a:rPr>
              <a:t>27</a:t>
            </a:r>
            <a:r>
              <a:rPr lang="zh-TW" altLang="en-US" dirty="0" smtClean="0">
                <a:latin typeface="Arial" panose="020B0604020202020204" pitchFamily="34" charset="0"/>
              </a:rPr>
              <a:t>概述如何使用四類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會計比率</a:t>
            </a:r>
            <a:r>
              <a:rPr lang="zh-TW" altLang="en-US" dirty="0" smtClean="0">
                <a:latin typeface="Arial" panose="020B0604020202020204" pitchFamily="34" charset="0"/>
              </a:rPr>
              <a:t>，比較不同公司的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財務表現</a:t>
            </a:r>
            <a:r>
              <a:rPr lang="zh-TW" altLang="en-US" dirty="0" smtClean="0">
                <a:latin typeface="Arial" panose="020B0604020202020204" pitchFamily="34" charset="0"/>
              </a:rPr>
              <a:t>。教師可與學生重溫主要概念，再進行本課節的活動。</a:t>
            </a:r>
            <a:r>
              <a:rPr lang="en-US" altLang="zh-TW" dirty="0" smtClean="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78E0421-54A7-491D-960F-D5EB9332ED1D}" type="slidenum">
              <a:rPr lang="en-US" altLang="zh-TW" sz="1100"/>
              <a:pPr>
                <a:spcBef>
                  <a:spcPct val="0"/>
                </a:spcBef>
              </a:pPr>
              <a:t>23</a:t>
            </a:fld>
            <a:endParaRPr lang="en-US" altLang="zh-TW" sz="11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盈利能力</a:t>
            </a:r>
            <a:r>
              <a:rPr lang="zh-HK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比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率</a:t>
            </a:r>
            <a:r>
              <a:rPr lang="zh-TW" altLang="en-US" smtClean="0">
                <a:latin typeface="Arial" panose="020B0604020202020204" pitchFamily="34" charset="0"/>
              </a:rPr>
              <a:t>是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毛利</a:t>
            </a:r>
            <a:r>
              <a:rPr lang="zh-TW" altLang="en-US" smtClean="0">
                <a:latin typeface="Arial" panose="020B0604020202020204" pitchFamily="34" charset="0"/>
              </a:rPr>
              <a:t>或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純利</a:t>
            </a:r>
            <a:r>
              <a:rPr lang="zh-TW" altLang="en-US" smtClean="0">
                <a:latin typeface="Arial" panose="020B0604020202020204" pitchFamily="34" charset="0"/>
              </a:rPr>
              <a:t>除以銷貨額／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資本</a:t>
            </a:r>
            <a:r>
              <a:rPr lang="zh-TW" altLang="en-US" smtClean="0">
                <a:latin typeface="Arial" panose="020B0604020202020204" pitchFamily="34" charset="0"/>
              </a:rPr>
              <a:t>／總資產計算出來的。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例如，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動用資金報酬率</a:t>
            </a:r>
            <a:r>
              <a:rPr lang="zh-TW" altLang="en-US" smtClean="0">
                <a:latin typeface="Arial" panose="020B0604020202020204" pitchFamily="34" charset="0"/>
              </a:rPr>
              <a:t>是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純利</a:t>
            </a:r>
            <a:r>
              <a:rPr lang="zh-TW" altLang="en-US" smtClean="0">
                <a:latin typeface="Arial" panose="020B0604020202020204" pitchFamily="34" charset="0"/>
              </a:rPr>
              <a:t>除以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動用資本計算出來的</a:t>
            </a:r>
            <a:r>
              <a:rPr lang="zh-TW" altLang="en-US" smtClean="0">
                <a:latin typeface="Arial" panose="020B0604020202020204" pitchFamily="34" charset="0"/>
              </a:rPr>
              <a:t>。兩間公司的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動用資本</a:t>
            </a:r>
            <a:r>
              <a:rPr lang="zh-TW" altLang="en-US" smtClean="0">
                <a:latin typeface="Arial" panose="020B0604020202020204" pitchFamily="34" charset="0"/>
              </a:rPr>
              <a:t>相等時，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動用資金報酬率</a:t>
            </a:r>
            <a:r>
              <a:rPr lang="zh-TW" altLang="en-US" smtClean="0">
                <a:latin typeface="Arial" panose="020B0604020202020204" pitchFamily="34" charset="0"/>
              </a:rPr>
              <a:t>較高的一方賺得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純利</a:t>
            </a:r>
            <a:r>
              <a:rPr lang="zh-TW" altLang="en-US" smtClean="0">
                <a:latin typeface="Arial" panose="020B0604020202020204" pitchFamily="34" charset="0"/>
              </a:rPr>
              <a:t>較多。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公司的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動用資金報酬率</a:t>
            </a:r>
            <a:r>
              <a:rPr lang="zh-TW" altLang="en-US" smtClean="0">
                <a:latin typeface="Arial" panose="020B0604020202020204" pitchFamily="34" charset="0"/>
              </a:rPr>
              <a:t>高於行業平均值，即表現比競爭對手更好，因為公司的每一元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動用資本</a:t>
            </a:r>
            <a:r>
              <a:rPr lang="zh-TW" altLang="en-US" smtClean="0">
                <a:latin typeface="Arial" panose="020B0604020202020204" pitchFamily="34" charset="0"/>
              </a:rPr>
              <a:t>比其他同業賺得更多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純利</a:t>
            </a:r>
            <a:r>
              <a:rPr lang="zh-TW" altLang="en-US" smtClean="0">
                <a:latin typeface="Arial" panose="020B0604020202020204" pitchFamily="34" charset="0"/>
              </a:rPr>
              <a:t>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同樣，其他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盈利能力</a:t>
            </a:r>
            <a:r>
              <a:rPr lang="zh-HK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比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率</a:t>
            </a:r>
            <a:r>
              <a:rPr lang="zh-TW" altLang="en-US" smtClean="0">
                <a:latin typeface="Arial" panose="020B0604020202020204" pitchFamily="34" charset="0"/>
              </a:rPr>
              <a:t>也能提供類似的資料。因此，我們認為公司的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盈利能力</a:t>
            </a:r>
            <a:r>
              <a:rPr lang="zh-HK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比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率</a:t>
            </a:r>
            <a:r>
              <a:rPr lang="zh-TW" altLang="en-US" smtClean="0">
                <a:latin typeface="Arial" panose="020B0604020202020204" pitchFamily="34" charset="0"/>
              </a:rPr>
              <a:t>越高，賺取利潤的能力也越好。</a:t>
            </a:r>
            <a:endParaRPr lang="en-US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EDAABAF-336D-48AE-B81C-D44C8E806CF3}" type="slidenum">
              <a:rPr lang="en-US" altLang="zh-TW" sz="1100"/>
              <a:pPr>
                <a:spcBef>
                  <a:spcPct val="0"/>
                </a:spcBef>
              </a:pPr>
              <a:t>24</a:t>
            </a:fld>
            <a:endParaRPr lang="en-US" altLang="zh-TW" sz="11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流動資金比率</a:t>
            </a:r>
            <a:r>
              <a:rPr lang="zh-TW" altLang="en-US" smtClean="0">
                <a:latin typeface="Arial" panose="020B0604020202020204" pitchFamily="34" charset="0"/>
              </a:rPr>
              <a:t>越高，等於可用於償還短期債務的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流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動資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產</a:t>
            </a:r>
            <a:r>
              <a:rPr lang="zh-TW" altLang="en-US" smtClean="0">
                <a:latin typeface="Arial" panose="020B0604020202020204" pitchFamily="34" charset="0"/>
              </a:rPr>
              <a:t>越多。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從經驗來說，</a:t>
            </a:r>
            <a:r>
              <a:rPr lang="zh-TW" altLang="en-US" smtClean="0">
                <a:latin typeface="Comic Sans MS" panose="030F0702030302020204" pitchFamily="66" charset="0"/>
                <a:cs typeface="Times New Roman" panose="02020603050405020304" pitchFamily="18" charset="0"/>
              </a:rPr>
              <a:t>流</a:t>
            </a:r>
            <a:r>
              <a:rPr lang="zh-TW" altLang="zh-TW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動比率</a:t>
            </a:r>
            <a:r>
              <a:rPr lang="zh-TW" altLang="en-US" smtClean="0">
                <a:latin typeface="Arial" panose="020B0604020202020204" pitchFamily="34" charset="0"/>
              </a:rPr>
              <a:t>應至少是</a:t>
            </a:r>
            <a:r>
              <a:rPr lang="en-US" altLang="zh-TW" smtClean="0">
                <a:latin typeface="Arial" panose="020B0604020202020204" pitchFamily="34" charset="0"/>
              </a:rPr>
              <a:t>2:1</a:t>
            </a:r>
            <a:r>
              <a:rPr lang="zh-TW" altLang="en-US" smtClean="0">
                <a:latin typeface="Arial" panose="020B0604020202020204" pitchFamily="34" charset="0"/>
              </a:rPr>
              <a:t>，而</a:t>
            </a:r>
            <a:r>
              <a:rPr lang="zh-TW" altLang="zh-TW" smtClean="0">
                <a:latin typeface="Comic Sans MS" panose="030F0702030302020204" pitchFamily="66" charset="0"/>
                <a:cs typeface="Times New Roman" panose="02020603050405020304" pitchFamily="18" charset="0"/>
              </a:rPr>
              <a:t>速動比率</a:t>
            </a:r>
            <a:r>
              <a:rPr lang="zh-TW" altLang="en-US" smtClean="0">
                <a:latin typeface="Arial" panose="020B0604020202020204" pitchFamily="34" charset="0"/>
              </a:rPr>
              <a:t>則應至少是</a:t>
            </a:r>
            <a:r>
              <a:rPr lang="en-US" altLang="zh-TW" smtClean="0">
                <a:latin typeface="Arial" panose="020B0604020202020204" pitchFamily="34" charset="0"/>
              </a:rPr>
              <a:t>1:1</a:t>
            </a:r>
            <a:r>
              <a:rPr lang="zh-TW" altLang="en-US" smtClean="0">
                <a:latin typeface="Arial" panose="020B0604020202020204" pitchFamily="34" charset="0"/>
              </a:rPr>
              <a:t>，以保障企業安全或穩定。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然而，比率高於行業平均值太多，可能意味著銷貨欠佳或管理層沒有善用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流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動資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產（</a:t>
            </a:r>
            <a:r>
              <a:rPr lang="zh-TW" altLang="en-US" smtClean="0">
                <a:latin typeface="Arial" panose="020B0604020202020204" pitchFamily="34" charset="0"/>
              </a:rPr>
              <a:t>例如他們沒有為公司找到投資機會），導致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流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動資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產</a:t>
            </a:r>
            <a:r>
              <a:rPr lang="zh-TW" altLang="en-US" smtClean="0">
                <a:latin typeface="Arial" panose="020B0604020202020204" pitchFamily="34" charset="0"/>
              </a:rPr>
              <a:t>閒置。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D337D26-E16C-49D1-882E-F896D8E96E3C}" type="slidenum">
              <a:rPr lang="en-US" altLang="zh-TW" sz="1100"/>
              <a:pPr>
                <a:spcBef>
                  <a:spcPct val="0"/>
                </a:spcBef>
              </a:pPr>
              <a:t>25</a:t>
            </a:fld>
            <a:endParaRPr lang="en-US" altLang="zh-TW" sz="11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46625"/>
            <a:ext cx="5264150" cy="5321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一般而言，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存貨周轉率</a:t>
            </a:r>
            <a:r>
              <a:rPr lang="zh-TW" altLang="en-US" smtClean="0">
                <a:latin typeface="Arial" panose="020B0604020202020204" pitchFamily="34" charset="0"/>
              </a:rPr>
              <a:t>和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應收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貨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款</a:t>
            </a:r>
            <a:r>
              <a:rPr lang="zh-TW" altLang="en-US" smtClean="0">
                <a:latin typeface="Arial" panose="020B0604020202020204" pitchFamily="34" charset="0"/>
              </a:rPr>
              <a:t>周轉率越高，公司在同行之中表現越好。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兩間公司的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銷售成本</a:t>
            </a:r>
            <a:r>
              <a:rPr lang="zh-TW" altLang="en-US" smtClean="0">
                <a:latin typeface="Arial" panose="020B0604020202020204" pitchFamily="34" charset="0"/>
              </a:rPr>
              <a:t>相等時，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存貨周轉率</a:t>
            </a:r>
            <a:r>
              <a:rPr lang="zh-TW" altLang="en-US" smtClean="0">
                <a:latin typeface="Arial" panose="020B0604020202020204" pitchFamily="34" charset="0"/>
              </a:rPr>
              <a:t>較高的一方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存貨</a:t>
            </a:r>
            <a:r>
              <a:rPr lang="zh-TW" altLang="en-US" smtClean="0">
                <a:latin typeface="Arial" panose="020B0604020202020204" pitchFamily="34" charset="0"/>
              </a:rPr>
              <a:t>較少，意味著持貨成本較低。換言之，公司的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存貨周轉率</a:t>
            </a:r>
            <a:r>
              <a:rPr lang="zh-TW" altLang="en-US" smtClean="0">
                <a:latin typeface="Arial" panose="020B0604020202020204" pitchFamily="34" charset="0"/>
              </a:rPr>
              <a:t>高於一般公司時，財務方面的表現應比競爭對手好，因為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會計期</a:t>
            </a:r>
            <a:r>
              <a:rPr lang="zh-TW" altLang="en-US" smtClean="0">
                <a:latin typeface="Arial" panose="020B0604020202020204" pitchFamily="34" charset="0"/>
              </a:rPr>
              <a:t>內每單位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存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貨</a:t>
            </a:r>
            <a:r>
              <a:rPr lang="zh-TW" altLang="en-US" smtClean="0">
                <a:latin typeface="Arial" panose="020B0604020202020204" pitchFamily="34" charset="0"/>
              </a:rPr>
              <a:t>售出的次數較頻密。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至於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應收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貨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款</a:t>
            </a:r>
            <a:r>
              <a:rPr lang="zh-TW" altLang="en-US" smtClean="0">
                <a:latin typeface="Arial" panose="020B0604020202020204" pitchFamily="34" charset="0"/>
              </a:rPr>
              <a:t>周轉率，周轉率越高代表從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銷貨</a:t>
            </a:r>
            <a:r>
              <a:rPr lang="zh-TW" altLang="en-US" smtClean="0">
                <a:latin typeface="Arial" panose="020B0604020202020204" pitchFamily="34" charset="0"/>
              </a:rPr>
              <a:t>到收取現金的時間越短，反映公司付款條款的成效。收債越快，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手頭現金</a:t>
            </a:r>
            <a:r>
              <a:rPr lang="zh-TW" altLang="en-US" smtClean="0">
                <a:latin typeface="Arial" panose="020B0604020202020204" pitchFamily="34" charset="0"/>
              </a:rPr>
              <a:t>越多。</a:t>
            </a:r>
            <a:r>
              <a:rPr lang="en-US" altLang="zh-TW" smtClean="0">
                <a:latin typeface="Arial" panose="020B0604020202020204" pitchFamily="34" charset="0"/>
              </a:rPr>
              <a:t> </a:t>
            </a: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同樣，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總資產周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轉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率</a:t>
            </a:r>
            <a:r>
              <a:rPr lang="zh-TW" altLang="en-US" smtClean="0">
                <a:latin typeface="Arial" panose="020B0604020202020204" pitchFamily="34" charset="0"/>
              </a:rPr>
              <a:t>越高，意味著公司可用越少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資產</a:t>
            </a:r>
            <a:r>
              <a:rPr lang="zh-TW" altLang="en-US" smtClean="0">
                <a:latin typeface="Arial" panose="020B0604020202020204" pitchFamily="34" charset="0"/>
              </a:rPr>
              <a:t>來賺取某水平的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銷貨</a:t>
            </a:r>
            <a:r>
              <a:rPr lang="zh-TW" altLang="en-US" smtClean="0">
                <a:latin typeface="Arial" panose="020B0604020202020204" pitchFamily="34" charset="0"/>
              </a:rPr>
              <a:t>收益，因此這個比率越高越好。</a:t>
            </a:r>
            <a:r>
              <a:rPr lang="en-US" altLang="zh-TW" smtClean="0">
                <a:latin typeface="Arial" panose="020B0604020202020204" pitchFamily="34" charset="0"/>
              </a:rPr>
              <a:t> </a:t>
            </a: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另一方面，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應付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貨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款</a:t>
            </a:r>
            <a:r>
              <a:rPr lang="zh-TW" altLang="en-US" smtClean="0">
                <a:latin typeface="Arial" panose="020B0604020202020204" pitchFamily="34" charset="0"/>
              </a:rPr>
              <a:t>周轉率高，代表從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購貨</a:t>
            </a:r>
            <a:r>
              <a:rPr lang="zh-TW" altLang="en-US" smtClean="0">
                <a:latin typeface="Arial" panose="020B0604020202020204" pitchFamily="34" charset="0"/>
              </a:rPr>
              <a:t>到付款的時間相對較短，可能意味著公司並未善用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信用期限</a:t>
            </a:r>
            <a:r>
              <a:rPr lang="zh-TW" altLang="en-US" smtClean="0">
                <a:latin typeface="Arial" panose="020B0604020202020204" pitchFamily="34" charset="0"/>
              </a:rPr>
              <a:t>。</a:t>
            </a:r>
            <a:r>
              <a:rPr lang="en-US" altLang="zh-TW" smtClean="0">
                <a:latin typeface="Arial" panose="020B0604020202020204" pitchFamily="34" charset="0"/>
              </a:rPr>
              <a:t> </a:t>
            </a: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應該注意，作比較的公司應該屬於同一行業，這樣的比較才有意義。</a:t>
            </a:r>
            <a:endParaRPr lang="en-US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A00F00F-D358-4C55-8733-E47DF204D053}" type="slidenum">
              <a:rPr lang="en-US" altLang="zh-TW" sz="1100"/>
              <a:pPr>
                <a:spcBef>
                  <a:spcPct val="0"/>
                </a:spcBef>
              </a:pPr>
              <a:t>26</a:t>
            </a:fld>
            <a:endParaRPr lang="en-US" altLang="zh-TW" sz="11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提醒學生不應以個別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會計比率</a:t>
            </a:r>
            <a:r>
              <a:rPr lang="zh-TW" altLang="en-US" smtClean="0">
                <a:latin typeface="Arial" panose="020B0604020202020204" pitchFamily="34" charset="0"/>
                <a:cs typeface="Times New Roman" panose="02020603050405020304" pitchFamily="18" charset="0"/>
              </a:rPr>
              <a:t>分析形勢</a:t>
            </a:r>
            <a:r>
              <a:rPr lang="zh-TW" altLang="en-US" smtClean="0">
                <a:latin typeface="Arial" panose="020B0604020202020204" pitchFamily="34" charset="0"/>
              </a:rPr>
              <a:t>，相反應該綜合使用會計比率，以助分析師判斷公司的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財務表現</a:t>
            </a:r>
            <a:r>
              <a:rPr lang="zh-TW" altLang="en-US" smtClean="0">
                <a:latin typeface="Arial" panose="020B0604020202020204" pitchFamily="34" charset="0"/>
              </a:rPr>
              <a:t>。此外，我們進行比較時，也應考慮到比率的行業常規比率。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例如，如果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應付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貨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款</a:t>
            </a:r>
            <a:r>
              <a:rPr lang="zh-TW" altLang="en-US" smtClean="0">
                <a:latin typeface="Arial" panose="020B0604020202020204" pitchFamily="34" charset="0"/>
              </a:rPr>
              <a:t>周轉率低於平均值，可能代表公司比同業較遲付帳，但這也可能代表該公司沒有能力付帳。因此，在下結論時應先查看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流動資金比率</a:t>
            </a:r>
            <a:r>
              <a:rPr lang="zh-TW" altLang="en-US" smtClean="0">
                <a:latin typeface="Arial" panose="020B0604020202020204" pitchFamily="34" charset="0"/>
              </a:rPr>
              <a:t>。</a:t>
            </a:r>
            <a:r>
              <a:rPr lang="en-US" altLang="zh-TW" smtClean="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E53BD27-3AF2-4B5D-89BD-23B8CF89AA07}" type="slidenum">
              <a:rPr lang="en-US" altLang="zh-TW" sz="1100"/>
              <a:pPr>
                <a:spcBef>
                  <a:spcPct val="0"/>
                </a:spcBef>
              </a:pPr>
              <a:t>27</a:t>
            </a:fld>
            <a:endParaRPr lang="en-US" altLang="zh-TW" sz="11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提醒學生</a:t>
            </a:r>
            <a:r>
              <a:rPr lang="zh-TW" altLang="en-US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償債能力</a:t>
            </a:r>
            <a:r>
              <a:rPr lang="zh-TW" altLang="zh-TW" smtClean="0">
                <a:latin typeface="Comic Sans MS" panose="030F0702030302020204" pitchFamily="66" charset="0"/>
                <a:cs typeface="Times New Roman" panose="02020603050405020304" pitchFamily="18" charset="0"/>
              </a:rPr>
              <a:t>比率</a:t>
            </a:r>
            <a:r>
              <a:rPr lang="zh-TW" altLang="en-US" smtClean="0">
                <a:latin typeface="Comic Sans MS" panose="030F0702030302020204" pitchFamily="66" charset="0"/>
                <a:cs typeface="Times New Roman" panose="02020603050405020304" pitchFamily="18" charset="0"/>
              </a:rPr>
              <a:t>衡量公司的長期財務健康狀況。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假如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槓桿比率</a:t>
            </a:r>
            <a:r>
              <a:rPr lang="zh-TW" altLang="en-US" smtClean="0">
                <a:latin typeface="Arial" panose="020B0604020202020204" pitchFamily="34" charset="0"/>
              </a:rPr>
              <a:t>高於平均值，這可能代表公司運用較多長期債務為其營運提供資金，因此公司可能就無力償還</a:t>
            </a:r>
            <a:r>
              <a:rPr lang="zh-TW" altLang="en-US" smtClean="0">
                <a:latin typeface="Comic Sans MS" panose="030F0702030302020204" pitchFamily="66" charset="0"/>
                <a:cs typeface="Times New Roman" panose="02020603050405020304" pitchFamily="18" charset="0"/>
              </a:rPr>
              <a:t>長期負債</a:t>
            </a:r>
            <a:r>
              <a:rPr lang="zh-TW" altLang="en-US" smtClean="0">
                <a:latin typeface="Arial" panose="020B0604020202020204" pitchFamily="34" charset="0"/>
              </a:rPr>
              <a:t>承受較高風險。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D9EC3F9-6A97-424E-9285-33088D8CDE78}" type="slidenum">
              <a:rPr lang="en-US" altLang="zh-TW" sz="1100"/>
              <a:pPr>
                <a:spcBef>
                  <a:spcPct val="0"/>
                </a:spcBef>
              </a:pPr>
              <a:t>28</a:t>
            </a:fld>
            <a:endParaRPr lang="en-US" altLang="zh-TW" sz="11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b="1" smtClean="0">
                <a:latin typeface="Arial" panose="020B0604020202020204" pitchFamily="34" charset="0"/>
              </a:rPr>
              <a:t>活動三：</a:t>
            </a:r>
            <a:endParaRPr lang="en-US" altLang="zh-TW" b="1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b="1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活動目的是根據兩家從事相同行業的公司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比率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TW" altLang="en-US" smtClean="0">
                <a:latin typeface="Arial" panose="020B0604020202020204" pitchFamily="34" charset="0"/>
              </a:rPr>
              <a:t>比較兩間公司的表現。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b="1" smtClean="0">
                <a:latin typeface="Arial" panose="020B0604020202020204" pitchFamily="34" charset="0"/>
              </a:rPr>
              <a:t>指示：</a:t>
            </a:r>
            <a:endParaRPr lang="en-US" altLang="zh-TW" b="1" smtClean="0">
              <a:latin typeface="Arial" panose="020B0604020202020204" pitchFamily="34" charset="0"/>
            </a:endParaRPr>
          </a:p>
          <a:p>
            <a:pPr marL="273050" lvl="1" indent="-273050" eaLnBrk="1" hangingPunct="1">
              <a:buFontTx/>
              <a:buAutoNum type="arabicPeriod"/>
            </a:pPr>
            <a:r>
              <a:rPr lang="zh-TW" altLang="en-US" smtClean="0">
                <a:latin typeface="Arial" panose="020B0604020202020204" pitchFamily="34" charset="0"/>
              </a:rPr>
              <a:t>向各組提供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兩間公司的會計比率</a:t>
            </a:r>
            <a:r>
              <a:rPr lang="zh-TW" altLang="en-US" smtClean="0">
                <a:latin typeface="Arial" panose="020B0604020202020204" pitchFamily="34" charset="0"/>
              </a:rPr>
              <a:t>。</a:t>
            </a:r>
            <a:endParaRPr lang="en-US" altLang="zh-TW" smtClean="0">
              <a:latin typeface="Arial" panose="020B0604020202020204" pitchFamily="34" charset="0"/>
            </a:endParaRPr>
          </a:p>
          <a:p>
            <a:pPr marL="273050" lvl="1" indent="-273050" eaLnBrk="1" hangingPunct="1">
              <a:buFontTx/>
              <a:buAutoNum type="arabicPeriod"/>
            </a:pPr>
            <a:r>
              <a:rPr lang="zh-TW" altLang="zh-TW" smtClean="0">
                <a:latin typeface="Arial" panose="020B0604020202020204" pitchFamily="34" charset="0"/>
              </a:rPr>
              <a:t>學生須</a:t>
            </a:r>
            <a:r>
              <a:rPr lang="zh-TW" altLang="en-US" smtClean="0">
                <a:latin typeface="Arial" panose="020B0604020202020204" pitchFamily="34" charset="0"/>
              </a:rPr>
              <a:t>找出</a:t>
            </a:r>
            <a:r>
              <a:rPr lang="zh-TW" altLang="zh-TW" smtClean="0">
                <a:latin typeface="Arial" panose="020B0604020202020204" pitchFamily="34" charset="0"/>
              </a:rPr>
              <a:t>哪間公司表現較</a:t>
            </a:r>
            <a:r>
              <a:rPr lang="zh-TW" altLang="en-US" smtClean="0">
                <a:latin typeface="Arial" panose="020B0604020202020204" pitchFamily="34" charset="0"/>
              </a:rPr>
              <a:t>佳</a:t>
            </a:r>
            <a:r>
              <a:rPr lang="zh-TW" altLang="zh-TW" smtClean="0">
                <a:latin typeface="Arial" panose="020B0604020202020204" pitchFamily="34" charset="0"/>
              </a:rPr>
              <a:t>，並</a:t>
            </a:r>
            <a:r>
              <a:rPr lang="zh-TW" altLang="en-US" smtClean="0">
                <a:latin typeface="Arial" panose="020B0604020202020204" pitchFamily="34" charset="0"/>
              </a:rPr>
              <a:t>說明</a:t>
            </a:r>
            <a:r>
              <a:rPr lang="zh-TW" altLang="zh-TW" smtClean="0">
                <a:latin typeface="Arial" panose="020B0604020202020204" pitchFamily="34" charset="0"/>
              </a:rPr>
              <a:t>原因。</a:t>
            </a:r>
            <a:endParaRPr lang="en-US" altLang="zh-TW" smtClean="0">
              <a:latin typeface="Arial" panose="020B0604020202020204" pitchFamily="34" charset="0"/>
            </a:endParaRPr>
          </a:p>
          <a:p>
            <a:pPr marL="273050" lvl="1" indent="-273050" eaLnBrk="1" hangingPunct="1">
              <a:buFontTx/>
              <a:buAutoNum type="arabicPeriod" startAt="3"/>
            </a:pPr>
            <a:r>
              <a:rPr lang="zh-TW" altLang="en-US" smtClean="0">
                <a:latin typeface="Arial" panose="020B0604020202020204" pitchFamily="34" charset="0"/>
              </a:rPr>
              <a:t>各組代表向全班分享對每個比率的觀點，然後教師提供答案。學生每答中一</a:t>
            </a:r>
            <a:r>
              <a:rPr lang="zh-TW" altLang="zh-TW" smtClean="0">
                <a:latin typeface="Arial" panose="020B0604020202020204" pitchFamily="34" charset="0"/>
              </a:rPr>
              <a:t>對答案得</a:t>
            </a:r>
            <a:r>
              <a:rPr lang="en-US" altLang="zh-TW" smtClean="0">
                <a:latin typeface="Arial" panose="020B0604020202020204" pitchFamily="34" charset="0"/>
              </a:rPr>
              <a:t>1</a:t>
            </a:r>
            <a:r>
              <a:rPr lang="zh-TW" altLang="zh-TW" smtClean="0">
                <a:latin typeface="Arial" panose="020B0604020202020204" pitchFamily="34" charset="0"/>
              </a:rPr>
              <a:t>分。</a:t>
            </a:r>
            <a:endParaRPr lang="en-US" altLang="zh-TW" smtClean="0">
              <a:latin typeface="Arial" panose="020B0604020202020204" pitchFamily="34" charset="0"/>
            </a:endParaRPr>
          </a:p>
          <a:p>
            <a:pPr marL="273050" lvl="1" indent="-273050" eaLnBrk="1" hangingPunct="1">
              <a:buFontTx/>
              <a:buAutoNum type="arabicPeriod" startAt="3"/>
            </a:pPr>
            <a:r>
              <a:rPr lang="zh-TW" altLang="en-US" smtClean="0">
                <a:latin typeface="Arial" panose="020B0604020202020204" pitchFamily="34" charset="0"/>
              </a:rPr>
              <a:t>記錄</a:t>
            </a:r>
            <a:r>
              <a:rPr lang="zh-TW" altLang="zh-TW" smtClean="0">
                <a:latin typeface="Arial" panose="020B0604020202020204" pitchFamily="34" charset="0"/>
              </a:rPr>
              <a:t>各組</a:t>
            </a:r>
            <a:r>
              <a:rPr lang="zh-TW" altLang="en-US" smtClean="0">
                <a:latin typeface="Arial" panose="020B0604020202020204" pitchFamily="34" charset="0"/>
              </a:rPr>
              <a:t>得分，</a:t>
            </a:r>
            <a:r>
              <a:rPr lang="zh-TW" altLang="zh-TW" smtClean="0">
                <a:latin typeface="Arial" panose="020B0604020202020204" pitchFamily="34" charset="0"/>
              </a:rPr>
              <a:t>累計</a:t>
            </a:r>
            <a:r>
              <a:rPr lang="zh-TW" altLang="en-US" smtClean="0">
                <a:latin typeface="Arial" panose="020B0604020202020204" pitchFamily="34" charset="0"/>
              </a:rPr>
              <a:t>組別分數直至</a:t>
            </a:r>
            <a:r>
              <a:rPr lang="zh-TW" altLang="zh-TW" smtClean="0">
                <a:latin typeface="Arial" panose="020B0604020202020204" pitchFamily="34" charset="0"/>
              </a:rPr>
              <a:t>課節</a:t>
            </a:r>
            <a:r>
              <a:rPr lang="zh-TW" altLang="en-US" smtClean="0">
                <a:latin typeface="Arial" panose="020B0604020202020204" pitchFamily="34" charset="0"/>
              </a:rPr>
              <a:t>結束。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06FF6DE-5D88-4605-95D0-1FFEA40C97B4}" type="slidenum">
              <a:rPr lang="en-US" altLang="zh-TW" sz="1100"/>
              <a:pPr>
                <a:spcBef>
                  <a:spcPct val="0"/>
                </a:spcBef>
              </a:pPr>
              <a:t>29</a:t>
            </a:fld>
            <a:endParaRPr lang="en-US" altLang="zh-TW" sz="11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smtClean="0">
                <a:latin typeface="Arial" panose="020B0604020202020204" pitchFamily="34" charset="0"/>
              </a:rPr>
              <a:t>教師與學生核對答案後，解釋我們不能單憑一個比率判斷哪間公司表現較佳。各個比率展示出兩間公司不同方面的強弱，公司應集中改善自己的弱點，以提升競爭力。</a:t>
            </a:r>
            <a:endParaRPr lang="en-US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5614DD5-6272-415B-A042-268AF00D9232}" type="slidenum">
              <a:rPr lang="en-US" altLang="zh-TW" sz="1100"/>
              <a:pPr>
                <a:spcBef>
                  <a:spcPct val="0"/>
                </a:spcBef>
              </a:pPr>
              <a:t>3</a:t>
            </a:fld>
            <a:endParaRPr lang="en-US" altLang="zh-TW" sz="11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zh-TW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第一課節</a:t>
            </a:r>
            <a:endParaRPr lang="en-US" altLang="zh-TW" b="1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（續）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會計比率</a:t>
            </a:r>
            <a:r>
              <a:rPr lang="zh-TW" altLang="en-US" smtClean="0">
                <a:latin typeface="Arial" panose="020B0604020202020204" pitchFamily="34" charset="0"/>
              </a:rPr>
              <a:t>分為四大類：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4. </a:t>
            </a:r>
            <a:r>
              <a:rPr lang="zh-TW" altLang="zh-TW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償債能力比率</a:t>
            </a:r>
            <a:endParaRPr lang="en-US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1B61EC4-1788-4BBC-A0CF-533FD5737F35}" type="slidenum">
              <a:rPr lang="en-US" altLang="zh-TW" sz="1100"/>
              <a:pPr>
                <a:spcBef>
                  <a:spcPct val="0"/>
                </a:spcBef>
              </a:pPr>
              <a:t>30</a:t>
            </a:fld>
            <a:endParaRPr lang="en-US" altLang="zh-TW" sz="11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dirty="0" smtClean="0">
                <a:latin typeface="Arial" panose="020B0604020202020204" pitchFamily="34" charset="0"/>
              </a:rPr>
              <a:t>*</a:t>
            </a:r>
            <a:r>
              <a:rPr lang="zh-TW" altLang="en-US" b="1" dirty="0" smtClean="0">
                <a:latin typeface="Arial" panose="020B0604020202020204" pitchFamily="34" charset="0"/>
              </a:rPr>
              <a:t>「</a:t>
            </a:r>
            <a:r>
              <a:rPr lang="zh-TW" altLang="en-US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存貨周轉率</a:t>
            </a:r>
            <a:r>
              <a:rPr lang="zh-TW" altLang="en-US" b="1" dirty="0" smtClean="0">
                <a:latin typeface="Arial" panose="020B0604020202020204" pitchFamily="34" charset="0"/>
              </a:rPr>
              <a:t>」</a:t>
            </a:r>
            <a:r>
              <a:rPr lang="zh-TW" altLang="en-US" dirty="0" smtClean="0">
                <a:latin typeface="Arial" panose="020B0604020202020204" pitchFamily="34" charset="0"/>
              </a:rPr>
              <a:t>的補充資料</a:t>
            </a:r>
            <a:r>
              <a:rPr lang="zh-TW" altLang="en-US" b="1" dirty="0" smtClean="0">
                <a:latin typeface="Arial" panose="020B0604020202020204" pitchFamily="34" charset="0"/>
              </a:rPr>
              <a:t>：</a:t>
            </a:r>
            <a:endParaRPr lang="en-US" altLang="zh-TW" b="1" dirty="0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b="1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dirty="0" smtClean="0">
                <a:latin typeface="Arial" panose="020B0604020202020204" pitchFamily="34" charset="0"/>
              </a:rPr>
              <a:t>貨品變質會影響</a:t>
            </a:r>
            <a:r>
              <a:rPr lang="zh-TW" altLang="en-US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存貨周轉率</a:t>
            </a:r>
            <a:r>
              <a:rPr lang="zh-TW" altLang="en-US" dirty="0" smtClean="0">
                <a:latin typeface="Arial" panose="020B0604020202020204" pitchFamily="34" charset="0"/>
              </a:rPr>
              <a:t>。因為容易腐爛的貨品必須在變壞之前迅速售出，所以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會計期</a:t>
            </a:r>
            <a:r>
              <a:rPr lang="zh-TW" altLang="en-US" dirty="0" smtClean="0">
                <a:latin typeface="Arial" panose="020B0604020202020204" pitchFamily="34" charset="0"/>
              </a:rPr>
              <a:t>內「流轉」速度較快。（即</a:t>
            </a:r>
            <a:r>
              <a:rPr lang="zh-TW" altLang="en-US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存貨周轉率</a:t>
            </a:r>
            <a:r>
              <a:rPr lang="zh-TW" altLang="en-US" dirty="0" smtClean="0">
                <a:latin typeface="Arial" panose="020B0604020202020204" pitchFamily="34" charset="0"/>
              </a:rPr>
              <a:t>較高）因此，比較不同行業的公司（尤其是販售耐用品和容易腐爛貨品的行業）並無意義。</a:t>
            </a:r>
            <a:endParaRPr lang="en-US" altLang="zh-TW" dirty="0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dirty="0" smtClean="0">
                <a:latin typeface="Arial" panose="020B0604020202020204" pitchFamily="34" charset="0"/>
              </a:rPr>
              <a:t>另一方面，如果</a:t>
            </a:r>
            <a:r>
              <a:rPr lang="zh-TW" altLang="en-US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存貨周轉率</a:t>
            </a:r>
            <a:r>
              <a:rPr lang="zh-TW" altLang="en-US" dirty="0" smtClean="0">
                <a:latin typeface="Arial" panose="020B0604020202020204" pitchFamily="34" charset="0"/>
              </a:rPr>
              <a:t>太高，可能意味著供應不足。比率是否太高，可憑經驗判斷，即與行業平均值和公司的過往的比率作比較。</a:t>
            </a:r>
            <a:endParaRPr lang="en-US" altLang="zh-TW" dirty="0" smtClean="0">
              <a:latin typeface="Arial" panose="020B0604020202020204" pitchFamily="34" charset="0"/>
            </a:endParaRPr>
          </a:p>
          <a:p>
            <a:pPr eaLnBrk="1" hangingPunct="1"/>
            <a:endParaRPr lang="en-GB" altLang="zh-TW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zh-CN" altLang="en-US" dirty="0" smtClean="0">
                <a:latin typeface="Arial" panose="020B0604020202020204" pitchFamily="34" charset="0"/>
              </a:rPr>
              <a:t>就應付貨款周轉率而言，從公司的盈利能力和流動資金能力比較來看，</a:t>
            </a:r>
            <a:r>
              <a:rPr lang="en-US" altLang="zh-CN" dirty="0" smtClean="0">
                <a:latin typeface="Arial" panose="020B0604020202020204" pitchFamily="34" charset="0"/>
              </a:rPr>
              <a:t>2</a:t>
            </a:r>
            <a:r>
              <a:rPr lang="zh-CN" altLang="en-US" dirty="0" smtClean="0">
                <a:latin typeface="Arial" panose="020B0604020202020204" pitchFamily="34" charset="0"/>
              </a:rPr>
              <a:t>號公司在這兩方面都沒有問題，因此</a:t>
            </a:r>
            <a:r>
              <a:rPr lang="en-US" altLang="zh-CN" dirty="0" smtClean="0">
                <a:latin typeface="Arial" panose="020B0604020202020204" pitchFamily="34" charset="0"/>
              </a:rPr>
              <a:t>2</a:t>
            </a:r>
            <a:r>
              <a:rPr lang="zh-CN" altLang="en-US" dirty="0" smtClean="0">
                <a:latin typeface="Arial" panose="020B0604020202020204" pitchFamily="34" charset="0"/>
              </a:rPr>
              <a:t>號公司很可能享有較長的信用期和更多的庫存現金。</a:t>
            </a:r>
            <a:endParaRPr lang="en-GB" altLang="zh-TW" dirty="0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zh-TW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zh-TW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課節</a:t>
            </a:r>
            <a:r>
              <a:rPr lang="zh-TW" altLang="en-US" b="1" dirty="0" smtClean="0">
                <a:latin typeface="Arial" panose="020B0604020202020204" pitchFamily="34" charset="0"/>
              </a:rPr>
              <a:t>完</a:t>
            </a:r>
            <a:endParaRPr lang="en-US" altLang="zh-TW" b="1" dirty="0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016D0DE-39C8-46CA-8671-A5D718A7446D}" type="slidenum">
              <a:rPr lang="en-US" altLang="zh-TW" sz="1100"/>
              <a:pPr>
                <a:spcBef>
                  <a:spcPct val="0"/>
                </a:spcBef>
              </a:pPr>
              <a:t>31</a:t>
            </a:fld>
            <a:endParaRPr lang="en-US" altLang="zh-TW" sz="11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1875" y="731838"/>
            <a:ext cx="5118100" cy="3838575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357813" cy="5172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b="1" smtClean="0">
                <a:latin typeface="新細明體" panose="02020500000000000000" pitchFamily="18" charset="-120"/>
              </a:rPr>
              <a:t>活動四：</a:t>
            </a:r>
            <a:endParaRPr lang="en-US" altLang="zh-TW" b="1" smtClean="0">
              <a:latin typeface="新細明體" panose="02020500000000000000" pitchFamily="18" charset="-120"/>
            </a:endParaRPr>
          </a:p>
          <a:p>
            <a:pPr eaLnBrk="1" hangingPunct="1"/>
            <a:endParaRPr lang="en-US" altLang="zh-TW" b="1" smtClean="0">
              <a:latin typeface="新細明體" panose="02020500000000000000" pitchFamily="18" charset="-120"/>
            </a:endParaRPr>
          </a:p>
          <a:p>
            <a:pPr eaLnBrk="1" hangingPunct="1"/>
            <a:r>
              <a:rPr lang="zh-TW" altLang="en-US" smtClean="0">
                <a:latin typeface="新細明體" panose="02020500000000000000" pitchFamily="18" charset="-120"/>
              </a:rPr>
              <a:t>活動目的是釐清</a:t>
            </a:r>
            <a:r>
              <a:rPr lang="zh-TW" altLang="en-US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會計比率</a:t>
            </a:r>
            <a:r>
              <a:rPr lang="zh-TW" altLang="en-US" smtClean="0">
                <a:latin typeface="新細明體" panose="02020500000000000000" pitchFamily="18" charset="-120"/>
              </a:rPr>
              <a:t>的含義，並學習如何用日常用語詮釋這些比率的意義。</a:t>
            </a:r>
            <a:endParaRPr lang="en-US" altLang="zh-TW" smtClean="0">
              <a:latin typeface="新細明體" panose="02020500000000000000" pitchFamily="18" charset="-120"/>
            </a:endParaRPr>
          </a:p>
          <a:p>
            <a:pPr eaLnBrk="1" hangingPunct="1"/>
            <a:endParaRPr lang="en-US" altLang="zh-TW" b="1" smtClean="0">
              <a:latin typeface="新細明體" panose="02020500000000000000" pitchFamily="18" charset="-120"/>
            </a:endParaRPr>
          </a:p>
          <a:p>
            <a:pPr eaLnBrk="1" hangingPunct="1"/>
            <a:r>
              <a:rPr lang="zh-TW" altLang="en-US" b="1" smtClean="0">
                <a:latin typeface="新細明體" panose="02020500000000000000" pitchFamily="18" charset="-120"/>
              </a:rPr>
              <a:t>指示：</a:t>
            </a:r>
            <a:endParaRPr lang="en-US" altLang="zh-TW" b="1" smtClean="0">
              <a:latin typeface="新細明體" panose="02020500000000000000" pitchFamily="18" charset="-120"/>
            </a:endParaRPr>
          </a:p>
          <a:p>
            <a:pPr marL="273050" lvl="1" indent="-273050" eaLnBrk="1" hangingPunct="1">
              <a:buFontTx/>
              <a:buAutoNum type="arabicPeriod"/>
            </a:pPr>
            <a:r>
              <a:rPr lang="zh-TW" altLang="zh-TW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向各組提供</a:t>
            </a:r>
            <a:r>
              <a:rPr lang="en-US" altLang="zh-TW" smtClean="0">
                <a:latin typeface="新細明體" panose="02020500000000000000" pitchFamily="18" charset="-120"/>
              </a:rPr>
              <a:t>A</a:t>
            </a:r>
            <a:r>
              <a:rPr lang="zh-TW" altLang="zh-TW" smtClean="0">
                <a:latin typeface="新細明體" panose="02020500000000000000" pitchFamily="18" charset="-120"/>
              </a:rPr>
              <a:t>、</a:t>
            </a:r>
            <a:r>
              <a:rPr lang="en-US" altLang="zh-TW" smtClean="0">
                <a:latin typeface="新細明體" panose="02020500000000000000" pitchFamily="18" charset="-120"/>
              </a:rPr>
              <a:t>B</a:t>
            </a:r>
            <a:r>
              <a:rPr lang="zh-TW" altLang="zh-TW" smtClean="0">
                <a:latin typeface="新細明體" panose="02020500000000000000" pitchFamily="18" charset="-120"/>
              </a:rPr>
              <a:t>和</a:t>
            </a:r>
            <a:r>
              <a:rPr lang="en-US" altLang="zh-TW" smtClean="0">
                <a:latin typeface="新細明體" panose="02020500000000000000" pitchFamily="18" charset="-120"/>
              </a:rPr>
              <a:t>C</a:t>
            </a:r>
            <a:r>
              <a:rPr lang="zh-TW" altLang="zh-TW" smtClean="0">
                <a:latin typeface="新細明體" panose="02020500000000000000" pitchFamily="18" charset="-120"/>
              </a:rPr>
              <a:t>三間公司</a:t>
            </a:r>
            <a:r>
              <a:rPr lang="zh-TW" altLang="en-US" smtClean="0">
                <a:latin typeface="新細明體" panose="02020500000000000000" pitchFamily="18" charset="-120"/>
              </a:rPr>
              <a:t>的兩個</a:t>
            </a:r>
            <a:r>
              <a:rPr lang="zh-TW" altLang="zh-TW" smtClean="0">
                <a:latin typeface="新細明體" panose="02020500000000000000" pitchFamily="18" charset="-120"/>
              </a:rPr>
              <a:t>供應商</a:t>
            </a:r>
            <a:r>
              <a:rPr lang="zh-TW" altLang="en-US" smtClean="0">
                <a:latin typeface="新細明體" panose="02020500000000000000" pitchFamily="18" charset="-120"/>
              </a:rPr>
              <a:t>之間的</a:t>
            </a:r>
            <a:r>
              <a:rPr lang="zh-TW" altLang="zh-TW" smtClean="0">
                <a:latin typeface="新細明體" panose="02020500000000000000" pitchFamily="18" charset="-120"/>
              </a:rPr>
              <a:t>對話。</a:t>
            </a:r>
            <a:r>
              <a:rPr lang="zh-TW" altLang="en-US" smtClean="0">
                <a:latin typeface="新細明體" panose="02020500000000000000" pitchFamily="18" charset="-120"/>
              </a:rPr>
              <a:t>（學生資料頁</a:t>
            </a:r>
            <a:r>
              <a:rPr lang="en-US" altLang="zh-TW" smtClean="0">
                <a:latin typeface="新細明體" panose="02020500000000000000" pitchFamily="18" charset="-120"/>
              </a:rPr>
              <a:t>4A</a:t>
            </a:r>
            <a:r>
              <a:rPr lang="zh-TW" altLang="en-US" smtClean="0">
                <a:latin typeface="新細明體" panose="02020500000000000000" pitchFamily="18" charset="-120"/>
              </a:rPr>
              <a:t>）</a:t>
            </a:r>
            <a:r>
              <a:rPr lang="en-US" altLang="zh-TW" smtClean="0">
                <a:latin typeface="新細明體" panose="02020500000000000000" pitchFamily="18" charset="-120"/>
              </a:rPr>
              <a:t> </a:t>
            </a:r>
          </a:p>
          <a:p>
            <a:pPr marL="273050" lvl="1" indent="-273050" eaLnBrk="1" hangingPunct="1"/>
            <a:r>
              <a:rPr lang="en-US" altLang="zh-TW" smtClean="0">
                <a:latin typeface="新細明體" panose="02020500000000000000" pitchFamily="18" charset="-120"/>
              </a:rPr>
              <a:t>2.	</a:t>
            </a:r>
            <a:r>
              <a:rPr lang="zh-TW" altLang="zh-TW" smtClean="0">
                <a:latin typeface="新細明體" panose="02020500000000000000" pitchFamily="18" charset="-120"/>
              </a:rPr>
              <a:t>各組</a:t>
            </a:r>
            <a:r>
              <a:rPr lang="zh-TW" altLang="en-US" smtClean="0">
                <a:latin typeface="新細明體" panose="02020500000000000000" pitchFamily="18" charset="-120"/>
              </a:rPr>
              <a:t>須</a:t>
            </a:r>
            <a:r>
              <a:rPr lang="zh-TW" altLang="zh-TW" smtClean="0">
                <a:latin typeface="新細明體" panose="02020500000000000000" pitchFamily="18" charset="-120"/>
              </a:rPr>
              <a:t>根據對話內容，將</a:t>
            </a:r>
            <a:r>
              <a:rPr lang="zh-TW" altLang="zh-TW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報表（</a:t>
            </a:r>
            <a:r>
              <a:rPr lang="en-US" altLang="zh-TW" smtClean="0">
                <a:latin typeface="新細明體" panose="02020500000000000000" pitchFamily="18" charset="-120"/>
              </a:rPr>
              <a:t>X</a:t>
            </a:r>
            <a:r>
              <a:rPr lang="zh-TW" altLang="zh-TW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en-US" altLang="zh-TW" smtClean="0">
                <a:latin typeface="新細明體" panose="02020500000000000000" pitchFamily="18" charset="-120"/>
              </a:rPr>
              <a:t>Y</a:t>
            </a:r>
            <a:r>
              <a:rPr lang="zh-TW" altLang="zh-TW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和</a:t>
            </a:r>
            <a:r>
              <a:rPr lang="en-US" altLang="zh-TW" smtClean="0">
                <a:latin typeface="新細明體" panose="02020500000000000000" pitchFamily="18" charset="-120"/>
              </a:rPr>
              <a:t>Z</a:t>
            </a:r>
            <a:r>
              <a:rPr lang="zh-TW" altLang="zh-TW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）</a:t>
            </a:r>
            <a:r>
              <a:rPr lang="zh-TW" altLang="zh-TW" smtClean="0">
                <a:latin typeface="新細明體" panose="02020500000000000000" pitchFamily="18" charset="-120"/>
              </a:rPr>
              <a:t>與</a:t>
            </a:r>
            <a:r>
              <a:rPr lang="zh-TW" altLang="en-US" smtClean="0">
                <a:latin typeface="新細明體" panose="02020500000000000000" pitchFamily="18" charset="-120"/>
              </a:rPr>
              <a:t>相應</a:t>
            </a:r>
            <a:r>
              <a:rPr lang="zh-TW" altLang="zh-TW" smtClean="0">
                <a:latin typeface="新細明體" panose="02020500000000000000" pitchFamily="18" charset="-120"/>
              </a:rPr>
              <a:t>的公司（</a:t>
            </a:r>
            <a:r>
              <a:rPr lang="en-US" altLang="zh-TW" smtClean="0">
                <a:latin typeface="新細明體" panose="02020500000000000000" pitchFamily="18" charset="-120"/>
              </a:rPr>
              <a:t>A</a:t>
            </a:r>
            <a:r>
              <a:rPr lang="zh-TW" altLang="zh-TW" smtClean="0">
                <a:latin typeface="新細明體" panose="02020500000000000000" pitchFamily="18" charset="-120"/>
              </a:rPr>
              <a:t>、</a:t>
            </a:r>
            <a:r>
              <a:rPr lang="en-US" altLang="zh-TW" smtClean="0">
                <a:latin typeface="新細明體" panose="02020500000000000000" pitchFamily="18" charset="-120"/>
              </a:rPr>
              <a:t>B</a:t>
            </a:r>
            <a:r>
              <a:rPr lang="zh-TW" altLang="zh-TW" smtClean="0">
                <a:latin typeface="新細明體" panose="02020500000000000000" pitchFamily="18" charset="-120"/>
              </a:rPr>
              <a:t>和</a:t>
            </a:r>
            <a:r>
              <a:rPr lang="en-US" altLang="zh-TW" smtClean="0">
                <a:latin typeface="新細明體" panose="02020500000000000000" pitchFamily="18" charset="-120"/>
              </a:rPr>
              <a:t>C</a:t>
            </a:r>
            <a:r>
              <a:rPr lang="zh-TW" altLang="zh-TW" smtClean="0">
                <a:latin typeface="新細明體" panose="02020500000000000000" pitchFamily="18" charset="-120"/>
              </a:rPr>
              <a:t>）進行配對</a:t>
            </a:r>
            <a:r>
              <a:rPr lang="zh-TW" altLang="en-US" smtClean="0">
                <a:latin typeface="新細明體" panose="02020500000000000000" pitchFamily="18" charset="-120"/>
              </a:rPr>
              <a:t>。</a:t>
            </a:r>
            <a:endParaRPr lang="en-US" altLang="zh-TW" smtClean="0">
              <a:latin typeface="新細明體" panose="02020500000000000000" pitchFamily="18" charset="-120"/>
            </a:endParaRPr>
          </a:p>
          <a:p>
            <a:pPr marL="273050" lvl="1" indent="-273050" eaLnBrk="1" hangingPunct="1"/>
            <a:r>
              <a:rPr lang="en-US" altLang="zh-TW" smtClean="0">
                <a:latin typeface="新細明體" panose="02020500000000000000" pitchFamily="18" charset="-120"/>
              </a:rPr>
              <a:t>3. 	</a:t>
            </a:r>
            <a:r>
              <a:rPr lang="zh-TW" altLang="en-US" smtClean="0">
                <a:latin typeface="新細明體" panose="02020500000000000000" pitchFamily="18" charset="-120"/>
              </a:rPr>
              <a:t>教師根據以下各項指導學生：</a:t>
            </a:r>
            <a:r>
              <a:rPr lang="en-US" altLang="zh-TW" smtClean="0">
                <a:latin typeface="新細明體" panose="02020500000000000000" pitchFamily="18" charset="-120"/>
              </a:rPr>
              <a:t> </a:t>
            </a:r>
          </a:p>
          <a:p>
            <a:pPr marL="463550" lvl="3" indent="-190500" eaLnBrk="1" hangingPunct="1"/>
            <a:r>
              <a:rPr lang="en-US" altLang="zh-TW" smtClean="0">
                <a:latin typeface="新細明體" panose="02020500000000000000" pitchFamily="18" charset="-120"/>
              </a:rPr>
              <a:t>i. 	</a:t>
            </a:r>
            <a:r>
              <a:rPr lang="zh-TW" altLang="en-US" smtClean="0">
                <a:latin typeface="新細明體" panose="02020500000000000000" pitchFamily="18" charset="-120"/>
              </a:rPr>
              <a:t>在對話中的（關鍵）字眼下劃底線，作為解題的提示。</a:t>
            </a:r>
            <a:endParaRPr lang="en-US" altLang="zh-TW" smtClean="0">
              <a:latin typeface="新細明體" panose="02020500000000000000" pitchFamily="18" charset="-120"/>
            </a:endParaRPr>
          </a:p>
          <a:p>
            <a:pPr marL="463550" lvl="3" indent="-190500" eaLnBrk="1" hangingPunct="1"/>
            <a:r>
              <a:rPr lang="en-US" altLang="zh-TW" smtClean="0">
                <a:latin typeface="新細明體" panose="02020500000000000000" pitchFamily="18" charset="-120"/>
              </a:rPr>
              <a:t>ii.	</a:t>
            </a:r>
            <a:r>
              <a:rPr lang="zh-TW" altLang="en-US" smtClean="0">
                <a:latin typeface="新細明體" panose="02020500000000000000" pitchFamily="18" charset="-120"/>
              </a:rPr>
              <a:t>學生不需計算全部</a:t>
            </a:r>
            <a:r>
              <a:rPr lang="zh-TW" altLang="en-US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會計比率以</a:t>
            </a:r>
            <a:r>
              <a:rPr lang="zh-TW" altLang="zh-TW" smtClean="0">
                <a:latin typeface="新細明體" panose="02020500000000000000" pitchFamily="18" charset="-120"/>
              </a:rPr>
              <a:t>配對</a:t>
            </a:r>
            <a:r>
              <a:rPr lang="zh-TW" altLang="zh-TW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報表</a:t>
            </a:r>
            <a:r>
              <a:rPr lang="zh-TW" altLang="zh-TW" smtClean="0">
                <a:latin typeface="新細明體" panose="02020500000000000000" pitchFamily="18" charset="-120"/>
              </a:rPr>
              <a:t>與</a:t>
            </a:r>
            <a:r>
              <a:rPr lang="zh-TW" altLang="en-US" smtClean="0">
                <a:latin typeface="新細明體" panose="02020500000000000000" pitchFamily="18" charset="-120"/>
              </a:rPr>
              <a:t>適當的</a:t>
            </a:r>
            <a:r>
              <a:rPr lang="zh-TW" altLang="zh-TW" smtClean="0">
                <a:latin typeface="新細明體" panose="02020500000000000000" pitchFamily="18" charset="-120"/>
              </a:rPr>
              <a:t>公司</a:t>
            </a:r>
            <a:r>
              <a:rPr lang="zh-TW" altLang="en-US" smtClean="0">
                <a:latin typeface="新細明體" panose="02020500000000000000" pitchFamily="18" charset="-120"/>
              </a:rPr>
              <a:t>。</a:t>
            </a:r>
            <a:endParaRPr lang="en-US" altLang="zh-TW" smtClean="0">
              <a:latin typeface="新細明體" panose="02020500000000000000" pitchFamily="18" charset="-120"/>
            </a:endParaRPr>
          </a:p>
          <a:p>
            <a:pPr marL="463550" lvl="3" indent="-190500" eaLnBrk="1" hangingPunct="1">
              <a:buFontTx/>
              <a:buAutoNum type="romanLcPeriod" startAt="3"/>
            </a:pPr>
            <a:r>
              <a:rPr lang="zh-TW" altLang="en-US" smtClean="0">
                <a:latin typeface="新細明體" panose="02020500000000000000" pitchFamily="18" charset="-120"/>
              </a:rPr>
              <a:t>各組確定所用的</a:t>
            </a:r>
            <a:r>
              <a:rPr lang="zh-TW" altLang="en-US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會計比率</a:t>
            </a:r>
            <a:r>
              <a:rPr lang="zh-TW" altLang="en-US" smtClean="0">
                <a:latin typeface="新細明體" panose="02020500000000000000" pitchFamily="18" charset="-120"/>
              </a:rPr>
              <a:t>後，計算</a:t>
            </a:r>
            <a:r>
              <a:rPr lang="zh-TW" altLang="zh-TW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報表</a:t>
            </a:r>
            <a:r>
              <a:rPr lang="en-US" altLang="zh-TW" smtClean="0">
                <a:latin typeface="新細明體" panose="02020500000000000000" pitchFamily="18" charset="-120"/>
              </a:rPr>
              <a:t>X</a:t>
            </a:r>
            <a:r>
              <a:rPr lang="zh-TW" altLang="zh-TW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en-US" altLang="zh-TW" smtClean="0">
                <a:latin typeface="新細明體" panose="02020500000000000000" pitchFamily="18" charset="-120"/>
              </a:rPr>
              <a:t>Y</a:t>
            </a:r>
            <a:r>
              <a:rPr lang="zh-TW" altLang="zh-TW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和</a:t>
            </a:r>
            <a:r>
              <a:rPr lang="en-US" altLang="zh-TW" smtClean="0">
                <a:latin typeface="新細明體" panose="02020500000000000000" pitchFamily="18" charset="-120"/>
              </a:rPr>
              <a:t>Z</a:t>
            </a:r>
            <a:r>
              <a:rPr lang="zh-TW" altLang="en-US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的同一比率以作比較。最後，各組利用對話內容核對計算所得的比率，找出答案。</a:t>
            </a:r>
            <a:endParaRPr lang="en-US" altLang="zh-TW" smtClean="0">
              <a:latin typeface="新細明體" panose="02020500000000000000" pitchFamily="18" charset="-120"/>
            </a:endParaRPr>
          </a:p>
          <a:p>
            <a:pPr marL="273050" lvl="2" indent="-273050" eaLnBrk="1" hangingPunct="1"/>
            <a:r>
              <a:rPr lang="en-US" altLang="zh-TW" smtClean="0">
                <a:latin typeface="新細明體" panose="02020500000000000000" pitchFamily="18" charset="-120"/>
              </a:rPr>
              <a:t>4.	</a:t>
            </a:r>
            <a:r>
              <a:rPr lang="zh-TW" altLang="en-US" smtClean="0">
                <a:latin typeface="新細明體" panose="02020500000000000000" pitchFamily="18" charset="-120"/>
              </a:rPr>
              <a:t>十分鐘後，請學生</a:t>
            </a:r>
            <a:r>
              <a:rPr lang="zh-TW" altLang="zh-TW" smtClean="0">
                <a:latin typeface="新細明體" panose="02020500000000000000" pitchFamily="18" charset="-120"/>
              </a:rPr>
              <a:t>匯</a:t>
            </a:r>
            <a:r>
              <a:rPr lang="zh-TW" altLang="en-US" smtClean="0">
                <a:latin typeface="新細明體" panose="02020500000000000000" pitchFamily="18" charset="-120"/>
              </a:rPr>
              <a:t>報並解釋答案。</a:t>
            </a:r>
            <a:r>
              <a:rPr lang="en-US" altLang="zh-TW" smtClean="0">
                <a:latin typeface="新細明體" panose="02020500000000000000" pitchFamily="18" charset="-120"/>
              </a:rPr>
              <a:t> 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2725" y="9721850"/>
            <a:ext cx="3076575" cy="512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7182F18-3301-4874-8FF2-485E18458449}" type="slidenum">
              <a:rPr lang="en-US" altLang="zh-TW" sz="1100"/>
              <a:pPr>
                <a:spcBef>
                  <a:spcPct val="0"/>
                </a:spcBef>
              </a:pPr>
              <a:t>32</a:t>
            </a:fld>
            <a:endParaRPr lang="en-US" altLang="zh-TW" sz="11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43450"/>
            <a:ext cx="5192713" cy="4978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739775" eaLnBrk="1" hangingPunct="1">
              <a:lnSpc>
                <a:spcPct val="80000"/>
              </a:lnSpc>
            </a:pPr>
            <a:r>
              <a:rPr lang="zh-TW" altLang="en-US" b="1" dirty="0" smtClean="0">
                <a:latin typeface="Arial" panose="020B0604020202020204" pitchFamily="34" charset="0"/>
              </a:rPr>
              <a:t>指示（續）：</a:t>
            </a:r>
            <a:endParaRPr lang="en-US" altLang="zh-TW" b="1" dirty="0" smtClean="0">
              <a:latin typeface="Arial" panose="020B0604020202020204" pitchFamily="34" charset="0"/>
            </a:endParaRPr>
          </a:p>
          <a:p>
            <a:pPr marL="277813" lvl="1" indent="-277813" defTabSz="739775" eaLnBrk="1" hangingPunct="1">
              <a:lnSpc>
                <a:spcPct val="90000"/>
              </a:lnSpc>
            </a:pPr>
            <a:r>
              <a:rPr lang="en-US" altLang="zh-TW" dirty="0" smtClean="0">
                <a:latin typeface="Arial" panose="020B0604020202020204" pitchFamily="34" charset="0"/>
              </a:rPr>
              <a:t>5.   </a:t>
            </a:r>
            <a:r>
              <a:rPr lang="zh-TW" altLang="en-US" dirty="0" smtClean="0">
                <a:latin typeface="Arial" panose="020B0604020202020204" pitchFamily="34" charset="0"/>
              </a:rPr>
              <a:t>教師向學生說明如何解題。以下內容節錄自資料頁</a:t>
            </a:r>
            <a:r>
              <a:rPr lang="en-US" altLang="zh-TW" dirty="0" smtClean="0">
                <a:latin typeface="Arial" panose="020B0604020202020204" pitchFamily="34" charset="0"/>
              </a:rPr>
              <a:t>4A</a:t>
            </a:r>
            <a:r>
              <a:rPr lang="zh-TW" altLang="en-US" dirty="0" smtClean="0">
                <a:latin typeface="Arial" panose="020B0604020202020204" pitchFamily="34" charset="0"/>
              </a:rPr>
              <a:t>（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學生工作紙</a:t>
            </a:r>
            <a:r>
              <a:rPr lang="zh-TW" altLang="en-US" dirty="0" smtClean="0">
                <a:latin typeface="Arial" panose="020B0604020202020204" pitchFamily="34" charset="0"/>
              </a:rPr>
              <a:t>第</a:t>
            </a:r>
            <a:r>
              <a:rPr lang="en-US" altLang="zh-CN" dirty="0" smtClean="0">
                <a:latin typeface="Arial" panose="020B0604020202020204" pitchFamily="34" charset="0"/>
              </a:rPr>
              <a:t>19</a:t>
            </a:r>
            <a:r>
              <a:rPr lang="zh-TW" altLang="en-US" dirty="0" smtClean="0">
                <a:latin typeface="Arial" panose="020B0604020202020204" pitchFamily="34" charset="0"/>
              </a:rPr>
              <a:t>頁</a:t>
            </a:r>
            <a:r>
              <a:rPr lang="zh-TW" altLang="en-US" dirty="0" smtClean="0">
                <a:latin typeface="Arial" panose="020B0604020202020204" pitchFamily="34" charset="0"/>
              </a:rPr>
              <a:t>），關鍵字眼劃有底線，標明對應上表的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會計比率</a:t>
            </a:r>
            <a:r>
              <a:rPr lang="zh-TW" altLang="en-US" dirty="0" smtClean="0">
                <a:latin typeface="Arial" panose="020B0604020202020204" pitchFamily="34" charset="0"/>
              </a:rPr>
              <a:t>。</a:t>
            </a:r>
            <a:r>
              <a:rPr lang="en-US" altLang="zh-TW" dirty="0" smtClean="0">
                <a:latin typeface="Arial" panose="020B0604020202020204" pitchFamily="34" charset="0"/>
              </a:rPr>
              <a:t> </a:t>
            </a:r>
          </a:p>
          <a:p>
            <a:pPr defTabSz="739775" eaLnBrk="1" hangingPunct="1">
              <a:lnSpc>
                <a:spcPct val="80000"/>
              </a:lnSpc>
            </a:pPr>
            <a:endParaRPr lang="en-US" altLang="zh-TW" dirty="0" smtClean="0">
              <a:latin typeface="Arial" panose="020B0604020202020204" pitchFamily="34" charset="0"/>
            </a:endParaRPr>
          </a:p>
          <a:p>
            <a:pPr marL="277813" lvl="1" indent="-277813" defTabSz="739775">
              <a:lnSpc>
                <a:spcPct val="80000"/>
              </a:lnSpc>
            </a:pPr>
            <a:r>
              <a:rPr lang="zh-TW" altLang="en-US" dirty="0" smtClean="0">
                <a:latin typeface="Arial" panose="020B0604020202020204" pitchFamily="34" charset="0"/>
              </a:rPr>
              <a:t>尤里：</a:t>
            </a:r>
            <a:r>
              <a:rPr lang="en-US" altLang="zh-TW" dirty="0" smtClean="0">
                <a:latin typeface="Arial" panose="020B0604020202020204" pitchFamily="34" charset="0"/>
              </a:rPr>
              <a:t> 	A</a:t>
            </a:r>
            <a:r>
              <a:rPr lang="zh-TW" altLang="en-US" dirty="0" smtClean="0">
                <a:latin typeface="Arial" panose="020B0604020202020204" pitchFamily="34" charset="0"/>
              </a:rPr>
              <a:t>公司和</a:t>
            </a:r>
            <a:r>
              <a:rPr lang="en-US" altLang="zh-TW" dirty="0" smtClean="0">
                <a:latin typeface="Arial" panose="020B0604020202020204" pitchFamily="34" charset="0"/>
              </a:rPr>
              <a:t>B</a:t>
            </a:r>
            <a:r>
              <a:rPr lang="zh-TW" altLang="en-US" dirty="0" smtClean="0">
                <a:latin typeface="Arial" panose="020B0604020202020204" pitchFamily="34" charset="0"/>
              </a:rPr>
              <a:t>公司沒有準時付帳。你也知道我們這行業的應付貨款周轉率通常是</a:t>
            </a:r>
            <a:r>
              <a:rPr lang="en-US" altLang="zh-TW" dirty="0" smtClean="0">
                <a:latin typeface="Arial" panose="020B0604020202020204" pitchFamily="34" charset="0"/>
              </a:rPr>
              <a:t>6</a:t>
            </a:r>
            <a:r>
              <a:rPr lang="zh-TW" altLang="en-US" dirty="0" smtClean="0">
                <a:latin typeface="Arial" panose="020B0604020202020204" pitchFamily="34" charset="0"/>
              </a:rPr>
              <a:t>次，</a:t>
            </a:r>
            <a:r>
              <a:rPr lang="zh-TW" altLang="en-US" u="sng" dirty="0" smtClean="0">
                <a:latin typeface="Arial" panose="020B0604020202020204" pitchFamily="34" charset="0"/>
              </a:rPr>
              <a:t>但這兩間公司都超過</a:t>
            </a:r>
            <a:r>
              <a:rPr lang="en-US" altLang="zh-TW" u="sng" dirty="0" smtClean="0">
                <a:latin typeface="Arial" panose="020B0604020202020204" pitchFamily="34" charset="0"/>
              </a:rPr>
              <a:t>6</a:t>
            </a:r>
            <a:r>
              <a:rPr lang="zh-TW" altLang="en-US" u="sng" dirty="0" smtClean="0">
                <a:latin typeface="Arial" panose="020B0604020202020204" pitchFamily="34" charset="0"/>
              </a:rPr>
              <a:t>次了！</a:t>
            </a:r>
            <a:r>
              <a:rPr lang="zh-TW" altLang="en-US" b="1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（</a:t>
            </a:r>
            <a:r>
              <a:rPr lang="en-US" altLang="zh-TW" b="1" u="sng" dirty="0" smtClean="0">
                <a:latin typeface="Arial" panose="020B0604020202020204" pitchFamily="34" charset="0"/>
              </a:rPr>
              <a:t>A&amp;B </a:t>
            </a:r>
            <a:r>
              <a:rPr lang="en-US" altLang="zh-TW" b="1" u="sng" dirty="0" smtClean="0">
                <a:latin typeface="Arial" panose="020B0604020202020204" pitchFamily="34" charset="0"/>
                <a:sym typeface="Wingdings" panose="05000000000000000000" pitchFamily="2" charset="2"/>
              </a:rPr>
              <a:t> X&amp;Y</a:t>
            </a:r>
            <a:r>
              <a:rPr lang="zh-TW" altLang="en-US" b="1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）</a:t>
            </a:r>
            <a:endParaRPr lang="en-US" altLang="zh-TW" b="1" u="sng" dirty="0" smtClean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marL="277813" lvl="1" indent="-277813" defTabSz="739775">
              <a:lnSpc>
                <a:spcPct val="80000"/>
              </a:lnSpc>
            </a:pPr>
            <a:endParaRPr lang="en-US" altLang="zh-TW" u="sng" dirty="0" smtClean="0">
              <a:latin typeface="Arial" panose="020B0604020202020204" pitchFamily="34" charset="0"/>
            </a:endParaRPr>
          </a:p>
          <a:p>
            <a:pPr marL="277813" lvl="1" indent="-277813" defTabSz="739775">
              <a:lnSpc>
                <a:spcPct val="80000"/>
              </a:lnSpc>
            </a:pPr>
            <a:r>
              <a:rPr lang="zh-TW" altLang="en-US" dirty="0" smtClean="0">
                <a:latin typeface="Arial" panose="020B0604020202020204" pitchFamily="34" charset="0"/>
              </a:rPr>
              <a:t>約瑟：</a:t>
            </a:r>
            <a:r>
              <a:rPr lang="en-US" altLang="zh-TW" dirty="0" smtClean="0">
                <a:latin typeface="Arial" panose="020B0604020202020204" pitchFamily="34" charset="0"/>
              </a:rPr>
              <a:t> 	</a:t>
            </a:r>
            <a:r>
              <a:rPr lang="zh-TW" altLang="en-US" dirty="0" smtClean="0">
                <a:latin typeface="Arial" panose="020B0604020202020204" pitchFamily="34" charset="0"/>
              </a:rPr>
              <a:t>是啊！</a:t>
            </a:r>
            <a:r>
              <a:rPr lang="zh-TW" altLang="zh-TW" dirty="0" smtClean="0">
                <a:latin typeface="Arial" panose="020B0604020202020204" pitchFamily="34" charset="0"/>
              </a:rPr>
              <a:t>我想我們遇到同樣情況！我們的客戶也</a:t>
            </a:r>
            <a:r>
              <a:rPr lang="zh-TW" altLang="zh-TW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延遲付帳，對我們的現金流轉造成壓力。</a:t>
            </a:r>
            <a:r>
              <a:rPr lang="zh-TW" altLang="en-US" dirty="0" smtClean="0">
                <a:latin typeface="Arial" panose="020B0604020202020204" pitchFamily="34" charset="0"/>
              </a:rPr>
              <a:t>你擔心</a:t>
            </a:r>
            <a:r>
              <a:rPr lang="en-US" altLang="zh-TW" dirty="0" smtClean="0">
                <a:latin typeface="Arial" panose="020B0604020202020204" pitchFamily="34" charset="0"/>
              </a:rPr>
              <a:t>A</a:t>
            </a:r>
            <a:r>
              <a:rPr lang="zh-TW" altLang="en-US" dirty="0" smtClean="0">
                <a:latin typeface="Arial" panose="020B0604020202020204" pitchFamily="34" charset="0"/>
              </a:rPr>
              <a:t>公司付帳的能力嗎？</a:t>
            </a:r>
            <a:r>
              <a:rPr lang="zh-TW" altLang="en-US" u="sng" dirty="0" smtClean="0">
                <a:latin typeface="Arial" panose="020B0604020202020204" pitchFamily="34" charset="0"/>
              </a:rPr>
              <a:t>（</a:t>
            </a:r>
            <a:r>
              <a:rPr lang="en-US" altLang="zh-TW" u="sng" dirty="0" smtClean="0">
                <a:latin typeface="Arial" panose="020B0604020202020204" pitchFamily="34" charset="0"/>
              </a:rPr>
              <a:t>2</a:t>
            </a:r>
            <a:r>
              <a:rPr lang="zh-TW" altLang="en-US" u="sng" dirty="0" smtClean="0">
                <a:latin typeface="Arial" panose="020B0604020202020204" pitchFamily="34" charset="0"/>
              </a:rPr>
              <a:t>）他們有雙位數的</a:t>
            </a:r>
            <a:r>
              <a:rPr lang="zh-TW" altLang="zh-TW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毛利率，</a:t>
            </a:r>
            <a:r>
              <a:rPr lang="zh-TW" altLang="zh-TW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但如果從毛利扣掉費用，</a:t>
            </a:r>
            <a:r>
              <a:rPr lang="zh-TW" altLang="zh-TW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利</a:t>
            </a:r>
            <a:r>
              <a:rPr lang="zh-TW" altLang="en-US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潤</a:t>
            </a:r>
            <a:r>
              <a:rPr lang="zh-TW" altLang="zh-TW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率便只有</a:t>
            </a:r>
            <a:r>
              <a:rPr lang="zh-TW" altLang="en-US" u="sng" dirty="0" smtClean="0">
                <a:latin typeface="Arial" panose="020B0604020202020204" pitchFamily="34" charset="0"/>
              </a:rPr>
              <a:t>（</a:t>
            </a:r>
            <a:r>
              <a:rPr lang="en-US" altLang="zh-TW" u="sng" dirty="0" smtClean="0">
                <a:latin typeface="Arial" panose="020B0604020202020204" pitchFamily="34" charset="0"/>
              </a:rPr>
              <a:t>3</a:t>
            </a:r>
            <a:r>
              <a:rPr lang="zh-TW" altLang="en-US" u="sng" dirty="0" smtClean="0">
                <a:latin typeface="Arial" panose="020B0604020202020204" pitchFamily="34" charset="0"/>
              </a:rPr>
              <a:t>）</a:t>
            </a:r>
            <a:r>
              <a:rPr lang="zh-TW" altLang="zh-TW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單位數了</a:t>
            </a:r>
            <a:r>
              <a:rPr lang="zh-TW" altLang="zh-TW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。</a:t>
            </a:r>
            <a:r>
              <a:rPr lang="zh-TW" altLang="en-US" b="1" dirty="0" smtClean="0">
                <a:latin typeface="Arial" panose="020B0604020202020204" pitchFamily="34" charset="0"/>
              </a:rPr>
              <a:t>（</a:t>
            </a:r>
            <a:r>
              <a:rPr lang="en-US" altLang="zh-TW" b="1" dirty="0" smtClean="0">
                <a:latin typeface="Arial" panose="020B0604020202020204" pitchFamily="34" charset="0"/>
              </a:rPr>
              <a:t>A </a:t>
            </a:r>
            <a:r>
              <a:rPr lang="en-US" altLang="zh-TW" b="1" dirty="0" smtClean="0">
                <a:latin typeface="Arial" panose="020B0604020202020204" pitchFamily="34" charset="0"/>
                <a:sym typeface="Wingdings" panose="05000000000000000000" pitchFamily="2" charset="2"/>
              </a:rPr>
              <a:t> X</a:t>
            </a:r>
            <a:r>
              <a:rPr lang="zh-TW" altLang="en-US" b="1" dirty="0" smtClean="0">
                <a:latin typeface="Arial" panose="020B0604020202020204" pitchFamily="34" charset="0"/>
                <a:sym typeface="Wingdings" panose="05000000000000000000" pitchFamily="2" charset="2"/>
              </a:rPr>
              <a:t>／</a:t>
            </a:r>
            <a:r>
              <a:rPr lang="en-US" altLang="zh-TW" b="1" dirty="0" smtClean="0">
                <a:latin typeface="Arial" panose="020B0604020202020204" pitchFamily="34" charset="0"/>
                <a:sym typeface="Wingdings" panose="05000000000000000000" pitchFamily="2" charset="2"/>
              </a:rPr>
              <a:t>Y</a:t>
            </a:r>
            <a:r>
              <a:rPr lang="zh-TW" altLang="en-US" b="1" dirty="0" smtClean="0">
                <a:latin typeface="Arial" panose="020B0604020202020204" pitchFamily="34" charset="0"/>
                <a:sym typeface="Wingdings" panose="05000000000000000000" pitchFamily="2" charset="2"/>
              </a:rPr>
              <a:t>）</a:t>
            </a:r>
            <a:endParaRPr lang="en-US" altLang="zh-TW" b="1" dirty="0" smtClean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marL="277813" lvl="1" indent="-277813" defTabSz="739775">
              <a:lnSpc>
                <a:spcPts val="513"/>
              </a:lnSpc>
            </a:pPr>
            <a:endParaRPr lang="en-US" altLang="zh-TW" b="1" dirty="0" smtClean="0">
              <a:latin typeface="Arial" panose="020B0604020202020204" pitchFamily="34" charset="0"/>
            </a:endParaRPr>
          </a:p>
          <a:p>
            <a:pPr marL="277813" lvl="1" indent="-277813" defTabSz="739775">
              <a:lnSpc>
                <a:spcPct val="80000"/>
              </a:lnSpc>
            </a:pPr>
            <a:r>
              <a:rPr lang="zh-TW" altLang="en-US" dirty="0" smtClean="0">
                <a:latin typeface="Arial" panose="020B0604020202020204" pitchFamily="34" charset="0"/>
              </a:rPr>
              <a:t>尤里：</a:t>
            </a:r>
            <a:r>
              <a:rPr lang="en-US" altLang="zh-TW" dirty="0" smtClean="0">
                <a:latin typeface="Arial" panose="020B0604020202020204" pitchFamily="34" charset="0"/>
              </a:rPr>
              <a:t> 	</a:t>
            </a:r>
            <a:r>
              <a:rPr lang="zh-TW" altLang="en-US" dirty="0" smtClean="0">
                <a:latin typeface="Arial" panose="020B0604020202020204" pitchFamily="34" charset="0"/>
              </a:rPr>
              <a:t>嗯</a:t>
            </a:r>
            <a:r>
              <a:rPr lang="en-US" altLang="zh-TW" dirty="0" smtClean="0">
                <a:latin typeface="Arial" panose="020B0604020202020204" pitchFamily="34" charset="0"/>
              </a:rPr>
              <a:t>……</a:t>
            </a:r>
            <a:r>
              <a:rPr lang="zh-TW" altLang="zh-TW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我認為</a:t>
            </a:r>
            <a:r>
              <a:rPr lang="zh-TW" altLang="en-US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要評估</a:t>
            </a:r>
            <a:r>
              <a:rPr lang="zh-TW" altLang="zh-TW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他們的付帳能力</a:t>
            </a:r>
            <a:r>
              <a:rPr lang="zh-TW" altLang="en-US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，</a:t>
            </a:r>
            <a:r>
              <a:rPr lang="zh-TW" altLang="zh-TW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更</a:t>
            </a:r>
            <a:r>
              <a:rPr lang="zh-TW" altLang="en-US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有效的</a:t>
            </a:r>
            <a:r>
              <a:rPr lang="zh-TW" altLang="zh-TW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方法是</a:t>
            </a:r>
            <a:r>
              <a:rPr lang="zh-TW" altLang="zh-HK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考慮他們的流動資產是否足夠償還它的流動負債</a:t>
            </a:r>
            <a:r>
              <a:rPr lang="zh-TW" altLang="zh-TW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。</a:t>
            </a:r>
            <a:r>
              <a:rPr lang="zh-TW" altLang="zh-TW" dirty="0" smtClean="0">
                <a:latin typeface="Arial" panose="020B0604020202020204" pitchFamily="34" charset="0"/>
              </a:rPr>
              <a:t>我知道</a:t>
            </a:r>
            <a:r>
              <a:rPr lang="zh-TW" altLang="en-US" u="sng" dirty="0" smtClean="0">
                <a:latin typeface="Arial" panose="020B0604020202020204" pitchFamily="34" charset="0"/>
              </a:rPr>
              <a:t>（</a:t>
            </a:r>
            <a:r>
              <a:rPr lang="en-US" altLang="zh-TW" u="sng" dirty="0" smtClean="0">
                <a:latin typeface="Arial" panose="020B0604020202020204" pitchFamily="34" charset="0"/>
              </a:rPr>
              <a:t>4</a:t>
            </a:r>
            <a:r>
              <a:rPr lang="zh-TW" altLang="en-US" u="sng" dirty="0" smtClean="0">
                <a:latin typeface="Arial" panose="020B0604020202020204" pitchFamily="34" charset="0"/>
              </a:rPr>
              <a:t>）</a:t>
            </a:r>
            <a:r>
              <a:rPr lang="en-US" altLang="zh-TW" u="sng" dirty="0" smtClean="0">
                <a:latin typeface="Arial" panose="020B0604020202020204" pitchFamily="34" charset="0"/>
              </a:rPr>
              <a:t>A</a:t>
            </a:r>
            <a:r>
              <a:rPr lang="zh-TW" altLang="zh-TW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公司的流動比率遠遠超過</a:t>
            </a:r>
            <a:r>
              <a:rPr lang="en-US" altLang="zh-TW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2:1</a:t>
            </a:r>
            <a:r>
              <a:rPr lang="zh-TW" altLang="zh-TW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的安全範圍</a:t>
            </a:r>
            <a:r>
              <a:rPr lang="zh-TW" altLang="zh-TW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，</a:t>
            </a:r>
            <a:r>
              <a:rPr lang="zh-TW" altLang="en-US" b="1" dirty="0" smtClean="0">
                <a:latin typeface="Arial" panose="020B0604020202020204" pitchFamily="34" charset="0"/>
              </a:rPr>
              <a:t>（</a:t>
            </a:r>
            <a:r>
              <a:rPr lang="en-US" altLang="zh-TW" b="1" dirty="0" smtClean="0">
                <a:latin typeface="Arial" panose="020B0604020202020204" pitchFamily="34" charset="0"/>
              </a:rPr>
              <a:t>A </a:t>
            </a:r>
            <a:r>
              <a:rPr lang="en-US" altLang="zh-TW" b="1" dirty="0" smtClean="0">
                <a:latin typeface="Arial" panose="020B0604020202020204" pitchFamily="34" charset="0"/>
                <a:sym typeface="Wingdings" panose="05000000000000000000" pitchFamily="2" charset="2"/>
              </a:rPr>
              <a:t> Y</a:t>
            </a:r>
            <a:r>
              <a:rPr lang="zh-TW" altLang="en-US" b="1" dirty="0" smtClean="0">
                <a:latin typeface="Arial" panose="020B0604020202020204" pitchFamily="34" charset="0"/>
                <a:sym typeface="Wingdings" panose="05000000000000000000" pitchFamily="2" charset="2"/>
              </a:rPr>
              <a:t>／</a:t>
            </a:r>
            <a:r>
              <a:rPr lang="en-US" altLang="zh-TW" b="1" dirty="0" smtClean="0">
                <a:latin typeface="Arial" panose="020B0604020202020204" pitchFamily="34" charset="0"/>
                <a:sym typeface="Wingdings" panose="05000000000000000000" pitchFamily="2" charset="2"/>
              </a:rPr>
              <a:t>Z</a:t>
            </a:r>
            <a:r>
              <a:rPr lang="zh-TW" altLang="en-US" b="1" dirty="0" smtClean="0">
                <a:latin typeface="Arial" panose="020B0604020202020204" pitchFamily="34" charset="0"/>
                <a:sym typeface="Wingdings" panose="05000000000000000000" pitchFamily="2" charset="2"/>
              </a:rPr>
              <a:t>）</a:t>
            </a:r>
            <a:r>
              <a:rPr lang="zh-TW" altLang="zh-TW" dirty="0" smtClean="0">
                <a:latin typeface="Arial" panose="020B0604020202020204" pitchFamily="34" charset="0"/>
              </a:rPr>
              <a:t>即使</a:t>
            </a:r>
            <a:r>
              <a:rPr lang="zh-TW" altLang="en-US" dirty="0" smtClean="0">
                <a:latin typeface="Arial" panose="020B0604020202020204" pitchFamily="34" charset="0"/>
              </a:rPr>
              <a:t>我們</a:t>
            </a:r>
            <a:r>
              <a:rPr lang="zh-TW" altLang="en-US" u="sng" dirty="0" smtClean="0">
                <a:latin typeface="Arial" panose="020B0604020202020204" pitchFamily="34" charset="0"/>
              </a:rPr>
              <a:t>（</a:t>
            </a:r>
            <a:r>
              <a:rPr lang="en-US" altLang="zh-TW" u="sng" dirty="0" smtClean="0">
                <a:latin typeface="Arial" panose="020B0604020202020204" pitchFamily="34" charset="0"/>
              </a:rPr>
              <a:t>5</a:t>
            </a:r>
            <a:r>
              <a:rPr lang="zh-TW" altLang="en-US" u="sng" dirty="0" smtClean="0">
                <a:latin typeface="Arial" panose="020B0604020202020204" pitchFamily="34" charset="0"/>
              </a:rPr>
              <a:t>）</a:t>
            </a:r>
            <a:r>
              <a:rPr lang="zh-TW" altLang="zh-TW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不把存貨計算在內，</a:t>
            </a:r>
            <a:r>
              <a:rPr lang="zh-TW" altLang="en-US" u="sng" dirty="0" smtClean="0">
                <a:latin typeface="Arial" panose="020B0604020202020204" pitchFamily="34" charset="0"/>
              </a:rPr>
              <a:t>比率仍然可觀。</a:t>
            </a:r>
            <a:r>
              <a:rPr lang="zh-TW" altLang="en-US" b="1" dirty="0" smtClean="0">
                <a:latin typeface="Arial" panose="020B0604020202020204" pitchFamily="34" charset="0"/>
              </a:rPr>
              <a:t>（</a:t>
            </a:r>
            <a:r>
              <a:rPr lang="en-US" altLang="zh-TW" b="1" dirty="0" smtClean="0">
                <a:latin typeface="Arial" panose="020B0604020202020204" pitchFamily="34" charset="0"/>
              </a:rPr>
              <a:t>A </a:t>
            </a:r>
            <a:r>
              <a:rPr lang="en-US" altLang="zh-TW" b="1" dirty="0" smtClean="0">
                <a:latin typeface="Arial" panose="020B0604020202020204" pitchFamily="34" charset="0"/>
                <a:sym typeface="Wingdings" panose="05000000000000000000" pitchFamily="2" charset="2"/>
              </a:rPr>
              <a:t> Y</a:t>
            </a:r>
            <a:r>
              <a:rPr lang="zh-TW" altLang="en-US" b="1" dirty="0" smtClean="0">
                <a:latin typeface="Arial" panose="020B0604020202020204" pitchFamily="34" charset="0"/>
                <a:sym typeface="Wingdings" panose="05000000000000000000" pitchFamily="2" charset="2"/>
              </a:rPr>
              <a:t>／</a:t>
            </a:r>
            <a:r>
              <a:rPr lang="en-US" altLang="zh-TW" b="1" dirty="0" smtClean="0">
                <a:latin typeface="Arial" panose="020B0604020202020204" pitchFamily="34" charset="0"/>
                <a:sym typeface="Wingdings" panose="05000000000000000000" pitchFamily="2" charset="2"/>
              </a:rPr>
              <a:t>Z</a:t>
            </a:r>
            <a:r>
              <a:rPr lang="zh-TW" altLang="en-US" b="1" dirty="0" smtClean="0">
                <a:latin typeface="Arial" panose="020B0604020202020204" pitchFamily="34" charset="0"/>
                <a:sym typeface="Wingdings" panose="05000000000000000000" pitchFamily="2" charset="2"/>
              </a:rPr>
              <a:t>）</a:t>
            </a:r>
            <a:endParaRPr lang="en-US" altLang="zh-TW" b="1" dirty="0" smtClean="0">
              <a:latin typeface="Arial" panose="020B0604020202020204" pitchFamily="34" charset="0"/>
            </a:endParaRPr>
          </a:p>
          <a:p>
            <a:pPr marL="277813" lvl="1" indent="-277813" defTabSz="739775">
              <a:lnSpc>
                <a:spcPts val="513"/>
              </a:lnSpc>
            </a:pPr>
            <a:endParaRPr lang="en-US" altLang="zh-TW" u="sng" dirty="0" smtClean="0">
              <a:latin typeface="Arial" panose="020B0604020202020204" pitchFamily="34" charset="0"/>
            </a:endParaRPr>
          </a:p>
          <a:p>
            <a:pPr marL="277813" lvl="1" indent="-277813" defTabSz="739775">
              <a:lnSpc>
                <a:spcPct val="80000"/>
              </a:lnSpc>
            </a:pPr>
            <a:r>
              <a:rPr lang="zh-TW" altLang="en-US" dirty="0" smtClean="0">
                <a:latin typeface="Arial" panose="020B0604020202020204" pitchFamily="34" charset="0"/>
              </a:rPr>
              <a:t>約瑟：</a:t>
            </a:r>
            <a:r>
              <a:rPr lang="en-US" altLang="zh-TW" dirty="0" smtClean="0">
                <a:latin typeface="Arial" panose="020B0604020202020204" pitchFamily="34" charset="0"/>
              </a:rPr>
              <a:t> 	</a:t>
            </a:r>
            <a:r>
              <a:rPr lang="zh-TW" altLang="en-US" dirty="0" smtClean="0">
                <a:latin typeface="Arial" panose="020B0604020202020204" pitchFamily="34" charset="0"/>
              </a:rPr>
              <a:t>對，</a:t>
            </a:r>
            <a:r>
              <a:rPr lang="zh-TW" altLang="zh-TW" dirty="0" smtClean="0">
                <a:latin typeface="Arial" panose="020B0604020202020204" pitchFamily="34" charset="0"/>
              </a:rPr>
              <a:t>至少我們在短期內不用煩惱這個問題，可是</a:t>
            </a:r>
            <a:r>
              <a:rPr lang="zh-TW" altLang="zh-TW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長遠來看，我擔心的是那間公司的管理效</a:t>
            </a:r>
            <a:r>
              <a:rPr lang="zh-TW" altLang="en-US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能</a:t>
            </a:r>
            <a:r>
              <a:rPr lang="zh-TW" altLang="zh-TW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。</a:t>
            </a:r>
            <a:r>
              <a:rPr lang="zh-TW" altLang="en-US" u="sng" dirty="0" smtClean="0">
                <a:latin typeface="Arial" panose="020B0604020202020204" pitchFamily="34" charset="0"/>
              </a:rPr>
              <a:t>（</a:t>
            </a:r>
            <a:r>
              <a:rPr lang="en-US" altLang="zh-TW" u="sng" dirty="0" smtClean="0">
                <a:latin typeface="Arial" panose="020B0604020202020204" pitchFamily="34" charset="0"/>
              </a:rPr>
              <a:t>6</a:t>
            </a:r>
            <a:r>
              <a:rPr lang="zh-TW" altLang="en-US" u="sng" dirty="0" smtClean="0">
                <a:latin typeface="Arial" panose="020B0604020202020204" pitchFamily="34" charset="0"/>
              </a:rPr>
              <a:t>）</a:t>
            </a:r>
            <a:r>
              <a:rPr lang="zh-TW" altLang="zh-TW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他們每</a:t>
            </a:r>
            <a:r>
              <a:rPr lang="zh-TW" altLang="en-US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用</a:t>
            </a:r>
            <a:r>
              <a:rPr lang="en-US" altLang="zh-TW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100</a:t>
            </a:r>
            <a:r>
              <a:rPr lang="zh-TW" altLang="zh-TW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元資本才賺到</a:t>
            </a:r>
            <a:r>
              <a:rPr lang="zh-TW" altLang="en-US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約</a:t>
            </a:r>
            <a:r>
              <a:rPr lang="en-US" altLang="zh-TW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4</a:t>
            </a:r>
            <a:r>
              <a:rPr lang="zh-TW" altLang="zh-TW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元純利，</a:t>
            </a:r>
            <a:r>
              <a:rPr lang="zh-TW" altLang="en-US" b="1" dirty="0" smtClean="0">
                <a:latin typeface="Arial" panose="020B0604020202020204" pitchFamily="34" charset="0"/>
              </a:rPr>
              <a:t>（</a:t>
            </a:r>
            <a:r>
              <a:rPr lang="en-US" altLang="zh-TW" b="1" dirty="0" smtClean="0">
                <a:latin typeface="Arial" panose="020B0604020202020204" pitchFamily="34" charset="0"/>
              </a:rPr>
              <a:t>A </a:t>
            </a:r>
            <a:r>
              <a:rPr lang="en-US" altLang="zh-TW" b="1" dirty="0" smtClean="0">
                <a:latin typeface="Arial" panose="020B0604020202020204" pitchFamily="34" charset="0"/>
                <a:sym typeface="Wingdings" panose="05000000000000000000" pitchFamily="2" charset="2"/>
              </a:rPr>
              <a:t> Y</a:t>
            </a:r>
            <a:r>
              <a:rPr lang="zh-TW" altLang="en-US" b="1" dirty="0" smtClean="0">
                <a:latin typeface="Arial" panose="020B0604020202020204" pitchFamily="34" charset="0"/>
                <a:sym typeface="Wingdings" panose="05000000000000000000" pitchFamily="2" charset="2"/>
              </a:rPr>
              <a:t>）</a:t>
            </a:r>
            <a:r>
              <a:rPr lang="zh-TW" altLang="en-US" dirty="0" smtClean="0">
                <a:latin typeface="Arial" panose="020B0604020202020204" pitchFamily="34" charset="0"/>
                <a:sym typeface="Wingdings" panose="05000000000000000000" pitchFamily="2" charset="2"/>
              </a:rPr>
              <a:t>反觀</a:t>
            </a:r>
            <a:r>
              <a:rPr lang="zh-TW" altLang="en-US" u="sng" dirty="0" smtClean="0">
                <a:latin typeface="Arial" panose="020B0604020202020204" pitchFamily="34" charset="0"/>
              </a:rPr>
              <a:t>（</a:t>
            </a:r>
            <a:r>
              <a:rPr lang="en-US" altLang="zh-TW" u="sng" dirty="0" smtClean="0">
                <a:latin typeface="Arial" panose="020B0604020202020204" pitchFamily="34" charset="0"/>
              </a:rPr>
              <a:t>7</a:t>
            </a:r>
            <a:r>
              <a:rPr lang="zh-TW" altLang="en-US" u="sng" dirty="0" smtClean="0">
                <a:latin typeface="Arial" panose="020B0604020202020204" pitchFamily="34" charset="0"/>
              </a:rPr>
              <a:t>）</a:t>
            </a:r>
            <a:r>
              <a:rPr lang="en-US" altLang="zh-TW" u="sng" dirty="0" smtClean="0">
                <a:latin typeface="Arial" panose="020B0604020202020204" pitchFamily="34" charset="0"/>
              </a:rPr>
              <a:t>B</a:t>
            </a:r>
            <a:r>
              <a:rPr lang="zh-TW" altLang="en-US" u="sng" dirty="0" smtClean="0">
                <a:latin typeface="Arial" panose="020B0604020202020204" pitchFamily="34" charset="0"/>
              </a:rPr>
              <a:t>和</a:t>
            </a:r>
            <a:r>
              <a:rPr lang="en-US" altLang="zh-TW" u="sng" dirty="0" smtClean="0">
                <a:latin typeface="Arial" panose="020B0604020202020204" pitchFamily="34" charset="0"/>
              </a:rPr>
              <a:t>C</a:t>
            </a:r>
            <a:r>
              <a:rPr lang="zh-TW" altLang="en-US" u="sng" dirty="0" smtClean="0">
                <a:latin typeface="Arial" panose="020B0604020202020204" pitchFamily="34" charset="0"/>
              </a:rPr>
              <a:t>等其他公司，</a:t>
            </a:r>
            <a:r>
              <a:rPr lang="zh-TW" altLang="zh-TW" u="sng" dirty="0" smtClean="0">
                <a:latin typeface="Arial" panose="020B0604020202020204" pitchFamily="34" charset="0"/>
              </a:rPr>
              <a:t>回報都有雙位數呢</a:t>
            </a:r>
            <a:r>
              <a:rPr lang="zh-TW" altLang="zh-TW" dirty="0" smtClean="0">
                <a:latin typeface="Arial" panose="020B0604020202020204" pitchFamily="34" charset="0"/>
              </a:rPr>
              <a:t>。</a:t>
            </a:r>
            <a:r>
              <a:rPr lang="zh-TW" altLang="en-US" b="1" dirty="0" smtClean="0">
                <a:latin typeface="Arial" panose="020B0604020202020204" pitchFamily="34" charset="0"/>
              </a:rPr>
              <a:t>（</a:t>
            </a:r>
            <a:r>
              <a:rPr lang="en-US" altLang="zh-TW" b="1" dirty="0" smtClean="0">
                <a:latin typeface="Arial" panose="020B0604020202020204" pitchFamily="34" charset="0"/>
              </a:rPr>
              <a:t>B&amp;C </a:t>
            </a:r>
            <a:r>
              <a:rPr lang="en-US" altLang="zh-TW" b="1" dirty="0" smtClean="0">
                <a:latin typeface="Arial" panose="020B0604020202020204" pitchFamily="34" charset="0"/>
                <a:sym typeface="Wingdings" panose="05000000000000000000" pitchFamily="2" charset="2"/>
              </a:rPr>
              <a:t> X&amp;Z</a:t>
            </a:r>
            <a:r>
              <a:rPr lang="zh-TW" altLang="en-US" b="1" dirty="0" smtClean="0">
                <a:latin typeface="Arial" panose="020B0604020202020204" pitchFamily="34" charset="0"/>
                <a:sym typeface="Wingdings" panose="05000000000000000000" pitchFamily="2" charset="2"/>
              </a:rPr>
              <a:t>）</a:t>
            </a:r>
            <a:endParaRPr lang="en-US" altLang="zh-TW" b="1" dirty="0" smtClean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marL="277813" lvl="1" indent="-277813" defTabSz="739775">
              <a:lnSpc>
                <a:spcPts val="513"/>
              </a:lnSpc>
            </a:pPr>
            <a:endParaRPr lang="en-US" altLang="zh-TW" dirty="0" smtClean="0">
              <a:latin typeface="Arial" panose="020B0604020202020204" pitchFamily="34" charset="0"/>
            </a:endParaRPr>
          </a:p>
          <a:p>
            <a:pPr defTabSz="739775"/>
            <a:r>
              <a:rPr lang="zh-TW" altLang="en-US" dirty="0" smtClean="0">
                <a:latin typeface="Arial" panose="020B0604020202020204" pitchFamily="34" charset="0"/>
              </a:rPr>
              <a:t>尤里：</a:t>
            </a:r>
            <a:r>
              <a:rPr lang="en-US" altLang="zh-TW" dirty="0" smtClean="0">
                <a:latin typeface="Arial" panose="020B0604020202020204" pitchFamily="34" charset="0"/>
              </a:rPr>
              <a:t> 	</a:t>
            </a:r>
            <a:r>
              <a:rPr lang="zh-TW" altLang="en-US" dirty="0" smtClean="0">
                <a:latin typeface="Arial" panose="020B0604020202020204" pitchFamily="34" charset="0"/>
              </a:rPr>
              <a:t>這樣，</a:t>
            </a:r>
            <a:r>
              <a:rPr lang="zh-TW" altLang="zh-TW" dirty="0" smtClean="0">
                <a:latin typeface="Arial" panose="020B0604020202020204" pitchFamily="34" charset="0"/>
              </a:rPr>
              <a:t>如果管理層不改變方針，</a:t>
            </a:r>
            <a:r>
              <a:rPr lang="en-US" altLang="zh-TW" dirty="0" smtClean="0">
                <a:latin typeface="Arial" panose="020B0604020202020204" pitchFamily="34" charset="0"/>
              </a:rPr>
              <a:t>A</a:t>
            </a:r>
            <a:r>
              <a:rPr lang="zh-TW" altLang="zh-TW" dirty="0" smtClean="0">
                <a:latin typeface="Arial" panose="020B0604020202020204" pitchFamily="34" charset="0"/>
              </a:rPr>
              <a:t>公司可能會被市場淘汰。</a:t>
            </a:r>
            <a:r>
              <a:rPr lang="zh-TW" altLang="en-US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舉例來說</a:t>
            </a:r>
            <a:r>
              <a:rPr lang="zh-TW" altLang="zh-TW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，他們應該審視自己</a:t>
            </a:r>
            <a:r>
              <a:rPr lang="zh-TW" altLang="en-US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的</a:t>
            </a:r>
            <a:r>
              <a:rPr lang="zh-TW" altLang="zh-TW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存貨控制。</a:t>
            </a:r>
            <a:r>
              <a:rPr lang="zh-TW" alt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zh-TW" u="sng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zh-TW" alt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r>
              <a:rPr lang="en-US" altLang="zh-TW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zh-TW" altLang="zh-TW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公司</a:t>
            </a:r>
            <a:r>
              <a:rPr lang="zh-TW" altLang="en-US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的情況</a:t>
            </a:r>
            <a:r>
              <a:rPr lang="zh-TW" altLang="zh-TW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跟</a:t>
            </a:r>
            <a:r>
              <a:rPr lang="en-US" altLang="zh-TW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B</a:t>
            </a:r>
            <a:r>
              <a:rPr lang="zh-TW" altLang="zh-TW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公司一樣，都在倉庫</a:t>
            </a:r>
            <a:r>
              <a:rPr lang="zh-TW" altLang="en-US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存貨</a:t>
            </a:r>
            <a:r>
              <a:rPr lang="zh-TW" altLang="zh-TW" u="sng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好幾個月，時間比他們的對手要長很多呢。</a:t>
            </a:r>
            <a:r>
              <a:rPr lang="zh-TW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zh-TW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B = Z</a:t>
            </a:r>
            <a:r>
              <a:rPr lang="zh-TW" alt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）</a:t>
            </a:r>
            <a:endParaRPr lang="en-US" altLang="zh-TW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77813" lvl="1" indent="-277813" defTabSz="739775">
              <a:lnSpc>
                <a:spcPct val="95000"/>
              </a:lnSpc>
            </a:pPr>
            <a:endParaRPr lang="en-US" altLang="zh-TW" sz="10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976441A-E97A-473F-80C5-CEEC7FEA8050}" type="slidenum">
              <a:rPr lang="en-US" altLang="zh-TW" sz="1100"/>
              <a:pPr>
                <a:spcBef>
                  <a:spcPct val="0"/>
                </a:spcBef>
              </a:pPr>
              <a:t>33</a:t>
            </a:fld>
            <a:endParaRPr lang="en-US" altLang="zh-TW" sz="11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zh-TW" altLang="en-US" b="1" smtClean="0">
                <a:latin typeface="Arial" panose="020B0604020202020204" pitchFamily="34" charset="0"/>
              </a:rPr>
              <a:t>指示（續）：</a:t>
            </a:r>
            <a:endParaRPr lang="en-US" altLang="zh-TW" b="1" smtClean="0">
              <a:latin typeface="Arial" panose="020B0604020202020204" pitchFamily="34" charset="0"/>
            </a:endParaRPr>
          </a:p>
          <a:p>
            <a:pPr marL="273050" lvl="1" indent="-273050" eaLnBrk="1" hangingPunct="1">
              <a:buFontTx/>
              <a:buAutoNum type="arabicPeriod" startAt="6"/>
            </a:pPr>
            <a:r>
              <a:rPr lang="zh-TW" altLang="zh-TW" smtClean="0">
                <a:latin typeface="Arial" panose="020B0604020202020204" pitchFamily="34" charset="0"/>
              </a:rPr>
              <a:t>核對各組答案，全部正確得</a:t>
            </a:r>
            <a:r>
              <a:rPr lang="en-US" altLang="zh-TW" smtClean="0">
                <a:latin typeface="Arial" panose="020B0604020202020204" pitchFamily="34" charset="0"/>
              </a:rPr>
              <a:t>3</a:t>
            </a:r>
            <a:r>
              <a:rPr lang="zh-TW" altLang="zh-TW" smtClean="0">
                <a:latin typeface="Arial" panose="020B0604020202020204" pitchFamily="34" charset="0"/>
              </a:rPr>
              <a:t>分，兩對正確得</a:t>
            </a:r>
            <a:r>
              <a:rPr lang="en-US" altLang="zh-TW" smtClean="0">
                <a:latin typeface="Arial" panose="020B0604020202020204" pitchFamily="34" charset="0"/>
              </a:rPr>
              <a:t>2</a:t>
            </a:r>
            <a:r>
              <a:rPr lang="zh-TW" altLang="zh-TW" smtClean="0">
                <a:latin typeface="Arial" panose="020B0604020202020204" pitchFamily="34" charset="0"/>
              </a:rPr>
              <a:t>分，如此類推。</a:t>
            </a:r>
            <a:endParaRPr lang="en-US" altLang="zh-TW" smtClean="0">
              <a:latin typeface="Arial" panose="020B0604020202020204" pitchFamily="34" charset="0"/>
            </a:endParaRPr>
          </a:p>
          <a:p>
            <a:pPr marL="273050" lvl="1" indent="-273050" eaLnBrk="1" hangingPunct="1">
              <a:buFontTx/>
              <a:buAutoNum type="arabicPeriod" startAt="6"/>
            </a:pPr>
            <a:r>
              <a:rPr lang="zh-TW" altLang="zh-TW" smtClean="0">
                <a:latin typeface="Arial" panose="020B0604020202020204" pitchFamily="34" charset="0"/>
              </a:rPr>
              <a:t>記錄</a:t>
            </a:r>
            <a:r>
              <a:rPr lang="zh-TW" altLang="en-US" smtClean="0">
                <a:latin typeface="Arial" panose="020B0604020202020204" pitchFamily="34" charset="0"/>
              </a:rPr>
              <a:t>並總結</a:t>
            </a:r>
            <a:r>
              <a:rPr lang="zh-TW" altLang="zh-TW" smtClean="0">
                <a:latin typeface="Arial" panose="020B0604020202020204" pitchFamily="34" charset="0"/>
              </a:rPr>
              <a:t>各組</a:t>
            </a:r>
            <a:r>
              <a:rPr lang="zh-TW" altLang="en-US" smtClean="0">
                <a:latin typeface="Arial" panose="020B0604020202020204" pitchFamily="34" charset="0"/>
              </a:rPr>
              <a:t>所有得</a:t>
            </a:r>
            <a:r>
              <a:rPr lang="zh-TW" altLang="zh-TW" smtClean="0">
                <a:latin typeface="Arial" panose="020B0604020202020204" pitchFamily="34" charset="0"/>
              </a:rPr>
              <a:t>分</a:t>
            </a:r>
            <a:r>
              <a:rPr lang="zh-TW" altLang="en-US" smtClean="0">
                <a:latin typeface="Arial" panose="020B0604020202020204" pitchFamily="34" charset="0"/>
              </a:rPr>
              <a:t>。</a:t>
            </a:r>
            <a:endParaRPr lang="en-US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投影片影像版面配置區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備忘稿版面配置區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TW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解釋</a:t>
            </a:r>
            <a:r>
              <a:rPr lang="zh-TW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比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率分析</a:t>
            </a:r>
            <a:r>
              <a:rPr lang="zh-TW" altLang="en-US" dirty="0" smtClean="0">
                <a:latin typeface="Century Gothic" panose="020B0502020202020204" pitchFamily="34" charset="0"/>
              </a:rPr>
              <a:t>的限制：</a:t>
            </a:r>
            <a:endParaRPr lang="en-US" altLang="zh-H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TW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TW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過往的資料：分析中使用的資料是基於公司過去</a:t>
            </a:r>
            <a:r>
              <a:rPr lang="zh-TW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發</a:t>
            </a:r>
            <a:r>
              <a:rPr lang="zh-CN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布</a:t>
            </a:r>
            <a:r>
              <a:rPr lang="zh-TW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的</a:t>
            </a:r>
            <a:r>
              <a:rPr lang="zh-TW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真實業績，</a:t>
            </a:r>
            <a:r>
              <a:rPr lang="zh-TW" altLang="zh-TW" dirty="0" smtClean="0">
                <a:latin typeface="Arial" panose="020B0604020202020204" pitchFamily="34" charset="0"/>
              </a:rPr>
              <a:t>不一定代表公司未來的表現</a:t>
            </a:r>
            <a:r>
              <a:rPr lang="zh-TW" altLang="en-US" dirty="0" smtClean="0">
                <a:latin typeface="Arial" panose="020B0604020202020204" pitchFamily="34" charset="0"/>
              </a:rPr>
              <a:t>。</a:t>
            </a:r>
            <a:endParaRPr lang="en-US" altLang="zh-H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H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TW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比率分析</a:t>
            </a:r>
            <a:r>
              <a:rPr lang="zh-TW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側重於量化因素，</a:t>
            </a:r>
            <a:r>
              <a:rPr lang="zh-TW" altLang="zh-TW" dirty="0" smtClean="0">
                <a:latin typeface="Arial" panose="020B0604020202020204" pitchFamily="34" charset="0"/>
              </a:rPr>
              <a:t>而忽略了質</a:t>
            </a:r>
            <a:r>
              <a:rPr lang="zh-TW" altLang="en-US" dirty="0" smtClean="0">
                <a:latin typeface="Arial" panose="020B0604020202020204" pitchFamily="34" charset="0"/>
              </a:rPr>
              <a:t>性</a:t>
            </a:r>
            <a:r>
              <a:rPr lang="zh-TW" altLang="zh-TW" dirty="0" smtClean="0">
                <a:latin typeface="Arial" panose="020B0604020202020204" pitchFamily="34" charset="0"/>
              </a:rPr>
              <a:t>方面</a:t>
            </a:r>
            <a:r>
              <a:rPr lang="zh-TW" altLang="en-US" dirty="0" smtClean="0">
                <a:latin typeface="Arial" panose="020B0604020202020204" pitchFamily="34" charset="0"/>
              </a:rPr>
              <a:t>的因素</a:t>
            </a:r>
            <a:r>
              <a:rPr lang="zh-TW" altLang="zh-TW" dirty="0" smtClean="0">
                <a:latin typeface="Arial" panose="020B0604020202020204" pitchFamily="34" charset="0"/>
              </a:rPr>
              <a:t>，如員工士氣、管理層領導能力改善等，因此無法反映公司的整體表現</a:t>
            </a:r>
            <a:r>
              <a:rPr lang="zh-TW" altLang="en-US" dirty="0" smtClean="0">
                <a:latin typeface="Arial" panose="020B0604020202020204" pitchFamily="34" charset="0"/>
              </a:rPr>
              <a:t>。管理層必須仔細審視比率，調查變動原因，再作決策。</a:t>
            </a:r>
            <a:r>
              <a:rPr lang="en-US" altLang="zh-TW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H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H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TW" altLang="zh-TW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會計政策</a:t>
            </a:r>
            <a:r>
              <a:rPr lang="zh-TW" altLang="en-US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，包括折舊方法和存貨政策</a:t>
            </a:r>
            <a:r>
              <a:rPr lang="zh-TW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，如後進先出法和先進先出法，可能因公司而異。因此，利用</a:t>
            </a:r>
            <a:r>
              <a:rPr lang="zh-TW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比率分析</a:t>
            </a:r>
            <a:r>
              <a:rPr lang="zh-TW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比較各公司會出現偏差，不能作真正的比較。</a:t>
            </a:r>
            <a:endParaRPr lang="en-US" altLang="zh-H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H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TW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為了找出問題根源，公司或可檢視更多數據，如每月進行不同方面的分析。</a:t>
            </a:r>
            <a:endParaRPr lang="en-US" altLang="zh-H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HK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756" name="投影片編號版面配置區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18418F0-9CE5-4863-8050-C439B77AC19D}" type="slidenum">
              <a:rPr lang="en-US" altLang="zh-TW" sz="1100" i="0"/>
              <a:pPr/>
              <a:t>34</a:t>
            </a:fld>
            <a:endParaRPr lang="en-US" altLang="zh-TW" sz="1100" i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5BB5D3C-5555-4473-A350-010BE1DB4DFD}" type="slidenum">
              <a:rPr lang="en-US" altLang="zh-TW" sz="1100"/>
              <a:pPr>
                <a:spcBef>
                  <a:spcPct val="0"/>
                </a:spcBef>
              </a:pPr>
              <a:t>35</a:t>
            </a:fld>
            <a:endParaRPr lang="en-US" altLang="zh-TW" sz="11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1875" y="731838"/>
            <a:ext cx="5118100" cy="3838575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357813" cy="5172075"/>
          </a:xfrm>
          <a:ln/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>
                <a:latin typeface="Arial" panose="020B0604020202020204" pitchFamily="34" charset="0"/>
              </a:rPr>
              <a:t>活動五：</a:t>
            </a:r>
            <a:endParaRPr lang="en-US" altLang="zh-TW" b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zh-TW" b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zh-TW" altLang="en-US" dirty="0">
                <a:latin typeface="Arial" panose="020B0604020202020204" pitchFamily="34" charset="0"/>
              </a:rPr>
              <a:t>活動目的是釐清</a:t>
            </a:r>
            <a:r>
              <a:rPr lang="zh-TW" altLang="en-US" dirty="0">
                <a:latin typeface="Arial" panose="020B0604020202020204" pitchFamily="34" charset="0"/>
              </a:rPr>
              <a:t>會計比率的含義。</a:t>
            </a:r>
            <a:endParaRPr lang="en-US" altLang="zh-TW" dirty="0">
              <a:latin typeface="Arial" panose="020B0604020202020204" pitchFamily="34" charset="0"/>
            </a:endParaRPr>
          </a:p>
          <a:p>
            <a:pPr marL="273050" lvl="2" indent="-273050" eaLnBrk="1" hangingPunct="1">
              <a:defRPr/>
            </a:pPr>
            <a:endParaRPr lang="en-US" altLang="zh-TW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80A6382-9392-47B7-B14B-D6C8556FCF17}" type="slidenum">
              <a:rPr lang="en-US" altLang="zh-TW" sz="1100"/>
              <a:pPr>
                <a:spcBef>
                  <a:spcPct val="0"/>
                </a:spcBef>
              </a:pPr>
              <a:t>36</a:t>
            </a:fld>
            <a:endParaRPr lang="en-US" altLang="zh-TW" sz="11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1875" y="731838"/>
            <a:ext cx="5118100" cy="3838575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357813" cy="5172075"/>
          </a:xfrm>
          <a:ln/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>
                <a:latin typeface="Arial" panose="020B0604020202020204" pitchFamily="34" charset="0"/>
              </a:rPr>
              <a:t>活動五：</a:t>
            </a:r>
            <a:endParaRPr lang="en-US" altLang="zh-TW" b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zh-TW" b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zh-TW" altLang="en-US" dirty="0">
                <a:latin typeface="Arial" panose="020B0604020202020204" pitchFamily="34" charset="0"/>
              </a:rPr>
              <a:t>活動目的是釐清</a:t>
            </a:r>
            <a:r>
              <a:rPr lang="zh-TW" altLang="en-US" dirty="0">
                <a:latin typeface="Arial" panose="020B0604020202020204" pitchFamily="34" charset="0"/>
              </a:rPr>
              <a:t>會計比率</a:t>
            </a:r>
            <a:r>
              <a:rPr lang="zh-TW" altLang="en-US" dirty="0">
                <a:latin typeface="Arial" panose="020B0604020202020204" pitchFamily="34" charset="0"/>
              </a:rPr>
              <a:t>的含義。</a:t>
            </a:r>
            <a:endParaRPr lang="en-US" altLang="zh-TW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zh-TW" altLang="en-US" b="1" dirty="0">
                <a:latin typeface="Arial" panose="020B0604020202020204" pitchFamily="34" charset="0"/>
              </a:rPr>
              <a:t>指示：</a:t>
            </a:r>
            <a:endParaRPr lang="en-US" altLang="zh-TW" b="1" dirty="0">
              <a:latin typeface="Arial" panose="020B0604020202020204" pitchFamily="34" charset="0"/>
            </a:endParaRPr>
          </a:p>
          <a:p>
            <a:pPr marL="273050" lvl="1" indent="-273050" eaLnBrk="1" hangingPunct="1">
              <a:buFontTx/>
              <a:buAutoNum type="arabicPeriod"/>
              <a:defRPr/>
            </a:pPr>
            <a:r>
              <a:rPr lang="zh-TW" altLang="zh-TW" dirty="0"/>
              <a:t>學生繼續以四至五人一組的形式進行活動</a:t>
            </a:r>
            <a:r>
              <a:rPr lang="zh-TW" altLang="en-US" dirty="0"/>
              <a:t>。</a:t>
            </a:r>
            <a:r>
              <a:rPr lang="en-US" altLang="zh-TW" dirty="0">
                <a:latin typeface="Arial" panose="020B0604020202020204" pitchFamily="34" charset="0"/>
              </a:rPr>
              <a:t> </a:t>
            </a:r>
          </a:p>
          <a:p>
            <a:pPr marL="273050" lvl="1" indent="-273050" eaLnBrk="1" hangingPunct="1">
              <a:buFontTx/>
              <a:buAutoNum type="arabicPeriod"/>
              <a:defRPr/>
            </a:pPr>
            <a:r>
              <a:rPr lang="zh-TW" altLang="zh-TW" dirty="0"/>
              <a:t>學生完成工作紙，教師可邀請各組代表向全班匯報答案。</a:t>
            </a:r>
            <a:endParaRPr lang="en-US" altLang="zh-TW" dirty="0">
              <a:latin typeface="Arial" panose="020B0604020202020204" pitchFamily="34" charset="0"/>
            </a:endParaRPr>
          </a:p>
          <a:p>
            <a:pPr marL="273050" lvl="1" indent="-273050" eaLnBrk="1" hangingPunct="1">
              <a:buFontTx/>
              <a:buAutoNum type="arabicPeriod"/>
              <a:defRPr/>
            </a:pPr>
            <a:r>
              <a:rPr lang="zh-TW" altLang="zh-TW" dirty="0"/>
              <a:t>教師展示並講解正確答案。</a:t>
            </a:r>
            <a:endParaRPr lang="en-US" altLang="zh-TW" dirty="0">
              <a:latin typeface="Arial" panose="020B0604020202020204" pitchFamily="34" charset="0"/>
            </a:endParaRPr>
          </a:p>
          <a:p>
            <a:pPr marL="273050" lvl="2" indent="-273050" eaLnBrk="1" hangingPunct="1">
              <a:defRPr/>
            </a:pPr>
            <a:endParaRPr lang="en-US" altLang="zh-TW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BC0903A-AE0E-4AE0-8488-0027FAC06CA8}" type="slidenum">
              <a:rPr lang="en-US" altLang="zh-TW" sz="1100"/>
              <a:pPr>
                <a:spcBef>
                  <a:spcPct val="0"/>
                </a:spcBef>
              </a:pPr>
              <a:t>37</a:t>
            </a:fld>
            <a:endParaRPr lang="en-US" altLang="zh-TW" sz="11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8538" y="4837113"/>
            <a:ext cx="5265737" cy="4600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dirty="0" smtClean="0">
                <a:latin typeface="Arial" panose="020B0604020202020204" pitchFamily="34" charset="0"/>
              </a:rPr>
              <a:t>重溫課節的三大主題。</a:t>
            </a:r>
            <a:endParaRPr lang="en-US" altLang="zh-TW" dirty="0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zh-TW" dirty="0" smtClean="0">
                <a:latin typeface="Arial" panose="020B0604020202020204" pitchFamily="34" charset="0"/>
              </a:rPr>
              <a:t>公</a:t>
            </a:r>
            <a:r>
              <a:rPr lang="zh-CN" altLang="en-US" dirty="0" smtClean="0">
                <a:latin typeface="Arial" panose="020B0604020202020204" pitchFamily="34" charset="0"/>
              </a:rPr>
              <a:t>布</a:t>
            </a:r>
            <a:r>
              <a:rPr lang="zh-TW" altLang="en-US" dirty="0" smtClean="0">
                <a:latin typeface="Arial" panose="020B0604020202020204" pitchFamily="34" charset="0"/>
              </a:rPr>
              <a:t>各</a:t>
            </a:r>
            <a:r>
              <a:rPr lang="zh-TW" altLang="en-US" dirty="0" smtClean="0">
                <a:latin typeface="Arial" panose="020B0604020202020204" pitchFamily="34" charset="0"/>
              </a:rPr>
              <a:t>組總</a:t>
            </a:r>
            <a:r>
              <a:rPr lang="zh-TW" altLang="zh-TW" dirty="0" smtClean="0">
                <a:latin typeface="Arial" panose="020B0604020202020204" pitchFamily="34" charset="0"/>
              </a:rPr>
              <a:t>分並</a:t>
            </a:r>
            <a:r>
              <a:rPr lang="zh-TW" altLang="en-US" dirty="0" smtClean="0">
                <a:latin typeface="Arial" panose="020B0604020202020204" pitchFamily="34" charset="0"/>
              </a:rPr>
              <a:t>獎勵勝方。</a:t>
            </a:r>
            <a:endParaRPr lang="en-US" altLang="zh-TW" dirty="0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zh-TW" altLang="zh-TW" b="1" dirty="0">
                <a:latin typeface="Arial" panose="020B0604020202020204" pitchFamily="34" charset="0"/>
              </a:rPr>
              <a:t>第三課節</a:t>
            </a:r>
            <a:r>
              <a:rPr lang="zh-TW" altLang="en-US" b="1" dirty="0">
                <a:latin typeface="Arial" panose="020B0604020202020204" pitchFamily="34" charset="0"/>
              </a:rPr>
              <a:t>完</a:t>
            </a:r>
            <a:endParaRPr lang="zh-TW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9031591-0906-4899-9D1A-553E65ACD9BF}" type="slidenum">
              <a:rPr lang="en-US" altLang="zh-TW" sz="1100"/>
              <a:pPr>
                <a:spcBef>
                  <a:spcPct val="0"/>
                </a:spcBef>
              </a:pPr>
              <a:t>4</a:t>
            </a:fld>
            <a:endParaRPr lang="en-US" altLang="zh-TW" sz="11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zh-TW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盈利能力比率</a:t>
            </a:r>
            <a:r>
              <a:rPr lang="zh-TW" altLang="en-US" dirty="0" smtClean="0">
                <a:latin typeface="Arial" panose="020B0604020202020204" pitchFamily="34" charset="0"/>
              </a:rPr>
              <a:t>衡量公司賺取利潤的能力。這些資料有</a:t>
            </a:r>
            <a:r>
              <a:rPr lang="zh-TW" altLang="en-US" dirty="0" smtClean="0">
                <a:latin typeface="Arial" panose="020B0604020202020204" pitchFamily="34" charset="0"/>
              </a:rPr>
              <a:t>助持</a:t>
            </a:r>
            <a:r>
              <a:rPr lang="zh-CN" altLang="en-US" dirty="0" smtClean="0">
                <a:latin typeface="Arial" panose="020B0604020202020204" pitchFamily="34" charset="0"/>
              </a:rPr>
              <a:t>份</a:t>
            </a:r>
            <a:r>
              <a:rPr lang="zh-TW" altLang="en-US" dirty="0" smtClean="0">
                <a:latin typeface="Arial" panose="020B0604020202020204" pitchFamily="34" charset="0"/>
              </a:rPr>
              <a:t>者，</a:t>
            </a:r>
            <a:r>
              <a:rPr lang="zh-TW" altLang="en-US" dirty="0" smtClean="0">
                <a:latin typeface="Arial" panose="020B0604020202020204" pitchFamily="34" charset="0"/>
              </a:rPr>
              <a:t>如投資者、供應商、顧客等選擇盈利表現良好的公司。</a:t>
            </a:r>
            <a:endParaRPr lang="en-US" altLang="zh-TW" dirty="0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dirty="0" smtClean="0">
                <a:latin typeface="Arial" panose="020B0604020202020204" pitchFamily="34" charset="0"/>
              </a:rPr>
              <a:t>主要的</a:t>
            </a:r>
            <a:r>
              <a:rPr lang="zh-TW" altLang="zh-TW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盈利能力比率</a:t>
            </a:r>
            <a:r>
              <a:rPr lang="zh-TW" altLang="en-US" dirty="0" smtClean="0">
                <a:latin typeface="Arial" panose="020B0604020202020204" pitchFamily="34" charset="0"/>
              </a:rPr>
              <a:t>有：</a:t>
            </a:r>
            <a:endParaRPr lang="en-US" altLang="zh-TW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zh-TW" b="1" dirty="0" smtClean="0">
                <a:latin typeface="Arial" panose="020B0604020202020204" pitchFamily="34" charset="0"/>
              </a:rPr>
              <a:t>1.</a:t>
            </a:r>
            <a:r>
              <a:rPr lang="en-US" altLang="zh-TW" dirty="0" smtClean="0">
                <a:latin typeface="Arial" panose="020B0604020202020204" pitchFamily="34" charset="0"/>
              </a:rPr>
              <a:t> </a:t>
            </a:r>
            <a:r>
              <a:rPr lang="zh-TW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毛利率</a:t>
            </a:r>
            <a:endParaRPr lang="en-US" altLang="zh-TW" b="1" dirty="0" smtClean="0">
              <a:latin typeface="Arial" panose="020B0604020202020204" pitchFamily="34" charset="0"/>
            </a:endParaRPr>
          </a:p>
          <a:p>
            <a:pPr marL="187325" lvl="1" eaLnBrk="1" hangingPunct="1"/>
            <a:r>
              <a:rPr lang="zh-TW" altLang="en-US" dirty="0" smtClean="0">
                <a:latin typeface="Arial" panose="020B0604020202020204" pitchFamily="34" charset="0"/>
              </a:rPr>
              <a:t>這個比率計算公司在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會計期</a:t>
            </a:r>
            <a:r>
              <a:rPr lang="zh-TW" altLang="en-US" dirty="0" smtClean="0">
                <a:latin typeface="Arial" panose="020B0604020202020204" pitchFamily="34" charset="0"/>
              </a:rPr>
              <a:t>內每個</a:t>
            </a:r>
            <a:r>
              <a:rPr lang="zh-TW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銷貨淨額</a:t>
            </a:r>
            <a:r>
              <a:rPr lang="zh-TW" altLang="en-US" dirty="0" smtClean="0">
                <a:latin typeface="Arial" panose="020B0604020202020204" pitchFamily="34" charset="0"/>
              </a:rPr>
              <a:t>單位能賺得的</a:t>
            </a:r>
            <a:r>
              <a:rPr lang="zh-TW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毛利</a:t>
            </a:r>
            <a:r>
              <a:rPr lang="zh-TW" altLang="en-US" dirty="0" smtClean="0">
                <a:latin typeface="Arial" panose="020B0604020202020204" pitchFamily="34" charset="0"/>
              </a:rPr>
              <a:t>。</a:t>
            </a:r>
            <a:endParaRPr lang="en-US" altLang="zh-TW" dirty="0" smtClean="0">
              <a:latin typeface="Arial" panose="020B0604020202020204" pitchFamily="34" charset="0"/>
            </a:endParaRPr>
          </a:p>
          <a:p>
            <a:pPr marL="187325" lvl="1" eaLnBrk="1" hangingPunct="1"/>
            <a:endParaRPr lang="en-US" altLang="zh-TW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zh-TW" b="1" dirty="0" smtClean="0">
                <a:latin typeface="Arial" panose="020B0604020202020204" pitchFamily="34" charset="0"/>
              </a:rPr>
              <a:t>2.</a:t>
            </a:r>
            <a:r>
              <a:rPr lang="en-US" altLang="zh-TW" dirty="0" smtClean="0">
                <a:latin typeface="Arial" panose="020B0604020202020204" pitchFamily="34" charset="0"/>
              </a:rPr>
              <a:t> </a:t>
            </a:r>
            <a:r>
              <a:rPr lang="zh-TW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純利率</a:t>
            </a:r>
            <a:endParaRPr lang="en-US" altLang="zh-TW" b="1" dirty="0" smtClean="0">
              <a:latin typeface="Arial" panose="020B0604020202020204" pitchFamily="34" charset="0"/>
            </a:endParaRPr>
          </a:p>
          <a:p>
            <a:pPr marL="187325" lvl="1" eaLnBrk="1" hangingPunct="1"/>
            <a:r>
              <a:rPr lang="zh-TW" altLang="en-US" dirty="0" smtClean="0">
                <a:latin typeface="Arial" panose="020B0604020202020204" pitchFamily="34" charset="0"/>
              </a:rPr>
              <a:t>這個比率計算公司在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會計期</a:t>
            </a:r>
            <a:r>
              <a:rPr lang="zh-TW" altLang="en-US" dirty="0" smtClean="0">
                <a:latin typeface="Arial" panose="020B0604020202020204" pitchFamily="34" charset="0"/>
              </a:rPr>
              <a:t>內每個</a:t>
            </a:r>
            <a:r>
              <a:rPr lang="zh-TW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銷貨淨額</a:t>
            </a:r>
            <a:r>
              <a:rPr lang="zh-TW" altLang="en-US" dirty="0" smtClean="0">
                <a:latin typeface="Arial" panose="020B0604020202020204" pitchFamily="34" charset="0"/>
              </a:rPr>
              <a:t>單位能賺得的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純</a:t>
            </a:r>
            <a:r>
              <a:rPr lang="zh-TW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利</a:t>
            </a:r>
            <a:r>
              <a:rPr lang="zh-TW" altLang="en-US" dirty="0" smtClean="0">
                <a:latin typeface="Arial" panose="020B0604020202020204" pitchFamily="34" charset="0"/>
              </a:rPr>
              <a:t>。</a:t>
            </a:r>
            <a:endParaRPr lang="en-US" altLang="zh-TW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A82EA0D-C240-4B19-9CA3-6F4FE778A647}" type="slidenum">
              <a:rPr lang="en-US" altLang="zh-TW" sz="1100"/>
              <a:pPr>
                <a:spcBef>
                  <a:spcPct val="0"/>
                </a:spcBef>
              </a:pPr>
              <a:t>5</a:t>
            </a:fld>
            <a:endParaRPr lang="en-US" altLang="zh-TW" sz="11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tabLst>
                <a:tab pos="4921250" algn="l"/>
              </a:tabLst>
            </a:pPr>
            <a:r>
              <a:rPr lang="en-US" altLang="zh-TW" b="1" smtClean="0">
                <a:latin typeface="Arial" panose="020B0604020202020204" pitchFamily="34" charset="0"/>
              </a:rPr>
              <a:t>3.</a:t>
            </a:r>
            <a:r>
              <a:rPr lang="en-US" altLang="zh-TW" smtClean="0">
                <a:latin typeface="Arial" panose="020B0604020202020204" pitchFamily="34" charset="0"/>
              </a:rPr>
              <a:t> </a:t>
            </a:r>
            <a:r>
              <a:rPr lang="zh-TW" altLang="zh-TW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動用資金報酬率</a:t>
            </a:r>
            <a:endParaRPr lang="en-US" altLang="zh-TW" b="1" smtClean="0">
              <a:latin typeface="Arial" panose="020B0604020202020204" pitchFamily="34" charset="0"/>
            </a:endParaRPr>
          </a:p>
          <a:p>
            <a:pPr marL="187325" lvl="1" eaLnBrk="1" hangingPunct="1">
              <a:tabLst>
                <a:tab pos="4921250" algn="l"/>
              </a:tabLst>
            </a:pPr>
            <a:r>
              <a:rPr lang="zh-TW" altLang="en-US" smtClean="0">
                <a:latin typeface="Arial" panose="020B0604020202020204" pitchFamily="34" charset="0"/>
              </a:rPr>
              <a:t>這個比率計算公司在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會計期</a:t>
            </a:r>
            <a:r>
              <a:rPr lang="zh-TW" altLang="en-US" smtClean="0">
                <a:latin typeface="Arial" panose="020B0604020202020204" pitchFamily="34" charset="0"/>
              </a:rPr>
              <a:t>內每單位動用資本能賺得的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純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利</a:t>
            </a:r>
            <a:r>
              <a:rPr lang="zh-TW" altLang="en-US" smtClean="0">
                <a:latin typeface="Arial" panose="020B0604020202020204" pitchFamily="34" charset="0"/>
              </a:rPr>
              <a:t>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tabLst>
                <a:tab pos="4921250" algn="l"/>
              </a:tabLst>
            </a:pP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tabLst>
                <a:tab pos="4921250" algn="l"/>
              </a:tabLst>
            </a:pP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tabLst>
                <a:tab pos="4921250" algn="l"/>
              </a:tabLst>
            </a:pPr>
            <a:r>
              <a:rPr lang="zh-TW" altLang="en-US" b="1" smtClean="0">
                <a:latin typeface="Arial" panose="020B0604020202020204" pitchFamily="34" charset="0"/>
              </a:rPr>
              <a:t>備註：</a:t>
            </a:r>
            <a:endParaRPr lang="en-US" altLang="zh-TW" b="1" smtClean="0">
              <a:latin typeface="Arial" panose="020B0604020202020204" pitchFamily="34" charset="0"/>
            </a:endParaRPr>
          </a:p>
          <a:p>
            <a:pPr eaLnBrk="1" hangingPunct="1">
              <a:tabLst>
                <a:tab pos="4921250" algn="l"/>
              </a:tabLst>
            </a:pPr>
            <a:r>
              <a:rPr lang="zh-TW" altLang="en-US" smtClean="0">
                <a:latin typeface="Arial" panose="020B0604020202020204" pitchFamily="34" charset="0"/>
              </a:rPr>
              <a:t>這三個比率都從不同角度衡量公司的獲利能力。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毛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（純）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利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率</a:t>
            </a:r>
            <a:r>
              <a:rPr lang="zh-TW" altLang="en-US" smtClean="0">
                <a:latin typeface="Arial" panose="020B0604020202020204" pitchFamily="34" charset="0"/>
              </a:rPr>
              <a:t>根據每一元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銷貨淨額</a:t>
            </a:r>
            <a:r>
              <a:rPr lang="zh-TW" altLang="en-US" smtClean="0">
                <a:latin typeface="Arial" panose="020B0604020202020204" pitchFamily="34" charset="0"/>
              </a:rPr>
              <a:t>衡量公司賺取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毛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（純）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利</a:t>
            </a:r>
            <a:r>
              <a:rPr lang="zh-TW" altLang="en-US" smtClean="0">
                <a:latin typeface="Arial" panose="020B0604020202020204" pitchFamily="34" charset="0"/>
              </a:rPr>
              <a:t>的能力。另一方面，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動用資金報酬率</a:t>
            </a:r>
            <a:r>
              <a:rPr lang="zh-TW" altLang="en-US" smtClean="0">
                <a:latin typeface="Arial" panose="020B0604020202020204" pitchFamily="34" charset="0"/>
              </a:rPr>
              <a:t>則根據所用</a:t>
            </a:r>
            <a:r>
              <a:rPr lang="zh-TW" altLang="en-US" smtClean="0">
                <a:latin typeface="Cambria Math" panose="02040503050406030204" pitchFamily="18" charset="0"/>
                <a:cs typeface="Times New Roman" panose="02020603050405020304" pitchFamily="18" charset="0"/>
              </a:rPr>
              <a:t>資本</a:t>
            </a:r>
            <a:r>
              <a:rPr lang="zh-TW" altLang="en-US" smtClean="0">
                <a:latin typeface="Arial" panose="020B0604020202020204" pitchFamily="34" charset="0"/>
              </a:rPr>
              <a:t>衡量公司賺取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純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利</a:t>
            </a:r>
            <a:r>
              <a:rPr lang="zh-TW" altLang="en-US" smtClean="0">
                <a:latin typeface="Arial" panose="020B0604020202020204" pitchFamily="34" charset="0"/>
              </a:rPr>
              <a:t>的能力。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tabLst>
                <a:tab pos="4921250" algn="l"/>
              </a:tabLst>
            </a:pP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tabLst>
                <a:tab pos="4921250" algn="l"/>
              </a:tabLst>
            </a:pPr>
            <a:r>
              <a:rPr lang="zh-TW" altLang="en-US" smtClean="0">
                <a:latin typeface="Arial" panose="020B0604020202020204" pitchFamily="34" charset="0"/>
              </a:rPr>
              <a:t>所有</a:t>
            </a:r>
            <a:r>
              <a:rPr lang="zh-TW" altLang="zh-TW" smtClean="0">
                <a:latin typeface="Comic Sans MS" panose="030F0702030302020204" pitchFamily="66" charset="0"/>
                <a:cs typeface="Times New Roman" panose="02020603050405020304" pitchFamily="18" charset="0"/>
              </a:rPr>
              <a:t>盈利能力比率</a:t>
            </a:r>
            <a:r>
              <a:rPr lang="zh-TW" altLang="en-US" smtClean="0">
                <a:latin typeface="Arial" panose="020B0604020202020204" pitchFamily="34" charset="0"/>
              </a:rPr>
              <a:t>都是越高越好。</a:t>
            </a:r>
            <a:endParaRPr lang="en-US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472A0A7-02B8-4C69-96EC-E5C269736733}" type="slidenum">
              <a:rPr lang="en-US" altLang="zh-TW" sz="1100"/>
              <a:pPr>
                <a:spcBef>
                  <a:spcPct val="0"/>
                </a:spcBef>
              </a:pPr>
              <a:t>6</a:t>
            </a:fld>
            <a:endParaRPr lang="en-US" altLang="zh-TW" sz="11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43450"/>
            <a:ext cx="5357813" cy="5173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流動資金比率</a:t>
            </a:r>
            <a:r>
              <a:rPr lang="zh-TW" altLang="en-US" smtClean="0">
                <a:latin typeface="Arial" panose="020B0604020202020204" pitchFamily="34" charset="0"/>
              </a:rPr>
              <a:t>衡量公司短期內償還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債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務</a:t>
            </a:r>
            <a:r>
              <a:rPr lang="zh-TW" altLang="en-US" smtClean="0">
                <a:latin typeface="Arial" panose="020B0604020202020204" pitchFamily="34" charset="0"/>
              </a:rPr>
              <a:t>的能力。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流動資金比率</a:t>
            </a:r>
            <a:r>
              <a:rPr lang="zh-TW" altLang="en-US" smtClean="0">
                <a:latin typeface="Arial" panose="020B0604020202020204" pitchFamily="34" charset="0"/>
              </a:rPr>
              <a:t>主要有：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b="1" smtClean="0">
                <a:latin typeface="Arial" panose="020B0604020202020204" pitchFamily="34" charset="0"/>
              </a:rPr>
              <a:t>1. </a:t>
            </a:r>
            <a:r>
              <a:rPr lang="zh-TW" altLang="zh-TW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流動比率</a:t>
            </a:r>
            <a:r>
              <a:rPr lang="zh-TW" altLang="en-US" b="1" smtClean="0">
                <a:latin typeface="Arial" panose="020B0604020202020204" pitchFamily="34" charset="0"/>
              </a:rPr>
              <a:t>（</a:t>
            </a:r>
            <a:r>
              <a:rPr lang="zh-TW" altLang="zh-TW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營運資金比率</a:t>
            </a:r>
            <a:r>
              <a:rPr lang="zh-TW" altLang="en-US" b="1" smtClean="0">
                <a:latin typeface="Arial" panose="020B0604020202020204" pitchFamily="34" charset="0"/>
              </a:rPr>
              <a:t>）</a:t>
            </a:r>
            <a:endParaRPr lang="en-US" altLang="zh-TW" b="1" smtClean="0">
              <a:latin typeface="Arial" panose="020B0604020202020204" pitchFamily="34" charset="0"/>
            </a:endParaRPr>
          </a:p>
          <a:p>
            <a:pPr marL="187325" lvl="1" eaLnBrk="1" hangingPunct="1">
              <a:lnSpc>
                <a:spcPct val="90000"/>
              </a:lnSpc>
            </a:pPr>
            <a:r>
              <a:rPr lang="zh-TW" altLang="en-US" smtClean="0">
                <a:latin typeface="Arial" panose="020B0604020202020204" pitchFamily="34" charset="0"/>
              </a:rPr>
              <a:t>這個比率衡量公司用來償還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流動負債</a:t>
            </a:r>
            <a:r>
              <a:rPr lang="zh-TW" altLang="en-US" smtClean="0">
                <a:latin typeface="Arial" panose="020B0604020202020204" pitchFamily="34" charset="0"/>
              </a:rPr>
              <a:t>的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流動資產</a:t>
            </a:r>
            <a:r>
              <a:rPr lang="zh-TW" altLang="en-US" smtClean="0">
                <a:latin typeface="Arial" panose="020B0604020202020204" pitchFamily="34" charset="0"/>
              </a:rPr>
              <a:t>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b="1" smtClean="0">
                <a:latin typeface="Arial" panose="020B0604020202020204" pitchFamily="34" charset="0"/>
              </a:rPr>
              <a:t>2. </a:t>
            </a:r>
            <a:r>
              <a:rPr lang="zh-TW" altLang="zh-TW" b="1" smtClean="0">
                <a:latin typeface="Comic Sans MS" panose="030F0702030302020204" pitchFamily="66" charset="0"/>
                <a:cs typeface="Times New Roman" panose="02020603050405020304" pitchFamily="18" charset="0"/>
              </a:rPr>
              <a:t>速動比率</a:t>
            </a:r>
            <a:r>
              <a:rPr lang="zh-TW" altLang="en-US" b="1" smtClean="0">
                <a:latin typeface="Arial" panose="020B0604020202020204" pitchFamily="34" charset="0"/>
              </a:rPr>
              <a:t>（</a:t>
            </a:r>
            <a:r>
              <a:rPr lang="zh-TW" altLang="zh-TW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酸性測驗比率</a:t>
            </a:r>
            <a:r>
              <a:rPr lang="zh-TW" altLang="en-US" b="1" smtClean="0">
                <a:latin typeface="Arial" panose="020B0604020202020204" pitchFamily="34" charset="0"/>
              </a:rPr>
              <a:t>）</a:t>
            </a:r>
            <a:endParaRPr lang="en-US" altLang="zh-TW" b="1" smtClean="0">
              <a:latin typeface="Arial" panose="020B0604020202020204" pitchFamily="34" charset="0"/>
            </a:endParaRPr>
          </a:p>
          <a:p>
            <a:pPr marL="187325" lvl="1" eaLnBrk="1" hangingPunct="1">
              <a:lnSpc>
                <a:spcPct val="90000"/>
              </a:lnSpc>
            </a:pPr>
            <a:r>
              <a:rPr lang="zh-TW" altLang="en-US" smtClean="0">
                <a:latin typeface="Arial" panose="020B0604020202020204" pitchFamily="34" charset="0"/>
              </a:rPr>
              <a:t>這個比率衡量公司擁有多少高流動性的資產（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流動資產</a:t>
            </a:r>
            <a:r>
              <a:rPr lang="zh-TW" altLang="en-US" smtClean="0">
                <a:latin typeface="Arial" panose="020B0604020202020204" pitchFamily="34" charset="0"/>
              </a:rPr>
              <a:t>減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存貨</a:t>
            </a:r>
            <a:r>
              <a:rPr lang="zh-TW" altLang="en-US" smtClean="0">
                <a:latin typeface="Arial" panose="020B0604020202020204" pitchFamily="34" charset="0"/>
              </a:rPr>
              <a:t>）去償還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流動負債</a:t>
            </a:r>
            <a:r>
              <a:rPr lang="zh-TW" altLang="en-US" smtClean="0">
                <a:latin typeface="Arial" panose="020B0604020202020204" pitchFamily="34" charset="0"/>
              </a:rPr>
              <a:t>。從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流動資產</a:t>
            </a:r>
            <a:r>
              <a:rPr lang="zh-TW" altLang="en-US" smtClean="0">
                <a:latin typeface="Arial" panose="020B0604020202020204" pitchFamily="34" charset="0"/>
              </a:rPr>
              <a:t>減去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存貨</a:t>
            </a:r>
            <a:r>
              <a:rPr lang="zh-TW" altLang="en-US" smtClean="0">
                <a:latin typeface="Arial" panose="020B0604020202020204" pitchFamily="34" charset="0"/>
              </a:rPr>
              <a:t>，是因為人們認為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存貨</a:t>
            </a:r>
            <a:r>
              <a:rPr lang="zh-TW" altLang="en-US" smtClean="0">
                <a:latin typeface="Arial" panose="020B0604020202020204" pitchFamily="34" charset="0"/>
              </a:rPr>
              <a:t>可能難以在短時間售出，故不應當作可隨時用以償還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短期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負債</a:t>
            </a:r>
            <a:r>
              <a:rPr lang="zh-TW" altLang="en-US" smtClean="0">
                <a:latin typeface="Arial" panose="020B0604020202020204" pitchFamily="34" charset="0"/>
              </a:rPr>
              <a:t>的資金來源。這視為一種較嚴格的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流動資金比率</a:t>
            </a:r>
            <a:r>
              <a:rPr lang="zh-TW" altLang="en-US" smtClean="0">
                <a:latin typeface="Arial" panose="020B0604020202020204" pitchFamily="34" charset="0"/>
              </a:rPr>
              <a:t>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1000" b="1" smtClean="0">
                <a:latin typeface="Arial" panose="020B0604020202020204" pitchFamily="34" charset="0"/>
              </a:rPr>
              <a:t>備註：</a:t>
            </a:r>
            <a:endParaRPr lang="en-US" altLang="zh-TW" sz="1000" b="1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1000" smtClean="0">
                <a:latin typeface="Arial" panose="020B0604020202020204" pitchFamily="34" charset="0"/>
              </a:rPr>
              <a:t>試想像一間公司即將償還</a:t>
            </a:r>
            <a:r>
              <a:rPr lang="en-US" altLang="zh-TW" sz="1000" smtClean="0">
                <a:latin typeface="Arial" panose="020B0604020202020204" pitchFamily="34" charset="0"/>
              </a:rPr>
              <a:t>100</a:t>
            </a:r>
            <a:r>
              <a:rPr lang="zh-TW" altLang="en-US" sz="1000" smtClean="0">
                <a:latin typeface="Arial" panose="020B0604020202020204" pitchFamily="34" charset="0"/>
              </a:rPr>
              <a:t>元</a:t>
            </a:r>
            <a:r>
              <a:rPr lang="zh-TW" altLang="zh-TW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債</a:t>
            </a:r>
            <a:r>
              <a:rPr lang="zh-TW" altLang="en-US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務</a:t>
            </a:r>
            <a:r>
              <a:rPr lang="zh-TW" altLang="en-US" sz="1000" smtClean="0">
                <a:latin typeface="Arial" panose="020B0604020202020204" pitchFamily="34" charset="0"/>
              </a:rPr>
              <a:t>（</a:t>
            </a:r>
            <a:r>
              <a:rPr lang="zh-TW" altLang="zh-TW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流動負債</a:t>
            </a:r>
            <a:r>
              <a:rPr lang="zh-TW" altLang="en-US" sz="1000" smtClean="0">
                <a:latin typeface="Arial" panose="020B0604020202020204" pitchFamily="34" charset="0"/>
              </a:rPr>
              <a:t>），需使用</a:t>
            </a:r>
            <a:r>
              <a:rPr lang="en-US" altLang="zh-TW" sz="1000" smtClean="0">
                <a:latin typeface="Arial" panose="020B0604020202020204" pitchFamily="34" charset="0"/>
              </a:rPr>
              <a:t>100</a:t>
            </a:r>
            <a:r>
              <a:rPr lang="zh-TW" altLang="en-US" sz="1000" smtClean="0">
                <a:latin typeface="Arial" panose="020B0604020202020204" pitchFamily="34" charset="0"/>
              </a:rPr>
              <a:t>元</a:t>
            </a:r>
            <a:r>
              <a:rPr lang="zh-TW" altLang="zh-TW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流動資產</a:t>
            </a:r>
            <a:r>
              <a:rPr lang="zh-TW" altLang="en-US" sz="1000" smtClean="0">
                <a:latin typeface="Arial" panose="020B0604020202020204" pitchFamily="34" charset="0"/>
              </a:rPr>
              <a:t>還債，這些</a:t>
            </a:r>
            <a:r>
              <a:rPr lang="zh-TW" altLang="zh-TW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流動資產</a:t>
            </a:r>
            <a:r>
              <a:rPr lang="zh-TW" altLang="en-US" sz="1000" smtClean="0">
                <a:latin typeface="Arial" panose="020B0604020202020204" pitchFamily="34" charset="0"/>
                <a:cs typeface="Times New Roman" panose="02020603050405020304" pitchFamily="18" charset="0"/>
              </a:rPr>
              <a:t>包括</a:t>
            </a:r>
            <a:r>
              <a:rPr lang="zh-TW" altLang="en-US" sz="1000" smtClean="0">
                <a:latin typeface="Arial" panose="020B0604020202020204" pitchFamily="34" charset="0"/>
              </a:rPr>
              <a:t>銀行存款、從</a:t>
            </a:r>
            <a:r>
              <a:rPr lang="zh-TW" altLang="zh-TW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債</a:t>
            </a:r>
            <a:r>
              <a:rPr lang="zh-TW" altLang="en-US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務人</a:t>
            </a:r>
            <a:r>
              <a:rPr lang="zh-TW" altLang="en-US" sz="1000" smtClean="0">
                <a:latin typeface="Arial" panose="020B0604020202020204" pitchFamily="34" charset="0"/>
              </a:rPr>
              <a:t>收回的現金和出售</a:t>
            </a:r>
            <a:r>
              <a:rPr lang="zh-TW" altLang="en-US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存貨</a:t>
            </a:r>
            <a:r>
              <a:rPr lang="zh-TW" altLang="en-US" sz="1000" smtClean="0">
                <a:latin typeface="Arial" panose="020B0604020202020204" pitchFamily="34" charset="0"/>
              </a:rPr>
              <a:t>所得的現金。假如公司沒有足夠</a:t>
            </a:r>
            <a:r>
              <a:rPr lang="zh-TW" altLang="zh-TW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流動資產</a:t>
            </a:r>
            <a:r>
              <a:rPr lang="zh-TW" altLang="en-US" sz="1000" smtClean="0">
                <a:latin typeface="Arial" panose="020B0604020202020204" pitchFamily="34" charset="0"/>
              </a:rPr>
              <a:t>償還</a:t>
            </a:r>
            <a:r>
              <a:rPr lang="zh-TW" altLang="zh-TW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流動負債</a:t>
            </a:r>
            <a:r>
              <a:rPr lang="zh-TW" altLang="en-US" sz="1000" smtClean="0">
                <a:latin typeface="Arial" panose="020B0604020202020204" pitchFamily="34" charset="0"/>
              </a:rPr>
              <a:t>，便可能被迫出售</a:t>
            </a:r>
            <a:r>
              <a:rPr lang="zh-TW" altLang="en-US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非流動</a:t>
            </a:r>
            <a:r>
              <a:rPr lang="zh-TW" altLang="zh-TW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資產</a:t>
            </a:r>
            <a:r>
              <a:rPr lang="zh-TW" altLang="en-US" sz="1000" smtClean="0">
                <a:latin typeface="Arial" panose="020B0604020202020204" pitchFamily="34" charset="0"/>
              </a:rPr>
              <a:t>，或引入更多</a:t>
            </a:r>
            <a:r>
              <a:rPr lang="zh-TW" altLang="en-US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股本</a:t>
            </a:r>
            <a:r>
              <a:rPr lang="zh-TW" altLang="en-US" sz="1000" smtClean="0">
                <a:latin typeface="Arial" panose="020B0604020202020204" pitchFamily="34" charset="0"/>
              </a:rPr>
              <a:t>或長期債務，這樣或會嚴重影響公司的未來表現。萬一這些策略不奏效，公司可能被迫結業！由於一元</a:t>
            </a:r>
            <a:r>
              <a:rPr lang="zh-TW" altLang="zh-TW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流動負債</a:t>
            </a:r>
            <a:r>
              <a:rPr lang="zh-TW" altLang="en-US" sz="1000" smtClean="0">
                <a:latin typeface="Arial" panose="020B0604020202020204" pitchFamily="34" charset="0"/>
              </a:rPr>
              <a:t>便需要用一元</a:t>
            </a:r>
            <a:r>
              <a:rPr lang="zh-TW" altLang="zh-TW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流動資產</a:t>
            </a:r>
            <a:r>
              <a:rPr lang="zh-TW" altLang="en-US" sz="1000" smtClean="0">
                <a:latin typeface="Arial" panose="020B0604020202020204" pitchFamily="34" charset="0"/>
              </a:rPr>
              <a:t>償還，</a:t>
            </a:r>
            <a:r>
              <a:rPr lang="zh-TW" altLang="en-US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流動資金比率</a:t>
            </a:r>
            <a:r>
              <a:rPr lang="zh-TW" altLang="en-US" sz="1000" smtClean="0">
                <a:latin typeface="Arial" panose="020B0604020202020204" pitchFamily="34" charset="0"/>
              </a:rPr>
              <a:t>的分子應起碼與分母一樣大。</a:t>
            </a:r>
            <a:r>
              <a:rPr lang="zh-TW" altLang="en-US" sz="1000" u="sng" smtClean="0">
                <a:latin typeface="Arial" panose="020B0604020202020204" pitchFamily="34" charset="0"/>
              </a:rPr>
              <a:t>從經驗來說，</a:t>
            </a:r>
            <a:r>
              <a:rPr lang="zh-TW" altLang="en-US" sz="1000" u="sng" smtClean="0">
                <a:latin typeface="Comic Sans MS" panose="030F0702030302020204" pitchFamily="66" charset="0"/>
                <a:cs typeface="Times New Roman" panose="02020603050405020304" pitchFamily="18" charset="0"/>
              </a:rPr>
              <a:t>流</a:t>
            </a:r>
            <a:r>
              <a:rPr lang="zh-TW" altLang="zh-TW" sz="1000" u="sng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動比率</a:t>
            </a:r>
            <a:r>
              <a:rPr lang="zh-TW" altLang="en-US" sz="1000" u="sng" smtClean="0">
                <a:latin typeface="Arial" panose="020B0604020202020204" pitchFamily="34" charset="0"/>
              </a:rPr>
              <a:t>應至少是</a:t>
            </a:r>
            <a:r>
              <a:rPr lang="en-US" altLang="zh-TW" sz="1000" u="sng" smtClean="0">
                <a:latin typeface="Arial" panose="020B0604020202020204" pitchFamily="34" charset="0"/>
              </a:rPr>
              <a:t>2:1</a:t>
            </a:r>
            <a:r>
              <a:rPr lang="zh-TW" altLang="en-US" sz="1000" u="sng" smtClean="0">
                <a:latin typeface="Arial" panose="020B0604020202020204" pitchFamily="34" charset="0"/>
              </a:rPr>
              <a:t>，而</a:t>
            </a:r>
            <a:r>
              <a:rPr lang="zh-TW" altLang="zh-TW" sz="1000" u="sng" smtClean="0">
                <a:latin typeface="Comic Sans MS" panose="030F0702030302020204" pitchFamily="66" charset="0"/>
                <a:cs typeface="Times New Roman" panose="02020603050405020304" pitchFamily="18" charset="0"/>
              </a:rPr>
              <a:t>速動比率</a:t>
            </a:r>
            <a:r>
              <a:rPr lang="zh-TW" altLang="en-US" sz="1000" u="sng" smtClean="0">
                <a:latin typeface="Arial" panose="020B0604020202020204" pitchFamily="34" charset="0"/>
              </a:rPr>
              <a:t>則應至少是</a:t>
            </a:r>
            <a:r>
              <a:rPr lang="en-US" altLang="zh-TW" sz="1000" u="sng" smtClean="0">
                <a:latin typeface="Arial" panose="020B0604020202020204" pitchFamily="34" charset="0"/>
              </a:rPr>
              <a:t>1:1</a:t>
            </a:r>
            <a:r>
              <a:rPr lang="zh-TW" altLang="en-US" sz="1000" u="sng" smtClean="0">
                <a:latin typeface="Arial" panose="020B0604020202020204" pitchFamily="34" charset="0"/>
              </a:rPr>
              <a:t>，以策安全。</a:t>
            </a:r>
            <a:endParaRPr lang="en-US" altLang="zh-TW" sz="10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ABF4025-DAA1-4CB6-8235-C0EEA4F0332A}" type="slidenum">
              <a:rPr lang="en-US" altLang="zh-TW" sz="1100"/>
              <a:pPr>
                <a:spcBef>
                  <a:spcPct val="0"/>
                </a:spcBef>
              </a:pPr>
              <a:t>7</a:t>
            </a:fld>
            <a:endParaRPr lang="en-US" altLang="zh-TW" sz="11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smtClean="0">
                <a:latin typeface="Comic Sans MS" panose="030F0702030302020204" pitchFamily="66" charset="0"/>
                <a:cs typeface="Times New Roman" panose="02020603050405020304" pitchFamily="18" charset="0"/>
              </a:rPr>
              <a:t>管理效能比率衡量公司管理層有效運用資產的能力。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r>
              <a:rPr lang="zh-TW" altLang="en-US" smtClean="0">
                <a:latin typeface="Comic Sans MS" panose="030F0702030302020204" pitchFamily="66" charset="0"/>
                <a:cs typeface="Times New Roman" panose="02020603050405020304" pitchFamily="18" charset="0"/>
              </a:rPr>
              <a:t>管理效能比率主要有：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buFontTx/>
              <a:buAutoNum type="arabicPeriod"/>
            </a:pPr>
            <a:r>
              <a:rPr lang="en-US" altLang="zh-TW" b="1" smtClean="0">
                <a:latin typeface="Arial" panose="020B0604020202020204" pitchFamily="34" charset="0"/>
              </a:rPr>
              <a:t> </a:t>
            </a:r>
            <a:r>
              <a:rPr lang="zh-TW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存貨周轉率</a:t>
            </a:r>
            <a:r>
              <a:rPr lang="zh-TW" altLang="en-US" b="1" smtClean="0">
                <a:latin typeface="Arial" panose="020B0604020202020204" pitchFamily="34" charset="0"/>
              </a:rPr>
              <a:t>，單位＝次</a:t>
            </a:r>
            <a:endParaRPr lang="en-US" altLang="zh-TW" b="1" smtClean="0">
              <a:latin typeface="Arial" panose="020B0604020202020204" pitchFamily="34" charset="0"/>
            </a:endParaRPr>
          </a:p>
          <a:p>
            <a:pPr marL="187325" lvl="1" eaLnBrk="1" hangingPunct="1"/>
            <a:r>
              <a:rPr lang="zh-TW" altLang="en-US" smtClean="0">
                <a:latin typeface="Arial" panose="020B0604020202020204" pitchFamily="34" charset="0"/>
              </a:rPr>
              <a:t>這個比率衡量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會計期</a:t>
            </a:r>
            <a:r>
              <a:rPr lang="zh-TW" altLang="en-US" smtClean="0">
                <a:latin typeface="Arial" panose="020B0604020202020204" pitchFamily="34" charset="0"/>
              </a:rPr>
              <a:t>內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存貨</a:t>
            </a:r>
            <a:r>
              <a:rPr lang="zh-TW" altLang="en-US" smtClean="0">
                <a:latin typeface="Arial" panose="020B0604020202020204" pitchFamily="34" charset="0"/>
              </a:rPr>
              <a:t>周轉（或售出）的次數，顯示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存貨</a:t>
            </a:r>
            <a:r>
              <a:rPr lang="zh-TW" altLang="en-US" smtClean="0">
                <a:latin typeface="Arial" panose="020B0604020202020204" pitchFamily="34" charset="0"/>
                <a:cs typeface="Times New Roman" panose="02020603050405020304" pitchFamily="18" charset="0"/>
              </a:rPr>
              <a:t>的管理情況</a:t>
            </a:r>
            <a:r>
              <a:rPr lang="zh-TW" altLang="en-US" smtClean="0">
                <a:latin typeface="Arial" panose="020B0604020202020204" pitchFamily="34" charset="0"/>
              </a:rPr>
              <a:t>。流轉次數多一般被視為良好。在盈利比率固定的情況下，存貨周轉速度越快，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銷貨</a:t>
            </a:r>
            <a:r>
              <a:rPr lang="zh-TW" altLang="en-US" smtClean="0">
                <a:latin typeface="Arial" panose="020B0604020202020204" pitchFamily="34" charset="0"/>
              </a:rPr>
              <a:t>和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利潤</a:t>
            </a:r>
            <a:r>
              <a:rPr lang="zh-TW" altLang="en-US" smtClean="0">
                <a:latin typeface="Arial" panose="020B0604020202020204" pitchFamily="34" charset="0"/>
              </a:rPr>
              <a:t>越高。</a:t>
            </a: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534513D-2C7C-48A9-B7A0-A02861B5EFF6}" type="slidenum">
              <a:rPr lang="en-US" altLang="zh-TW" sz="1100"/>
              <a:pPr>
                <a:spcBef>
                  <a:spcPct val="0"/>
                </a:spcBef>
              </a:pPr>
              <a:t>8</a:t>
            </a:fld>
            <a:endParaRPr lang="en-US" altLang="zh-TW" sz="11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b="1" dirty="0" smtClean="0">
                <a:latin typeface="Arial" panose="020B0604020202020204" pitchFamily="34" charset="0"/>
              </a:rPr>
              <a:t>2.  </a:t>
            </a:r>
            <a:r>
              <a:rPr lang="zh-TW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應收貨款周轉率</a:t>
            </a:r>
            <a:r>
              <a:rPr lang="zh-TW" altLang="en-US" b="1" dirty="0" smtClean="0">
                <a:latin typeface="Arial" panose="020B0604020202020204" pitchFamily="34" charset="0"/>
              </a:rPr>
              <a:t>，單位＝次</a:t>
            </a:r>
            <a:endParaRPr lang="en-US" altLang="zh-TW" b="1" dirty="0" smtClean="0">
              <a:latin typeface="Arial" panose="020B0604020202020204" pitchFamily="34" charset="0"/>
            </a:endParaRPr>
          </a:p>
          <a:p>
            <a:pPr marL="187325" lvl="1" eaLnBrk="1" hangingPunct="1"/>
            <a:r>
              <a:rPr lang="zh-TW" altLang="en-US" dirty="0" smtClean="0">
                <a:latin typeface="Arial" panose="020B0604020202020204" pitchFamily="34" charset="0"/>
              </a:rPr>
              <a:t>這個比率衡量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會計期</a:t>
            </a:r>
            <a:r>
              <a:rPr lang="zh-TW" altLang="en-US" dirty="0" smtClean="0">
                <a:latin typeface="Arial" panose="020B0604020202020204" pitchFamily="34" charset="0"/>
              </a:rPr>
              <a:t>內</a:t>
            </a:r>
            <a:r>
              <a:rPr lang="zh-TW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應收貨款</a:t>
            </a:r>
            <a:r>
              <a:rPr lang="zh-TW" altLang="en-US" dirty="0" smtClean="0">
                <a:latin typeface="Arial" panose="020B0604020202020204" pitchFamily="34" charset="0"/>
              </a:rPr>
              <a:t>的周轉次數。周轉率越高，代表從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銷貨</a:t>
            </a:r>
            <a:r>
              <a:rPr lang="zh-TW" altLang="en-US" dirty="0" smtClean="0">
                <a:latin typeface="Arial" panose="020B0604020202020204" pitchFamily="34" charset="0"/>
              </a:rPr>
              <a:t>到收取現金的時間越短，反映公司付款條款的成效。</a:t>
            </a:r>
            <a:endParaRPr lang="en-US" altLang="zh-TW" dirty="0" smtClean="0">
              <a:latin typeface="Arial" panose="020B0604020202020204" pitchFamily="34" charset="0"/>
            </a:endParaRPr>
          </a:p>
          <a:p>
            <a:pPr marL="187325" lvl="1" eaLnBrk="1" hangingPunct="1">
              <a:buSzPct val="40000"/>
            </a:pPr>
            <a:r>
              <a:rPr lang="zh-TW" altLang="en-US" dirty="0" smtClean="0">
                <a:latin typeface="Arial" panose="020B0604020202020204" pitchFamily="34" charset="0"/>
              </a:rPr>
              <a:t>比率低可能代表公司提出的付款條款寬鬆，或者收債有困難，對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現金流轉</a:t>
            </a:r>
            <a:r>
              <a:rPr lang="zh-TW" altLang="en-US" dirty="0" smtClean="0">
                <a:latin typeface="Arial" panose="020B0604020202020204" pitchFamily="34" charset="0"/>
              </a:rPr>
              <a:t>產生不利影響。一般而言，這個比率越高越好。收債越快，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手頭現金</a:t>
            </a:r>
            <a:r>
              <a:rPr lang="zh-TW" altLang="en-US" dirty="0" smtClean="0">
                <a:latin typeface="Arial" panose="020B0604020202020204" pitchFamily="34" charset="0"/>
              </a:rPr>
              <a:t>越多。然而，這些比率會因為企業性質和銷售的產品而有極大差異，因此，將這個比率與行業平均值進行比較是實用的做法。</a:t>
            </a:r>
            <a:endParaRPr lang="en-US" altLang="zh-TW" dirty="0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zh-TW" b="1" dirty="0" smtClean="0">
                <a:latin typeface="Arial" panose="020B0604020202020204" pitchFamily="34" charset="0"/>
              </a:rPr>
              <a:t>3. </a:t>
            </a:r>
            <a:r>
              <a:rPr lang="zh-TW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應</a:t>
            </a:r>
            <a:r>
              <a:rPr lang="zh-TW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付</a:t>
            </a:r>
            <a:r>
              <a:rPr lang="zh-TW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貨款周轉率</a:t>
            </a:r>
            <a:r>
              <a:rPr lang="zh-TW" altLang="en-US" b="1" dirty="0" smtClean="0">
                <a:latin typeface="Arial" panose="020B0604020202020204" pitchFamily="34" charset="0"/>
              </a:rPr>
              <a:t>，單位＝次</a:t>
            </a:r>
            <a:endParaRPr lang="en-US" altLang="zh-TW" b="1" dirty="0" smtClean="0">
              <a:latin typeface="Arial" panose="020B0604020202020204" pitchFamily="34" charset="0"/>
            </a:endParaRPr>
          </a:p>
          <a:p>
            <a:pPr marL="187325" lvl="1" eaLnBrk="1" hangingPunct="1"/>
            <a:r>
              <a:rPr lang="zh-TW" altLang="en-US" dirty="0" smtClean="0">
                <a:latin typeface="Arial" panose="020B0604020202020204" pitchFamily="34" charset="0"/>
              </a:rPr>
              <a:t>這個比率衡量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會計期</a:t>
            </a:r>
            <a:r>
              <a:rPr lang="zh-TW" altLang="en-US" dirty="0" smtClean="0">
                <a:latin typeface="Arial" panose="020B0604020202020204" pitchFamily="34" charset="0"/>
              </a:rPr>
              <a:t>內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應付</a:t>
            </a:r>
            <a:r>
              <a:rPr lang="zh-TW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貨款</a:t>
            </a:r>
            <a:r>
              <a:rPr lang="zh-TW" altLang="en-US" dirty="0" smtClean="0">
                <a:latin typeface="Arial" panose="020B0604020202020204" pitchFamily="34" charset="0"/>
              </a:rPr>
              <a:t>的周轉次數。</a:t>
            </a:r>
            <a:endParaRPr lang="en-US" altLang="zh-TW" dirty="0" smtClean="0">
              <a:latin typeface="Arial" panose="020B0604020202020204" pitchFamily="34" charset="0"/>
            </a:endParaRPr>
          </a:p>
          <a:p>
            <a:pPr marL="187325" lvl="1" eaLnBrk="1" hangingPunct="1"/>
            <a:r>
              <a:rPr lang="zh-TW" altLang="en-US" dirty="0" smtClean="0">
                <a:latin typeface="Arial" panose="020B0604020202020204" pitchFamily="34" charset="0"/>
              </a:rPr>
              <a:t>周轉率高代表從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購貨</a:t>
            </a:r>
            <a:r>
              <a:rPr lang="zh-TW" altLang="en-US" dirty="0" smtClean="0">
                <a:latin typeface="Arial" panose="020B0604020202020204" pitchFamily="34" charset="0"/>
              </a:rPr>
              <a:t>到付款的時間相對較短，可能意味著公司並未善用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信用期限</a:t>
            </a:r>
            <a:r>
              <a:rPr lang="zh-TW" altLang="en-US" dirty="0" smtClean="0">
                <a:latin typeface="Arial" panose="020B0604020202020204" pitchFamily="34" charset="0"/>
              </a:rPr>
              <a:t>。然而，</a:t>
            </a:r>
            <a:r>
              <a:rPr lang="zh-TW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應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付</a:t>
            </a:r>
            <a:r>
              <a:rPr lang="zh-TW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貨款周轉率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低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有可能是由於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企業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現金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短缺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所引致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Arial" panose="020B0604020202020204" pitchFamily="34" charset="0"/>
            </a:endParaRPr>
          </a:p>
          <a:p>
            <a:pPr eaLnBrk="1" hangingPunct="1"/>
            <a:endParaRPr lang="en-US" altLang="zh-TW" b="1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8427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57350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30425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876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448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020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59225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F099497-2968-4B8F-A934-BCAF05F422BF}" type="slidenum">
              <a:rPr lang="en-US" altLang="zh-TW" sz="1100"/>
              <a:pPr>
                <a:spcBef>
                  <a:spcPct val="0"/>
                </a:spcBef>
              </a:pPr>
              <a:t>9</a:t>
            </a:fld>
            <a:endParaRPr lang="en-US" altLang="zh-TW" sz="11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864100"/>
            <a:ext cx="5264150" cy="460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b="1" smtClean="0">
                <a:latin typeface="Arial" panose="020B0604020202020204" pitchFamily="34" charset="0"/>
              </a:rPr>
              <a:t>4. </a:t>
            </a:r>
            <a:r>
              <a:rPr lang="zh-TW" altLang="zh-TW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總資產周轉率</a:t>
            </a:r>
            <a:r>
              <a:rPr lang="zh-TW" altLang="en-US" b="1" smtClean="0">
                <a:latin typeface="Arial" panose="020B0604020202020204" pitchFamily="34" charset="0"/>
              </a:rPr>
              <a:t>，單位＝次</a:t>
            </a:r>
            <a:endParaRPr lang="en-US" altLang="zh-TW" b="1" smtClean="0">
              <a:latin typeface="Arial" panose="020B0604020202020204" pitchFamily="34" charset="0"/>
            </a:endParaRPr>
          </a:p>
          <a:p>
            <a:pPr marL="187325" lvl="1" eaLnBrk="1" hangingPunct="1"/>
            <a:r>
              <a:rPr lang="zh-TW" altLang="en-US" smtClean="0">
                <a:latin typeface="Arial" panose="020B0604020202020204" pitchFamily="34" charset="0"/>
              </a:rPr>
              <a:t>這個比率衡量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會計期</a:t>
            </a:r>
            <a:r>
              <a:rPr lang="zh-TW" altLang="en-US" smtClean="0">
                <a:latin typeface="Arial" panose="020B0604020202020204" pitchFamily="34" charset="0"/>
              </a:rPr>
              <a:t>內公司需要多少倍的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資產</a:t>
            </a:r>
            <a:r>
              <a:rPr lang="zh-TW" altLang="en-US" smtClean="0">
                <a:latin typeface="Arial" panose="020B0604020202020204" pitchFamily="34" charset="0"/>
              </a:rPr>
              <a:t>來賺取銷貨額。</a:t>
            </a:r>
            <a:endParaRPr lang="en-US" altLang="zh-TW" smtClean="0">
              <a:latin typeface="Arial" panose="020B0604020202020204" pitchFamily="34" charset="0"/>
            </a:endParaRPr>
          </a:p>
          <a:p>
            <a:pPr marL="187325" lvl="1" eaLnBrk="1" hangingPunct="1"/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總資產周轉率</a:t>
            </a:r>
            <a:r>
              <a:rPr lang="zh-TW" altLang="en-US" smtClean="0">
                <a:latin typeface="Arial" panose="020B0604020202020204" pitchFamily="34" charset="0"/>
              </a:rPr>
              <a:t>越高，意味著公司可用越少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資產</a:t>
            </a:r>
            <a:r>
              <a:rPr lang="zh-TW" altLang="en-US" smtClean="0">
                <a:latin typeface="Arial" panose="020B0604020202020204" pitchFamily="34" charset="0"/>
              </a:rPr>
              <a:t>來賺取某個水平的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銷貨</a:t>
            </a:r>
            <a:r>
              <a:rPr lang="zh-TW" altLang="en-US" smtClean="0">
                <a:latin typeface="Arial" panose="020B0604020202020204" pitchFamily="34" charset="0"/>
              </a:rPr>
              <a:t>收益。然而，</a:t>
            </a:r>
            <a:r>
              <a:rPr lang="zh-TW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總資產周轉率</a:t>
            </a:r>
            <a:r>
              <a:rPr lang="zh-TW" altLang="en-US" smtClean="0">
                <a:latin typeface="Arial" panose="020B0604020202020204" pitchFamily="34" charset="0"/>
              </a:rPr>
              <a:t>越低，代表公司運用</a:t>
            </a:r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資產產生</a:t>
            </a:r>
            <a:r>
              <a:rPr lang="zh-TW" altLang="en-US" smtClean="0">
                <a:latin typeface="Arial" panose="020B0604020202020204" pitchFamily="34" charset="0"/>
              </a:rPr>
              <a:t>銷貨額的效率越低。</a:t>
            </a:r>
            <a:endParaRPr lang="en-US" altLang="zh-TW" smtClean="0">
              <a:latin typeface="Arial" panose="020B0604020202020204" pitchFamily="34" charset="0"/>
            </a:endParaRPr>
          </a:p>
          <a:p>
            <a:pPr marL="187325" lvl="1" eaLnBrk="1" hangingPunct="1"/>
            <a:endParaRPr lang="en-US" altLang="zh-TW" smtClean="0">
              <a:latin typeface="Arial" panose="020B0604020202020204" pitchFamily="34" charset="0"/>
            </a:endParaRPr>
          </a:p>
          <a:p>
            <a:pPr marL="187325" lvl="1" eaLnBrk="1" hangingPunct="1"/>
            <a:endParaRPr lang="en-US" altLang="zh-TW" b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7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4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00186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Topic M01</a:t>
            </a:r>
          </a:p>
          <a:p>
            <a:pPr>
              <a:defRPr/>
            </a:pPr>
            <a:r>
              <a:rPr lang="en-US" altLang="zh-TW"/>
              <a:t>Ratio Analysis</a:t>
            </a:r>
            <a:r>
              <a:rPr lang="en-US" altLang="zh-CN"/>
              <a:t> for </a:t>
            </a:r>
            <a:r>
              <a:rPr lang="en-US" altLang="zh-TW"/>
              <a:t>Business </a:t>
            </a:r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3BB9245D-E6FC-489C-A9B3-B1B5B9C832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391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Topic M01</a:t>
            </a:r>
          </a:p>
          <a:p>
            <a:pPr>
              <a:defRPr/>
            </a:pPr>
            <a:r>
              <a:rPr lang="en-US" altLang="zh-TW"/>
              <a:t>Ratio Analysis</a:t>
            </a:r>
            <a:r>
              <a:rPr lang="en-US" altLang="zh-CN"/>
              <a:t> for </a:t>
            </a:r>
            <a:r>
              <a:rPr lang="en-US" altLang="zh-TW"/>
              <a:t>Business 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F64332E5-7BA0-4968-B76C-453A9686414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045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Draft as at December 2010                           © Pearson Education Asia Limited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FB43840-BB2E-4E2C-932B-40D573C251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660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grpSp>
        <p:nvGrpSpPr>
          <p:cNvPr id="1029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zh-HK"/>
            </a:p>
          </p:txBody>
        </p:sp>
      </p:grpSp>
      <p:sp>
        <p:nvSpPr>
          <p:cNvPr id="31784" name="Rectangle 4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1800" y="6219825"/>
            <a:ext cx="324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000" i="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Topic M01</a:t>
            </a:r>
          </a:p>
          <a:p>
            <a:pPr>
              <a:defRPr/>
            </a:pPr>
            <a:r>
              <a:rPr lang="en-US" altLang="zh-TW"/>
              <a:t>Ratio Analysis</a:t>
            </a:r>
            <a:r>
              <a:rPr lang="en-US" altLang="zh-CN"/>
              <a:t> for </a:t>
            </a:r>
            <a:r>
              <a:rPr lang="en-US" altLang="zh-TW"/>
              <a:t>Business </a:t>
            </a:r>
          </a:p>
        </p:txBody>
      </p:sp>
      <p:sp>
        <p:nvSpPr>
          <p:cNvPr id="3178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1293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 i="0" smtClean="0"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33ABC037-0711-4FAE-ABBC-3F55900B83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2" name="Text Box 40"/>
          <p:cNvSpPr txBox="1">
            <a:spLocks noChangeArrowheads="1"/>
          </p:cNvSpPr>
          <p:nvPr userDrawn="1"/>
        </p:nvSpPr>
        <p:spPr bwMode="auto">
          <a:xfrm>
            <a:off x="7529513" y="6210300"/>
            <a:ext cx="1211262" cy="5540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marL="981075" indent="-981075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>
              <a:defRPr/>
            </a:pPr>
            <a:r>
              <a:rPr lang="zh-TW" altLang="zh-TW" sz="1000" i="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企業會財選修部分</a:t>
            </a:r>
            <a:endParaRPr lang="en-US" altLang="zh-TW" sz="1000" i="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lang="zh-TW" altLang="zh-TW" sz="1000" i="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學與教示例</a:t>
            </a:r>
            <a:endParaRPr lang="zh-TW" altLang="en-US" sz="1000" i="0" dirty="0"/>
          </a:p>
          <a:p>
            <a:pPr algn="r" eaLnBrk="1" hangingPunct="1">
              <a:defRPr/>
            </a:pPr>
            <a:endParaRPr lang="zh-TW" alt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1" r:id="rId2"/>
    <p:sldLayoutId id="2147483922" r:id="rId3"/>
    <p:sldLayoutId id="2147483924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kumimoji="1" sz="26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" y="466725"/>
            <a:ext cx="6935788" cy="21336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zh-TW" sz="4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企業會財選修部分</a:t>
            </a:r>
            <a:r>
              <a:rPr lang="en-US" altLang="zh-TW" sz="3000" dirty="0"/>
              <a:t/>
            </a:r>
            <a:br>
              <a:rPr lang="en-US" altLang="zh-TW" sz="3000" dirty="0"/>
            </a:br>
            <a:r>
              <a:rPr lang="zh-TW" altLang="zh-TW" sz="3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商業管理單元</a:t>
            </a:r>
            <a:r>
              <a:rPr lang="zh-TW" altLang="en-US" sz="3400" dirty="0"/>
              <a:t>─</a:t>
            </a:r>
            <a:r>
              <a:rPr lang="en-US" altLang="zh-TW" sz="3400" dirty="0"/>
              <a:t/>
            </a:r>
            <a:br>
              <a:rPr lang="en-US" altLang="zh-TW" sz="3400" dirty="0"/>
            </a:br>
            <a:r>
              <a:rPr lang="zh-TW" altLang="zh-TW" sz="3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財務管理</a:t>
            </a:r>
            <a:endParaRPr lang="en-US" altLang="zh-TW" sz="3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1313" y="3159125"/>
            <a:ext cx="6756400" cy="173037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zh-TW" altLang="zh-TW" sz="36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3600" dirty="0"/>
              <a:t>M01</a:t>
            </a:r>
            <a:r>
              <a:rPr lang="zh-TW" altLang="en-US" sz="3600" dirty="0"/>
              <a:t>：</a:t>
            </a:r>
            <a:endParaRPr lang="en-US" altLang="zh-TW" sz="3600" dirty="0"/>
          </a:p>
          <a:p>
            <a:pPr algn="l" eaLnBrk="1" hangingPunct="1">
              <a:lnSpc>
                <a:spcPct val="90000"/>
              </a:lnSpc>
              <a:defRPr/>
            </a:pPr>
            <a:r>
              <a:rPr lang="zh-HK" altLang="zh-TW" sz="36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財務分析</a:t>
            </a:r>
            <a:r>
              <a:rPr lang="zh-TW" altLang="en-US" sz="3600" dirty="0"/>
              <a:t>─</a:t>
            </a:r>
            <a:endParaRPr lang="en-US" altLang="zh-TW" sz="3600" dirty="0"/>
          </a:p>
          <a:p>
            <a:pPr algn="l" eaLnBrk="1" hangingPunct="1">
              <a:lnSpc>
                <a:spcPct val="90000"/>
              </a:lnSpc>
              <a:defRPr/>
            </a:pPr>
            <a:r>
              <a:rPr lang="zh-HK" altLang="zh-TW" sz="36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endParaRPr lang="en-US" altLang="zh-TW" sz="3600" dirty="0"/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592388" y="5473700"/>
            <a:ext cx="4051300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zh-TW" altLang="en-US" sz="1800" i="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香港特別行政區政府教育局</a:t>
            </a:r>
            <a:endParaRPr lang="en-US" altLang="zh-TW" sz="1800" i="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zh-TW" altLang="en-US" sz="1800" i="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科技教育組</a:t>
            </a:r>
            <a:endParaRPr lang="en-US" altLang="zh-TW" sz="1800" i="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1800" i="0" dirty="0"/>
              <a:t>二零二三年更新</a:t>
            </a:r>
            <a:endParaRPr lang="en-US" altLang="zh-TW" sz="1800" i="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zh-TW" sz="180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24579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96EF618C-AA1A-4587-9E46-25C345BF5559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zh-TW" sz="12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償債能力</a:t>
            </a:r>
            <a:r>
              <a:rPr lang="zh-TW" altLang="zh-TW" smtClean="0">
                <a:latin typeface="Comic Sans MS" panose="030F0702030302020204" pitchFamily="66" charset="0"/>
                <a:cs typeface="Times New Roman" panose="02020603050405020304" pitchFamily="18" charset="0"/>
              </a:rPr>
              <a:t>比率</a:t>
            </a:r>
            <a:endParaRPr lang="en-US" altLang="zh-TW" smtClean="0"/>
          </a:p>
        </p:txBody>
      </p:sp>
      <p:sp>
        <p:nvSpPr>
          <p:cNvPr id="24581" name="文字方塊 8"/>
          <p:cNvSpPr txBox="1">
            <a:spLocks noChangeArrowheads="1"/>
          </p:cNvSpPr>
          <p:nvPr/>
        </p:nvSpPr>
        <p:spPr bwMode="auto">
          <a:xfrm>
            <a:off x="276225" y="2206625"/>
            <a:ext cx="822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HK"/>
              <a:t>1.</a:t>
            </a:r>
            <a:endParaRPr lang="zh-HK" altLang="en-US"/>
          </a:p>
        </p:txBody>
      </p:sp>
      <p:pic>
        <p:nvPicPr>
          <p:cNvPr id="24582" name="圖片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663" y="4087813"/>
            <a:ext cx="4114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文字方塊 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2933700"/>
            <a:ext cx="82423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26627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34617735-A0CB-4728-AE92-8DF407B0DDBA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kumimoji="0" lang="en-US" altLang="zh-TW" sz="1200"/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881063" y="187325"/>
            <a:ext cx="6661150" cy="1171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3800" b="1" i="0" dirty="0">
                <a:solidFill>
                  <a:schemeClr val="tx2"/>
                </a:solidFill>
              </a:rPr>
              <a:t>活動一：</a:t>
            </a:r>
            <a:endParaRPr lang="en-US" altLang="zh-TW" sz="3800" b="1" i="0" dirty="0">
              <a:solidFill>
                <a:schemeClr val="tx2"/>
              </a:solidFill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3800" b="1" i="0" kern="0" dirty="0">
                <a:solidFill>
                  <a:srgbClr val="33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會計比</a:t>
            </a:r>
            <a:r>
              <a:rPr lang="zh-TW" altLang="zh-TW" sz="3800" b="1" i="0" kern="0" dirty="0">
                <a:solidFill>
                  <a:srgbClr val="33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率</a:t>
            </a:r>
            <a:r>
              <a:rPr lang="zh-TW" altLang="en-US" sz="3800" b="1" i="0" dirty="0">
                <a:solidFill>
                  <a:schemeClr val="tx2"/>
                </a:solidFill>
              </a:rPr>
              <a:t>公式</a:t>
            </a:r>
            <a:endParaRPr lang="en-US" altLang="zh-TW" sz="3800" b="1" i="0" dirty="0">
              <a:solidFill>
                <a:schemeClr val="tx2"/>
              </a:solidFill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971550" y="1449388"/>
            <a:ext cx="7740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1800" i="0"/>
              <a:t>用工作紙提供的紙條完成下表：</a:t>
            </a:r>
            <a:endParaRPr lang="en-US" altLang="zh-TW" sz="1800" i="0"/>
          </a:p>
        </p:txBody>
      </p:sp>
      <p:graphicFrame>
        <p:nvGraphicFramePr>
          <p:cNvPr id="11288" name="Group 24"/>
          <p:cNvGraphicFramePr>
            <a:graphicFrameLocks noGrp="1"/>
          </p:cNvGraphicFramePr>
          <p:nvPr>
            <p:ph idx="4294967295"/>
          </p:nvPr>
        </p:nvGraphicFramePr>
        <p:xfrm>
          <a:off x="881063" y="1898650"/>
          <a:ext cx="7805737" cy="4705618"/>
        </p:xfrm>
        <a:graphic>
          <a:graphicData uri="http://schemas.openxmlformats.org/drawingml/2006/table">
            <a:tbl>
              <a:tblPr/>
              <a:tblGrid>
                <a:gridCol w="3905250">
                  <a:extLst>
                    <a:ext uri="{9D8B030D-6E8A-4147-A177-3AD203B41FA5}">
                      <a16:colId xmlns:a16="http://schemas.microsoft.com/office/drawing/2014/main" val="3651597189"/>
                    </a:ext>
                  </a:extLst>
                </a:gridCol>
                <a:gridCol w="3900487">
                  <a:extLst>
                    <a:ext uri="{9D8B030D-6E8A-4147-A177-3AD203B41FA5}">
                      <a16:colId xmlns:a16="http://schemas.microsoft.com/office/drawing/2014/main" val="4158820805"/>
                    </a:ext>
                  </a:extLst>
                </a:gridCol>
              </a:tblGrid>
              <a:tr h="3657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類別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比率公式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114050"/>
                  </a:ext>
                </a:extLst>
              </a:tr>
              <a:tr h="13349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盈利能力比率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：衡量賺取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的能力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_______      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421873"/>
                  </a:ext>
                </a:extLst>
              </a:tr>
              <a:tr h="792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__________________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zh-TW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衡量償還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短期</a:t>
                      </a:r>
                      <a:r>
                        <a:rPr kumimoji="1" lang="zh-TW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債務的能力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_______      ________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8101424"/>
                  </a:ext>
                </a:extLst>
              </a:tr>
              <a:tr h="22126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管理效能比率</a:t>
                      </a:r>
                      <a:r>
                        <a:rPr kumimoji="1" lang="zh-TW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衡量公司有效運用資產的能力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_______      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_______      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454059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28675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ADE06465-C047-4049-8739-AD9DF8EE7517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kumimoji="0" lang="en-US" altLang="zh-TW" sz="1200"/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881063" y="187325"/>
            <a:ext cx="6661150" cy="1171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3800" b="1" i="0" dirty="0">
                <a:solidFill>
                  <a:schemeClr val="tx2"/>
                </a:solidFill>
              </a:rPr>
              <a:t>活動一：</a:t>
            </a:r>
            <a:endParaRPr lang="en-US" altLang="zh-TW" sz="3800" b="1" i="0" dirty="0">
              <a:solidFill>
                <a:schemeClr val="tx2"/>
              </a:solidFill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3800" b="1" i="0" kern="0" dirty="0">
                <a:solidFill>
                  <a:srgbClr val="33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會計比</a:t>
            </a:r>
            <a:r>
              <a:rPr lang="zh-TW" altLang="zh-TW" sz="3800" b="1" i="0" kern="0" dirty="0">
                <a:solidFill>
                  <a:srgbClr val="33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率</a:t>
            </a:r>
            <a:r>
              <a:rPr lang="zh-TW" altLang="en-US" sz="3800" b="1" i="0" dirty="0">
                <a:solidFill>
                  <a:schemeClr val="tx2"/>
                </a:solidFill>
              </a:rPr>
              <a:t>公式</a:t>
            </a:r>
            <a:endParaRPr lang="en-US" altLang="zh-TW" sz="3800" b="1" i="0" dirty="0">
              <a:solidFill>
                <a:schemeClr val="tx2"/>
              </a:solidFill>
            </a:endParaRP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962025" y="1701800"/>
            <a:ext cx="774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1800" i="0"/>
              <a:t>用工作紙提供的紙條完成下表：</a:t>
            </a:r>
            <a:endParaRPr lang="en-US" altLang="zh-TW" sz="1800" i="0"/>
          </a:p>
        </p:txBody>
      </p:sp>
      <p:graphicFrame>
        <p:nvGraphicFramePr>
          <p:cNvPr id="11288" name="Group 24"/>
          <p:cNvGraphicFramePr>
            <a:graphicFrameLocks noGrp="1"/>
          </p:cNvGraphicFramePr>
          <p:nvPr>
            <p:ph idx="4294967295"/>
          </p:nvPr>
        </p:nvGraphicFramePr>
        <p:xfrm>
          <a:off x="881063" y="2297113"/>
          <a:ext cx="7805737" cy="1720850"/>
        </p:xfrm>
        <a:graphic>
          <a:graphicData uri="http://schemas.openxmlformats.org/drawingml/2006/table">
            <a:tbl>
              <a:tblPr/>
              <a:tblGrid>
                <a:gridCol w="390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0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709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類別</a:t>
                      </a:r>
                      <a:endParaRPr kumimoji="1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比率公式</a:t>
                      </a:r>
                      <a:endParaRPr kumimoji="1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5141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effectLst/>
                          <a:latin typeface="Comic Sans MS" panose="030F0702030302020204" pitchFamily="66" charset="0"/>
                        </a:rPr>
                        <a:t>___________</a:t>
                      </a:r>
                      <a:r>
                        <a:rPr lang="zh-TW" altLang="en-US" sz="1800" b="0" dirty="0">
                          <a:effectLst/>
                          <a:latin typeface="Comic Sans MS" panose="030F0702030302020204" pitchFamily="66" charset="0"/>
                        </a:rPr>
                        <a:t>比率：</a:t>
                      </a:r>
                      <a:r>
                        <a:rPr lang="zh-TW" altLang="zh-TW" sz="1800" b="0" dirty="0"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衡量償還長期負債的能力</a:t>
                      </a:r>
                      <a:endParaRPr lang="zh-TW" sz="18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30723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6EEFE0DA-9E7E-4946-800A-E80DCD6087A1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kumimoji="0" lang="en-US" altLang="zh-TW" sz="1200"/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881063" y="7938"/>
            <a:ext cx="6661150" cy="1171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3800" b="1" i="0" dirty="0">
                <a:solidFill>
                  <a:schemeClr val="tx2"/>
                </a:solidFill>
              </a:rPr>
              <a:t>活動一：</a:t>
            </a:r>
            <a:endParaRPr lang="en-US" altLang="zh-TW" sz="3800" b="1" i="0" dirty="0">
              <a:solidFill>
                <a:schemeClr val="tx2"/>
              </a:solidFill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3800" b="1" i="0" kern="0" dirty="0">
                <a:solidFill>
                  <a:srgbClr val="33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會計比</a:t>
            </a:r>
            <a:r>
              <a:rPr lang="zh-TW" altLang="zh-TW" sz="3800" b="1" i="0" kern="0" dirty="0">
                <a:solidFill>
                  <a:srgbClr val="33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率</a:t>
            </a:r>
            <a:r>
              <a:rPr lang="zh-TW" altLang="en-US" sz="3800" b="1" i="0" dirty="0">
                <a:solidFill>
                  <a:schemeClr val="tx2"/>
                </a:solidFill>
              </a:rPr>
              <a:t>公式</a:t>
            </a:r>
            <a:endParaRPr lang="en-US" altLang="zh-TW" sz="3800" b="1" i="0" dirty="0">
              <a:solidFill>
                <a:schemeClr val="tx2"/>
              </a:solidFill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3800" b="1" i="0" dirty="0">
                <a:solidFill>
                  <a:schemeClr val="tx2"/>
                </a:solidFill>
              </a:rPr>
              <a:t>（答案）</a:t>
            </a:r>
            <a:endParaRPr lang="en-US" altLang="zh-TW" sz="3800" b="1" i="0" dirty="0">
              <a:solidFill>
                <a:schemeClr val="tx2"/>
              </a:solidFill>
            </a:endParaRPr>
          </a:p>
        </p:txBody>
      </p:sp>
      <p:graphicFrame>
        <p:nvGraphicFramePr>
          <p:cNvPr id="25626" name="Group 26"/>
          <p:cNvGraphicFramePr>
            <a:graphicFrameLocks noGrp="1"/>
          </p:cNvGraphicFramePr>
          <p:nvPr>
            <p:ph idx="4294967295"/>
          </p:nvPr>
        </p:nvGraphicFramePr>
        <p:xfrm>
          <a:off x="881063" y="1890713"/>
          <a:ext cx="7805737" cy="4286250"/>
        </p:xfrm>
        <a:graphic>
          <a:graphicData uri="http://schemas.openxmlformats.org/drawingml/2006/table">
            <a:tbl>
              <a:tblPr/>
              <a:tblGrid>
                <a:gridCol w="3905250">
                  <a:extLst>
                    <a:ext uri="{9D8B030D-6E8A-4147-A177-3AD203B41FA5}">
                      <a16:colId xmlns:a16="http://schemas.microsoft.com/office/drawing/2014/main" val="1615216108"/>
                    </a:ext>
                  </a:extLst>
                </a:gridCol>
                <a:gridCol w="3900487">
                  <a:extLst>
                    <a:ext uri="{9D8B030D-6E8A-4147-A177-3AD203B41FA5}">
                      <a16:colId xmlns:a16="http://schemas.microsoft.com/office/drawing/2014/main" val="4021543764"/>
                    </a:ext>
                  </a:extLst>
                </a:gridCol>
              </a:tblGrid>
              <a:tr h="36580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類別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比率公式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816713"/>
                  </a:ext>
                </a:extLst>
              </a:tr>
              <a:tr h="1073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盈利能力比率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：衡量賺取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kumimoji="1" lang="zh-TW" alt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利潤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__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的能力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</a:t>
                      </a:r>
                      <a:r>
                        <a:rPr kumimoji="0" lang="zh-TW" altLang="zh-TW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毛利</a:t>
                      </a:r>
                      <a:r>
                        <a:rPr kumimoji="1" lang="en-US" altLang="zh-TW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      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         </a:t>
                      </a:r>
                      <a:r>
                        <a:rPr kumimoji="1" lang="en-US" altLang="zh-TW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 </a:t>
                      </a:r>
                      <a:r>
                        <a:rPr kumimoji="0" lang="zh-TW" altLang="en-US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純</a:t>
                      </a:r>
                      <a:r>
                        <a:rPr kumimoji="0" lang="zh-TW" altLang="zh-TW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利</a:t>
                      </a:r>
                      <a:r>
                        <a:rPr kumimoji="1" lang="en-US" altLang="zh-TW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    _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</a:t>
                      </a: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銷貨淨額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	                      </a:t>
                      </a: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銷貨淨額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 </a:t>
                      </a:r>
                      <a:r>
                        <a:rPr kumimoji="0" lang="zh-TW" altLang="en-US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純</a:t>
                      </a:r>
                      <a:r>
                        <a:rPr kumimoji="0" lang="zh-TW" altLang="zh-TW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利</a:t>
                      </a:r>
                      <a:r>
                        <a:rPr kumimoji="1" lang="en-US" altLang="zh-TW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</a:t>
                      </a: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動用資本</a:t>
                      </a:r>
                      <a:endParaRPr kumimoji="1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857406"/>
                  </a:ext>
                </a:extLst>
              </a:tr>
              <a:tr h="6401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流動資金比率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zh-TW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衡量償還</a:t>
                      </a: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短期</a:t>
                      </a:r>
                      <a:r>
                        <a:rPr kumimoji="0" lang="zh-TW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債務的能力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</a:t>
                      </a:r>
                      <a:r>
                        <a:rPr kumimoji="0" lang="zh-TW" altLang="zh-TW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流動資產</a:t>
                      </a:r>
                      <a:r>
                        <a:rPr kumimoji="1" lang="en-US" altLang="zh-TW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    </a:t>
                      </a:r>
                      <a:r>
                        <a:rPr kumimoji="0" lang="zh-TW" altLang="zh-TW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流動資產</a:t>
                      </a:r>
                      <a:r>
                        <a:rPr kumimoji="1" lang="en-US" altLang="zh-TW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—</a:t>
                      </a:r>
                      <a:r>
                        <a:rPr kumimoji="0" lang="zh-TW" altLang="en-US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存貨</a:t>
                      </a:r>
                      <a:r>
                        <a:rPr kumimoji="1" lang="en-US" altLang="zh-TW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0" lang="zh-TW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流動</a:t>
                      </a: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負債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             </a:t>
                      </a:r>
                      <a:r>
                        <a:rPr kumimoji="0" lang="zh-TW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流動</a:t>
                      </a: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負債</a:t>
                      </a:r>
                      <a:endParaRPr kumimoji="1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454234"/>
                  </a:ext>
                </a:extLst>
              </a:tr>
              <a:tr h="22069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管理效能比率</a:t>
                      </a:r>
                      <a:r>
                        <a:rPr kumimoji="0" lang="zh-TW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公司有效運用資產的能力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銷貨成本</a:t>
                      </a:r>
                      <a:r>
                        <a:rPr kumimoji="1" lang="en-US" altLang="zh-TW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       __</a:t>
                      </a:r>
                      <a:r>
                        <a:rPr kumimoji="1" lang="zh-TW" altLang="en-US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銷貨額</a:t>
                      </a:r>
                      <a:r>
                        <a:rPr kumimoji="1" lang="en-US" altLang="zh-TW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____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</a:t>
                      </a: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平均存貨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           </a:t>
                      </a: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總資產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	    </a:t>
                      </a:r>
                      <a:endParaRPr kumimoji="1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</a:t>
                      </a:r>
                      <a:r>
                        <a:rPr kumimoji="0" lang="zh-TW" altLang="en-US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賒銷</a:t>
                      </a:r>
                      <a:r>
                        <a:rPr kumimoji="1" lang="en-US" altLang="zh-TW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   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        </a:t>
                      </a:r>
                      <a:r>
                        <a:rPr kumimoji="1" lang="en-US" altLang="zh-TW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應收貨款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	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4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zh-TW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賒購</a:t>
                      </a:r>
                      <a:r>
                        <a:rPr kumimoji="1" lang="en-US" altLang="zh-TW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       </a:t>
                      </a:r>
                      <a:endParaRPr kumimoji="1" lang="en-US" altLang="zh-TW" sz="14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應付貨款</a:t>
                      </a:r>
                      <a:endParaRPr kumimoji="1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649258"/>
                  </a:ext>
                </a:extLst>
              </a:tr>
            </a:tbl>
          </a:graphicData>
        </a:graphic>
      </p:graphicFrame>
      <p:sp>
        <p:nvSpPr>
          <p:cNvPr id="30742" name="TextBox 1"/>
          <p:cNvSpPr txBox="1">
            <a:spLocks noChangeArrowheads="1"/>
          </p:cNvSpPr>
          <p:nvPr/>
        </p:nvSpPr>
        <p:spPr bwMode="auto">
          <a:xfrm>
            <a:off x="5922963" y="2349500"/>
            <a:ext cx="669925" cy="3063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rIns="3600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i="0">
                <a:solidFill>
                  <a:srgbClr val="0000FF"/>
                </a:solidFill>
              </a:rPr>
              <a:t>x 100%</a:t>
            </a:r>
            <a:endParaRPr lang="zh-TW" altLang="en-US" sz="1400" i="0">
              <a:solidFill>
                <a:srgbClr val="0000FF"/>
              </a:solidFill>
            </a:endParaRPr>
          </a:p>
        </p:txBody>
      </p:sp>
      <p:sp>
        <p:nvSpPr>
          <p:cNvPr id="30743" name="TextBox 1"/>
          <p:cNvSpPr txBox="1">
            <a:spLocks noChangeArrowheads="1"/>
          </p:cNvSpPr>
          <p:nvPr/>
        </p:nvSpPr>
        <p:spPr bwMode="auto">
          <a:xfrm>
            <a:off x="7812088" y="2349500"/>
            <a:ext cx="669925" cy="3063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rIns="3600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i="0">
                <a:solidFill>
                  <a:srgbClr val="0000FF"/>
                </a:solidFill>
              </a:rPr>
              <a:t>x 100%</a:t>
            </a:r>
            <a:endParaRPr lang="zh-TW" altLang="en-US" sz="1400" i="0">
              <a:solidFill>
                <a:srgbClr val="0000FF"/>
              </a:solidFill>
            </a:endParaRPr>
          </a:p>
        </p:txBody>
      </p:sp>
      <p:sp>
        <p:nvSpPr>
          <p:cNvPr id="30744" name="TextBox 1"/>
          <p:cNvSpPr txBox="1">
            <a:spLocks noChangeArrowheads="1"/>
          </p:cNvSpPr>
          <p:nvPr/>
        </p:nvSpPr>
        <p:spPr bwMode="auto">
          <a:xfrm>
            <a:off x="5851525" y="2806700"/>
            <a:ext cx="669925" cy="3063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rIns="3600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i="0">
                <a:solidFill>
                  <a:srgbClr val="0000FF"/>
                </a:solidFill>
              </a:rPr>
              <a:t>x 100%</a:t>
            </a:r>
            <a:endParaRPr lang="zh-TW" altLang="en-US" sz="1400" i="0">
              <a:solidFill>
                <a:srgbClr val="0000FF"/>
              </a:solidFill>
            </a:endParaRPr>
          </a:p>
        </p:txBody>
      </p:sp>
      <p:sp>
        <p:nvSpPr>
          <p:cNvPr id="30745" name="TextBox 1"/>
          <p:cNvSpPr txBox="1">
            <a:spLocks noChangeArrowheads="1"/>
          </p:cNvSpPr>
          <p:nvPr/>
        </p:nvSpPr>
        <p:spPr bwMode="auto">
          <a:xfrm>
            <a:off x="5851525" y="3376613"/>
            <a:ext cx="222250" cy="3063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rIns="3600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i="0">
                <a:solidFill>
                  <a:srgbClr val="0000FF"/>
                </a:solidFill>
              </a:rPr>
              <a:t>:1</a:t>
            </a:r>
            <a:endParaRPr lang="zh-TW" altLang="en-US" sz="1400" i="0">
              <a:solidFill>
                <a:srgbClr val="0000FF"/>
              </a:solidFill>
            </a:endParaRPr>
          </a:p>
        </p:txBody>
      </p:sp>
      <p:sp>
        <p:nvSpPr>
          <p:cNvPr id="30746" name="TextBox 1"/>
          <p:cNvSpPr txBox="1">
            <a:spLocks noChangeArrowheads="1"/>
          </p:cNvSpPr>
          <p:nvPr/>
        </p:nvSpPr>
        <p:spPr bwMode="auto">
          <a:xfrm>
            <a:off x="7591425" y="3390900"/>
            <a:ext cx="220663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rIns="3600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i="0">
                <a:solidFill>
                  <a:srgbClr val="0000FF"/>
                </a:solidFill>
              </a:rPr>
              <a:t>:1</a:t>
            </a:r>
            <a:endParaRPr lang="zh-TW" altLang="en-US" sz="1400" i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32771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EEBFEC7E-3D2C-465E-8897-1BAA80FA01EA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kumimoji="0" lang="en-US" altLang="zh-TW" sz="1200"/>
          </a:p>
        </p:txBody>
      </p:sp>
      <p:sp>
        <p:nvSpPr>
          <p:cNvPr id="32772" name="Text Box 2"/>
          <p:cNvSpPr txBox="1">
            <a:spLocks noChangeArrowheads="1"/>
          </p:cNvSpPr>
          <p:nvPr/>
        </p:nvSpPr>
        <p:spPr bwMode="auto">
          <a:xfrm>
            <a:off x="881063" y="7938"/>
            <a:ext cx="6661150" cy="1171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3800" b="1" i="0" dirty="0">
                <a:solidFill>
                  <a:schemeClr val="tx2"/>
                </a:solidFill>
              </a:rPr>
              <a:t>活動一：</a:t>
            </a:r>
            <a:endParaRPr lang="en-US" altLang="zh-TW" sz="3800" b="1" i="0" dirty="0">
              <a:solidFill>
                <a:schemeClr val="tx2"/>
              </a:solidFill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3800" b="1" i="0" kern="0" dirty="0">
                <a:solidFill>
                  <a:srgbClr val="33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會計比</a:t>
            </a:r>
            <a:r>
              <a:rPr lang="zh-TW" altLang="zh-TW" sz="3800" b="1" i="0" kern="0" dirty="0">
                <a:solidFill>
                  <a:srgbClr val="33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率</a:t>
            </a:r>
            <a:r>
              <a:rPr lang="zh-TW" altLang="en-US" sz="3800" b="1" i="0" dirty="0">
                <a:solidFill>
                  <a:schemeClr val="tx2"/>
                </a:solidFill>
              </a:rPr>
              <a:t>公式</a:t>
            </a:r>
            <a:endParaRPr lang="en-US" altLang="zh-TW" sz="3800" b="1" i="0" dirty="0">
              <a:solidFill>
                <a:schemeClr val="tx2"/>
              </a:solidFill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3800" b="1" i="0" dirty="0">
                <a:solidFill>
                  <a:schemeClr val="tx2"/>
                </a:solidFill>
              </a:rPr>
              <a:t>（答案）</a:t>
            </a:r>
            <a:endParaRPr lang="en-US" altLang="zh-TW" sz="3800" b="1" i="0" dirty="0">
              <a:solidFill>
                <a:schemeClr val="tx2"/>
              </a:solidFill>
            </a:endParaRPr>
          </a:p>
        </p:txBody>
      </p:sp>
      <p:graphicFrame>
        <p:nvGraphicFramePr>
          <p:cNvPr id="25626" name="Group 26"/>
          <p:cNvGraphicFramePr>
            <a:graphicFrameLocks noGrp="1"/>
          </p:cNvGraphicFramePr>
          <p:nvPr>
            <p:ph idx="4294967295"/>
          </p:nvPr>
        </p:nvGraphicFramePr>
        <p:xfrm>
          <a:off x="881063" y="2078038"/>
          <a:ext cx="7921625" cy="2405062"/>
        </p:xfrm>
        <a:graphic>
          <a:graphicData uri="http://schemas.openxmlformats.org/drawingml/2006/table">
            <a:tbl>
              <a:tblPr/>
              <a:tblGrid>
                <a:gridCol w="3060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0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1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類別</a:t>
                      </a:r>
                      <a:endParaRPr kumimoji="1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比率公式</a:t>
                      </a:r>
                      <a:endParaRPr kumimoji="1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HK" sz="1800" b="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1" lang="zh-TW" altLang="zh-TW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槓桿</a:t>
                      </a:r>
                      <a:r>
                        <a:rPr kumimoji="1" lang="zh-TW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比率</a:t>
                      </a:r>
                      <a:r>
                        <a:rPr lang="zh-TW" altLang="en-US" sz="1800" b="0" dirty="0">
                          <a:effectLst/>
                          <a:latin typeface="Comic Sans MS" panose="030F0702030302020204" pitchFamily="66" charset="0"/>
                        </a:rPr>
                        <a:t>：</a:t>
                      </a:r>
                      <a:r>
                        <a:rPr lang="zh-TW" altLang="zh-TW" sz="1800" b="0" dirty="0"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衡量償還長期負債的能力</a:t>
                      </a:r>
                      <a:endParaRPr kumimoji="1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91441" marR="91441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41" marR="91441"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785" name="文字方塊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843338" y="3090863"/>
            <a:ext cx="5300662" cy="552524"/>
          </a:xfrm>
          <a:prstGeom prst="rect">
            <a:avLst/>
          </a:prstGeom>
          <a:blipFill>
            <a:blip r:embed="rId3"/>
            <a:stretch>
              <a:fillRect l="-239" b="-4444"/>
            </a:stretch>
          </a:blipFill>
          <a:ln>
            <a:noFill/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34819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EE33EB86-6B03-48FD-9FEF-BB309F359FCB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kumimoji="0" lang="en-US" altLang="zh-TW" sz="1200"/>
          </a:p>
        </p:txBody>
      </p:sp>
      <p:sp>
        <p:nvSpPr>
          <p:cNvPr id="34820" name="Text Box 342"/>
          <p:cNvSpPr txBox="1">
            <a:spLocks noChangeArrowheads="1"/>
          </p:cNvSpPr>
          <p:nvPr/>
        </p:nvSpPr>
        <p:spPr bwMode="auto">
          <a:xfrm>
            <a:off x="792163" y="1531938"/>
            <a:ext cx="7740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1800" i="0"/>
              <a:t>根據課堂提供的</a:t>
            </a:r>
            <a:r>
              <a:rPr lang="zh-TW" altLang="zh-TW" sz="1800" i="0">
                <a:latin typeface="Comic Sans MS" panose="030F0702030302020204" pitchFamily="66" charset="0"/>
                <a:cs typeface="Times New Roman" panose="02020603050405020304" pitchFamily="18" charset="0"/>
              </a:rPr>
              <a:t>財務報表</a:t>
            </a:r>
            <a:r>
              <a:rPr lang="zh-TW" altLang="en-US" sz="1800" i="0"/>
              <a:t>，填寫下表：</a:t>
            </a:r>
            <a:endParaRPr lang="en-US" altLang="zh-TW" sz="1800" i="0"/>
          </a:p>
        </p:txBody>
      </p:sp>
      <p:sp>
        <p:nvSpPr>
          <p:cNvPr id="34821" name="Rectangle 34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活動二：</a:t>
            </a:r>
            <a:r>
              <a:rPr lang="zh-TW" altLang="en-US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從</a:t>
            </a:r>
            <a:r>
              <a:rPr lang="zh-TW" altLang="zh-TW" smtClean="0">
                <a:latin typeface="Comic Sans MS" panose="030F0702030302020204" pitchFamily="66" charset="0"/>
                <a:cs typeface="Times New Roman" panose="02020603050405020304" pitchFamily="18" charset="0"/>
              </a:rPr>
              <a:t>財務報表</a:t>
            </a:r>
            <a:r>
              <a:rPr lang="zh-TW" altLang="en-US" smtClean="0">
                <a:latin typeface="Comic Sans MS" panose="030F0702030302020204" pitchFamily="66" charset="0"/>
                <a:cs typeface="Times New Roman" panose="02020603050405020304" pitchFamily="18" charset="0"/>
              </a:rPr>
              <a:t>找出</a:t>
            </a:r>
            <a:r>
              <a:rPr lang="en-US" altLang="zh-TW" smtClean="0">
                <a:latin typeface="Comic Sans MS" panose="030F0702030302020204" pitchFamily="66" charset="0"/>
                <a:cs typeface="Times New Roman" panose="02020603050405020304" pitchFamily="18" charset="0"/>
              </a:rPr>
              <a:t/>
            </a:r>
            <a:br>
              <a:rPr lang="en-US" altLang="zh-TW" smtClean="0"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zh-TW" altLang="zh-TW" smtClean="0">
                <a:latin typeface="Comic Sans MS" panose="030F0702030302020204" pitchFamily="66" charset="0"/>
                <a:cs typeface="Times New Roman" panose="02020603050405020304" pitchFamily="18" charset="0"/>
              </a:rPr>
              <a:t>比率</a:t>
            </a:r>
            <a:endParaRPr lang="en-US" altLang="zh-TW" smtClean="0"/>
          </a:p>
        </p:txBody>
      </p:sp>
      <p:graphicFrame>
        <p:nvGraphicFramePr>
          <p:cNvPr id="26691" name="Group 67"/>
          <p:cNvGraphicFramePr>
            <a:graphicFrameLocks noGrp="1"/>
          </p:cNvGraphicFramePr>
          <p:nvPr>
            <p:ph idx="4294967295"/>
          </p:nvPr>
        </p:nvGraphicFramePr>
        <p:xfrm>
          <a:off x="1125538" y="2063750"/>
          <a:ext cx="6207125" cy="3976690"/>
        </p:xfrm>
        <a:graphic>
          <a:graphicData uri="http://schemas.openxmlformats.org/drawingml/2006/table">
            <a:tbl>
              <a:tblPr/>
              <a:tblGrid>
                <a:gridCol w="2225675">
                  <a:extLst>
                    <a:ext uri="{9D8B030D-6E8A-4147-A177-3AD203B41FA5}">
                      <a16:colId xmlns:a16="http://schemas.microsoft.com/office/drawing/2014/main" val="1364852465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432383173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3196383330"/>
                    </a:ext>
                  </a:extLst>
                </a:gridCol>
              </a:tblGrid>
              <a:tr h="407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勳力有限公司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積奇有限公司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9814641"/>
                  </a:ext>
                </a:extLst>
              </a:tr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毛利率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6243040"/>
                  </a:ext>
                </a:extLst>
              </a:tr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純</a:t>
                      </a: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利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率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99049"/>
                  </a:ext>
                </a:extLst>
              </a:tr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動用資金報酬率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6242740"/>
                  </a:ext>
                </a:extLst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流動比率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1426872"/>
                  </a:ext>
                </a:extLst>
              </a:tr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速動比率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9284915"/>
                  </a:ext>
                </a:extLst>
              </a:tr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存貨周轉率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3911500"/>
                  </a:ext>
                </a:extLst>
              </a:tr>
              <a:tr h="361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應收貨款周轉率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4482638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應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付</a:t>
                      </a: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貨款周轉率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283438"/>
                  </a:ext>
                </a:extLst>
              </a:tr>
              <a:tr h="361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總資產周轉率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5273140"/>
                  </a:ext>
                </a:extLst>
              </a:tr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槓桿比率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56" marR="91456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05713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36867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867EF608-39CA-4B71-9B45-CDA21022E89A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kumimoji="0" lang="en-US" altLang="zh-TW" sz="120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188913"/>
            <a:ext cx="7543800" cy="1295400"/>
          </a:xfrm>
        </p:spPr>
        <p:txBody>
          <a:bodyPr/>
          <a:lstStyle/>
          <a:p>
            <a:pPr eaLnBrk="1" hangingPunct="1"/>
            <a:r>
              <a:rPr lang="zh-TW" altLang="en-US" sz="3400" smtClean="0"/>
              <a:t>活動二：</a:t>
            </a:r>
            <a:r>
              <a:rPr lang="zh-TW" altLang="en-US" sz="340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從</a:t>
            </a:r>
            <a:r>
              <a:rPr lang="zh-TW" altLang="zh-TW" sz="340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財務報表</a:t>
            </a:r>
            <a:r>
              <a:rPr lang="zh-TW" altLang="en-US" sz="340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找出</a:t>
            </a:r>
            <a:r>
              <a:rPr lang="en-US" altLang="zh-TW" sz="3400" smtClean="0">
                <a:latin typeface="Comic Sans MS" panose="030F0702030302020204" pitchFamily="66" charset="0"/>
                <a:cs typeface="Times New Roman" panose="02020603050405020304" pitchFamily="18" charset="0"/>
              </a:rPr>
              <a:t/>
            </a:r>
            <a:br>
              <a:rPr lang="en-US" altLang="zh-TW" sz="3400" smtClean="0"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zh-TW" altLang="zh-TW" sz="340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比率</a:t>
            </a:r>
            <a:r>
              <a:rPr lang="zh-TW" altLang="en-US" sz="3400" smtClean="0"/>
              <a:t>（答案）</a:t>
            </a:r>
            <a:endParaRPr lang="en-US" altLang="zh-TW" sz="3400" smtClean="0"/>
          </a:p>
        </p:txBody>
      </p:sp>
      <p:graphicFrame>
        <p:nvGraphicFramePr>
          <p:cNvPr id="27699" name="Group 5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5103534"/>
              </p:ext>
            </p:extLst>
          </p:nvPr>
        </p:nvGraphicFramePr>
        <p:xfrm>
          <a:off x="520700" y="1574800"/>
          <a:ext cx="8280400" cy="4056063"/>
        </p:xfrm>
        <a:graphic>
          <a:graphicData uri="http://schemas.openxmlformats.org/drawingml/2006/table">
            <a:tbl>
              <a:tblPr/>
              <a:tblGrid>
                <a:gridCol w="1170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8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比率</a:t>
                      </a:r>
                      <a:endParaRPr kumimoji="1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T="45644" marB="45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公式</a:t>
                      </a:r>
                      <a:endParaRPr kumimoji="1" lang="en-US" alt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644" marB="45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勳力有限公司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644" marB="45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積奇有限公司</a:t>
                      </a:r>
                      <a:endParaRPr kumimoji="1" lang="en-US" alt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644" marB="45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毛利率</a:t>
                      </a:r>
                      <a:endParaRPr kumimoji="1" lang="en-US" altLang="zh-TW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644" marB="45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/>
                    </a:p>
                  </a:txBody>
                  <a:tcPr marT="45644" marB="45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stretch>
                        <a:fillRect l="-58824" t="-85965" r="-245882" b="-414912"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319500/700000×100%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=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46</a:t>
                      </a: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.64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%</a:t>
                      </a:r>
                      <a:endParaRPr kumimoji="1" lang="en-US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T="45644" marB="45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7500/11000</a:t>
                      </a:r>
                      <a:r>
                        <a:rPr kumimoji="1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×100%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= </a:t>
                      </a: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68.18%</a:t>
                      </a:r>
                      <a:endParaRPr kumimoji="1" lang="en-US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T="45644" marB="45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純</a:t>
                      </a:r>
                      <a:r>
                        <a:rPr kumimoji="0" lang="zh-TW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利</a:t>
                      </a:r>
                      <a:r>
                        <a:rPr kumimoji="1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率</a:t>
                      </a:r>
                      <a:endParaRPr kumimoji="1" lang="en-US" altLang="zh-TW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644" marB="45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/>
                    </a:p>
                  </a:txBody>
                  <a:tcPr marT="45644" marB="45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stretch>
                        <a:fillRect l="-58824" t="-185965" r="-245882" b="-314912"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184500/700000</a:t>
                      </a:r>
                      <a:r>
                        <a:rPr kumimoji="1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×100%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.36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%</a:t>
                      </a:r>
                      <a:endParaRPr kumimoji="1" lang="en-US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644" marB="45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5600/11000</a:t>
                      </a:r>
                      <a:r>
                        <a:rPr kumimoji="1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×100%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= </a:t>
                      </a: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50.91%</a:t>
                      </a:r>
                      <a:endParaRPr kumimoji="1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T="45644" marB="45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動用資金報酬率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644" marB="45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dirty="0"/>
                    </a:p>
                  </a:txBody>
                  <a:tcPr marT="45644" marB="45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stretch>
                        <a:fillRect l="-58824" t="-283478" r="-245882" b="-212174"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en-US" altLang="zh-C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184500</a:t>
                      </a:r>
                      <a:r>
                        <a:rPr kumimoji="1" lang="en-US" altLang="zh-TW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+10000)</a:t>
                      </a:r>
                      <a:r>
                        <a:rPr kumimoji="1" lang="en-US" altLang="zh-C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/1105000×100</a:t>
                      </a:r>
                      <a:r>
                        <a:rPr kumimoji="1" lang="en-US" altLang="zh-CN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%</a:t>
                      </a:r>
                      <a:r>
                        <a:rPr kumimoji="1" lang="en-US" altLang="zh-TW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kumimoji="1" lang="en-US" altLang="zh-TW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zh-CN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.60</a:t>
                      </a:r>
                      <a:r>
                        <a:rPr kumimoji="1" lang="en-US" altLang="zh-CN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%</a:t>
                      </a:r>
                      <a:endParaRPr kumimoji="1" lang="en-US" altLang="zh-CN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644" marB="45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5600/307000</a:t>
                      </a:r>
                      <a:r>
                        <a:rPr kumimoji="1" lang="en-US" altLang="zh-CN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×100%</a:t>
                      </a:r>
                      <a:r>
                        <a:rPr kumimoji="1" lang="en-US" alt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= </a:t>
                      </a: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1.82</a:t>
                      </a:r>
                      <a:r>
                        <a:rPr kumimoji="1" lang="en-US" alt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644" marB="45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流動比率</a:t>
                      </a:r>
                      <a:endParaRPr kumimoji="1" lang="en-US" altLang="zh-TW" sz="16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644" marB="45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/>
                    </a:p>
                  </a:txBody>
                  <a:tcPr marT="45644" marB="45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stretch>
                        <a:fillRect l="-58824" t="-386842" r="-245882" b="-114035"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190000/185000:1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=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1.03:1</a:t>
                      </a:r>
                    </a:p>
                  </a:txBody>
                  <a:tcPr marT="45644" marB="45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9000/2000:1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= </a:t>
                      </a:r>
                      <a:r>
                        <a:rPr kumimoji="1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4.5:1</a:t>
                      </a:r>
                    </a:p>
                  </a:txBody>
                  <a:tcPr marT="45644" marB="45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5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速動比率</a:t>
                      </a:r>
                      <a:endParaRPr kumimoji="1" lang="en-US" altLang="zh-TW" sz="1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644" marB="45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/>
                    </a:p>
                  </a:txBody>
                  <a:tcPr marT="45644" marB="45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stretch>
                        <a:fillRect l="-58824" t="-486842" r="-245882" b="-14035"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180000/185000:1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=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0.97:1</a:t>
                      </a:r>
                    </a:p>
                  </a:txBody>
                  <a:tcPr marT="45644" marB="45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8000/2000:1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= </a:t>
                      </a:r>
                      <a:r>
                        <a:rPr kumimoji="1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4:1</a:t>
                      </a:r>
                    </a:p>
                  </a:txBody>
                  <a:tcPr marT="45644" marB="45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38915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F5F85F16-4A51-425E-9156-324F6B85A889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kumimoji="0" lang="en-US" altLang="zh-TW" sz="120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1313" y="277813"/>
            <a:ext cx="7543800" cy="1295400"/>
          </a:xfrm>
        </p:spPr>
        <p:txBody>
          <a:bodyPr/>
          <a:lstStyle/>
          <a:p>
            <a:pPr eaLnBrk="1" hangingPunct="1"/>
            <a:r>
              <a:rPr lang="zh-TW" altLang="en-US" sz="3400" smtClean="0"/>
              <a:t>活動二：</a:t>
            </a:r>
            <a:r>
              <a:rPr lang="zh-TW" altLang="en-US" sz="340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從</a:t>
            </a:r>
            <a:r>
              <a:rPr lang="zh-TW" altLang="zh-TW" sz="340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財務報表</a:t>
            </a:r>
            <a:r>
              <a:rPr lang="zh-TW" altLang="en-US" sz="340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找出</a:t>
            </a:r>
            <a:r>
              <a:rPr lang="en-US" altLang="zh-TW" sz="3400" smtClean="0">
                <a:latin typeface="Comic Sans MS" panose="030F0702030302020204" pitchFamily="66" charset="0"/>
                <a:cs typeface="Times New Roman" panose="02020603050405020304" pitchFamily="18" charset="0"/>
              </a:rPr>
              <a:t/>
            </a:r>
            <a:br>
              <a:rPr lang="en-US" altLang="zh-TW" sz="3400" smtClean="0"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zh-TW" altLang="zh-TW" sz="340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比率</a:t>
            </a:r>
            <a:r>
              <a:rPr lang="zh-TW" altLang="en-US" sz="3400" smtClean="0"/>
              <a:t>（答案）</a:t>
            </a:r>
            <a:endParaRPr lang="en-US" altLang="zh-TW" sz="3400" smtClean="0"/>
          </a:p>
        </p:txBody>
      </p:sp>
      <p:graphicFrame>
        <p:nvGraphicFramePr>
          <p:cNvPr id="15408" name="Group 48"/>
          <p:cNvGraphicFramePr>
            <a:graphicFrameLocks noGrp="1"/>
          </p:cNvGraphicFramePr>
          <p:nvPr>
            <p:ph idx="4294967295"/>
          </p:nvPr>
        </p:nvGraphicFramePr>
        <p:xfrm>
          <a:off x="341313" y="1898650"/>
          <a:ext cx="8653462" cy="3150566"/>
        </p:xfrm>
        <a:graphic>
          <a:graphicData uri="http://schemas.openxmlformats.org/drawingml/2006/table">
            <a:tbl>
              <a:tblPr/>
              <a:tblGrid>
                <a:gridCol w="1620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8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9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比率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公式</a:t>
                      </a:r>
                      <a:endParaRPr kumimoji="1" lang="en-US" alt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勳力有限公司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積奇有限公司</a:t>
                      </a:r>
                      <a:endParaRPr kumimoji="1" lang="en-US" alt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存貨周轉率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/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stretch>
                        <a:fillRect l="-80178" t="-94231" r="-244970" b="-308654"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380500/[(30500+10000)/2]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= </a:t>
                      </a:r>
                      <a:r>
                        <a:rPr kumimoji="1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18.79</a:t>
                      </a:r>
                      <a:r>
                        <a:rPr kumimoji="1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次</a:t>
                      </a:r>
                      <a:endParaRPr kumimoji="1" lang="en-US" altLang="zh-TW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3500/[(1500+1000)/2]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= </a:t>
                      </a:r>
                      <a:r>
                        <a:rPr kumimoji="1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2.8</a:t>
                      </a:r>
                      <a:r>
                        <a:rPr kumimoji="1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次</a:t>
                      </a:r>
                      <a:endParaRPr kumimoji="1" lang="en-US" altLang="zh-TW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8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應收貨款周轉率</a:t>
                      </a:r>
                      <a:endParaRPr kumimoji="1" lang="en-US" altLang="zh-TW" sz="16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/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stretch>
                        <a:fillRect l="-80178" t="-206122" r="-244970" b="-227551"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700000/150000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= </a:t>
                      </a:r>
                      <a:r>
                        <a:rPr kumimoji="1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4.67</a:t>
                      </a:r>
                      <a:r>
                        <a:rPr kumimoji="1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次</a:t>
                      </a:r>
                      <a:endParaRPr kumimoji="1" lang="en-US" altLang="zh-TW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11000/5000</a:t>
                      </a:r>
                      <a:b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</a:b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= </a:t>
                      </a:r>
                      <a:r>
                        <a:rPr kumimoji="1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2.2</a:t>
                      </a:r>
                      <a:r>
                        <a:rPr kumimoji="1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次</a:t>
                      </a:r>
                      <a:endParaRPr kumimoji="1" lang="en-US" altLang="zh-TW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應</a:t>
                      </a:r>
                      <a:r>
                        <a:rPr kumimoji="1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付</a:t>
                      </a:r>
                      <a:r>
                        <a:rPr kumimoji="1" lang="zh-TW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貨款周轉率</a:t>
                      </a:r>
                      <a:endParaRPr kumimoji="1" lang="en-US" altLang="zh-TW" sz="16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/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stretch>
                        <a:fillRect l="-80178" t="-291262" r="-244970" b="-116505"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360000/180000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= </a:t>
                      </a:r>
                      <a:r>
                        <a:rPr kumimoji="1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次</a:t>
                      </a:r>
                      <a:endParaRPr kumimoji="1" lang="en-US" altLang="zh-TW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3000/2000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= </a:t>
                      </a:r>
                      <a:r>
                        <a:rPr kumimoji="1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1.5</a:t>
                      </a:r>
                      <a:r>
                        <a:rPr kumimoji="1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次</a:t>
                      </a:r>
                      <a:endParaRPr kumimoji="1" lang="en-US" altLang="zh-TW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9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總資產周轉率</a:t>
                      </a:r>
                      <a:endParaRPr kumimoji="1" lang="en-US" altLang="zh-TW" sz="1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/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stretch>
                        <a:fillRect l="-80178" t="-341525" r="-244970" b="-1695"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700000/1290000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=0.54</a:t>
                      </a: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次</a:t>
                      </a:r>
                      <a:endParaRPr kumimoji="1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11000/309000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= 0.04</a:t>
                      </a: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次</a:t>
                      </a:r>
                      <a:endParaRPr kumimoji="1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40963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9A71A0DE-C7CE-4533-949E-5D5FA08B8E7B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kumimoji="0" lang="en-US" altLang="zh-TW" sz="120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1313" y="277813"/>
            <a:ext cx="7543800" cy="1295400"/>
          </a:xfrm>
        </p:spPr>
        <p:txBody>
          <a:bodyPr/>
          <a:lstStyle/>
          <a:p>
            <a:pPr eaLnBrk="1" hangingPunct="1"/>
            <a:r>
              <a:rPr lang="zh-TW" altLang="en-US" sz="3400" smtClean="0"/>
              <a:t>活動二：</a:t>
            </a:r>
            <a:r>
              <a:rPr lang="zh-TW" altLang="en-US" sz="340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從</a:t>
            </a:r>
            <a:r>
              <a:rPr lang="zh-TW" altLang="zh-TW" sz="340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財務報表</a:t>
            </a:r>
            <a:r>
              <a:rPr lang="zh-TW" altLang="en-US" sz="340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找出</a:t>
            </a:r>
            <a:r>
              <a:rPr lang="en-US" altLang="zh-TW" sz="3400" smtClean="0">
                <a:latin typeface="Comic Sans MS" panose="030F0702030302020204" pitchFamily="66" charset="0"/>
                <a:cs typeface="Times New Roman" panose="02020603050405020304" pitchFamily="18" charset="0"/>
              </a:rPr>
              <a:t/>
            </a:r>
            <a:br>
              <a:rPr lang="en-US" altLang="zh-TW" sz="3400" smtClean="0"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zh-TW" altLang="zh-TW" sz="340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比率</a:t>
            </a:r>
            <a:r>
              <a:rPr lang="zh-TW" altLang="en-US" sz="3400" smtClean="0"/>
              <a:t>（答案）</a:t>
            </a:r>
            <a:endParaRPr lang="en-US" altLang="zh-TW" sz="3400" smtClean="0"/>
          </a:p>
        </p:txBody>
      </p:sp>
      <p:graphicFrame>
        <p:nvGraphicFramePr>
          <p:cNvPr id="15408" name="Group 48"/>
          <p:cNvGraphicFramePr>
            <a:graphicFrameLocks noGrp="1"/>
          </p:cNvGraphicFramePr>
          <p:nvPr>
            <p:ph idx="4294967295"/>
          </p:nvPr>
        </p:nvGraphicFramePr>
        <p:xfrm>
          <a:off x="341313" y="1871663"/>
          <a:ext cx="8551863" cy="579437"/>
        </p:xfrm>
        <a:graphic>
          <a:graphicData uri="http://schemas.openxmlformats.org/drawingml/2006/table">
            <a:tbl>
              <a:tblPr/>
              <a:tblGrid>
                <a:gridCol w="1620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8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2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4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比率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91446" marR="91446" marT="45737" marB="457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公式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7" marB="457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勳力有限公司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7" marB="457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積奇有限公司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7" marB="457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341313" y="2424113"/>
          <a:ext cx="8551863" cy="2530475"/>
        </p:xfrm>
        <a:graphic>
          <a:graphicData uri="http://schemas.openxmlformats.org/drawingml/2006/table">
            <a:tbl>
              <a:tblPr/>
              <a:tblGrid>
                <a:gridCol w="1620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8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2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30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槓桿比率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6" marR="91446"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577850" indent="-5778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577850" marR="0" lvl="0" indent="-5778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6" marR="91446"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(665000+50000)/(665000+440000)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=64.71%</a:t>
                      </a:r>
                    </a:p>
                  </a:txBody>
                  <a:tcPr marL="91446" marR="91446"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10000/307000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=3.26%</a:t>
                      </a:r>
                    </a:p>
                  </a:txBody>
                  <a:tcPr marL="91446" marR="91446"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0989" name="文字方塊 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00" y="3340100"/>
            <a:ext cx="5321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43011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31489121-7835-48E9-BBA3-9E923F6EE4C0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kumimoji="0" lang="en-US" altLang="zh-TW" sz="120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延伸學習活動</a:t>
            </a:r>
            <a:endParaRPr lang="en-US" altLang="zh-TW" smtClean="0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520700" y="1989138"/>
            <a:ext cx="82804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i="0"/>
              <a:t>你能簡單評論一下</a:t>
            </a:r>
            <a:r>
              <a:rPr lang="zh-TW" altLang="en-US" i="0">
                <a:solidFill>
                  <a:srgbClr val="0000FF"/>
                </a:solidFill>
              </a:rPr>
              <a:t>勳力</a:t>
            </a:r>
            <a:r>
              <a:rPr lang="zh-TW" altLang="en-US" i="0"/>
              <a:t>和</a:t>
            </a:r>
            <a:r>
              <a:rPr lang="zh-TW" altLang="en-US" i="0">
                <a:solidFill>
                  <a:srgbClr val="0000FF"/>
                </a:solidFill>
              </a:rPr>
              <a:t>積奇</a:t>
            </a:r>
            <a:r>
              <a:rPr lang="zh-TW" altLang="en-US" i="0"/>
              <a:t>兩家公司的</a:t>
            </a:r>
            <a:r>
              <a:rPr lang="zh-TW" altLang="zh-TW" i="0">
                <a:latin typeface="Times New Roman" panose="02020603050405020304" pitchFamily="18" charset="0"/>
                <a:cs typeface="Times New Roman" panose="02020603050405020304" pitchFamily="18" charset="0"/>
              </a:rPr>
              <a:t>財務表現</a:t>
            </a:r>
            <a:r>
              <a:rPr lang="zh-TW" altLang="en-US" i="0"/>
              <a:t>嗎？</a:t>
            </a:r>
            <a:endParaRPr lang="en-US" altLang="zh-TW" i="0"/>
          </a:p>
        </p:txBody>
      </p:sp>
      <p:pic>
        <p:nvPicPr>
          <p:cNvPr id="4301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925" y="3429000"/>
            <a:ext cx="360045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5" name="文字方塊 1"/>
          <p:cNvSpPr txBox="1">
            <a:spLocks noChangeArrowheads="1"/>
          </p:cNvSpPr>
          <p:nvPr/>
        </p:nvSpPr>
        <p:spPr bwMode="auto">
          <a:xfrm>
            <a:off x="5921375" y="3249613"/>
            <a:ext cx="8112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i="0"/>
              <a:t>勳力</a:t>
            </a:r>
          </a:p>
        </p:txBody>
      </p:sp>
      <p:sp>
        <p:nvSpPr>
          <p:cNvPr id="43016" name="文字方塊 8"/>
          <p:cNvSpPr txBox="1">
            <a:spLocks noChangeArrowheads="1"/>
          </p:cNvSpPr>
          <p:nvPr/>
        </p:nvSpPr>
        <p:spPr bwMode="auto">
          <a:xfrm>
            <a:off x="6053138" y="4386263"/>
            <a:ext cx="8112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i="0"/>
              <a:t>積奇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8195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06B8C731-EFE6-4199-B7CC-429E3773047F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2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0700" y="277813"/>
            <a:ext cx="7742238" cy="117157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zh-TW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會計比率</a:t>
            </a:r>
            <a:endParaRPr lang="en-US" altLang="zh-TW" dirty="0"/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1058863" y="1406525"/>
            <a:ext cx="7113587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b="1" i="0"/>
              <a:t>用途：</a:t>
            </a:r>
            <a:r>
              <a:rPr lang="zh-TW" altLang="en-US" sz="2400" i="0"/>
              <a:t>評估和比較不同公司的</a:t>
            </a:r>
            <a:r>
              <a:rPr lang="zh-TW" altLang="en-US" sz="240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財務表現</a:t>
            </a:r>
            <a:r>
              <a:rPr lang="zh-TW" altLang="en-US" sz="2400" i="0"/>
              <a:t>和</a:t>
            </a:r>
            <a:r>
              <a:rPr lang="zh-TW" altLang="en-US" sz="240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狀況</a:t>
            </a:r>
            <a:endParaRPr lang="en-US" altLang="zh-TW" sz="2400" i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 i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 i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b="1" i="0"/>
              <a:t>類別：</a:t>
            </a:r>
            <a:endParaRPr lang="en-US" altLang="zh-TW" sz="2400" b="1" i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 b="1" i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zh-TW" sz="2400" i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盈利能力</a:t>
            </a:r>
            <a:r>
              <a:rPr lang="en-US" altLang="zh-TW" sz="2400" i="0"/>
              <a:t>	</a:t>
            </a:r>
            <a:r>
              <a:rPr lang="zh-TW" altLang="zh-TW" sz="2400" i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流動資</a:t>
            </a:r>
            <a:r>
              <a:rPr lang="zh-TW" altLang="en-US" sz="2400" i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金</a:t>
            </a:r>
            <a:r>
              <a:rPr lang="en-US" altLang="zh-TW" sz="2400" i="0">
                <a:solidFill>
                  <a:srgbClr val="006600"/>
                </a:solidFill>
              </a:rPr>
              <a:t>	  </a:t>
            </a:r>
            <a:r>
              <a:rPr lang="zh-TW" altLang="zh-TW" sz="2400" i="0">
                <a:solidFill>
                  <a:srgbClr val="996633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管理</a:t>
            </a:r>
            <a:endParaRPr lang="en-US" altLang="zh-TW" sz="2400" i="0">
              <a:solidFill>
                <a:srgbClr val="996633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i="0">
                <a:solidFill>
                  <a:srgbClr val="996633"/>
                </a:solidFill>
              </a:rPr>
              <a:t>    </a:t>
            </a:r>
            <a:r>
              <a:rPr lang="zh-TW" altLang="zh-TW" sz="2400" i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比率</a:t>
            </a:r>
            <a:r>
              <a:rPr lang="en-US" altLang="zh-TW" sz="2400" i="0">
                <a:solidFill>
                  <a:srgbClr val="996633"/>
                </a:solidFill>
              </a:rPr>
              <a:t>	</a:t>
            </a:r>
            <a:r>
              <a:rPr lang="zh-TW" altLang="zh-TW" sz="2400" i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比率</a:t>
            </a:r>
            <a:r>
              <a:rPr lang="en-US" altLang="zh-TW" sz="2400" i="0">
                <a:solidFill>
                  <a:srgbClr val="996633"/>
                </a:solidFill>
              </a:rPr>
              <a:t>		</a:t>
            </a:r>
            <a:r>
              <a:rPr lang="zh-TW" altLang="zh-TW" sz="2400" i="0">
                <a:solidFill>
                  <a:srgbClr val="996633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效</a:t>
            </a:r>
            <a:r>
              <a:rPr lang="zh-TW" altLang="en-US" sz="2400" i="0">
                <a:solidFill>
                  <a:srgbClr val="996633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能</a:t>
            </a:r>
            <a:r>
              <a:rPr lang="zh-TW" altLang="zh-TW" sz="2400" i="0">
                <a:solidFill>
                  <a:srgbClr val="996633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比率</a:t>
            </a:r>
            <a:endParaRPr lang="en-US" altLang="zh-TW" sz="2400" i="0">
              <a:solidFill>
                <a:srgbClr val="996633"/>
              </a:solidFill>
            </a:endParaRPr>
          </a:p>
        </p:txBody>
      </p:sp>
      <p:pic>
        <p:nvPicPr>
          <p:cNvPr id="819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25" y="4556125"/>
            <a:ext cx="2422525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4419600"/>
            <a:ext cx="17462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25" y="4478338"/>
            <a:ext cx="1658938" cy="171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45059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CE7FF5C8-48D1-4635-97A0-90A12390A586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kumimoji="0" lang="en-US" altLang="zh-TW" sz="120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458788"/>
            <a:ext cx="7543800" cy="688975"/>
          </a:xfrm>
        </p:spPr>
        <p:txBody>
          <a:bodyPr/>
          <a:lstStyle/>
          <a:p>
            <a:pPr eaLnBrk="1" hangingPunct="1"/>
            <a:r>
              <a:rPr lang="zh-TW" altLang="en-US" smtClean="0"/>
              <a:t>總結</a:t>
            </a:r>
            <a:endParaRPr lang="en-US" altLang="zh-TW" smtClean="0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1062038" y="2078038"/>
            <a:ext cx="73834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zh-TW" sz="2400" i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盈利能力</a:t>
            </a:r>
            <a:r>
              <a:rPr lang="en-US" altLang="zh-TW" sz="2400" i="0"/>
              <a:t>	         </a:t>
            </a:r>
            <a:r>
              <a:rPr lang="zh-TW" altLang="zh-TW" sz="2400" i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流動資</a:t>
            </a:r>
            <a:r>
              <a:rPr lang="zh-TW" altLang="en-US" sz="2400" i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金</a:t>
            </a:r>
            <a:r>
              <a:rPr lang="en-US" altLang="zh-TW" sz="2400" i="0"/>
              <a:t>	     </a:t>
            </a:r>
            <a:r>
              <a:rPr lang="zh-TW" altLang="zh-TW" sz="2400" i="0">
                <a:solidFill>
                  <a:srgbClr val="996633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管理</a:t>
            </a:r>
            <a:endParaRPr lang="en-US" altLang="zh-TW" sz="2400" i="0">
              <a:solidFill>
                <a:srgbClr val="996633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i="0">
                <a:solidFill>
                  <a:srgbClr val="996633"/>
                </a:solidFill>
              </a:rPr>
              <a:t>   </a:t>
            </a:r>
            <a:r>
              <a:rPr lang="zh-TW" altLang="en-US" sz="2400" i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比率</a:t>
            </a:r>
            <a:r>
              <a:rPr lang="en-US" altLang="zh-TW" sz="2400" i="0">
                <a:solidFill>
                  <a:srgbClr val="996633"/>
                </a:solidFill>
              </a:rPr>
              <a:t>		            </a:t>
            </a:r>
            <a:r>
              <a:rPr lang="zh-TW" altLang="en-US" sz="2400" i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比率</a:t>
            </a:r>
            <a:r>
              <a:rPr lang="en-US" altLang="zh-TW" sz="2400" i="0">
                <a:solidFill>
                  <a:srgbClr val="996633"/>
                </a:solidFill>
              </a:rPr>
              <a:t>		  </a:t>
            </a:r>
            <a:r>
              <a:rPr lang="zh-TW" altLang="zh-TW" sz="2400" i="0">
                <a:solidFill>
                  <a:srgbClr val="996633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效</a:t>
            </a:r>
            <a:r>
              <a:rPr lang="zh-TW" altLang="en-US" sz="2400" i="0">
                <a:solidFill>
                  <a:srgbClr val="996633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能</a:t>
            </a:r>
            <a:r>
              <a:rPr lang="zh-TW" altLang="en-US" sz="2400" i="0">
                <a:solidFill>
                  <a:srgbClr val="996633"/>
                </a:solidFill>
              </a:rPr>
              <a:t>比率</a:t>
            </a:r>
            <a:endParaRPr lang="en-US" altLang="zh-TW" sz="2400" i="0">
              <a:solidFill>
                <a:srgbClr val="996633"/>
              </a:solidFill>
            </a:endParaRPr>
          </a:p>
        </p:txBody>
      </p:sp>
      <p:sp>
        <p:nvSpPr>
          <p:cNvPr id="45062" name="Line 4"/>
          <p:cNvSpPr>
            <a:spLocks noChangeShapeType="1"/>
          </p:cNvSpPr>
          <p:nvPr/>
        </p:nvSpPr>
        <p:spPr bwMode="auto">
          <a:xfrm flipH="1">
            <a:off x="1150938" y="2889250"/>
            <a:ext cx="269875" cy="630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3" name="Line 5"/>
          <p:cNvSpPr>
            <a:spLocks noChangeShapeType="1"/>
          </p:cNvSpPr>
          <p:nvPr/>
        </p:nvSpPr>
        <p:spPr bwMode="auto">
          <a:xfrm>
            <a:off x="4302125" y="2889250"/>
            <a:ext cx="0" cy="72072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4" name="Line 6"/>
          <p:cNvSpPr>
            <a:spLocks noChangeShapeType="1"/>
          </p:cNvSpPr>
          <p:nvPr/>
        </p:nvSpPr>
        <p:spPr bwMode="auto">
          <a:xfrm>
            <a:off x="7092950" y="2889250"/>
            <a:ext cx="180975" cy="720725"/>
          </a:xfrm>
          <a:prstGeom prst="line">
            <a:avLst/>
          </a:prstGeom>
          <a:noFill/>
          <a:ln w="9525">
            <a:solidFill>
              <a:srgbClr val="9966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5" name="Text Box 7"/>
          <p:cNvSpPr txBox="1">
            <a:spLocks noChangeArrowheads="1"/>
          </p:cNvSpPr>
          <p:nvPr/>
        </p:nvSpPr>
        <p:spPr bwMode="auto">
          <a:xfrm>
            <a:off x="339725" y="4064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</p:txBody>
      </p:sp>
      <p:sp>
        <p:nvSpPr>
          <p:cNvPr id="45066" name="Text Box 8"/>
          <p:cNvSpPr txBox="1">
            <a:spLocks noChangeArrowheads="1"/>
          </p:cNvSpPr>
          <p:nvPr/>
        </p:nvSpPr>
        <p:spPr bwMode="auto">
          <a:xfrm>
            <a:off x="3132138" y="40624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</p:txBody>
      </p:sp>
      <p:sp>
        <p:nvSpPr>
          <p:cNvPr id="45067" name="Text Box 9"/>
          <p:cNvSpPr txBox="1">
            <a:spLocks noChangeArrowheads="1"/>
          </p:cNvSpPr>
          <p:nvPr/>
        </p:nvSpPr>
        <p:spPr bwMode="auto">
          <a:xfrm>
            <a:off x="6102350" y="4064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</p:txBody>
      </p:sp>
      <p:sp>
        <p:nvSpPr>
          <p:cNvPr id="45068" name="Text Box 10"/>
          <p:cNvSpPr txBox="1">
            <a:spLocks noChangeArrowheads="1"/>
          </p:cNvSpPr>
          <p:nvPr/>
        </p:nvSpPr>
        <p:spPr bwMode="auto">
          <a:xfrm>
            <a:off x="339725" y="4689475"/>
            <a:ext cx="243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 i="0">
              <a:solidFill>
                <a:srgbClr val="FF0000"/>
              </a:solidFill>
            </a:endParaRPr>
          </a:p>
        </p:txBody>
      </p:sp>
      <p:sp>
        <p:nvSpPr>
          <p:cNvPr id="45069" name="Text Box 11"/>
          <p:cNvSpPr txBox="1">
            <a:spLocks noChangeArrowheads="1"/>
          </p:cNvSpPr>
          <p:nvPr/>
        </p:nvSpPr>
        <p:spPr bwMode="auto">
          <a:xfrm>
            <a:off x="3762375" y="46926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 i="0">
              <a:solidFill>
                <a:srgbClr val="006600"/>
              </a:solidFill>
            </a:endParaRPr>
          </a:p>
        </p:txBody>
      </p:sp>
      <p:sp>
        <p:nvSpPr>
          <p:cNvPr id="45070" name="Text Box 12"/>
          <p:cNvSpPr txBox="1">
            <a:spLocks noChangeArrowheads="1"/>
          </p:cNvSpPr>
          <p:nvPr/>
        </p:nvSpPr>
        <p:spPr bwMode="auto">
          <a:xfrm>
            <a:off x="6100763" y="46624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 i="0">
              <a:solidFill>
                <a:srgbClr val="996633"/>
              </a:solidFill>
            </a:endParaRPr>
          </a:p>
        </p:txBody>
      </p:sp>
      <p:sp>
        <p:nvSpPr>
          <p:cNvPr id="45071" name="Text Box 13"/>
          <p:cNvSpPr txBox="1">
            <a:spLocks noChangeArrowheads="1"/>
          </p:cNvSpPr>
          <p:nvPr/>
        </p:nvSpPr>
        <p:spPr bwMode="auto">
          <a:xfrm>
            <a:off x="881063" y="2889250"/>
            <a:ext cx="7113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TW" altLang="en-US" sz="1800" b="1" i="0"/>
              <a:t>用途：評估和比較不同公司的</a:t>
            </a:r>
            <a:r>
              <a:rPr lang="zh-TW" altLang="en-US" sz="1800" b="1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財務表現</a:t>
            </a:r>
            <a:r>
              <a:rPr lang="zh-TW" altLang="en-US" sz="1800" b="1" i="0"/>
              <a:t>和</a:t>
            </a:r>
            <a:r>
              <a:rPr lang="zh-TW" altLang="en-US" sz="1800" b="1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狀況</a:t>
            </a:r>
            <a:endParaRPr lang="en-US" altLang="zh-TW" sz="1800" b="1" i="0"/>
          </a:p>
        </p:txBody>
      </p:sp>
      <p:graphicFrame>
        <p:nvGraphicFramePr>
          <p:cNvPr id="17442" name="Group 34"/>
          <p:cNvGraphicFramePr>
            <a:graphicFrameLocks noGrp="1"/>
          </p:cNvGraphicFramePr>
          <p:nvPr>
            <p:ph idx="4294967295"/>
          </p:nvPr>
        </p:nvGraphicFramePr>
        <p:xfrm>
          <a:off x="431800" y="3698875"/>
          <a:ext cx="8101013" cy="2717800"/>
        </p:xfrm>
        <a:graphic>
          <a:graphicData uri="http://schemas.openxmlformats.org/drawingml/2006/table">
            <a:tbl>
              <a:tblPr/>
              <a:tblGrid>
                <a:gridCol w="2689225">
                  <a:extLst>
                    <a:ext uri="{9D8B030D-6E8A-4147-A177-3AD203B41FA5}">
                      <a16:colId xmlns:a16="http://schemas.microsoft.com/office/drawing/2014/main" val="1537048303"/>
                    </a:ext>
                  </a:extLst>
                </a:gridCol>
                <a:gridCol w="2441575">
                  <a:extLst>
                    <a:ext uri="{9D8B030D-6E8A-4147-A177-3AD203B41FA5}">
                      <a16:colId xmlns:a16="http://schemas.microsoft.com/office/drawing/2014/main" val="716207747"/>
                    </a:ext>
                  </a:extLst>
                </a:gridCol>
                <a:gridCol w="2970213">
                  <a:extLst>
                    <a:ext uri="{9D8B030D-6E8A-4147-A177-3AD203B41FA5}">
                      <a16:colId xmlns:a16="http://schemas.microsoft.com/office/drawing/2014/main" val="4273813510"/>
                    </a:ext>
                  </a:extLst>
                </a:gridCol>
              </a:tblGrid>
              <a:tr h="920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賺取利潤的能力</a:t>
                      </a:r>
                      <a:endParaRPr kumimoji="1" lang="en-US" altLang="zh-TW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zh-TW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償還</a:t>
                      </a:r>
                      <a:r>
                        <a:rPr kumimoji="1" lang="zh-TW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短期</a:t>
                      </a:r>
                      <a:r>
                        <a:rPr kumimoji="1" lang="zh-TW" altLang="zh-TW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債務的能力</a:t>
                      </a:r>
                      <a:endParaRPr kumimoji="1" lang="en-US" altLang="zh-TW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公司有效運用資產的能力</a:t>
                      </a:r>
                      <a:endParaRPr kumimoji="1" lang="en-US" altLang="zh-TW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525812"/>
                  </a:ext>
                </a:extLst>
              </a:tr>
              <a:tr h="1797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毛利率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純利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率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動用資金報酬率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流動比率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速動比率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存貨周轉率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應收貨款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周轉率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應付貨款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周轉率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總資產周轉率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172909"/>
                  </a:ext>
                </a:extLst>
              </a:tr>
            </a:tbl>
          </a:graphicData>
        </a:graphic>
      </p:graphicFrame>
      <p:pic>
        <p:nvPicPr>
          <p:cNvPr id="45086" name="Picture 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425" y="1089025"/>
            <a:ext cx="12065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87" name="Picture 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525" y="549275"/>
            <a:ext cx="1973263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88" name="Picture 4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277813"/>
            <a:ext cx="1658937" cy="171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47107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CD15192E-7155-41DA-8E2F-A3CC6D930974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kumimoji="0" lang="en-US" altLang="zh-TW" sz="120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458788"/>
            <a:ext cx="7543800" cy="688975"/>
          </a:xfrm>
        </p:spPr>
        <p:txBody>
          <a:bodyPr/>
          <a:lstStyle/>
          <a:p>
            <a:pPr eaLnBrk="1" hangingPunct="1"/>
            <a:r>
              <a:rPr lang="zh-TW" altLang="en-US" smtClean="0"/>
              <a:t>總結</a:t>
            </a:r>
            <a:endParaRPr lang="en-US" altLang="zh-TW" smtClean="0"/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1062038" y="2078038"/>
            <a:ext cx="7383462" cy="8302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2400" i="0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償債能力</a:t>
            </a:r>
            <a:r>
              <a:rPr lang="en-US" altLang="zh-TW" sz="2400" i="0" dirty="0"/>
              <a:t>	</a:t>
            </a:r>
            <a:endParaRPr lang="en-US" altLang="zh-TW" sz="2400" i="0" dirty="0">
              <a:solidFill>
                <a:srgbClr val="996633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TW" sz="2400" i="0" dirty="0">
                <a:solidFill>
                  <a:srgbClr val="996633"/>
                </a:solidFill>
              </a:rPr>
              <a:t>   </a:t>
            </a:r>
            <a:r>
              <a:rPr lang="zh-TW" altLang="en-US" sz="2400" i="0" dirty="0">
                <a:solidFill>
                  <a:srgbClr val="FF0000"/>
                </a:solidFill>
              </a:rPr>
              <a:t>比率</a:t>
            </a:r>
            <a:r>
              <a:rPr lang="en-US" altLang="zh-TW" sz="2400" i="0" dirty="0">
                <a:solidFill>
                  <a:srgbClr val="996633"/>
                </a:solidFill>
              </a:rPr>
              <a:t>		</a:t>
            </a:r>
          </a:p>
        </p:txBody>
      </p:sp>
      <p:sp>
        <p:nvSpPr>
          <p:cNvPr id="47110" name="Line 4"/>
          <p:cNvSpPr>
            <a:spLocks noChangeShapeType="1"/>
          </p:cNvSpPr>
          <p:nvPr/>
        </p:nvSpPr>
        <p:spPr bwMode="auto">
          <a:xfrm flipH="1">
            <a:off x="1150938" y="2889250"/>
            <a:ext cx="269875" cy="630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39725" y="4064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3132138" y="40624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6102350" y="4064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339725" y="4689475"/>
            <a:ext cx="243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 i="0">
              <a:solidFill>
                <a:srgbClr val="FF0000"/>
              </a:solidFill>
            </a:endParaRP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3762375" y="46926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 i="0">
              <a:solidFill>
                <a:srgbClr val="006600"/>
              </a:solidFill>
            </a:endParaRP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6100763" y="46624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 i="0">
              <a:solidFill>
                <a:srgbClr val="996633"/>
              </a:solidFill>
            </a:endParaRP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881063" y="2889250"/>
            <a:ext cx="7113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TW" altLang="en-US" sz="1800" b="1" i="0"/>
              <a:t>用途：評估和比較不同公司的</a:t>
            </a:r>
            <a:r>
              <a:rPr lang="zh-TW" altLang="en-US" sz="1800" b="1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財務表現</a:t>
            </a:r>
            <a:r>
              <a:rPr lang="zh-TW" altLang="en-US" sz="1800" b="1" i="0"/>
              <a:t>和</a:t>
            </a:r>
            <a:r>
              <a:rPr lang="zh-TW" altLang="en-US" sz="1800" b="1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狀況</a:t>
            </a:r>
            <a:endParaRPr lang="en-US" altLang="zh-TW" sz="1800" b="1" i="0"/>
          </a:p>
        </p:txBody>
      </p:sp>
      <p:graphicFrame>
        <p:nvGraphicFramePr>
          <p:cNvPr id="17442" name="Group 34"/>
          <p:cNvGraphicFramePr>
            <a:graphicFrameLocks noGrp="1"/>
          </p:cNvGraphicFramePr>
          <p:nvPr>
            <p:ph idx="4294967295"/>
          </p:nvPr>
        </p:nvGraphicFramePr>
        <p:xfrm>
          <a:off x="927100" y="3794125"/>
          <a:ext cx="5942013" cy="1270000"/>
        </p:xfrm>
        <a:graphic>
          <a:graphicData uri="http://schemas.openxmlformats.org/drawingml/2006/table">
            <a:tbl>
              <a:tblPr/>
              <a:tblGrid>
                <a:gridCol w="5942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518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600" b="0" dirty="0">
                          <a:effectLst/>
                          <a:latin typeface="Comic Sans MS" panose="030F0702030302020204" pitchFamily="66" charset="0"/>
                        </a:rPr>
                        <a:t>償還</a:t>
                      </a:r>
                      <a:r>
                        <a:rPr lang="zh-TW" altLang="zh-TW" sz="1600" b="0" dirty="0"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長期負債的能力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7" marR="91447"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48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zh-TW" altLang="en-US" sz="1600" i="0" kern="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槓桿比率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7" marR="91447"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7126" name="圖片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800100"/>
            <a:ext cx="4114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49155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91BFA7D1-1E27-44C1-9485-6740CF280A1B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kumimoji="0" lang="en-US" altLang="zh-TW" sz="120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12763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/>
              <a:t/>
            </a:r>
            <a:br>
              <a:rPr lang="en-US" altLang="zh-TW" dirty="0"/>
            </a:br>
            <a:r>
              <a:rPr lang="zh-HK" altLang="zh-TW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endParaRPr lang="en-US" altLang="zh-TW" dirty="0"/>
          </a:p>
        </p:txBody>
      </p:sp>
      <p:sp>
        <p:nvSpPr>
          <p:cNvPr id="49157" name="Text Box 3"/>
          <p:cNvSpPr txBox="1">
            <a:spLocks noChangeArrowheads="1"/>
          </p:cNvSpPr>
          <p:nvPr/>
        </p:nvSpPr>
        <p:spPr bwMode="auto">
          <a:xfrm>
            <a:off x="1062038" y="2438400"/>
            <a:ext cx="711358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TW" altLang="en-US" i="0">
                <a:latin typeface="Times New Roman" panose="02020603050405020304" pitchFamily="18" charset="0"/>
                <a:cs typeface="Times New Roman" panose="02020603050405020304" pitchFamily="18" charset="0"/>
              </a:rPr>
              <a:t>會計比率</a:t>
            </a:r>
            <a:r>
              <a:rPr lang="zh-TW" altLang="en-US" i="0"/>
              <a:t>可用於比較不同公司的</a:t>
            </a:r>
            <a:r>
              <a:rPr lang="zh-TW" altLang="en-US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財務表現</a:t>
            </a:r>
            <a:r>
              <a:rPr lang="zh-TW" altLang="en-US" i="0"/>
              <a:t>和</a:t>
            </a:r>
            <a:r>
              <a:rPr lang="zh-TW" altLang="en-US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狀況</a:t>
            </a:r>
            <a:r>
              <a:rPr lang="zh-TW" altLang="en-US" i="0"/>
              <a:t>。</a:t>
            </a:r>
            <a:endParaRPr lang="en-US" altLang="zh-TW" i="0"/>
          </a:p>
        </p:txBody>
      </p:sp>
      <p:pic>
        <p:nvPicPr>
          <p:cNvPr id="49158" name="Picture 7" descr="MCj032071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75" y="4059238"/>
            <a:ext cx="1346200" cy="190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9" name="Picture 13" descr="MCj0434802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5085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51203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A9FB06CB-50CF-4EE0-B584-B928517FE9C4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kumimoji="0" lang="en-US" altLang="zh-TW" sz="120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HK" altLang="zh-TW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endParaRPr lang="en-US" altLang="zh-TW" dirty="0"/>
          </a:p>
        </p:txBody>
      </p:sp>
      <p:sp>
        <p:nvSpPr>
          <p:cNvPr id="51205" name="Text Box 3"/>
          <p:cNvSpPr txBox="1">
            <a:spLocks noChangeArrowheads="1"/>
          </p:cNvSpPr>
          <p:nvPr/>
        </p:nvSpPr>
        <p:spPr bwMode="auto">
          <a:xfrm>
            <a:off x="1058863" y="1655763"/>
            <a:ext cx="7113587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b="1" i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盈利能力</a:t>
            </a:r>
            <a:r>
              <a:rPr lang="zh-HK" altLang="zh-TW" b="1" i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比率</a:t>
            </a:r>
            <a:endParaRPr lang="en-US" altLang="zh-TW" b="1" i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TW" altLang="en-US" sz="2400" b="1" i="0">
                <a:solidFill>
                  <a:srgbClr val="FF0000"/>
                </a:solidFill>
              </a:rPr>
              <a:t>（即</a:t>
            </a:r>
            <a:r>
              <a:rPr lang="zh-TW" altLang="en-US" sz="2400" b="1" i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毛利</a:t>
            </a:r>
            <a:r>
              <a:rPr lang="zh-HK" altLang="zh-TW" sz="2400" b="1" i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率</a:t>
            </a:r>
            <a:r>
              <a:rPr lang="zh-TW" altLang="en-US" sz="2400" b="1" i="0">
                <a:solidFill>
                  <a:srgbClr val="FF0000"/>
                </a:solidFill>
              </a:rPr>
              <a:t>、</a:t>
            </a:r>
            <a:r>
              <a:rPr lang="zh-TW" altLang="en-US" sz="2400" b="1" i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純利</a:t>
            </a:r>
            <a:r>
              <a:rPr lang="zh-TW" altLang="en-US" sz="2400" b="1" i="0">
                <a:solidFill>
                  <a:srgbClr val="FF0000"/>
                </a:solidFill>
              </a:rPr>
              <a:t>率和</a:t>
            </a:r>
            <a:r>
              <a:rPr lang="zh-TW" altLang="en-US" sz="2400" b="1" i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動用資金報酬率</a:t>
            </a:r>
            <a:r>
              <a:rPr lang="zh-TW" altLang="en-US" sz="2400" b="1" i="0">
                <a:solidFill>
                  <a:srgbClr val="FF0000"/>
                </a:solidFill>
              </a:rPr>
              <a:t>）</a:t>
            </a:r>
            <a:endParaRPr lang="en-US" altLang="zh-TW" sz="2400" b="1" i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 b="1" i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TW" altLang="en-US" sz="2400" i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盈利能力</a:t>
            </a:r>
            <a:r>
              <a:rPr lang="zh-HK" altLang="zh-TW" sz="2400" i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比率</a:t>
            </a:r>
            <a:r>
              <a:rPr lang="zh-TW" altLang="en-US" sz="2400" i="0">
                <a:solidFill>
                  <a:srgbClr val="FF0000"/>
                </a:solidFill>
              </a:rPr>
              <a:t>越高，代表賺取每一元</a:t>
            </a:r>
            <a:r>
              <a:rPr lang="zh-TW" altLang="en-US" sz="2400" i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銷貨</a:t>
            </a:r>
            <a:r>
              <a:rPr lang="zh-TW" altLang="en-US" sz="2400" i="0">
                <a:solidFill>
                  <a:srgbClr val="FF0000"/>
                </a:solidFill>
              </a:rPr>
              <a:t>收益（或使用總資產）的回報越高。</a:t>
            </a:r>
            <a:endParaRPr lang="en-US" altLang="zh-TW" sz="2400" i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 b="1" i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i="0">
                <a:solidFill>
                  <a:srgbClr val="FF0000"/>
                </a:solidFill>
              </a:rPr>
              <a:t>所以，</a:t>
            </a:r>
            <a:r>
              <a:rPr lang="zh-TW" altLang="en-US" sz="2400" i="0" u="sng">
                <a:solidFill>
                  <a:srgbClr val="FF0000"/>
                </a:solidFill>
              </a:rPr>
              <a:t>越高</a:t>
            </a:r>
            <a:endParaRPr lang="en-US" altLang="zh-TW" sz="2400" i="0">
              <a:solidFill>
                <a:srgbClr val="FF0000"/>
              </a:solidFill>
            </a:endParaRPr>
          </a:p>
        </p:txBody>
      </p:sp>
      <p:sp>
        <p:nvSpPr>
          <p:cNvPr id="551940" name="Text Box 4"/>
          <p:cNvSpPr txBox="1">
            <a:spLocks noChangeArrowheads="1"/>
          </p:cNvSpPr>
          <p:nvPr/>
        </p:nvSpPr>
        <p:spPr bwMode="auto">
          <a:xfrm>
            <a:off x="2862263" y="4464050"/>
            <a:ext cx="1047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i="0" u="sng">
                <a:solidFill>
                  <a:srgbClr val="0000FF"/>
                </a:solidFill>
              </a:rPr>
              <a:t>越好</a:t>
            </a:r>
            <a:r>
              <a:rPr lang="zh-TW" altLang="en-US" sz="2400" i="0">
                <a:solidFill>
                  <a:srgbClr val="0000FF"/>
                </a:solidFill>
              </a:rPr>
              <a:t>！</a:t>
            </a:r>
            <a:endParaRPr lang="en-US" altLang="zh-TW" sz="2400" i="0">
              <a:solidFill>
                <a:srgbClr val="0000FF"/>
              </a:solidFill>
            </a:endParaRPr>
          </a:p>
        </p:txBody>
      </p:sp>
      <p:pic>
        <p:nvPicPr>
          <p:cNvPr id="5120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4238625"/>
            <a:ext cx="25908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1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1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1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51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53251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026B43D0-A4A8-474B-81E8-5CB2B9EF6B84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kumimoji="0" lang="en-US" altLang="zh-TW" sz="120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HK" altLang="zh-TW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endParaRPr lang="en-US" altLang="zh-TW" dirty="0"/>
          </a:p>
        </p:txBody>
      </p:sp>
      <p:sp>
        <p:nvSpPr>
          <p:cNvPr id="535555" name="Text Box 3"/>
          <p:cNvSpPr txBox="1">
            <a:spLocks noChangeArrowheads="1"/>
          </p:cNvSpPr>
          <p:nvPr/>
        </p:nvSpPr>
        <p:spPr bwMode="auto">
          <a:xfrm>
            <a:off x="698500" y="1817688"/>
            <a:ext cx="7113588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b="1" i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流動資金比率</a:t>
            </a:r>
            <a:endParaRPr lang="en-US" altLang="zh-TW" b="1" i="0">
              <a:solidFill>
                <a:srgbClr val="0066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b="1" i="0">
                <a:solidFill>
                  <a:srgbClr val="006600"/>
                </a:solidFill>
              </a:rPr>
              <a:t>（即</a:t>
            </a:r>
            <a:r>
              <a:rPr lang="zh-TW" altLang="en-US" sz="2400" b="1" i="0">
                <a:solidFill>
                  <a:srgbClr val="0066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流動比率</a:t>
            </a:r>
            <a:r>
              <a:rPr lang="zh-TW" altLang="en-US" sz="2400" b="1" i="0">
                <a:solidFill>
                  <a:srgbClr val="006600"/>
                </a:solidFill>
              </a:rPr>
              <a:t>和</a:t>
            </a:r>
            <a:r>
              <a:rPr lang="zh-TW" altLang="en-US" sz="2400" b="1" i="0">
                <a:solidFill>
                  <a:srgbClr val="0066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速動比率</a:t>
            </a:r>
            <a:r>
              <a:rPr lang="zh-TW" altLang="en-US" sz="2400" b="1" i="0">
                <a:solidFill>
                  <a:srgbClr val="006600"/>
                </a:solidFill>
              </a:rPr>
              <a:t>）</a:t>
            </a:r>
            <a:endParaRPr lang="en-US" altLang="zh-TW" sz="2400" b="1" i="0">
              <a:solidFill>
                <a:srgbClr val="0066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 b="1" i="0">
              <a:solidFill>
                <a:srgbClr val="0066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i="0">
                <a:solidFill>
                  <a:srgbClr val="006600"/>
                </a:solidFill>
              </a:rPr>
              <a:t>為保障企業安全或穩定，</a:t>
            </a:r>
            <a:r>
              <a:rPr lang="en-US" altLang="zh-TW" sz="2400" i="0">
                <a:solidFill>
                  <a:srgbClr val="00660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i="0">
                <a:solidFill>
                  <a:srgbClr val="0066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流動比率</a:t>
            </a:r>
            <a:r>
              <a:rPr lang="zh-TW" altLang="en-US" sz="2400" i="0">
                <a:solidFill>
                  <a:srgbClr val="006600"/>
                </a:solidFill>
              </a:rPr>
              <a:t>應為</a:t>
            </a:r>
            <a:r>
              <a:rPr lang="en-US" altLang="zh-TW" sz="2400" i="0">
                <a:solidFill>
                  <a:srgbClr val="006600"/>
                </a:solidFill>
                <a:cs typeface="Arial" panose="020B0604020202020204" pitchFamily="34" charset="0"/>
              </a:rPr>
              <a:t>≥ 2:1</a:t>
            </a:r>
            <a:r>
              <a:rPr lang="zh-TW" altLang="en-US" sz="2400" i="0">
                <a:solidFill>
                  <a:srgbClr val="006600"/>
                </a:solidFill>
                <a:cs typeface="Arial" panose="020B0604020202020204" pitchFamily="34" charset="0"/>
              </a:rPr>
              <a:t>，而</a:t>
            </a:r>
            <a:r>
              <a:rPr lang="en-US" altLang="zh-TW" sz="2400" i="0">
                <a:solidFill>
                  <a:srgbClr val="006600"/>
                </a:solidFill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i="0">
                <a:solidFill>
                  <a:srgbClr val="0066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速動比率</a:t>
            </a:r>
            <a:r>
              <a:rPr lang="zh-TW" altLang="en-US" sz="2400" i="0">
                <a:solidFill>
                  <a:srgbClr val="006600"/>
                </a:solidFill>
              </a:rPr>
              <a:t>應為</a:t>
            </a:r>
            <a:r>
              <a:rPr lang="en-US" altLang="zh-TW" sz="2400" i="0">
                <a:solidFill>
                  <a:srgbClr val="006600"/>
                </a:solidFill>
                <a:cs typeface="Arial" panose="020B0604020202020204" pitchFamily="34" charset="0"/>
              </a:rPr>
              <a:t>≥ 1:1</a:t>
            </a:r>
            <a:endParaRPr lang="en-US" altLang="zh-TW" sz="2400" i="0">
              <a:solidFill>
                <a:srgbClr val="996633"/>
              </a:solidFill>
            </a:endParaRPr>
          </a:p>
        </p:txBody>
      </p:sp>
      <p:sp>
        <p:nvSpPr>
          <p:cNvPr id="535557" name="Text Box 5"/>
          <p:cNvSpPr txBox="1">
            <a:spLocks noChangeArrowheads="1"/>
          </p:cNvSpPr>
          <p:nvPr/>
        </p:nvSpPr>
        <p:spPr bwMode="auto">
          <a:xfrm>
            <a:off x="701675" y="4402138"/>
            <a:ext cx="4949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b="1" i="0">
                <a:solidFill>
                  <a:srgbClr val="0000FF"/>
                </a:solidFill>
              </a:rPr>
              <a:t>然而</a:t>
            </a:r>
            <a:r>
              <a:rPr lang="zh-TW" altLang="en-US" sz="2400" i="0">
                <a:solidFill>
                  <a:srgbClr val="0000FF"/>
                </a:solidFill>
              </a:rPr>
              <a:t>，</a:t>
            </a:r>
            <a:r>
              <a:rPr lang="zh-TW" altLang="en-US" sz="2400" i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流動資金比率</a:t>
            </a:r>
            <a:r>
              <a:rPr lang="zh-TW" altLang="en-US" sz="2400" i="0">
                <a:solidFill>
                  <a:srgbClr val="0000FF"/>
                </a:solidFill>
              </a:rPr>
              <a:t>太高，可能意味著</a:t>
            </a:r>
            <a:r>
              <a:rPr lang="zh-TW" altLang="en-US" sz="2400" i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現金閒置</a:t>
            </a:r>
            <a:r>
              <a:rPr lang="zh-TW" altLang="en-US" sz="2400" i="0">
                <a:solidFill>
                  <a:srgbClr val="0000FF"/>
                </a:solidFill>
              </a:rPr>
              <a:t>或缺乏投資機會。</a:t>
            </a:r>
            <a:endParaRPr lang="en-US" altLang="zh-TW" sz="2400" i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i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53255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1605">
            <a:off x="7002463" y="2259013"/>
            <a:ext cx="14954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6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4329113"/>
            <a:ext cx="1733550" cy="162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7805738" y="5800725"/>
            <a:ext cx="1244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TW" altLang="zh-TW" sz="1000" i="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企業會財選修部分</a:t>
            </a:r>
            <a:endParaRPr lang="en-US" altLang="zh-TW" sz="1000" i="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zh-TW" sz="1000" i="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學與教示例</a:t>
            </a:r>
            <a:endParaRPr lang="zh-TW" altLang="en-US" sz="1000" i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5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5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5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5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35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5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3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5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55299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BFCC905F-A3B1-4E0D-AF8A-FC1718F5BF98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kumimoji="0" lang="en-US" altLang="zh-TW" sz="120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HK" altLang="zh-TW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endParaRPr lang="en-US" altLang="zh-TW" dirty="0"/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698500" y="1808163"/>
            <a:ext cx="65738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b="1" i="0">
                <a:solidFill>
                  <a:srgbClr val="996633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管理效能比率</a:t>
            </a:r>
            <a:endParaRPr lang="en-US" altLang="zh-TW" b="1" i="0">
              <a:solidFill>
                <a:srgbClr val="996633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 i="0">
              <a:solidFill>
                <a:srgbClr val="996633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i="0">
                <a:solidFill>
                  <a:srgbClr val="996633"/>
                </a:solidFill>
              </a:rPr>
              <a:t>一般而言，越高越好？</a:t>
            </a:r>
            <a:endParaRPr lang="en-US" altLang="zh-TW" sz="2400" i="0">
              <a:solidFill>
                <a:srgbClr val="996633"/>
              </a:solidFill>
            </a:endParaRPr>
          </a:p>
        </p:txBody>
      </p:sp>
      <p:sp>
        <p:nvSpPr>
          <p:cNvPr id="537604" name="Text Box 4"/>
          <p:cNvSpPr txBox="1">
            <a:spLocks noChangeArrowheads="1"/>
          </p:cNvSpPr>
          <p:nvPr/>
        </p:nvSpPr>
        <p:spPr bwMode="auto">
          <a:xfrm>
            <a:off x="771525" y="3314700"/>
            <a:ext cx="2630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i="0">
                <a:solidFill>
                  <a:srgbClr val="0000FF"/>
                </a:solidFill>
              </a:rPr>
              <a:t>不，視乎哪個比率！</a:t>
            </a:r>
            <a:endParaRPr lang="en-US" altLang="zh-TW" sz="2400" i="0">
              <a:solidFill>
                <a:srgbClr val="0000FF"/>
              </a:solidFill>
            </a:endParaRP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5292725" y="3522663"/>
            <a:ext cx="184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 i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 i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 i="0">
              <a:solidFill>
                <a:srgbClr val="0000FF"/>
              </a:solidFill>
            </a:endParaRPr>
          </a:p>
        </p:txBody>
      </p:sp>
      <p:graphicFrame>
        <p:nvGraphicFramePr>
          <p:cNvPr id="34844" name="Group 28"/>
          <p:cNvGraphicFramePr>
            <a:graphicFrameLocks noGrp="1"/>
          </p:cNvGraphicFramePr>
          <p:nvPr>
            <p:ph idx="4294967295"/>
          </p:nvPr>
        </p:nvGraphicFramePr>
        <p:xfrm>
          <a:off x="827088" y="3927475"/>
          <a:ext cx="7727950" cy="2020949"/>
        </p:xfrm>
        <a:graphic>
          <a:graphicData uri="http://schemas.openxmlformats.org/drawingml/2006/table">
            <a:tbl>
              <a:tblPr/>
              <a:tblGrid>
                <a:gridCol w="4127500">
                  <a:extLst>
                    <a:ext uri="{9D8B030D-6E8A-4147-A177-3AD203B41FA5}">
                      <a16:colId xmlns:a16="http://schemas.microsoft.com/office/drawing/2014/main" val="3806578152"/>
                    </a:ext>
                  </a:extLst>
                </a:gridCol>
                <a:gridCol w="3600450">
                  <a:extLst>
                    <a:ext uri="{9D8B030D-6E8A-4147-A177-3AD203B41FA5}">
                      <a16:colId xmlns:a16="http://schemas.microsoft.com/office/drawing/2014/main" val="2742475409"/>
                    </a:ext>
                  </a:extLst>
                </a:gridCol>
              </a:tblGrid>
              <a:tr h="4572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越高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越好：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2" marR="91442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越低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越好：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2" marR="91442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0605227"/>
                  </a:ext>
                </a:extLst>
              </a:tr>
              <a:tr h="4572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存貨周轉率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2" marR="91442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應付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貨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款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周轉率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2" marR="91442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5329315"/>
                  </a:ext>
                </a:extLst>
              </a:tr>
              <a:tr h="4572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應收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貨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款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周轉率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2" marR="91442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2" marR="91442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888536"/>
                  </a:ext>
                </a:extLst>
              </a:tr>
              <a:tr h="6492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總資產周轉率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2" marR="91442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2" marR="91442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50782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3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57347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3B626F00-B73B-4E28-8D8E-CD08EAC54F8C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kumimoji="0" lang="en-US" altLang="zh-TW" sz="120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HK" altLang="zh-TW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endParaRPr lang="en-US" altLang="zh-TW" dirty="0"/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701675" y="1655763"/>
            <a:ext cx="71135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TW" altLang="en-US" b="1" i="0">
                <a:solidFill>
                  <a:srgbClr val="996633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管理效能比率</a:t>
            </a:r>
            <a:endParaRPr lang="en-US" altLang="zh-TW" b="1" i="0">
              <a:solidFill>
                <a:srgbClr val="996633"/>
              </a:solidFill>
            </a:endParaRPr>
          </a:p>
        </p:txBody>
      </p:sp>
      <p:sp>
        <p:nvSpPr>
          <p:cNvPr id="57350" name="Text Box 5"/>
          <p:cNvSpPr txBox="1">
            <a:spLocks noChangeArrowheads="1"/>
          </p:cNvSpPr>
          <p:nvPr/>
        </p:nvSpPr>
        <p:spPr bwMode="auto">
          <a:xfrm>
            <a:off x="5292725" y="3522663"/>
            <a:ext cx="184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 i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 i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 i="0">
              <a:solidFill>
                <a:srgbClr val="0000FF"/>
              </a:solidFill>
            </a:endParaRPr>
          </a:p>
        </p:txBody>
      </p:sp>
      <p:sp>
        <p:nvSpPr>
          <p:cNvPr id="57351" name="Text Box 25"/>
          <p:cNvSpPr txBox="1">
            <a:spLocks noChangeArrowheads="1"/>
          </p:cNvSpPr>
          <p:nvPr/>
        </p:nvSpPr>
        <p:spPr bwMode="auto">
          <a:xfrm>
            <a:off x="701675" y="2593975"/>
            <a:ext cx="58499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81075" indent="-981075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600" b="1" i="0"/>
              <a:t>注意！</a:t>
            </a:r>
            <a:endParaRPr lang="en-US" altLang="zh-TW" sz="3600" b="1" i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3600" b="1" i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i="0">
                <a:latin typeface="Times New Roman" panose="02020603050405020304" pitchFamily="18" charset="0"/>
                <a:cs typeface="Times New Roman" panose="02020603050405020304" pitchFamily="18" charset="0"/>
              </a:rPr>
              <a:t>存貨周轉率</a:t>
            </a:r>
            <a:r>
              <a:rPr lang="zh-TW" altLang="en-US" sz="2400" i="0"/>
              <a:t>高可能代表原料供應不足</a:t>
            </a:r>
            <a:endParaRPr lang="en-US" altLang="zh-TW" sz="2400" i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 i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i="0">
                <a:latin typeface="Times New Roman" panose="02020603050405020304" pitchFamily="18" charset="0"/>
                <a:cs typeface="Times New Roman" panose="02020603050405020304" pitchFamily="18" charset="0"/>
              </a:rPr>
              <a:t>應付</a:t>
            </a:r>
            <a:r>
              <a:rPr lang="zh-TW" altLang="zh-TW" sz="2400" i="0">
                <a:latin typeface="Times New Roman" panose="02020603050405020304" pitchFamily="18" charset="0"/>
                <a:cs typeface="Times New Roman" panose="02020603050405020304" pitchFamily="18" charset="0"/>
              </a:rPr>
              <a:t>貨</a:t>
            </a:r>
            <a:r>
              <a:rPr lang="zh-TW" altLang="en-US" sz="2400" i="0">
                <a:latin typeface="Times New Roman" panose="02020603050405020304" pitchFamily="18" charset="0"/>
                <a:cs typeface="Times New Roman" panose="02020603050405020304" pitchFamily="18" charset="0"/>
              </a:rPr>
              <a:t>款</a:t>
            </a:r>
            <a:r>
              <a:rPr lang="zh-TW" altLang="en-US" sz="2400" i="0"/>
              <a:t>周轉率低或代表沒有能力還債，</a:t>
            </a:r>
            <a:endParaRPr lang="en-US" altLang="zh-TW" sz="2400" i="0"/>
          </a:p>
        </p:txBody>
      </p:sp>
      <p:pic>
        <p:nvPicPr>
          <p:cNvPr id="5735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500438"/>
            <a:ext cx="2073275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59395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45BDF77C-7889-4251-9F50-AC64B78D9E51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kumimoji="0" lang="en-US" altLang="zh-TW" sz="1200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HK" altLang="zh-TW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endParaRPr lang="en-US" altLang="zh-TW" dirty="0"/>
          </a:p>
        </p:txBody>
      </p:sp>
      <p:sp>
        <p:nvSpPr>
          <p:cNvPr id="58373" name="Text Box 3"/>
          <p:cNvSpPr txBox="1">
            <a:spLocks noChangeArrowheads="1"/>
          </p:cNvSpPr>
          <p:nvPr/>
        </p:nvSpPr>
        <p:spPr bwMode="auto">
          <a:xfrm>
            <a:off x="484188" y="1798638"/>
            <a:ext cx="7113587" cy="5794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b="1" i="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償債能力</a:t>
            </a:r>
            <a:r>
              <a:rPr lang="zh-TW" altLang="zh-TW" b="1" i="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比率</a:t>
            </a:r>
            <a:endParaRPr lang="en-US" altLang="zh-TW" b="1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9398" name="Text Box 5"/>
          <p:cNvSpPr txBox="1">
            <a:spLocks noChangeArrowheads="1"/>
          </p:cNvSpPr>
          <p:nvPr/>
        </p:nvSpPr>
        <p:spPr bwMode="auto">
          <a:xfrm>
            <a:off x="5292725" y="3522663"/>
            <a:ext cx="184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 i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 i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 i="0">
              <a:solidFill>
                <a:srgbClr val="0000FF"/>
              </a:solidFill>
            </a:endParaRPr>
          </a:p>
        </p:txBody>
      </p:sp>
      <p:sp>
        <p:nvSpPr>
          <p:cNvPr id="58375" name="Text Box 25"/>
          <p:cNvSpPr txBox="1">
            <a:spLocks noChangeArrowheads="1"/>
          </p:cNvSpPr>
          <p:nvPr/>
        </p:nvSpPr>
        <p:spPr bwMode="auto">
          <a:xfrm>
            <a:off x="527050" y="2820988"/>
            <a:ext cx="7473950" cy="18161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981075" indent="-981075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2800" i="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槓桿比率</a:t>
            </a:r>
            <a:endParaRPr lang="en-US" altLang="zh-TW" sz="2800" i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zh-TW" sz="3600" b="1" i="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24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槓桿比率</a:t>
            </a:r>
            <a:r>
              <a:rPr lang="zh-TW" altLang="en-US" sz="2400" i="0" dirty="0"/>
              <a:t>越高，可能</a:t>
            </a:r>
            <a:endParaRPr lang="en-US" altLang="zh-TW" sz="2400" i="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2400" i="0" dirty="0"/>
              <a:t>代表公司承受越高財務風險</a:t>
            </a:r>
            <a:endParaRPr lang="en-US" altLang="zh-TW" sz="240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61443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960CD0DB-5BB3-4E87-B6DA-F0AA500CA651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kumimoji="0" lang="en-US" altLang="zh-TW" sz="120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sz="3400" smtClean="0"/>
              <a:t>活動三：</a:t>
            </a:r>
            <a:r>
              <a:rPr lang="en-US" altLang="zh-TW" sz="3400" smtClean="0"/>
              <a:t/>
            </a:r>
            <a:br>
              <a:rPr lang="en-US" altLang="zh-TW" sz="3400" smtClean="0"/>
            </a:br>
            <a:r>
              <a:rPr lang="zh-TW" altLang="en-US" sz="3400" smtClean="0"/>
              <a:t>哪間公司表現較佳？</a:t>
            </a:r>
            <a:endParaRPr lang="en-US" altLang="zh-TW" sz="3400" smtClean="0"/>
          </a:p>
        </p:txBody>
      </p:sp>
      <p:graphicFrame>
        <p:nvGraphicFramePr>
          <p:cNvPr id="23647" name="Group 95"/>
          <p:cNvGraphicFramePr>
            <a:graphicFrameLocks noGrp="1"/>
          </p:cNvGraphicFramePr>
          <p:nvPr>
            <p:ph idx="4294967295"/>
          </p:nvPr>
        </p:nvGraphicFramePr>
        <p:xfrm>
          <a:off x="473075" y="1806575"/>
          <a:ext cx="8415338" cy="3197246"/>
        </p:xfrm>
        <a:graphic>
          <a:graphicData uri="http://schemas.openxmlformats.org/drawingml/2006/table">
            <a:tbl>
              <a:tblPr/>
              <a:tblGrid>
                <a:gridCol w="2224088">
                  <a:extLst>
                    <a:ext uri="{9D8B030D-6E8A-4147-A177-3AD203B41FA5}">
                      <a16:colId xmlns:a16="http://schemas.microsoft.com/office/drawing/2014/main" val="3441762554"/>
                    </a:ext>
                  </a:extLst>
                </a:gridCol>
                <a:gridCol w="1023937">
                  <a:extLst>
                    <a:ext uri="{9D8B030D-6E8A-4147-A177-3AD203B41FA5}">
                      <a16:colId xmlns:a16="http://schemas.microsoft.com/office/drawing/2014/main" val="2647407512"/>
                    </a:ext>
                  </a:extLst>
                </a:gridCol>
                <a:gridCol w="1109663">
                  <a:extLst>
                    <a:ext uri="{9D8B030D-6E8A-4147-A177-3AD203B41FA5}">
                      <a16:colId xmlns:a16="http://schemas.microsoft.com/office/drawing/2014/main" val="2843281043"/>
                    </a:ext>
                  </a:extLst>
                </a:gridCol>
                <a:gridCol w="758825">
                  <a:extLst>
                    <a:ext uri="{9D8B030D-6E8A-4147-A177-3AD203B41FA5}">
                      <a16:colId xmlns:a16="http://schemas.microsoft.com/office/drawing/2014/main" val="1158928481"/>
                    </a:ext>
                  </a:extLst>
                </a:gridCol>
                <a:gridCol w="3298825">
                  <a:extLst>
                    <a:ext uri="{9D8B030D-6E8A-4147-A177-3AD203B41FA5}">
                      <a16:colId xmlns:a16="http://schemas.microsoft.com/office/drawing/2014/main" val="2239635951"/>
                    </a:ext>
                  </a:extLst>
                </a:gridCol>
              </a:tblGrid>
              <a:tr h="30480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比率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比率值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號或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號較佳？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原因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588710"/>
                  </a:ext>
                </a:extLst>
              </a:tr>
              <a:tr h="42703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號公司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號公司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817817"/>
                  </a:ext>
                </a:extLst>
              </a:tr>
              <a:tr h="3048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毛利</a:t>
                      </a: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31%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25%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601446"/>
                  </a:ext>
                </a:extLst>
              </a:tr>
              <a:tr h="3048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純利率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12%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15%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517335"/>
                  </a:ext>
                </a:extLst>
              </a:tr>
              <a:tr h="3048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動用資金報酬率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21%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24%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6674164"/>
                  </a:ext>
                </a:extLst>
              </a:tr>
              <a:tr h="3048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流動比率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2.54 : 1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1.47 : 1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616292"/>
                  </a:ext>
                </a:extLst>
              </a:tr>
              <a:tr h="3048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速動比率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1.12 : 1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1.30 : 1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875026"/>
                  </a:ext>
                </a:extLst>
              </a:tr>
              <a:tr h="3048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存貨周轉率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4.5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3.8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1077064"/>
                  </a:ext>
                </a:extLst>
              </a:tr>
              <a:tr h="3317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應收貨款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周轉率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4.66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3.98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6068830"/>
                  </a:ext>
                </a:extLst>
              </a:tr>
              <a:tr h="3048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應付貨款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周轉率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3.78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2.56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3464670"/>
                  </a:ext>
                </a:extLst>
              </a:tr>
            </a:tbl>
          </a:graphicData>
        </a:graphic>
      </p:graphicFrame>
      <p:pic>
        <p:nvPicPr>
          <p:cNvPr id="61509" name="Picture 79" descr="MCj043485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4333">
            <a:off x="6102350" y="3068638"/>
            <a:ext cx="1979613" cy="197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63491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F9C30142-06AC-4105-B11D-0BFFF8308960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kumimoji="0" lang="en-US" altLang="zh-TW" sz="120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603250"/>
            <a:ext cx="7543800" cy="1295400"/>
          </a:xfrm>
          <a:noFill/>
        </p:spPr>
        <p:txBody>
          <a:bodyPr/>
          <a:lstStyle/>
          <a:p>
            <a:pPr eaLnBrk="1" hangingPunct="1"/>
            <a:r>
              <a:rPr lang="zh-TW" altLang="en-US" sz="3400" smtClean="0"/>
              <a:t>活動三：</a:t>
            </a:r>
            <a:r>
              <a:rPr lang="en-US" altLang="zh-TW" sz="3400" smtClean="0"/>
              <a:t/>
            </a:r>
            <a:br>
              <a:rPr lang="en-US" altLang="zh-TW" sz="3400" smtClean="0"/>
            </a:br>
            <a:r>
              <a:rPr lang="zh-TW" altLang="en-US" sz="3400" smtClean="0"/>
              <a:t>哪間公司表現較佳？</a:t>
            </a:r>
            <a:r>
              <a:rPr lang="en-US" altLang="zh-TW" sz="3400" smtClean="0"/>
              <a:t/>
            </a:r>
            <a:br>
              <a:rPr lang="en-US" altLang="zh-TW" sz="3400" smtClean="0"/>
            </a:br>
            <a:r>
              <a:rPr lang="zh-TW" altLang="en-US" sz="3400" smtClean="0"/>
              <a:t>（答案）</a:t>
            </a:r>
            <a:endParaRPr lang="en-US" altLang="zh-TW" sz="3400" smtClean="0"/>
          </a:p>
        </p:txBody>
      </p:sp>
      <p:graphicFrame>
        <p:nvGraphicFramePr>
          <p:cNvPr id="24634" name="Group 58"/>
          <p:cNvGraphicFramePr>
            <a:graphicFrameLocks noGrp="1"/>
          </p:cNvGraphicFramePr>
          <p:nvPr>
            <p:ph idx="4294967295"/>
          </p:nvPr>
        </p:nvGraphicFramePr>
        <p:xfrm>
          <a:off x="96838" y="2378075"/>
          <a:ext cx="8913812" cy="2255865"/>
        </p:xfrm>
        <a:graphic>
          <a:graphicData uri="http://schemas.openxmlformats.org/drawingml/2006/table">
            <a:tbl>
              <a:tblPr/>
              <a:tblGrid>
                <a:gridCol w="2224087">
                  <a:extLst>
                    <a:ext uri="{9D8B030D-6E8A-4147-A177-3AD203B41FA5}">
                      <a16:colId xmlns:a16="http://schemas.microsoft.com/office/drawing/2014/main" val="259625159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1814117262"/>
                    </a:ext>
                  </a:extLst>
                </a:gridCol>
                <a:gridCol w="1109663">
                  <a:extLst>
                    <a:ext uri="{9D8B030D-6E8A-4147-A177-3AD203B41FA5}">
                      <a16:colId xmlns:a16="http://schemas.microsoft.com/office/drawing/2014/main" val="4087369623"/>
                    </a:ext>
                  </a:extLst>
                </a:gridCol>
                <a:gridCol w="811212">
                  <a:extLst>
                    <a:ext uri="{9D8B030D-6E8A-4147-A177-3AD203B41FA5}">
                      <a16:colId xmlns:a16="http://schemas.microsoft.com/office/drawing/2014/main" val="2571510731"/>
                    </a:ext>
                  </a:extLst>
                </a:gridCol>
                <a:gridCol w="3759200">
                  <a:extLst>
                    <a:ext uri="{9D8B030D-6E8A-4147-A177-3AD203B41FA5}">
                      <a16:colId xmlns:a16="http://schemas.microsoft.com/office/drawing/2014/main" val="3213748735"/>
                    </a:ext>
                  </a:extLst>
                </a:gridCol>
              </a:tblGrid>
              <a:tr h="30480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比率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比率值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號或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號較佳？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原因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304969"/>
                  </a:ext>
                </a:extLst>
              </a:tr>
              <a:tr h="42702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號公司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號公司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480099"/>
                  </a:ext>
                </a:extLst>
              </a:tr>
              <a:tr h="3048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毛利</a:t>
                      </a: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31%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25%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每單位銷售賺得的毛利較高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671846"/>
                  </a:ext>
                </a:extLst>
              </a:tr>
              <a:tr h="3048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純利率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12%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15%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每單位銷售賺得的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純</a:t>
                      </a: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利較高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1753521"/>
                  </a:ext>
                </a:extLst>
              </a:tr>
              <a:tr h="3048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動用資金報酬率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21%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24%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每單位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動用資本</a:t>
                      </a: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賺得的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純</a:t>
                      </a: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利較高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1700941"/>
                  </a:ext>
                </a:extLst>
              </a:tr>
              <a:tr h="3048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流動比率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2.54 : 1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1.47 : 1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償還短期債務的能力較高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3938094"/>
                  </a:ext>
                </a:extLst>
              </a:tr>
              <a:tr h="3048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速動比率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1.12 : 1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1.30 : 1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償還即時債務的能力較高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28403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10243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F8AB6CDD-6C35-4342-9384-C0D42222E1DA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2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0700" y="277813"/>
            <a:ext cx="7742238" cy="117157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zh-TW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會計比率</a:t>
            </a:r>
            <a:endParaRPr lang="en-US" altLang="zh-TW" dirty="0"/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1058863" y="1406525"/>
            <a:ext cx="7113587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b="1" i="0"/>
              <a:t>用途：</a:t>
            </a:r>
            <a:r>
              <a:rPr lang="zh-TW" altLang="en-US" sz="2400" i="0"/>
              <a:t>評估和比較不同公司的</a:t>
            </a:r>
            <a:r>
              <a:rPr lang="zh-TW" altLang="en-US" sz="240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財務表現</a:t>
            </a:r>
            <a:r>
              <a:rPr lang="zh-TW" altLang="en-US" sz="2400" i="0"/>
              <a:t>和</a:t>
            </a:r>
            <a:r>
              <a:rPr lang="zh-TW" altLang="en-US" sz="240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狀況</a:t>
            </a:r>
            <a:endParaRPr lang="en-US" altLang="zh-TW" sz="2400" i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 i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 i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b="1" i="0"/>
              <a:t>類別：</a:t>
            </a:r>
            <a:endParaRPr lang="en-US" altLang="zh-TW" sz="2400" b="1" i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 b="1" i="0"/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TW" altLang="zh-TW" sz="2400" i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償債能力</a:t>
            </a:r>
            <a:r>
              <a:rPr lang="en-US" altLang="zh-TW" sz="2400" i="0"/>
              <a:t>	</a:t>
            </a:r>
            <a:endParaRPr lang="en-US" altLang="zh-TW" sz="2400" i="0">
              <a:solidFill>
                <a:srgbClr val="996633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i="0">
                <a:solidFill>
                  <a:srgbClr val="996633"/>
                </a:solidFill>
              </a:rPr>
              <a:t>    </a:t>
            </a:r>
            <a:r>
              <a:rPr lang="zh-TW" altLang="zh-TW" sz="2400" i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比率</a:t>
            </a:r>
            <a:r>
              <a:rPr lang="en-US" altLang="zh-TW" sz="2400" i="0">
                <a:solidFill>
                  <a:srgbClr val="996633"/>
                </a:solidFill>
              </a:rPr>
              <a:t>			</a:t>
            </a:r>
          </a:p>
        </p:txBody>
      </p:sp>
      <p:pic>
        <p:nvPicPr>
          <p:cNvPr id="10246" name="圖片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538538"/>
            <a:ext cx="4114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65539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E0982B78-292E-41BC-9B08-813A0294CC75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kumimoji="0" lang="en-US" altLang="zh-TW" sz="1200"/>
          </a:p>
        </p:txBody>
      </p:sp>
      <p:graphicFrame>
        <p:nvGraphicFramePr>
          <p:cNvPr id="25658" name="Group 58"/>
          <p:cNvGraphicFramePr>
            <a:graphicFrameLocks noGrp="1"/>
          </p:cNvGraphicFramePr>
          <p:nvPr>
            <p:ph idx="4294967295"/>
          </p:nvPr>
        </p:nvGraphicFramePr>
        <p:xfrm>
          <a:off x="160338" y="2214563"/>
          <a:ext cx="8821737" cy="2284413"/>
        </p:xfrm>
        <a:graphic>
          <a:graphicData uri="http://schemas.openxmlformats.org/drawingml/2006/table">
            <a:tbl>
              <a:tblPr/>
              <a:tblGrid>
                <a:gridCol w="2070100">
                  <a:extLst>
                    <a:ext uri="{9D8B030D-6E8A-4147-A177-3AD203B41FA5}">
                      <a16:colId xmlns:a16="http://schemas.microsoft.com/office/drawing/2014/main" val="298672231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527290134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3618268357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356577703"/>
                    </a:ext>
                  </a:extLst>
                </a:gridCol>
                <a:gridCol w="3781425">
                  <a:extLst>
                    <a:ext uri="{9D8B030D-6E8A-4147-A177-3AD203B41FA5}">
                      <a16:colId xmlns:a16="http://schemas.microsoft.com/office/drawing/2014/main" val="624373553"/>
                    </a:ext>
                  </a:extLst>
                </a:gridCol>
              </a:tblGrid>
              <a:tr h="3048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比率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比率值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號或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號較佳？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原因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815305"/>
                  </a:ext>
                </a:extLst>
              </a:tr>
              <a:tr h="4270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號公司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號公司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628071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存貨周轉率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4.5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3.8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當期售出存貨較多／存貨水平較低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016019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應收貨款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周轉率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4.66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3.98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收債能力較高及手頭現金較充裕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357944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應付貨款</a:t>
                      </a: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周轉率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3.78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2.56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享有較長的賒帳</a:t>
                      </a: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期</a:t>
                      </a:r>
                      <a:r>
                        <a:rPr kumimoji="1" lang="zh-TW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及手頭現金較充裕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107826"/>
                  </a:ext>
                </a:extLst>
              </a:tr>
            </a:tbl>
          </a:graphicData>
        </a:graphic>
      </p:graphicFrame>
      <p:sp>
        <p:nvSpPr>
          <p:cNvPr id="65574" name="Rectangle 100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638175"/>
            <a:ext cx="7543800" cy="1295400"/>
          </a:xfrm>
          <a:noFill/>
        </p:spPr>
        <p:txBody>
          <a:bodyPr/>
          <a:lstStyle/>
          <a:p>
            <a:pPr eaLnBrk="1" hangingPunct="1"/>
            <a:r>
              <a:rPr lang="zh-TW" altLang="en-US" sz="3400" smtClean="0"/>
              <a:t>活動三：</a:t>
            </a:r>
            <a:r>
              <a:rPr lang="en-US" altLang="zh-TW" sz="3400" smtClean="0"/>
              <a:t/>
            </a:r>
            <a:br>
              <a:rPr lang="en-US" altLang="zh-TW" sz="3400" smtClean="0"/>
            </a:br>
            <a:r>
              <a:rPr lang="zh-TW" altLang="en-US" sz="3400" smtClean="0"/>
              <a:t>哪間公司表現較佳？</a:t>
            </a:r>
            <a:r>
              <a:rPr lang="en-US" altLang="zh-TW" sz="3400" smtClean="0"/>
              <a:t/>
            </a:r>
            <a:br>
              <a:rPr lang="en-US" altLang="zh-TW" sz="3400" smtClean="0"/>
            </a:br>
            <a:r>
              <a:rPr lang="zh-TW" altLang="en-US" sz="3400" smtClean="0"/>
              <a:t>（答案）</a:t>
            </a:r>
            <a:endParaRPr lang="en-US" altLang="zh-TW" sz="3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67587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03D09178-F06A-44BE-9C0B-E15757EAD717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kumimoji="0" lang="en-US" altLang="zh-TW" sz="1200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0"/>
            <a:ext cx="7543800" cy="1079500"/>
          </a:xfrm>
          <a:noFill/>
        </p:spPr>
        <p:txBody>
          <a:bodyPr/>
          <a:lstStyle/>
          <a:p>
            <a:pPr eaLnBrk="1" hangingPunct="1"/>
            <a:r>
              <a:rPr lang="zh-TW" altLang="en-US" sz="2800" smtClean="0"/>
              <a:t>活動四：他們在談論哪間公司？</a:t>
            </a:r>
            <a:endParaRPr lang="en-US" altLang="zh-TW" sz="2800" smtClean="0"/>
          </a:p>
        </p:txBody>
      </p:sp>
      <p:sp>
        <p:nvSpPr>
          <p:cNvPr id="67589" name="Rectangle 3"/>
          <p:cNvSpPr>
            <a:spLocks noChangeArrowheads="1"/>
          </p:cNvSpPr>
          <p:nvPr/>
        </p:nvSpPr>
        <p:spPr bwMode="auto">
          <a:xfrm>
            <a:off x="2232025" y="1085850"/>
            <a:ext cx="27495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zh-TW" sz="1800" i="0">
                <a:latin typeface="Comic Sans MS" panose="030F0702030302020204" pitchFamily="66" charset="0"/>
                <a:cs typeface="Times New Roman" panose="02020603050405020304" pitchFamily="18" charset="0"/>
              </a:rPr>
              <a:t>報表</a:t>
            </a:r>
            <a:r>
              <a:rPr lang="en-US" altLang="zh-TW" sz="1800" i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TW" altLang="en-US" sz="1800" i="0">
                <a:latin typeface="Times New Roman" panose="02020603050405020304" pitchFamily="18" charset="0"/>
                <a:cs typeface="Times New Roman" panose="02020603050405020304" pitchFamily="18" charset="0"/>
              </a:rPr>
              <a:t>屬於公司</a:t>
            </a:r>
            <a:r>
              <a:rPr lang="en-US" altLang="zh-TW" sz="1800" i="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zh-TW" altLang="en-US" sz="1800" i="0" u="sng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en-US" altLang="zh-TW" sz="1800" i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zh-TW" sz="1800" i="0">
                <a:latin typeface="Comic Sans MS" panose="030F0702030302020204" pitchFamily="66" charset="0"/>
                <a:cs typeface="Times New Roman" panose="02020603050405020304" pitchFamily="18" charset="0"/>
              </a:rPr>
              <a:t>報表</a:t>
            </a:r>
            <a:r>
              <a:rPr lang="en-US" altLang="zh-TW" sz="1800" i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TW" altLang="en-US" sz="1800" i="0">
                <a:latin typeface="Times New Roman" panose="02020603050405020304" pitchFamily="18" charset="0"/>
                <a:cs typeface="Times New Roman" panose="02020603050405020304" pitchFamily="18" charset="0"/>
              </a:rPr>
              <a:t>屬於公司</a:t>
            </a:r>
            <a:r>
              <a:rPr lang="en-US" altLang="zh-TW" sz="1800" i="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zh-TW" altLang="en-US" sz="1800" i="0" u="sng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en-US" altLang="zh-TW" sz="1800" i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zh-TW" sz="1800" i="0">
                <a:latin typeface="Comic Sans MS" panose="030F0702030302020204" pitchFamily="66" charset="0"/>
                <a:cs typeface="Times New Roman" panose="02020603050405020304" pitchFamily="18" charset="0"/>
              </a:rPr>
              <a:t>報表</a:t>
            </a:r>
            <a:r>
              <a:rPr lang="en-US" altLang="zh-TW" sz="1800" i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zh-TW" altLang="en-US" sz="1800" i="0">
                <a:latin typeface="Times New Roman" panose="02020603050405020304" pitchFamily="18" charset="0"/>
                <a:cs typeface="Times New Roman" panose="02020603050405020304" pitchFamily="18" charset="0"/>
              </a:rPr>
              <a:t>屬於公司</a:t>
            </a:r>
            <a:r>
              <a:rPr lang="en-US" altLang="zh-TW" sz="1800" i="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zh-TW" altLang="en-US" sz="1800" i="0" u="sng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en-US" altLang="zh-TW" sz="1800" i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0022" name="Group 86"/>
          <p:cNvGraphicFramePr>
            <a:graphicFrameLocks noGrp="1"/>
          </p:cNvGraphicFramePr>
          <p:nvPr>
            <p:ph idx="4294967295"/>
          </p:nvPr>
        </p:nvGraphicFramePr>
        <p:xfrm>
          <a:off x="520700" y="2168525"/>
          <a:ext cx="7651750" cy="3413127"/>
        </p:xfrm>
        <a:graphic>
          <a:graphicData uri="http://schemas.openxmlformats.org/drawingml/2006/table">
            <a:tbl>
              <a:tblPr/>
              <a:tblGrid>
                <a:gridCol w="2224088">
                  <a:extLst>
                    <a:ext uri="{9D8B030D-6E8A-4147-A177-3AD203B41FA5}">
                      <a16:colId xmlns:a16="http://schemas.microsoft.com/office/drawing/2014/main" val="1277759997"/>
                    </a:ext>
                  </a:extLst>
                </a:gridCol>
                <a:gridCol w="2090737">
                  <a:extLst>
                    <a:ext uri="{9D8B030D-6E8A-4147-A177-3AD203B41FA5}">
                      <a16:colId xmlns:a16="http://schemas.microsoft.com/office/drawing/2014/main" val="3001442388"/>
                    </a:ext>
                  </a:extLst>
                </a:gridCol>
                <a:gridCol w="1890713">
                  <a:extLst>
                    <a:ext uri="{9D8B030D-6E8A-4147-A177-3AD203B41FA5}">
                      <a16:colId xmlns:a16="http://schemas.microsoft.com/office/drawing/2014/main" val="3999282727"/>
                    </a:ext>
                  </a:extLst>
                </a:gridCol>
                <a:gridCol w="1446212">
                  <a:extLst>
                    <a:ext uri="{9D8B030D-6E8A-4147-A177-3AD203B41FA5}">
                      <a16:colId xmlns:a16="http://schemas.microsoft.com/office/drawing/2014/main" val="2327360616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X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Y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Z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546923"/>
                  </a:ext>
                </a:extLst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毛利率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646874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純</a:t>
                      </a: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利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170484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動用資金報酬率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91865"/>
                  </a:ext>
                </a:extLst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流動比率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540718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速動比率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149190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存貨周轉率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38706"/>
                  </a:ext>
                </a:extLst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應收貨款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周轉率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693511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應付貨款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周轉率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582676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總資產周轉率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065019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50A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槓桿比率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50A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361587"/>
                  </a:ext>
                </a:extLst>
              </a:tr>
            </a:tbl>
          </a:graphicData>
        </a:graphic>
      </p:graphicFrame>
      <p:pic>
        <p:nvPicPr>
          <p:cNvPr id="67652" name="Picture 79" descr="MCj043485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0714">
            <a:off x="4302125" y="2798763"/>
            <a:ext cx="2789238" cy="278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69635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8115310B-A7F4-43FD-91F8-3D0A66A358F5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kumimoji="0" lang="en-US" altLang="zh-TW" sz="120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1313" y="188913"/>
            <a:ext cx="7543800" cy="935037"/>
          </a:xfrm>
          <a:noFill/>
        </p:spPr>
        <p:txBody>
          <a:bodyPr/>
          <a:lstStyle/>
          <a:p>
            <a:pPr eaLnBrk="1" hangingPunct="1"/>
            <a:r>
              <a:rPr lang="zh-TW" altLang="en-US" sz="2800" smtClean="0"/>
              <a:t>活動四：他們在談論哪間公司？（答案）</a:t>
            </a:r>
            <a:endParaRPr lang="en-US" altLang="zh-TW" sz="2800" smtClean="0"/>
          </a:p>
        </p:txBody>
      </p:sp>
      <p:graphicFrame>
        <p:nvGraphicFramePr>
          <p:cNvPr id="41072" name="Group 11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85871250"/>
              </p:ext>
            </p:extLst>
          </p:nvPr>
        </p:nvGraphicFramePr>
        <p:xfrm>
          <a:off x="169863" y="1184275"/>
          <a:ext cx="8820150" cy="4083051"/>
        </p:xfrm>
        <a:graphic>
          <a:graphicData uri="http://schemas.openxmlformats.org/drawingml/2006/table">
            <a:tbl>
              <a:tblPr/>
              <a:tblGrid>
                <a:gridCol w="1431925">
                  <a:extLst>
                    <a:ext uri="{9D8B030D-6E8A-4147-A177-3AD203B41FA5}">
                      <a16:colId xmlns:a16="http://schemas.microsoft.com/office/drawing/2014/main" val="1933328084"/>
                    </a:ext>
                  </a:extLst>
                </a:gridCol>
                <a:gridCol w="2700337">
                  <a:extLst>
                    <a:ext uri="{9D8B030D-6E8A-4147-A177-3AD203B41FA5}">
                      <a16:colId xmlns:a16="http://schemas.microsoft.com/office/drawing/2014/main" val="364827714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542230981"/>
                    </a:ext>
                  </a:extLst>
                </a:gridCol>
                <a:gridCol w="2249488">
                  <a:extLst>
                    <a:ext uri="{9D8B030D-6E8A-4147-A177-3AD203B41FA5}">
                      <a16:colId xmlns:a16="http://schemas.microsoft.com/office/drawing/2014/main" val="3252518803"/>
                    </a:ext>
                  </a:extLst>
                </a:gridCol>
              </a:tblGrid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X</a:t>
                      </a:r>
                      <a:endParaRPr kumimoji="1" lang="en-US" altLang="zh-TW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Y</a:t>
                      </a:r>
                      <a:endParaRPr kumimoji="1" lang="en-US" altLang="zh-TW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Z</a:t>
                      </a:r>
                      <a:endParaRPr kumimoji="1" lang="en-US" altLang="zh-TW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687901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毛利率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352000/700000×100%=</a:t>
                      </a:r>
                      <a:r>
                        <a:rPr kumimoji="1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50.29%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172500/795000×100%=</a:t>
                      </a:r>
                      <a:r>
                        <a:rPr kumimoji="1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21.70%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20000/80000×100%=</a:t>
                      </a: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492970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純</a:t>
                      </a:r>
                      <a:r>
                        <a:rPr kumimoji="0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利</a:t>
                      </a: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率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65000/700000×100%=</a:t>
                      </a:r>
                      <a:r>
                        <a:rPr kumimoji="1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9.29%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30000/795000×100%=</a:t>
                      </a:r>
                      <a:r>
                        <a:rPr kumimoji="1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3.77%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12000/80000×100%=</a:t>
                      </a: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979137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動用資金報酬率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(65000+3000)/[(109840+141840)/2]×100%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=54.04%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30000/(500000+300000+148000</a:t>
                      </a:r>
                      <a:b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</a:b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+225000)×100%=</a:t>
                      </a:r>
                      <a:r>
                        <a:rPr kumimoji="1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4.09%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12000/[(36000+42000)/2]×100%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kumimoji="1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30.77%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160130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流動比率</a:t>
                      </a: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）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186000/132500:1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kumimoji="1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1.40:1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(230000+175500+157500)/(75000+30000):1= </a:t>
                      </a: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5.36:1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46000/6000:1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7.67:1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306420"/>
                  </a:ext>
                </a:extLst>
              </a:tr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速動比率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(145500+1000+3000)/(132500):1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=1.13:1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(175500+157500)/(75000+30000):1=</a:t>
                      </a: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3.17:1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(25000+6000)/6000:1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5.17:1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871863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存貨周轉率</a:t>
                      </a: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）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348000/[(30500+36500)/2]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=10.39</a:t>
                      </a:r>
                      <a:r>
                        <a:rPr kumimoji="1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622500/[(200000+230000)/2]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2.90</a:t>
                      </a:r>
                      <a:r>
                        <a:rPr kumimoji="1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60000/[(25000+15000)/2]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3.00</a:t>
                      </a:r>
                      <a:r>
                        <a:rPr kumimoji="1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257630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應收貨款</a:t>
                      </a: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周轉率</a:t>
                      </a: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）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700000/150000=</a:t>
                      </a: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4.67</a:t>
                      </a:r>
                      <a:r>
                        <a:rPr kumimoji="1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795000/175500=</a:t>
                      </a: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4.53</a:t>
                      </a:r>
                      <a:r>
                        <a:rPr kumimoji="1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67000/25000=</a:t>
                      </a: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2.68</a:t>
                      </a:r>
                      <a:r>
                        <a:rPr kumimoji="1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737452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應付貨款</a:t>
                      </a: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周轉率</a:t>
                      </a: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）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(360000-10000+4000)/120000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=2.95</a:t>
                      </a:r>
                      <a:r>
                        <a:rPr kumimoji="1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602500/75000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8.03</a:t>
                      </a:r>
                      <a:r>
                        <a:rPr kumimoji="1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50000/5000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10.00</a:t>
                      </a:r>
                      <a:r>
                        <a:rPr kumimoji="1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569980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總資產周轉率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700000/(148340+186000)=</a:t>
                      </a:r>
                      <a:r>
                        <a:rPr kumimoji="1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2.09</a:t>
                      </a: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en-US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795000/1278000=</a:t>
                      </a:r>
                      <a:r>
                        <a:rPr kumimoji="1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0.62</a:t>
                      </a: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en-US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80000/(2000+46000)=</a:t>
                      </a:r>
                      <a:r>
                        <a:rPr kumimoji="1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1.67</a:t>
                      </a: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en-US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498178"/>
                  </a:ext>
                </a:extLst>
              </a:tr>
            </a:tbl>
          </a:graphicData>
        </a:graphic>
      </p:graphicFrame>
      <p:sp>
        <p:nvSpPr>
          <p:cNvPr id="545899" name="Text Box 107"/>
          <p:cNvSpPr txBox="1">
            <a:spLocks noChangeArrowheads="1"/>
          </p:cNvSpPr>
          <p:nvPr/>
        </p:nvSpPr>
        <p:spPr bwMode="auto">
          <a:xfrm>
            <a:off x="1062038" y="1449388"/>
            <a:ext cx="4524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81075" indent="-981075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200" i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TW" sz="1200" i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TW" altLang="en-US" sz="1200" i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endParaRPr lang="en-US" altLang="zh-TW" sz="1200" i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5900" name="Text Box 108"/>
          <p:cNvSpPr txBox="1">
            <a:spLocks noChangeArrowheads="1"/>
          </p:cNvSpPr>
          <p:nvPr/>
        </p:nvSpPr>
        <p:spPr bwMode="auto">
          <a:xfrm>
            <a:off x="1062038" y="1808163"/>
            <a:ext cx="4175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81075" indent="-981075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200" i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TW" sz="1200" i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zh-TW" altLang="en-US" sz="1200" i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endParaRPr lang="en-US" altLang="zh-TW" sz="1200" i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5903" name="Text Box 111"/>
          <p:cNvSpPr txBox="1">
            <a:spLocks noChangeArrowheads="1"/>
          </p:cNvSpPr>
          <p:nvPr/>
        </p:nvSpPr>
        <p:spPr bwMode="auto">
          <a:xfrm>
            <a:off x="1062038" y="2947988"/>
            <a:ext cx="5699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981075" indent="-981075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200" i="0">
                <a:solidFill>
                  <a:srgbClr val="0066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TW" sz="1200" i="0">
                <a:solidFill>
                  <a:srgbClr val="006600"/>
                </a:solidFill>
                <a:latin typeface="Times New Roman" panose="02020603050405020304" pitchFamily="18" charset="0"/>
              </a:rPr>
              <a:t>5</a:t>
            </a:r>
            <a:r>
              <a:rPr lang="zh-TW" altLang="en-US" sz="1200" i="0">
                <a:solidFill>
                  <a:srgbClr val="006600"/>
                </a:solidFill>
                <a:latin typeface="Times New Roman" panose="02020603050405020304" pitchFamily="18" charset="0"/>
              </a:rPr>
              <a:t>）</a:t>
            </a:r>
            <a:endParaRPr lang="en-US" altLang="zh-TW" sz="1200" i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5905" name="Text Box 113"/>
          <p:cNvSpPr txBox="1">
            <a:spLocks noChangeArrowheads="1"/>
          </p:cNvSpPr>
          <p:nvPr/>
        </p:nvSpPr>
        <p:spPr bwMode="auto">
          <a:xfrm>
            <a:off x="341313" y="2259013"/>
            <a:ext cx="1108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981075" indent="-981075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200" i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TW" sz="1200" i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r>
              <a:rPr lang="zh-TW" altLang="en-US" sz="1200" i="0">
                <a:solidFill>
                  <a:srgbClr val="FF0000"/>
                </a:solidFill>
                <a:latin typeface="Times New Roman" panose="02020603050405020304" pitchFamily="18" charset="0"/>
              </a:rPr>
              <a:t>）、（</a:t>
            </a:r>
            <a:r>
              <a:rPr lang="en-US" altLang="zh-TW" sz="1200" i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r>
              <a:rPr lang="zh-TW" altLang="en-US" sz="1200" i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endParaRPr lang="en-US" altLang="zh-TW" sz="1200" i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69863" y="5264150"/>
          <a:ext cx="8820150" cy="457200"/>
        </p:xfrm>
        <a:graphic>
          <a:graphicData uri="http://schemas.openxmlformats.org/drawingml/2006/table">
            <a:tbl>
              <a:tblPr/>
              <a:tblGrid>
                <a:gridCol w="1431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9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1200" b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槓桿比率</a:t>
                      </a:r>
                      <a:endParaRPr kumimoji="1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60000/(60000+141840)×100%=</a:t>
                      </a:r>
                      <a:r>
                        <a:rPr kumimoji="1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29.72%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225000/1173000×100%=</a:t>
                      </a:r>
                      <a:r>
                        <a:rPr kumimoji="1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19.18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0/42000×100%=0%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5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5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5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5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5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5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899" grpId="0"/>
      <p:bldP spid="545900" grpId="0"/>
      <p:bldP spid="545903" grpId="0"/>
      <p:bldP spid="54590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71683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E577D958-39F9-425E-A2F9-BBE425C6963C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kumimoji="0" lang="en-US" altLang="zh-TW" sz="1200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7543800" cy="1295400"/>
          </a:xfrm>
          <a:noFill/>
        </p:spPr>
        <p:txBody>
          <a:bodyPr/>
          <a:lstStyle/>
          <a:p>
            <a:pPr eaLnBrk="1" hangingPunct="1"/>
            <a:r>
              <a:rPr lang="zh-TW" altLang="en-US" sz="3400" smtClean="0"/>
              <a:t>活動四：</a:t>
            </a:r>
            <a:r>
              <a:rPr lang="en-US" altLang="zh-TW" sz="3400" smtClean="0"/>
              <a:t/>
            </a:r>
            <a:br>
              <a:rPr lang="en-US" altLang="zh-TW" sz="3400" smtClean="0"/>
            </a:br>
            <a:r>
              <a:rPr lang="zh-TW" altLang="en-US" sz="3400" smtClean="0"/>
              <a:t>他們在談論哪間公司？（答案）</a:t>
            </a:r>
            <a:endParaRPr lang="en-US" altLang="zh-TW" sz="3400" smtClean="0"/>
          </a:p>
        </p:txBody>
      </p:sp>
      <p:sp>
        <p:nvSpPr>
          <p:cNvPr id="71685" name="Rectangle 3"/>
          <p:cNvSpPr>
            <a:spLocks noChangeArrowheads="1"/>
          </p:cNvSpPr>
          <p:nvPr/>
        </p:nvSpPr>
        <p:spPr bwMode="auto">
          <a:xfrm>
            <a:off x="520700" y="2519363"/>
            <a:ext cx="6570663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zh-TW" sz="2800" i="0">
                <a:latin typeface="Comic Sans MS" panose="030F0702030302020204" pitchFamily="66" charset="0"/>
                <a:cs typeface="Times New Roman" panose="02020603050405020304" pitchFamily="18" charset="0"/>
              </a:rPr>
              <a:t>報表</a:t>
            </a:r>
            <a:r>
              <a:rPr lang="en-US" altLang="zh-TW" sz="2800" i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TW" altLang="en-US" sz="2800" i="0">
                <a:latin typeface="Times New Roman" panose="02020603050405020304" pitchFamily="18" charset="0"/>
                <a:cs typeface="Times New Roman" panose="02020603050405020304" pitchFamily="18" charset="0"/>
              </a:rPr>
              <a:t>屬於公司</a:t>
            </a:r>
            <a:r>
              <a:rPr lang="en-US" altLang="zh-TW" sz="2800" i="0" u="sng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C     </a:t>
            </a:r>
            <a:r>
              <a:rPr lang="zh-TW" altLang="en-US" sz="2800" i="0" u="sng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TW" sz="2800" i="0" u="sng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zh-TW" sz="2800" i="0">
              <a:solidFill>
                <a:srgbClr val="3333FF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2800" i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zh-TW" sz="2800" i="0">
                <a:latin typeface="Comic Sans MS" panose="030F0702030302020204" pitchFamily="66" charset="0"/>
                <a:cs typeface="Times New Roman" panose="02020603050405020304" pitchFamily="18" charset="0"/>
              </a:rPr>
              <a:t>報表</a:t>
            </a:r>
            <a:r>
              <a:rPr lang="en-US" altLang="zh-TW" sz="2800" i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TW" altLang="en-US" sz="2800" i="0">
                <a:latin typeface="Times New Roman" panose="02020603050405020304" pitchFamily="18" charset="0"/>
                <a:cs typeface="Times New Roman" panose="02020603050405020304" pitchFamily="18" charset="0"/>
              </a:rPr>
              <a:t>屬於公司</a:t>
            </a:r>
            <a:r>
              <a:rPr lang="en-US" altLang="zh-TW" sz="2800" i="0" u="sng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A     </a:t>
            </a:r>
            <a:r>
              <a:rPr lang="zh-TW" altLang="en-US" sz="2800" i="0" u="sng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TW" sz="2800" i="0">
              <a:solidFill>
                <a:srgbClr val="3333FF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2800" i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zh-TW" sz="2800" i="0">
                <a:latin typeface="Comic Sans MS" panose="030F0702030302020204" pitchFamily="66" charset="0"/>
                <a:cs typeface="Times New Roman" panose="02020603050405020304" pitchFamily="18" charset="0"/>
              </a:rPr>
              <a:t>報表</a:t>
            </a:r>
            <a:r>
              <a:rPr lang="en-US" altLang="zh-TW" sz="2800" i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zh-TW" altLang="en-US" sz="2800" i="0">
                <a:latin typeface="Times New Roman" panose="02020603050405020304" pitchFamily="18" charset="0"/>
                <a:cs typeface="Times New Roman" panose="02020603050405020304" pitchFamily="18" charset="0"/>
              </a:rPr>
              <a:t>屬於公司</a:t>
            </a:r>
            <a:r>
              <a:rPr lang="en-US" altLang="zh-TW" sz="2800" i="0" u="sng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B     </a:t>
            </a:r>
            <a:r>
              <a:rPr lang="zh-TW" altLang="en-US" sz="2800" i="0" u="sng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TW" sz="2800" i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1449388"/>
            <a:ext cx="8228013" cy="4319587"/>
          </a:xfrm>
          <a:solidFill>
            <a:schemeClr val="bg1">
              <a:alpha val="50195"/>
            </a:schemeClr>
          </a:solidFill>
        </p:spPr>
        <p:txBody>
          <a:bodyPr/>
          <a:lstStyle/>
          <a:p>
            <a:pPr marL="0" indent="0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zh-TW" altLang="zh-TW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比率分析</a:t>
            </a:r>
            <a:r>
              <a:rPr lang="zh-TW" altLang="en-US" sz="2800" dirty="0">
                <a:latin typeface="Times New Roman" panose="02020603050405020304" pitchFamily="18" charset="0"/>
              </a:rPr>
              <a:t>的主要限制：</a:t>
            </a:r>
            <a:endParaRPr lang="en-US" altLang="zh-TW" sz="2800" dirty="0">
              <a:latin typeface="Times New Roman" panose="02020603050405020304" pitchFamily="18" charset="0"/>
            </a:endParaRPr>
          </a:p>
          <a:p>
            <a:pPr marL="528638" indent="-420688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zh-TW" sz="2800" kern="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比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率分析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使用過往的資料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——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並非當前資訊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528638" indent="-420688">
              <a:buFont typeface="Wingdings" panose="05000000000000000000" pitchFamily="2" charset="2"/>
              <a:buChar char="Ø"/>
              <a:defRPr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比率只反映公司的量化資料，不能全面反映公司表現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528638" indent="-420688">
              <a:buFont typeface="Wingdings" panose="05000000000000000000" pitchFamily="2" charset="2"/>
              <a:buChar char="Ø"/>
              <a:defRPr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不同公司的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會計政策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或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準則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不一，故難以進行比較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1322388" lvl="2" indent="-330200">
              <a:buFont typeface="Times New Roman" panose="02020603050405020304" pitchFamily="18" charset="0"/>
              <a:buChar char="−"/>
              <a:defRPr/>
            </a:pPr>
            <a:r>
              <a:rPr lang="en-US" altLang="zh-TW" dirty="0">
                <a:solidFill>
                  <a:srgbClr val="00CCFF"/>
                </a:solidFill>
                <a:latin typeface="Times New Roman" panose="02020603050405020304" pitchFamily="18" charset="0"/>
              </a:rPr>
              <a:t>	  </a:t>
            </a:r>
            <a:endParaRPr lang="en-US" altLang="zh-TW" dirty="0">
              <a:latin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9900" y="511175"/>
            <a:ext cx="2698750" cy="523875"/>
          </a:xfrm>
          <a:prstGeom prst="rect">
            <a:avLst/>
          </a:prstGeom>
          <a:solidFill>
            <a:srgbClr val="FED6F0"/>
          </a:solidFill>
          <a:ln>
            <a:noFill/>
          </a:ln>
        </p:spPr>
        <p:txBody>
          <a:bodyPr wrap="none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zh-TW" altLang="zh-TW" sz="2800" b="1" kern="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比</a:t>
            </a:r>
            <a:r>
              <a:rPr lang="zh-TW" altLang="en-US" sz="2800" b="1" kern="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率分析</a:t>
            </a:r>
            <a:r>
              <a:rPr lang="zh-TW" altLang="en-US" sz="2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的限制</a:t>
            </a:r>
            <a:endParaRPr lang="en-US" altLang="zh-TW" sz="28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7373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i="1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i="1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i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nimBg="1"/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75779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D4CE99E6-B74F-40E8-AF5A-3AC57722CD02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kumimoji="0" lang="en-US" altLang="zh-TW" sz="1200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88913"/>
            <a:ext cx="8101013" cy="1182687"/>
          </a:xfrm>
          <a:noFill/>
        </p:spPr>
        <p:txBody>
          <a:bodyPr/>
          <a:lstStyle/>
          <a:p>
            <a:pPr eaLnBrk="1" hangingPunct="1"/>
            <a:r>
              <a:rPr lang="zh-TW" altLang="en-US" sz="2800" smtClean="0"/>
              <a:t>活動五：比較一間公司的歷年表現</a:t>
            </a:r>
            <a:endParaRPr lang="en-US" altLang="zh-TW" sz="2800" smtClean="0"/>
          </a:p>
        </p:txBody>
      </p:sp>
      <p:graphicFrame>
        <p:nvGraphicFramePr>
          <p:cNvPr id="40022" name="Group 86"/>
          <p:cNvGraphicFramePr>
            <a:graphicFrameLocks noGrp="1"/>
          </p:cNvGraphicFramePr>
          <p:nvPr>
            <p:ph idx="4294967295"/>
          </p:nvPr>
        </p:nvGraphicFramePr>
        <p:xfrm>
          <a:off x="746125" y="2078038"/>
          <a:ext cx="7786688" cy="3101977"/>
        </p:xfrm>
        <a:graphic>
          <a:graphicData uri="http://schemas.openxmlformats.org/drawingml/2006/table">
            <a:tbl>
              <a:tblPr/>
              <a:tblGrid>
                <a:gridCol w="2790825">
                  <a:extLst>
                    <a:ext uri="{9D8B030D-6E8A-4147-A177-3AD203B41FA5}">
                      <a16:colId xmlns:a16="http://schemas.microsoft.com/office/drawing/2014/main" val="1528919680"/>
                    </a:ext>
                  </a:extLst>
                </a:gridCol>
                <a:gridCol w="2624138">
                  <a:extLst>
                    <a:ext uri="{9D8B030D-6E8A-4147-A177-3AD203B41FA5}">
                      <a16:colId xmlns:a16="http://schemas.microsoft.com/office/drawing/2014/main" val="1646897410"/>
                    </a:ext>
                  </a:extLst>
                </a:gridCol>
                <a:gridCol w="2371725">
                  <a:extLst>
                    <a:ext uri="{9D8B030D-6E8A-4147-A177-3AD203B41FA5}">
                      <a16:colId xmlns:a16="http://schemas.microsoft.com/office/drawing/2014/main" val="2618282179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20X1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20X2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211225"/>
                  </a:ext>
                </a:extLst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毛利率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278609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純利率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302129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動用資金報酬率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549965"/>
                  </a:ext>
                </a:extLst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流動比率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337906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速</a:t>
                      </a: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動比率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268854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存貨周轉率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883930"/>
                  </a:ext>
                </a:extLst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應收</a:t>
                      </a: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貨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款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周轉率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32162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總資產周轉率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379640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50A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槓桿比率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50A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985169"/>
                  </a:ext>
                </a:extLst>
              </a:tr>
            </a:tbl>
          </a:graphicData>
        </a:graphic>
      </p:graphicFrame>
      <p:pic>
        <p:nvPicPr>
          <p:cNvPr id="75827" name="Picture 79" descr="MCj043485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0714">
            <a:off x="4302125" y="2798763"/>
            <a:ext cx="2789238" cy="278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77827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F80C6E13-8688-4926-B5F3-6E405DFF6CB2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kumimoji="0" lang="en-US" altLang="zh-TW" sz="1200"/>
          </a:p>
        </p:txBody>
      </p:sp>
      <p:graphicFrame>
        <p:nvGraphicFramePr>
          <p:cNvPr id="40022" name="Group 8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75093400"/>
              </p:ext>
            </p:extLst>
          </p:nvPr>
        </p:nvGraphicFramePr>
        <p:xfrm>
          <a:off x="431800" y="1462088"/>
          <a:ext cx="7786688" cy="4465634"/>
        </p:xfrm>
        <a:graphic>
          <a:graphicData uri="http://schemas.openxmlformats.org/drawingml/2006/table">
            <a:tbl>
              <a:tblPr/>
              <a:tblGrid>
                <a:gridCol w="2790825">
                  <a:extLst>
                    <a:ext uri="{9D8B030D-6E8A-4147-A177-3AD203B41FA5}">
                      <a16:colId xmlns:a16="http://schemas.microsoft.com/office/drawing/2014/main" val="3217763783"/>
                    </a:ext>
                  </a:extLst>
                </a:gridCol>
                <a:gridCol w="2624138">
                  <a:extLst>
                    <a:ext uri="{9D8B030D-6E8A-4147-A177-3AD203B41FA5}">
                      <a16:colId xmlns:a16="http://schemas.microsoft.com/office/drawing/2014/main" val="2241164910"/>
                    </a:ext>
                  </a:extLst>
                </a:gridCol>
                <a:gridCol w="2371725">
                  <a:extLst>
                    <a:ext uri="{9D8B030D-6E8A-4147-A177-3AD203B41FA5}">
                      <a16:colId xmlns:a16="http://schemas.microsoft.com/office/drawing/2014/main" val="2108119586"/>
                    </a:ext>
                  </a:extLst>
                </a:gridCol>
              </a:tblGrid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20X1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20X2</a:t>
                      </a: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911261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毛利率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21600/57600x 100%</a:t>
                      </a:r>
                      <a:endParaRPr kumimoji="0" lang="zh-TW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= 37.5%</a:t>
                      </a:r>
                      <a:endParaRPr kumimoji="0" lang="zh-TW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1746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74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19200/60000x 100%</a:t>
                      </a:r>
                      <a:endParaRPr kumimoji="0" lang="zh-TW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174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= 32.0%</a:t>
                      </a:r>
                      <a:endParaRPr kumimoji="0" lang="zh-TW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622100"/>
                  </a:ext>
                </a:extLst>
              </a:tr>
              <a:tr h="477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純利率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8400/57600x 100%</a:t>
                      </a:r>
                      <a:endParaRPr kumimoji="0" lang="zh-TW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= 14.58%</a:t>
                      </a:r>
                      <a:endParaRPr kumimoji="0" lang="zh-TW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 </a:t>
                      </a:r>
                      <a:endParaRPr kumimoji="0" lang="zh-TW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1746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74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7980/60000x 100%</a:t>
                      </a:r>
                      <a:endParaRPr kumimoji="0" lang="zh-TW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174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= 13.3%</a:t>
                      </a:r>
                      <a:endParaRPr kumimoji="0" lang="zh-TW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25504"/>
                  </a:ext>
                </a:extLst>
              </a:tr>
              <a:tr h="477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動用資金報酬率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8400/11400 x 100%</a:t>
                      </a:r>
                      <a:endParaRPr kumimoji="0" lang="zh-TW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=73.7%</a:t>
                      </a:r>
                      <a:endParaRPr kumimoji="0" lang="zh-TW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 </a:t>
                      </a:r>
                      <a:endParaRPr kumimoji="0" lang="zh-TW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1746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74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7980/16800x100%</a:t>
                      </a:r>
                      <a:endParaRPr kumimoji="0" lang="zh-TW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174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=47.5%</a:t>
                      </a:r>
                      <a:endParaRPr kumimoji="0" lang="zh-TW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68031"/>
                  </a:ext>
                </a:extLst>
              </a:tr>
              <a:tr h="477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流動比率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16200/5400:1</a:t>
                      </a:r>
                      <a:endParaRPr kumimoji="0" lang="zh-TW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= 3</a:t>
                      </a:r>
                      <a:r>
                        <a:rPr kumimoji="0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:1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 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1746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74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20400/6000:1</a:t>
                      </a:r>
                      <a:endParaRPr kumimoji="0" lang="zh-TW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174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=</a:t>
                      </a: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3.4:</a:t>
                      </a:r>
                      <a:r>
                        <a:rPr kumimoji="0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1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174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 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622279"/>
                  </a:ext>
                </a:extLst>
              </a:tr>
              <a:tr h="477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速</a:t>
                      </a: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動比率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(16200-3600)/5400:1</a:t>
                      </a:r>
                      <a:endParaRPr kumimoji="0" lang="zh-TW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= 2.33:</a:t>
                      </a:r>
                      <a:r>
                        <a:rPr kumimoji="0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1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 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 (20400-5400)/6000:1</a:t>
                      </a:r>
                      <a:endParaRPr kumimoji="0" lang="zh-TW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= 2.5:</a:t>
                      </a:r>
                      <a:r>
                        <a:rPr kumimoji="0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1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582516"/>
                  </a:ext>
                </a:extLst>
              </a:tr>
              <a:tr h="477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存貨周轉率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36000/3600</a:t>
                      </a:r>
                      <a:endParaRPr kumimoji="0" lang="zh-TW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= 10</a:t>
                      </a:r>
                      <a:r>
                        <a:rPr kumimoji="0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次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 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40800/5400</a:t>
                      </a:r>
                      <a:endParaRPr kumimoji="0" lang="zh-TW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= 7.56</a:t>
                      </a:r>
                      <a:r>
                        <a:rPr kumimoji="0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次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982498"/>
                  </a:ext>
                </a:extLst>
              </a:tr>
              <a:tr h="477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應收</a:t>
                      </a: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貨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款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周轉率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2063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57600/7200</a:t>
                      </a:r>
                      <a:endParaRPr kumimoji="0" lang="zh-TW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            = 8</a:t>
                      </a:r>
                      <a:r>
                        <a:rPr kumimoji="0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次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 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60000/12000</a:t>
                      </a:r>
                      <a:endParaRPr kumimoji="0" lang="zh-TW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= 5</a:t>
                      </a:r>
                      <a:r>
                        <a:rPr kumimoji="0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次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705285"/>
                  </a:ext>
                </a:extLst>
              </a:tr>
              <a:tr h="477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總資產周轉率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2063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57600/19800</a:t>
                      </a:r>
                      <a:endParaRPr kumimoji="0" lang="zh-TW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            = 2.9</a:t>
                      </a:r>
                      <a:r>
                        <a:rPr kumimoji="0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次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 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60000/25800</a:t>
                      </a:r>
                      <a:endParaRPr kumimoji="0" lang="zh-TW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= 2.33</a:t>
                      </a:r>
                      <a:r>
                        <a:rPr kumimoji="0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次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404133"/>
                  </a:ext>
                </a:extLst>
              </a:tr>
              <a:tr h="477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50A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槓桿比率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50A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2063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3000/14400 x 100%</a:t>
                      </a:r>
                      <a:endParaRPr kumimoji="0" lang="zh-TW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= 20.8%</a:t>
                      </a:r>
                      <a:endParaRPr kumimoji="0" lang="zh-TW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 </a:t>
                      </a:r>
                      <a:endParaRPr kumimoji="0" lang="zh-TW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3000/19800 x 100%</a:t>
                      </a:r>
                      <a:endParaRPr kumimoji="0" lang="zh-TW" alt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= 15.2%</a:t>
                      </a:r>
                      <a:endParaRPr kumimoji="0" lang="zh-TW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007905"/>
                  </a:ext>
                </a:extLst>
              </a:tr>
            </a:tbl>
          </a:graphicData>
        </a:graphic>
      </p:graphicFrame>
      <p:sp>
        <p:nvSpPr>
          <p:cNvPr id="77874" name="Rectangle 2"/>
          <p:cNvSpPr txBox="1">
            <a:spLocks noChangeArrowheads="1"/>
          </p:cNvSpPr>
          <p:nvPr/>
        </p:nvSpPr>
        <p:spPr bwMode="auto">
          <a:xfrm>
            <a:off x="285750" y="180975"/>
            <a:ext cx="8078788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800" b="1" i="0">
                <a:solidFill>
                  <a:schemeClr val="tx2"/>
                </a:solidFill>
              </a:rPr>
              <a:t>活動五：比較一間公司的歷年表現（答案）</a:t>
            </a:r>
            <a:endParaRPr lang="en-US" altLang="zh-TW" sz="2800" b="1" i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79875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F024BD51-F46D-40F1-88A8-99D37B4E83ED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kumimoji="0" lang="en-US" altLang="zh-TW" sz="1200"/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0"/>
            <a:ext cx="7543800" cy="1295400"/>
          </a:xfrm>
          <a:noFill/>
        </p:spPr>
        <p:txBody>
          <a:bodyPr/>
          <a:lstStyle/>
          <a:p>
            <a:pPr eaLnBrk="1" hangingPunct="1"/>
            <a:r>
              <a:rPr lang="zh-TW" altLang="en-US" smtClean="0"/>
              <a:t>結論</a:t>
            </a:r>
            <a:endParaRPr lang="en-US" altLang="zh-TW" smtClean="0"/>
          </a:p>
        </p:txBody>
      </p:sp>
      <p:sp>
        <p:nvSpPr>
          <p:cNvPr id="549891" name="Text Box 3"/>
          <p:cNvSpPr txBox="1">
            <a:spLocks noChangeArrowheads="1"/>
          </p:cNvSpPr>
          <p:nvPr/>
        </p:nvSpPr>
        <p:spPr bwMode="auto">
          <a:xfrm>
            <a:off x="390525" y="1323975"/>
            <a:ext cx="70231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3525" indent="-263525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zh-TW" altLang="zh-TW" sz="24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會計比率</a:t>
            </a:r>
            <a:r>
              <a:rPr lang="zh-TW" altLang="en-US" sz="2400" i="0" dirty="0"/>
              <a:t>可用於比較公司的</a:t>
            </a:r>
            <a:r>
              <a:rPr lang="zh-TW" altLang="en-US" sz="24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盈利能力</a:t>
            </a:r>
            <a:r>
              <a:rPr lang="zh-TW" altLang="en-US" sz="2400" i="0" dirty="0"/>
              <a:t>、</a:t>
            </a:r>
            <a:r>
              <a:rPr lang="zh-TW" altLang="en-US" sz="2400" i="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變現能力</a:t>
            </a:r>
            <a:r>
              <a:rPr lang="zh-TW" altLang="en-US" sz="2400" i="0" dirty="0"/>
              <a:t>、</a:t>
            </a:r>
            <a:r>
              <a:rPr lang="zh-TW" altLang="en-US" sz="2400" i="0" dirty="0">
                <a:solidFill>
                  <a:srgbClr val="9966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管理效能</a:t>
            </a:r>
            <a:r>
              <a:rPr lang="zh-TW" altLang="en-US" sz="2400" i="0" dirty="0"/>
              <a:t>和</a:t>
            </a:r>
            <a:r>
              <a:rPr lang="zh-TW" altLang="en-US" sz="2400" i="0" dirty="0">
                <a:solidFill>
                  <a:srgbClr val="850A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償債能力</a:t>
            </a:r>
            <a:r>
              <a:rPr lang="zh-TW" altLang="en-US" sz="2400" i="0" dirty="0"/>
              <a:t>。</a:t>
            </a:r>
            <a:r>
              <a:rPr lang="en-US" altLang="zh-TW" sz="2400" i="0" dirty="0"/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altLang="zh-TW" sz="2400" i="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zh-TW" altLang="en-US" sz="2400" i="0" dirty="0"/>
              <a:t>比率越高</a:t>
            </a:r>
            <a:r>
              <a:rPr lang="zh-TW" altLang="en-US" sz="2400" dirty="0"/>
              <a:t>不一定</a:t>
            </a:r>
            <a:r>
              <a:rPr lang="zh-TW" altLang="en-US" sz="2400" i="0" dirty="0"/>
              <a:t>代表狀況越好</a:t>
            </a:r>
            <a:endParaRPr lang="en-US" altLang="zh-TW" sz="2400" i="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altLang="zh-TW" sz="2400" i="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zh-TW" altLang="zh-TW" sz="2400" i="0" dirty="0">
                <a:latin typeface="Comic Sans MS" panose="030F0702030302020204" pitchFamily="66" charset="0"/>
                <a:cs typeface="Times New Roman" panose="02020603050405020304" pitchFamily="18" charset="0"/>
              </a:rPr>
              <a:t>比率分析</a:t>
            </a:r>
            <a:r>
              <a:rPr lang="zh-TW" altLang="en-US" sz="2400" i="0" dirty="0"/>
              <a:t>有其限制（詳見投影片</a:t>
            </a:r>
            <a:r>
              <a:rPr lang="en-US" altLang="zh-TW" sz="2400" i="0" dirty="0"/>
              <a:t>34</a:t>
            </a:r>
            <a:r>
              <a:rPr lang="zh-TW" altLang="en-US" sz="2400" i="0" dirty="0"/>
              <a:t>）。只看單一比率或會受誤導，應一併研究各個比率，從而</a:t>
            </a:r>
            <a:r>
              <a:rPr lang="zh-TW" altLang="en-US" sz="2400" i="0" dirty="0" smtClean="0"/>
              <a:t>了解</a:t>
            </a:r>
            <a:r>
              <a:rPr lang="zh-CN" altLang="en-US" sz="2400" i="0" dirty="0" smtClean="0"/>
              <a:t>整體狀況</a:t>
            </a:r>
            <a:r>
              <a:rPr lang="zh-TW" altLang="en-US" sz="2400" i="0" dirty="0" smtClean="0"/>
              <a:t>。</a:t>
            </a:r>
            <a:endParaRPr lang="en-US" altLang="zh-TW" sz="2400" i="0" dirty="0">
              <a:cs typeface="Arial" panose="020B0604020202020204" pitchFamily="34" charset="0"/>
            </a:endParaRPr>
          </a:p>
        </p:txBody>
      </p:sp>
      <p:pic>
        <p:nvPicPr>
          <p:cNvPr id="7987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2619375"/>
            <a:ext cx="1527175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81923" name="頁尾版面配置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312A5129-4A7C-4E58-B466-2AAEB17E7C9D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kumimoji="0" lang="en-US" altLang="zh-TW" sz="120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sz="4800" smtClean="0"/>
              <a:t>完</a:t>
            </a:r>
            <a:endParaRPr lang="en-US" altLang="zh-TW" sz="4800" smtClean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12291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3EF36203-739B-4990-B939-376BD44D8C4E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2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zh-TW" smtClean="0">
                <a:latin typeface="Comic Sans MS" panose="030F0702030302020204" pitchFamily="66" charset="0"/>
                <a:cs typeface="Times New Roman" panose="02020603050405020304" pitchFamily="18" charset="0"/>
              </a:rPr>
              <a:t>盈利能力比率</a:t>
            </a:r>
            <a:endParaRPr lang="en-US" altLang="zh-TW" smtClean="0"/>
          </a:p>
        </p:txBody>
      </p:sp>
      <p:sp>
        <p:nvSpPr>
          <p:cNvPr id="12293" name="Text Box 36"/>
          <p:cNvSpPr txBox="1">
            <a:spLocks noChangeArrowheads="1"/>
          </p:cNvSpPr>
          <p:nvPr/>
        </p:nvSpPr>
        <p:spPr bwMode="auto">
          <a:xfrm>
            <a:off x="520700" y="1808163"/>
            <a:ext cx="7021513" cy="584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i="0"/>
              <a:t>衡量一間公司賺取利潤的能力。</a:t>
            </a:r>
            <a:endParaRPr lang="en-US" altLang="zh-TW" i="0"/>
          </a:p>
        </p:txBody>
      </p:sp>
      <p:pic>
        <p:nvPicPr>
          <p:cNvPr id="1229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879850"/>
            <a:ext cx="1927225" cy="1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圖片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8" y="2725738"/>
            <a:ext cx="5116512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圖片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3997325"/>
            <a:ext cx="5043487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14339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508E51A6-D1FC-4373-A87A-7D732FA4B374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2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zh-TW" smtClean="0">
                <a:latin typeface="Comic Sans MS" panose="030F0702030302020204" pitchFamily="66" charset="0"/>
                <a:cs typeface="Times New Roman" panose="02020603050405020304" pitchFamily="18" charset="0"/>
              </a:rPr>
              <a:t>盈利能力比率</a:t>
            </a:r>
            <a:endParaRPr lang="en-US" altLang="zh-TW" smtClean="0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31800" y="5408613"/>
            <a:ext cx="6843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/>
              <a:t>*</a:t>
            </a:r>
            <a:r>
              <a:rPr lang="zh-TW" altLang="en-US" sz="1600"/>
              <a:t>備註：</a:t>
            </a:r>
            <a:r>
              <a:rPr lang="zh-TW" altLang="zh-TW" sz="1600">
                <a:latin typeface="Times New Roman" panose="02020603050405020304" pitchFamily="18" charset="0"/>
                <a:cs typeface="Times New Roman" panose="02020603050405020304" pitchFamily="18" charset="0"/>
              </a:rPr>
              <a:t>資</a:t>
            </a:r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本</a:t>
            </a:r>
            <a:r>
              <a:rPr lang="zh-TW" altLang="en-US" sz="1600"/>
              <a:t>＝（</a:t>
            </a:r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期初</a:t>
            </a:r>
            <a:r>
              <a:rPr lang="zh-TW" altLang="zh-TW" sz="1600">
                <a:latin typeface="Times New Roman" panose="02020603050405020304" pitchFamily="18" charset="0"/>
                <a:cs typeface="Times New Roman" panose="02020603050405020304" pitchFamily="18" charset="0"/>
              </a:rPr>
              <a:t>資</a:t>
            </a:r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本</a:t>
            </a:r>
            <a:r>
              <a:rPr lang="zh-TW" altLang="en-US" sz="1600"/>
              <a:t>＋</a:t>
            </a:r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期末</a:t>
            </a:r>
            <a:r>
              <a:rPr lang="zh-TW" altLang="zh-TW" sz="1600">
                <a:latin typeface="Times New Roman" panose="02020603050405020304" pitchFamily="18" charset="0"/>
                <a:cs typeface="Times New Roman" panose="02020603050405020304" pitchFamily="18" charset="0"/>
              </a:rPr>
              <a:t>資</a:t>
            </a:r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本</a:t>
            </a:r>
            <a:r>
              <a:rPr lang="zh-TW" altLang="en-US" sz="1600"/>
              <a:t>）／</a:t>
            </a:r>
            <a:r>
              <a:rPr lang="en-US" altLang="zh-TW" sz="1600"/>
              <a:t>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/>
              <a:t>	  </a:t>
            </a:r>
            <a:r>
              <a:rPr lang="zh-TW" altLang="en-US" sz="1600"/>
              <a:t>在有限公司中，</a:t>
            </a:r>
            <a:r>
              <a:rPr lang="zh-TW" altLang="zh-TW" sz="1600">
                <a:latin typeface="Times New Roman" panose="02020603050405020304" pitchFamily="18" charset="0"/>
                <a:cs typeface="Times New Roman" panose="02020603050405020304" pitchFamily="18" charset="0"/>
              </a:rPr>
              <a:t>資</a:t>
            </a:r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本</a:t>
            </a:r>
            <a:r>
              <a:rPr lang="zh-TW" altLang="en-US" sz="1600"/>
              <a:t>＝</a:t>
            </a:r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股本</a:t>
            </a:r>
            <a:r>
              <a:rPr lang="zh-TW" altLang="en-US" sz="1600"/>
              <a:t>＋</a:t>
            </a:r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長期負債</a:t>
            </a:r>
            <a:endParaRPr lang="en-US" altLang="zh-TW" sz="1600"/>
          </a:p>
        </p:txBody>
      </p:sp>
      <p:sp>
        <p:nvSpPr>
          <p:cNvPr id="14342" name="TextBox 1"/>
          <p:cNvSpPr txBox="1">
            <a:spLocks noChangeArrowheads="1"/>
          </p:cNvSpPr>
          <p:nvPr/>
        </p:nvSpPr>
        <p:spPr bwMode="auto">
          <a:xfrm>
            <a:off x="390525" y="2298700"/>
            <a:ext cx="6562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3600"/>
              <a:t>3. </a:t>
            </a:r>
            <a:r>
              <a:rPr lang="zh-TW" altLang="zh-TW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動用資金報酬率</a:t>
            </a:r>
            <a:endParaRPr lang="zh-TW" altLang="en-US" sz="36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343" name="圖片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3597275"/>
            <a:ext cx="35401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94937" y="3559790"/>
            <a:ext cx="3561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/>
              <a:t># </a:t>
            </a:r>
            <a:endParaRPr lang="zh-TW" altLang="en-US" sz="1600" b="1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57200" y="4779170"/>
            <a:ext cx="68437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 smtClean="0"/>
              <a:t># </a:t>
            </a:r>
            <a:r>
              <a:rPr lang="zh-TW" altLang="en-US" sz="1600" dirty="0" smtClean="0"/>
              <a:t>利息及稅前純利</a:t>
            </a:r>
            <a:endParaRPr lang="en-US" altLang="zh-TW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16387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9F6DBBDF-0174-481A-B218-43925958062B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zh-TW" sz="12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流動資金比率</a:t>
            </a:r>
            <a:endParaRPr lang="en-US" altLang="zh-TW" smtClean="0"/>
          </a:p>
        </p:txBody>
      </p:sp>
      <p:sp>
        <p:nvSpPr>
          <p:cNvPr id="16389" name="Rectangle 36"/>
          <p:cNvSpPr>
            <a:spLocks noChangeArrowheads="1"/>
          </p:cNvSpPr>
          <p:nvPr/>
        </p:nvSpPr>
        <p:spPr bwMode="auto">
          <a:xfrm>
            <a:off x="520700" y="1808163"/>
            <a:ext cx="5929313" cy="584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i="0"/>
              <a:t>衡量公司償還短期</a:t>
            </a:r>
            <a:r>
              <a:rPr lang="zh-TW" altLang="zh-TW" i="0">
                <a:latin typeface="Times New Roman" panose="02020603050405020304" pitchFamily="18" charset="0"/>
                <a:cs typeface="Times New Roman" panose="02020603050405020304" pitchFamily="18" charset="0"/>
              </a:rPr>
              <a:t>債</a:t>
            </a:r>
            <a:r>
              <a:rPr lang="zh-TW" altLang="en-US" i="0">
                <a:latin typeface="Times New Roman" panose="02020603050405020304" pitchFamily="18" charset="0"/>
                <a:cs typeface="Times New Roman" panose="02020603050405020304" pitchFamily="18" charset="0"/>
              </a:rPr>
              <a:t>務</a:t>
            </a:r>
            <a:r>
              <a:rPr lang="zh-TW" altLang="en-US" i="0"/>
              <a:t>的能力。</a:t>
            </a:r>
            <a:endParaRPr lang="en-US" altLang="zh-TW" i="0"/>
          </a:p>
        </p:txBody>
      </p:sp>
      <p:pic>
        <p:nvPicPr>
          <p:cNvPr id="16390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338513"/>
            <a:ext cx="1973262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文字方塊 9"/>
          <p:cNvSpPr txBox="1">
            <a:spLocks noChangeArrowheads="1"/>
          </p:cNvSpPr>
          <p:nvPr/>
        </p:nvSpPr>
        <p:spPr bwMode="auto">
          <a:xfrm>
            <a:off x="457200" y="2751138"/>
            <a:ext cx="914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HK"/>
              <a:t>1.</a:t>
            </a:r>
            <a:endParaRPr lang="zh-HK" altLang="en-US"/>
          </a:p>
        </p:txBody>
      </p:sp>
      <p:sp>
        <p:nvSpPr>
          <p:cNvPr id="16392" name="文字方塊 10"/>
          <p:cNvSpPr txBox="1">
            <a:spLocks noChangeArrowheads="1"/>
          </p:cNvSpPr>
          <p:nvPr/>
        </p:nvSpPr>
        <p:spPr bwMode="auto">
          <a:xfrm>
            <a:off x="520700" y="41148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HK"/>
              <a:t>2.</a:t>
            </a:r>
            <a:endParaRPr lang="zh-HK" altLang="en-US"/>
          </a:p>
        </p:txBody>
      </p:sp>
      <p:pic>
        <p:nvPicPr>
          <p:cNvPr id="16393" name="文字方塊 1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276600"/>
            <a:ext cx="7213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圖片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4664075"/>
            <a:ext cx="61039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18435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C863CBE9-35D4-475D-B259-D6E0734D344E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zh-TW" sz="12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Comic Sans MS" panose="030F0702030302020204" pitchFamily="66" charset="0"/>
                <a:cs typeface="Times New Roman" panose="02020603050405020304" pitchFamily="18" charset="0"/>
              </a:rPr>
              <a:t>管理效能比率</a:t>
            </a:r>
            <a:endParaRPr lang="en-US" altLang="zh-TW" smtClean="0"/>
          </a:p>
        </p:txBody>
      </p:sp>
      <p:sp>
        <p:nvSpPr>
          <p:cNvPr id="18437" name="Rectangle 60"/>
          <p:cNvSpPr>
            <a:spLocks noChangeArrowheads="1"/>
          </p:cNvSpPr>
          <p:nvPr/>
        </p:nvSpPr>
        <p:spPr bwMode="auto">
          <a:xfrm>
            <a:off x="604838" y="1701800"/>
            <a:ext cx="5108575" cy="584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TW" altLang="en-US" i="0">
                <a:latin typeface="Comic Sans MS" panose="030F0702030302020204" pitchFamily="66" charset="0"/>
                <a:cs typeface="Times New Roman" panose="02020603050405020304" pitchFamily="18" charset="0"/>
              </a:rPr>
              <a:t>公司有效運用資產的能力。</a:t>
            </a:r>
            <a:endParaRPr lang="en-US" altLang="zh-TW" i="0"/>
          </a:p>
        </p:txBody>
      </p:sp>
      <p:sp>
        <p:nvSpPr>
          <p:cNvPr id="18438" name="Text Box 63"/>
          <p:cNvSpPr txBox="1">
            <a:spLocks noChangeArrowheads="1"/>
          </p:cNvSpPr>
          <p:nvPr/>
        </p:nvSpPr>
        <p:spPr bwMode="auto">
          <a:xfrm>
            <a:off x="428625" y="5614988"/>
            <a:ext cx="75723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baseline="30000"/>
              <a:t>#</a:t>
            </a:r>
            <a:r>
              <a:rPr lang="zh-TW" altLang="en-US" sz="1600"/>
              <a:t>備註：</a:t>
            </a:r>
            <a:r>
              <a:rPr lang="zh-TW" altLang="zh-TW" sz="1600"/>
              <a:t>平均存貨</a:t>
            </a:r>
            <a:r>
              <a:rPr lang="zh-TW" altLang="en-US" sz="1600"/>
              <a:t>＝（</a:t>
            </a:r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期初存貨</a:t>
            </a:r>
            <a:r>
              <a:rPr lang="zh-TW" altLang="en-US" sz="1600"/>
              <a:t>＋</a:t>
            </a:r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期末存貨</a:t>
            </a:r>
            <a:r>
              <a:rPr lang="zh-TW" altLang="en-US" sz="1600"/>
              <a:t>）／</a:t>
            </a:r>
            <a:r>
              <a:rPr lang="en-US" altLang="zh-TW" sz="1600"/>
              <a:t>2</a:t>
            </a:r>
          </a:p>
        </p:txBody>
      </p:sp>
      <p:pic>
        <p:nvPicPr>
          <p:cNvPr id="18439" name="圖片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427288"/>
            <a:ext cx="6018213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20483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C004154C-0894-4E47-8D60-360BD306298D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zh-TW" sz="12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Comic Sans MS" panose="030F0702030302020204" pitchFamily="66" charset="0"/>
                <a:cs typeface="Times New Roman" panose="02020603050405020304" pitchFamily="18" charset="0"/>
              </a:rPr>
              <a:t>管理效能比率</a:t>
            </a:r>
            <a:endParaRPr lang="en-US" altLang="zh-TW" smtClean="0"/>
          </a:p>
        </p:txBody>
      </p:sp>
      <p:sp>
        <p:nvSpPr>
          <p:cNvPr id="20485" name="文字方塊 3"/>
          <p:cNvSpPr txBox="1">
            <a:spLocks noChangeArrowheads="1"/>
          </p:cNvSpPr>
          <p:nvPr/>
        </p:nvSpPr>
        <p:spPr bwMode="auto">
          <a:xfrm>
            <a:off x="204788" y="1636713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HK"/>
              <a:t>2.</a:t>
            </a:r>
            <a:endParaRPr lang="zh-HK" altLang="en-US"/>
          </a:p>
        </p:txBody>
      </p:sp>
      <p:sp>
        <p:nvSpPr>
          <p:cNvPr id="20486" name="文字方塊 9"/>
          <p:cNvSpPr txBox="1">
            <a:spLocks noChangeArrowheads="1"/>
          </p:cNvSpPr>
          <p:nvPr/>
        </p:nvSpPr>
        <p:spPr bwMode="auto">
          <a:xfrm>
            <a:off x="254000" y="3646488"/>
            <a:ext cx="815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HK"/>
              <a:t>3.</a:t>
            </a:r>
            <a:endParaRPr lang="zh-HK" altLang="en-US"/>
          </a:p>
        </p:txBody>
      </p:sp>
      <p:pic>
        <p:nvPicPr>
          <p:cNvPr id="20487" name="文字方塊 1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4292600"/>
            <a:ext cx="80772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圖片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2098675"/>
            <a:ext cx="7543801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lang="en-US" altLang="zh-TW" sz="1000" kern="100" dirty="0">
                <a:latin typeface="Times New Roman" panose="02020603050405020304" pitchFamily="18" charset="0"/>
              </a:rPr>
              <a:t>M01</a:t>
            </a:r>
            <a:endParaRPr kumimoji="0" lang="en-US" altLang="zh-TW" sz="1000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zh-TW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企業比率分析</a:t>
            </a:r>
            <a:r>
              <a:rPr kumimoji="0" lang="en-US" altLang="zh-TW" sz="1000" dirty="0"/>
              <a:t> </a:t>
            </a:r>
          </a:p>
        </p:txBody>
      </p:sp>
      <p:sp>
        <p:nvSpPr>
          <p:cNvPr id="22531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7A318EDF-7A95-4103-BE15-BED9ECB3F9FE}" type="slidenum">
              <a:rPr kumimoji="0" lang="en-US" altLang="zh-TW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zh-TW" sz="12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Comic Sans MS" panose="030F0702030302020204" pitchFamily="66" charset="0"/>
                <a:cs typeface="Times New Roman" panose="02020603050405020304" pitchFamily="18" charset="0"/>
              </a:rPr>
              <a:t>管理效能比率</a:t>
            </a:r>
            <a:endParaRPr lang="en-US" altLang="zh-TW" smtClean="0"/>
          </a:p>
        </p:txBody>
      </p:sp>
      <p:pic>
        <p:nvPicPr>
          <p:cNvPr id="2253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508500"/>
            <a:ext cx="3141663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文字方塊 8"/>
          <p:cNvSpPr txBox="1">
            <a:spLocks noChangeArrowheads="1"/>
          </p:cNvSpPr>
          <p:nvPr/>
        </p:nvSpPr>
        <p:spPr bwMode="auto">
          <a:xfrm>
            <a:off x="611188" y="2066925"/>
            <a:ext cx="822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HK"/>
              <a:t>4.</a:t>
            </a:r>
            <a:endParaRPr lang="zh-HK" altLang="en-US"/>
          </a:p>
        </p:txBody>
      </p:sp>
      <p:pic>
        <p:nvPicPr>
          <p:cNvPr id="22535" name="文字方塊 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2908300"/>
            <a:ext cx="74295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981075" marR="0" indent="-981075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981075" marR="0" indent="-981075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16508</TotalTime>
  <Words>5571</Words>
  <Application>Microsoft Office PowerPoint</Application>
  <PresentationFormat>如螢幕大小 (4:3)</PresentationFormat>
  <Paragraphs>931</Paragraphs>
  <Slides>38</Slides>
  <Notes>38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38</vt:i4>
      </vt:variant>
    </vt:vector>
  </HeadingPairs>
  <TitlesOfParts>
    <vt:vector size="47" baseType="lpstr">
      <vt:lpstr>新細明體</vt:lpstr>
      <vt:lpstr>Arial</vt:lpstr>
      <vt:lpstr>Calibri</vt:lpstr>
      <vt:lpstr>Cambria Math</vt:lpstr>
      <vt:lpstr>Century Gothic</vt:lpstr>
      <vt:lpstr>Comic Sans MS</vt:lpstr>
      <vt:lpstr>Times New Roman</vt:lpstr>
      <vt:lpstr>Wingdings</vt:lpstr>
      <vt:lpstr>Network</vt:lpstr>
      <vt:lpstr>企業會財選修部分 商業管理單元─ 財務管理</vt:lpstr>
      <vt:lpstr>會計比率</vt:lpstr>
      <vt:lpstr>會計比率</vt:lpstr>
      <vt:lpstr>盈利能力比率</vt:lpstr>
      <vt:lpstr>盈利能力比率</vt:lpstr>
      <vt:lpstr>流動資金比率</vt:lpstr>
      <vt:lpstr>管理效能比率</vt:lpstr>
      <vt:lpstr>管理效能比率</vt:lpstr>
      <vt:lpstr>管理效能比率</vt:lpstr>
      <vt:lpstr>償債能力比率</vt:lpstr>
      <vt:lpstr>PowerPoint 簡報</vt:lpstr>
      <vt:lpstr>PowerPoint 簡報</vt:lpstr>
      <vt:lpstr>PowerPoint 簡報</vt:lpstr>
      <vt:lpstr>PowerPoint 簡報</vt:lpstr>
      <vt:lpstr>活動二：從財務報表找出 比率</vt:lpstr>
      <vt:lpstr>活動二：從財務報表找出 比率（答案）</vt:lpstr>
      <vt:lpstr>活動二：從財務報表找出 比率（答案）</vt:lpstr>
      <vt:lpstr>活動二：從財務報表找出 比率（答案）</vt:lpstr>
      <vt:lpstr>延伸學習活動</vt:lpstr>
      <vt:lpstr>總結</vt:lpstr>
      <vt:lpstr>總結</vt:lpstr>
      <vt:lpstr> 企業比率分析</vt:lpstr>
      <vt:lpstr>企業比率分析</vt:lpstr>
      <vt:lpstr>企業比率分析</vt:lpstr>
      <vt:lpstr>企業比率分析</vt:lpstr>
      <vt:lpstr>企業比率分析</vt:lpstr>
      <vt:lpstr>企業比率分析</vt:lpstr>
      <vt:lpstr>活動三： 哪間公司表現較佳？</vt:lpstr>
      <vt:lpstr>活動三： 哪間公司表現較佳？ （答案）</vt:lpstr>
      <vt:lpstr>活動三： 哪間公司表現較佳？ （答案）</vt:lpstr>
      <vt:lpstr>活動四：他們在談論哪間公司？</vt:lpstr>
      <vt:lpstr>活動四：他們在談論哪間公司？（答案）</vt:lpstr>
      <vt:lpstr>活動四： 他們在談論哪間公司？（答案）</vt:lpstr>
      <vt:lpstr>PowerPoint 簡報</vt:lpstr>
      <vt:lpstr>活動五：比較一間公司的歷年表現</vt:lpstr>
      <vt:lpstr>PowerPoint 簡報</vt:lpstr>
      <vt:lpstr>結論</vt:lpstr>
      <vt:lpstr>完</vt:lpstr>
    </vt:vector>
  </TitlesOfParts>
  <Company>VTC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NSS BAFS Curriculum Compulsory Part 1(d) Basics of Personal Financial Management</dc:title>
  <dc:creator>cdote</dc:creator>
  <cp:lastModifiedBy>CDO(TE)11</cp:lastModifiedBy>
  <cp:revision>922</cp:revision>
  <dcterms:created xsi:type="dcterms:W3CDTF">2007-06-28T07:45:19Z</dcterms:created>
  <dcterms:modified xsi:type="dcterms:W3CDTF">2024-02-20T04:21:44Z</dcterms:modified>
</cp:coreProperties>
</file>