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2"/>
  </p:notesMasterIdLst>
  <p:handoutMasterIdLst>
    <p:handoutMasterId r:id="rId93"/>
  </p:handoutMasterIdLst>
  <p:sldIdLst>
    <p:sldId id="555" r:id="rId2"/>
    <p:sldId id="696" r:id="rId3"/>
    <p:sldId id="742" r:id="rId4"/>
    <p:sldId id="596" r:id="rId5"/>
    <p:sldId id="598" r:id="rId6"/>
    <p:sldId id="599" r:id="rId7"/>
    <p:sldId id="601" r:id="rId8"/>
    <p:sldId id="602" r:id="rId9"/>
    <p:sldId id="603" r:id="rId10"/>
    <p:sldId id="604" r:id="rId11"/>
    <p:sldId id="606" r:id="rId12"/>
    <p:sldId id="607" r:id="rId13"/>
    <p:sldId id="630" r:id="rId14"/>
    <p:sldId id="609" r:id="rId15"/>
    <p:sldId id="610" r:id="rId16"/>
    <p:sldId id="631" r:id="rId17"/>
    <p:sldId id="632" r:id="rId18"/>
    <p:sldId id="633" r:id="rId19"/>
    <p:sldId id="634" r:id="rId20"/>
    <p:sldId id="635" r:id="rId21"/>
    <p:sldId id="640" r:id="rId22"/>
    <p:sldId id="615" r:id="rId23"/>
    <p:sldId id="642" r:id="rId24"/>
    <p:sldId id="651" r:id="rId25"/>
    <p:sldId id="616" r:id="rId26"/>
    <p:sldId id="743" r:id="rId27"/>
    <p:sldId id="618" r:id="rId28"/>
    <p:sldId id="623" r:id="rId29"/>
    <p:sldId id="624" r:id="rId30"/>
    <p:sldId id="626" r:id="rId31"/>
    <p:sldId id="695" r:id="rId32"/>
    <p:sldId id="738" r:id="rId33"/>
    <p:sldId id="739" r:id="rId34"/>
    <p:sldId id="741" r:id="rId35"/>
    <p:sldId id="701" r:id="rId36"/>
    <p:sldId id="724" r:id="rId37"/>
    <p:sldId id="699" r:id="rId38"/>
    <p:sldId id="700" r:id="rId39"/>
    <p:sldId id="698" r:id="rId40"/>
    <p:sldId id="702" r:id="rId41"/>
    <p:sldId id="703" r:id="rId42"/>
    <p:sldId id="627" r:id="rId43"/>
    <p:sldId id="628" r:id="rId44"/>
    <p:sldId id="629" r:id="rId45"/>
    <p:sldId id="653" r:id="rId46"/>
    <p:sldId id="654" r:id="rId47"/>
    <p:sldId id="655" r:id="rId48"/>
    <p:sldId id="656" r:id="rId49"/>
    <p:sldId id="657" r:id="rId50"/>
    <p:sldId id="658" r:id="rId51"/>
    <p:sldId id="662" r:id="rId52"/>
    <p:sldId id="664" r:id="rId53"/>
    <p:sldId id="705" r:id="rId54"/>
    <p:sldId id="665" r:id="rId55"/>
    <p:sldId id="666" r:id="rId56"/>
    <p:sldId id="668" r:id="rId57"/>
    <p:sldId id="672" r:id="rId58"/>
    <p:sldId id="675" r:id="rId59"/>
    <p:sldId id="707" r:id="rId60"/>
    <p:sldId id="706" r:id="rId61"/>
    <p:sldId id="676" r:id="rId62"/>
    <p:sldId id="677" r:id="rId63"/>
    <p:sldId id="680" r:id="rId64"/>
    <p:sldId id="681" r:id="rId65"/>
    <p:sldId id="709" r:id="rId66"/>
    <p:sldId id="710" r:id="rId67"/>
    <p:sldId id="712" r:id="rId68"/>
    <p:sldId id="711" r:id="rId69"/>
    <p:sldId id="692" r:id="rId70"/>
    <p:sldId id="693" r:id="rId71"/>
    <p:sldId id="713" r:id="rId72"/>
    <p:sldId id="725" r:id="rId73"/>
    <p:sldId id="729" r:id="rId74"/>
    <p:sldId id="730" r:id="rId75"/>
    <p:sldId id="731" r:id="rId76"/>
    <p:sldId id="732" r:id="rId77"/>
    <p:sldId id="733" r:id="rId78"/>
    <p:sldId id="734" r:id="rId79"/>
    <p:sldId id="735" r:id="rId80"/>
    <p:sldId id="736" r:id="rId81"/>
    <p:sldId id="737" r:id="rId82"/>
    <p:sldId id="716" r:id="rId83"/>
    <p:sldId id="717" r:id="rId84"/>
    <p:sldId id="718" r:id="rId85"/>
    <p:sldId id="719" r:id="rId86"/>
    <p:sldId id="715" r:id="rId87"/>
    <p:sldId id="720" r:id="rId88"/>
    <p:sldId id="721" r:id="rId89"/>
    <p:sldId id="722" r:id="rId90"/>
    <p:sldId id="694" r:id="rId91"/>
  </p:sldIdLst>
  <p:sldSz cx="9144000" cy="6858000" type="screen4x3"/>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3861">
          <p15:clr>
            <a:srgbClr val="A4A3A4"/>
          </p15:clr>
        </p15:guide>
        <p15:guide id="2" pos="4071">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NG, Fung-shan Winky" initials="" lastIdx="0" clrIdx="0"/>
  <p:cmAuthor id="2" name="i L" initials=""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5" autoAdjust="0"/>
    <p:restoredTop sz="79042" autoAdjust="0"/>
  </p:normalViewPr>
  <p:slideViewPr>
    <p:cSldViewPr>
      <p:cViewPr varScale="1">
        <p:scale>
          <a:sx n="79" d="100"/>
          <a:sy n="79" d="100"/>
        </p:scale>
        <p:origin x="84" y="144"/>
      </p:cViewPr>
      <p:guideLst>
        <p:guide orient="horz" pos="3861"/>
        <p:guide pos="4071"/>
      </p:guideLst>
    </p:cSldViewPr>
  </p:slideViewPr>
  <p:outlineViewPr>
    <p:cViewPr>
      <p:scale>
        <a:sx n="33" d="100"/>
        <a:sy n="33" d="100"/>
      </p:scale>
      <p:origin x="0" y="-97128"/>
    </p:cViewPr>
  </p:outlineViewPr>
  <p:notesTextViewPr>
    <p:cViewPr>
      <p:scale>
        <a:sx n="100" d="100"/>
        <a:sy n="100" d="100"/>
      </p:scale>
      <p:origin x="0" y="0"/>
    </p:cViewPr>
  </p:notesTextViewPr>
  <p:sorterViewPr>
    <p:cViewPr varScale="1">
      <p:scale>
        <a:sx n="100" d="100"/>
        <a:sy n="100" d="100"/>
      </p:scale>
      <p:origin x="0" y="-12492"/>
    </p:cViewPr>
  </p:sorterViewPr>
  <p:notesViewPr>
    <p:cSldViewPr>
      <p:cViewPr varScale="1">
        <p:scale>
          <a:sx n="73" d="100"/>
          <a:sy n="73" d="100"/>
        </p:scale>
        <p:origin x="810" y="72"/>
      </p:cViewPr>
      <p:guideLst>
        <p:guide orient="horz" pos="3127"/>
        <p:guide pos="2142"/>
      </p:guideLst>
    </p:cSldViewPr>
  </p:notesViewPr>
  <p:gridSpacing cx="90012" cy="90012"/>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518A713-5459-17D1-84AE-F263095FE746}"/>
              </a:ext>
            </a:extLst>
          </p:cNvPr>
          <p:cNvSpPr>
            <a:spLocks noGrp="1" noChangeArrowheads="1"/>
          </p:cNvSpPr>
          <p:nvPr>
            <p:ph type="hdr" sz="quarter"/>
          </p:nvPr>
        </p:nvSpPr>
        <p:spPr bwMode="auto">
          <a:xfrm>
            <a:off x="0" y="0"/>
            <a:ext cx="2946400" cy="496888"/>
          </a:xfrm>
          <a:prstGeom prst="rect">
            <a:avLst/>
          </a:prstGeom>
          <a:noFill/>
          <a:ln>
            <a:noFill/>
          </a:ln>
        </p:spPr>
        <p:txBody>
          <a:bodyPr vert="horz" wrap="square" lIns="91708" tIns="45854" rIns="91708" bIns="45854" numCol="1" anchor="t" anchorCtr="0" compatLnSpc="1">
            <a:prstTxWarp prst="textNoShape">
              <a:avLst/>
            </a:prstTxWarp>
          </a:bodyPr>
          <a:lstStyle>
            <a:lvl1pPr defTabSz="917441" eaLnBrk="1" hangingPunct="1">
              <a:defRPr sz="1200">
                <a:cs typeface="Arial" panose="020B0604020202020204" pitchFamily="34" charset="0"/>
              </a:defRPr>
            </a:lvl1pPr>
          </a:lstStyle>
          <a:p>
            <a:pPr>
              <a:defRPr/>
            </a:pPr>
            <a:endParaRPr lang="en-US" altLang="zh-TW"/>
          </a:p>
        </p:txBody>
      </p:sp>
      <p:sp>
        <p:nvSpPr>
          <p:cNvPr id="29699" name="Rectangle 3">
            <a:extLst>
              <a:ext uri="{FF2B5EF4-FFF2-40B4-BE49-F238E27FC236}">
                <a16:creationId xmlns:a16="http://schemas.microsoft.com/office/drawing/2014/main" id="{BED1A004-7F39-E5FF-C13B-773E6BF44220}"/>
              </a:ext>
            </a:extLst>
          </p:cNvPr>
          <p:cNvSpPr>
            <a:spLocks noGrp="1" noChangeArrowheads="1"/>
          </p:cNvSpPr>
          <p:nvPr>
            <p:ph type="dt" sz="quarter" idx="1"/>
          </p:nvPr>
        </p:nvSpPr>
        <p:spPr bwMode="auto">
          <a:xfrm>
            <a:off x="3849688" y="0"/>
            <a:ext cx="2946400" cy="496888"/>
          </a:xfrm>
          <a:prstGeom prst="rect">
            <a:avLst/>
          </a:prstGeom>
          <a:noFill/>
          <a:ln>
            <a:noFill/>
          </a:ln>
        </p:spPr>
        <p:txBody>
          <a:bodyPr vert="horz" wrap="square" lIns="91708" tIns="45854" rIns="91708" bIns="45854" numCol="1" anchor="t" anchorCtr="0" compatLnSpc="1">
            <a:prstTxWarp prst="textNoShape">
              <a:avLst/>
            </a:prstTxWarp>
          </a:bodyPr>
          <a:lstStyle>
            <a:lvl1pPr algn="r" defTabSz="917441" eaLnBrk="1" hangingPunct="1">
              <a:defRPr sz="1200">
                <a:cs typeface="Arial" panose="020B0604020202020204" pitchFamily="34" charset="0"/>
              </a:defRPr>
            </a:lvl1pPr>
          </a:lstStyle>
          <a:p>
            <a:pPr>
              <a:defRPr/>
            </a:pPr>
            <a:endParaRPr lang="en-US" altLang="zh-TW"/>
          </a:p>
        </p:txBody>
      </p:sp>
      <p:sp>
        <p:nvSpPr>
          <p:cNvPr id="29700" name="Rectangle 4">
            <a:extLst>
              <a:ext uri="{FF2B5EF4-FFF2-40B4-BE49-F238E27FC236}">
                <a16:creationId xmlns:a16="http://schemas.microsoft.com/office/drawing/2014/main" id="{B771D8CE-7A00-F435-B317-EDC2BA0F1423}"/>
              </a:ext>
            </a:extLst>
          </p:cNvPr>
          <p:cNvSpPr>
            <a:spLocks noGrp="1" noChangeArrowheads="1"/>
          </p:cNvSpPr>
          <p:nvPr>
            <p:ph type="ftr" sz="quarter" idx="2"/>
          </p:nvPr>
        </p:nvSpPr>
        <p:spPr bwMode="auto">
          <a:xfrm>
            <a:off x="0" y="9428163"/>
            <a:ext cx="2946400" cy="496887"/>
          </a:xfrm>
          <a:prstGeom prst="rect">
            <a:avLst/>
          </a:prstGeom>
          <a:noFill/>
          <a:ln>
            <a:noFill/>
          </a:ln>
        </p:spPr>
        <p:txBody>
          <a:bodyPr vert="horz" wrap="square" lIns="91708" tIns="45854" rIns="91708" bIns="45854" numCol="1" anchor="b" anchorCtr="0" compatLnSpc="1">
            <a:prstTxWarp prst="textNoShape">
              <a:avLst/>
            </a:prstTxWarp>
          </a:bodyPr>
          <a:lstStyle>
            <a:lvl1pPr defTabSz="917441" eaLnBrk="1" hangingPunct="1">
              <a:defRPr sz="1200">
                <a:cs typeface="Arial" panose="020B0604020202020204" pitchFamily="34" charset="0"/>
              </a:defRPr>
            </a:lvl1pPr>
          </a:lstStyle>
          <a:p>
            <a:pPr>
              <a:defRPr/>
            </a:pPr>
            <a:endParaRPr lang="en-US" altLang="zh-TW"/>
          </a:p>
        </p:txBody>
      </p:sp>
      <p:sp>
        <p:nvSpPr>
          <p:cNvPr id="29701" name="Rectangle 5">
            <a:extLst>
              <a:ext uri="{FF2B5EF4-FFF2-40B4-BE49-F238E27FC236}">
                <a16:creationId xmlns:a16="http://schemas.microsoft.com/office/drawing/2014/main" id="{D8EDC464-E72B-588E-261E-F77DCCA5122C}"/>
              </a:ext>
            </a:extLst>
          </p:cNvPr>
          <p:cNvSpPr>
            <a:spLocks noGrp="1" noChangeArrowheads="1"/>
          </p:cNvSpPr>
          <p:nvPr>
            <p:ph type="sldNum" sz="quarter" idx="3"/>
          </p:nvPr>
        </p:nvSpPr>
        <p:spPr bwMode="auto">
          <a:xfrm>
            <a:off x="3849688" y="9428163"/>
            <a:ext cx="2946400" cy="496887"/>
          </a:xfrm>
          <a:prstGeom prst="rect">
            <a:avLst/>
          </a:prstGeom>
          <a:noFill/>
          <a:ln>
            <a:noFill/>
          </a:ln>
        </p:spPr>
        <p:txBody>
          <a:bodyPr vert="horz" wrap="square" lIns="91708" tIns="45854" rIns="91708" bIns="45854" numCol="1" anchor="b" anchorCtr="0" compatLnSpc="1">
            <a:prstTxWarp prst="textNoShape">
              <a:avLst/>
            </a:prstTxWarp>
          </a:bodyPr>
          <a:lstStyle>
            <a:lvl1pPr algn="r" defTabSz="915988" eaLnBrk="1" hangingPunct="1">
              <a:defRPr sz="1200">
                <a:cs typeface="Arial" panose="020B0604020202020204" pitchFamily="34" charset="0"/>
              </a:defRPr>
            </a:lvl1pPr>
          </a:lstStyle>
          <a:p>
            <a:pPr>
              <a:defRPr/>
            </a:pPr>
            <a:fld id="{2ADA68B8-4BAA-744A-BE99-A9F6DA39DFF5}" type="slidenum">
              <a:rPr lang="en-US" altLang="zh-TW"/>
              <a:pPr>
                <a:defRPr/>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093DBA8-DF11-C565-6DFB-C3065EF69FE8}"/>
              </a:ext>
            </a:extLst>
          </p:cNvPr>
          <p:cNvSpPr>
            <a:spLocks noGrp="1" noChangeArrowheads="1"/>
          </p:cNvSpPr>
          <p:nvPr>
            <p:ph type="hdr" sz="quarter"/>
          </p:nvPr>
        </p:nvSpPr>
        <p:spPr bwMode="auto">
          <a:xfrm>
            <a:off x="0" y="0"/>
            <a:ext cx="2946400" cy="496888"/>
          </a:xfrm>
          <a:prstGeom prst="rect">
            <a:avLst/>
          </a:prstGeom>
          <a:noFill/>
          <a:ln>
            <a:noFill/>
          </a:ln>
        </p:spPr>
        <p:txBody>
          <a:bodyPr vert="horz" wrap="square" lIns="91708" tIns="45854" rIns="91708" bIns="45854" numCol="1" anchor="t" anchorCtr="0" compatLnSpc="1">
            <a:prstTxWarp prst="textNoShape">
              <a:avLst/>
            </a:prstTxWarp>
          </a:bodyPr>
          <a:lstStyle>
            <a:lvl1pPr defTabSz="917441" eaLnBrk="1" hangingPunct="1">
              <a:defRPr sz="1200">
                <a:cs typeface="Arial" panose="020B0604020202020204" pitchFamily="34" charset="0"/>
              </a:defRPr>
            </a:lvl1pPr>
          </a:lstStyle>
          <a:p>
            <a:pPr>
              <a:defRPr/>
            </a:pPr>
            <a:endParaRPr lang="en-US" altLang="zh-TW"/>
          </a:p>
        </p:txBody>
      </p:sp>
      <p:sp>
        <p:nvSpPr>
          <p:cNvPr id="40963" name="Rectangle 3">
            <a:extLst>
              <a:ext uri="{FF2B5EF4-FFF2-40B4-BE49-F238E27FC236}">
                <a16:creationId xmlns:a16="http://schemas.microsoft.com/office/drawing/2014/main" id="{90608DB1-7227-E44D-E200-80AFE0E7A93D}"/>
              </a:ext>
            </a:extLst>
          </p:cNvPr>
          <p:cNvSpPr>
            <a:spLocks noGrp="1" noChangeArrowheads="1"/>
          </p:cNvSpPr>
          <p:nvPr>
            <p:ph type="dt" idx="1"/>
          </p:nvPr>
        </p:nvSpPr>
        <p:spPr bwMode="auto">
          <a:xfrm>
            <a:off x="3849688" y="0"/>
            <a:ext cx="2946400" cy="496888"/>
          </a:xfrm>
          <a:prstGeom prst="rect">
            <a:avLst/>
          </a:prstGeom>
          <a:noFill/>
          <a:ln>
            <a:noFill/>
          </a:ln>
        </p:spPr>
        <p:txBody>
          <a:bodyPr vert="horz" wrap="square" lIns="91708" tIns="45854" rIns="91708" bIns="45854" numCol="1" anchor="t" anchorCtr="0" compatLnSpc="1">
            <a:prstTxWarp prst="textNoShape">
              <a:avLst/>
            </a:prstTxWarp>
          </a:bodyPr>
          <a:lstStyle>
            <a:lvl1pPr algn="r" defTabSz="917441" eaLnBrk="1" hangingPunct="1">
              <a:defRPr sz="1200">
                <a:cs typeface="Arial" panose="020B0604020202020204" pitchFamily="34" charset="0"/>
              </a:defRPr>
            </a:lvl1pPr>
          </a:lstStyle>
          <a:p>
            <a:pPr>
              <a:defRPr/>
            </a:pPr>
            <a:endParaRPr lang="en-US" altLang="zh-TW"/>
          </a:p>
        </p:txBody>
      </p:sp>
      <p:sp>
        <p:nvSpPr>
          <p:cNvPr id="3076" name="Rectangle 4">
            <a:extLst>
              <a:ext uri="{FF2B5EF4-FFF2-40B4-BE49-F238E27FC236}">
                <a16:creationId xmlns:a16="http://schemas.microsoft.com/office/drawing/2014/main" id="{9B0D719B-8DF2-DE8E-162D-F8B71A9DAF28}"/>
              </a:ext>
            </a:extLst>
          </p:cNvPr>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FE881D28-31E3-1128-91B7-63C980F05C81}"/>
              </a:ext>
            </a:extLst>
          </p:cNvPr>
          <p:cNvSpPr>
            <a:spLocks noGrp="1" noChangeArrowheads="1"/>
          </p:cNvSpPr>
          <p:nvPr>
            <p:ph type="body" sz="quarter" idx="3"/>
          </p:nvPr>
        </p:nvSpPr>
        <p:spPr bwMode="auto">
          <a:xfrm>
            <a:off x="877888" y="4714875"/>
            <a:ext cx="5041900" cy="4467225"/>
          </a:xfrm>
          <a:prstGeom prst="rect">
            <a:avLst/>
          </a:prstGeom>
          <a:noFill/>
          <a:ln>
            <a:noFill/>
          </a:ln>
        </p:spPr>
        <p:txBody>
          <a:bodyPr vert="horz" wrap="square" lIns="91708" tIns="45854" rIns="91708" bIns="45854"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40966" name="Rectangle 6">
            <a:extLst>
              <a:ext uri="{FF2B5EF4-FFF2-40B4-BE49-F238E27FC236}">
                <a16:creationId xmlns:a16="http://schemas.microsoft.com/office/drawing/2014/main" id="{8DF898A0-C7CB-7FCB-07F9-C223629AC73E}"/>
              </a:ext>
            </a:extLst>
          </p:cNvPr>
          <p:cNvSpPr>
            <a:spLocks noGrp="1" noChangeArrowheads="1"/>
          </p:cNvSpPr>
          <p:nvPr>
            <p:ph type="ftr" sz="quarter" idx="4"/>
          </p:nvPr>
        </p:nvSpPr>
        <p:spPr bwMode="auto">
          <a:xfrm>
            <a:off x="0" y="9428163"/>
            <a:ext cx="2946400" cy="496887"/>
          </a:xfrm>
          <a:prstGeom prst="rect">
            <a:avLst/>
          </a:prstGeom>
          <a:noFill/>
          <a:ln>
            <a:noFill/>
          </a:ln>
        </p:spPr>
        <p:txBody>
          <a:bodyPr vert="horz" wrap="square" lIns="91708" tIns="45854" rIns="91708" bIns="45854" numCol="1" anchor="b" anchorCtr="0" compatLnSpc="1">
            <a:prstTxWarp prst="textNoShape">
              <a:avLst/>
            </a:prstTxWarp>
          </a:bodyPr>
          <a:lstStyle>
            <a:lvl1pPr defTabSz="917441" eaLnBrk="1" hangingPunct="1">
              <a:defRPr sz="1200">
                <a:cs typeface="Arial" panose="020B0604020202020204" pitchFamily="34" charset="0"/>
              </a:defRPr>
            </a:lvl1pPr>
          </a:lstStyle>
          <a:p>
            <a:pPr>
              <a:defRPr/>
            </a:pPr>
            <a:endParaRPr lang="en-US" altLang="zh-TW"/>
          </a:p>
        </p:txBody>
      </p:sp>
      <p:sp>
        <p:nvSpPr>
          <p:cNvPr id="40967" name="Rectangle 7">
            <a:extLst>
              <a:ext uri="{FF2B5EF4-FFF2-40B4-BE49-F238E27FC236}">
                <a16:creationId xmlns:a16="http://schemas.microsoft.com/office/drawing/2014/main" id="{445BAB5F-1203-10ED-15A1-F030DCA914FD}"/>
              </a:ext>
            </a:extLst>
          </p:cNvPr>
          <p:cNvSpPr>
            <a:spLocks noGrp="1" noChangeArrowheads="1"/>
          </p:cNvSpPr>
          <p:nvPr>
            <p:ph type="sldNum" sz="quarter" idx="5"/>
          </p:nvPr>
        </p:nvSpPr>
        <p:spPr bwMode="auto">
          <a:xfrm>
            <a:off x="3849688" y="9428163"/>
            <a:ext cx="2946400" cy="496887"/>
          </a:xfrm>
          <a:prstGeom prst="rect">
            <a:avLst/>
          </a:prstGeom>
          <a:noFill/>
          <a:ln>
            <a:noFill/>
          </a:ln>
        </p:spPr>
        <p:txBody>
          <a:bodyPr vert="horz" wrap="square" lIns="91708" tIns="45854" rIns="91708" bIns="45854" numCol="1" anchor="b" anchorCtr="0" compatLnSpc="1">
            <a:prstTxWarp prst="textNoShape">
              <a:avLst/>
            </a:prstTxWarp>
          </a:bodyPr>
          <a:lstStyle>
            <a:lvl1pPr algn="r" defTabSz="915988" eaLnBrk="1" hangingPunct="1">
              <a:defRPr sz="1200">
                <a:cs typeface="Arial" panose="020B0604020202020204" pitchFamily="34" charset="0"/>
              </a:defRPr>
            </a:lvl1pPr>
          </a:lstStyle>
          <a:p>
            <a:pPr>
              <a:defRPr/>
            </a:pPr>
            <a:fld id="{C241B020-8168-4D48-8D15-D24F03DC3BE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accountingtools.com/articles/payback-method-payback-period-formula"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wallstreetprep.com/knowledge/payback-period/"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A53ECBDE-FC22-C8D6-5E31-5A8B2568638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BFE22A8F-9B6C-6F49-A68D-B42C64BFFDB2}" type="slidenum">
              <a:rPr lang="en-US" altLang="zh-TW" smtClean="0"/>
              <a:pPr>
                <a:spcBef>
                  <a:spcPct val="0"/>
                </a:spcBef>
              </a:pPr>
              <a:t>1</a:t>
            </a:fld>
            <a:endParaRPr lang="en-US" altLang="zh-TW"/>
          </a:p>
        </p:txBody>
      </p:sp>
      <p:sp>
        <p:nvSpPr>
          <p:cNvPr id="6147" name="Rectangle 2">
            <a:extLst>
              <a:ext uri="{FF2B5EF4-FFF2-40B4-BE49-F238E27FC236}">
                <a16:creationId xmlns:a16="http://schemas.microsoft.com/office/drawing/2014/main" id="{C38AEC6B-73B7-6388-1D02-F859B667CBA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319A9988-EBB0-2D3F-3FCA-BEF6DE94FD9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b="1" dirty="0">
                <a:latin typeface="Arial Unicode MS" panose="020B0604020202020204" pitchFamily="34" charset="-128"/>
              </a:rPr>
              <a:t>序</a:t>
            </a:r>
            <a:r>
              <a:rPr lang="zh-CN" altLang="en-US" b="1" dirty="0">
                <a:latin typeface="Arial Unicode MS" panose="020B0604020202020204" pitchFamily="34" charset="-128"/>
              </a:rPr>
              <a:t>言</a:t>
            </a:r>
            <a:endParaRPr lang="en-US" altLang="zh-TW" b="1" dirty="0">
              <a:latin typeface="Arial" panose="020B0604020202020204" pitchFamily="34" charset="0"/>
            </a:endParaRPr>
          </a:p>
          <a:p>
            <a:pPr eaLnBrk="1" hangingPunct="1"/>
            <a:r>
              <a:rPr lang="zh-TW" altLang="en-US" dirty="0">
                <a:latin typeface="Arial" panose="020B0604020202020204" pitchFamily="34" charset="0"/>
              </a:rPr>
              <a:t>本節將讓學生加深認識四種資本投資評估方法及應用，以評估不同投資計劃的可行性。</a:t>
            </a:r>
            <a:endParaRPr lang="en-US" altLang="zh-TW" dirty="0">
              <a:latin typeface="Arial" panose="020B0604020202020204" pitchFamily="34" charset="0"/>
            </a:endParaRPr>
          </a:p>
          <a:p>
            <a:pPr eaLnBrk="1" hangingPunct="1"/>
            <a:endParaRPr lang="en-US" altLang="zh-TW" b="1" dirty="0">
              <a:latin typeface="Arial" panose="020B0604020202020204" pitchFamily="34" charset="0"/>
            </a:endParaRPr>
          </a:p>
          <a:p>
            <a:pPr eaLnBrk="1" hangingPunct="1"/>
            <a:r>
              <a:rPr lang="zh-TW" altLang="en-US" b="1" dirty="0">
                <a:latin typeface="Arial" panose="020B0604020202020204" pitchFamily="34" charset="0"/>
              </a:rPr>
              <a:t>課時</a:t>
            </a:r>
            <a:endParaRPr lang="en-US" altLang="zh-TW" b="1" dirty="0">
              <a:latin typeface="Arial" panose="020B0604020202020204" pitchFamily="34" charset="0"/>
            </a:endParaRPr>
          </a:p>
          <a:p>
            <a:pPr eaLnBrk="1" hangingPunct="1"/>
            <a:r>
              <a:rPr lang="zh-TW" altLang="en-US" dirty="0">
                <a:latin typeface="Arial" panose="020B0604020202020204" pitchFamily="34" charset="0"/>
              </a:rPr>
              <a:t>兩</a:t>
            </a:r>
            <a:r>
              <a:rPr lang="zh-CN" altLang="zh-TW" dirty="0">
                <a:latin typeface="Arial Unicode MS" panose="020B0604020202020204" pitchFamily="34" charset="-128"/>
              </a:rPr>
              <a:t>個</a:t>
            </a:r>
            <a:r>
              <a:rPr lang="zh-CN" altLang="en-US" dirty="0">
                <a:latin typeface="Arial Unicode MS" panose="020B0604020202020204" pitchFamily="34" charset="-128"/>
              </a:rPr>
              <a:t>課節，每課節</a:t>
            </a:r>
            <a:r>
              <a:rPr lang="zh-TW" altLang="en-US" dirty="0">
                <a:latin typeface="Arial" panose="020B0604020202020204" pitchFamily="34" charset="0"/>
              </a:rPr>
              <a:t>四十</a:t>
            </a:r>
            <a:r>
              <a:rPr lang="zh-CN" altLang="en-US" dirty="0">
                <a:latin typeface="Arial Unicode MS" panose="020B0604020202020204" pitchFamily="34" charset="-128"/>
              </a:rPr>
              <a:t>分</a:t>
            </a:r>
            <a:r>
              <a:rPr lang="zh-TW" altLang="en-US" dirty="0">
                <a:latin typeface="Arial Unicode MS" panose="020B0604020202020204" pitchFamily="34" charset="-128"/>
              </a:rPr>
              <a:t>鐘</a:t>
            </a:r>
            <a:endParaRPr lang="en-US" altLang="zh-TW" dirty="0">
              <a:latin typeface="Arial Unicode MS" panose="020B0604020202020204" pitchFamily="34" charset="-128"/>
            </a:endParaRPr>
          </a:p>
          <a:p>
            <a:pPr eaLnBrk="1" hangingPunct="1"/>
            <a:endParaRPr lang="en-US" altLang="zh-TW" dirty="0">
              <a:latin typeface="Arial" panose="020B0604020202020204" pitchFamily="34" charset="0"/>
            </a:endParaRPr>
          </a:p>
          <a:p>
            <a:pPr eaLnBrk="1" hangingPunct="1"/>
            <a:r>
              <a:rPr lang="zh-TW" altLang="en-US" b="1" dirty="0">
                <a:latin typeface="Arial" panose="020B0604020202020204" pitchFamily="34" charset="0"/>
              </a:rPr>
              <a:t>內容</a:t>
            </a:r>
            <a:endParaRPr lang="en-US" altLang="zh-TW" dirty="0">
              <a:latin typeface="Arial" panose="020B0604020202020204" pitchFamily="34" charset="0"/>
            </a:endParaRPr>
          </a:p>
          <a:p>
            <a:pPr eaLnBrk="1" hangingPunct="1"/>
            <a:r>
              <a:rPr lang="zh-CN" altLang="en-US" dirty="0">
                <a:latin typeface="Arial Unicode MS" panose="020B0604020202020204" pitchFamily="34" charset="-128"/>
              </a:rPr>
              <a:t>第一課節 </a:t>
            </a:r>
            <a:r>
              <a:rPr lang="zh-TW" altLang="en-US" dirty="0">
                <a:latin typeface="Arial Unicode MS" panose="020B0604020202020204" pitchFamily="34" charset="-128"/>
              </a:rPr>
              <a:t>─ 介紹</a:t>
            </a:r>
            <a:r>
              <a:rPr lang="zh-TW" altLang="en-US" dirty="0">
                <a:latin typeface="Arial" panose="020B0604020202020204" pitchFamily="34" charset="0"/>
              </a:rPr>
              <a:t>四種資本投資評估方法</a:t>
            </a:r>
            <a:endParaRPr lang="en-US" altLang="zh-TW" dirty="0">
              <a:latin typeface="Arial" panose="020B0604020202020204" pitchFamily="34" charset="0"/>
            </a:endParaRPr>
          </a:p>
          <a:p>
            <a:pPr eaLnBrk="1" hangingPunct="1"/>
            <a:r>
              <a:rPr lang="zh-CN" altLang="en-US" dirty="0">
                <a:latin typeface="Arial Unicode MS" panose="020B0604020202020204" pitchFamily="34" charset="-128"/>
              </a:rPr>
              <a:t>第</a:t>
            </a:r>
            <a:r>
              <a:rPr lang="zh-TW" altLang="en-US" dirty="0">
                <a:latin typeface="Arial Unicode MS" panose="020B0604020202020204" pitchFamily="34" charset="-128"/>
              </a:rPr>
              <a:t>二</a:t>
            </a:r>
            <a:r>
              <a:rPr lang="zh-CN" altLang="en-US" dirty="0">
                <a:latin typeface="Arial Unicode MS" panose="020B0604020202020204" pitchFamily="34" charset="-128"/>
              </a:rPr>
              <a:t>課節 </a:t>
            </a:r>
            <a:r>
              <a:rPr lang="zh-TW" altLang="en-US" dirty="0">
                <a:latin typeface="Arial Unicode MS" panose="020B0604020202020204" pitchFamily="34" charset="-128"/>
              </a:rPr>
              <a:t>─ </a:t>
            </a:r>
            <a:r>
              <a:rPr lang="zh-TW" altLang="en-US" dirty="0">
                <a:latin typeface="Arial" panose="020B0604020202020204" pitchFamily="34" charset="0"/>
              </a:rPr>
              <a:t>資本投資評估方法的應用</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0298E272-0C47-EBEC-ADDC-98357ACEAFE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82EEEDF1-E5D9-F240-8F01-EE49F82CE9AE}" type="slidenum">
              <a:rPr lang="en-US" altLang="zh-TW" smtClean="0"/>
              <a:pPr>
                <a:spcBef>
                  <a:spcPct val="0"/>
                </a:spcBef>
              </a:pPr>
              <a:t>10</a:t>
            </a:fld>
            <a:endParaRPr lang="en-US" altLang="zh-TW"/>
          </a:p>
        </p:txBody>
      </p:sp>
      <p:sp>
        <p:nvSpPr>
          <p:cNvPr id="24579" name="Rectangle 2">
            <a:extLst>
              <a:ext uri="{FF2B5EF4-FFF2-40B4-BE49-F238E27FC236}">
                <a16:creationId xmlns:a16="http://schemas.microsoft.com/office/drawing/2014/main" id="{EF7C7520-1CED-C082-6D6C-3FA757F449E6}"/>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BF064990-FB19-0688-CCFB-214A8A1D46D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HK" altLang="en-US" b="1" dirty="0">
                <a:latin typeface="Arial" panose="020B0604020202020204" pitchFamily="34" charset="0"/>
              </a:rPr>
              <a:t>活動一</a:t>
            </a:r>
            <a:endParaRPr lang="en-US" altLang="zh-TW" b="1"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zh-TW" altLang="en-US" dirty="0">
                <a:latin typeface="Arial" panose="020B0604020202020204" pitchFamily="34" charset="0"/>
              </a:rPr>
              <a:t>教師根據學生工作紙第</a:t>
            </a:r>
            <a:r>
              <a:rPr lang="en-US" altLang="zh-TW" dirty="0">
                <a:latin typeface="Arial" panose="020B0604020202020204" pitchFamily="34" charset="0"/>
              </a:rPr>
              <a:t>1</a:t>
            </a:r>
            <a:r>
              <a:rPr lang="zh-TW" altLang="en-US" dirty="0">
                <a:latin typeface="Arial" panose="020B0604020202020204" pitchFamily="34" charset="0"/>
              </a:rPr>
              <a:t>頁，解釋有關個案的資料，並請學生計算該投資的淨現值，以決定是否接受該投資計劃。</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7AF4DA69-FBC1-036B-AFDF-74684408F50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11BF9FD3-178A-6740-9700-DBE7A1990094}" type="slidenum">
              <a:rPr lang="en-US" altLang="zh-TW" smtClean="0"/>
              <a:pPr>
                <a:spcBef>
                  <a:spcPct val="0"/>
                </a:spcBef>
              </a:pPr>
              <a:t>11</a:t>
            </a:fld>
            <a:endParaRPr lang="en-US" altLang="zh-TW"/>
          </a:p>
        </p:txBody>
      </p:sp>
      <p:sp>
        <p:nvSpPr>
          <p:cNvPr id="26627" name="Rectangle 2">
            <a:extLst>
              <a:ext uri="{FF2B5EF4-FFF2-40B4-BE49-F238E27FC236}">
                <a16:creationId xmlns:a16="http://schemas.microsoft.com/office/drawing/2014/main" id="{0A9F8E1E-801C-19E7-2C5F-349B1EBA4B92}"/>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9AC3F8ED-513A-ABF9-9C22-68581E80528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為幫助學生計算淨現值，教師可如投影片所示，歸納該投資計劃資料。</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zh-TW" altLang="en-US" b="1" dirty="0">
                <a:latin typeface="Arial" panose="020B0604020202020204" pitchFamily="34" charset="0"/>
              </a:rPr>
              <a:t>備註：</a:t>
            </a:r>
            <a:endParaRPr lang="en-US" altLang="zh-TW" b="1" dirty="0">
              <a:latin typeface="Arial" panose="020B0604020202020204" pitchFamily="34" charset="0"/>
            </a:endParaRPr>
          </a:p>
          <a:p>
            <a:pPr eaLnBrk="1" hangingPunct="1"/>
            <a:r>
              <a:rPr lang="zh-HK" altLang="en-US" dirty="0">
                <a:latin typeface="Arial" panose="020B0604020202020204" pitchFamily="34" charset="0"/>
              </a:rPr>
              <a:t>期初支出</a:t>
            </a:r>
            <a:r>
              <a:rPr lang="zh-TW" altLang="en-US" dirty="0">
                <a:latin typeface="Arial" panose="020B0604020202020204" pitchFamily="34" charset="0"/>
              </a:rPr>
              <a:t>（現金流量）＝物業投資＋裝修費用</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5C1C3334-4BB4-C063-8D59-414E974092D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52245730-0D55-5440-B571-C2A3FCC4B5C7}" type="slidenum">
              <a:rPr lang="en-US" altLang="zh-TW" smtClean="0"/>
              <a:pPr>
                <a:spcBef>
                  <a:spcPct val="0"/>
                </a:spcBef>
              </a:pPr>
              <a:t>12</a:t>
            </a:fld>
            <a:endParaRPr lang="en-US" altLang="zh-TW"/>
          </a:p>
        </p:txBody>
      </p:sp>
      <p:sp>
        <p:nvSpPr>
          <p:cNvPr id="28675" name="Rectangle 2">
            <a:extLst>
              <a:ext uri="{FF2B5EF4-FFF2-40B4-BE49-F238E27FC236}">
                <a16:creationId xmlns:a16="http://schemas.microsoft.com/office/drawing/2014/main" id="{95BDA11E-D9A6-F4D8-D644-7F9DD015A66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EA64758D-0BAA-6F89-BCF3-A65C4642D9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用等式計算淨現值。</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zh-TW" altLang="en-US" dirty="0">
                <a:latin typeface="Arial" panose="020B0604020202020204" pitchFamily="34" charset="0"/>
              </a:rPr>
              <a:t>從淨現值的價值</a:t>
            </a:r>
            <a:r>
              <a:rPr lang="en-US" altLang="zh-TW" dirty="0">
                <a:latin typeface="Arial" panose="020B0604020202020204" pitchFamily="34" charset="0"/>
              </a:rPr>
              <a:t>(&gt;0)</a:t>
            </a:r>
            <a:r>
              <a:rPr lang="zh-TW" altLang="en-US" dirty="0">
                <a:latin typeface="Arial" panose="020B0604020202020204" pitchFamily="34" charset="0"/>
              </a:rPr>
              <a:t>可見，這項物業投資的建議可以接受。</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402ABC9D-88BB-15AE-B412-07B7E0FAA29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DD8498C0-C82C-0949-8CC2-4331364345CA}" type="slidenum">
              <a:rPr lang="en-US" altLang="zh-TW" smtClean="0"/>
              <a:pPr>
                <a:spcBef>
                  <a:spcPct val="0"/>
                </a:spcBef>
              </a:pPr>
              <a:t>13</a:t>
            </a:fld>
            <a:endParaRPr lang="en-US" altLang="zh-TW"/>
          </a:p>
        </p:txBody>
      </p:sp>
      <p:sp>
        <p:nvSpPr>
          <p:cNvPr id="30723" name="Rectangle 2">
            <a:extLst>
              <a:ext uri="{FF2B5EF4-FFF2-40B4-BE49-F238E27FC236}">
                <a16:creationId xmlns:a16="http://schemas.microsoft.com/office/drawing/2014/main" id="{9959B372-9C92-8557-A38C-2A7A0F3A2673}"/>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1004DD5B-6CD5-2065-BA3A-F93C264B2C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重溫在本課節初介紹的投資計劃（投影片</a:t>
            </a:r>
            <a:r>
              <a:rPr lang="en-US" altLang="zh-TW" dirty="0">
                <a:latin typeface="Arial" panose="020B0604020202020204" pitchFamily="34" charset="0"/>
              </a:rPr>
              <a:t>4</a:t>
            </a:r>
            <a:r>
              <a:rPr lang="zh-TW" altLang="en-US" dirty="0">
                <a:latin typeface="Arial" panose="020B0604020202020204" pitchFamily="34" charset="0"/>
              </a:rPr>
              <a:t>），並提醒學生以下事項：</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en-US" altLang="zh-TW" dirty="0">
                <a:latin typeface="Arial" panose="020B0604020202020204" pitchFamily="34" charset="0"/>
              </a:rPr>
              <a:t>- </a:t>
            </a:r>
            <a:r>
              <a:rPr lang="zh-TW" altLang="en-US" dirty="0">
                <a:latin typeface="Arial" panose="020B0604020202020204" pitchFamily="34" charset="0"/>
              </a:rPr>
              <a:t>期初現金流出為</a:t>
            </a:r>
            <a:r>
              <a:rPr lang="en-US" altLang="zh-TW" dirty="0"/>
              <a:t>2400</a:t>
            </a:r>
            <a:r>
              <a:rPr lang="zh-TW" altLang="en-US" dirty="0"/>
              <a:t>萬元</a:t>
            </a:r>
            <a:r>
              <a:rPr lang="zh-TW" altLang="en-US" dirty="0">
                <a:latin typeface="Arial" panose="020B0604020202020204" pitchFamily="34" charset="0"/>
              </a:rPr>
              <a:t>。</a:t>
            </a:r>
            <a:endParaRPr lang="en-US" altLang="zh-TW" dirty="0">
              <a:latin typeface="Arial" panose="020B0604020202020204" pitchFamily="34" charset="0"/>
            </a:endParaRPr>
          </a:p>
          <a:p>
            <a:pPr eaLnBrk="1" hangingPunct="1"/>
            <a:r>
              <a:rPr lang="en-US" altLang="zh-TW" dirty="0">
                <a:latin typeface="Arial" panose="020B0604020202020204" pitchFamily="34" charset="0"/>
              </a:rPr>
              <a:t>- </a:t>
            </a:r>
            <a:r>
              <a:rPr lang="zh-TW" altLang="en-US" dirty="0">
                <a:latin typeface="Arial" panose="020B0604020202020204" pitchFamily="34" charset="0"/>
              </a:rPr>
              <a:t>未來三年的現金流入為每年</a:t>
            </a:r>
            <a:r>
              <a:rPr lang="en-US" altLang="zh-TW" dirty="0">
                <a:latin typeface="Arial" panose="020B0604020202020204" pitchFamily="34" charset="0"/>
              </a:rPr>
              <a:t>1000</a:t>
            </a:r>
            <a:r>
              <a:rPr lang="zh-TW" altLang="en-US" dirty="0">
                <a:latin typeface="Arial" panose="020B0604020202020204" pitchFamily="34" charset="0"/>
              </a:rPr>
              <a:t>萬元。</a:t>
            </a:r>
            <a:endParaRPr lang="en-US" altLang="zh-TW" dirty="0">
              <a:latin typeface="Arial" panose="020B0604020202020204" pitchFamily="34" charset="0"/>
            </a:endParaRPr>
          </a:p>
          <a:p>
            <a:pPr eaLnBrk="1" hangingPunct="1"/>
            <a:r>
              <a:rPr lang="en-US" altLang="zh-TW" dirty="0">
                <a:latin typeface="Arial" panose="020B0604020202020204" pitchFamily="34" charset="0"/>
              </a:rPr>
              <a:t>- </a:t>
            </a:r>
            <a:r>
              <a:rPr lang="zh-TW" altLang="en-US" dirty="0">
                <a:latin typeface="Arial" panose="020B0604020202020204" pitchFamily="34" charset="0"/>
              </a:rPr>
              <a:t>所需回報率為每年</a:t>
            </a:r>
            <a:r>
              <a:rPr lang="en-US" altLang="zh-TW" dirty="0">
                <a:latin typeface="Arial" panose="020B0604020202020204" pitchFamily="34" charset="0"/>
              </a:rPr>
              <a:t>8%</a:t>
            </a:r>
            <a:r>
              <a:rPr lang="zh-TW" altLang="en-US" dirty="0">
                <a:latin typeface="Arial" panose="020B0604020202020204" pitchFamily="34" charset="0"/>
              </a:rPr>
              <a:t>。</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E8B56D0-1157-46E5-F1C9-CCEBACDEDEC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A78C2ED0-6BED-6444-B346-FF1B5F8F9FB0}" type="slidenum">
              <a:rPr lang="en-US" altLang="zh-TW" smtClean="0"/>
              <a:pPr>
                <a:spcBef>
                  <a:spcPct val="0"/>
                </a:spcBef>
              </a:pPr>
              <a:t>14</a:t>
            </a:fld>
            <a:endParaRPr lang="en-US" altLang="zh-TW"/>
          </a:p>
        </p:txBody>
      </p:sp>
      <p:sp>
        <p:nvSpPr>
          <p:cNvPr id="32771" name="Rectangle 2">
            <a:extLst>
              <a:ext uri="{FF2B5EF4-FFF2-40B4-BE49-F238E27FC236}">
                <a16:creationId xmlns:a16="http://schemas.microsoft.com/office/drawing/2014/main" id="{91805410-9D47-1501-C98B-F6E756BB8B5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B228C93-16FE-9692-C507-B8CE0679A1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請學生應用淨現值投資評估方法評估此計劃。答案載於下一張投影片。</a:t>
            </a:r>
            <a:endParaRPr lang="en-US" altLang="zh-TW"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7058ABB1-987D-CD5F-AAAB-10F57C565E9D}"/>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669F715B-8B33-8147-4A7A-D4DD9FD43C0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應用等式並代入所需資料以計算淨現值。</a:t>
            </a:r>
            <a:endParaRPr lang="en-US" altLang="zh-HK" dirty="0">
              <a:latin typeface="Arial" panose="020B0604020202020204" pitchFamily="34" charset="0"/>
            </a:endParaRPr>
          </a:p>
          <a:p>
            <a:pPr eaLnBrk="1" hangingPunct="1"/>
            <a:endParaRPr lang="en-US" altLang="zh-HK" dirty="0">
              <a:latin typeface="Arial" panose="020B0604020202020204" pitchFamily="34" charset="0"/>
            </a:endParaRPr>
          </a:p>
          <a:p>
            <a:pPr eaLnBrk="1" hangingPunct="1"/>
            <a:r>
              <a:rPr lang="zh-TW" altLang="en-US" b="1" dirty="0">
                <a:latin typeface="Arial" panose="020B0604020202020204" pitchFamily="34" charset="0"/>
              </a:rPr>
              <a:t>備註：</a:t>
            </a:r>
            <a:endParaRPr lang="en-US" altLang="zh-HK" b="1" dirty="0">
              <a:latin typeface="Arial" panose="020B0604020202020204" pitchFamily="34" charset="0"/>
            </a:endParaRPr>
          </a:p>
          <a:p>
            <a:pPr eaLnBrk="1" hangingPunct="1"/>
            <a:r>
              <a:rPr lang="zh-TW" altLang="en-US" dirty="0">
                <a:latin typeface="Arial" panose="020B0604020202020204" pitchFamily="34" charset="0"/>
              </a:rPr>
              <a:t>教師可</a:t>
            </a:r>
            <a:r>
              <a:rPr lang="zh-TW" altLang="en-US" dirty="0">
                <a:latin typeface="Arial" panose="020B0604020202020204" pitchFamily="34" charset="0"/>
                <a:cs typeface="Arial" panose="020B0604020202020204" pitchFamily="34" charset="0"/>
              </a:rPr>
              <a:t>更改所需回報率，讓學生</a:t>
            </a:r>
            <a:r>
              <a:rPr lang="zh-TW" altLang="en-US" dirty="0">
                <a:latin typeface="Arial" panose="020B0604020202020204" pitchFamily="34" charset="0"/>
              </a:rPr>
              <a:t>計算相應的淨現值，</a:t>
            </a:r>
            <a:r>
              <a:rPr lang="zh-TW" altLang="en-US" dirty="0">
                <a:latin typeface="Arial" panose="020B0604020202020204" pitchFamily="34" charset="0"/>
                <a:cs typeface="Arial" panose="020B0604020202020204" pitchFamily="34" charset="0"/>
              </a:rPr>
              <a:t>以說明所需回報率對</a:t>
            </a:r>
            <a:r>
              <a:rPr lang="zh-TW" altLang="en-US" dirty="0">
                <a:latin typeface="Arial" panose="020B0604020202020204" pitchFamily="34" charset="0"/>
              </a:rPr>
              <a:t>淨現值的影響。</a:t>
            </a:r>
            <a:endParaRPr lang="en-US" altLang="zh-HK" dirty="0">
              <a:latin typeface="Arial" panose="020B0604020202020204" pitchFamily="34" charset="0"/>
            </a:endParaRPr>
          </a:p>
          <a:p>
            <a:pPr eaLnBrk="1" hangingPunct="1"/>
            <a:endParaRPr lang="en-US" altLang="zh-HK" dirty="0">
              <a:latin typeface="Arial" panose="020B0604020202020204" pitchFamily="34" charset="0"/>
            </a:endParaRPr>
          </a:p>
          <a:p>
            <a:pPr eaLnBrk="1" hangingPunct="1"/>
            <a:endParaRPr lang="en-US" altLang="zh-HK" dirty="0">
              <a:latin typeface="Arial" panose="020B0604020202020204" pitchFamily="34" charset="0"/>
            </a:endParaRPr>
          </a:p>
        </p:txBody>
      </p:sp>
      <p:sp>
        <p:nvSpPr>
          <p:cNvPr id="34820" name="Slide Number Placeholder 3">
            <a:extLst>
              <a:ext uri="{FF2B5EF4-FFF2-40B4-BE49-F238E27FC236}">
                <a16:creationId xmlns:a16="http://schemas.microsoft.com/office/drawing/2014/main" id="{045ABEC3-E32C-1068-5C9D-495B96C8E56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6BCA9B56-D4BD-F749-B9B7-1F1EADB87A53}" type="slidenum">
              <a:rPr lang="en-US" altLang="zh-TW" smtClean="0"/>
              <a:pPr>
                <a:spcBef>
                  <a:spcPct val="0"/>
                </a:spcBef>
              </a:pPr>
              <a:t>15</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DB9DCD1F-5A68-B58F-4DA7-8728B482F94B}"/>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B83F2C37-266D-EF1C-153C-346FCFCB422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根據計算結果得出結論</a:t>
            </a:r>
            <a:r>
              <a:rPr lang="en-US" altLang="zh-TW" dirty="0">
                <a:latin typeface="Arial" panose="020B0604020202020204" pitchFamily="34" charset="0"/>
              </a:rPr>
              <a:t>—</a:t>
            </a:r>
            <a:r>
              <a:rPr lang="zh-TW" altLang="en-US" dirty="0">
                <a:latin typeface="Arial" panose="020B0604020202020204" pitchFamily="34" charset="0"/>
              </a:rPr>
              <a:t>即由於淨現值是正數，因此可接受這計劃。</a:t>
            </a:r>
            <a:endParaRPr lang="en-US" altLang="zh-HK" dirty="0">
              <a:latin typeface="Arial" panose="020B0604020202020204" pitchFamily="34" charset="0"/>
            </a:endParaRPr>
          </a:p>
        </p:txBody>
      </p:sp>
      <p:sp>
        <p:nvSpPr>
          <p:cNvPr id="36868" name="Slide Number Placeholder 3">
            <a:extLst>
              <a:ext uri="{FF2B5EF4-FFF2-40B4-BE49-F238E27FC236}">
                <a16:creationId xmlns:a16="http://schemas.microsoft.com/office/drawing/2014/main" id="{43BDBD2A-0148-42A2-7807-698FDDDA836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18330CBB-7371-BE4D-BBA4-E9138A79542B}" type="slidenum">
              <a:rPr lang="en-US" altLang="zh-TW" smtClean="0"/>
              <a:pPr>
                <a:spcBef>
                  <a:spcPct val="0"/>
                </a:spcBef>
              </a:pPr>
              <a:t>16</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C991F897-25FA-FAB1-B073-6D614EF87C12}"/>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64442DBD-A095-5439-4EC8-A5CF7741451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教師介紹第二種資本投資評估法 </a:t>
            </a:r>
            <a:r>
              <a:rPr lang="en-US" altLang="zh-TW" dirty="0">
                <a:latin typeface="Arial" panose="020B0604020202020204" pitchFamily="34" charset="0"/>
              </a:rPr>
              <a:t>—</a:t>
            </a:r>
            <a:r>
              <a:rPr lang="zh-TW" altLang="en-US" dirty="0">
                <a:latin typeface="Arial" panose="020B0604020202020204" pitchFamily="34" charset="0"/>
              </a:rPr>
              <a:t> </a:t>
            </a:r>
            <a:r>
              <a:rPr lang="zh-HK" altLang="en-US" dirty="0">
                <a:latin typeface="Arial" panose="020B0604020202020204" pitchFamily="34" charset="0"/>
              </a:rPr>
              <a:t>內部報酬率</a:t>
            </a:r>
            <a:r>
              <a:rPr lang="zh-TW" altLang="en-US" dirty="0">
                <a:latin typeface="Arial" panose="020B0604020202020204" pitchFamily="34" charset="0"/>
              </a:rPr>
              <a:t>。</a:t>
            </a:r>
            <a:endParaRPr lang="en-US" altLang="zh-HK" dirty="0">
              <a:latin typeface="Arial" panose="020B0604020202020204" pitchFamily="34" charset="0"/>
            </a:endParaRPr>
          </a:p>
        </p:txBody>
      </p:sp>
      <p:sp>
        <p:nvSpPr>
          <p:cNvPr id="38916" name="Slide Number Placeholder 3">
            <a:extLst>
              <a:ext uri="{FF2B5EF4-FFF2-40B4-BE49-F238E27FC236}">
                <a16:creationId xmlns:a16="http://schemas.microsoft.com/office/drawing/2014/main" id="{2A874603-55A2-AF38-95A8-6608E17FB8D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1DBDF30F-C600-C74D-8EBC-9A938ACD4CB9}" type="slidenum">
              <a:rPr lang="en-US" altLang="zh-TW" smtClean="0"/>
              <a:pPr>
                <a:spcBef>
                  <a:spcPct val="0"/>
                </a:spcBef>
              </a:pPr>
              <a:t>17</a:t>
            </a:fld>
            <a:endParaRPr lang="en-US"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圖像版面配置區 1">
            <a:extLst>
              <a:ext uri="{FF2B5EF4-FFF2-40B4-BE49-F238E27FC236}">
                <a16:creationId xmlns:a16="http://schemas.microsoft.com/office/drawing/2014/main" id="{99CC3EFA-69B3-B2A1-7273-CE9BC70D8BA7}"/>
              </a:ext>
            </a:extLst>
          </p:cNvPr>
          <p:cNvSpPr>
            <a:spLocks noGrp="1" noRot="1" noChangeAspect="1" noChangeArrowheads="1" noTextEdit="1"/>
          </p:cNvSpPr>
          <p:nvPr>
            <p:ph type="sldImg"/>
          </p:nvPr>
        </p:nvSpPr>
        <p:spPr>
          <a:ln/>
        </p:spPr>
      </p:sp>
      <p:sp>
        <p:nvSpPr>
          <p:cNvPr id="40963" name="備忘稿版面配置區 2">
            <a:extLst>
              <a:ext uri="{FF2B5EF4-FFF2-40B4-BE49-F238E27FC236}">
                <a16:creationId xmlns:a16="http://schemas.microsoft.com/office/drawing/2014/main" id="{D867ADDB-6332-3B47-FE2B-FE1261BF74C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教師解釋</a:t>
            </a:r>
            <a:r>
              <a:rPr lang="zh-HK" altLang="en-US" dirty="0">
                <a:latin typeface="Arial" panose="020B0604020202020204" pitchFamily="34" charset="0"/>
              </a:rPr>
              <a:t>內部報酬率</a:t>
            </a:r>
            <a:r>
              <a:rPr lang="zh-TW" altLang="en-US" dirty="0">
                <a:latin typeface="Arial" panose="020B0604020202020204" pitchFamily="34" charset="0"/>
              </a:rPr>
              <a:t>是使某計劃的淨現值歸零的貼現率。</a:t>
            </a:r>
            <a:endParaRPr lang="en-US" altLang="zh-HK" dirty="0">
              <a:latin typeface="Arial" panose="020B0604020202020204" pitchFamily="34" charset="0"/>
            </a:endParaRPr>
          </a:p>
          <a:p>
            <a:endParaRPr lang="en-US" altLang="zh-HK" dirty="0">
              <a:latin typeface="Arial" panose="020B0604020202020204" pitchFamily="34" charset="0"/>
            </a:endParaRPr>
          </a:p>
          <a:p>
            <a:endParaRPr lang="en-US" altLang="zh-HK" dirty="0">
              <a:latin typeface="Arial" panose="020B0604020202020204" pitchFamily="34" charset="0"/>
            </a:endParaRPr>
          </a:p>
        </p:txBody>
      </p:sp>
      <p:sp>
        <p:nvSpPr>
          <p:cNvPr id="40964" name="投影片編號版面配置區 3">
            <a:extLst>
              <a:ext uri="{FF2B5EF4-FFF2-40B4-BE49-F238E27FC236}">
                <a16:creationId xmlns:a16="http://schemas.microsoft.com/office/drawing/2014/main" id="{CB6C6B6A-05F8-7DAA-1E71-9F13848942E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DB0AF163-4131-1C4B-B3C2-3ADBDCEAF47E}" type="slidenum">
              <a:rPr lang="en-US" altLang="zh-TW" smtClean="0"/>
              <a:pPr>
                <a:spcBef>
                  <a:spcPct val="0"/>
                </a:spcBef>
              </a:pPr>
              <a:t>18</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B98E160-3947-062B-B5CA-59C156C11F9C}"/>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83A0C4BB-4519-5C24-BAA8-9DF24B5EA4F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以上等式是由淨現值的等式衍生出來，故兩者相似。以該等式可找到當</a:t>
            </a:r>
            <a:r>
              <a:rPr lang="en-US" altLang="zh-TW" dirty="0">
                <a:latin typeface="Arial" panose="020B0604020202020204" pitchFamily="34" charset="0"/>
              </a:rPr>
              <a:t>NPV=0</a:t>
            </a:r>
            <a:r>
              <a:rPr lang="zh-TW" altLang="en-US" dirty="0">
                <a:latin typeface="Arial" panose="020B0604020202020204" pitchFamily="34" charset="0"/>
              </a:rPr>
              <a:t>時計劃的貼現率。</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zh-TW" altLang="en-US" dirty="0">
                <a:latin typeface="Arial" panose="020B0604020202020204" pitchFamily="34" charset="0"/>
              </a:rPr>
              <a:t>教師可講解淨現值的等式，並延伸至計算內部報酬率的等式。</a:t>
            </a:r>
            <a:endParaRPr lang="en-US" altLang="zh-TW" dirty="0">
              <a:latin typeface="Arial" panose="020B0604020202020204" pitchFamily="34" charset="0"/>
            </a:endParaRPr>
          </a:p>
          <a:p>
            <a:pPr eaLnBrk="1" hangingPunct="1"/>
            <a:r>
              <a:rPr lang="zh-TW" altLang="en-US" dirty="0">
                <a:latin typeface="Arial" panose="020B0604020202020204" pitchFamily="34" charset="0"/>
              </a:rPr>
              <a:t>第一項等式的 </a:t>
            </a:r>
            <a:r>
              <a:rPr lang="en-US" altLang="zh-TW" dirty="0">
                <a:latin typeface="Arial" panose="020B0604020202020204" pitchFamily="34" charset="0"/>
              </a:rPr>
              <a:t>r </a:t>
            </a:r>
            <a:r>
              <a:rPr lang="zh-TW" altLang="en-US" dirty="0">
                <a:latin typeface="Arial" panose="020B0604020202020204" pitchFamily="34" charset="0"/>
              </a:rPr>
              <a:t>指計算一系列未來現金流量的淨現值的所需回報率。</a:t>
            </a:r>
            <a:endParaRPr lang="en-US" altLang="zh-TW" dirty="0">
              <a:latin typeface="Arial" panose="020B0604020202020204" pitchFamily="34" charset="0"/>
            </a:endParaRPr>
          </a:p>
          <a:p>
            <a:pPr eaLnBrk="1" hangingPunct="1"/>
            <a:r>
              <a:rPr lang="zh-TW" altLang="en-US" dirty="0">
                <a:latin typeface="Arial" panose="020B0604020202020204" pitchFamily="34" charset="0"/>
              </a:rPr>
              <a:t>第二項等式的 </a:t>
            </a:r>
            <a:r>
              <a:rPr lang="en-US" altLang="zh-TW" dirty="0">
                <a:latin typeface="Arial" panose="020B0604020202020204" pitchFamily="34" charset="0"/>
              </a:rPr>
              <a:t>IRR </a:t>
            </a:r>
            <a:r>
              <a:rPr lang="zh-TW" altLang="en-US" dirty="0">
                <a:latin typeface="Arial" panose="020B0604020202020204" pitchFamily="34" charset="0"/>
              </a:rPr>
              <a:t>指淨現值為零時的內部報酬率。</a:t>
            </a:r>
            <a:endParaRPr lang="en-US" altLang="zh-HK" dirty="0">
              <a:latin typeface="Arial" panose="020B0604020202020204" pitchFamily="34" charset="0"/>
            </a:endParaRPr>
          </a:p>
        </p:txBody>
      </p:sp>
      <p:sp>
        <p:nvSpPr>
          <p:cNvPr id="43012" name="Slide Number Placeholder 3">
            <a:extLst>
              <a:ext uri="{FF2B5EF4-FFF2-40B4-BE49-F238E27FC236}">
                <a16:creationId xmlns:a16="http://schemas.microsoft.com/office/drawing/2014/main" id="{2480F90E-4317-6A34-E460-E4AF7383E72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FEC143A6-BD78-9F48-B662-12933B96F407}" type="slidenum">
              <a:rPr lang="en-US" altLang="zh-TW" smtClean="0"/>
              <a:pPr>
                <a:spcBef>
                  <a:spcPct val="0"/>
                </a:spcBef>
              </a:pPr>
              <a:t>19</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A527CA9-5575-269E-5ADA-3B14A6A45003}"/>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7396A10E-2980-027F-7B75-8B3003FC2822}"/>
              </a:ext>
            </a:extLst>
          </p:cNvPr>
          <p:cNvSpPr>
            <a:spLocks noGrp="1" noChangeArrowheads="1"/>
          </p:cNvSpPr>
          <p:nvPr>
            <p:ph type="body" idx="1"/>
          </p:nvPr>
        </p:nvSpPr>
        <p:spPr/>
        <p:txBody>
          <a:bodyPr/>
          <a:lstStyle/>
          <a:p>
            <a:r>
              <a:rPr lang="zh-TW" altLang="zh-HK" sz="1200" dirty="0">
                <a:latin typeface="Times New Roman" panose="02020603050405020304" pitchFamily="18" charset="0"/>
                <a:cs typeface="Times New Roman" panose="02020603050405020304" pitchFamily="18" charset="0"/>
              </a:rPr>
              <a:t>教師在本課</a:t>
            </a:r>
            <a:r>
              <a:rPr lang="zh-TW" altLang="en-US" sz="1200" dirty="0">
                <a:latin typeface="Times New Roman" panose="02020603050405020304" pitchFamily="18" charset="0"/>
                <a:cs typeface="Times New Roman" panose="02020603050405020304" pitchFamily="18" charset="0"/>
              </a:rPr>
              <a:t>節</a:t>
            </a:r>
            <a:r>
              <a:rPr lang="zh-TW" altLang="zh-HK" sz="1200" dirty="0">
                <a:latin typeface="Times New Roman" panose="02020603050405020304" pitchFamily="18" charset="0"/>
                <a:cs typeface="Times New Roman" panose="02020603050405020304" pitchFamily="18" charset="0"/>
              </a:rPr>
              <a:t>開始時，</a:t>
            </a:r>
            <a:r>
              <a:rPr lang="zh-TW" altLang="en-US" sz="1200" dirty="0">
                <a:latin typeface="Times New Roman" panose="02020603050405020304" pitchFamily="18" charset="0"/>
                <a:cs typeface="Times New Roman" panose="02020603050405020304" pitchFamily="18" charset="0"/>
              </a:rPr>
              <a:t>提問學生當他們為項目進行資本投資決策時需要考慮甚麼因素。</a:t>
            </a:r>
            <a:endParaRPr lang="en-US" altLang="zh-TW" sz="1200" dirty="0">
              <a:latin typeface="Arial" panose="020B0604020202020204" pitchFamily="34" charset="0"/>
            </a:endParaRPr>
          </a:p>
          <a:p>
            <a:r>
              <a:rPr lang="zh-TW" altLang="en-US" sz="1200" dirty="0">
                <a:latin typeface="Arial" panose="020B0604020202020204" pitchFamily="34" charset="0"/>
              </a:rPr>
              <a:t>從學生的答案帶出下列</a:t>
            </a:r>
            <a:r>
              <a:rPr lang="zh-TW" altLang="en-US" sz="1200" dirty="0">
                <a:solidFill>
                  <a:srgbClr val="000000"/>
                </a:solidFill>
                <a:latin typeface="Calibri" panose="020F0502020204030204" pitchFamily="34" charset="0"/>
                <a:cs typeface="Times New Roman" panose="02020603050405020304" pitchFamily="18" charset="0"/>
              </a:rPr>
              <a:t>影響資本投資決策的財務因素：</a:t>
            </a:r>
            <a:endParaRPr lang="en-US" altLang="zh-TW" sz="1200" dirty="0">
              <a:latin typeface="Arial" panose="020B0604020202020204" pitchFamily="34" charset="0"/>
            </a:endParaRPr>
          </a:p>
          <a:p>
            <a:endParaRPr lang="en-US" altLang="zh-TW" dirty="0">
              <a:latin typeface="Arial" panose="020B0604020202020204" pitchFamily="34" charset="0"/>
            </a:endParaRPr>
          </a:p>
          <a:p>
            <a:pPr eaLnBrk="1" hangingPunct="1">
              <a:buFont typeface="Wingdings" pitchFamily="2" charset="2"/>
              <a:buChar char="l"/>
            </a:pPr>
            <a:r>
              <a:rPr lang="zh-TW" altLang="en-US" dirty="0">
                <a:latin typeface="Arial" panose="020B0604020202020204" pitchFamily="34" charset="0"/>
              </a:rPr>
              <a:t>期初支出</a:t>
            </a:r>
            <a:endParaRPr lang="en-US" altLang="zh-HK" dirty="0">
              <a:latin typeface="Arial" panose="020B0604020202020204" pitchFamily="34" charset="0"/>
            </a:endParaRPr>
          </a:p>
          <a:p>
            <a:pPr eaLnBrk="1" hangingPunct="1">
              <a:buFont typeface="Wingdings" pitchFamily="2" charset="2"/>
              <a:buChar char="l"/>
            </a:pPr>
            <a:r>
              <a:rPr lang="zh-HK" altLang="en-US" dirty="0">
                <a:latin typeface="Arial" panose="020B0604020202020204" pitchFamily="34" charset="0"/>
              </a:rPr>
              <a:t>現金流量</a:t>
            </a:r>
            <a:r>
              <a:rPr lang="zh-TW" altLang="en-US" dirty="0">
                <a:latin typeface="Arial" panose="020B0604020202020204" pitchFamily="34" charset="0"/>
              </a:rPr>
              <a:t>：來自投資的現金流入</a:t>
            </a:r>
            <a:endParaRPr lang="en-US" altLang="zh-HK" dirty="0">
              <a:latin typeface="Arial" panose="020B0604020202020204" pitchFamily="34" charset="0"/>
            </a:endParaRPr>
          </a:p>
          <a:p>
            <a:pPr eaLnBrk="1" hangingPunct="1">
              <a:buFont typeface="Wingdings" pitchFamily="2" charset="2"/>
              <a:buChar char="l"/>
            </a:pPr>
            <a:r>
              <a:rPr lang="zh-TW" altLang="en-US" dirty="0">
                <a:latin typeface="Arial" panose="020B0604020202020204" pitchFamily="34" charset="0"/>
              </a:rPr>
              <a:t>貼現率</a:t>
            </a:r>
            <a:endParaRPr lang="en-US" altLang="zh-HK" dirty="0">
              <a:latin typeface="Arial" panose="020B0604020202020204" pitchFamily="34" charset="0"/>
            </a:endParaRPr>
          </a:p>
          <a:p>
            <a:pPr eaLnBrk="1" hangingPunct="1">
              <a:buFont typeface="Wingdings" pitchFamily="2" charset="2"/>
              <a:buChar char="l"/>
            </a:pPr>
            <a:r>
              <a:rPr lang="zh-HK" altLang="en-US" dirty="0">
                <a:latin typeface="Arial" panose="020B0604020202020204" pitchFamily="34" charset="0"/>
              </a:rPr>
              <a:t>項目的</a:t>
            </a:r>
            <a:r>
              <a:rPr lang="zh-TW" altLang="en-US" dirty="0">
                <a:latin typeface="Arial" panose="020B0604020202020204" pitchFamily="34" charset="0"/>
              </a:rPr>
              <a:t>年期</a:t>
            </a:r>
            <a:endParaRPr lang="en-US" altLang="zh-HK" dirty="0">
              <a:latin typeface="Arial" panose="020B0604020202020204" pitchFamily="34" charset="0"/>
            </a:endParaRPr>
          </a:p>
          <a:p>
            <a:pPr eaLnBrk="1" hangingPunct="1">
              <a:buFont typeface="Wingdings" pitchFamily="2" charset="2"/>
              <a:buChar char="l"/>
            </a:pPr>
            <a:r>
              <a:rPr lang="zh-HK" altLang="en-US" dirty="0">
                <a:latin typeface="Arial" panose="020B0604020202020204" pitchFamily="34" charset="0"/>
              </a:rPr>
              <a:t>項目的風險</a:t>
            </a:r>
            <a:endParaRPr lang="en-US" altLang="zh-HK" dirty="0">
              <a:latin typeface="Arial" panose="020B0604020202020204" pitchFamily="34" charset="0"/>
            </a:endParaRPr>
          </a:p>
          <a:p>
            <a:endParaRPr lang="en-US" altLang="zh-TW" dirty="0">
              <a:latin typeface="Arial" panose="020B0604020202020204" pitchFamily="34" charset="0"/>
            </a:endParaRPr>
          </a:p>
        </p:txBody>
      </p:sp>
      <p:sp>
        <p:nvSpPr>
          <p:cNvPr id="8196" name="Slide Number Placeholder 3">
            <a:extLst>
              <a:ext uri="{FF2B5EF4-FFF2-40B4-BE49-F238E27FC236}">
                <a16:creationId xmlns:a16="http://schemas.microsoft.com/office/drawing/2014/main" id="{71644A12-8387-C234-48EB-96612F269038}"/>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C5EE8B38-7D48-D344-AEBF-0E08486CE254}" type="slidenum">
              <a:rPr lang="en-US" altLang="zh-TW">
                <a:cs typeface="Arial" panose="020B0604020202020204" pitchFamily="34" charset="0"/>
              </a:rPr>
              <a:pPr algn="r" eaLnBrk="1" hangingPunct="1">
                <a:spcBef>
                  <a:spcPct val="0"/>
                </a:spcBef>
              </a:pPr>
              <a:t>2</a:t>
            </a:fld>
            <a:endParaRPr lang="en-US" altLang="zh-TW">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75BECEFB-4001-356C-8674-0C9F32E764B4}"/>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577CB434-F6A5-B0D1-0CDC-DF106924CB4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sym typeface="Wingdings" pitchFamily="2" charset="2"/>
              </a:rPr>
              <a:t>在決定是否接受計劃時，</a:t>
            </a:r>
            <a:r>
              <a:rPr lang="zh-TW" altLang="en-US" dirty="0">
                <a:latin typeface="Arial" panose="020B0604020202020204" pitchFamily="34" charset="0"/>
              </a:rPr>
              <a:t>我們應比較</a:t>
            </a:r>
            <a:r>
              <a:rPr lang="zh-TW" altLang="en-US" dirty="0">
                <a:latin typeface="Arial" panose="020B0604020202020204" pitchFamily="34" charset="0"/>
                <a:sym typeface="Wingdings" pitchFamily="2" charset="2"/>
              </a:rPr>
              <a:t>內部報酬率（</a:t>
            </a:r>
            <a:r>
              <a:rPr lang="en-US" altLang="zh-TW" dirty="0">
                <a:latin typeface="Arial" panose="020B0604020202020204" pitchFamily="34" charset="0"/>
                <a:sym typeface="Wingdings" pitchFamily="2" charset="2"/>
              </a:rPr>
              <a:t>IRR</a:t>
            </a:r>
            <a:r>
              <a:rPr lang="zh-TW" altLang="en-US" dirty="0">
                <a:latin typeface="Arial" panose="020B0604020202020204" pitchFamily="34" charset="0"/>
                <a:sym typeface="Wingdings" pitchFamily="2" charset="2"/>
              </a:rPr>
              <a:t>）和所需回報率（</a:t>
            </a:r>
            <a:r>
              <a:rPr lang="en-US" altLang="zh-TW" dirty="0">
                <a:latin typeface="Arial" panose="020B0604020202020204" pitchFamily="34" charset="0"/>
                <a:sym typeface="Wingdings" pitchFamily="2" charset="2"/>
              </a:rPr>
              <a:t>r</a:t>
            </a:r>
            <a:r>
              <a:rPr lang="zh-TW" altLang="en-US" dirty="0">
                <a:latin typeface="Arial" panose="020B0604020202020204" pitchFamily="34" charset="0"/>
                <a:sym typeface="Wingdings" pitchFamily="2" charset="2"/>
              </a:rPr>
              <a:t>）。</a:t>
            </a:r>
            <a:endParaRPr lang="en-US" altLang="zh-HK" dirty="0">
              <a:latin typeface="Arial" panose="020B0604020202020204" pitchFamily="34" charset="0"/>
            </a:endParaRPr>
          </a:p>
          <a:p>
            <a:pPr eaLnBrk="1" hangingPunct="1"/>
            <a:endParaRPr lang="en-US" altLang="zh-HK" dirty="0">
              <a:latin typeface="Arial" panose="020B0604020202020204" pitchFamily="34" charset="0"/>
            </a:endParaRPr>
          </a:p>
        </p:txBody>
      </p:sp>
      <p:sp>
        <p:nvSpPr>
          <p:cNvPr id="45060" name="Slide Number Placeholder 3">
            <a:extLst>
              <a:ext uri="{FF2B5EF4-FFF2-40B4-BE49-F238E27FC236}">
                <a16:creationId xmlns:a16="http://schemas.microsoft.com/office/drawing/2014/main" id="{7EF60D3E-5D63-3CA4-78F7-EA3D64B5128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3EF3879B-82E8-ED4A-AE8A-BB568BDC1AE0}" type="slidenum">
              <a:rPr lang="en-US" altLang="zh-TW" smtClean="0"/>
              <a:pPr>
                <a:spcBef>
                  <a:spcPct val="0"/>
                </a:spcBef>
              </a:pPr>
              <a:t>20</a:t>
            </a:fld>
            <a:endParaRPr lang="en-US" altLang="zh-TW"/>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7663687-AA76-70BA-AEB4-3F7D6AB55E07}"/>
              </a:ext>
            </a:extLst>
          </p:cNvPr>
          <p:cNvSpPr>
            <a:spLocks noGrp="1" noRot="1" noChangeAspect="1" noChangeArrowheads="1" noTextEdit="1"/>
          </p:cNvSpPr>
          <p:nvPr>
            <p:ph type="sldImg"/>
          </p:nvPr>
        </p:nvSpPr>
        <p:spPr>
          <a:xfrm>
            <a:off x="917575" y="746125"/>
            <a:ext cx="4962525" cy="3722688"/>
          </a:xfrm>
          <a:ln/>
        </p:spPr>
      </p:sp>
      <p:sp>
        <p:nvSpPr>
          <p:cNvPr id="47107" name="Rectangle 3">
            <a:extLst>
              <a:ext uri="{FF2B5EF4-FFF2-40B4-BE49-F238E27FC236}">
                <a16:creationId xmlns:a16="http://schemas.microsoft.com/office/drawing/2014/main" id="{D5D96759-5204-92A1-20FD-6F9699C09F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z="1200" dirty="0">
                <a:latin typeface="Arial" panose="020B0604020202020204" pitchFamily="34" charset="0"/>
              </a:rPr>
              <a:t>教師可重溫</a:t>
            </a:r>
            <a:r>
              <a:rPr lang="zh-TW" altLang="zh-HK" sz="1200" dirty="0">
                <a:latin typeface="Calibri" panose="020F0502020204030204" pitchFamily="34" charset="0"/>
                <a:cs typeface="Times New Roman" panose="02020603050405020304" pitchFamily="18" charset="0"/>
              </a:rPr>
              <a:t>本課節初介紹的</a:t>
            </a:r>
            <a:r>
              <a:rPr lang="zh-TW" altLang="en-US" sz="1200" dirty="0">
                <a:latin typeface="Calibri" panose="020F0502020204030204" pitchFamily="34" charset="0"/>
                <a:cs typeface="Times New Roman" panose="02020603050405020304" pitchFamily="18" charset="0"/>
              </a:rPr>
              <a:t>個案</a:t>
            </a:r>
            <a:r>
              <a:rPr lang="zh-TW" altLang="zh-HK" sz="1200" dirty="0">
                <a:latin typeface="Calibri" panose="020F0502020204030204" pitchFamily="34" charset="0"/>
                <a:cs typeface="Times New Roman" panose="02020603050405020304" pitchFamily="18" charset="0"/>
              </a:rPr>
              <a:t>（</a:t>
            </a:r>
            <a:r>
              <a:rPr lang="zh-TW" altLang="en-US" sz="1200" dirty="0">
                <a:latin typeface="Calibri" panose="020F0502020204030204" pitchFamily="34" charset="0"/>
                <a:cs typeface="Times New Roman" panose="02020603050405020304" pitchFamily="18" charset="0"/>
              </a:rPr>
              <a:t>即</a:t>
            </a:r>
            <a:r>
              <a:rPr lang="zh-TW" altLang="zh-HK" sz="1200" dirty="0">
                <a:latin typeface="Calibri" panose="020F0502020204030204" pitchFamily="34" charset="0"/>
                <a:cs typeface="Times New Roman" panose="02020603050405020304" pitchFamily="18" charset="0"/>
              </a:rPr>
              <a:t>投影片</a:t>
            </a:r>
            <a:r>
              <a:rPr lang="en-US" altLang="zh-HK" sz="1200" dirty="0">
                <a:latin typeface="Calibri" panose="020F0502020204030204" pitchFamily="34" charset="0"/>
                <a:cs typeface="Times New Roman" panose="02020603050405020304" pitchFamily="18" charset="0"/>
              </a:rPr>
              <a:t>4</a:t>
            </a:r>
            <a:r>
              <a:rPr lang="zh-TW" altLang="zh-HK" sz="1200" dirty="0">
                <a:latin typeface="Calibri" panose="020F0502020204030204" pitchFamily="34" charset="0"/>
                <a:cs typeface="Times New Roman" panose="02020603050405020304" pitchFamily="18" charset="0"/>
              </a:rPr>
              <a:t>）</a:t>
            </a:r>
            <a:r>
              <a:rPr lang="zh-TW" altLang="en-US" sz="1200" dirty="0">
                <a:latin typeface="Calibri" panose="020F0502020204030204" pitchFamily="34" charset="0"/>
                <a:cs typeface="Times New Roman" panose="02020603050405020304" pitchFamily="18" charset="0"/>
              </a:rPr>
              <a:t>。</a:t>
            </a:r>
            <a:endParaRPr lang="en-US" altLang="zh-TW" sz="1200" dirty="0">
              <a:latin typeface="Arial" panose="020B0604020202020204" pitchFamily="34" charset="0"/>
            </a:endParaRPr>
          </a:p>
          <a:p>
            <a:endParaRPr lang="en-US" altLang="zh-TW" sz="1200" dirty="0">
              <a:latin typeface="Arial" panose="020B0604020202020204" pitchFamily="34" charset="0"/>
            </a:endParaRPr>
          </a:p>
          <a:p>
            <a:r>
              <a:rPr lang="zh-TW" altLang="en-US" sz="1200" dirty="0">
                <a:latin typeface="Arial" panose="020B0604020202020204" pitchFamily="34" charset="0"/>
              </a:rPr>
              <a:t>請學生比較此投資的</a:t>
            </a:r>
            <a:r>
              <a:rPr lang="zh-TW" altLang="en-US" sz="1200" dirty="0">
                <a:latin typeface="Arial" panose="020B0604020202020204" pitchFamily="34" charset="0"/>
                <a:sym typeface="Wingdings" pitchFamily="2" charset="2"/>
              </a:rPr>
              <a:t>內部報酬率和所需回報率。</a:t>
            </a:r>
            <a:endParaRPr lang="en-US" altLang="zh-TW" sz="1200" dirty="0">
              <a:latin typeface="Arial" panose="020B0604020202020204" pitchFamily="34" charset="0"/>
            </a:endParaRPr>
          </a:p>
        </p:txBody>
      </p:sp>
      <p:sp>
        <p:nvSpPr>
          <p:cNvPr id="47108" name="Slide Number Placeholder 3">
            <a:extLst>
              <a:ext uri="{FF2B5EF4-FFF2-40B4-BE49-F238E27FC236}">
                <a16:creationId xmlns:a16="http://schemas.microsoft.com/office/drawing/2014/main" id="{5E8AEC44-F9EB-202D-6204-0E15C9B9232C}"/>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A6E50C53-078A-EE4D-B309-8BB6BF976998}" type="slidenum">
              <a:rPr lang="en-US" altLang="zh-TW">
                <a:cs typeface="Arial" panose="020B0604020202020204" pitchFamily="34" charset="0"/>
              </a:rPr>
              <a:pPr algn="r" eaLnBrk="1" hangingPunct="1">
                <a:spcBef>
                  <a:spcPct val="0"/>
                </a:spcBef>
              </a:pPr>
              <a:t>21</a:t>
            </a:fld>
            <a:endParaRPr lang="en-US" altLang="zh-TW">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7722BB3-7C60-5F8E-85DC-2C513703DCBD}"/>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1E316B9E-7F61-A654-AFF8-31326E0348E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比較內部報酬率和所需回報率，以決定是否接受投資。</a:t>
            </a:r>
            <a:endParaRPr lang="en-US" altLang="zh-TW" dirty="0">
              <a:latin typeface="Arial" panose="020B0604020202020204" pitchFamily="34" charset="0"/>
            </a:endParaRPr>
          </a:p>
        </p:txBody>
      </p:sp>
      <p:sp>
        <p:nvSpPr>
          <p:cNvPr id="49156" name="Slide Number Placeholder 3">
            <a:extLst>
              <a:ext uri="{FF2B5EF4-FFF2-40B4-BE49-F238E27FC236}">
                <a16:creationId xmlns:a16="http://schemas.microsoft.com/office/drawing/2014/main" id="{075568CC-D6D5-A1CD-129D-1132813E57F6}"/>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83813109-5AAA-8E43-A123-BCB3E8DD4C51}" type="slidenum">
              <a:rPr lang="en-US" altLang="zh-TW">
                <a:cs typeface="Arial" panose="020B0604020202020204" pitchFamily="34" charset="0"/>
              </a:rPr>
              <a:pPr algn="r" eaLnBrk="1" hangingPunct="1">
                <a:spcBef>
                  <a:spcPct val="0"/>
                </a:spcBef>
              </a:pPr>
              <a:t>22</a:t>
            </a:fld>
            <a:endParaRPr lang="en-US" altLang="zh-TW">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F3C4F3D-775C-61BD-AC77-C0AADD65A2B1}"/>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64C2380F-824A-31D0-72C8-BA06A8D6993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b="1" dirty="0">
                <a:solidFill>
                  <a:schemeClr val="tx2"/>
                </a:solidFill>
                <a:latin typeface="Arial" panose="020B0604020202020204" pitchFamily="34" charset="0"/>
                <a:cs typeface="Arial" panose="020B0604020202020204" pitchFamily="34" charset="0"/>
              </a:rPr>
              <a:t>活動二</a:t>
            </a:r>
            <a:endParaRPr lang="en-US" altLang="zh-HK" b="1" dirty="0">
              <a:latin typeface="Arial" panose="020B0604020202020204" pitchFamily="34" charset="0"/>
            </a:endParaRPr>
          </a:p>
          <a:p>
            <a:endParaRPr lang="en-US" altLang="zh-HK" b="1" dirty="0">
              <a:latin typeface="Arial" panose="020B0604020202020204" pitchFamily="34" charset="0"/>
            </a:endParaRPr>
          </a:p>
          <a:p>
            <a:r>
              <a:rPr lang="zh-TW" altLang="en-US" dirty="0">
                <a:latin typeface="Arial" panose="020B0604020202020204" pitchFamily="34" charset="0"/>
              </a:rPr>
              <a:t>請學生完成學生工作紙第</a:t>
            </a:r>
            <a:r>
              <a:rPr lang="en-US" altLang="zh-TW" dirty="0">
                <a:latin typeface="Arial" panose="020B0604020202020204" pitchFamily="34" charset="0"/>
              </a:rPr>
              <a:t>2</a:t>
            </a:r>
            <a:r>
              <a:rPr lang="zh-TW" altLang="en-US" dirty="0">
                <a:latin typeface="Arial" panose="020B0604020202020204" pitchFamily="34" charset="0"/>
              </a:rPr>
              <a:t>頁的活動二，以鞏固學生對</a:t>
            </a:r>
            <a:r>
              <a:rPr lang="zh-TW" altLang="en-US" dirty="0">
                <a:latin typeface="Arial" panose="020B0604020202020204" pitchFamily="34" charset="0"/>
                <a:cs typeface="Arial" panose="020B0604020202020204" pitchFamily="34" charset="0"/>
              </a:rPr>
              <a:t>內部報酬率的認識。</a:t>
            </a:r>
            <a:endParaRPr lang="en-US" altLang="zh-TW" dirty="0">
              <a:latin typeface="Arial" panose="020B0604020202020204" pitchFamily="34" charset="0"/>
            </a:endParaRPr>
          </a:p>
          <a:p>
            <a:endParaRPr lang="en-US" altLang="zh-HK" dirty="0">
              <a:latin typeface="Arial" panose="020B0604020202020204" pitchFamily="34" charset="0"/>
            </a:endParaRPr>
          </a:p>
          <a:p>
            <a:endParaRPr lang="en-US" altLang="zh-TW" dirty="0">
              <a:latin typeface="Arial" panose="020B0604020202020204" pitchFamily="34" charset="0"/>
            </a:endParaRPr>
          </a:p>
          <a:p>
            <a:r>
              <a:rPr lang="zh-TW" altLang="en-US" dirty="0">
                <a:latin typeface="Arial" panose="020B0604020202020204" pitchFamily="34" charset="0"/>
              </a:rPr>
              <a:t>教師解釋決定「接受或否決計劃」需設定等式「淨現值</a:t>
            </a:r>
            <a:r>
              <a:rPr lang="en-US" altLang="zh-TW" dirty="0">
                <a:latin typeface="Arial" panose="020B0604020202020204" pitchFamily="34" charset="0"/>
              </a:rPr>
              <a:t>=0</a:t>
            </a:r>
            <a:r>
              <a:rPr lang="zh-TW" altLang="en-US" dirty="0">
                <a:latin typeface="Arial" panose="020B0604020202020204" pitchFamily="34" charset="0"/>
              </a:rPr>
              <a:t>」［</a:t>
            </a:r>
            <a:r>
              <a:rPr lang="zh-TW" altLang="en-US" dirty="0" smtClean="0">
                <a:latin typeface="Arial" panose="020B0604020202020204" pitchFamily="34" charset="0"/>
              </a:rPr>
              <a:t>因此</a:t>
            </a:r>
            <a:r>
              <a:rPr lang="zh-TW" altLang="en-US" dirty="0">
                <a:solidFill>
                  <a:srgbClr val="000000"/>
                </a:solidFill>
                <a:latin typeface="Arial" panose="020B0604020202020204" pitchFamily="34" charset="0"/>
              </a:rPr>
              <a:t>，</a:t>
            </a:r>
            <a:r>
              <a:rPr lang="zh-TW" altLang="en-US" dirty="0" smtClean="0">
                <a:latin typeface="Arial" panose="020B0604020202020204" pitchFamily="34" charset="0"/>
                <a:cs typeface="Arial" panose="020B0604020202020204" pitchFamily="34" charset="0"/>
              </a:rPr>
              <a:t>內部</a:t>
            </a:r>
            <a:r>
              <a:rPr lang="zh-TW" altLang="en-US" dirty="0">
                <a:latin typeface="Arial" panose="020B0604020202020204" pitchFamily="34" charset="0"/>
                <a:cs typeface="Arial" panose="020B0604020202020204" pitchFamily="34" charset="0"/>
              </a:rPr>
              <a:t>報酬率＝</a:t>
            </a:r>
            <a:r>
              <a:rPr lang="zh-TW" altLang="en-US" dirty="0">
                <a:latin typeface="Arial" panose="020B0604020202020204" pitchFamily="34" charset="0"/>
              </a:rPr>
              <a:t>所需回報率］。透過比較</a:t>
            </a:r>
            <a:r>
              <a:rPr lang="zh-TW" altLang="en-US" dirty="0">
                <a:latin typeface="Arial" panose="020B0604020202020204" pitchFamily="34" charset="0"/>
                <a:cs typeface="Arial" panose="020B0604020202020204" pitchFamily="34" charset="0"/>
              </a:rPr>
              <a:t>內部報酬率和</a:t>
            </a:r>
            <a:r>
              <a:rPr lang="zh-TW" altLang="en-US" dirty="0">
                <a:latin typeface="Arial" panose="020B0604020202020204" pitchFamily="34" charset="0"/>
              </a:rPr>
              <a:t>所需回報率，學生即可作出投資決定。</a:t>
            </a:r>
            <a:endParaRPr lang="en-US" altLang="zh-TW" dirty="0">
              <a:latin typeface="Arial" panose="020B0604020202020204" pitchFamily="34" charset="0"/>
            </a:endParaRPr>
          </a:p>
          <a:p>
            <a:endParaRPr lang="en-US" altLang="zh-TW" dirty="0">
              <a:latin typeface="Arial" panose="020B0604020202020204" pitchFamily="34" charset="0"/>
            </a:endParaRPr>
          </a:p>
          <a:p>
            <a:endParaRPr lang="en-US" altLang="zh-HK" dirty="0">
              <a:latin typeface="Arial" panose="020B0604020202020204" pitchFamily="34" charset="0"/>
            </a:endParaRPr>
          </a:p>
        </p:txBody>
      </p:sp>
      <p:sp>
        <p:nvSpPr>
          <p:cNvPr id="51204" name="Slide Number Placeholder 3">
            <a:extLst>
              <a:ext uri="{FF2B5EF4-FFF2-40B4-BE49-F238E27FC236}">
                <a16:creationId xmlns:a16="http://schemas.microsoft.com/office/drawing/2014/main" id="{0016D392-F968-F3E3-21E9-76BDC06AB07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CAF16FC3-320F-1A4F-8315-0073616E1C1B}" type="slidenum">
              <a:rPr lang="en-US" altLang="zh-TW" smtClean="0"/>
              <a:pPr>
                <a:spcBef>
                  <a:spcPct val="0"/>
                </a:spcBef>
              </a:pPr>
              <a:t>23</a:t>
            </a:fld>
            <a:endParaRPr lang="en-US" altLang="zh-TW"/>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D605F3E-F6D8-5745-1C82-61B42411858B}"/>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A4D74C7D-9208-020A-C049-10C802360D1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latin typeface="新細明體" panose="02020500000000000000" pitchFamily="18" charset="-120"/>
              </a:rPr>
              <a:t>教師可從上述答案得出活動二的結論。</a:t>
            </a:r>
            <a:endParaRPr lang="en-US" altLang="zh-HK">
              <a:latin typeface="Arial" panose="020B0604020202020204" pitchFamily="34" charset="0"/>
            </a:endParaRPr>
          </a:p>
        </p:txBody>
      </p:sp>
      <p:sp>
        <p:nvSpPr>
          <p:cNvPr id="53252" name="Slide Number Placeholder 3">
            <a:extLst>
              <a:ext uri="{FF2B5EF4-FFF2-40B4-BE49-F238E27FC236}">
                <a16:creationId xmlns:a16="http://schemas.microsoft.com/office/drawing/2014/main" id="{B40F95A6-9F75-9C4B-0C5A-D2FE7C58089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214A3584-5911-7243-8BCF-174F1DA24496}" type="slidenum">
              <a:rPr lang="en-US" altLang="zh-TW" smtClean="0"/>
              <a:pPr>
                <a:spcBef>
                  <a:spcPct val="0"/>
                </a:spcBef>
              </a:pPr>
              <a:t>24</a:t>
            </a:fld>
            <a:endParaRPr lang="en-US" altLang="zh-TW"/>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E1008B0-5947-CC03-2E46-DC5DCDD3F96F}"/>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F4DC4FB9-FBDB-A4BB-582F-0630911D76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教師向全班介紹第三種資本投資評估</a:t>
            </a:r>
            <a:r>
              <a:rPr lang="zh-TW" altLang="en-US" dirty="0" smtClean="0">
                <a:latin typeface="Arial" panose="020B0604020202020204" pitchFamily="34" charset="0"/>
              </a:rPr>
              <a:t>方法 </a:t>
            </a:r>
            <a:r>
              <a:rPr lang="en-US" altLang="zh-TW" dirty="0" smtClean="0">
                <a:latin typeface="Arial" panose="020B0604020202020204" pitchFamily="34" charset="0"/>
              </a:rPr>
              <a:t>— </a:t>
            </a:r>
            <a:r>
              <a:rPr lang="zh-TW" altLang="en-US" dirty="0" smtClean="0">
                <a:latin typeface="Arial" panose="020B0604020202020204" pitchFamily="34" charset="0"/>
              </a:rPr>
              <a:t>會計</a:t>
            </a:r>
            <a:r>
              <a:rPr lang="zh-TW" altLang="en-US" dirty="0">
                <a:latin typeface="Arial" panose="020B0604020202020204" pitchFamily="34" charset="0"/>
              </a:rPr>
              <a:t>報酬率。</a:t>
            </a:r>
            <a:endParaRPr lang="en-US" altLang="zh-TW" dirty="0">
              <a:latin typeface="Arial" panose="020B0604020202020204" pitchFamily="34" charset="0"/>
            </a:endParaRPr>
          </a:p>
          <a:p>
            <a:endParaRPr lang="en-US" altLang="zh-TW" dirty="0">
              <a:latin typeface="Arial" panose="020B0604020202020204" pitchFamily="34" charset="0"/>
            </a:endParaRPr>
          </a:p>
          <a:p>
            <a:endParaRPr lang="en-US" altLang="zh-TW" dirty="0">
              <a:latin typeface="Arial" panose="020B0604020202020204" pitchFamily="34" charset="0"/>
            </a:endParaRPr>
          </a:p>
          <a:p>
            <a:endParaRPr lang="en-US" altLang="zh-TW" dirty="0">
              <a:latin typeface="Arial" panose="020B0604020202020204" pitchFamily="34" charset="0"/>
            </a:endParaRPr>
          </a:p>
        </p:txBody>
      </p:sp>
      <p:sp>
        <p:nvSpPr>
          <p:cNvPr id="55300" name="Slide Number Placeholder 3">
            <a:extLst>
              <a:ext uri="{FF2B5EF4-FFF2-40B4-BE49-F238E27FC236}">
                <a16:creationId xmlns:a16="http://schemas.microsoft.com/office/drawing/2014/main" id="{8DDFCE32-19DB-4863-DBA0-AB81BBD94D3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0F22BBC7-3B55-5645-98CF-23EE8B72DE83}" type="slidenum">
              <a:rPr lang="en-US" altLang="zh-TW">
                <a:cs typeface="Arial" panose="020B0604020202020204" pitchFamily="34" charset="0"/>
              </a:rPr>
              <a:pPr algn="r" eaLnBrk="1" hangingPunct="1">
                <a:spcBef>
                  <a:spcPct val="0"/>
                </a:spcBef>
              </a:pPr>
              <a:t>25</a:t>
            </a:fld>
            <a:endParaRPr lang="en-US" altLang="zh-TW">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237F1104-71FD-16EC-0113-BFAD380B832A}"/>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7C60F522-7E5B-899F-EF36-DFD00A8120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教師向學生解釋，可利用上述等式計算會計報酬率。</a:t>
            </a:r>
            <a:endParaRPr lang="en-US" altLang="zh-TW" dirty="0">
              <a:latin typeface="Arial" panose="020B0604020202020204" pitchFamily="34" charset="0"/>
            </a:endParaRPr>
          </a:p>
        </p:txBody>
      </p:sp>
      <p:sp>
        <p:nvSpPr>
          <p:cNvPr id="57348" name="Slide Number Placeholder 3">
            <a:extLst>
              <a:ext uri="{FF2B5EF4-FFF2-40B4-BE49-F238E27FC236}">
                <a16:creationId xmlns:a16="http://schemas.microsoft.com/office/drawing/2014/main" id="{DFD97188-DDEA-ACBB-6E10-9AB06CDDEA48}"/>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02AF20AC-FB93-B441-938E-94C7284380F9}" type="slidenum">
              <a:rPr lang="en-US" altLang="zh-TW">
                <a:cs typeface="Arial" panose="020B0604020202020204" pitchFamily="34" charset="0"/>
              </a:rPr>
              <a:pPr algn="r" eaLnBrk="1" hangingPunct="1">
                <a:spcBef>
                  <a:spcPct val="0"/>
                </a:spcBef>
              </a:pPr>
              <a:t>26</a:t>
            </a:fld>
            <a:endParaRPr lang="en-US" altLang="zh-TW">
              <a:cs typeface="Arial" panose="020B0604020202020204" pitchFamily="34" charset="0"/>
            </a:endParaRPr>
          </a:p>
        </p:txBody>
      </p:sp>
    </p:spTree>
    <p:extLst>
      <p:ext uri="{BB962C8B-B14F-4D97-AF65-F5344CB8AC3E}">
        <p14:creationId xmlns:p14="http://schemas.microsoft.com/office/powerpoint/2010/main" val="3982909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401B4A05-4A02-E23C-9C04-6C6EDAFE8139}"/>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A3F3030C-ED81-2408-A358-9AF3BC0601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教師進一步解釋如何利用會計報酬</a:t>
            </a:r>
            <a:r>
              <a:rPr lang="zh-TW" altLang="en-US" dirty="0" smtClean="0">
                <a:latin typeface="Arial" panose="020B0604020202020204" pitchFamily="34" charset="0"/>
              </a:rPr>
              <a:t>率</a:t>
            </a:r>
            <a:r>
              <a:rPr lang="zh-CN" altLang="en-US" dirty="0" smtClean="0">
                <a:latin typeface="Arial" panose="020B0604020202020204" pitchFamily="34" charset="0"/>
              </a:rPr>
              <a:t>作</a:t>
            </a:r>
            <a:r>
              <a:rPr lang="zh-TW" altLang="en-US" dirty="0" smtClean="0">
                <a:latin typeface="Arial" panose="020B0604020202020204" pitchFamily="34" charset="0"/>
              </a:rPr>
              <a:t>決策</a:t>
            </a:r>
            <a:r>
              <a:rPr lang="zh-TW" altLang="en-US" dirty="0">
                <a:latin typeface="Arial" panose="020B0604020202020204" pitchFamily="34" charset="0"/>
              </a:rPr>
              <a:t>。</a:t>
            </a:r>
            <a:endParaRPr lang="en-US" altLang="zh-TW" dirty="0">
              <a:latin typeface="Arial" panose="020B0604020202020204" pitchFamily="34" charset="0"/>
            </a:endParaRPr>
          </a:p>
        </p:txBody>
      </p:sp>
      <p:sp>
        <p:nvSpPr>
          <p:cNvPr id="59396" name="Slide Number Placeholder 3">
            <a:extLst>
              <a:ext uri="{FF2B5EF4-FFF2-40B4-BE49-F238E27FC236}">
                <a16:creationId xmlns:a16="http://schemas.microsoft.com/office/drawing/2014/main" id="{C841E45A-1BD9-56F4-E5B2-27F7A4CA40B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81C6A630-9176-8D49-AF2B-8F2D5CCC358A}" type="slidenum">
              <a:rPr lang="en-US" altLang="zh-TW">
                <a:cs typeface="Arial" panose="020B0604020202020204" pitchFamily="34" charset="0"/>
              </a:rPr>
              <a:pPr algn="r" eaLnBrk="1" hangingPunct="1">
                <a:spcBef>
                  <a:spcPct val="0"/>
                </a:spcBef>
              </a:pPr>
              <a:t>27</a:t>
            </a:fld>
            <a:endParaRPr lang="en-US" altLang="zh-TW">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64CB0E0-55E0-4598-9BF8-53D0C21D78BF}"/>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D7379DCC-F831-3E98-78E9-F7524E379951}"/>
              </a:ext>
            </a:extLst>
          </p:cNvPr>
          <p:cNvSpPr>
            <a:spLocks noGrp="1" noChangeArrowheads="1"/>
          </p:cNvSpPr>
          <p:nvPr>
            <p:ph type="body" idx="1"/>
          </p:nvPr>
        </p:nvSpPr>
        <p:spPr/>
        <p:txBody>
          <a:bodyPr/>
          <a:lstStyle/>
          <a:p>
            <a:r>
              <a:rPr lang="zh-TW" altLang="en-US">
                <a:latin typeface="Arial" panose="020B0604020202020204" pitchFamily="34" charset="0"/>
              </a:rPr>
              <a:t>教師可利用</a:t>
            </a:r>
            <a:r>
              <a:rPr lang="zh-TW" altLang="zh-HK">
                <a:latin typeface="Calibri" panose="020F0502020204030204" pitchFamily="34" charset="0"/>
                <a:cs typeface="Times New Roman" panose="02020603050405020304" pitchFamily="18" charset="0"/>
              </a:rPr>
              <a:t>本課節初介紹的投資計劃</a:t>
            </a:r>
            <a:r>
              <a:rPr lang="zh-TW" altLang="en-US">
                <a:latin typeface="Calibri" panose="020F0502020204030204" pitchFamily="34" charset="0"/>
                <a:cs typeface="Times New Roman" panose="02020603050405020304" pitchFamily="18" charset="0"/>
              </a:rPr>
              <a:t>，加深學生認識以</a:t>
            </a:r>
            <a:r>
              <a:rPr lang="zh-TW" altLang="en-US">
                <a:latin typeface="Arial" panose="020B0604020202020204" pitchFamily="34" charset="0"/>
              </a:rPr>
              <a:t>會計報酬率作出決策。</a:t>
            </a:r>
            <a:endParaRPr lang="en-US" altLang="zh-TW">
              <a:latin typeface="Arial" panose="020B0604020202020204" pitchFamily="34" charset="0"/>
            </a:endParaRPr>
          </a:p>
          <a:p>
            <a:endParaRPr lang="en-US" altLang="zh-TW">
              <a:latin typeface="Arial" panose="020B0604020202020204" pitchFamily="34" charset="0"/>
            </a:endParaRPr>
          </a:p>
          <a:p>
            <a:r>
              <a:rPr lang="zh-TW" altLang="en-US">
                <a:latin typeface="新細明體" panose="02020500000000000000" pitchFamily="18" charset="-120"/>
              </a:rPr>
              <a:t>假設投資計劃第</a:t>
            </a:r>
            <a:r>
              <a:rPr lang="en-US" altLang="zh-TW">
                <a:latin typeface="新細明體" panose="02020500000000000000" pitchFamily="18" charset="-120"/>
              </a:rPr>
              <a:t>3</a:t>
            </a:r>
            <a:r>
              <a:rPr lang="zh-TW" altLang="en-US">
                <a:latin typeface="新細明體" panose="02020500000000000000" pitchFamily="18" charset="-120"/>
              </a:rPr>
              <a:t>年年底的</a:t>
            </a:r>
            <a:r>
              <a:rPr lang="zh-HK" altLang="en-US">
                <a:latin typeface="新細明體" panose="02020500000000000000" pitchFamily="18" charset="-120"/>
              </a:rPr>
              <a:t>殘值</a:t>
            </a:r>
            <a:r>
              <a:rPr lang="zh-TW" altLang="en-US">
                <a:latin typeface="新細明體" panose="02020500000000000000" pitchFamily="18" charset="-120"/>
              </a:rPr>
              <a:t>為</a:t>
            </a:r>
            <a:r>
              <a:rPr lang="en-US" altLang="zh-TW">
                <a:latin typeface="新細明體" panose="02020500000000000000" pitchFamily="18" charset="-120"/>
              </a:rPr>
              <a:t>0</a:t>
            </a:r>
            <a:r>
              <a:rPr lang="zh-TW" altLang="en-US">
                <a:latin typeface="新細明體" panose="02020500000000000000" pitchFamily="18" charset="-120"/>
              </a:rPr>
              <a:t>。</a:t>
            </a:r>
            <a:endParaRPr lang="en-US" altLang="zh-TW">
              <a:latin typeface="Arial" panose="020B0604020202020204" pitchFamily="34" charset="0"/>
            </a:endParaRPr>
          </a:p>
          <a:p>
            <a:endParaRPr lang="en-US" altLang="zh-TW">
              <a:latin typeface="Arial" panose="020B0604020202020204" pitchFamily="34" charset="0"/>
            </a:endParaRPr>
          </a:p>
        </p:txBody>
      </p:sp>
      <p:sp>
        <p:nvSpPr>
          <p:cNvPr id="61444" name="Slide Number Placeholder 3">
            <a:extLst>
              <a:ext uri="{FF2B5EF4-FFF2-40B4-BE49-F238E27FC236}">
                <a16:creationId xmlns:a16="http://schemas.microsoft.com/office/drawing/2014/main" id="{5EEFF98B-ABF9-F580-6D5B-6813C9BF55A2}"/>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75108B90-60FA-954F-9466-4880E25E5275}" type="slidenum">
              <a:rPr lang="en-US" altLang="zh-TW">
                <a:cs typeface="Arial" panose="020B0604020202020204" pitchFamily="34" charset="0"/>
              </a:rPr>
              <a:pPr algn="r" eaLnBrk="1" hangingPunct="1">
                <a:spcBef>
                  <a:spcPct val="0"/>
                </a:spcBef>
              </a:pPr>
              <a:t>28</a:t>
            </a:fld>
            <a:endParaRPr lang="en-US" altLang="zh-TW">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8287506C-1051-0437-F522-D59778C1A19A}"/>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B534986D-C298-F29B-BEA4-91A14C2066F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請學生比較此投資的會計報酬率和已定的目標</a:t>
            </a:r>
            <a:r>
              <a:rPr lang="zh-HK" altLang="en-US" dirty="0">
                <a:latin typeface="Arial" panose="020B0604020202020204" pitchFamily="34" charset="0"/>
              </a:rPr>
              <a:t>回報率</a:t>
            </a:r>
            <a:r>
              <a:rPr lang="zh-TW" altLang="en-US" dirty="0">
                <a:latin typeface="Arial" panose="020B0604020202020204" pitchFamily="34" charset="0"/>
              </a:rPr>
              <a:t>。答案載於下頁投影片。</a:t>
            </a:r>
            <a:endParaRPr lang="en-US" altLang="zh-TW" dirty="0">
              <a:latin typeface="Arial" panose="020B0604020202020204" pitchFamily="34" charset="0"/>
            </a:endParaRPr>
          </a:p>
          <a:p>
            <a:endParaRPr lang="en-US" altLang="zh-TW" dirty="0">
              <a:latin typeface="Arial" panose="020B0604020202020204" pitchFamily="34" charset="0"/>
            </a:endParaRPr>
          </a:p>
        </p:txBody>
      </p:sp>
      <p:sp>
        <p:nvSpPr>
          <p:cNvPr id="63492" name="Slide Number Placeholder 3">
            <a:extLst>
              <a:ext uri="{FF2B5EF4-FFF2-40B4-BE49-F238E27FC236}">
                <a16:creationId xmlns:a16="http://schemas.microsoft.com/office/drawing/2014/main" id="{DB1B5C7B-62E8-BCB3-0FBC-CF7E9804835B}"/>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AACF9B31-4C7E-3B4D-A385-F9639D1C315A}" type="slidenum">
              <a:rPr lang="en-US" altLang="zh-TW">
                <a:cs typeface="Arial" panose="020B0604020202020204" pitchFamily="34" charset="0"/>
              </a:rPr>
              <a:pPr algn="r" eaLnBrk="1" hangingPunct="1">
                <a:spcBef>
                  <a:spcPct val="0"/>
                </a:spcBef>
              </a:pPr>
              <a:t>29</a:t>
            </a:fld>
            <a:endParaRPr lang="en-US" altLang="zh-TW">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影像版面配置區 1">
            <a:extLst>
              <a:ext uri="{FF2B5EF4-FFF2-40B4-BE49-F238E27FC236}">
                <a16:creationId xmlns:a16="http://schemas.microsoft.com/office/drawing/2014/main" id="{5DBF9151-79DD-EAB8-DBC8-5F36E2879D1B}"/>
              </a:ext>
            </a:extLst>
          </p:cNvPr>
          <p:cNvSpPr>
            <a:spLocks noGrp="1" noRot="1" noChangeAspect="1" noChangeArrowheads="1" noTextEdit="1"/>
          </p:cNvSpPr>
          <p:nvPr>
            <p:ph type="sldImg"/>
          </p:nvPr>
        </p:nvSpPr>
        <p:spPr>
          <a:ln/>
        </p:spPr>
      </p:sp>
      <p:sp>
        <p:nvSpPr>
          <p:cNvPr id="10243" name="備忘稿版面配置區 2">
            <a:extLst>
              <a:ext uri="{FF2B5EF4-FFF2-40B4-BE49-F238E27FC236}">
                <a16:creationId xmlns:a16="http://schemas.microsoft.com/office/drawing/2014/main" id="{68D70DBD-945C-BA74-113F-B91D4B6C89C9}"/>
              </a:ext>
            </a:extLst>
          </p:cNvPr>
          <p:cNvSpPr>
            <a:spLocks noGrp="1" noChangeArrowheads="1"/>
          </p:cNvSpPr>
          <p:nvPr>
            <p:ph type="body" idx="1"/>
          </p:nvPr>
        </p:nvSpPr>
        <p:spPr>
          <a:xfrm>
            <a:off x="877888" y="4714875"/>
            <a:ext cx="5041900" cy="4525963"/>
          </a:xfrm>
        </p:spPr>
        <p:txBody>
          <a:bodyPr/>
          <a:lstStyle/>
          <a:p>
            <a:pPr eaLnBrk="1" hangingPunct="1">
              <a:defRPr/>
            </a:pPr>
            <a:r>
              <a:rPr lang="zh-TW" altLang="en-US" sz="1200" b="1" dirty="0">
                <a:solidFill>
                  <a:srgbClr val="000000"/>
                </a:solidFill>
                <a:latin typeface="Arial" panose="020B0604020202020204" pitchFamily="34" charset="0"/>
              </a:rPr>
              <a:t>第一課節</a:t>
            </a:r>
            <a:endParaRPr lang="en-US" altLang="zh-TW" sz="1200" b="1" dirty="0">
              <a:solidFill>
                <a:srgbClr val="000000"/>
              </a:solidFill>
              <a:latin typeface="Arial" panose="020B0604020202020204" pitchFamily="34" charset="0"/>
            </a:endParaRPr>
          </a:p>
          <a:p>
            <a:pPr>
              <a:defRPr/>
            </a:pPr>
            <a:endParaRPr lang="en-US" altLang="zh-TW" sz="1200" dirty="0">
              <a:latin typeface="Arial" panose="020B0604020202020204" pitchFamily="34" charset="0"/>
            </a:endParaRPr>
          </a:p>
          <a:p>
            <a:pPr>
              <a:defRPr/>
            </a:pPr>
            <a:r>
              <a:rPr lang="zh-TW" altLang="zh-HK" sz="1200" kern="100" dirty="0">
                <a:latin typeface="Calibri" panose="020F0502020204030204" pitchFamily="34" charset="0"/>
                <a:cs typeface="Times New Roman" panose="02020603050405020304" pitchFamily="18" charset="0"/>
              </a:rPr>
              <a:t>教師解釋除了財務因素，也有</a:t>
            </a:r>
            <a:r>
              <a:rPr lang="zh-TW" altLang="zh-HK" sz="1200" kern="100" dirty="0" smtClean="0">
                <a:latin typeface="Calibri" panose="020F0502020204030204" pitchFamily="34" charset="0"/>
                <a:cs typeface="Times New Roman" panose="02020603050405020304" pitchFamily="18" charset="0"/>
              </a:rPr>
              <a:t>其他因素</a:t>
            </a:r>
            <a:r>
              <a:rPr lang="zh-TW" altLang="zh-HK" kern="100" dirty="0">
                <a:latin typeface="Calibri" panose="020F0502020204030204" pitchFamily="34" charset="0"/>
                <a:cs typeface="Times New Roman" panose="02020603050405020304" pitchFamily="18" charset="0"/>
              </a:rPr>
              <a:t>影響資本投資決策</a:t>
            </a:r>
            <a:r>
              <a:rPr lang="zh-TW" altLang="zh-HK" sz="1200" kern="100" dirty="0" smtClean="0">
                <a:latin typeface="Calibri" panose="020F0502020204030204" pitchFamily="34" charset="0"/>
                <a:cs typeface="Times New Roman" panose="02020603050405020304" pitchFamily="18" charset="0"/>
              </a:rPr>
              <a:t>。以下是一些在決策過程中</a:t>
            </a:r>
            <a:r>
              <a:rPr lang="zh-TW" altLang="en-US" sz="1200" kern="100" dirty="0" smtClean="0">
                <a:latin typeface="Calibri" panose="020F0502020204030204" pitchFamily="34" charset="0"/>
                <a:cs typeface="Times New Roman" panose="02020603050405020304" pitchFamily="18" charset="0"/>
              </a:rPr>
              <a:t>同樣</a:t>
            </a:r>
            <a:r>
              <a:rPr lang="zh-TW" altLang="zh-HK" sz="1200" kern="100" dirty="0" smtClean="0">
                <a:latin typeface="Calibri" panose="020F0502020204030204" pitchFamily="34" charset="0"/>
                <a:cs typeface="Times New Roman" panose="02020603050405020304" pitchFamily="18" charset="0"/>
              </a:rPr>
              <a:t>至關重要的</a:t>
            </a:r>
            <a:r>
              <a:rPr lang="zh-TW" altLang="zh-HK" kern="100" dirty="0">
                <a:latin typeface="Calibri" panose="020F0502020204030204" pitchFamily="34" charset="0"/>
                <a:cs typeface="Times New Roman" panose="02020603050405020304" pitchFamily="18" charset="0"/>
              </a:rPr>
              <a:t>非財務因素：</a:t>
            </a:r>
          </a:p>
          <a:p>
            <a:pPr marL="171450" indent="-171450">
              <a:spcBef>
                <a:spcPct val="20000"/>
              </a:spcBef>
              <a:buClr>
                <a:srgbClr val="330066"/>
              </a:buClr>
              <a:buSzPct val="70000"/>
              <a:buFont typeface="Arial" panose="020B0604020202020204" pitchFamily="34" charset="0"/>
              <a:buChar char="•"/>
              <a:defRPr/>
            </a:pPr>
            <a:endParaRPr lang="en-US" altLang="zh-HK" sz="1200" dirty="0">
              <a:solidFill>
                <a:srgbClr val="4A4A4A"/>
              </a:solidFill>
              <a:latin typeface="Open Sans" pitchFamily="34" charset="0"/>
            </a:endParaRPr>
          </a:p>
          <a:p>
            <a:pPr marL="171450" indent="-171450">
              <a:spcBef>
                <a:spcPct val="20000"/>
              </a:spcBef>
              <a:buClr>
                <a:srgbClr val="330066"/>
              </a:buClr>
              <a:buSzPct val="70000"/>
              <a:buFont typeface="Wingdings" panose="05000000000000000000" pitchFamily="2" charset="2"/>
              <a:buChar char="l"/>
              <a:defRPr/>
            </a:pPr>
            <a:r>
              <a:rPr lang="zh-TW" altLang="en-US" sz="1200" dirty="0">
                <a:solidFill>
                  <a:srgbClr val="4A4A4A"/>
                </a:solidFill>
                <a:latin typeface="Open Sans" pitchFamily="34" charset="0"/>
              </a:rPr>
              <a:t>遵守現時及</a:t>
            </a:r>
            <a:r>
              <a:rPr lang="zh-TW" altLang="en-US" sz="1200" b="1" dirty="0">
                <a:solidFill>
                  <a:srgbClr val="4A4A4A"/>
                </a:solidFill>
                <a:latin typeface="Open Sans" pitchFamily="34" charset="0"/>
              </a:rPr>
              <a:t>將來的法例</a:t>
            </a:r>
            <a:r>
              <a:rPr lang="zh-TW" altLang="en-US" sz="1200" dirty="0">
                <a:solidFill>
                  <a:srgbClr val="4A4A4A"/>
                </a:solidFill>
                <a:latin typeface="Open Sans" pitchFamily="34" charset="0"/>
              </a:rPr>
              <a:t>要求</a:t>
            </a:r>
            <a:endParaRPr lang="en-US" altLang="zh-HK" sz="1200" b="1" dirty="0">
              <a:solidFill>
                <a:srgbClr val="4A4A4A"/>
              </a:solidFill>
              <a:latin typeface="Open Sans" pitchFamily="34" charset="0"/>
            </a:endParaRPr>
          </a:p>
          <a:p>
            <a:pPr marL="171450" indent="-171450">
              <a:spcBef>
                <a:spcPct val="20000"/>
              </a:spcBef>
              <a:buClr>
                <a:srgbClr val="330066"/>
              </a:buClr>
              <a:buSzPct val="70000"/>
              <a:buFont typeface="Wingdings" panose="05000000000000000000" pitchFamily="2" charset="2"/>
              <a:buChar char="l"/>
              <a:defRPr/>
            </a:pPr>
            <a:r>
              <a:rPr lang="zh-TW" altLang="en-US" sz="1200" dirty="0">
                <a:solidFill>
                  <a:srgbClr val="4A4A4A"/>
                </a:solidFill>
                <a:latin typeface="Open Sans" pitchFamily="34" charset="0"/>
              </a:rPr>
              <a:t>符合</a:t>
            </a:r>
            <a:r>
              <a:rPr lang="zh-TW" altLang="en-US" sz="1200" b="1" dirty="0">
                <a:solidFill>
                  <a:srgbClr val="4A4A4A"/>
                </a:solidFill>
                <a:latin typeface="Open Sans" pitchFamily="34" charset="0"/>
              </a:rPr>
              <a:t>行業標準和</a:t>
            </a:r>
            <a:r>
              <a:rPr lang="zh-TW" altLang="en-US" sz="1200" dirty="0">
                <a:solidFill>
                  <a:srgbClr val="4A4A4A"/>
                </a:solidFill>
                <a:latin typeface="Open Sans" pitchFamily="34" charset="0"/>
              </a:rPr>
              <a:t>良好常規，以維持競爭力</a:t>
            </a:r>
            <a:endParaRPr lang="en-US" altLang="zh-HK" sz="1200" dirty="0">
              <a:solidFill>
                <a:srgbClr val="4A4A4A"/>
              </a:solidFill>
              <a:latin typeface="Open Sans" pitchFamily="34" charset="0"/>
            </a:endParaRPr>
          </a:p>
          <a:p>
            <a:pPr marL="171450" indent="-171450">
              <a:spcBef>
                <a:spcPct val="20000"/>
              </a:spcBef>
              <a:buClr>
                <a:srgbClr val="330066"/>
              </a:buClr>
              <a:buSzPct val="70000"/>
              <a:buFont typeface="Wingdings" panose="05000000000000000000" pitchFamily="2" charset="2"/>
              <a:buChar char="l"/>
              <a:defRPr/>
            </a:pPr>
            <a:r>
              <a:rPr lang="zh-TW" altLang="en-US" sz="1200" dirty="0">
                <a:solidFill>
                  <a:srgbClr val="4A4A4A"/>
                </a:solidFill>
                <a:latin typeface="Open Sans" pitchFamily="34" charset="0"/>
              </a:rPr>
              <a:t>提高</a:t>
            </a:r>
            <a:r>
              <a:rPr lang="zh-TW" altLang="en-US" sz="1200" b="1" dirty="0">
                <a:solidFill>
                  <a:srgbClr val="4A4A4A"/>
                </a:solidFill>
                <a:latin typeface="Open Sans" pitchFamily="34" charset="0"/>
              </a:rPr>
              <a:t>員工士氣</a:t>
            </a:r>
            <a:r>
              <a:rPr lang="zh-TW" altLang="en-US" sz="1200" dirty="0">
                <a:solidFill>
                  <a:srgbClr val="4A4A4A"/>
                </a:solidFill>
                <a:latin typeface="Open Sans" pitchFamily="34" charset="0"/>
              </a:rPr>
              <a:t>，使公司更容易招攬及挽留員工</a:t>
            </a:r>
            <a:endParaRPr lang="en-US" altLang="zh-HK" sz="1200" dirty="0">
              <a:solidFill>
                <a:srgbClr val="4A4A4A"/>
              </a:solidFill>
              <a:latin typeface="Open Sans" pitchFamily="34" charset="0"/>
            </a:endParaRPr>
          </a:p>
          <a:p>
            <a:pPr marL="171450" indent="-171450">
              <a:spcBef>
                <a:spcPct val="20000"/>
              </a:spcBef>
              <a:buClr>
                <a:srgbClr val="330066"/>
              </a:buClr>
              <a:buSzPct val="70000"/>
              <a:buFont typeface="Wingdings" panose="05000000000000000000" pitchFamily="2" charset="2"/>
              <a:buChar char="l"/>
              <a:defRPr/>
            </a:pPr>
            <a:r>
              <a:rPr lang="zh-TW" altLang="en-US" sz="1200" dirty="0">
                <a:solidFill>
                  <a:srgbClr val="4A4A4A"/>
                </a:solidFill>
                <a:latin typeface="Open Sans" pitchFamily="34" charset="0"/>
              </a:rPr>
              <a:t>改善與供應商及顧客的</a:t>
            </a:r>
            <a:r>
              <a:rPr lang="zh-TW" altLang="en-US" sz="1200" b="1" dirty="0">
                <a:solidFill>
                  <a:srgbClr val="4A4A4A"/>
                </a:solidFill>
                <a:latin typeface="Open Sans" pitchFamily="34" charset="0"/>
              </a:rPr>
              <a:t>關係</a:t>
            </a:r>
            <a:endParaRPr lang="en-US" altLang="zh-HK" sz="1200" dirty="0">
              <a:solidFill>
                <a:srgbClr val="4A4A4A"/>
              </a:solidFill>
              <a:latin typeface="Open Sans" pitchFamily="34" charset="0"/>
            </a:endParaRPr>
          </a:p>
          <a:p>
            <a:pPr marL="171450" indent="-171450">
              <a:spcBef>
                <a:spcPct val="20000"/>
              </a:spcBef>
              <a:buClr>
                <a:srgbClr val="330066"/>
              </a:buClr>
              <a:buSzPct val="70000"/>
              <a:buFont typeface="Wingdings" panose="05000000000000000000" pitchFamily="2" charset="2"/>
              <a:buChar char="l"/>
              <a:defRPr/>
            </a:pPr>
            <a:r>
              <a:rPr lang="zh-TW" altLang="en-US" sz="1200" dirty="0">
                <a:solidFill>
                  <a:srgbClr val="4A4A4A"/>
                </a:solidFill>
                <a:latin typeface="Open Sans" pitchFamily="34" charset="0"/>
              </a:rPr>
              <a:t>提升</a:t>
            </a:r>
            <a:r>
              <a:rPr lang="zh-TW" altLang="en-US" sz="1200" b="1" dirty="0">
                <a:solidFill>
                  <a:srgbClr val="4A4A4A"/>
                </a:solidFill>
                <a:latin typeface="Open Sans" pitchFamily="34" charset="0"/>
              </a:rPr>
              <a:t>企業形象</a:t>
            </a:r>
            <a:r>
              <a:rPr lang="zh-TW" altLang="en-US" sz="1200" dirty="0">
                <a:solidFill>
                  <a:srgbClr val="4A4A4A"/>
                </a:solidFill>
                <a:latin typeface="Open Sans" pitchFamily="34" charset="0"/>
              </a:rPr>
              <a:t>及與社區的關係</a:t>
            </a:r>
            <a:endParaRPr lang="en-US" altLang="zh-HK" sz="1200" dirty="0">
              <a:solidFill>
                <a:srgbClr val="4A4A4A"/>
              </a:solidFill>
              <a:latin typeface="Open Sans" pitchFamily="34" charset="0"/>
            </a:endParaRPr>
          </a:p>
          <a:p>
            <a:pPr>
              <a:defRPr/>
            </a:pPr>
            <a:endParaRPr lang="en-US" altLang="zh-TW" sz="1200" dirty="0">
              <a:latin typeface="Arial" panose="020B0604020202020204" pitchFamily="34" charset="0"/>
            </a:endParaRPr>
          </a:p>
          <a:p>
            <a:pPr>
              <a:defRPr/>
            </a:pPr>
            <a:endParaRPr lang="en-US" altLang="zh-TW" sz="1200" dirty="0">
              <a:latin typeface="Arial" panose="020B0604020202020204" pitchFamily="34" charset="0"/>
            </a:endParaRPr>
          </a:p>
          <a:p>
            <a:pPr>
              <a:defRPr/>
            </a:pPr>
            <a:r>
              <a:rPr lang="zh-TW" altLang="en-US" sz="1200" dirty="0">
                <a:latin typeface="Arial" panose="020B0604020202020204" pitchFamily="34" charset="0"/>
              </a:rPr>
              <a:t>參考：</a:t>
            </a:r>
            <a:endParaRPr lang="en-US" altLang="zh-HK" sz="1200" dirty="0">
              <a:latin typeface="Arial" panose="020B0604020202020204" pitchFamily="34" charset="0"/>
            </a:endParaRPr>
          </a:p>
          <a:p>
            <a:pPr>
              <a:defRPr/>
            </a:pPr>
            <a:r>
              <a:rPr lang="en-US" altLang="zh-TW" sz="1200" dirty="0">
                <a:latin typeface="Arial" panose="020B0604020202020204" pitchFamily="34" charset="0"/>
              </a:rPr>
              <a:t>https</a:t>
            </a:r>
            <a:r>
              <a:rPr lang="en-US" altLang="zh-TW" sz="1200" dirty="0" smtClean="0">
                <a:latin typeface="Arial" panose="020B0604020202020204" pitchFamily="34" charset="0"/>
              </a:rPr>
              <a:t>://www.nibusinessinfo.co.uk/content/non-financial-factors-investment-appraisal</a:t>
            </a:r>
            <a:r>
              <a:rPr lang="zh-TW" altLang="en-US" sz="1200" dirty="0" smtClean="0">
                <a:latin typeface="Arial" panose="020B0604020202020204" pitchFamily="34" charset="0"/>
              </a:rPr>
              <a:t> </a:t>
            </a:r>
            <a:r>
              <a:rPr lang="en-US" altLang="zh-CN" dirty="0" smtClean="0">
                <a:latin typeface="Arial" panose="020B0604020202020204" pitchFamily="34" charset="0"/>
              </a:rPr>
              <a:t> (2023</a:t>
            </a:r>
            <a:r>
              <a:rPr lang="zh-CN" altLang="en-US" dirty="0" smtClean="0">
                <a:latin typeface="Arial" panose="020B0604020202020204" pitchFamily="34" charset="0"/>
              </a:rPr>
              <a:t>年</a:t>
            </a:r>
            <a:r>
              <a:rPr lang="en-US" altLang="zh-CN" dirty="0">
                <a:latin typeface="Arial" panose="020B0604020202020204" pitchFamily="34" charset="0"/>
              </a:rPr>
              <a:t>2</a:t>
            </a:r>
            <a:r>
              <a:rPr lang="zh-CN" altLang="en-US" dirty="0" smtClean="0">
                <a:latin typeface="Arial" panose="020B0604020202020204" pitchFamily="34" charset="0"/>
              </a:rPr>
              <a:t>月</a:t>
            </a:r>
            <a:r>
              <a:rPr lang="zh-CN" altLang="en-US" sz="1200" dirty="0" smtClean="0">
                <a:latin typeface="Arial" panose="020B0604020202020204" pitchFamily="34" charset="0"/>
              </a:rPr>
              <a:t>參閲</a:t>
            </a:r>
            <a:r>
              <a:rPr lang="en-US" altLang="zh-CN" sz="1200" dirty="0" smtClean="0">
                <a:latin typeface="Arial" panose="020B0604020202020204" pitchFamily="34" charset="0"/>
              </a:rPr>
              <a:t>)</a:t>
            </a:r>
            <a:endParaRPr lang="en-US" altLang="zh-TW" sz="1200" dirty="0">
              <a:latin typeface="Arial" panose="020B0604020202020204" pitchFamily="34" charset="0"/>
            </a:endParaRPr>
          </a:p>
          <a:p>
            <a:pPr>
              <a:defRPr/>
            </a:pPr>
            <a:endParaRPr lang="zh-HK" altLang="en-US" dirty="0">
              <a:latin typeface="Arial" panose="020B0604020202020204" pitchFamily="34" charset="0"/>
            </a:endParaRPr>
          </a:p>
        </p:txBody>
      </p:sp>
      <p:sp>
        <p:nvSpPr>
          <p:cNvPr id="10244" name="投影片編號版面配置區 3">
            <a:extLst>
              <a:ext uri="{FF2B5EF4-FFF2-40B4-BE49-F238E27FC236}">
                <a16:creationId xmlns:a16="http://schemas.microsoft.com/office/drawing/2014/main" id="{4D6E478D-C1DF-CDBE-AF9A-37E5B91CF4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kumimoji="1">
                <a:solidFill>
                  <a:schemeClr val="tx1"/>
                </a:solidFill>
                <a:latin typeface="Arial" panose="020B0604020202020204" pitchFamily="34" charset="0"/>
                <a:ea typeface="新細明體" panose="02020500000000000000" pitchFamily="18" charset="-120"/>
              </a:defRPr>
            </a:lvl1pPr>
            <a:lvl2pPr marL="715963" indent="-274638" defTabSz="915988">
              <a:defRPr kumimoji="1">
                <a:solidFill>
                  <a:schemeClr val="tx1"/>
                </a:solidFill>
                <a:latin typeface="Arial" panose="020B0604020202020204" pitchFamily="34" charset="0"/>
                <a:ea typeface="新細明體" panose="02020500000000000000" pitchFamily="18" charset="-120"/>
              </a:defRPr>
            </a:lvl2pPr>
            <a:lvl3pPr marL="1101725" indent="-219075" defTabSz="915988">
              <a:defRPr kumimoji="1">
                <a:solidFill>
                  <a:schemeClr val="tx1"/>
                </a:solidFill>
                <a:latin typeface="Arial" panose="020B0604020202020204" pitchFamily="34" charset="0"/>
                <a:ea typeface="新細明體" panose="02020500000000000000" pitchFamily="18" charset="-120"/>
              </a:defRPr>
            </a:lvl3pPr>
            <a:lvl4pPr marL="1543050" indent="-219075" defTabSz="915988">
              <a:defRPr kumimoji="1">
                <a:solidFill>
                  <a:schemeClr val="tx1"/>
                </a:solidFill>
                <a:latin typeface="Arial" panose="020B0604020202020204" pitchFamily="34" charset="0"/>
                <a:ea typeface="新細明體" panose="02020500000000000000" pitchFamily="18" charset="-120"/>
              </a:defRPr>
            </a:lvl4pPr>
            <a:lvl5pPr marL="1984375" indent="-219075" defTabSz="915988">
              <a:defRPr kumimoji="1">
                <a:solidFill>
                  <a:schemeClr val="tx1"/>
                </a:solidFill>
                <a:latin typeface="Arial" panose="020B0604020202020204" pitchFamily="34" charset="0"/>
                <a:ea typeface="新細明體" panose="02020500000000000000" pitchFamily="18" charset="-120"/>
              </a:defRPr>
            </a:lvl5pPr>
            <a:lvl6pPr marL="24415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8987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3559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131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350959AC-4220-0349-8367-CC33F57F4510}" type="slidenum">
              <a:rPr lang="en-US" altLang="zh-TW" smtClean="0"/>
              <a:pPr/>
              <a:t>3</a:t>
            </a:fld>
            <a:endParaRPr lang="en-US" altLang="zh-TW"/>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697F4A6-4E8A-EEEE-8329-F2FF42419DDB}"/>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612CC477-110B-4963-D197-E8EC7D0972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教師根據結果解釋如何得出結論。</a:t>
            </a:r>
            <a:endParaRPr lang="en-US" altLang="zh-TW" dirty="0">
              <a:latin typeface="Arial" panose="020B0604020202020204" pitchFamily="34" charset="0"/>
            </a:endParaRPr>
          </a:p>
        </p:txBody>
      </p:sp>
      <p:sp>
        <p:nvSpPr>
          <p:cNvPr id="65540" name="Slide Number Placeholder 3">
            <a:extLst>
              <a:ext uri="{FF2B5EF4-FFF2-40B4-BE49-F238E27FC236}">
                <a16:creationId xmlns:a16="http://schemas.microsoft.com/office/drawing/2014/main" id="{037B8658-0209-C9D8-E441-E3DDD4426FD9}"/>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5CC0A15-AF41-0944-A087-4EC2DB3B42C7}" type="slidenum">
              <a:rPr lang="en-US" altLang="zh-TW">
                <a:cs typeface="Arial" panose="020B0604020202020204" pitchFamily="34" charset="0"/>
              </a:rPr>
              <a:pPr algn="r" eaLnBrk="1" hangingPunct="1">
                <a:spcBef>
                  <a:spcPct val="0"/>
                </a:spcBef>
              </a:pPr>
              <a:t>30</a:t>
            </a:fld>
            <a:endParaRPr lang="en-US" altLang="zh-TW">
              <a:cs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3B9289A-89B0-9524-2DA5-972024CB1D9D}"/>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878826FF-562A-627C-A2E8-F87B27363FF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教師向全班介紹第四種資本投資評估方法 </a:t>
            </a:r>
            <a:r>
              <a:rPr lang="en-US" altLang="zh-TW" dirty="0">
                <a:latin typeface="Arial" panose="020B0604020202020204" pitchFamily="34" charset="0"/>
              </a:rPr>
              <a:t>—</a:t>
            </a:r>
            <a:r>
              <a:rPr lang="zh-TW" altLang="en-US" dirty="0">
                <a:latin typeface="Arial" panose="020B0604020202020204" pitchFamily="34" charset="0"/>
              </a:rPr>
              <a:t> 回收期。</a:t>
            </a:r>
            <a:endParaRPr lang="en-US" altLang="zh-TW" dirty="0">
              <a:latin typeface="Arial" panose="020B0604020202020204" pitchFamily="34" charset="0"/>
            </a:endParaRPr>
          </a:p>
          <a:p>
            <a:endParaRPr lang="en-US" altLang="zh-TW" dirty="0">
              <a:latin typeface="Arial" panose="020B0604020202020204" pitchFamily="34" charset="0"/>
            </a:endParaRPr>
          </a:p>
        </p:txBody>
      </p:sp>
      <p:sp>
        <p:nvSpPr>
          <p:cNvPr id="67588" name="Slide Number Placeholder 3">
            <a:extLst>
              <a:ext uri="{FF2B5EF4-FFF2-40B4-BE49-F238E27FC236}">
                <a16:creationId xmlns:a16="http://schemas.microsoft.com/office/drawing/2014/main" id="{51D23A25-D7A6-96F6-7A7E-FA53792FA11A}"/>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B2265BFF-BD40-8043-9B76-1B2270300782}" type="slidenum">
              <a:rPr lang="en-US" altLang="zh-TW">
                <a:cs typeface="Arial" panose="020B0604020202020204" pitchFamily="34" charset="0"/>
              </a:rPr>
              <a:pPr algn="r" eaLnBrk="1" hangingPunct="1">
                <a:spcBef>
                  <a:spcPct val="0"/>
                </a:spcBef>
              </a:pPr>
              <a:t>31</a:t>
            </a:fld>
            <a:endParaRPr lang="en-US" altLang="zh-TW">
              <a:cs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影像版面配置區 1">
            <a:extLst>
              <a:ext uri="{FF2B5EF4-FFF2-40B4-BE49-F238E27FC236}">
                <a16:creationId xmlns:a16="http://schemas.microsoft.com/office/drawing/2014/main" id="{B1752BCC-F812-8144-E565-C2A021167061}"/>
              </a:ext>
            </a:extLst>
          </p:cNvPr>
          <p:cNvSpPr>
            <a:spLocks noGrp="1" noRot="1" noChangeAspect="1" noChangeArrowheads="1" noTextEdit="1"/>
          </p:cNvSpPr>
          <p:nvPr>
            <p:ph type="sldImg"/>
          </p:nvPr>
        </p:nvSpPr>
        <p:spPr>
          <a:ln/>
        </p:spPr>
      </p:sp>
      <p:sp>
        <p:nvSpPr>
          <p:cNvPr id="69635" name="備忘稿版面配置區 2">
            <a:extLst>
              <a:ext uri="{FF2B5EF4-FFF2-40B4-BE49-F238E27FC236}">
                <a16:creationId xmlns:a16="http://schemas.microsoft.com/office/drawing/2014/main" id="{CB1E7FD1-A185-86F2-AEE2-B612C2E127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參考：</a:t>
            </a:r>
            <a:endParaRPr lang="en-US" altLang="zh-HK" dirty="0">
              <a:latin typeface="Arial" panose="020B0604020202020204" pitchFamily="34" charset="0"/>
            </a:endParaRPr>
          </a:p>
          <a:p>
            <a:pPr lvl="0">
              <a:defRPr/>
            </a:pPr>
            <a:r>
              <a:rPr lang="en-CA" altLang="zh-HK" dirty="0">
                <a:latin typeface="Arial" panose="020B0604020202020204" pitchFamily="34" charset="0"/>
                <a:hlinkClick r:id="rId3"/>
              </a:rPr>
              <a:t>https://</a:t>
            </a:r>
            <a:r>
              <a:rPr lang="en-CA" altLang="zh-HK" dirty="0" smtClean="0">
                <a:latin typeface="Arial" panose="020B0604020202020204" pitchFamily="34" charset="0"/>
                <a:hlinkClick r:id="rId3"/>
              </a:rPr>
              <a:t>www.accountingtools.com/articles/payback-method-payback-period-formula</a:t>
            </a:r>
            <a:r>
              <a:rPr lang="en-CA" altLang="zh-HK" dirty="0" smtClean="0">
                <a:latin typeface="Arial" panose="020B0604020202020204" pitchFamily="34" charset="0"/>
              </a:rPr>
              <a:t> </a:t>
            </a:r>
            <a:r>
              <a:rPr lang="en-US" altLang="zh-CN" dirty="0">
                <a:solidFill>
                  <a:srgbClr val="000000"/>
                </a:solidFill>
                <a:latin typeface="Arial" panose="020B0604020202020204" pitchFamily="34" charset="0"/>
              </a:rPr>
              <a:t>(2023 </a:t>
            </a:r>
            <a:r>
              <a:rPr lang="zh-CN" altLang="en-US" dirty="0">
                <a:solidFill>
                  <a:srgbClr val="000000"/>
                </a:solidFill>
                <a:latin typeface="Arial" panose="020B0604020202020204" pitchFamily="34" charset="0"/>
              </a:rPr>
              <a:t>年</a:t>
            </a:r>
            <a:r>
              <a:rPr lang="en-US" altLang="zh-CN" dirty="0">
                <a:solidFill>
                  <a:srgbClr val="000000"/>
                </a:solidFill>
                <a:latin typeface="Arial" panose="020B0604020202020204" pitchFamily="34" charset="0"/>
              </a:rPr>
              <a:t>2</a:t>
            </a:r>
            <a:r>
              <a:rPr lang="zh-CN" altLang="en-US" dirty="0">
                <a:solidFill>
                  <a:srgbClr val="000000"/>
                </a:solidFill>
                <a:latin typeface="Arial" panose="020B0604020202020204" pitchFamily="34" charset="0"/>
              </a:rPr>
              <a:t>月參閲</a:t>
            </a:r>
            <a:r>
              <a:rPr lang="en-US" altLang="zh-CN" dirty="0">
                <a:solidFill>
                  <a:srgbClr val="000000"/>
                </a:solidFill>
                <a:latin typeface="Arial" panose="020B0604020202020204" pitchFamily="34" charset="0"/>
              </a:rPr>
              <a:t>)</a:t>
            </a:r>
            <a:endParaRPr lang="zh-HK" altLang="en-US" dirty="0">
              <a:solidFill>
                <a:srgbClr val="000000"/>
              </a:solidFill>
              <a:latin typeface="Arial" panose="020B0604020202020204" pitchFamily="34" charset="0"/>
            </a:endParaRPr>
          </a:p>
          <a:p>
            <a:endParaRPr lang="zh-HK" altLang="en-US" dirty="0">
              <a:latin typeface="Arial" panose="020B0604020202020204" pitchFamily="34" charset="0"/>
            </a:endParaRPr>
          </a:p>
        </p:txBody>
      </p:sp>
      <p:sp>
        <p:nvSpPr>
          <p:cNvPr id="69636" name="投影片編號版面配置區 3">
            <a:extLst>
              <a:ext uri="{FF2B5EF4-FFF2-40B4-BE49-F238E27FC236}">
                <a16:creationId xmlns:a16="http://schemas.microsoft.com/office/drawing/2014/main" id="{B8B1B172-485B-8351-0548-C424DE6B3EB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kumimoji="1">
                <a:solidFill>
                  <a:schemeClr val="tx1"/>
                </a:solidFill>
                <a:latin typeface="Arial" panose="020B0604020202020204" pitchFamily="34" charset="0"/>
                <a:ea typeface="新細明體" panose="02020500000000000000" pitchFamily="18" charset="-120"/>
              </a:defRPr>
            </a:lvl1pPr>
            <a:lvl2pPr marL="715963" indent="-274638" defTabSz="915988">
              <a:defRPr kumimoji="1">
                <a:solidFill>
                  <a:schemeClr val="tx1"/>
                </a:solidFill>
                <a:latin typeface="Arial" panose="020B0604020202020204" pitchFamily="34" charset="0"/>
                <a:ea typeface="新細明體" panose="02020500000000000000" pitchFamily="18" charset="-120"/>
              </a:defRPr>
            </a:lvl2pPr>
            <a:lvl3pPr marL="1101725" indent="-219075" defTabSz="915988">
              <a:defRPr kumimoji="1">
                <a:solidFill>
                  <a:schemeClr val="tx1"/>
                </a:solidFill>
                <a:latin typeface="Arial" panose="020B0604020202020204" pitchFamily="34" charset="0"/>
                <a:ea typeface="新細明體" panose="02020500000000000000" pitchFamily="18" charset="-120"/>
              </a:defRPr>
            </a:lvl3pPr>
            <a:lvl4pPr marL="1543050" indent="-219075" defTabSz="915988">
              <a:defRPr kumimoji="1">
                <a:solidFill>
                  <a:schemeClr val="tx1"/>
                </a:solidFill>
                <a:latin typeface="Arial" panose="020B0604020202020204" pitchFamily="34" charset="0"/>
                <a:ea typeface="新細明體" panose="02020500000000000000" pitchFamily="18" charset="-120"/>
              </a:defRPr>
            </a:lvl4pPr>
            <a:lvl5pPr marL="1984375" indent="-219075" defTabSz="915988">
              <a:defRPr kumimoji="1">
                <a:solidFill>
                  <a:schemeClr val="tx1"/>
                </a:solidFill>
                <a:latin typeface="Arial" panose="020B0604020202020204" pitchFamily="34" charset="0"/>
                <a:ea typeface="新細明體" panose="02020500000000000000" pitchFamily="18" charset="-120"/>
              </a:defRPr>
            </a:lvl5pPr>
            <a:lvl6pPr marL="24415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8987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3559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131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39368352-6297-A74F-A82A-7457918C0A7C}" type="slidenum">
              <a:rPr lang="en-US" altLang="zh-TW" smtClean="0"/>
              <a:pPr/>
              <a:t>32</a:t>
            </a:fld>
            <a:endParaRPr lang="en-US" altLang="zh-TW"/>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影像版面配置區 1">
            <a:extLst>
              <a:ext uri="{FF2B5EF4-FFF2-40B4-BE49-F238E27FC236}">
                <a16:creationId xmlns:a16="http://schemas.microsoft.com/office/drawing/2014/main" id="{72E4E686-E65B-95F7-D79F-888B00AB3A43}"/>
              </a:ext>
            </a:extLst>
          </p:cNvPr>
          <p:cNvSpPr>
            <a:spLocks noGrp="1" noRot="1" noChangeAspect="1" noChangeArrowheads="1" noTextEdit="1"/>
          </p:cNvSpPr>
          <p:nvPr>
            <p:ph type="sldImg"/>
          </p:nvPr>
        </p:nvSpPr>
        <p:spPr>
          <a:ln/>
        </p:spPr>
      </p:sp>
      <p:sp>
        <p:nvSpPr>
          <p:cNvPr id="71683" name="備忘稿版面配置區 2">
            <a:extLst>
              <a:ext uri="{FF2B5EF4-FFF2-40B4-BE49-F238E27FC236}">
                <a16:creationId xmlns:a16="http://schemas.microsoft.com/office/drawing/2014/main" id="{46C7E7F3-07CF-3BA5-1FF0-EDDD6E81BF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latin typeface="Arial" panose="020B0604020202020204" pitchFamily="34" charset="0"/>
              </a:rPr>
              <a:t>舉例一説明回收期的計算 </a:t>
            </a:r>
            <a:r>
              <a:rPr lang="zh-TW" altLang="en-US" dirty="0">
                <a:solidFill>
                  <a:srgbClr val="000000"/>
                </a:solidFill>
                <a:latin typeface="Arial" panose="020B0604020202020204" pitchFamily="34" charset="0"/>
              </a:rPr>
              <a:t>。</a:t>
            </a:r>
            <a:endParaRPr lang="zh-HK" altLang="en-US" dirty="0">
              <a:latin typeface="Arial" panose="020B0604020202020204" pitchFamily="34" charset="0"/>
            </a:endParaRPr>
          </a:p>
          <a:p>
            <a:endParaRPr lang="zh-HK" altLang="en-US" dirty="0">
              <a:latin typeface="Arial" panose="020B0604020202020204" pitchFamily="34" charset="0"/>
            </a:endParaRPr>
          </a:p>
        </p:txBody>
      </p:sp>
      <p:sp>
        <p:nvSpPr>
          <p:cNvPr id="71684" name="投影片編號版面配置區 3">
            <a:extLst>
              <a:ext uri="{FF2B5EF4-FFF2-40B4-BE49-F238E27FC236}">
                <a16:creationId xmlns:a16="http://schemas.microsoft.com/office/drawing/2014/main" id="{7FCEC973-E55F-27F4-947F-7CC73069ADA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kumimoji="1">
                <a:solidFill>
                  <a:schemeClr val="tx1"/>
                </a:solidFill>
                <a:latin typeface="Arial" panose="020B0604020202020204" pitchFamily="34" charset="0"/>
                <a:ea typeface="新細明體" panose="02020500000000000000" pitchFamily="18" charset="-120"/>
              </a:defRPr>
            </a:lvl1pPr>
            <a:lvl2pPr marL="715963" indent="-274638" defTabSz="915988">
              <a:defRPr kumimoji="1">
                <a:solidFill>
                  <a:schemeClr val="tx1"/>
                </a:solidFill>
                <a:latin typeface="Arial" panose="020B0604020202020204" pitchFamily="34" charset="0"/>
                <a:ea typeface="新細明體" panose="02020500000000000000" pitchFamily="18" charset="-120"/>
              </a:defRPr>
            </a:lvl2pPr>
            <a:lvl3pPr marL="1101725" indent="-219075" defTabSz="915988">
              <a:defRPr kumimoji="1">
                <a:solidFill>
                  <a:schemeClr val="tx1"/>
                </a:solidFill>
                <a:latin typeface="Arial" panose="020B0604020202020204" pitchFamily="34" charset="0"/>
                <a:ea typeface="新細明體" panose="02020500000000000000" pitchFamily="18" charset="-120"/>
              </a:defRPr>
            </a:lvl3pPr>
            <a:lvl4pPr marL="1543050" indent="-219075" defTabSz="915988">
              <a:defRPr kumimoji="1">
                <a:solidFill>
                  <a:schemeClr val="tx1"/>
                </a:solidFill>
                <a:latin typeface="Arial" panose="020B0604020202020204" pitchFamily="34" charset="0"/>
                <a:ea typeface="新細明體" panose="02020500000000000000" pitchFamily="18" charset="-120"/>
              </a:defRPr>
            </a:lvl4pPr>
            <a:lvl5pPr marL="1984375" indent="-219075" defTabSz="915988">
              <a:defRPr kumimoji="1">
                <a:solidFill>
                  <a:schemeClr val="tx1"/>
                </a:solidFill>
                <a:latin typeface="Arial" panose="020B0604020202020204" pitchFamily="34" charset="0"/>
                <a:ea typeface="新細明體" panose="02020500000000000000" pitchFamily="18" charset="-120"/>
              </a:defRPr>
            </a:lvl5pPr>
            <a:lvl6pPr marL="24415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8987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3559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131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26A9DBFA-6DEB-DE43-9A8F-436DF11B0B51}" type="slidenum">
              <a:rPr lang="en-US" altLang="zh-TW" smtClean="0"/>
              <a:pPr/>
              <a:t>33</a:t>
            </a:fld>
            <a:endParaRPr lang="en-US" altLang="zh-TW"/>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影像版面配置區 1">
            <a:extLst>
              <a:ext uri="{FF2B5EF4-FFF2-40B4-BE49-F238E27FC236}">
                <a16:creationId xmlns:a16="http://schemas.microsoft.com/office/drawing/2014/main" id="{7B800091-908E-086B-73B4-47024B8AB914}"/>
              </a:ext>
            </a:extLst>
          </p:cNvPr>
          <p:cNvSpPr>
            <a:spLocks noGrp="1" noRot="1" noChangeAspect="1" noChangeArrowheads="1" noTextEdit="1"/>
          </p:cNvSpPr>
          <p:nvPr>
            <p:ph type="sldImg"/>
          </p:nvPr>
        </p:nvSpPr>
        <p:spPr>
          <a:ln/>
        </p:spPr>
      </p:sp>
      <p:sp>
        <p:nvSpPr>
          <p:cNvPr id="73731" name="備忘稿版面配置區 2">
            <a:extLst>
              <a:ext uri="{FF2B5EF4-FFF2-40B4-BE49-F238E27FC236}">
                <a16:creationId xmlns:a16="http://schemas.microsoft.com/office/drawing/2014/main" id="{19D351A5-3B95-A21A-281A-9BC9300C4D8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參考：</a:t>
            </a:r>
            <a:endParaRPr lang="en-US" altLang="zh-HK" dirty="0">
              <a:latin typeface="Arial" panose="020B0604020202020204" pitchFamily="34" charset="0"/>
            </a:endParaRPr>
          </a:p>
          <a:p>
            <a:r>
              <a:rPr lang="en-CA" altLang="zh-HK" dirty="0">
                <a:latin typeface="Arial" panose="020B0604020202020204" pitchFamily="34" charset="0"/>
                <a:hlinkClick r:id="rId3"/>
              </a:rPr>
              <a:t>https://www.wallstreetprep.com/knowledge/payback-period</a:t>
            </a:r>
            <a:r>
              <a:rPr lang="en-CA" altLang="zh-HK" dirty="0" smtClean="0">
                <a:latin typeface="Arial" panose="020B0604020202020204" pitchFamily="34" charset="0"/>
                <a:hlinkClick r:id="rId3"/>
              </a:rPr>
              <a:t>/</a:t>
            </a:r>
            <a:r>
              <a:rPr lang="en-CA" altLang="zh-HK" dirty="0" smtClean="0">
                <a:latin typeface="Arial" panose="020B0604020202020204" pitchFamily="34" charset="0"/>
              </a:rPr>
              <a:t> </a:t>
            </a:r>
            <a:r>
              <a:rPr lang="en-US" altLang="zh-CN" dirty="0" smtClean="0">
                <a:latin typeface="Arial" panose="020B0604020202020204" pitchFamily="34" charset="0"/>
              </a:rPr>
              <a:t>(2023 </a:t>
            </a:r>
            <a:r>
              <a:rPr lang="zh-CN" altLang="en-US" dirty="0" smtClean="0">
                <a:latin typeface="Arial" panose="020B0604020202020204" pitchFamily="34" charset="0"/>
              </a:rPr>
              <a:t>年</a:t>
            </a:r>
            <a:r>
              <a:rPr lang="en-US" altLang="zh-CN" dirty="0" smtClean="0">
                <a:latin typeface="Arial" panose="020B0604020202020204" pitchFamily="34" charset="0"/>
              </a:rPr>
              <a:t>2</a:t>
            </a:r>
            <a:r>
              <a:rPr lang="zh-CN" altLang="en-US" dirty="0" smtClean="0">
                <a:latin typeface="Arial" panose="020B0604020202020204" pitchFamily="34" charset="0"/>
              </a:rPr>
              <a:t>月參閲</a:t>
            </a:r>
            <a:r>
              <a:rPr lang="en-US" altLang="zh-CN" dirty="0" smtClean="0">
                <a:latin typeface="Arial" panose="020B0604020202020204" pitchFamily="34" charset="0"/>
              </a:rPr>
              <a:t>)</a:t>
            </a:r>
            <a:endParaRPr lang="zh-HK" altLang="en-US" dirty="0">
              <a:latin typeface="Arial" panose="020B0604020202020204" pitchFamily="34" charset="0"/>
            </a:endParaRPr>
          </a:p>
        </p:txBody>
      </p:sp>
      <p:sp>
        <p:nvSpPr>
          <p:cNvPr id="73732" name="投影片編號版面配置區 3">
            <a:extLst>
              <a:ext uri="{FF2B5EF4-FFF2-40B4-BE49-F238E27FC236}">
                <a16:creationId xmlns:a16="http://schemas.microsoft.com/office/drawing/2014/main" id="{4B2BD952-DD9B-30DD-30AA-FFEF6A04F29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kumimoji="1">
                <a:solidFill>
                  <a:schemeClr val="tx1"/>
                </a:solidFill>
                <a:latin typeface="Arial" panose="020B0604020202020204" pitchFamily="34" charset="0"/>
                <a:ea typeface="新細明體" panose="02020500000000000000" pitchFamily="18" charset="-120"/>
              </a:defRPr>
            </a:lvl1pPr>
            <a:lvl2pPr marL="715963" indent="-274638" defTabSz="915988">
              <a:defRPr kumimoji="1">
                <a:solidFill>
                  <a:schemeClr val="tx1"/>
                </a:solidFill>
                <a:latin typeface="Arial" panose="020B0604020202020204" pitchFamily="34" charset="0"/>
                <a:ea typeface="新細明體" panose="02020500000000000000" pitchFamily="18" charset="-120"/>
              </a:defRPr>
            </a:lvl2pPr>
            <a:lvl3pPr marL="1101725" indent="-219075" defTabSz="915988">
              <a:defRPr kumimoji="1">
                <a:solidFill>
                  <a:schemeClr val="tx1"/>
                </a:solidFill>
                <a:latin typeface="Arial" panose="020B0604020202020204" pitchFamily="34" charset="0"/>
                <a:ea typeface="新細明體" panose="02020500000000000000" pitchFamily="18" charset="-120"/>
              </a:defRPr>
            </a:lvl3pPr>
            <a:lvl4pPr marL="1543050" indent="-219075" defTabSz="915988">
              <a:defRPr kumimoji="1">
                <a:solidFill>
                  <a:schemeClr val="tx1"/>
                </a:solidFill>
                <a:latin typeface="Arial" panose="020B0604020202020204" pitchFamily="34" charset="0"/>
                <a:ea typeface="新細明體" panose="02020500000000000000" pitchFamily="18" charset="-120"/>
              </a:defRPr>
            </a:lvl4pPr>
            <a:lvl5pPr marL="1984375" indent="-219075" defTabSz="915988">
              <a:defRPr kumimoji="1">
                <a:solidFill>
                  <a:schemeClr val="tx1"/>
                </a:solidFill>
                <a:latin typeface="Arial" panose="020B0604020202020204" pitchFamily="34" charset="0"/>
                <a:ea typeface="新細明體" panose="02020500000000000000" pitchFamily="18" charset="-120"/>
              </a:defRPr>
            </a:lvl5pPr>
            <a:lvl6pPr marL="24415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8987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3559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13175" indent="-219075" defTabSz="915988"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2478152-EC1F-9346-BC57-4B293BA00F09}" type="slidenum">
              <a:rPr lang="en-US" altLang="zh-TW" smtClean="0"/>
              <a:pPr/>
              <a:t>34</a:t>
            </a:fld>
            <a:endParaRPr lang="en-US" altLang="zh-TW"/>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5A7D09D2-F8AB-D378-6DEE-4067E199F708}"/>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64DB4294-5CF1-2735-D8AC-5B7C1051BDF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latin typeface="Arial" panose="020B0604020202020204" pitchFamily="34" charset="0"/>
              </a:rPr>
              <a:t>教師進一步解釋如何應用回收期作決策。</a:t>
            </a:r>
            <a:endParaRPr lang="en-US" altLang="zh-TW">
              <a:latin typeface="Arial" panose="020B0604020202020204" pitchFamily="34" charset="0"/>
            </a:endParaRPr>
          </a:p>
          <a:p>
            <a:endParaRPr lang="en-US" altLang="zh-TW">
              <a:latin typeface="Arial" panose="020B0604020202020204" pitchFamily="34" charset="0"/>
            </a:endParaRPr>
          </a:p>
        </p:txBody>
      </p:sp>
      <p:sp>
        <p:nvSpPr>
          <p:cNvPr id="75780" name="Slide Number Placeholder 3">
            <a:extLst>
              <a:ext uri="{FF2B5EF4-FFF2-40B4-BE49-F238E27FC236}">
                <a16:creationId xmlns:a16="http://schemas.microsoft.com/office/drawing/2014/main" id="{0839C7E1-9B74-E759-117D-8925662A4953}"/>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CF4F437-D215-9F4B-8C36-440AC259BDC5}" type="slidenum">
              <a:rPr lang="en-US" altLang="zh-TW">
                <a:cs typeface="Arial" panose="020B0604020202020204" pitchFamily="34" charset="0"/>
              </a:rPr>
              <a:pPr algn="r" eaLnBrk="1" hangingPunct="1">
                <a:spcBef>
                  <a:spcPct val="0"/>
                </a:spcBef>
              </a:pPr>
              <a:t>35</a:t>
            </a:fld>
            <a:endParaRPr lang="en-US" altLang="zh-TW">
              <a:cs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0A0AA6FE-A70D-E99B-5AEA-2C34603EB9D1}"/>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8F957EFC-1387-0EB6-DBE1-8909B27A06B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教師進一步解釋如何應用回收期在不同計劃中作決定。</a:t>
            </a:r>
            <a:endParaRPr lang="en-US" altLang="zh-TW" dirty="0">
              <a:latin typeface="Arial" panose="020B0604020202020204" pitchFamily="34" charset="0"/>
            </a:endParaRPr>
          </a:p>
        </p:txBody>
      </p:sp>
      <p:sp>
        <p:nvSpPr>
          <p:cNvPr id="77828" name="Slide Number Placeholder 3">
            <a:extLst>
              <a:ext uri="{FF2B5EF4-FFF2-40B4-BE49-F238E27FC236}">
                <a16:creationId xmlns:a16="http://schemas.microsoft.com/office/drawing/2014/main" id="{581333C1-A175-22D1-1E05-D276B3F2CD09}"/>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B1B839B3-EF2E-5849-ADCE-BDEB8C97F37A}" type="slidenum">
              <a:rPr lang="en-US" altLang="zh-TW">
                <a:cs typeface="Arial" panose="020B0604020202020204" pitchFamily="34" charset="0"/>
              </a:rPr>
              <a:pPr algn="r" eaLnBrk="1" hangingPunct="1">
                <a:spcBef>
                  <a:spcPct val="0"/>
                </a:spcBef>
              </a:pPr>
              <a:t>36</a:t>
            </a:fld>
            <a:endParaRPr lang="en-US" altLang="zh-TW">
              <a:cs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8A7AFF90-8F0D-D4B9-B5C8-AC3FB2F0070E}"/>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9F9EED88-A95C-6D3E-2ADE-5FB13438C14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latin typeface="Arial" panose="020B0604020202020204" pitchFamily="34" charset="0"/>
              </a:rPr>
              <a:t>教師可重溫</a:t>
            </a:r>
            <a:r>
              <a:rPr lang="zh-TW" altLang="zh-HK">
                <a:latin typeface="Calibri" panose="020F0502020204030204" pitchFamily="34" charset="0"/>
                <a:cs typeface="Times New Roman" panose="02020603050405020304" pitchFamily="18" charset="0"/>
              </a:rPr>
              <a:t>本課節初介紹的</a:t>
            </a:r>
            <a:r>
              <a:rPr lang="zh-TW" altLang="en-US">
                <a:latin typeface="Calibri" panose="020F0502020204030204" pitchFamily="34" charset="0"/>
                <a:cs typeface="Times New Roman" panose="02020603050405020304" pitchFamily="18" charset="0"/>
              </a:rPr>
              <a:t>個案</a:t>
            </a:r>
            <a:r>
              <a:rPr lang="zh-TW" altLang="zh-HK">
                <a:latin typeface="Calibri" panose="020F0502020204030204" pitchFamily="34" charset="0"/>
                <a:cs typeface="Times New Roman" panose="02020603050405020304" pitchFamily="18" charset="0"/>
              </a:rPr>
              <a:t>（</a:t>
            </a:r>
            <a:r>
              <a:rPr lang="zh-TW" altLang="en-US">
                <a:latin typeface="Calibri" panose="020F0502020204030204" pitchFamily="34" charset="0"/>
                <a:cs typeface="Times New Roman" panose="02020603050405020304" pitchFamily="18" charset="0"/>
              </a:rPr>
              <a:t>即</a:t>
            </a:r>
            <a:r>
              <a:rPr lang="zh-TW" altLang="zh-HK">
                <a:latin typeface="Calibri" panose="020F0502020204030204" pitchFamily="34" charset="0"/>
                <a:cs typeface="Times New Roman" panose="02020603050405020304" pitchFamily="18" charset="0"/>
              </a:rPr>
              <a:t>投影片</a:t>
            </a:r>
            <a:r>
              <a:rPr lang="en-US" altLang="zh-HK">
                <a:latin typeface="Calibri" panose="020F0502020204030204" pitchFamily="34" charset="0"/>
                <a:cs typeface="Times New Roman" panose="02020603050405020304" pitchFamily="18" charset="0"/>
              </a:rPr>
              <a:t>4</a:t>
            </a:r>
            <a:r>
              <a:rPr lang="zh-TW" altLang="zh-HK">
                <a:latin typeface="Calibri" panose="020F0502020204030204" pitchFamily="34" charset="0"/>
                <a:cs typeface="Times New Roman" panose="02020603050405020304" pitchFamily="18" charset="0"/>
              </a:rPr>
              <a:t>）</a:t>
            </a:r>
            <a:r>
              <a:rPr lang="zh-TW" altLang="en-US">
                <a:latin typeface="Calibri" panose="020F0502020204030204" pitchFamily="34" charset="0"/>
                <a:cs typeface="Times New Roman" panose="02020603050405020304" pitchFamily="18" charset="0"/>
              </a:rPr>
              <a:t>。</a:t>
            </a:r>
            <a:endParaRPr lang="en-US" altLang="zh-TW">
              <a:latin typeface="Arial" panose="020B0604020202020204" pitchFamily="34" charset="0"/>
            </a:endParaRPr>
          </a:p>
          <a:p>
            <a:endParaRPr lang="en-US" altLang="zh-TW">
              <a:latin typeface="Arial" panose="020B0604020202020204" pitchFamily="34" charset="0"/>
            </a:endParaRPr>
          </a:p>
          <a:p>
            <a:r>
              <a:rPr lang="zh-TW" altLang="en-US">
                <a:latin typeface="Arial" panose="020B0604020202020204" pitchFamily="34" charset="0"/>
              </a:rPr>
              <a:t>請學生計算此投資的回收期。</a:t>
            </a:r>
            <a:endParaRPr lang="en-US" altLang="zh-TW">
              <a:latin typeface="Arial" panose="020B0604020202020204" pitchFamily="34" charset="0"/>
            </a:endParaRPr>
          </a:p>
        </p:txBody>
      </p:sp>
      <p:sp>
        <p:nvSpPr>
          <p:cNvPr id="79876" name="Slide Number Placeholder 3">
            <a:extLst>
              <a:ext uri="{FF2B5EF4-FFF2-40B4-BE49-F238E27FC236}">
                <a16:creationId xmlns:a16="http://schemas.microsoft.com/office/drawing/2014/main" id="{2B358E89-D861-98AA-1BF3-814ED982BC4C}"/>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FFDD882-BE6F-CE4E-9D06-F5945A4DAF94}" type="slidenum">
              <a:rPr lang="en-US" altLang="zh-TW">
                <a:cs typeface="Arial" panose="020B0604020202020204" pitchFamily="34" charset="0"/>
              </a:rPr>
              <a:pPr algn="r" eaLnBrk="1" hangingPunct="1">
                <a:spcBef>
                  <a:spcPct val="0"/>
                </a:spcBef>
              </a:pPr>
              <a:t>37</a:t>
            </a:fld>
            <a:endParaRPr lang="en-US" altLang="zh-TW">
              <a:cs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069911A3-6B8C-7ECD-B948-0A7C8EBD6A2D}"/>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7F27A7D3-0E87-A1F9-93A9-0BFD47757C5B}"/>
              </a:ext>
            </a:extLst>
          </p:cNvPr>
          <p:cNvSpPr>
            <a:spLocks noGrp="1" noChangeArrowheads="1"/>
          </p:cNvSpPr>
          <p:nvPr>
            <p:ph type="body" idx="1"/>
          </p:nvPr>
        </p:nvSpPr>
        <p:spPr/>
        <p:txBody>
          <a:bodyPr/>
          <a:lstStyle/>
          <a:p>
            <a:r>
              <a:rPr lang="zh-TW" altLang="en-US" dirty="0">
                <a:latin typeface="Arial" panose="020B0604020202020204" pitchFamily="34" charset="0"/>
              </a:rPr>
              <a:t>教師可重溫</a:t>
            </a:r>
            <a:r>
              <a:rPr lang="zh-TW" altLang="zh-HK" dirty="0">
                <a:latin typeface="Calibri" panose="020F0502020204030204" pitchFamily="34" charset="0"/>
                <a:cs typeface="Times New Roman" panose="02020603050405020304" pitchFamily="18" charset="0"/>
              </a:rPr>
              <a:t>本課節初介紹的</a:t>
            </a:r>
            <a:r>
              <a:rPr lang="zh-TW" altLang="en-US" dirty="0">
                <a:latin typeface="Calibri" panose="020F0502020204030204" pitchFamily="34" charset="0"/>
                <a:cs typeface="Times New Roman" panose="02020603050405020304" pitchFamily="18" charset="0"/>
              </a:rPr>
              <a:t>個案</a:t>
            </a:r>
            <a:r>
              <a:rPr lang="zh-TW" altLang="zh-HK" dirty="0">
                <a:latin typeface="Calibri" panose="020F0502020204030204" pitchFamily="34" charset="0"/>
                <a:cs typeface="Times New Roman" panose="02020603050405020304" pitchFamily="18" charset="0"/>
              </a:rPr>
              <a:t>（</a:t>
            </a:r>
            <a:r>
              <a:rPr lang="zh-TW" altLang="en-US" dirty="0">
                <a:latin typeface="Calibri" panose="020F0502020204030204" pitchFamily="34" charset="0"/>
                <a:cs typeface="Times New Roman" panose="02020603050405020304" pitchFamily="18" charset="0"/>
              </a:rPr>
              <a:t>即</a:t>
            </a:r>
            <a:r>
              <a:rPr lang="zh-TW" altLang="zh-HK" dirty="0">
                <a:latin typeface="Calibri" panose="020F0502020204030204" pitchFamily="34" charset="0"/>
                <a:cs typeface="Times New Roman" panose="02020603050405020304" pitchFamily="18" charset="0"/>
              </a:rPr>
              <a:t>投影片</a:t>
            </a:r>
            <a:r>
              <a:rPr lang="en-US" altLang="zh-HK" dirty="0">
                <a:latin typeface="Calibri" panose="020F0502020204030204" pitchFamily="34" charset="0"/>
                <a:cs typeface="Times New Roman" panose="02020603050405020304" pitchFamily="18" charset="0"/>
              </a:rPr>
              <a:t>4</a:t>
            </a:r>
            <a:r>
              <a:rPr lang="zh-TW" altLang="zh-HK" dirty="0" smtClean="0">
                <a:latin typeface="Calibri" panose="020F0502020204030204" pitchFamily="34" charset="0"/>
                <a:cs typeface="Times New Roman" panose="02020603050405020304" pitchFamily="18" charset="0"/>
              </a:rPr>
              <a:t>）</a:t>
            </a:r>
            <a:r>
              <a:rPr lang="zh-TW" altLang="en-US" dirty="0" smtClean="0">
                <a:latin typeface="Calibri" panose="020F0502020204030204" pitchFamily="34" charset="0"/>
                <a:cs typeface="Times New Roman" panose="02020603050405020304" pitchFamily="18" charset="0"/>
              </a:rPr>
              <a:t>，</a:t>
            </a:r>
            <a:r>
              <a:rPr lang="zh-CN" altLang="en-US" dirty="0" smtClean="0">
                <a:latin typeface="Calibri" panose="020F0502020204030204" pitchFamily="34" charset="0"/>
                <a:cs typeface="Times New Roman" panose="02020603050405020304" pitchFamily="18" charset="0"/>
              </a:rPr>
              <a:t>並</a:t>
            </a:r>
            <a:r>
              <a:rPr lang="zh-TW" altLang="en-US" dirty="0" smtClean="0">
                <a:latin typeface="Calibri" panose="020F0502020204030204" pitchFamily="34" charset="0"/>
                <a:cs typeface="Times New Roman" panose="02020603050405020304" pitchFamily="18" charset="0"/>
              </a:rPr>
              <a:t>加入新</a:t>
            </a:r>
            <a:r>
              <a:rPr lang="zh-TW" altLang="en-US" dirty="0">
                <a:latin typeface="Calibri" panose="020F0502020204030204" pitchFamily="34" charset="0"/>
                <a:cs typeface="Times New Roman" panose="02020603050405020304" pitchFamily="18" charset="0"/>
              </a:rPr>
              <a:t>欄「</a:t>
            </a:r>
            <a:r>
              <a:rPr lang="zh-TW" altLang="en-US" dirty="0">
                <a:latin typeface="Arial" panose="020B0604020202020204" pitchFamily="34" charset="0"/>
              </a:rPr>
              <a:t>累積現金流入」</a:t>
            </a:r>
            <a:r>
              <a:rPr lang="zh-TW" altLang="en-US" dirty="0">
                <a:latin typeface="Calibri" panose="020F0502020204030204" pitchFamily="34" charset="0"/>
                <a:cs typeface="Times New Roman" panose="02020603050405020304" pitchFamily="18" charset="0"/>
              </a:rPr>
              <a:t>。</a:t>
            </a:r>
            <a:endParaRPr lang="en-US" altLang="zh-TW" dirty="0">
              <a:latin typeface="Arial" panose="020B0604020202020204" pitchFamily="34" charset="0"/>
            </a:endParaRPr>
          </a:p>
          <a:p>
            <a:endParaRPr lang="en-US" altLang="zh-TW" dirty="0">
              <a:latin typeface="Arial" panose="020B0604020202020204" pitchFamily="34" charset="0"/>
            </a:endParaRPr>
          </a:p>
          <a:p>
            <a:r>
              <a:rPr lang="zh-TW" altLang="en-US" dirty="0">
                <a:latin typeface="Arial" panose="020B0604020202020204" pitchFamily="34" charset="0"/>
              </a:rPr>
              <a:t>請學生計算此投資的回收期。</a:t>
            </a:r>
            <a:endParaRPr lang="en-US" altLang="zh-TW" dirty="0">
              <a:latin typeface="Arial" panose="020B0604020202020204" pitchFamily="34" charset="0"/>
            </a:endParaRPr>
          </a:p>
        </p:txBody>
      </p:sp>
      <p:sp>
        <p:nvSpPr>
          <p:cNvPr id="81924" name="Slide Number Placeholder 3">
            <a:extLst>
              <a:ext uri="{FF2B5EF4-FFF2-40B4-BE49-F238E27FC236}">
                <a16:creationId xmlns:a16="http://schemas.microsoft.com/office/drawing/2014/main" id="{70DD5954-4329-1E9E-5DDD-1E1F1CFF283D}"/>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936A5013-E334-BC4E-80E9-4E74F3BF04CA}" type="slidenum">
              <a:rPr lang="en-US" altLang="zh-TW">
                <a:cs typeface="Arial" panose="020B0604020202020204" pitchFamily="34" charset="0"/>
              </a:rPr>
              <a:pPr algn="r" eaLnBrk="1" hangingPunct="1">
                <a:spcBef>
                  <a:spcPct val="0"/>
                </a:spcBef>
              </a:pPr>
              <a:t>38</a:t>
            </a:fld>
            <a:endParaRPr lang="en-US" altLang="zh-TW">
              <a:cs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6CE8A4D5-2111-DF23-6A9D-9ACF3FD14E31}"/>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7303C441-E2FA-8E93-50E2-87066BCA3E6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latin typeface="Arial" panose="020B0604020202020204" pitchFamily="34" charset="0"/>
              </a:rPr>
              <a:t>教師向全班示範如何計算回收期。</a:t>
            </a:r>
            <a:endParaRPr lang="en-US" altLang="zh-TW">
              <a:latin typeface="Arial" panose="020B0604020202020204" pitchFamily="34" charset="0"/>
            </a:endParaRPr>
          </a:p>
        </p:txBody>
      </p:sp>
      <p:sp>
        <p:nvSpPr>
          <p:cNvPr id="83972" name="Slide Number Placeholder 3">
            <a:extLst>
              <a:ext uri="{FF2B5EF4-FFF2-40B4-BE49-F238E27FC236}">
                <a16:creationId xmlns:a16="http://schemas.microsoft.com/office/drawing/2014/main" id="{2B05C2A8-4B1C-C80F-AF9C-D5CC61A0155E}"/>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2A5B0696-C9D1-8F4B-A5CB-61570F7305AB}" type="slidenum">
              <a:rPr lang="en-US" altLang="zh-TW">
                <a:cs typeface="Arial" panose="020B0604020202020204" pitchFamily="34" charset="0"/>
              </a:rPr>
              <a:pPr algn="r" eaLnBrk="1" hangingPunct="1">
                <a:spcBef>
                  <a:spcPct val="0"/>
                </a:spcBef>
              </a:pPr>
              <a:t>39</a:t>
            </a:fld>
            <a:endParaRPr lang="en-US" altLang="zh-TW">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CC210D2-9C18-08C1-8BBB-324BFD6B8B0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29365CF7-15BB-1843-B5A3-8B9ECD70C74F}" type="slidenum">
              <a:rPr lang="en-US" altLang="zh-TW" smtClean="0"/>
              <a:pPr>
                <a:spcBef>
                  <a:spcPct val="0"/>
                </a:spcBef>
              </a:pPr>
              <a:t>4</a:t>
            </a:fld>
            <a:endParaRPr lang="en-US" altLang="zh-TW"/>
          </a:p>
        </p:txBody>
      </p:sp>
      <p:sp>
        <p:nvSpPr>
          <p:cNvPr id="12291" name="Rectangle 2">
            <a:extLst>
              <a:ext uri="{FF2B5EF4-FFF2-40B4-BE49-F238E27FC236}">
                <a16:creationId xmlns:a16="http://schemas.microsoft.com/office/drawing/2014/main" id="{EC42D80B-91D5-B2E6-5956-320ACDCA57B7}"/>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594661B2-EFB0-64B7-9DBC-82CC6588B3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10000"/>
              </a:lnSpc>
            </a:pPr>
            <a:r>
              <a:rPr lang="zh-TW" altLang="en-US" dirty="0">
                <a:latin typeface="Arial" panose="020B0604020202020204" pitchFamily="34" charset="0"/>
              </a:rPr>
              <a:t>根據表中所示的現金流量，問學生是否願意投資。</a:t>
            </a:r>
            <a:endParaRPr lang="en-US" altLang="zh-TW" dirty="0">
              <a:latin typeface="Arial" panose="020B0604020202020204" pitchFamily="34" charset="0"/>
            </a:endParaRPr>
          </a:p>
          <a:p>
            <a:pPr eaLnBrk="1" hangingPunct="1">
              <a:lnSpc>
                <a:spcPct val="110000"/>
              </a:lnSpc>
            </a:pPr>
            <a:endParaRPr lang="en-US" altLang="zh-TW" dirty="0">
              <a:latin typeface="Arial" panose="020B0604020202020204" pitchFamily="34" charset="0"/>
            </a:endParaRPr>
          </a:p>
          <a:p>
            <a:pPr eaLnBrk="1" hangingPunct="1">
              <a:lnSpc>
                <a:spcPct val="110000"/>
              </a:lnSpc>
            </a:pPr>
            <a:r>
              <a:rPr lang="zh-TW" altLang="en-US" dirty="0">
                <a:latin typeface="Arial" panose="020B0604020202020204" pitchFamily="34" charset="0"/>
              </a:rPr>
              <a:t>由於三項將來現金流入的總和較期初現金流出大，可能有較多學生回答</a:t>
            </a:r>
            <a:r>
              <a:rPr lang="zh-TW" altLang="en-US" dirty="0" smtClean="0">
                <a:latin typeface="Arial" panose="020B0604020202020204" pitchFamily="34" charset="0"/>
              </a:rPr>
              <a:t>「</a:t>
            </a:r>
            <a:r>
              <a:rPr lang="zh-CN" altLang="en-US" dirty="0" smtClean="0">
                <a:latin typeface="Arial" panose="020B0604020202020204" pitchFamily="34" charset="0"/>
              </a:rPr>
              <a:t>是</a:t>
            </a:r>
            <a:r>
              <a:rPr lang="zh-TW" altLang="en-US" dirty="0" smtClean="0">
                <a:latin typeface="Arial" panose="020B0604020202020204" pitchFamily="34" charset="0"/>
              </a:rPr>
              <a:t>」。</a:t>
            </a:r>
            <a:endParaRPr lang="en-US" altLang="zh-TW" dirty="0">
              <a:latin typeface="Arial" panose="020B0604020202020204" pitchFamily="34" charset="0"/>
            </a:endParaRPr>
          </a:p>
          <a:p>
            <a:pPr eaLnBrk="1" hangingPunct="1">
              <a:lnSpc>
                <a:spcPct val="110000"/>
              </a:lnSpc>
            </a:pPr>
            <a:endParaRPr lang="en-US" altLang="zh-TW" dirty="0">
              <a:latin typeface="Arial" panose="020B0604020202020204" pitchFamily="34" charset="0"/>
            </a:endParaRPr>
          </a:p>
          <a:p>
            <a:pPr eaLnBrk="1" hangingPunct="1">
              <a:lnSpc>
                <a:spcPct val="110000"/>
              </a:lnSpc>
            </a:pPr>
            <a:r>
              <a:rPr lang="zh-TW" altLang="en-US" dirty="0">
                <a:latin typeface="Arial" panose="020B0604020202020204" pitchFamily="34" charset="0"/>
              </a:rPr>
              <a:t>教師應向學生解釋，作以上決策時應考慮投資項目的</a:t>
            </a:r>
            <a:r>
              <a:rPr lang="zh-HK" altLang="en-US" dirty="0">
                <a:latin typeface="Arial" panose="020B0604020202020204" pitchFamily="34" charset="0"/>
              </a:rPr>
              <a:t>淨現值</a:t>
            </a:r>
            <a:r>
              <a:rPr lang="zh-TW" altLang="en-US" dirty="0">
                <a:latin typeface="Arial" panose="020B0604020202020204" pitchFamily="34" charset="0"/>
              </a:rPr>
              <a:t>，並介紹本單元將討論的四種資本投資評估法。</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EA0A0126-02BC-5940-9240-7F4E86E53220}"/>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15BD8DB8-EF45-7AC6-41AB-3D5846EA6F8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請學生比較投資的回收期和提供的目標回收期。答案載於下一頁投影片。</a:t>
            </a:r>
            <a:endParaRPr lang="en-US" altLang="zh-TW" dirty="0">
              <a:latin typeface="Arial" panose="020B0604020202020204" pitchFamily="34" charset="0"/>
            </a:endParaRPr>
          </a:p>
          <a:p>
            <a:endParaRPr lang="en-US" altLang="zh-TW" dirty="0">
              <a:latin typeface="Arial" panose="020B0604020202020204" pitchFamily="34" charset="0"/>
            </a:endParaRPr>
          </a:p>
          <a:p>
            <a:endParaRPr lang="en-US" altLang="zh-TW" dirty="0">
              <a:latin typeface="Arial" panose="020B0604020202020204" pitchFamily="34" charset="0"/>
            </a:endParaRPr>
          </a:p>
        </p:txBody>
      </p:sp>
      <p:sp>
        <p:nvSpPr>
          <p:cNvPr id="86020" name="Slide Number Placeholder 3">
            <a:extLst>
              <a:ext uri="{FF2B5EF4-FFF2-40B4-BE49-F238E27FC236}">
                <a16:creationId xmlns:a16="http://schemas.microsoft.com/office/drawing/2014/main" id="{92A78DD2-17AD-0F36-9BBC-FF67B212B4B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02570DD4-96FD-F643-93DE-74F7AD01E089}" type="slidenum">
              <a:rPr lang="en-US" altLang="zh-TW">
                <a:cs typeface="Arial" panose="020B0604020202020204" pitchFamily="34" charset="0"/>
              </a:rPr>
              <a:pPr algn="r" eaLnBrk="1" hangingPunct="1">
                <a:spcBef>
                  <a:spcPct val="0"/>
                </a:spcBef>
              </a:pPr>
              <a:t>40</a:t>
            </a:fld>
            <a:endParaRPr lang="en-US" altLang="zh-TW">
              <a:cs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8605B6A-5299-B781-5C90-05C3FACC6129}"/>
              </a:ext>
            </a:extLst>
          </p:cNvPr>
          <p:cNvSpPr>
            <a:spLocks noGrp="1" noRot="1" noChangeAspect="1" noChangeArrowheads="1" noTextEdit="1"/>
          </p:cNvSpPr>
          <p:nvPr>
            <p:ph type="sldImg"/>
          </p:nvPr>
        </p:nvSpPr>
        <p:spPr>
          <a:ln/>
        </p:spPr>
      </p:sp>
      <p:sp>
        <p:nvSpPr>
          <p:cNvPr id="88067" name="Rectangle 3">
            <a:extLst>
              <a:ext uri="{FF2B5EF4-FFF2-40B4-BE49-F238E27FC236}">
                <a16:creationId xmlns:a16="http://schemas.microsoft.com/office/drawing/2014/main" id="{8DD6155D-A0C0-9DD6-3701-89A14E881E9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教師解釋如何根據結果得出結論。</a:t>
            </a:r>
            <a:endParaRPr lang="en-US" altLang="zh-TW" dirty="0">
              <a:latin typeface="Arial" panose="020B0604020202020204" pitchFamily="34" charset="0"/>
            </a:endParaRPr>
          </a:p>
        </p:txBody>
      </p:sp>
      <p:sp>
        <p:nvSpPr>
          <p:cNvPr id="88068" name="Slide Number Placeholder 3">
            <a:extLst>
              <a:ext uri="{FF2B5EF4-FFF2-40B4-BE49-F238E27FC236}">
                <a16:creationId xmlns:a16="http://schemas.microsoft.com/office/drawing/2014/main" id="{8C32B31B-2D76-D682-88F5-807650C264C2}"/>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F01A868-F843-5648-BB4F-4850F0ED2AAF}" type="slidenum">
              <a:rPr lang="en-US" altLang="zh-TW">
                <a:cs typeface="Arial" panose="020B0604020202020204" pitchFamily="34" charset="0"/>
              </a:rPr>
              <a:pPr algn="r" eaLnBrk="1" hangingPunct="1">
                <a:spcBef>
                  <a:spcPct val="0"/>
                </a:spcBef>
              </a:pPr>
              <a:t>41</a:t>
            </a:fld>
            <a:endParaRPr lang="en-US" altLang="zh-TW">
              <a:cs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F457F931-0BD8-78F1-E9AE-39A4209D0739}"/>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7223B6D7-54ED-85EA-A597-2D3C80FADD5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教師總結本課節，重溫本課節介紹的四種資本投資評估方法。</a:t>
            </a:r>
            <a:endParaRPr lang="en-US" altLang="zh-TW" dirty="0">
              <a:latin typeface="Arial" panose="020B0604020202020204" pitchFamily="34" charset="0"/>
            </a:endParaRPr>
          </a:p>
          <a:p>
            <a:endParaRPr lang="en-US" altLang="zh-TW" dirty="0">
              <a:latin typeface="Arial" panose="020B0604020202020204" pitchFamily="34" charset="0"/>
            </a:endParaRPr>
          </a:p>
        </p:txBody>
      </p:sp>
      <p:sp>
        <p:nvSpPr>
          <p:cNvPr id="90116" name="Slide Number Placeholder 3">
            <a:extLst>
              <a:ext uri="{FF2B5EF4-FFF2-40B4-BE49-F238E27FC236}">
                <a16:creationId xmlns:a16="http://schemas.microsoft.com/office/drawing/2014/main" id="{DE777335-0563-910B-7380-2EE7075DDE4D}"/>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7C2D12EB-94D3-6B44-B725-C0F8D2DA94C4}" type="slidenum">
              <a:rPr lang="en-US" altLang="zh-TW">
                <a:cs typeface="Arial" panose="020B0604020202020204" pitchFamily="34" charset="0"/>
              </a:rPr>
              <a:pPr algn="r" eaLnBrk="1" hangingPunct="1">
                <a:spcBef>
                  <a:spcPct val="0"/>
                </a:spcBef>
              </a:pPr>
              <a:t>42</a:t>
            </a:fld>
            <a:endParaRPr lang="en-US" altLang="zh-TW">
              <a:cs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E918A753-DDB3-6683-F0E8-C044AF5E9B19}"/>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2BC6175A-F3F8-E54F-0500-40661D7B4D0A}"/>
              </a:ext>
            </a:extLst>
          </p:cNvPr>
          <p:cNvSpPr>
            <a:spLocks noGrp="1" noChangeArrowheads="1"/>
          </p:cNvSpPr>
          <p:nvPr>
            <p:ph type="body" idx="1"/>
          </p:nvPr>
        </p:nvSpPr>
        <p:spPr/>
        <p:txBody>
          <a:bodyPr/>
          <a:lstStyle/>
          <a:p>
            <a:pPr>
              <a:defRPr/>
            </a:pPr>
            <a:r>
              <a:rPr lang="zh-TW" altLang="en-US" dirty="0">
                <a:latin typeface="Arial" panose="020B0604020202020204" pitchFamily="34" charset="0"/>
              </a:rPr>
              <a:t>雖然上述四</a:t>
            </a:r>
            <a:r>
              <a:rPr lang="zh-TW" altLang="en-US" dirty="0"/>
              <a:t>種資本投資評估方法有助我們決定是否</a:t>
            </a:r>
            <a:r>
              <a:rPr lang="zh-TW" altLang="en-US" kern="100" dirty="0"/>
              <a:t>接受某投資計劃，但最終決策很大程度取決於投資者所定的所需／目標回報率。透過應用</a:t>
            </a:r>
            <a:r>
              <a:rPr lang="zh-TW" altLang="en-US" dirty="0"/>
              <a:t>四種資本投資評估方法在投影片</a:t>
            </a:r>
            <a:r>
              <a:rPr lang="en-US" altLang="zh-TW" dirty="0"/>
              <a:t>4</a:t>
            </a:r>
            <a:r>
              <a:rPr lang="zh-TW" altLang="en-US" dirty="0"/>
              <a:t>的投資計劃，可解釋當中原因。正如本投影片所總結，應用不同的資本投資評估法可達致不同的決策。</a:t>
            </a:r>
            <a:endParaRPr lang="en-US" altLang="zh-TW" kern="100" dirty="0"/>
          </a:p>
          <a:p>
            <a:pPr>
              <a:defRPr/>
            </a:pPr>
            <a:endParaRPr lang="en-US" altLang="zh-TW" dirty="0">
              <a:latin typeface="Arial" panose="020B0604020202020204" pitchFamily="34" charset="0"/>
            </a:endParaRPr>
          </a:p>
          <a:p>
            <a:pPr>
              <a:defRPr/>
            </a:pPr>
            <a:r>
              <a:rPr lang="zh-TW" altLang="en-US" b="1" dirty="0">
                <a:latin typeface="Arial" panose="020B0604020202020204" pitchFamily="34" charset="0"/>
              </a:rPr>
              <a:t>備註：</a:t>
            </a:r>
            <a:endParaRPr lang="en-US" altLang="zh-TW" b="1" dirty="0">
              <a:latin typeface="Arial" panose="020B0604020202020204" pitchFamily="34" charset="0"/>
            </a:endParaRPr>
          </a:p>
          <a:p>
            <a:pPr>
              <a:defRPr/>
            </a:pPr>
            <a:r>
              <a:rPr lang="zh-TW" altLang="en-US" dirty="0">
                <a:latin typeface="Arial" panose="020B0604020202020204" pitchFamily="34" charset="0"/>
              </a:rPr>
              <a:t>如</a:t>
            </a:r>
            <a:r>
              <a:rPr lang="zh-HK" altLang="en-US" kern="100" dirty="0"/>
              <a:t>報酬率</a:t>
            </a:r>
            <a:r>
              <a:rPr lang="zh-TW" altLang="en-US" kern="100" dirty="0"/>
              <a:t>、目標回報率或所需回報率在各評估法中相應改變，是否接受投資的決策亦有所不同。</a:t>
            </a:r>
            <a:endParaRPr lang="en-US" altLang="zh-TW" dirty="0">
              <a:latin typeface="Arial" panose="020B0604020202020204" pitchFamily="34" charset="0"/>
            </a:endParaRPr>
          </a:p>
        </p:txBody>
      </p:sp>
      <p:sp>
        <p:nvSpPr>
          <p:cNvPr id="92164" name="Slide Number Placeholder 3">
            <a:extLst>
              <a:ext uri="{FF2B5EF4-FFF2-40B4-BE49-F238E27FC236}">
                <a16:creationId xmlns:a16="http://schemas.microsoft.com/office/drawing/2014/main" id="{2D40FD1F-0183-1178-A1D4-12A36CAC7BE0}"/>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32E4CEE5-7381-DE4A-B84C-0BA86B7DE6D6}" type="slidenum">
              <a:rPr lang="en-US" altLang="zh-TW">
                <a:cs typeface="Arial" panose="020B0604020202020204" pitchFamily="34" charset="0"/>
              </a:rPr>
              <a:pPr algn="r" eaLnBrk="1" hangingPunct="1">
                <a:spcBef>
                  <a:spcPct val="0"/>
                </a:spcBef>
              </a:pPr>
              <a:t>43</a:t>
            </a:fld>
            <a:endParaRPr lang="en-US" altLang="zh-TW">
              <a:cs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0AD65637-3471-6D13-617C-4AD162FB45D1}"/>
              </a:ext>
            </a:extLst>
          </p:cNvPr>
          <p:cNvSpPr>
            <a:spLocks noGrp="1" noRot="1" noChangeAspect="1" noChangeArrowheads="1" noTextEdit="1"/>
          </p:cNvSpPr>
          <p:nvPr>
            <p:ph type="sldImg"/>
          </p:nvPr>
        </p:nvSpPr>
        <p:spPr>
          <a:ln/>
        </p:spPr>
      </p:sp>
      <p:sp>
        <p:nvSpPr>
          <p:cNvPr id="94211" name="Rectangle 3">
            <a:extLst>
              <a:ext uri="{FF2B5EF4-FFF2-40B4-BE49-F238E27FC236}">
                <a16:creationId xmlns:a16="http://schemas.microsoft.com/office/drawing/2014/main" id="{C76DC75D-348C-B864-3D96-8B8E0A7F1C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b="1">
                <a:latin typeface="Arial" panose="020B0604020202020204" pitchFamily="34" charset="0"/>
              </a:rPr>
              <a:t>第一課節完</a:t>
            </a:r>
            <a:endParaRPr lang="en-US" altLang="zh-TW" b="1">
              <a:latin typeface="Arial" panose="020B0604020202020204" pitchFamily="34" charset="0"/>
            </a:endParaRPr>
          </a:p>
        </p:txBody>
      </p:sp>
      <p:sp>
        <p:nvSpPr>
          <p:cNvPr id="94212" name="Slide Number Placeholder 3">
            <a:extLst>
              <a:ext uri="{FF2B5EF4-FFF2-40B4-BE49-F238E27FC236}">
                <a16:creationId xmlns:a16="http://schemas.microsoft.com/office/drawing/2014/main" id="{C90D8E13-8CD0-558C-DA66-C7CD1A294DFA}"/>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EAB49DAC-9180-5549-8F9D-91EFF31834CF}" type="slidenum">
              <a:rPr lang="en-US" altLang="zh-TW">
                <a:cs typeface="Arial" panose="020B0604020202020204" pitchFamily="34" charset="0"/>
              </a:rPr>
              <a:pPr algn="r" eaLnBrk="1" hangingPunct="1">
                <a:spcBef>
                  <a:spcPct val="0"/>
                </a:spcBef>
              </a:pPr>
              <a:t>44</a:t>
            </a:fld>
            <a:endParaRPr lang="en-US" altLang="zh-TW">
              <a:cs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F548318A-5861-AA4A-9EED-9E77138AA6F2}"/>
              </a:ext>
            </a:extLst>
          </p:cNvPr>
          <p:cNvSpPr>
            <a:spLocks noGrp="1" noRot="1" noChangeAspect="1" noChangeArrowheads="1" noTextEdit="1"/>
          </p:cNvSpPr>
          <p:nvPr>
            <p:ph type="sldImg"/>
          </p:nvPr>
        </p:nvSpPr>
        <p:spPr>
          <a:ln/>
        </p:spPr>
      </p:sp>
      <p:sp>
        <p:nvSpPr>
          <p:cNvPr id="96259" name="Rectangle 3">
            <a:extLst>
              <a:ext uri="{FF2B5EF4-FFF2-40B4-BE49-F238E27FC236}">
                <a16:creationId xmlns:a16="http://schemas.microsoft.com/office/drawing/2014/main" id="{537AC3D7-2445-5FCC-63BB-916F891C7CBE}"/>
              </a:ext>
            </a:extLst>
          </p:cNvPr>
          <p:cNvSpPr>
            <a:spLocks noGrp="1" noChangeArrowheads="1"/>
          </p:cNvSpPr>
          <p:nvPr>
            <p:ph type="body" idx="1"/>
          </p:nvPr>
        </p:nvSpPr>
        <p:spPr/>
        <p:txBody>
          <a:bodyPr/>
          <a:lstStyle/>
          <a:p>
            <a:pPr>
              <a:defRPr/>
            </a:pPr>
            <a:r>
              <a:rPr lang="zh-TW" altLang="en-US" b="1" dirty="0">
                <a:latin typeface="Arial" panose="020B0604020202020204" pitchFamily="34" charset="0"/>
              </a:rPr>
              <a:t>第二課節</a:t>
            </a:r>
            <a:endParaRPr lang="en-US" altLang="zh-TW" b="1" dirty="0">
              <a:latin typeface="Arial" panose="020B0604020202020204" pitchFamily="34" charset="0"/>
            </a:endParaRPr>
          </a:p>
          <a:p>
            <a:pPr>
              <a:defRPr/>
            </a:pPr>
            <a:endParaRPr lang="en-US" altLang="zh-TW" b="1" dirty="0">
              <a:latin typeface="Arial" panose="020B0604020202020204" pitchFamily="34" charset="0"/>
            </a:endParaRPr>
          </a:p>
          <a:p>
            <a:pPr>
              <a:defRPr/>
            </a:pPr>
            <a:r>
              <a:rPr lang="zh-TW" altLang="zh-HK" dirty="0">
                <a:latin typeface="Arial" panose="020B0604020202020204" pitchFamily="34" charset="0"/>
              </a:rPr>
              <a:t>教師在本課開始時，</a:t>
            </a:r>
            <a:r>
              <a:rPr lang="zh-TW" altLang="en-US" dirty="0">
                <a:latin typeface="Arial" panose="020B0604020202020204" pitchFamily="34" charset="0"/>
              </a:rPr>
              <a:t>向學生簡介本課節的學習目標。</a:t>
            </a:r>
            <a:endParaRPr lang="en-US" altLang="zh-TW" dirty="0">
              <a:latin typeface="Arial" panose="020B0604020202020204" pitchFamily="34" charset="0"/>
            </a:endParaRPr>
          </a:p>
        </p:txBody>
      </p:sp>
      <p:sp>
        <p:nvSpPr>
          <p:cNvPr id="96260" name="Slide Number Placeholder 3">
            <a:extLst>
              <a:ext uri="{FF2B5EF4-FFF2-40B4-BE49-F238E27FC236}">
                <a16:creationId xmlns:a16="http://schemas.microsoft.com/office/drawing/2014/main" id="{054A6E7E-A744-314D-7582-EC0E3A825413}"/>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C63FC05B-BC2B-4D40-BDEF-BC9CE68669F0}" type="slidenum">
              <a:rPr lang="en-US" altLang="zh-TW">
                <a:cs typeface="Arial" panose="020B0604020202020204" pitchFamily="34" charset="0"/>
              </a:rPr>
              <a:pPr algn="r" eaLnBrk="1" hangingPunct="1">
                <a:spcBef>
                  <a:spcPct val="0"/>
                </a:spcBef>
              </a:pPr>
              <a:t>45</a:t>
            </a:fld>
            <a:endParaRPr lang="en-US" altLang="zh-TW">
              <a:cs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EF4F9971-9380-9796-F686-488B2F80EB4E}"/>
              </a:ext>
            </a:extLst>
          </p:cNvPr>
          <p:cNvSpPr>
            <a:spLocks noGrp="1" noRot="1" noChangeAspect="1" noChangeArrowheads="1" noTextEdit="1"/>
          </p:cNvSpPr>
          <p:nvPr>
            <p:ph type="sldImg"/>
          </p:nvPr>
        </p:nvSpPr>
        <p:spPr>
          <a:ln/>
        </p:spPr>
      </p:sp>
      <p:sp>
        <p:nvSpPr>
          <p:cNvPr id="98307" name="Rectangle 3">
            <a:extLst>
              <a:ext uri="{FF2B5EF4-FFF2-40B4-BE49-F238E27FC236}">
                <a16:creationId xmlns:a16="http://schemas.microsoft.com/office/drawing/2014/main" id="{51F7A633-BFB4-DA8F-FAA5-F292D69DC2B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在討論本課節的個案前，先重溫於第一課節所學的四種</a:t>
            </a:r>
            <a:r>
              <a:rPr lang="zh-TW" altLang="en-US" dirty="0">
                <a:solidFill>
                  <a:schemeClr val="tx2"/>
                </a:solidFill>
                <a:latin typeface="Arial" panose="020B0604020202020204" pitchFamily="34" charset="0"/>
                <a:cs typeface="Arial" panose="020B0604020202020204" pitchFamily="34" charset="0"/>
              </a:rPr>
              <a:t>資本投資評估法。</a:t>
            </a:r>
            <a:endParaRPr lang="en-US" altLang="zh-TW" dirty="0">
              <a:latin typeface="Arial" panose="020B0604020202020204" pitchFamily="34" charset="0"/>
            </a:endParaRPr>
          </a:p>
          <a:p>
            <a:endParaRPr lang="en-US" altLang="zh-TW" dirty="0">
              <a:latin typeface="Arial" panose="020B0604020202020204" pitchFamily="34" charset="0"/>
            </a:endParaRPr>
          </a:p>
          <a:p>
            <a:r>
              <a:rPr lang="zh-TW" altLang="en-US" dirty="0">
                <a:latin typeface="Arial" panose="020B0604020202020204" pitchFamily="34" charset="0"/>
              </a:rPr>
              <a:t>為加快活動進度，教師可在第一課節完結時派發學生工作紙第</a:t>
            </a:r>
            <a:r>
              <a:rPr lang="en-US" altLang="zh-TW" dirty="0">
                <a:latin typeface="Arial" panose="020B0604020202020204" pitchFamily="34" charset="0"/>
              </a:rPr>
              <a:t>3</a:t>
            </a:r>
            <a:r>
              <a:rPr lang="zh-TW" altLang="en-US" dirty="0">
                <a:latin typeface="Arial" panose="020B0604020202020204" pitchFamily="34" charset="0"/>
              </a:rPr>
              <a:t>至</a:t>
            </a:r>
            <a:r>
              <a:rPr lang="en-US" altLang="zh-TW" dirty="0">
                <a:latin typeface="Arial" panose="020B0604020202020204" pitchFamily="34" charset="0"/>
              </a:rPr>
              <a:t>9</a:t>
            </a:r>
            <a:r>
              <a:rPr lang="zh-TW" altLang="en-US" dirty="0">
                <a:latin typeface="Arial" panose="020B0604020202020204" pitchFamily="34" charset="0"/>
              </a:rPr>
              <a:t>頁，並請學生於本課節前閱讀有關個案。</a:t>
            </a:r>
            <a:endParaRPr lang="en-US" altLang="zh-TW" dirty="0">
              <a:latin typeface="Arial" panose="020B0604020202020204" pitchFamily="34" charset="0"/>
            </a:endParaRPr>
          </a:p>
          <a:p>
            <a:endParaRPr lang="en-US" altLang="zh-TW" dirty="0">
              <a:latin typeface="Arial" panose="020B0604020202020204" pitchFamily="34" charset="0"/>
            </a:endParaRPr>
          </a:p>
          <a:p>
            <a:endParaRPr lang="en-US" altLang="zh-TW" dirty="0">
              <a:latin typeface="Arial" panose="020B0604020202020204" pitchFamily="34" charset="0"/>
            </a:endParaRPr>
          </a:p>
          <a:p>
            <a:endParaRPr lang="zh-TW" altLang="en-US" dirty="0">
              <a:latin typeface="Arial" panose="020B0604020202020204" pitchFamily="34" charset="0"/>
            </a:endParaRPr>
          </a:p>
        </p:txBody>
      </p:sp>
      <p:sp>
        <p:nvSpPr>
          <p:cNvPr id="98308" name="Slide Number Placeholder 3">
            <a:extLst>
              <a:ext uri="{FF2B5EF4-FFF2-40B4-BE49-F238E27FC236}">
                <a16:creationId xmlns:a16="http://schemas.microsoft.com/office/drawing/2014/main" id="{499F94BE-0896-0A0D-3AEB-4230F4A6B1F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1DE37790-9A60-3842-9496-CEA66F38C699}" type="slidenum">
              <a:rPr lang="en-US" altLang="zh-TW">
                <a:cs typeface="Arial" panose="020B0604020202020204" pitchFamily="34" charset="0"/>
              </a:rPr>
              <a:pPr algn="r" eaLnBrk="1" hangingPunct="1">
                <a:spcBef>
                  <a:spcPct val="0"/>
                </a:spcBef>
              </a:pPr>
              <a:t>46</a:t>
            </a:fld>
            <a:endParaRPr lang="en-US" altLang="zh-TW">
              <a:cs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投影片圖像版面配置區 1">
            <a:extLst>
              <a:ext uri="{FF2B5EF4-FFF2-40B4-BE49-F238E27FC236}">
                <a16:creationId xmlns:a16="http://schemas.microsoft.com/office/drawing/2014/main" id="{C143100D-10A9-5C1A-43C4-E6297162D758}"/>
              </a:ext>
            </a:extLst>
          </p:cNvPr>
          <p:cNvSpPr>
            <a:spLocks noGrp="1" noRot="1" noChangeAspect="1" noChangeArrowheads="1" noTextEdit="1"/>
          </p:cNvSpPr>
          <p:nvPr>
            <p:ph type="sldImg"/>
          </p:nvPr>
        </p:nvSpPr>
        <p:spPr>
          <a:ln/>
        </p:spPr>
      </p:sp>
      <p:sp>
        <p:nvSpPr>
          <p:cNvPr id="100355" name="備忘稿版面配置區 2">
            <a:extLst>
              <a:ext uri="{FF2B5EF4-FFF2-40B4-BE49-F238E27FC236}">
                <a16:creationId xmlns:a16="http://schemas.microsoft.com/office/drawing/2014/main" id="{45BF4168-7CDD-07DF-05C5-DC69D9A7FDE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9075" indent="-219075"/>
            <a:r>
              <a:rPr lang="zh-TW" altLang="en-US" b="1" dirty="0">
                <a:latin typeface="Arial" panose="020B0604020202020204" pitchFamily="34" charset="0"/>
              </a:rPr>
              <a:t>指示</a:t>
            </a:r>
            <a:endParaRPr lang="en-US" altLang="zh-HK" b="1" dirty="0">
              <a:latin typeface="Arial" panose="020B0604020202020204" pitchFamily="34" charset="0"/>
            </a:endParaRPr>
          </a:p>
          <a:p>
            <a:pPr marL="219075" indent="-219075"/>
            <a:endParaRPr lang="en-US" altLang="zh-HK" b="1" dirty="0">
              <a:latin typeface="Arial" panose="020B0604020202020204" pitchFamily="34" charset="0"/>
            </a:endParaRPr>
          </a:p>
          <a:p>
            <a:pPr marL="219075" indent="-219075">
              <a:buFontTx/>
              <a:buAutoNum type="arabicPeriod"/>
            </a:pPr>
            <a:r>
              <a:rPr lang="zh-TW" altLang="en-US" dirty="0">
                <a:latin typeface="Arial" panose="020B0604020202020204" pitchFamily="34" charset="0"/>
              </a:rPr>
              <a:t>把全班分成</a:t>
            </a:r>
            <a:r>
              <a:rPr lang="en-US" altLang="zh-TW" dirty="0">
                <a:latin typeface="Arial" panose="020B0604020202020204" pitchFamily="34" charset="0"/>
              </a:rPr>
              <a:t>4-5</a:t>
            </a:r>
            <a:r>
              <a:rPr lang="zh-TW" altLang="en-US" dirty="0">
                <a:latin typeface="Arial" panose="020B0604020202020204" pitchFamily="34" charset="0"/>
              </a:rPr>
              <a:t>人一組。</a:t>
            </a:r>
            <a:endParaRPr lang="en-US" altLang="zh-HK" dirty="0">
              <a:latin typeface="Arial" panose="020B0604020202020204" pitchFamily="34" charset="0"/>
            </a:endParaRPr>
          </a:p>
          <a:p>
            <a:pPr marL="219075" indent="-219075">
              <a:buFontTx/>
              <a:buAutoNum type="arabicPeriod"/>
            </a:pPr>
            <a:r>
              <a:rPr lang="zh-TW" altLang="en-US" dirty="0">
                <a:latin typeface="Arial" panose="020B0604020202020204" pitchFamily="34" charset="0"/>
              </a:rPr>
              <a:t>請學生仔細閱讀個案，並將當中重要資料畫上底線，以便完成課業</a:t>
            </a:r>
            <a:r>
              <a:rPr lang="en-US" altLang="zh-TW" dirty="0">
                <a:latin typeface="Arial" panose="020B0604020202020204" pitchFamily="34" charset="0"/>
              </a:rPr>
              <a:t>(</a:t>
            </a:r>
            <a:r>
              <a:rPr lang="zh-TW" altLang="en-US" dirty="0">
                <a:latin typeface="Arial" panose="020B0604020202020204" pitchFamily="34" charset="0"/>
              </a:rPr>
              <a:t>一</a:t>
            </a:r>
            <a:r>
              <a:rPr lang="en-US" altLang="zh-TW" dirty="0">
                <a:latin typeface="Arial" panose="020B0604020202020204" pitchFamily="34" charset="0"/>
              </a:rPr>
              <a:t>)</a:t>
            </a:r>
            <a:r>
              <a:rPr lang="zh-TW" altLang="en-US" dirty="0">
                <a:latin typeface="Arial" panose="020B0604020202020204" pitchFamily="34" charset="0"/>
              </a:rPr>
              <a:t>至</a:t>
            </a:r>
            <a:r>
              <a:rPr lang="en-US" altLang="zh-TW" dirty="0">
                <a:latin typeface="Arial" panose="020B0604020202020204" pitchFamily="34" charset="0"/>
              </a:rPr>
              <a:t>(</a:t>
            </a:r>
            <a:r>
              <a:rPr lang="zh-TW" altLang="en-US" dirty="0">
                <a:latin typeface="Arial" panose="020B0604020202020204" pitchFamily="34" charset="0"/>
              </a:rPr>
              <a:t>五</a:t>
            </a:r>
            <a:r>
              <a:rPr lang="en-US" altLang="zh-TW" dirty="0">
                <a:latin typeface="Arial" panose="020B0604020202020204" pitchFamily="34" charset="0"/>
              </a:rPr>
              <a:t>)</a:t>
            </a:r>
            <a:r>
              <a:rPr lang="zh-TW" altLang="en-US" dirty="0">
                <a:latin typeface="Arial" panose="020B0604020202020204" pitchFamily="34" charset="0"/>
              </a:rPr>
              <a:t>。</a:t>
            </a:r>
            <a:endParaRPr lang="en-US" altLang="zh-HK" dirty="0">
              <a:latin typeface="Arial" panose="020B0604020202020204" pitchFamily="34" charset="0"/>
            </a:endParaRPr>
          </a:p>
        </p:txBody>
      </p:sp>
      <p:sp>
        <p:nvSpPr>
          <p:cNvPr id="100356" name="投影片編號版面配置區 3">
            <a:extLst>
              <a:ext uri="{FF2B5EF4-FFF2-40B4-BE49-F238E27FC236}">
                <a16:creationId xmlns:a16="http://schemas.microsoft.com/office/drawing/2014/main" id="{15DF536D-031E-57A5-D655-01201227D0AC}"/>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2046E383-3BBB-8549-BA83-7B15AF40084E}" type="slidenum">
              <a:rPr lang="en-US" altLang="zh-TW">
                <a:cs typeface="Arial" panose="020B0604020202020204" pitchFamily="34" charset="0"/>
              </a:rPr>
              <a:pPr algn="r" eaLnBrk="1" hangingPunct="1">
                <a:spcBef>
                  <a:spcPct val="0"/>
                </a:spcBef>
              </a:pPr>
              <a:t>47</a:t>
            </a:fld>
            <a:endParaRPr lang="en-US" altLang="zh-TW">
              <a:cs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4EF91AF6-13B9-B48E-9CF8-7FFE4923CEF2}"/>
              </a:ext>
            </a:extLst>
          </p:cNvPr>
          <p:cNvSpPr>
            <a:spLocks noGrp="1" noRot="1" noChangeAspect="1" noChangeArrowheads="1" noTextEdit="1"/>
          </p:cNvSpPr>
          <p:nvPr>
            <p:ph type="sldImg"/>
          </p:nvPr>
        </p:nvSpPr>
        <p:spPr>
          <a:ln/>
        </p:spPr>
      </p:sp>
      <p:sp>
        <p:nvSpPr>
          <p:cNvPr id="102403" name="Rectangle 3">
            <a:extLst>
              <a:ext uri="{FF2B5EF4-FFF2-40B4-BE49-F238E27FC236}">
                <a16:creationId xmlns:a16="http://schemas.microsoft.com/office/drawing/2014/main" id="{C9E28461-E7BD-14D2-D966-6E19E6FEDEEF}"/>
              </a:ext>
            </a:extLst>
          </p:cNvPr>
          <p:cNvSpPr>
            <a:spLocks noGrp="1" noChangeArrowheads="1"/>
          </p:cNvSpPr>
          <p:nvPr>
            <p:ph type="body" idx="1"/>
          </p:nvPr>
        </p:nvSpPr>
        <p:spPr/>
        <p:txBody>
          <a:bodyPr/>
          <a:lstStyle/>
          <a:p>
            <a:pPr marL="219075" indent="-219075"/>
            <a:r>
              <a:rPr lang="zh-TW" altLang="en-US" dirty="0">
                <a:latin typeface="Arial" panose="020B0604020202020204" pitchFamily="34" charset="0"/>
              </a:rPr>
              <a:t>教師應提醒學生以下事項：</a:t>
            </a:r>
            <a:endParaRPr lang="en-US" altLang="zh-TW" dirty="0">
              <a:latin typeface="Arial" panose="020B0604020202020204" pitchFamily="34" charset="0"/>
            </a:endParaRPr>
          </a:p>
          <a:p>
            <a:pPr marL="219075" indent="-219075"/>
            <a:r>
              <a:rPr lang="en-US" altLang="zh-TW" dirty="0">
                <a:latin typeface="Arial" panose="020B0604020202020204" pitchFamily="34" charset="0"/>
              </a:rPr>
              <a:t>- </a:t>
            </a:r>
            <a:r>
              <a:rPr lang="zh-TW" altLang="en-US" dirty="0">
                <a:latin typeface="Arial" panose="020B0604020202020204" pitchFamily="34" charset="0"/>
              </a:rPr>
              <a:t>在應用首三種資本投資評估法前，應先考慮淨現金流量（淨利）。</a:t>
            </a:r>
            <a:endParaRPr lang="en-US" altLang="zh-TW" dirty="0">
              <a:latin typeface="Arial" panose="020B0604020202020204" pitchFamily="34" charset="0"/>
            </a:endParaRPr>
          </a:p>
          <a:p>
            <a:pPr marL="219075" indent="-219075"/>
            <a:r>
              <a:rPr kumimoji="0" lang="en-US" altLang="zh-TW" dirty="0">
                <a:latin typeface="Verdana" panose="020B0604030504040204" pitchFamily="34" charset="0"/>
                <a:cs typeface="Times New Roman" panose="02020603050405020304" pitchFamily="18" charset="0"/>
              </a:rPr>
              <a:t>- </a:t>
            </a:r>
            <a:r>
              <a:rPr kumimoji="0" lang="zh-TW" altLang="en-US" dirty="0">
                <a:latin typeface="Verdana" panose="020B0604030504040204" pitchFamily="34" charset="0"/>
                <a:cs typeface="Times New Roman" panose="02020603050405020304" pitchFamily="18" charset="0"/>
              </a:rPr>
              <a:t>折舊按直線法計算。</a:t>
            </a:r>
            <a:endParaRPr lang="en-US" altLang="zh-TW" dirty="0">
              <a:latin typeface="Arial" panose="020B0604020202020204" pitchFamily="34" charset="0"/>
            </a:endParaRPr>
          </a:p>
          <a:p>
            <a:pPr marL="219075" indent="-219075"/>
            <a:r>
              <a:rPr lang="en-US" altLang="zh-TW" dirty="0">
                <a:latin typeface="Arial" panose="020B0604020202020204" pitchFamily="34" charset="0"/>
              </a:rPr>
              <a:t>- </a:t>
            </a:r>
            <a:r>
              <a:rPr lang="zh-TW" altLang="en-US" dirty="0">
                <a:latin typeface="Arial" panose="020B0604020202020204" pitchFamily="34" charset="0"/>
              </a:rPr>
              <a:t>個案採用香港的稅率。</a:t>
            </a:r>
            <a:endParaRPr lang="en-US" altLang="zh-TW" dirty="0">
              <a:latin typeface="Arial" panose="020B0604020202020204" pitchFamily="34" charset="0"/>
            </a:endParaRPr>
          </a:p>
          <a:p>
            <a:pPr marL="219075" indent="-219075">
              <a:buFontTx/>
              <a:buAutoNum type="arabicPeriod"/>
            </a:pPr>
            <a:endParaRPr lang="en-US" altLang="zh-TW" dirty="0">
              <a:latin typeface="Arial" panose="020B0604020202020204" pitchFamily="34" charset="0"/>
            </a:endParaRPr>
          </a:p>
          <a:p>
            <a:pPr marL="219075" indent="-219075"/>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p:txBody>
      </p:sp>
      <p:sp>
        <p:nvSpPr>
          <p:cNvPr id="102404" name="Slide Number Placeholder 3">
            <a:extLst>
              <a:ext uri="{FF2B5EF4-FFF2-40B4-BE49-F238E27FC236}">
                <a16:creationId xmlns:a16="http://schemas.microsoft.com/office/drawing/2014/main" id="{AA4D28D2-961C-005D-F7C7-BB50040D7640}"/>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EB2B9868-5109-3F4A-A8DE-B2F39DD8E7C3}" type="slidenum">
              <a:rPr lang="en-US" altLang="zh-TW">
                <a:cs typeface="Arial" panose="020B0604020202020204" pitchFamily="34" charset="0"/>
              </a:rPr>
              <a:pPr algn="r" eaLnBrk="1" hangingPunct="1">
                <a:spcBef>
                  <a:spcPct val="0"/>
                </a:spcBef>
              </a:pPr>
              <a:t>48</a:t>
            </a:fld>
            <a:endParaRPr lang="en-US" altLang="zh-TW">
              <a:cs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0C986EA7-521F-8DEA-579C-FC85377FBFD8}"/>
              </a:ext>
            </a:extLst>
          </p:cNvPr>
          <p:cNvSpPr>
            <a:spLocks noGrp="1" noRot="1" noChangeAspect="1" noChangeArrowheads="1" noTextEdit="1"/>
          </p:cNvSpPr>
          <p:nvPr>
            <p:ph type="sldImg"/>
          </p:nvPr>
        </p:nvSpPr>
        <p:spPr>
          <a:ln/>
        </p:spPr>
      </p:sp>
      <p:sp>
        <p:nvSpPr>
          <p:cNvPr id="104451" name="Rectangle 3">
            <a:extLst>
              <a:ext uri="{FF2B5EF4-FFF2-40B4-BE49-F238E27FC236}">
                <a16:creationId xmlns:a16="http://schemas.microsoft.com/office/drawing/2014/main" id="{921E9FDC-92E1-695F-C971-9C4A54C3832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向學生講解課業，並給他們十分鐘時間完成學生工作紙第</a:t>
            </a:r>
            <a:r>
              <a:rPr lang="en-US" altLang="zh-TW" dirty="0">
                <a:latin typeface="Arial" panose="020B0604020202020204" pitchFamily="34" charset="0"/>
              </a:rPr>
              <a:t>4</a:t>
            </a:r>
            <a:r>
              <a:rPr lang="zh-TW" altLang="en-US" dirty="0">
                <a:latin typeface="Arial" panose="020B0604020202020204" pitchFamily="34" charset="0"/>
              </a:rPr>
              <a:t>至</a:t>
            </a:r>
            <a:r>
              <a:rPr lang="en-US" altLang="zh-TW" dirty="0">
                <a:latin typeface="Arial" panose="020B0604020202020204" pitchFamily="34" charset="0"/>
              </a:rPr>
              <a:t>5</a:t>
            </a:r>
            <a:r>
              <a:rPr lang="zh-TW" altLang="en-US" dirty="0">
                <a:latin typeface="Arial" panose="020B0604020202020204" pitchFamily="34" charset="0"/>
              </a:rPr>
              <a:t>頁。</a:t>
            </a:r>
            <a:endParaRPr lang="en-US" altLang="zh-TW" dirty="0">
              <a:latin typeface="Arial" panose="020B0604020202020204" pitchFamily="34" charset="0"/>
            </a:endParaRPr>
          </a:p>
          <a:p>
            <a:endParaRPr lang="en-US" altLang="zh-HK" dirty="0">
              <a:latin typeface="Arial" panose="020B0604020202020204" pitchFamily="34" charset="0"/>
            </a:endParaRPr>
          </a:p>
          <a:p>
            <a:r>
              <a:rPr lang="zh-TW" altLang="en-US" dirty="0">
                <a:latin typeface="Arial" panose="020B0604020202020204" pitchFamily="34" charset="0"/>
              </a:rPr>
              <a:t>請每組匯報他們的成果，然後向全班展示下列投影片上的答案。</a:t>
            </a:r>
            <a:endParaRPr lang="en-US" altLang="zh-HK" dirty="0">
              <a:latin typeface="Arial" panose="020B0604020202020204" pitchFamily="34" charset="0"/>
            </a:endParaRPr>
          </a:p>
          <a:p>
            <a:endParaRPr lang="en-US" altLang="zh-HK" dirty="0">
              <a:latin typeface="Arial" panose="020B0604020202020204" pitchFamily="34" charset="0"/>
            </a:endParaRPr>
          </a:p>
          <a:p>
            <a:endParaRPr lang="zh-TW" altLang="en-US" dirty="0">
              <a:latin typeface="Arial" panose="020B0604020202020204" pitchFamily="34" charset="0"/>
            </a:endParaRPr>
          </a:p>
        </p:txBody>
      </p:sp>
      <p:sp>
        <p:nvSpPr>
          <p:cNvPr id="104452" name="Slide Number Placeholder 3">
            <a:extLst>
              <a:ext uri="{FF2B5EF4-FFF2-40B4-BE49-F238E27FC236}">
                <a16:creationId xmlns:a16="http://schemas.microsoft.com/office/drawing/2014/main" id="{39915305-28AA-67F2-6F6A-AF0EBD448FDA}"/>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BB2FE394-6327-4B42-B855-B71FA1CDB757}" type="slidenum">
              <a:rPr lang="en-US" altLang="zh-TW">
                <a:cs typeface="Arial" panose="020B0604020202020204" pitchFamily="34" charset="0"/>
              </a:rPr>
              <a:pPr algn="r" eaLnBrk="1" hangingPunct="1">
                <a:spcBef>
                  <a:spcPct val="0"/>
                </a:spcBef>
              </a:pPr>
              <a:t>49</a:t>
            </a:fld>
            <a:endParaRPr lang="en-US" altLang="zh-TW">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6033242-DE2B-33B1-AE95-84946D753E8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75AF418D-BC3A-DC48-9338-0EAAEBE5A720}" type="slidenum">
              <a:rPr lang="en-US" altLang="zh-TW" smtClean="0"/>
              <a:pPr>
                <a:spcBef>
                  <a:spcPct val="0"/>
                </a:spcBef>
              </a:pPr>
              <a:t>5</a:t>
            </a:fld>
            <a:endParaRPr lang="en-US" altLang="zh-TW"/>
          </a:p>
        </p:txBody>
      </p:sp>
      <p:sp>
        <p:nvSpPr>
          <p:cNvPr id="14339" name="Rectangle 2">
            <a:extLst>
              <a:ext uri="{FF2B5EF4-FFF2-40B4-BE49-F238E27FC236}">
                <a16:creationId xmlns:a16="http://schemas.microsoft.com/office/drawing/2014/main" id="{67C922E8-5955-0175-9321-4C0CF8349D3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66AFAD89-CC8A-004E-8C15-D62942FF8DC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教師介紹四種評估投資計劃的資本投資評估方法。</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9332B2D-5FBB-D37C-346E-95B369D8C961}"/>
              </a:ext>
            </a:extLst>
          </p:cNvPr>
          <p:cNvSpPr>
            <a:spLocks noGrp="1" noRot="1" noChangeAspect="1" noChangeArrowheads="1" noTextEdit="1"/>
          </p:cNvSpPr>
          <p:nvPr>
            <p:ph type="sldImg"/>
          </p:nvPr>
        </p:nvSpPr>
        <p:spPr>
          <a:ln/>
        </p:spPr>
      </p:sp>
      <p:sp>
        <p:nvSpPr>
          <p:cNvPr id="106499" name="Rectangle 3">
            <a:extLst>
              <a:ext uri="{FF2B5EF4-FFF2-40B4-BE49-F238E27FC236}">
                <a16:creationId xmlns:a16="http://schemas.microsoft.com/office/drawing/2014/main" id="{F12114F4-714A-86AA-CC4E-04CD6564AC1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向全班展示課業</a:t>
            </a:r>
            <a:r>
              <a:rPr lang="en-US" altLang="zh-TW" dirty="0">
                <a:latin typeface="Arial" panose="020B0604020202020204" pitchFamily="34" charset="0"/>
              </a:rPr>
              <a:t>(</a:t>
            </a:r>
            <a:r>
              <a:rPr lang="zh-TW" altLang="en-US" dirty="0">
                <a:latin typeface="Arial" panose="020B0604020202020204" pitchFamily="34" charset="0"/>
              </a:rPr>
              <a:t>一</a:t>
            </a:r>
            <a:r>
              <a:rPr lang="en-US" altLang="zh-TW" dirty="0">
                <a:latin typeface="Arial" panose="020B0604020202020204" pitchFamily="34" charset="0"/>
              </a:rPr>
              <a:t>)</a:t>
            </a:r>
            <a:r>
              <a:rPr lang="zh-TW" altLang="en-US" dirty="0">
                <a:latin typeface="Arial" panose="020B0604020202020204" pitchFamily="34" charset="0"/>
              </a:rPr>
              <a:t>的答案。</a:t>
            </a:r>
            <a:endParaRPr lang="en-US" altLang="zh-TW" dirty="0">
              <a:latin typeface="Arial" panose="020B0604020202020204" pitchFamily="34" charset="0"/>
            </a:endParaRPr>
          </a:p>
          <a:p>
            <a:endParaRPr lang="en-US" altLang="zh-TW" dirty="0">
              <a:latin typeface="Arial" panose="020B0604020202020204" pitchFamily="34" charset="0"/>
            </a:endParaRPr>
          </a:p>
          <a:p>
            <a:r>
              <a:rPr lang="zh-TW" altLang="en-US" b="1" dirty="0">
                <a:latin typeface="Arial" panose="020B0604020202020204" pitchFamily="34" charset="0"/>
              </a:rPr>
              <a:t>提示：</a:t>
            </a:r>
            <a:endParaRPr lang="en-US" altLang="zh-TW" b="1" dirty="0">
              <a:latin typeface="Arial" panose="020B0604020202020204" pitchFamily="34" charset="0"/>
            </a:endParaRPr>
          </a:p>
          <a:p>
            <a:r>
              <a:rPr lang="zh-TW" altLang="en-US" dirty="0">
                <a:latin typeface="Arial" panose="020B0604020202020204" pitchFamily="34" charset="0"/>
              </a:rPr>
              <a:t>學生應設定等式，並代入合適的數字以計算結果，並作出結論。</a:t>
            </a:r>
            <a:endParaRPr lang="en-US" altLang="zh-TW" dirty="0">
              <a:latin typeface="Arial" panose="020B0604020202020204" pitchFamily="34" charset="0"/>
            </a:endParaRPr>
          </a:p>
          <a:p>
            <a:endParaRPr lang="zh-TW" altLang="en-US" dirty="0">
              <a:latin typeface="Arial" panose="020B0604020202020204" pitchFamily="34" charset="0"/>
            </a:endParaRPr>
          </a:p>
          <a:p>
            <a:r>
              <a:rPr lang="zh-TW" altLang="en-US" dirty="0">
                <a:latin typeface="Arial" panose="020B0604020202020204" pitchFamily="34" charset="0"/>
              </a:rPr>
              <a:t>如淨現值＞</a:t>
            </a:r>
            <a:r>
              <a:rPr lang="en-US" altLang="zh-TW" dirty="0">
                <a:latin typeface="Arial" panose="020B0604020202020204" pitchFamily="34" charset="0"/>
              </a:rPr>
              <a:t>0</a:t>
            </a:r>
            <a:r>
              <a:rPr lang="zh-TW" altLang="en-US" dirty="0">
                <a:latin typeface="Arial" panose="020B0604020202020204" pitchFamily="34" charset="0"/>
              </a:rPr>
              <a:t>，偉文應接受此計劃。</a:t>
            </a:r>
            <a:endParaRPr lang="en-US" altLang="zh-TW" dirty="0">
              <a:latin typeface="Arial" panose="020B0604020202020204" pitchFamily="34" charset="0"/>
            </a:endParaRPr>
          </a:p>
          <a:p>
            <a:r>
              <a:rPr lang="zh-TW" altLang="en-US" dirty="0">
                <a:latin typeface="Arial" panose="020B0604020202020204" pitchFamily="34" charset="0"/>
              </a:rPr>
              <a:t>如淨現值＜</a:t>
            </a:r>
            <a:r>
              <a:rPr lang="en-US" altLang="zh-TW" dirty="0">
                <a:latin typeface="Arial" panose="020B0604020202020204" pitchFamily="34" charset="0"/>
              </a:rPr>
              <a:t>0</a:t>
            </a:r>
            <a:r>
              <a:rPr lang="zh-TW" altLang="en-US" dirty="0">
                <a:latin typeface="Arial" panose="020B0604020202020204" pitchFamily="34" charset="0"/>
              </a:rPr>
              <a:t>，他應否決此計劃。</a:t>
            </a:r>
            <a:endParaRPr lang="en-US" altLang="zh-TW" dirty="0">
              <a:latin typeface="Arial" panose="020B0604020202020204" pitchFamily="34" charset="0"/>
            </a:endParaRPr>
          </a:p>
          <a:p>
            <a:endParaRPr lang="en-US" altLang="zh-TW" dirty="0">
              <a:latin typeface="Arial" panose="020B0604020202020204" pitchFamily="34" charset="0"/>
            </a:endParaRPr>
          </a:p>
          <a:p>
            <a:r>
              <a:rPr lang="zh-TW" altLang="en-US" dirty="0">
                <a:latin typeface="Arial" panose="020B0604020202020204" pitchFamily="34" charset="0"/>
              </a:rPr>
              <a:t>在此個案中，由於淨現值為</a:t>
            </a:r>
            <a:r>
              <a:rPr lang="en-US" altLang="zh-TW" dirty="0">
                <a:latin typeface="Arial" panose="020B0604020202020204" pitchFamily="34" charset="0"/>
              </a:rPr>
              <a:t>-$15,328.16</a:t>
            </a:r>
            <a:r>
              <a:rPr lang="zh-TW" altLang="en-US" dirty="0">
                <a:latin typeface="Arial" panose="020B0604020202020204" pitchFamily="34" charset="0"/>
              </a:rPr>
              <a:t>（負數），故偉文應否決計劃。</a:t>
            </a:r>
            <a:endParaRPr lang="en-US" altLang="zh-TW" dirty="0">
              <a:latin typeface="Arial" panose="020B0604020202020204" pitchFamily="34" charset="0"/>
            </a:endParaRPr>
          </a:p>
        </p:txBody>
      </p:sp>
      <p:sp>
        <p:nvSpPr>
          <p:cNvPr id="106500" name="Slide Number Placeholder 3">
            <a:extLst>
              <a:ext uri="{FF2B5EF4-FFF2-40B4-BE49-F238E27FC236}">
                <a16:creationId xmlns:a16="http://schemas.microsoft.com/office/drawing/2014/main" id="{1F9854AA-0CFB-D213-788B-62247CA2ABBB}"/>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9EBFC73F-FB18-3A40-ABB3-C362EBB5D473}" type="slidenum">
              <a:rPr lang="en-US" altLang="zh-TW">
                <a:cs typeface="Arial" panose="020B0604020202020204" pitchFamily="34" charset="0"/>
              </a:rPr>
              <a:pPr algn="r" eaLnBrk="1" hangingPunct="1">
                <a:spcBef>
                  <a:spcPct val="0"/>
                </a:spcBef>
              </a:pPr>
              <a:t>50</a:t>
            </a:fld>
            <a:endParaRPr lang="en-US" altLang="zh-TW">
              <a:cs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E9C9645D-DE76-3D66-9158-1ABC430DCD24}"/>
              </a:ext>
            </a:extLst>
          </p:cNvPr>
          <p:cNvSpPr>
            <a:spLocks noGrp="1" noRot="1" noChangeAspect="1" noChangeArrowheads="1" noTextEdit="1"/>
          </p:cNvSpPr>
          <p:nvPr>
            <p:ph type="sldImg"/>
          </p:nvPr>
        </p:nvSpPr>
        <p:spPr>
          <a:ln/>
        </p:spPr>
      </p:sp>
      <p:sp>
        <p:nvSpPr>
          <p:cNvPr id="108547" name="Rectangle 3">
            <a:extLst>
              <a:ext uri="{FF2B5EF4-FFF2-40B4-BE49-F238E27FC236}">
                <a16:creationId xmlns:a16="http://schemas.microsoft.com/office/drawing/2014/main" id="{F7C9C1F2-AC1F-0EE9-D69A-61BC0E104D5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透過比較內部報酬率及所需回報率，教師總結：</a:t>
            </a:r>
            <a:r>
              <a:rPr lang="zh-TW" altLang="en-US" dirty="0"/>
              <a:t>偉文應該</a:t>
            </a:r>
            <a:r>
              <a:rPr lang="zh-TW" altLang="en-US" u="sng" dirty="0">
                <a:latin typeface="Arial" panose="020B0604020202020204" pitchFamily="34" charset="0"/>
              </a:rPr>
              <a:t>否決</a:t>
            </a:r>
            <a:r>
              <a:rPr lang="zh-TW" altLang="en-US" dirty="0">
                <a:latin typeface="Arial" panose="020B0604020202020204" pitchFamily="34" charset="0"/>
              </a:rPr>
              <a:t>計劃。</a:t>
            </a:r>
          </a:p>
        </p:txBody>
      </p:sp>
      <p:sp>
        <p:nvSpPr>
          <p:cNvPr id="108548" name="Slide Number Placeholder 3">
            <a:extLst>
              <a:ext uri="{FF2B5EF4-FFF2-40B4-BE49-F238E27FC236}">
                <a16:creationId xmlns:a16="http://schemas.microsoft.com/office/drawing/2014/main" id="{0830EF2D-0EE8-F4FB-7C34-7905920AB35F}"/>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9F76FB3F-AD56-7441-8F03-68392BDCBA6D}" type="slidenum">
              <a:rPr lang="en-US" altLang="zh-TW">
                <a:cs typeface="Arial" panose="020B0604020202020204" pitchFamily="34" charset="0"/>
              </a:rPr>
              <a:pPr algn="r" eaLnBrk="1" hangingPunct="1">
                <a:spcBef>
                  <a:spcPct val="0"/>
                </a:spcBef>
              </a:pPr>
              <a:t>51</a:t>
            </a:fld>
            <a:endParaRPr lang="en-US" altLang="zh-TW">
              <a:cs typeface="Arial" panose="020B060402020202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6B8E978-62DF-BE89-447B-45AA38DB3C7E}"/>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E12547F2-3B45-CE87-8611-A2CF3B3B81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透過比較</a:t>
            </a:r>
            <a:r>
              <a:rPr lang="zh-HK" altLang="en-US" dirty="0">
                <a:latin typeface="Arial" panose="020B0604020202020204" pitchFamily="34" charset="0"/>
              </a:rPr>
              <a:t>會計報酬率</a:t>
            </a:r>
            <a:r>
              <a:rPr lang="zh-TW" altLang="en-US" dirty="0">
                <a:latin typeface="Arial" panose="020B0604020202020204" pitchFamily="34" charset="0"/>
              </a:rPr>
              <a:t>及目標會計報酬率，教師總結：偉文應該否決計劃。</a:t>
            </a:r>
          </a:p>
          <a:p>
            <a:endParaRPr lang="zh-TW" altLang="en-US" dirty="0">
              <a:latin typeface="Arial" panose="020B0604020202020204" pitchFamily="34" charset="0"/>
            </a:endParaRPr>
          </a:p>
        </p:txBody>
      </p:sp>
      <p:sp>
        <p:nvSpPr>
          <p:cNvPr id="110596" name="Slide Number Placeholder 3">
            <a:extLst>
              <a:ext uri="{FF2B5EF4-FFF2-40B4-BE49-F238E27FC236}">
                <a16:creationId xmlns:a16="http://schemas.microsoft.com/office/drawing/2014/main" id="{96F7FAA0-5305-A8C4-B28F-4DEED91531D1}"/>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A946246-BAB2-A14C-A409-D42748A8602B}" type="slidenum">
              <a:rPr lang="en-US" altLang="zh-TW">
                <a:cs typeface="Arial" panose="020B0604020202020204" pitchFamily="34" charset="0"/>
              </a:rPr>
              <a:pPr algn="r" eaLnBrk="1" hangingPunct="1">
                <a:spcBef>
                  <a:spcPct val="0"/>
                </a:spcBef>
              </a:pPr>
              <a:t>52</a:t>
            </a:fld>
            <a:endParaRPr lang="en-US" altLang="zh-TW">
              <a:cs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BB02DCF-046E-2791-93AC-C2267EB3C67A}"/>
              </a:ext>
            </a:extLst>
          </p:cNvPr>
          <p:cNvSpPr>
            <a:spLocks noGrp="1" noRot="1" noChangeAspect="1" noChangeArrowheads="1" noTextEdit="1"/>
          </p:cNvSpPr>
          <p:nvPr>
            <p:ph type="sldImg"/>
          </p:nvPr>
        </p:nvSpPr>
        <p:spPr>
          <a:ln/>
        </p:spPr>
      </p:sp>
      <p:sp>
        <p:nvSpPr>
          <p:cNvPr id="112643" name="Rectangle 3">
            <a:extLst>
              <a:ext uri="{FF2B5EF4-FFF2-40B4-BE49-F238E27FC236}">
                <a16:creationId xmlns:a16="http://schemas.microsoft.com/office/drawing/2014/main" id="{42E63512-FEA4-39A0-A991-7A9B46A978DC}"/>
              </a:ext>
            </a:extLst>
          </p:cNvPr>
          <p:cNvSpPr>
            <a:spLocks noGrp="1" noChangeArrowheads="1"/>
          </p:cNvSpPr>
          <p:nvPr>
            <p:ph type="body" idx="1"/>
          </p:nvPr>
        </p:nvSpPr>
        <p:spPr/>
        <p:txBody>
          <a:bodyPr/>
          <a:lstStyle/>
          <a:p>
            <a:r>
              <a:rPr lang="zh-TW" altLang="en-US" dirty="0">
                <a:latin typeface="Arial" panose="020B0604020202020204" pitchFamily="34" charset="0"/>
              </a:rPr>
              <a:t>三年的累積淨利為</a:t>
            </a:r>
            <a:r>
              <a:rPr lang="en-US" altLang="zh-TW" dirty="0">
                <a:latin typeface="Arial" panose="020B0604020202020204" pitchFamily="34" charset="0"/>
              </a:rPr>
              <a:t>$(</a:t>
            </a:r>
            <a:r>
              <a:rPr lang="en-US" altLang="zh-TW" dirty="0" smtClean="0">
                <a:latin typeface="Arial" panose="020B0604020202020204" pitchFamily="34" charset="0"/>
              </a:rPr>
              <a:t>8,500+51,000+119,000</a:t>
            </a:r>
            <a:r>
              <a:rPr lang="en-US" altLang="zh-TW" dirty="0">
                <a:latin typeface="Arial" panose="020B0604020202020204" pitchFamily="34" charset="0"/>
              </a:rPr>
              <a:t>) = $178,500</a:t>
            </a:r>
          </a:p>
          <a:p>
            <a:endParaRPr lang="en-US" altLang="zh-TW" dirty="0">
              <a:latin typeface="Arial" panose="020B0604020202020204" pitchFamily="34" charset="0"/>
            </a:endParaRPr>
          </a:p>
          <a:p>
            <a:r>
              <a:rPr lang="zh-TW" altLang="en-US" dirty="0">
                <a:latin typeface="Arial" panose="020B0604020202020204" pitchFamily="34" charset="0"/>
              </a:rPr>
              <a:t>透過計算回收期並與目標回收期比較，教師總結：偉文應該否決計劃。</a:t>
            </a:r>
          </a:p>
          <a:p>
            <a:endParaRPr lang="zh-TW" altLang="en-US" dirty="0">
              <a:latin typeface="Arial" panose="020B0604020202020204" pitchFamily="34" charset="0"/>
            </a:endParaRPr>
          </a:p>
        </p:txBody>
      </p:sp>
      <p:sp>
        <p:nvSpPr>
          <p:cNvPr id="112644" name="Slide Number Placeholder 3">
            <a:extLst>
              <a:ext uri="{FF2B5EF4-FFF2-40B4-BE49-F238E27FC236}">
                <a16:creationId xmlns:a16="http://schemas.microsoft.com/office/drawing/2014/main" id="{F9F47574-6CF0-56E5-1F54-9A7AE1A4F919}"/>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9590848A-D70B-1648-A195-20962D9C51FB}" type="slidenum">
              <a:rPr lang="en-US" altLang="zh-TW">
                <a:cs typeface="Arial" panose="020B0604020202020204" pitchFamily="34" charset="0"/>
              </a:rPr>
              <a:pPr algn="r" eaLnBrk="1" hangingPunct="1">
                <a:spcBef>
                  <a:spcPct val="0"/>
                </a:spcBef>
              </a:pPr>
              <a:t>53</a:t>
            </a:fld>
            <a:endParaRPr lang="en-US" altLang="zh-TW">
              <a:cs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D2C22372-D2DD-83DD-B5F3-C9DFB53ABB9F}"/>
              </a:ext>
            </a:extLst>
          </p:cNvPr>
          <p:cNvSpPr>
            <a:spLocks noGrp="1" noRot="1" noChangeAspect="1" noChangeArrowheads="1" noTextEdit="1"/>
          </p:cNvSpPr>
          <p:nvPr>
            <p:ph type="sldImg"/>
          </p:nvPr>
        </p:nvSpPr>
        <p:spPr>
          <a:ln/>
        </p:spPr>
      </p:sp>
      <p:sp>
        <p:nvSpPr>
          <p:cNvPr id="114691" name="Rectangle 3">
            <a:extLst>
              <a:ext uri="{FF2B5EF4-FFF2-40B4-BE49-F238E27FC236}">
                <a16:creationId xmlns:a16="http://schemas.microsoft.com/office/drawing/2014/main" id="{36111619-CCBC-9BD1-7871-082C232EC2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概述課業</a:t>
            </a:r>
            <a:r>
              <a:rPr lang="en-US" altLang="zh-TW" dirty="0">
                <a:latin typeface="Arial" panose="020B0604020202020204" pitchFamily="34" charset="0"/>
              </a:rPr>
              <a:t>(</a:t>
            </a:r>
            <a:r>
              <a:rPr lang="zh-TW" altLang="en-US" dirty="0">
                <a:latin typeface="Arial" panose="020B0604020202020204" pitchFamily="34" charset="0"/>
              </a:rPr>
              <a:t>一</a:t>
            </a:r>
            <a:r>
              <a:rPr lang="en-US" altLang="zh-TW" dirty="0">
                <a:latin typeface="Arial" panose="020B0604020202020204" pitchFamily="34" charset="0"/>
              </a:rPr>
              <a:t>)</a:t>
            </a:r>
            <a:r>
              <a:rPr lang="zh-TW" altLang="en-US" dirty="0">
                <a:latin typeface="Arial" panose="020B0604020202020204" pitchFamily="34" charset="0"/>
              </a:rPr>
              <a:t>至</a:t>
            </a:r>
            <a:r>
              <a:rPr lang="en-US" altLang="zh-TW" dirty="0">
                <a:latin typeface="Arial" panose="020B0604020202020204" pitchFamily="34" charset="0"/>
              </a:rPr>
              <a:t>(</a:t>
            </a:r>
            <a:r>
              <a:rPr lang="zh-TW" altLang="en-US" dirty="0">
                <a:latin typeface="Arial" panose="020B0604020202020204" pitchFamily="34" charset="0"/>
              </a:rPr>
              <a:t>四</a:t>
            </a:r>
            <a:r>
              <a:rPr lang="en-US" altLang="zh-TW" dirty="0">
                <a:latin typeface="Arial" panose="020B0604020202020204" pitchFamily="34" charset="0"/>
              </a:rPr>
              <a:t>)</a:t>
            </a:r>
            <a:r>
              <a:rPr lang="zh-TW" altLang="en-US" dirty="0">
                <a:latin typeface="Arial" panose="020B0604020202020204" pitchFamily="34" charset="0"/>
              </a:rPr>
              <a:t>的結果，作出個案總結。</a:t>
            </a:r>
          </a:p>
          <a:p>
            <a:endParaRPr lang="zh-TW" altLang="en-US" dirty="0">
              <a:latin typeface="Arial" panose="020B0604020202020204" pitchFamily="34" charset="0"/>
            </a:endParaRPr>
          </a:p>
        </p:txBody>
      </p:sp>
      <p:sp>
        <p:nvSpPr>
          <p:cNvPr id="114692" name="Slide Number Placeholder 3">
            <a:extLst>
              <a:ext uri="{FF2B5EF4-FFF2-40B4-BE49-F238E27FC236}">
                <a16:creationId xmlns:a16="http://schemas.microsoft.com/office/drawing/2014/main" id="{0985761B-A3A9-1B55-9873-A6947514D60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37761C22-73C1-4045-90D2-70EA8959ADC5}" type="slidenum">
              <a:rPr lang="en-US" altLang="zh-TW">
                <a:cs typeface="Arial" panose="020B0604020202020204" pitchFamily="34" charset="0"/>
              </a:rPr>
              <a:pPr algn="r" eaLnBrk="1" hangingPunct="1">
                <a:spcBef>
                  <a:spcPct val="0"/>
                </a:spcBef>
              </a:pPr>
              <a:t>54</a:t>
            </a:fld>
            <a:endParaRPr lang="en-US" altLang="zh-TW">
              <a:cs typeface="Arial" panose="020B060402020202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44AA8444-620F-C5F0-6327-93289D239A8A}"/>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C73B82F5-0D22-BF4A-068A-3C13624210F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請學生留在原組，並仔細閱讀個案二，然後將當中重要資料畫上底線，以便完成課業。</a:t>
            </a:r>
            <a:endParaRPr lang="en-US" altLang="zh-HK" dirty="0">
              <a:latin typeface="Arial" panose="020B0604020202020204" pitchFamily="34" charset="0"/>
            </a:endParaRPr>
          </a:p>
          <a:p>
            <a:endParaRPr lang="zh-TW" altLang="en-US" dirty="0">
              <a:latin typeface="Arial" panose="020B0604020202020204" pitchFamily="34" charset="0"/>
            </a:endParaRPr>
          </a:p>
        </p:txBody>
      </p:sp>
      <p:sp>
        <p:nvSpPr>
          <p:cNvPr id="116740" name="Slide Number Placeholder 3">
            <a:extLst>
              <a:ext uri="{FF2B5EF4-FFF2-40B4-BE49-F238E27FC236}">
                <a16:creationId xmlns:a16="http://schemas.microsoft.com/office/drawing/2014/main" id="{B2ABC96C-B72A-5AC1-BC71-CD7B70674F3B}"/>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AAD0869-8D71-9F41-906E-6D65F1E3DABE}" type="slidenum">
              <a:rPr lang="en-US" altLang="zh-TW">
                <a:cs typeface="Arial" panose="020B0604020202020204" pitchFamily="34" charset="0"/>
              </a:rPr>
              <a:pPr algn="r" eaLnBrk="1" hangingPunct="1">
                <a:spcBef>
                  <a:spcPct val="0"/>
                </a:spcBef>
              </a:pPr>
              <a:t>55</a:t>
            </a:fld>
            <a:endParaRPr lang="en-US" altLang="zh-TW">
              <a:cs typeface="Arial" panose="020B060402020202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D0A9074B-386E-1849-69C8-3B73372D9F0F}"/>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483507EF-073C-8A06-11EF-1FE538EA3543}"/>
              </a:ext>
            </a:extLst>
          </p:cNvPr>
          <p:cNvSpPr>
            <a:spLocks noGrp="1" noChangeArrowheads="1"/>
          </p:cNvSpPr>
          <p:nvPr>
            <p:ph type="body" idx="1"/>
          </p:nvPr>
        </p:nvSpPr>
        <p:spPr/>
        <p:txBody>
          <a:bodyPr/>
          <a:lstStyle/>
          <a:p>
            <a:r>
              <a:rPr lang="zh-TW" altLang="en-US" sz="1200" dirty="0">
                <a:latin typeface="Arial" panose="020B0604020202020204" pitchFamily="34" charset="0"/>
              </a:rPr>
              <a:t>如同個案一，應用</a:t>
            </a:r>
            <a:r>
              <a:rPr lang="zh-TW" altLang="zh-HK" sz="1200" dirty="0">
                <a:latin typeface="Calibri" panose="020F0502020204030204" pitchFamily="34" charset="0"/>
                <a:cs typeface="Times New Roman" panose="02020603050405020304" pitchFamily="18" charset="0"/>
              </a:rPr>
              <a:t>四</a:t>
            </a:r>
            <a:r>
              <a:rPr lang="zh-TW" altLang="zh-HK" dirty="0">
                <a:latin typeface="Arial" panose="020B0604020202020204" pitchFamily="34" charset="0"/>
              </a:rPr>
              <a:t>種資本投資評估法</a:t>
            </a:r>
            <a:r>
              <a:rPr lang="zh-TW" altLang="en-US" dirty="0">
                <a:latin typeface="Arial" panose="020B0604020202020204" pitchFamily="34" charset="0"/>
              </a:rPr>
              <a:t>決定是否接受計劃</a:t>
            </a:r>
            <a:r>
              <a:rPr lang="zh-TW" altLang="en-US" sz="1200" dirty="0">
                <a:latin typeface="+mn-ea"/>
                <a:ea typeface="+mn-ea"/>
                <a:cs typeface="Times New Roman" panose="02020603050405020304" pitchFamily="18" charset="0"/>
              </a:rPr>
              <a:t>。</a:t>
            </a:r>
            <a:endParaRPr lang="en-US" altLang="zh-TW" sz="1200" dirty="0">
              <a:latin typeface="+mn-ea"/>
              <a:ea typeface="+mn-ea"/>
            </a:endParaRPr>
          </a:p>
          <a:p>
            <a:endParaRPr lang="en-US" altLang="zh-TW" sz="1200" dirty="0">
              <a:latin typeface="Arial" panose="020B0604020202020204" pitchFamily="34" charset="0"/>
            </a:endParaRPr>
          </a:p>
          <a:p>
            <a:r>
              <a:rPr lang="zh-TW" altLang="en-US" sz="1200" dirty="0">
                <a:latin typeface="Arial" panose="020B0604020202020204" pitchFamily="34" charset="0"/>
              </a:rPr>
              <a:t>教師解釋如何運用淨現值法：</a:t>
            </a:r>
            <a:endParaRPr lang="en-US" altLang="zh-TW" sz="1200" dirty="0">
              <a:latin typeface="Arial" panose="020B0604020202020204" pitchFamily="34" charset="0"/>
            </a:endParaRPr>
          </a:p>
          <a:p>
            <a:pPr>
              <a:buFontTx/>
              <a:buChar char="-"/>
            </a:pPr>
            <a:r>
              <a:rPr lang="en-US" altLang="zh-TW" sz="1200" dirty="0">
                <a:latin typeface="Arial" panose="020B0604020202020204" pitchFamily="34" charset="0"/>
              </a:rPr>
              <a:t> </a:t>
            </a:r>
            <a:r>
              <a:rPr lang="zh-TW" altLang="en-US" sz="1200" dirty="0">
                <a:latin typeface="Arial" panose="020B0604020202020204" pitchFamily="34" charset="0"/>
              </a:rPr>
              <a:t>設定淨現值的等式，並計算新貨車未來現金流量的淨現值。</a:t>
            </a:r>
            <a:endParaRPr lang="en-US" altLang="zh-HK" sz="1200" dirty="0">
              <a:latin typeface="Arial" panose="020B0604020202020204" pitchFamily="34" charset="0"/>
            </a:endParaRPr>
          </a:p>
          <a:p>
            <a:r>
              <a:rPr lang="en-US" altLang="zh-TW" sz="1200" dirty="0">
                <a:latin typeface="Arial" panose="020B0604020202020204" pitchFamily="34" charset="0"/>
              </a:rPr>
              <a:t>- </a:t>
            </a:r>
            <a:r>
              <a:rPr lang="zh-TW" altLang="en-US" sz="1200" dirty="0">
                <a:latin typeface="Arial" panose="020B0604020202020204" pitchFamily="34" charset="0"/>
              </a:rPr>
              <a:t>根據淨現值作出結論。</a:t>
            </a:r>
            <a:endParaRPr lang="en-US" altLang="zh-TW" sz="1200" dirty="0">
              <a:latin typeface="Arial" panose="020B0604020202020204" pitchFamily="34" charset="0"/>
            </a:endParaRPr>
          </a:p>
          <a:p>
            <a:r>
              <a:rPr lang="en-US" altLang="zh-TW" sz="1200" dirty="0">
                <a:latin typeface="Arial" panose="020B0604020202020204" pitchFamily="34" charset="0"/>
              </a:rPr>
              <a:t>- </a:t>
            </a:r>
            <a:r>
              <a:rPr lang="zh-TW" altLang="zh-HK" sz="1200" dirty="0">
                <a:latin typeface="Calibri" panose="020F0502020204030204" pitchFamily="34" charset="0"/>
                <a:cs typeface="Times New Roman" panose="02020603050405020304" pitchFamily="18" charset="0"/>
              </a:rPr>
              <a:t>如淨現</a:t>
            </a:r>
            <a:r>
              <a:rPr lang="zh-TW" altLang="zh-HK" sz="1200" dirty="0" smtClean="0">
                <a:latin typeface="Calibri" panose="020F0502020204030204" pitchFamily="34" charset="0"/>
                <a:cs typeface="Times New Roman" panose="02020603050405020304" pitchFamily="18" charset="0"/>
              </a:rPr>
              <a:t>值</a:t>
            </a:r>
            <a:r>
              <a:rPr lang="en-US" altLang="zh-TW" sz="1200" dirty="0" smtClean="0">
                <a:latin typeface="Calibri" panose="020F0502020204030204" pitchFamily="34" charset="0"/>
                <a:cs typeface="Times New Roman" panose="02020603050405020304" pitchFamily="18" charset="0"/>
              </a:rPr>
              <a:t> &gt; </a:t>
            </a:r>
            <a:r>
              <a:rPr lang="en-US" altLang="zh-HK" sz="1200" dirty="0" smtClean="0">
                <a:latin typeface="Calibri" panose="020F0502020204030204" pitchFamily="34" charset="0"/>
                <a:cs typeface="Times New Roman" panose="02020603050405020304" pitchFamily="18" charset="0"/>
              </a:rPr>
              <a:t>0</a:t>
            </a:r>
            <a:r>
              <a:rPr lang="zh-TW" altLang="en-US" sz="1200" dirty="0" smtClean="0">
                <a:latin typeface="Calibri" panose="020F0502020204030204" pitchFamily="34" charset="0"/>
                <a:cs typeface="Times New Roman" panose="02020603050405020304" pitchFamily="18" charset="0"/>
              </a:rPr>
              <a:t>便</a:t>
            </a:r>
            <a:r>
              <a:rPr lang="zh-TW" altLang="zh-HK" sz="1200" dirty="0">
                <a:latin typeface="Calibri" panose="020F0502020204030204" pitchFamily="34" charset="0"/>
                <a:cs typeface="Times New Roman" panose="02020603050405020304" pitchFamily="18" charset="0"/>
              </a:rPr>
              <a:t>接受</a:t>
            </a:r>
            <a:r>
              <a:rPr lang="zh-TW" altLang="en-US" sz="1200" dirty="0">
                <a:latin typeface="Calibri" panose="020F0502020204030204" pitchFamily="34" charset="0"/>
                <a:cs typeface="Times New Roman" panose="02020603050405020304" pitchFamily="18" charset="0"/>
              </a:rPr>
              <a:t>此</a:t>
            </a:r>
            <a:r>
              <a:rPr lang="zh-TW" altLang="zh-HK" sz="1200" dirty="0">
                <a:latin typeface="Calibri" panose="020F0502020204030204" pitchFamily="34" charset="0"/>
                <a:cs typeface="Times New Roman" panose="02020603050405020304" pitchFamily="18" charset="0"/>
              </a:rPr>
              <a:t>計劃</a:t>
            </a:r>
            <a:r>
              <a:rPr lang="zh-TW" altLang="en-US"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如淨現</a:t>
            </a:r>
            <a:r>
              <a:rPr lang="zh-TW" altLang="zh-HK" sz="1200" dirty="0" smtClean="0">
                <a:latin typeface="Calibri" panose="020F0502020204030204" pitchFamily="34" charset="0"/>
                <a:cs typeface="Times New Roman" panose="02020603050405020304" pitchFamily="18" charset="0"/>
              </a:rPr>
              <a:t>值</a:t>
            </a:r>
            <a:r>
              <a:rPr lang="en-US" altLang="zh-TW" sz="1200" dirty="0" smtClean="0">
                <a:latin typeface="Calibri" panose="020F0502020204030204" pitchFamily="34" charset="0"/>
                <a:cs typeface="Times New Roman" panose="02020603050405020304" pitchFamily="18" charset="0"/>
              </a:rPr>
              <a:t> &lt; </a:t>
            </a:r>
            <a:r>
              <a:rPr lang="en-US" altLang="zh-HK" sz="1200" dirty="0" smtClean="0">
                <a:latin typeface="Calibri" panose="020F0502020204030204" pitchFamily="34" charset="0"/>
                <a:cs typeface="Times New Roman" panose="02020603050405020304" pitchFamily="18" charset="0"/>
              </a:rPr>
              <a:t>0</a:t>
            </a:r>
            <a:r>
              <a:rPr lang="zh-TW" altLang="en-US" sz="1200" dirty="0">
                <a:latin typeface="Calibri" panose="020F0502020204030204" pitchFamily="34" charset="0"/>
                <a:cs typeface="Times New Roman" panose="02020603050405020304" pitchFamily="18" charset="0"/>
              </a:rPr>
              <a:t>則否決</a:t>
            </a:r>
            <a:r>
              <a:rPr lang="zh-TW" altLang="zh-HK" sz="1200" dirty="0">
                <a:latin typeface="Calibri" panose="020F0502020204030204" pitchFamily="34" charset="0"/>
                <a:cs typeface="Times New Roman" panose="02020603050405020304" pitchFamily="18" charset="0"/>
              </a:rPr>
              <a:t>計劃。</a:t>
            </a:r>
            <a:endParaRPr lang="en-US" altLang="zh-TW" sz="1200" dirty="0">
              <a:latin typeface="Arial" panose="020B0604020202020204" pitchFamily="34" charset="0"/>
            </a:endParaRPr>
          </a:p>
          <a:p>
            <a:endParaRPr lang="en-US" altLang="zh-TW" sz="1200" dirty="0">
              <a:latin typeface="Arial" panose="020B0604020202020204" pitchFamily="34" charset="0"/>
            </a:endParaRPr>
          </a:p>
          <a:p>
            <a:r>
              <a:rPr lang="zh-TW" altLang="en-US" sz="1200" dirty="0">
                <a:latin typeface="Arial" panose="020B0604020202020204" pitchFamily="34" charset="0"/>
              </a:rPr>
              <a:t>在本個案中，淨現值</a:t>
            </a:r>
            <a:r>
              <a:rPr lang="en-US" altLang="zh-TW" sz="1200" dirty="0">
                <a:latin typeface="Arial" panose="020B0604020202020204" pitchFamily="34" charset="0"/>
              </a:rPr>
              <a:t>(=$11609.81) </a:t>
            </a:r>
            <a:r>
              <a:rPr lang="en-US" altLang="zh-TW" sz="1200" dirty="0" smtClean="0">
                <a:latin typeface="Arial" panose="020B0604020202020204" pitchFamily="34" charset="0"/>
              </a:rPr>
              <a:t>&gt; 0</a:t>
            </a:r>
            <a:r>
              <a:rPr lang="zh-TW" altLang="en-US" sz="1200" dirty="0">
                <a:latin typeface="Arial" panose="020B0604020202020204" pitchFamily="34" charset="0"/>
              </a:rPr>
              <a:t>，故可接受此計劃。</a:t>
            </a:r>
            <a:endParaRPr lang="en-US" altLang="zh-TW" sz="1200" dirty="0">
              <a:latin typeface="Arial" panose="020B0604020202020204" pitchFamily="34" charset="0"/>
            </a:endParaRPr>
          </a:p>
        </p:txBody>
      </p:sp>
      <p:sp>
        <p:nvSpPr>
          <p:cNvPr id="118788" name="Slide Number Placeholder 3">
            <a:extLst>
              <a:ext uri="{FF2B5EF4-FFF2-40B4-BE49-F238E27FC236}">
                <a16:creationId xmlns:a16="http://schemas.microsoft.com/office/drawing/2014/main" id="{2D93DA5F-BDF7-D7D9-52AF-A40E8B81B470}"/>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0B6754FF-7D14-9C4E-8606-D3DD9B08CFDA}" type="slidenum">
              <a:rPr lang="en-US" altLang="zh-TW">
                <a:cs typeface="Arial" panose="020B0604020202020204" pitchFamily="34" charset="0"/>
              </a:rPr>
              <a:pPr algn="r" eaLnBrk="1" hangingPunct="1">
                <a:spcBef>
                  <a:spcPct val="0"/>
                </a:spcBef>
              </a:pPr>
              <a:t>56</a:t>
            </a:fld>
            <a:endParaRPr lang="en-US" altLang="zh-TW">
              <a:cs typeface="Arial" panose="020B060402020202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C4C368A4-7515-3523-5C04-DC85F95B36BE}"/>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38958BB5-B36C-F3B9-B10F-B7945C9899F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透過比較</a:t>
            </a:r>
            <a:r>
              <a:rPr lang="zh-HK" altLang="en-US" dirty="0">
                <a:latin typeface="Arial" panose="020B0604020202020204" pitchFamily="34" charset="0"/>
              </a:rPr>
              <a:t>內部報酬率</a:t>
            </a:r>
            <a:r>
              <a:rPr lang="zh-TW" altLang="en-US" dirty="0">
                <a:latin typeface="Arial" panose="020B0604020202020204" pitchFamily="34" charset="0"/>
              </a:rPr>
              <a:t>和所需回報率得出結論。</a:t>
            </a:r>
            <a:endParaRPr lang="en-US" altLang="zh-TW" dirty="0">
              <a:latin typeface="Arial" panose="020B0604020202020204" pitchFamily="34" charset="0"/>
            </a:endParaRPr>
          </a:p>
          <a:p>
            <a:r>
              <a:rPr lang="zh-TW" altLang="en-US" dirty="0">
                <a:latin typeface="Arial" panose="020B0604020202020204" pitchFamily="34" charset="0"/>
              </a:rPr>
              <a:t>由於</a:t>
            </a:r>
            <a:r>
              <a:rPr lang="zh-HK" altLang="en-US" dirty="0">
                <a:latin typeface="Arial" panose="020B0604020202020204" pitchFamily="34" charset="0"/>
              </a:rPr>
              <a:t>內部報酬率</a:t>
            </a:r>
            <a:r>
              <a:rPr lang="zh-TW" altLang="en-US" dirty="0">
                <a:latin typeface="Arial" panose="020B0604020202020204" pitchFamily="34" charset="0"/>
              </a:rPr>
              <a:t>較所需回報率高，故可接受該投資建議。</a:t>
            </a:r>
          </a:p>
        </p:txBody>
      </p:sp>
      <p:sp>
        <p:nvSpPr>
          <p:cNvPr id="120836" name="Slide Number Placeholder 3">
            <a:extLst>
              <a:ext uri="{FF2B5EF4-FFF2-40B4-BE49-F238E27FC236}">
                <a16:creationId xmlns:a16="http://schemas.microsoft.com/office/drawing/2014/main" id="{B36DBD1F-3D18-2BD2-6530-ED08071EABEF}"/>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FE968F00-7C80-7946-8D3F-307B3850F83C}" type="slidenum">
              <a:rPr lang="en-US" altLang="zh-TW">
                <a:cs typeface="Arial" panose="020B0604020202020204" pitchFamily="34" charset="0"/>
              </a:rPr>
              <a:pPr algn="r" eaLnBrk="1" hangingPunct="1">
                <a:spcBef>
                  <a:spcPct val="0"/>
                </a:spcBef>
              </a:pPr>
              <a:t>57</a:t>
            </a:fld>
            <a:endParaRPr lang="en-US" altLang="zh-TW">
              <a:cs typeface="Arial" panose="020B060402020202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BAA285CA-B7AE-0C9C-AD87-4DF4E786B40B}"/>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40F4F54C-8D15-8587-2E3F-DF37E8B561A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latin typeface="Arial" panose="020B0604020202020204" pitchFamily="34" charset="0"/>
              </a:rPr>
              <a:t>教師解釋如何透過比較</a:t>
            </a:r>
            <a:r>
              <a:rPr lang="zh-HK" altLang="en-US">
                <a:latin typeface="Arial" panose="020B0604020202020204" pitchFamily="34" charset="0"/>
              </a:rPr>
              <a:t>會計報酬率</a:t>
            </a:r>
            <a:r>
              <a:rPr lang="zh-TW" altLang="en-US">
                <a:latin typeface="Arial" panose="020B0604020202020204" pitchFamily="34" charset="0"/>
              </a:rPr>
              <a:t>和目標會計</a:t>
            </a:r>
            <a:r>
              <a:rPr lang="zh-HK" altLang="en-US">
                <a:latin typeface="Arial" panose="020B0604020202020204" pitchFamily="34" charset="0"/>
              </a:rPr>
              <a:t>報酬率</a:t>
            </a:r>
            <a:r>
              <a:rPr lang="zh-TW" altLang="en-US">
                <a:latin typeface="Arial" panose="020B0604020202020204" pitchFamily="34" charset="0"/>
              </a:rPr>
              <a:t>得出結論。</a:t>
            </a:r>
          </a:p>
        </p:txBody>
      </p:sp>
      <p:sp>
        <p:nvSpPr>
          <p:cNvPr id="122884" name="Slide Number Placeholder 3">
            <a:extLst>
              <a:ext uri="{FF2B5EF4-FFF2-40B4-BE49-F238E27FC236}">
                <a16:creationId xmlns:a16="http://schemas.microsoft.com/office/drawing/2014/main" id="{DC5F9B4A-C86C-F03A-BF78-476CF7CFFB66}"/>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154A2B66-6A8F-D34D-ACF3-8799A24A95AE}" type="slidenum">
              <a:rPr lang="en-US" altLang="zh-TW">
                <a:cs typeface="Arial" panose="020B0604020202020204" pitchFamily="34" charset="0"/>
              </a:rPr>
              <a:pPr algn="r" eaLnBrk="1" hangingPunct="1">
                <a:spcBef>
                  <a:spcPct val="0"/>
                </a:spcBef>
              </a:pPr>
              <a:t>58</a:t>
            </a:fld>
            <a:endParaRPr lang="en-US" altLang="zh-TW">
              <a:cs typeface="Arial" panose="020B060402020202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5897AAB9-A6D7-278F-C032-A9797D10B8A5}"/>
              </a:ext>
            </a:extLst>
          </p:cNvPr>
          <p:cNvSpPr>
            <a:spLocks noGrp="1" noRot="1" noChangeAspect="1" noChangeArrowheads="1" noTextEdit="1"/>
          </p:cNvSpPr>
          <p:nvPr>
            <p:ph type="sldImg"/>
          </p:nvPr>
        </p:nvSpPr>
        <p:spPr>
          <a:ln/>
        </p:spPr>
      </p:sp>
      <p:sp>
        <p:nvSpPr>
          <p:cNvPr id="124931" name="Rectangle 3">
            <a:extLst>
              <a:ext uri="{FF2B5EF4-FFF2-40B4-BE49-F238E27FC236}">
                <a16:creationId xmlns:a16="http://schemas.microsoft.com/office/drawing/2014/main" id="{225A970E-821E-68A8-AD4A-80EF6C9E933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教師解釋如何計算回收期。</a:t>
            </a:r>
          </a:p>
        </p:txBody>
      </p:sp>
      <p:sp>
        <p:nvSpPr>
          <p:cNvPr id="124932" name="Slide Number Placeholder 3">
            <a:extLst>
              <a:ext uri="{FF2B5EF4-FFF2-40B4-BE49-F238E27FC236}">
                <a16:creationId xmlns:a16="http://schemas.microsoft.com/office/drawing/2014/main" id="{839A2742-6456-01DF-2A39-4FDAD6545266}"/>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9CDEBB60-FF1F-8749-8974-078B90199D7F}" type="slidenum">
              <a:rPr lang="en-US" altLang="zh-TW">
                <a:cs typeface="Arial" panose="020B0604020202020204" pitchFamily="34" charset="0"/>
              </a:rPr>
              <a:pPr algn="r" eaLnBrk="1" hangingPunct="1">
                <a:spcBef>
                  <a:spcPct val="0"/>
                </a:spcBef>
              </a:pPr>
              <a:t>59</a:t>
            </a:fld>
            <a:endParaRPr lang="en-US" altLang="zh-TW">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F8556255-6121-AE6C-F415-CD70FE57AA6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B22D8A6D-C9A1-F145-9251-358EB800BAC7}" type="slidenum">
              <a:rPr lang="en-US" altLang="zh-TW" smtClean="0"/>
              <a:pPr>
                <a:spcBef>
                  <a:spcPct val="0"/>
                </a:spcBef>
              </a:pPr>
              <a:t>6</a:t>
            </a:fld>
            <a:endParaRPr lang="en-US" altLang="zh-TW"/>
          </a:p>
        </p:txBody>
      </p:sp>
      <p:sp>
        <p:nvSpPr>
          <p:cNvPr id="16387" name="Rectangle 2">
            <a:extLst>
              <a:ext uri="{FF2B5EF4-FFF2-40B4-BE49-F238E27FC236}">
                <a16:creationId xmlns:a16="http://schemas.microsoft.com/office/drawing/2014/main" id="{CC3B58CC-2DB0-C8C1-813A-8BCAF34521AF}"/>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CF528987-BABC-26BC-CD55-391B8A60CE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介紹第一種資本投資評估方法 </a:t>
            </a:r>
            <a:r>
              <a:rPr lang="en-US" altLang="zh-TW" dirty="0">
                <a:latin typeface="Arial" panose="020B0604020202020204" pitchFamily="34" charset="0"/>
              </a:rPr>
              <a:t>—</a:t>
            </a:r>
            <a:r>
              <a:rPr lang="zh-TW" altLang="en-US" dirty="0">
                <a:latin typeface="Arial" panose="020B0604020202020204" pitchFamily="34" charset="0"/>
              </a:rPr>
              <a:t> 淨現值法。</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240AEF8E-2DF0-C1E1-23D4-BD2A73ABA4E0}"/>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A99F322F-1370-F9A3-5E29-C549D3ACFC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教師解釋如何透過比較回收期和目標回收期得出結論。</a:t>
            </a:r>
          </a:p>
          <a:p>
            <a:endParaRPr lang="zh-TW" altLang="en-US" dirty="0">
              <a:latin typeface="Arial" panose="020B0604020202020204" pitchFamily="34" charset="0"/>
            </a:endParaRPr>
          </a:p>
        </p:txBody>
      </p:sp>
      <p:sp>
        <p:nvSpPr>
          <p:cNvPr id="126980" name="Slide Number Placeholder 3">
            <a:extLst>
              <a:ext uri="{FF2B5EF4-FFF2-40B4-BE49-F238E27FC236}">
                <a16:creationId xmlns:a16="http://schemas.microsoft.com/office/drawing/2014/main" id="{1092E22A-E0B3-FAC7-2FB3-CA91E387A65D}"/>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3D30474C-F9AF-1642-885F-726465BD0C0B}" type="slidenum">
              <a:rPr lang="en-US" altLang="zh-TW">
                <a:cs typeface="Arial" panose="020B0604020202020204" pitchFamily="34" charset="0"/>
              </a:rPr>
              <a:pPr algn="r" eaLnBrk="1" hangingPunct="1">
                <a:spcBef>
                  <a:spcPct val="0"/>
                </a:spcBef>
              </a:pPr>
              <a:t>60</a:t>
            </a:fld>
            <a:endParaRPr lang="en-US" altLang="zh-TW">
              <a:cs typeface="Arial" panose="020B060402020202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D879E2FD-F815-A207-5516-75D4EEFE1450}"/>
              </a:ext>
            </a:extLst>
          </p:cNvPr>
          <p:cNvSpPr>
            <a:spLocks noGrp="1" noRot="1" noChangeAspect="1" noChangeArrowheads="1" noTextEdit="1"/>
          </p:cNvSpPr>
          <p:nvPr>
            <p:ph type="sldImg"/>
          </p:nvPr>
        </p:nvSpPr>
        <p:spPr>
          <a:ln/>
        </p:spPr>
      </p:sp>
      <p:sp>
        <p:nvSpPr>
          <p:cNvPr id="129027" name="Rectangle 3">
            <a:extLst>
              <a:ext uri="{FF2B5EF4-FFF2-40B4-BE49-F238E27FC236}">
                <a16:creationId xmlns:a16="http://schemas.microsoft.com/office/drawing/2014/main" id="{C796A7D6-1AA8-F783-F06F-2DF6D4182E80}"/>
              </a:ext>
            </a:extLst>
          </p:cNvPr>
          <p:cNvSpPr>
            <a:spLocks noGrp="1" noChangeArrowheads="1"/>
          </p:cNvSpPr>
          <p:nvPr>
            <p:ph type="body" idx="1"/>
          </p:nvPr>
        </p:nvSpPr>
        <p:spPr/>
        <p:txBody>
          <a:bodyPr/>
          <a:lstStyle/>
          <a:p>
            <a:pPr>
              <a:defRPr/>
            </a:pPr>
            <a:r>
              <a:rPr lang="zh-TW" altLang="en-US" sz="1200" dirty="0">
                <a:latin typeface="Arial" panose="020B0604020202020204" pitchFamily="34" charset="0"/>
              </a:rPr>
              <a:t>根據四</a:t>
            </a:r>
            <a:r>
              <a:rPr lang="zh-TW" altLang="zh-HK" sz="1200" dirty="0">
                <a:latin typeface="Calibri" panose="020F0502020204030204" pitchFamily="34" charset="0"/>
                <a:cs typeface="Times New Roman" panose="02020603050405020304" pitchFamily="18" charset="0"/>
              </a:rPr>
              <a:t>種</a:t>
            </a:r>
            <a:r>
              <a:rPr lang="zh-TW" altLang="zh-HK" dirty="0">
                <a:latin typeface="Arial" panose="020B0604020202020204" pitchFamily="34" charset="0"/>
              </a:rPr>
              <a:t>資本投資評估</a:t>
            </a:r>
            <a:r>
              <a:rPr lang="zh-TW" altLang="en-US" dirty="0">
                <a:latin typeface="Arial" panose="020B0604020202020204" pitchFamily="34" charset="0"/>
              </a:rPr>
              <a:t>方</a:t>
            </a:r>
            <a:r>
              <a:rPr lang="zh-TW" altLang="zh-HK" dirty="0">
                <a:latin typeface="Arial" panose="020B0604020202020204" pitchFamily="34" charset="0"/>
              </a:rPr>
              <a:t>法</a:t>
            </a:r>
            <a:r>
              <a:rPr lang="zh-TW" altLang="en-US" dirty="0">
                <a:latin typeface="Arial" panose="020B0604020202020204" pitchFamily="34" charset="0"/>
              </a:rPr>
              <a:t>所得的結果，歸納的結論是文森可以購入新貨車。</a:t>
            </a:r>
          </a:p>
        </p:txBody>
      </p:sp>
      <p:sp>
        <p:nvSpPr>
          <p:cNvPr id="129028" name="Slide Number Placeholder 3">
            <a:extLst>
              <a:ext uri="{FF2B5EF4-FFF2-40B4-BE49-F238E27FC236}">
                <a16:creationId xmlns:a16="http://schemas.microsoft.com/office/drawing/2014/main" id="{3C4D41F5-5BDD-77BC-1AFD-834DF709F3C1}"/>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0048C381-633A-AF48-A517-2F873C54F74F}" type="slidenum">
              <a:rPr lang="en-US" altLang="zh-TW">
                <a:cs typeface="Arial" panose="020B0604020202020204" pitchFamily="34" charset="0"/>
              </a:rPr>
              <a:pPr algn="r" eaLnBrk="1" hangingPunct="1">
                <a:spcBef>
                  <a:spcPct val="0"/>
                </a:spcBef>
              </a:pPr>
              <a:t>61</a:t>
            </a:fld>
            <a:endParaRPr lang="en-US" altLang="zh-TW">
              <a:cs typeface="Arial" panose="020B060402020202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36E33C60-6D3B-A2B8-8040-F236C48C6FA1}"/>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91097B5B-8929-B1F9-C42D-76DE979072CC}"/>
              </a:ext>
            </a:extLst>
          </p:cNvPr>
          <p:cNvSpPr>
            <a:spLocks noGrp="1" noChangeArrowheads="1"/>
          </p:cNvSpPr>
          <p:nvPr>
            <p:ph type="body" idx="1"/>
          </p:nvPr>
        </p:nvSpPr>
        <p:spPr/>
        <p:txBody>
          <a:bodyPr/>
          <a:lstStyle/>
          <a:p>
            <a:pPr>
              <a:defRPr/>
            </a:pPr>
            <a:r>
              <a:rPr lang="zh-TW" altLang="en-US" sz="1200" dirty="0">
                <a:latin typeface="Arial" panose="020B0604020202020204" pitchFamily="34" charset="0"/>
              </a:rPr>
              <a:t>在本個案中，應用</a:t>
            </a:r>
            <a:r>
              <a:rPr lang="zh-TW" altLang="zh-HK" dirty="0">
                <a:latin typeface="Arial" panose="020B0604020202020204" pitchFamily="34" charset="0"/>
              </a:rPr>
              <a:t>資本投資評估法</a:t>
            </a:r>
            <a:r>
              <a:rPr lang="zh-TW" altLang="en-US" dirty="0">
                <a:latin typeface="Arial" panose="020B0604020202020204" pitchFamily="34" charset="0"/>
              </a:rPr>
              <a:t>評估</a:t>
            </a:r>
            <a:r>
              <a:rPr lang="zh-TW" altLang="en-US" sz="1200" dirty="0"/>
              <a:t>兩個</a:t>
            </a:r>
            <a:r>
              <a:rPr lang="zh-HK" altLang="en-US" sz="1200" dirty="0"/>
              <a:t>互斥項目</a:t>
            </a:r>
            <a:r>
              <a:rPr lang="zh-TW" altLang="en-US" sz="1200" dirty="0"/>
              <a:t>。</a:t>
            </a:r>
            <a:endParaRPr lang="zh-TW" altLang="en-US" sz="1200" dirty="0">
              <a:latin typeface="Arial" panose="020B0604020202020204" pitchFamily="34" charset="0"/>
            </a:endParaRPr>
          </a:p>
        </p:txBody>
      </p:sp>
      <p:sp>
        <p:nvSpPr>
          <p:cNvPr id="131076" name="Slide Number Placeholder 3">
            <a:extLst>
              <a:ext uri="{FF2B5EF4-FFF2-40B4-BE49-F238E27FC236}">
                <a16:creationId xmlns:a16="http://schemas.microsoft.com/office/drawing/2014/main" id="{61E47DF4-5C23-08A7-4A9B-6606ED80854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0EBEA7AF-DB4E-3F4D-8E3F-919E7FFB2F68}" type="slidenum">
              <a:rPr lang="en-US" altLang="zh-TW">
                <a:cs typeface="Arial" panose="020B0604020202020204" pitchFamily="34" charset="0"/>
              </a:rPr>
              <a:pPr algn="r" eaLnBrk="1" hangingPunct="1">
                <a:spcBef>
                  <a:spcPct val="0"/>
                </a:spcBef>
              </a:pPr>
              <a:t>62</a:t>
            </a:fld>
            <a:endParaRPr lang="en-US" altLang="zh-TW">
              <a:cs typeface="Arial" panose="020B060402020202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6D438592-C7DA-9DB7-D488-AA331AD3DF49}"/>
              </a:ext>
            </a:extLst>
          </p:cNvPr>
          <p:cNvSpPr>
            <a:spLocks noGrp="1" noRot="1" noChangeAspect="1" noChangeArrowheads="1" noTextEdit="1"/>
          </p:cNvSpPr>
          <p:nvPr>
            <p:ph type="sldImg"/>
          </p:nvPr>
        </p:nvSpPr>
        <p:spPr>
          <a:ln/>
        </p:spPr>
      </p:sp>
      <p:sp>
        <p:nvSpPr>
          <p:cNvPr id="133123" name="Rectangle 3">
            <a:extLst>
              <a:ext uri="{FF2B5EF4-FFF2-40B4-BE49-F238E27FC236}">
                <a16:creationId xmlns:a16="http://schemas.microsoft.com/office/drawing/2014/main" id="{A63EB86B-E75D-4975-AA47-31326BAC94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解釋如何計算計劃</a:t>
            </a:r>
            <a:r>
              <a:rPr lang="en-US" altLang="zh-TW" dirty="0">
                <a:latin typeface="Arial" panose="020B0604020202020204" pitchFamily="34" charset="0"/>
              </a:rPr>
              <a:t>M</a:t>
            </a:r>
            <a:r>
              <a:rPr lang="zh-TW" altLang="en-US" dirty="0">
                <a:latin typeface="Arial" panose="020B0604020202020204" pitchFamily="34" charset="0"/>
              </a:rPr>
              <a:t>的淨現值：</a:t>
            </a:r>
            <a:endParaRPr lang="en-US" altLang="zh-TW" dirty="0">
              <a:latin typeface="Arial" panose="020B0604020202020204" pitchFamily="34" charset="0"/>
            </a:endParaRPr>
          </a:p>
          <a:p>
            <a:pPr marL="171450" indent="-171450">
              <a:buFont typeface="Arial" panose="020B0604020202020204" pitchFamily="34" charset="0"/>
              <a:buChar char="–"/>
            </a:pPr>
            <a:r>
              <a:rPr lang="zh-TW" altLang="en-US" dirty="0" smtClean="0">
                <a:latin typeface="Arial" panose="020B0604020202020204" pitchFamily="34" charset="0"/>
              </a:rPr>
              <a:t>設定</a:t>
            </a:r>
            <a:r>
              <a:rPr lang="zh-TW" altLang="en-US" dirty="0">
                <a:latin typeface="Arial" panose="020B0604020202020204" pitchFamily="34" charset="0"/>
              </a:rPr>
              <a:t>淨現值的等式。</a:t>
            </a:r>
            <a:endParaRPr lang="en-US" altLang="zh-TW" dirty="0">
              <a:latin typeface="Arial" panose="020B0604020202020204" pitchFamily="34" charset="0"/>
            </a:endParaRPr>
          </a:p>
          <a:p>
            <a:pPr marL="171450" indent="-171450">
              <a:buFont typeface="Arial" panose="020B0604020202020204" pitchFamily="34" charset="0"/>
              <a:buChar char="–"/>
            </a:pPr>
            <a:r>
              <a:rPr lang="zh-TW" altLang="en-US" dirty="0" smtClean="0">
                <a:latin typeface="Arial" panose="020B0604020202020204" pitchFamily="34" charset="0"/>
              </a:rPr>
              <a:t>將</a:t>
            </a:r>
            <a:r>
              <a:rPr lang="zh-TW" altLang="en-US" dirty="0">
                <a:latin typeface="Arial" panose="020B0604020202020204" pitchFamily="34" charset="0"/>
              </a:rPr>
              <a:t>適當的數字</a:t>
            </a:r>
            <a:r>
              <a:rPr lang="zh-TW" altLang="en-GB" dirty="0">
                <a:latin typeface="Arial" panose="020B0604020202020204" pitchFamily="34" charset="0"/>
              </a:rPr>
              <a:t>代入</a:t>
            </a:r>
            <a:r>
              <a:rPr lang="zh-TW" altLang="en-US" dirty="0">
                <a:latin typeface="Arial" panose="020B0604020202020204" pitchFamily="34" charset="0"/>
              </a:rPr>
              <a:t>等式。</a:t>
            </a:r>
            <a:endParaRPr lang="en-US" altLang="zh-TW" dirty="0">
              <a:latin typeface="Arial" panose="020B0604020202020204" pitchFamily="34" charset="0"/>
            </a:endParaRPr>
          </a:p>
          <a:p>
            <a:pPr marL="171450" indent="-171450">
              <a:buFont typeface="Arial" panose="020B0604020202020204" pitchFamily="34" charset="0"/>
              <a:buChar char="–"/>
            </a:pPr>
            <a:r>
              <a:rPr lang="zh-TW" altLang="en-US" dirty="0" smtClean="0">
                <a:latin typeface="Arial" panose="020B0604020202020204" pitchFamily="34" charset="0"/>
              </a:rPr>
              <a:t>利用</a:t>
            </a:r>
            <a:r>
              <a:rPr lang="zh-HK" altLang="en-US" dirty="0">
                <a:latin typeface="Arial" panose="020B0604020202020204" pitchFamily="34" charset="0"/>
              </a:rPr>
              <a:t>科學計算機</a:t>
            </a:r>
            <a:r>
              <a:rPr lang="zh-TW" altLang="en-US" dirty="0">
                <a:latin typeface="Arial" panose="020B0604020202020204" pitchFamily="34" charset="0"/>
              </a:rPr>
              <a:t>，計算</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的淨現值。</a:t>
            </a:r>
            <a:endParaRPr lang="en-US" altLang="zh-TW" dirty="0">
              <a:latin typeface="Arial" panose="020B0604020202020204" pitchFamily="34" charset="0"/>
            </a:endParaRPr>
          </a:p>
          <a:p>
            <a:pPr marL="171450" indent="-171450">
              <a:buFont typeface="Arial" panose="020B0604020202020204" pitchFamily="34" charset="0"/>
              <a:buChar char="–"/>
            </a:pPr>
            <a:r>
              <a:rPr lang="zh-TW" altLang="en-US" dirty="0" smtClean="0">
                <a:latin typeface="Arial" panose="020B0604020202020204" pitchFamily="34" charset="0"/>
              </a:rPr>
              <a:t>得出</a:t>
            </a:r>
            <a:r>
              <a:rPr lang="zh-TW" altLang="en-US" dirty="0">
                <a:latin typeface="Arial" panose="020B0604020202020204" pitchFamily="34" charset="0"/>
              </a:rPr>
              <a:t>結論：</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的淨現值為</a:t>
            </a:r>
            <a:r>
              <a:rPr lang="en-US" altLang="zh-TW" dirty="0">
                <a:latin typeface="Arial" panose="020B0604020202020204" pitchFamily="34" charset="0"/>
              </a:rPr>
              <a:t>$70.09</a:t>
            </a:r>
            <a:r>
              <a:rPr lang="zh-TW" altLang="en-US" dirty="0">
                <a:latin typeface="Arial" panose="020B0604020202020204" pitchFamily="34" charset="0"/>
              </a:rPr>
              <a:t>。</a:t>
            </a:r>
          </a:p>
        </p:txBody>
      </p:sp>
      <p:sp>
        <p:nvSpPr>
          <p:cNvPr id="133124" name="Slide Number Placeholder 3">
            <a:extLst>
              <a:ext uri="{FF2B5EF4-FFF2-40B4-BE49-F238E27FC236}">
                <a16:creationId xmlns:a16="http://schemas.microsoft.com/office/drawing/2014/main" id="{40AD9335-B440-4529-5AE9-26BA3BABE89F}"/>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5028F71-0333-8C4F-B030-C2777FC36C08}" type="slidenum">
              <a:rPr lang="en-US" altLang="zh-TW">
                <a:cs typeface="Arial" panose="020B0604020202020204" pitchFamily="34" charset="0"/>
              </a:rPr>
              <a:pPr algn="r" eaLnBrk="1" hangingPunct="1">
                <a:spcBef>
                  <a:spcPct val="0"/>
                </a:spcBef>
              </a:pPr>
              <a:t>63</a:t>
            </a:fld>
            <a:endParaRPr lang="en-US" altLang="zh-TW">
              <a:cs typeface="Arial" panose="020B060402020202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24B60122-19AE-AE48-FE0E-F804DB16D4C8}"/>
              </a:ext>
            </a:extLst>
          </p:cNvPr>
          <p:cNvSpPr>
            <a:spLocks noGrp="1" noRot="1" noChangeAspect="1" noChangeArrowheads="1" noTextEdit="1"/>
          </p:cNvSpPr>
          <p:nvPr>
            <p:ph type="sldImg"/>
          </p:nvPr>
        </p:nvSpPr>
        <p:spPr>
          <a:ln/>
        </p:spPr>
      </p:sp>
      <p:sp>
        <p:nvSpPr>
          <p:cNvPr id="135171" name="Rectangle 3">
            <a:extLst>
              <a:ext uri="{FF2B5EF4-FFF2-40B4-BE49-F238E27FC236}">
                <a16:creationId xmlns:a16="http://schemas.microsoft.com/office/drawing/2014/main" id="{CBC2F45B-8EBF-C057-189A-A193A37C9C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重覆以上步驟計算計劃 </a:t>
            </a:r>
            <a:r>
              <a:rPr lang="en-US" altLang="zh-TW" dirty="0">
                <a:latin typeface="Arial" panose="020B0604020202020204" pitchFamily="34" charset="0"/>
              </a:rPr>
              <a:t>N</a:t>
            </a:r>
            <a:r>
              <a:rPr lang="zh-TW" altLang="en-US" dirty="0">
                <a:latin typeface="Arial" panose="020B0604020202020204" pitchFamily="34" charset="0"/>
              </a:rPr>
              <a:t> 的淨現值。</a:t>
            </a:r>
            <a:endParaRPr lang="en-US" altLang="zh-TW" dirty="0">
              <a:latin typeface="Arial" panose="020B0604020202020204" pitchFamily="34" charset="0"/>
            </a:endParaRPr>
          </a:p>
          <a:p>
            <a:r>
              <a:rPr lang="zh-TW" altLang="en-US" dirty="0">
                <a:latin typeface="Arial" panose="020B0604020202020204" pitchFamily="34" charset="0"/>
              </a:rPr>
              <a:t>計劃 </a:t>
            </a:r>
            <a:r>
              <a:rPr lang="en-US" altLang="zh-TW" dirty="0">
                <a:latin typeface="Arial" panose="020B0604020202020204" pitchFamily="34" charset="0"/>
              </a:rPr>
              <a:t>N</a:t>
            </a:r>
            <a:r>
              <a:rPr lang="zh-TW" altLang="en-US" dirty="0">
                <a:latin typeface="Arial" panose="020B0604020202020204" pitchFamily="34" charset="0"/>
              </a:rPr>
              <a:t> 的淨現值為</a:t>
            </a:r>
            <a:r>
              <a:rPr lang="en-US" altLang="zh-TW" dirty="0">
                <a:latin typeface="Arial" panose="020B0604020202020204" pitchFamily="34" charset="0"/>
              </a:rPr>
              <a:t>$23.68</a:t>
            </a:r>
            <a:r>
              <a:rPr lang="zh-TW" altLang="en-US" dirty="0">
                <a:latin typeface="Arial" panose="020B0604020202020204" pitchFamily="34" charset="0"/>
              </a:rPr>
              <a:t>。</a:t>
            </a:r>
            <a:endParaRPr lang="en-US" altLang="zh-TW" dirty="0">
              <a:latin typeface="Arial" panose="020B0604020202020204" pitchFamily="34" charset="0"/>
            </a:endParaRPr>
          </a:p>
          <a:p>
            <a:endParaRPr lang="zh-TW" altLang="en-US" dirty="0">
              <a:latin typeface="Arial" panose="020B0604020202020204" pitchFamily="34" charset="0"/>
            </a:endParaRPr>
          </a:p>
          <a:p>
            <a:r>
              <a:rPr lang="zh-TW" altLang="en-US" b="1" dirty="0">
                <a:latin typeface="Arial" panose="020B0604020202020204" pitchFamily="34" charset="0"/>
              </a:rPr>
              <a:t>備註：</a:t>
            </a:r>
            <a:endParaRPr lang="en-US" altLang="zh-TW" b="1" dirty="0">
              <a:latin typeface="Arial" panose="020B0604020202020204" pitchFamily="34" charset="0"/>
            </a:endParaRPr>
          </a:p>
          <a:p>
            <a:r>
              <a:rPr lang="zh-TW" altLang="en-US" dirty="0">
                <a:latin typeface="Arial" panose="020B0604020202020204" pitchFamily="34" charset="0"/>
              </a:rPr>
              <a:t>由於</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和</a:t>
            </a:r>
            <a:r>
              <a:rPr lang="en-US" altLang="zh-TW" dirty="0">
                <a:latin typeface="Arial" panose="020B0604020202020204" pitchFamily="34" charset="0"/>
              </a:rPr>
              <a:t>N</a:t>
            </a:r>
            <a:r>
              <a:rPr lang="zh-TW" altLang="en-US" dirty="0">
                <a:latin typeface="Arial" panose="020B0604020202020204" pitchFamily="34" charset="0"/>
              </a:rPr>
              <a:t>是</a:t>
            </a:r>
            <a:r>
              <a:rPr lang="zh-HK" altLang="en-US" dirty="0">
                <a:latin typeface="Arial" panose="020B0604020202020204" pitchFamily="34" charset="0"/>
              </a:rPr>
              <a:t>互斥項目 </a:t>
            </a:r>
            <a:r>
              <a:rPr lang="zh-TW" altLang="en-US" dirty="0">
                <a:latin typeface="Arial" panose="020B0604020202020204" pitchFamily="34" charset="0"/>
              </a:rPr>
              <a:t>，只能二擇其一。</a:t>
            </a:r>
            <a:endParaRPr lang="en-US" altLang="zh-TW" dirty="0">
              <a:latin typeface="Arial" panose="020B0604020202020204" pitchFamily="34" charset="0"/>
            </a:endParaRPr>
          </a:p>
          <a:p>
            <a:r>
              <a:rPr lang="zh-TW" altLang="en-US" dirty="0">
                <a:latin typeface="Arial" panose="020B0604020202020204" pitchFamily="34" charset="0"/>
              </a:rPr>
              <a:t>兩者淨現值的比較將於課業（五）討論。</a:t>
            </a:r>
            <a:endParaRPr lang="en-US" altLang="zh-TW" dirty="0">
              <a:latin typeface="Arial" panose="020B0604020202020204" pitchFamily="34" charset="0"/>
            </a:endParaRPr>
          </a:p>
          <a:p>
            <a:endParaRPr lang="en-US" altLang="zh-HK" dirty="0">
              <a:latin typeface="Arial" panose="020B0604020202020204" pitchFamily="34" charset="0"/>
            </a:endParaRPr>
          </a:p>
          <a:p>
            <a:endParaRPr lang="zh-TW" altLang="en-US" dirty="0">
              <a:latin typeface="Arial" panose="020B0604020202020204" pitchFamily="34" charset="0"/>
            </a:endParaRPr>
          </a:p>
        </p:txBody>
      </p:sp>
      <p:sp>
        <p:nvSpPr>
          <p:cNvPr id="135172" name="Slide Number Placeholder 3">
            <a:extLst>
              <a:ext uri="{FF2B5EF4-FFF2-40B4-BE49-F238E27FC236}">
                <a16:creationId xmlns:a16="http://schemas.microsoft.com/office/drawing/2014/main" id="{C86A9D7F-D143-DA95-DA40-47D16E2BB5E4}"/>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EC759DA-FE6D-8745-925D-FA5A48D099E9}" type="slidenum">
              <a:rPr lang="en-US" altLang="zh-TW">
                <a:cs typeface="Arial" panose="020B0604020202020204" pitchFamily="34" charset="0"/>
              </a:rPr>
              <a:pPr algn="r" eaLnBrk="1" hangingPunct="1">
                <a:spcBef>
                  <a:spcPct val="0"/>
                </a:spcBef>
              </a:pPr>
              <a:t>64</a:t>
            </a:fld>
            <a:endParaRPr lang="en-US" altLang="zh-TW">
              <a:cs typeface="Arial" panose="020B060402020202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9B2A94FC-F1A0-78B9-9BF0-8E98DC15F6E0}"/>
              </a:ext>
            </a:extLst>
          </p:cNvPr>
          <p:cNvSpPr>
            <a:spLocks noGrp="1" noRot="1" noChangeAspect="1" noChangeArrowheads="1" noTextEdit="1"/>
          </p:cNvSpPr>
          <p:nvPr>
            <p:ph type="sldImg"/>
          </p:nvPr>
        </p:nvSpPr>
        <p:spPr>
          <a:ln/>
        </p:spPr>
      </p:sp>
      <p:sp>
        <p:nvSpPr>
          <p:cNvPr id="137219" name="Rectangle 3">
            <a:extLst>
              <a:ext uri="{FF2B5EF4-FFF2-40B4-BE49-F238E27FC236}">
                <a16:creationId xmlns:a16="http://schemas.microsoft.com/office/drawing/2014/main" id="{C1943A7C-0F80-B437-7DCE-6C5D727C9A2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9075" indent="-219075"/>
            <a:r>
              <a:rPr lang="zh-TW" altLang="en-US" dirty="0">
                <a:latin typeface="Arial" panose="020B0604020202020204" pitchFamily="34" charset="0"/>
              </a:rPr>
              <a:t>解釋</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和</a:t>
            </a:r>
            <a:r>
              <a:rPr lang="zh-HK" altLang="en-US" dirty="0">
                <a:latin typeface="Arial" panose="020B0604020202020204" pitchFamily="34" charset="0"/>
              </a:rPr>
              <a:t>計劃</a:t>
            </a:r>
            <a:r>
              <a:rPr lang="en-US" altLang="zh-TW" dirty="0">
                <a:latin typeface="Arial" panose="020B0604020202020204" pitchFamily="34" charset="0"/>
              </a:rPr>
              <a:t>N</a:t>
            </a:r>
            <a:r>
              <a:rPr lang="zh-TW" altLang="en-US" dirty="0">
                <a:latin typeface="Arial" panose="020B0604020202020204" pitchFamily="34" charset="0"/>
              </a:rPr>
              <a:t>內部報酬率的比較。</a:t>
            </a:r>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p:txBody>
      </p:sp>
      <p:sp>
        <p:nvSpPr>
          <p:cNvPr id="137220" name="Slide Number Placeholder 3">
            <a:extLst>
              <a:ext uri="{FF2B5EF4-FFF2-40B4-BE49-F238E27FC236}">
                <a16:creationId xmlns:a16="http://schemas.microsoft.com/office/drawing/2014/main" id="{E14B219F-6794-7D7A-6491-1A920DBAE8C8}"/>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5B4FA67-2956-C542-BC29-9BD60DB59F44}" type="slidenum">
              <a:rPr lang="en-US" altLang="zh-TW">
                <a:cs typeface="Arial" panose="020B0604020202020204" pitchFamily="34" charset="0"/>
              </a:rPr>
              <a:pPr algn="r" eaLnBrk="1" hangingPunct="1">
                <a:spcBef>
                  <a:spcPct val="0"/>
                </a:spcBef>
              </a:pPr>
              <a:t>65</a:t>
            </a:fld>
            <a:endParaRPr lang="en-US" altLang="zh-TW">
              <a:cs typeface="Arial" panose="020B0604020202020204"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F969DAF1-E9C1-E932-9032-ED66B6CA8546}"/>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B3F970A7-859A-9753-D6D0-113C4D5B022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9075" indent="-219075"/>
            <a:r>
              <a:rPr lang="zh-TW" altLang="en-US" dirty="0">
                <a:latin typeface="Arial" panose="020B0604020202020204" pitchFamily="34" charset="0"/>
              </a:rPr>
              <a:t>解釋</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和</a:t>
            </a:r>
            <a:r>
              <a:rPr lang="zh-HK" altLang="en-US" dirty="0">
                <a:latin typeface="Arial" panose="020B0604020202020204" pitchFamily="34" charset="0"/>
              </a:rPr>
              <a:t>計劃</a:t>
            </a:r>
            <a:r>
              <a:rPr lang="en-US" altLang="zh-TW" dirty="0">
                <a:latin typeface="Arial" panose="020B0604020202020204" pitchFamily="34" charset="0"/>
              </a:rPr>
              <a:t>N</a:t>
            </a:r>
            <a:r>
              <a:rPr lang="zh-TW" altLang="en-US" dirty="0">
                <a:latin typeface="Arial" panose="020B0604020202020204" pitchFamily="34" charset="0"/>
              </a:rPr>
              <a:t>會計報酬率的比較。</a:t>
            </a:r>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a:p>
            <a:pPr marL="219075" indent="-219075"/>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p:txBody>
      </p:sp>
      <p:sp>
        <p:nvSpPr>
          <p:cNvPr id="139268" name="Slide Number Placeholder 3">
            <a:extLst>
              <a:ext uri="{FF2B5EF4-FFF2-40B4-BE49-F238E27FC236}">
                <a16:creationId xmlns:a16="http://schemas.microsoft.com/office/drawing/2014/main" id="{05FC4219-649B-C5E5-AC81-EB667F8E0A3E}"/>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B584EF4D-D7DE-9942-A07A-9C8771539F57}" type="slidenum">
              <a:rPr lang="en-US" altLang="zh-TW">
                <a:cs typeface="Arial" panose="020B0604020202020204" pitchFamily="34" charset="0"/>
              </a:rPr>
              <a:pPr algn="r" eaLnBrk="1" hangingPunct="1">
                <a:spcBef>
                  <a:spcPct val="0"/>
                </a:spcBef>
              </a:pPr>
              <a:t>66</a:t>
            </a:fld>
            <a:endParaRPr lang="en-US" altLang="zh-TW">
              <a:cs typeface="Arial" panose="020B0604020202020204"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475C974-FB6B-E5F5-BD64-501DB4E377AF}"/>
              </a:ext>
            </a:extLst>
          </p:cNvPr>
          <p:cNvSpPr>
            <a:spLocks noGrp="1" noRot="1" noChangeAspect="1" noChangeArrowheads="1" noTextEdit="1"/>
          </p:cNvSpPr>
          <p:nvPr>
            <p:ph type="sldImg"/>
          </p:nvPr>
        </p:nvSpPr>
        <p:spPr>
          <a:ln/>
        </p:spPr>
      </p:sp>
      <p:sp>
        <p:nvSpPr>
          <p:cNvPr id="141315" name="Rectangle 3">
            <a:extLst>
              <a:ext uri="{FF2B5EF4-FFF2-40B4-BE49-F238E27FC236}">
                <a16:creationId xmlns:a16="http://schemas.microsoft.com/office/drawing/2014/main" id="{C8970AD4-14DD-524A-E071-CE2219081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9075" indent="-219075"/>
            <a:r>
              <a:rPr lang="zh-TW" altLang="en-US" dirty="0">
                <a:latin typeface="Arial" panose="020B0604020202020204" pitchFamily="34" charset="0"/>
              </a:rPr>
              <a:t>解釋如何計算</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和</a:t>
            </a:r>
            <a:r>
              <a:rPr lang="zh-HK" altLang="en-US" dirty="0">
                <a:latin typeface="Arial" panose="020B0604020202020204" pitchFamily="34" charset="0"/>
              </a:rPr>
              <a:t>計劃</a:t>
            </a:r>
            <a:r>
              <a:rPr lang="en-US" altLang="zh-TW" dirty="0">
                <a:latin typeface="Arial" panose="020B0604020202020204" pitchFamily="34" charset="0"/>
              </a:rPr>
              <a:t>N</a:t>
            </a:r>
            <a:r>
              <a:rPr lang="zh-TW" altLang="en-US" dirty="0">
                <a:latin typeface="Arial" panose="020B0604020202020204" pitchFamily="34" charset="0"/>
              </a:rPr>
              <a:t>的回收期。</a:t>
            </a:r>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p:txBody>
      </p:sp>
      <p:sp>
        <p:nvSpPr>
          <p:cNvPr id="141316" name="Slide Number Placeholder 3">
            <a:extLst>
              <a:ext uri="{FF2B5EF4-FFF2-40B4-BE49-F238E27FC236}">
                <a16:creationId xmlns:a16="http://schemas.microsoft.com/office/drawing/2014/main" id="{50890B2D-9091-F5A4-23FA-CD270AC43E5C}"/>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61570F24-72A0-B042-9B47-D0ABE8B0E216}" type="slidenum">
              <a:rPr lang="en-US" altLang="zh-TW">
                <a:cs typeface="Arial" panose="020B0604020202020204" pitchFamily="34" charset="0"/>
              </a:rPr>
              <a:pPr algn="r" eaLnBrk="1" hangingPunct="1">
                <a:spcBef>
                  <a:spcPct val="0"/>
                </a:spcBef>
              </a:pPr>
              <a:t>67</a:t>
            </a:fld>
            <a:endParaRPr lang="en-US" altLang="zh-TW">
              <a:cs typeface="Arial" panose="020B0604020202020204"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1B684F88-D31C-0A45-24C3-DBA2A50E3EAC}"/>
              </a:ext>
            </a:extLst>
          </p:cNvPr>
          <p:cNvSpPr>
            <a:spLocks noGrp="1" noRot="1" noChangeAspect="1" noChangeArrowheads="1" noTextEdit="1"/>
          </p:cNvSpPr>
          <p:nvPr>
            <p:ph type="sldImg"/>
          </p:nvPr>
        </p:nvSpPr>
        <p:spPr>
          <a:ln/>
        </p:spPr>
      </p:sp>
      <p:sp>
        <p:nvSpPr>
          <p:cNvPr id="143363" name="Rectangle 3">
            <a:extLst>
              <a:ext uri="{FF2B5EF4-FFF2-40B4-BE49-F238E27FC236}">
                <a16:creationId xmlns:a16="http://schemas.microsoft.com/office/drawing/2014/main" id="{9A8BBB08-7B65-43AA-9C04-B85758B27AC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9075" indent="-219075"/>
            <a:r>
              <a:rPr lang="zh-TW" altLang="en-US">
                <a:latin typeface="Arial" panose="020B0604020202020204" pitchFamily="34" charset="0"/>
              </a:rPr>
              <a:t>解釋比較</a:t>
            </a:r>
            <a:r>
              <a:rPr lang="zh-HK" altLang="en-US">
                <a:latin typeface="Arial" panose="020B0604020202020204" pitchFamily="34" charset="0"/>
              </a:rPr>
              <a:t>計劃</a:t>
            </a:r>
            <a:r>
              <a:rPr lang="en-US" altLang="zh-TW">
                <a:latin typeface="Arial" panose="020B0604020202020204" pitchFamily="34" charset="0"/>
              </a:rPr>
              <a:t>M</a:t>
            </a:r>
            <a:r>
              <a:rPr lang="zh-TW" altLang="en-US">
                <a:latin typeface="Arial" panose="020B0604020202020204" pitchFamily="34" charset="0"/>
              </a:rPr>
              <a:t>和</a:t>
            </a:r>
            <a:r>
              <a:rPr lang="zh-HK" altLang="en-US">
                <a:latin typeface="Arial" panose="020B0604020202020204" pitchFamily="34" charset="0"/>
              </a:rPr>
              <a:t>計劃</a:t>
            </a:r>
            <a:r>
              <a:rPr lang="en-US" altLang="zh-TW">
                <a:latin typeface="Arial" panose="020B0604020202020204" pitchFamily="34" charset="0"/>
              </a:rPr>
              <a:t>N</a:t>
            </a:r>
            <a:r>
              <a:rPr lang="zh-TW" altLang="en-US">
                <a:latin typeface="Arial" panose="020B0604020202020204" pitchFamily="34" charset="0"/>
              </a:rPr>
              <a:t>的回收期後，如何作出投資決策。</a:t>
            </a:r>
            <a:endParaRPr lang="en-US" altLang="zh-HK">
              <a:latin typeface="Arial" panose="020B0604020202020204" pitchFamily="34" charset="0"/>
            </a:endParaRPr>
          </a:p>
          <a:p>
            <a:pPr marL="219075" indent="-219075"/>
            <a:endParaRPr lang="zh-TW" altLang="en-US">
              <a:latin typeface="Arial" panose="020B0604020202020204" pitchFamily="34" charset="0"/>
            </a:endParaRPr>
          </a:p>
        </p:txBody>
      </p:sp>
      <p:sp>
        <p:nvSpPr>
          <p:cNvPr id="143364" name="Slide Number Placeholder 3">
            <a:extLst>
              <a:ext uri="{FF2B5EF4-FFF2-40B4-BE49-F238E27FC236}">
                <a16:creationId xmlns:a16="http://schemas.microsoft.com/office/drawing/2014/main" id="{33470F84-7D31-2A75-FE9D-2DCB8487589B}"/>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6E5BEADE-318B-AA41-8BE5-5C0B5DE2F803}" type="slidenum">
              <a:rPr lang="en-US" altLang="zh-TW">
                <a:cs typeface="Arial" panose="020B0604020202020204" pitchFamily="34" charset="0"/>
              </a:rPr>
              <a:pPr algn="r" eaLnBrk="1" hangingPunct="1">
                <a:spcBef>
                  <a:spcPct val="0"/>
                </a:spcBef>
              </a:pPr>
              <a:t>68</a:t>
            </a:fld>
            <a:endParaRPr lang="en-US" altLang="zh-TW">
              <a:cs typeface="Arial" panose="020B0604020202020204"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4FB07DF9-7832-B4EB-C2AE-EBC765F48ECA}"/>
              </a:ext>
            </a:extLst>
          </p:cNvPr>
          <p:cNvSpPr>
            <a:spLocks noGrp="1" noRot="1" noChangeAspect="1" noChangeArrowheads="1" noTextEdit="1"/>
          </p:cNvSpPr>
          <p:nvPr>
            <p:ph type="sldImg"/>
          </p:nvPr>
        </p:nvSpPr>
        <p:spPr>
          <a:ln/>
        </p:spPr>
      </p:sp>
      <p:sp>
        <p:nvSpPr>
          <p:cNvPr id="145411" name="Rectangle 3">
            <a:extLst>
              <a:ext uri="{FF2B5EF4-FFF2-40B4-BE49-F238E27FC236}">
                <a16:creationId xmlns:a16="http://schemas.microsoft.com/office/drawing/2014/main" id="{078C732E-AC57-2339-49E4-FD0E9635D56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上表概述課業</a:t>
            </a:r>
            <a:r>
              <a:rPr lang="en-US" altLang="zh-TW" dirty="0">
                <a:latin typeface="Arial" panose="020B0604020202020204" pitchFamily="34" charset="0"/>
              </a:rPr>
              <a:t>(</a:t>
            </a:r>
            <a:r>
              <a:rPr lang="zh-TW" altLang="en-US" dirty="0">
                <a:latin typeface="Arial" panose="020B0604020202020204" pitchFamily="34" charset="0"/>
              </a:rPr>
              <a:t>一</a:t>
            </a:r>
            <a:r>
              <a:rPr lang="en-US" altLang="zh-TW" dirty="0">
                <a:latin typeface="Arial" panose="020B0604020202020204" pitchFamily="34" charset="0"/>
              </a:rPr>
              <a:t>)</a:t>
            </a:r>
            <a:r>
              <a:rPr lang="zh-TW" altLang="en-US" dirty="0">
                <a:latin typeface="Arial" panose="020B0604020202020204" pitchFamily="34" charset="0"/>
              </a:rPr>
              <a:t>至</a:t>
            </a:r>
            <a:r>
              <a:rPr lang="en-US" altLang="zh-TW" dirty="0">
                <a:latin typeface="Arial" panose="020B0604020202020204" pitchFamily="34" charset="0"/>
              </a:rPr>
              <a:t>(</a:t>
            </a:r>
            <a:r>
              <a:rPr lang="zh-TW" altLang="en-US" dirty="0">
                <a:latin typeface="Arial" panose="020B0604020202020204" pitchFamily="34" charset="0"/>
              </a:rPr>
              <a:t>四</a:t>
            </a:r>
            <a:r>
              <a:rPr lang="en-US" altLang="zh-TW" dirty="0">
                <a:latin typeface="Arial" panose="020B0604020202020204" pitchFamily="34" charset="0"/>
              </a:rPr>
              <a:t>)</a:t>
            </a:r>
            <a:r>
              <a:rPr lang="zh-TW" altLang="en-US" dirty="0">
                <a:latin typeface="Arial" panose="020B0604020202020204" pitchFamily="34" charset="0"/>
              </a:rPr>
              <a:t>所得的結果。</a:t>
            </a:r>
            <a:endParaRPr lang="en-US" altLang="zh-TW" dirty="0">
              <a:latin typeface="Arial" panose="020B0604020202020204" pitchFamily="34" charset="0"/>
            </a:endParaRPr>
          </a:p>
          <a:p>
            <a:endParaRPr lang="en-US" altLang="zh-TW" dirty="0">
              <a:latin typeface="Arial" panose="020B0604020202020204" pitchFamily="34" charset="0"/>
            </a:endParaRPr>
          </a:p>
          <a:p>
            <a:r>
              <a:rPr lang="zh-TW" altLang="en-US" dirty="0">
                <a:latin typeface="Arial" panose="020B0604020202020204" pitchFamily="34" charset="0"/>
              </a:rPr>
              <a:t>在展示下頁投影片中課業</a:t>
            </a:r>
            <a:r>
              <a:rPr lang="en-US" altLang="zh-TW" dirty="0">
                <a:latin typeface="Arial" panose="020B0604020202020204" pitchFamily="34" charset="0"/>
              </a:rPr>
              <a:t>(</a:t>
            </a:r>
            <a:r>
              <a:rPr lang="zh-TW" altLang="en-US" dirty="0">
                <a:latin typeface="Arial" panose="020B0604020202020204" pitchFamily="34" charset="0"/>
              </a:rPr>
              <a:t>五</a:t>
            </a:r>
            <a:r>
              <a:rPr lang="en-US" altLang="zh-TW" dirty="0">
                <a:latin typeface="Arial" panose="020B0604020202020204" pitchFamily="34" charset="0"/>
              </a:rPr>
              <a:t>)</a:t>
            </a:r>
            <a:r>
              <a:rPr lang="zh-TW" altLang="en-US" dirty="0">
                <a:latin typeface="Arial" panose="020B0604020202020204" pitchFamily="34" charset="0"/>
              </a:rPr>
              <a:t>的答案前，請學生比較上述結果，以決定接受哪個計劃。</a:t>
            </a:r>
            <a:endParaRPr lang="en-US" altLang="zh-HK" dirty="0">
              <a:latin typeface="Arial" panose="020B0604020202020204" pitchFamily="34" charset="0"/>
            </a:endParaRPr>
          </a:p>
          <a:p>
            <a:endParaRPr lang="zh-TW" altLang="en-US" dirty="0">
              <a:latin typeface="Arial" panose="020B0604020202020204" pitchFamily="34" charset="0"/>
            </a:endParaRPr>
          </a:p>
        </p:txBody>
      </p:sp>
      <p:sp>
        <p:nvSpPr>
          <p:cNvPr id="145412" name="Slide Number Placeholder 3">
            <a:extLst>
              <a:ext uri="{FF2B5EF4-FFF2-40B4-BE49-F238E27FC236}">
                <a16:creationId xmlns:a16="http://schemas.microsoft.com/office/drawing/2014/main" id="{C6EF13F5-F5A2-29F1-01EF-46E9F6E9544E}"/>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1E01C477-5856-F440-9C5A-267A67730CB2}" type="slidenum">
              <a:rPr lang="en-US" altLang="zh-TW">
                <a:cs typeface="Arial" panose="020B0604020202020204" pitchFamily="34" charset="0"/>
              </a:rPr>
              <a:pPr algn="r" eaLnBrk="1" hangingPunct="1">
                <a:spcBef>
                  <a:spcPct val="0"/>
                </a:spcBef>
              </a:pPr>
              <a:t>69</a:t>
            </a:fld>
            <a:endParaRPr lang="en-US" altLang="zh-TW">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049ED79-BC0F-78D5-EC98-48E2678A373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8ACE4E3F-2F3A-8A4B-AF23-CF080F7C2FA0}" type="slidenum">
              <a:rPr lang="en-US" altLang="zh-TW" smtClean="0"/>
              <a:pPr>
                <a:spcBef>
                  <a:spcPct val="0"/>
                </a:spcBef>
              </a:pPr>
              <a:t>7</a:t>
            </a:fld>
            <a:endParaRPr lang="en-US" altLang="zh-TW"/>
          </a:p>
        </p:txBody>
      </p:sp>
      <p:sp>
        <p:nvSpPr>
          <p:cNvPr id="18435" name="Rectangle 2">
            <a:extLst>
              <a:ext uri="{FF2B5EF4-FFF2-40B4-BE49-F238E27FC236}">
                <a16:creationId xmlns:a16="http://schemas.microsoft.com/office/drawing/2014/main" id="{B32A227F-D716-AB31-10D2-3734471D094E}"/>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6911CB02-65F5-7DBC-7E88-75CDCBA6C7F1}"/>
              </a:ext>
            </a:extLst>
          </p:cNvPr>
          <p:cNvSpPr>
            <a:spLocks noGrp="1" noChangeArrowheads="1"/>
          </p:cNvSpPr>
          <p:nvPr>
            <p:ph type="body" idx="1"/>
          </p:nvPr>
        </p:nvSpPr>
        <p:spPr/>
        <p:txBody>
          <a:bodyPr/>
          <a:lstStyle/>
          <a:p>
            <a:pPr eaLnBrk="1" hangingPunct="1"/>
            <a:r>
              <a:rPr lang="zh-TW" altLang="en-US" sz="1200" dirty="0">
                <a:latin typeface="Arial" panose="020B0604020202020204" pitchFamily="34" charset="0"/>
              </a:rPr>
              <a:t>解釋淨現值是一種投資評估法。</a:t>
            </a:r>
            <a:endParaRPr lang="en-US" altLang="zh-TW" sz="1200" dirty="0">
              <a:latin typeface="Arial" panose="020B0604020202020204" pitchFamily="34" charset="0"/>
            </a:endParaRPr>
          </a:p>
          <a:p>
            <a:pPr eaLnBrk="1" hangingPunct="1"/>
            <a:endParaRPr lang="en-US" altLang="zh-TW" sz="1200" dirty="0">
              <a:latin typeface="Arial" panose="020B0604020202020204" pitchFamily="34" charset="0"/>
            </a:endParaRPr>
          </a:p>
          <a:p>
            <a:pPr eaLnBrk="1" hangingPunct="1"/>
            <a:r>
              <a:rPr lang="zh-TW" altLang="en-US" sz="1200" dirty="0">
                <a:latin typeface="Arial" panose="020B0604020202020204" pitchFamily="34" charset="0"/>
              </a:rPr>
              <a:t>淨現值＝</a:t>
            </a:r>
            <a:r>
              <a:rPr lang="zh-TW" altLang="zh-HK" sz="1200" dirty="0">
                <a:latin typeface="Calibri" panose="020F0502020204030204" pitchFamily="34" charset="0"/>
                <a:cs typeface="Times New Roman" panose="02020603050405020304" pitchFamily="18" charset="0"/>
              </a:rPr>
              <a:t>未來現金流量</a:t>
            </a:r>
            <a:r>
              <a:rPr lang="zh-TW" altLang="en-US" sz="1200" dirty="0">
                <a:latin typeface="Calibri" panose="020F0502020204030204" pitchFamily="34" charset="0"/>
                <a:cs typeface="Times New Roman" panose="02020603050405020304" pitchFamily="18" charset="0"/>
              </a:rPr>
              <a:t>的</a:t>
            </a:r>
            <a:r>
              <a:rPr lang="zh-TW" altLang="zh-HK" sz="1200" dirty="0">
                <a:latin typeface="Calibri" panose="020F0502020204030204" pitchFamily="34" charset="0"/>
                <a:cs typeface="Times New Roman" panose="02020603050405020304" pitchFamily="18" charset="0"/>
              </a:rPr>
              <a:t>現值總和</a:t>
            </a:r>
            <a:r>
              <a:rPr lang="zh-TW" altLang="en-US" sz="1200" dirty="0">
                <a:latin typeface="Calibri" panose="020F0502020204030204" pitchFamily="34" charset="0"/>
                <a:cs typeface="Times New Roman" panose="02020603050405020304" pitchFamily="18" charset="0"/>
              </a:rPr>
              <a:t>（包括期初現金流量）</a:t>
            </a:r>
            <a:endParaRPr lang="en-US" altLang="zh-TW" sz="1200" dirty="0">
              <a:latin typeface="Arial" panose="020B0604020202020204" pitchFamily="34" charset="0"/>
            </a:endParaRPr>
          </a:p>
          <a:p>
            <a:pPr eaLnBrk="1" hangingPunct="1"/>
            <a:endParaRPr lang="en-US" altLang="zh-TW" sz="1200" dirty="0">
              <a:latin typeface="Arial" panose="020B0604020202020204" pitchFamily="34" charset="0"/>
            </a:endParaRPr>
          </a:p>
          <a:p>
            <a:pPr eaLnBrk="1" hangingPunct="1"/>
            <a:r>
              <a:rPr lang="zh-TW" altLang="en-US" sz="1200" dirty="0">
                <a:latin typeface="Arial" panose="020B0604020202020204" pitchFamily="34" charset="0"/>
              </a:rPr>
              <a:t>所需的報酬率為</a:t>
            </a:r>
            <a:r>
              <a:rPr lang="zh-HK" altLang="en-US" sz="1200" dirty="0">
                <a:latin typeface="Arial" panose="020B0604020202020204" pitchFamily="34" charset="0"/>
              </a:rPr>
              <a:t>資金成本</a:t>
            </a:r>
            <a:r>
              <a:rPr lang="zh-TW" altLang="en-US" sz="1200" dirty="0">
                <a:latin typeface="Arial" panose="020B0604020202020204" pitchFamily="34" charset="0"/>
              </a:rPr>
              <a:t>。</a:t>
            </a:r>
            <a:endParaRPr lang="en-US" altLang="zh-TW" sz="1200" dirty="0">
              <a:latin typeface="Arial" panose="020B0604020202020204" pitchFamily="34" charset="0"/>
            </a:endParaRPr>
          </a:p>
          <a:p>
            <a:pPr eaLnBrk="1" hangingPunct="1"/>
            <a:r>
              <a:rPr lang="zh-TW" altLang="en-US" sz="1200" dirty="0">
                <a:latin typeface="Arial" panose="020B0604020202020204" pitchFamily="34" charset="0"/>
              </a:rPr>
              <a:t>計算一項投資的淨現值，我們需要把所有</a:t>
            </a:r>
            <a:r>
              <a:rPr lang="zh-TW" altLang="zh-HK" sz="1200" dirty="0">
                <a:latin typeface="Calibri" panose="020F0502020204030204" pitchFamily="34" charset="0"/>
                <a:cs typeface="Times New Roman" panose="02020603050405020304" pitchFamily="18" charset="0"/>
              </a:rPr>
              <a:t>未來現金流量</a:t>
            </a:r>
            <a:r>
              <a:rPr lang="zh-TW" altLang="en-US" sz="1200" dirty="0">
                <a:latin typeface="Arial" panose="020B0604020202020204" pitchFamily="34" charset="0"/>
              </a:rPr>
              <a:t>以所需回報率</a:t>
            </a:r>
            <a:r>
              <a:rPr lang="zh-TW" altLang="en-US" sz="1200" dirty="0" smtClean="0">
                <a:latin typeface="Arial" panose="020B0604020202020204" pitchFamily="34" charset="0"/>
              </a:rPr>
              <a:t>貼現</a:t>
            </a:r>
            <a:r>
              <a:rPr lang="zh-TW" altLang="en-US" dirty="0" smtClean="0">
                <a:solidFill>
                  <a:srgbClr val="000000"/>
                </a:solidFill>
                <a:latin typeface="Arial" panose="020B0604020202020204" pitchFamily="34" charset="0"/>
              </a:rPr>
              <a:t>，</a:t>
            </a:r>
            <a:r>
              <a:rPr lang="zh-CN" altLang="en-US" dirty="0" smtClean="0">
                <a:solidFill>
                  <a:srgbClr val="000000"/>
                </a:solidFill>
                <a:latin typeface="Arial" panose="020B0604020202020204" pitchFamily="34" charset="0"/>
              </a:rPr>
              <a:t>並將</a:t>
            </a:r>
            <a:r>
              <a:rPr lang="zh-TW" altLang="en-US" dirty="0">
                <a:solidFill>
                  <a:srgbClr val="000000"/>
                </a:solidFill>
                <a:latin typeface="Arial" panose="020B0604020202020204" pitchFamily="34" charset="0"/>
              </a:rPr>
              <a:t>貼現</a:t>
            </a:r>
            <a:r>
              <a:rPr lang="zh-TW" altLang="en-US" sz="1200" dirty="0" smtClean="0">
                <a:latin typeface="Arial" panose="020B0604020202020204" pitchFamily="34" charset="0"/>
              </a:rPr>
              <a:t>所得</a:t>
            </a:r>
            <a:r>
              <a:rPr lang="zh-TW" altLang="en-US" sz="1200" dirty="0">
                <a:latin typeface="Arial" panose="020B0604020202020204" pitchFamily="34" charset="0"/>
              </a:rPr>
              <a:t>的現值</a:t>
            </a:r>
            <a:r>
              <a:rPr lang="zh-TW" altLang="en-US" sz="1200" dirty="0" smtClean="0">
                <a:latin typeface="Calibri" panose="020F0502020204030204" pitchFamily="34" charset="0"/>
                <a:cs typeface="Times New Roman" panose="02020603050405020304" pitchFamily="18" charset="0"/>
              </a:rPr>
              <a:t>總和減去</a:t>
            </a:r>
            <a:r>
              <a:rPr lang="zh-TW" altLang="en-US" sz="1200" dirty="0">
                <a:latin typeface="Calibri" panose="020F0502020204030204" pitchFamily="34" charset="0"/>
                <a:cs typeface="Times New Roman" panose="02020603050405020304" pitchFamily="18" charset="0"/>
              </a:rPr>
              <a:t>期初現金流出。</a:t>
            </a:r>
            <a:endParaRPr lang="en-US" altLang="zh-TW" sz="1200"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5B8FC925-3005-8615-B9ED-832FF587D624}"/>
              </a:ext>
            </a:extLst>
          </p:cNvPr>
          <p:cNvSpPr>
            <a:spLocks noGrp="1" noRot="1" noChangeAspect="1" noChangeArrowheads="1" noTextEdit="1"/>
          </p:cNvSpPr>
          <p:nvPr>
            <p:ph type="sldImg"/>
          </p:nvPr>
        </p:nvSpPr>
        <p:spPr>
          <a:ln/>
        </p:spPr>
      </p:sp>
      <p:sp>
        <p:nvSpPr>
          <p:cNvPr id="147459" name="Rectangle 3">
            <a:extLst>
              <a:ext uri="{FF2B5EF4-FFF2-40B4-BE49-F238E27FC236}">
                <a16:creationId xmlns:a16="http://schemas.microsoft.com/office/drawing/2014/main" id="{EA985BD5-453A-4006-1E28-6ECD479CA41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根據首三種資本投資評估法的結果，</a:t>
            </a:r>
            <a:r>
              <a:rPr lang="zh-HK" altLang="en-US" dirty="0">
                <a:latin typeface="Arial" panose="020B0604020202020204" pitchFamily="34" charset="0"/>
              </a:rPr>
              <a:t>計劃</a:t>
            </a:r>
            <a:r>
              <a:rPr lang="en-US" altLang="zh-TW" dirty="0">
                <a:latin typeface="Arial" panose="020B0604020202020204" pitchFamily="34" charset="0"/>
              </a:rPr>
              <a:t>M</a:t>
            </a:r>
            <a:r>
              <a:rPr lang="zh-TW" altLang="en-US" dirty="0">
                <a:latin typeface="Arial" panose="020B0604020202020204" pitchFamily="34" charset="0"/>
              </a:rPr>
              <a:t>較</a:t>
            </a:r>
            <a:r>
              <a:rPr lang="zh-HK" altLang="en-US" dirty="0">
                <a:latin typeface="Arial" panose="020B0604020202020204" pitchFamily="34" charset="0"/>
              </a:rPr>
              <a:t>計劃</a:t>
            </a:r>
            <a:r>
              <a:rPr lang="en-US" altLang="zh-TW" dirty="0">
                <a:latin typeface="Arial" panose="020B0604020202020204" pitchFamily="34" charset="0"/>
              </a:rPr>
              <a:t>N</a:t>
            </a:r>
            <a:r>
              <a:rPr lang="zh-TW" altLang="en-US" dirty="0">
                <a:latin typeface="Arial" panose="020B0604020202020204" pitchFamily="34" charset="0"/>
              </a:rPr>
              <a:t>可取。</a:t>
            </a:r>
            <a:endParaRPr lang="en-US" altLang="zh-TW" dirty="0">
              <a:latin typeface="Arial" panose="020B0604020202020204" pitchFamily="34" charset="0"/>
            </a:endParaRPr>
          </a:p>
          <a:p>
            <a:endParaRPr lang="zh-TW" altLang="en-US" dirty="0">
              <a:latin typeface="Arial" panose="020B0604020202020204" pitchFamily="34" charset="0"/>
            </a:endParaRPr>
          </a:p>
          <a:p>
            <a:r>
              <a:rPr lang="zh-TW" altLang="en-US" b="1" dirty="0">
                <a:latin typeface="Arial" panose="020B0604020202020204" pitchFamily="34" charset="0"/>
              </a:rPr>
              <a:t>備註：</a:t>
            </a:r>
            <a:endParaRPr lang="en-US" altLang="zh-TW" b="1" dirty="0">
              <a:latin typeface="Arial" panose="020B0604020202020204" pitchFamily="34" charset="0"/>
            </a:endParaRPr>
          </a:p>
          <a:p>
            <a:r>
              <a:rPr lang="zh-TW" altLang="en-US" dirty="0">
                <a:latin typeface="Arial" panose="020B0604020202020204" pitchFamily="34" charset="0"/>
              </a:rPr>
              <a:t>運用淨現值法時，淨現值為正數的計劃普遍會被接受。然而，若兩個互斥項目的淨現值均為正數，則較高者更可取。</a:t>
            </a:r>
            <a:endParaRPr lang="en-US" altLang="zh-TW" dirty="0">
              <a:latin typeface="Arial" panose="020B0604020202020204" pitchFamily="34" charset="0"/>
            </a:endParaRPr>
          </a:p>
          <a:p>
            <a:r>
              <a:rPr lang="zh-TW" altLang="en-US" dirty="0">
                <a:latin typeface="Arial" panose="020B0604020202020204" pitchFamily="34" charset="0"/>
              </a:rPr>
              <a:t>同樣地，兩個互斥項目中，有更高</a:t>
            </a:r>
            <a:r>
              <a:rPr lang="zh-HK" altLang="en-US" dirty="0">
                <a:latin typeface="Arial" panose="020B0604020202020204" pitchFamily="34" charset="0"/>
              </a:rPr>
              <a:t>內部報酬率</a:t>
            </a:r>
            <a:r>
              <a:rPr lang="zh-TW" altLang="en-US" dirty="0">
                <a:latin typeface="Arial" panose="020B0604020202020204" pitchFamily="34" charset="0"/>
              </a:rPr>
              <a:t>／</a:t>
            </a:r>
            <a:r>
              <a:rPr lang="zh-HK" altLang="en-US" dirty="0">
                <a:latin typeface="Arial" panose="020B0604020202020204" pitchFamily="34" charset="0"/>
              </a:rPr>
              <a:t>會計報酬率</a:t>
            </a:r>
            <a:r>
              <a:rPr lang="zh-TW" altLang="en-US" dirty="0">
                <a:latin typeface="Arial" panose="020B0604020202020204" pitchFamily="34" charset="0"/>
              </a:rPr>
              <a:t>者亦更可取。</a:t>
            </a:r>
            <a:endParaRPr lang="en-US" altLang="zh-TW" dirty="0">
              <a:latin typeface="Arial" panose="020B0604020202020204" pitchFamily="34" charset="0"/>
            </a:endParaRPr>
          </a:p>
        </p:txBody>
      </p:sp>
      <p:sp>
        <p:nvSpPr>
          <p:cNvPr id="147460" name="Slide Number Placeholder 3">
            <a:extLst>
              <a:ext uri="{FF2B5EF4-FFF2-40B4-BE49-F238E27FC236}">
                <a16:creationId xmlns:a16="http://schemas.microsoft.com/office/drawing/2014/main" id="{8C036650-6689-516D-3DA7-9475D557D0F3}"/>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11995AC-CF25-C043-A36D-E376DC00B664}" type="slidenum">
              <a:rPr lang="en-US" altLang="zh-TW">
                <a:cs typeface="Arial" panose="020B0604020202020204" pitchFamily="34" charset="0"/>
              </a:rPr>
              <a:pPr algn="r" eaLnBrk="1" hangingPunct="1">
                <a:spcBef>
                  <a:spcPct val="0"/>
                </a:spcBef>
              </a:pPr>
              <a:t>70</a:t>
            </a:fld>
            <a:endParaRPr lang="en-US" altLang="zh-TW">
              <a:cs typeface="Arial" panose="020B0604020202020204"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9E0E89B2-4D55-70E7-D925-4422BEE843CD}"/>
              </a:ext>
            </a:extLst>
          </p:cNvPr>
          <p:cNvSpPr>
            <a:spLocks noGrp="1" noRot="1" noChangeAspect="1" noChangeArrowheads="1" noTextEdit="1"/>
          </p:cNvSpPr>
          <p:nvPr>
            <p:ph type="sldImg"/>
          </p:nvPr>
        </p:nvSpPr>
        <p:spPr>
          <a:ln/>
        </p:spPr>
      </p:sp>
      <p:sp>
        <p:nvSpPr>
          <p:cNvPr id="149507" name="Rectangle 3">
            <a:extLst>
              <a:ext uri="{FF2B5EF4-FFF2-40B4-BE49-F238E27FC236}">
                <a16:creationId xmlns:a16="http://schemas.microsoft.com/office/drawing/2014/main" id="{D8739F72-4546-FFDE-9F0C-390966A4443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然而，根據課業四，</a:t>
            </a:r>
            <a:r>
              <a:rPr lang="zh-HK" altLang="en-US" b="1" i="1" u="sng" dirty="0">
                <a:latin typeface="Arial" panose="020B0604020202020204" pitchFamily="34" charset="0"/>
              </a:rPr>
              <a:t>計劃</a:t>
            </a:r>
            <a:r>
              <a:rPr lang="en-US" altLang="zh-TW" b="1" i="1" u="sng" dirty="0">
                <a:latin typeface="Arial" panose="020B0604020202020204" pitchFamily="34" charset="0"/>
              </a:rPr>
              <a:t>N</a:t>
            </a:r>
            <a:r>
              <a:rPr lang="zh-TW" altLang="en-US" b="1" i="1" u="sng" dirty="0">
                <a:latin typeface="Arial" panose="020B0604020202020204" pitchFamily="34" charset="0"/>
              </a:rPr>
              <a:t>更可取。</a:t>
            </a:r>
            <a:endParaRPr lang="zh-TW" altLang="en-US" dirty="0">
              <a:latin typeface="Arial" panose="020B0604020202020204" pitchFamily="34" charset="0"/>
            </a:endParaRPr>
          </a:p>
        </p:txBody>
      </p:sp>
      <p:sp>
        <p:nvSpPr>
          <p:cNvPr id="149508" name="Slide Number Placeholder 3">
            <a:extLst>
              <a:ext uri="{FF2B5EF4-FFF2-40B4-BE49-F238E27FC236}">
                <a16:creationId xmlns:a16="http://schemas.microsoft.com/office/drawing/2014/main" id="{F6A616F6-1A59-9DD1-4A09-99D96C2DE8D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DDC89521-2839-184E-B6F1-F89129B8817C}" type="slidenum">
              <a:rPr lang="en-US" altLang="zh-TW">
                <a:cs typeface="Arial" panose="020B0604020202020204" pitchFamily="34" charset="0"/>
              </a:rPr>
              <a:pPr algn="r" eaLnBrk="1" hangingPunct="1">
                <a:spcBef>
                  <a:spcPct val="0"/>
                </a:spcBef>
              </a:pPr>
              <a:t>71</a:t>
            </a:fld>
            <a:endParaRPr lang="en-US" altLang="zh-TW">
              <a:cs typeface="Arial" panose="020B0604020202020204"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6C5D64A3-A47B-A3E0-22A4-15315EF0D8B5}"/>
              </a:ext>
            </a:extLst>
          </p:cNvPr>
          <p:cNvSpPr>
            <a:spLocks noGrp="1" noRot="1" noChangeAspect="1" noChangeArrowheads="1" noTextEdit="1"/>
          </p:cNvSpPr>
          <p:nvPr>
            <p:ph type="sldImg"/>
          </p:nvPr>
        </p:nvSpPr>
        <p:spPr>
          <a:ln/>
        </p:spPr>
      </p:sp>
      <p:sp>
        <p:nvSpPr>
          <p:cNvPr id="151555" name="Rectangle 3">
            <a:extLst>
              <a:ext uri="{FF2B5EF4-FFF2-40B4-BE49-F238E27FC236}">
                <a16:creationId xmlns:a16="http://schemas.microsoft.com/office/drawing/2014/main" id="{A7F20046-028B-0B7F-3705-5240F69BE96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latin typeface="Arial" panose="020B0604020202020204" pitchFamily="34" charset="0"/>
              </a:rPr>
              <a:t>在本個案中，應用投資評估法評估兩個</a:t>
            </a:r>
            <a:r>
              <a:rPr lang="zh-TW" altLang="en-US" dirty="0" smtClean="0">
                <a:latin typeface="Arial" panose="020B0604020202020204" pitchFamily="34" charset="0"/>
              </a:rPr>
              <a:t>互斥</a:t>
            </a:r>
            <a:r>
              <a:rPr lang="zh-CN" altLang="en-US" dirty="0">
                <a:latin typeface="Arial" panose="020B0604020202020204" pitchFamily="34" charset="0"/>
              </a:rPr>
              <a:t>計劃</a:t>
            </a:r>
            <a:r>
              <a:rPr lang="zh-TW" altLang="en-US" dirty="0" smtClean="0">
                <a:latin typeface="Arial" panose="020B0604020202020204" pitchFamily="34" charset="0"/>
              </a:rPr>
              <a:t>。</a:t>
            </a:r>
            <a:endParaRPr lang="zh-TW" altLang="en-US" dirty="0">
              <a:latin typeface="Arial" panose="020B0604020202020204" pitchFamily="34" charset="0"/>
            </a:endParaRPr>
          </a:p>
        </p:txBody>
      </p:sp>
      <p:sp>
        <p:nvSpPr>
          <p:cNvPr id="151556" name="Slide Number Placeholder 3">
            <a:extLst>
              <a:ext uri="{FF2B5EF4-FFF2-40B4-BE49-F238E27FC236}">
                <a16:creationId xmlns:a16="http://schemas.microsoft.com/office/drawing/2014/main" id="{F5D301C9-FE43-125A-B1F1-24F7681D9966}"/>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BB3A5B9B-B3D6-1B49-AC58-22D15058C70D}" type="slidenum">
              <a:rPr lang="en-US" altLang="zh-TW">
                <a:cs typeface="Arial" panose="020B0604020202020204" pitchFamily="34" charset="0"/>
              </a:rPr>
              <a:pPr algn="r" eaLnBrk="1" hangingPunct="1">
                <a:spcBef>
                  <a:spcPct val="0"/>
                </a:spcBef>
              </a:pPr>
              <a:t>72</a:t>
            </a:fld>
            <a:endParaRPr lang="en-US" altLang="zh-TW">
              <a:cs typeface="Arial" panose="020B0604020202020204"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B4072DD9-E956-3E01-8120-3634ADE192BE}"/>
              </a:ext>
            </a:extLst>
          </p:cNvPr>
          <p:cNvSpPr>
            <a:spLocks noGrp="1" noRot="1" noChangeAspect="1" noChangeArrowheads="1" noTextEdit="1"/>
          </p:cNvSpPr>
          <p:nvPr>
            <p:ph type="sldImg"/>
          </p:nvPr>
        </p:nvSpPr>
        <p:spPr>
          <a:ln/>
        </p:spPr>
      </p:sp>
      <p:sp>
        <p:nvSpPr>
          <p:cNvPr id="153603" name="Rectangle 3">
            <a:extLst>
              <a:ext uri="{FF2B5EF4-FFF2-40B4-BE49-F238E27FC236}">
                <a16:creationId xmlns:a16="http://schemas.microsoft.com/office/drawing/2014/main" id="{2E4F3BC6-82F9-5748-B436-4124DF155C84}"/>
              </a:ext>
            </a:extLst>
          </p:cNvPr>
          <p:cNvSpPr>
            <a:spLocks noGrp="1" noChangeArrowheads="1"/>
          </p:cNvSpPr>
          <p:nvPr>
            <p:ph type="body" idx="1"/>
          </p:nvPr>
        </p:nvSpPr>
        <p:spPr/>
        <p:txBody>
          <a:bodyPr/>
          <a:lstStyle/>
          <a:p>
            <a:r>
              <a:rPr lang="zh-TW" altLang="zh-HK" sz="1200" dirty="0">
                <a:latin typeface="Calibri" panose="020F0502020204030204" pitchFamily="34" charset="0"/>
                <a:cs typeface="Times New Roman" panose="02020603050405020304" pitchFamily="18" charset="0"/>
              </a:rPr>
              <a:t>解釋如何計算</a:t>
            </a:r>
            <a:r>
              <a:rPr lang="zh-HK" altLang="en-US" sz="1200" dirty="0">
                <a:latin typeface="Calibri" panose="020F0502020204030204" pitchFamily="34" charset="0"/>
                <a:cs typeface="Times New Roman" panose="02020603050405020304" pitchFamily="18" charset="0"/>
              </a:rPr>
              <a:t>計劃</a:t>
            </a:r>
            <a:r>
              <a:rPr lang="en-US" altLang="zh-TW" sz="1200" dirty="0">
                <a:latin typeface="Calibri" panose="020F0502020204030204" pitchFamily="34" charset="0"/>
                <a:cs typeface="Times New Roman" panose="02020603050405020304" pitchFamily="18" charset="0"/>
              </a:rPr>
              <a:t>X</a:t>
            </a:r>
            <a:r>
              <a:rPr lang="zh-TW" altLang="zh-HK" sz="1200" dirty="0">
                <a:latin typeface="Calibri" panose="020F0502020204030204" pitchFamily="34" charset="0"/>
                <a:cs typeface="Times New Roman" panose="02020603050405020304" pitchFamily="18" charset="0"/>
              </a:rPr>
              <a:t>的淨現值：</a:t>
            </a:r>
          </a:p>
          <a:p>
            <a:pPr marL="171450" indent="-171450">
              <a:buFontTx/>
              <a:buChar char="–"/>
            </a:pPr>
            <a:r>
              <a:rPr lang="zh-TW" altLang="zh-HK" sz="1200" dirty="0" smtClean="0">
                <a:latin typeface="Calibri" panose="020F0502020204030204" pitchFamily="34" charset="0"/>
                <a:cs typeface="Times New Roman" panose="02020603050405020304" pitchFamily="18" charset="0"/>
              </a:rPr>
              <a:t>設</a:t>
            </a:r>
            <a:r>
              <a:rPr lang="zh-TW" altLang="en-US" sz="1200" dirty="0" smtClean="0">
                <a:latin typeface="Calibri" panose="020F0502020204030204" pitchFamily="34" charset="0"/>
                <a:cs typeface="Times New Roman" panose="02020603050405020304" pitchFamily="18" charset="0"/>
              </a:rPr>
              <a:t>定</a:t>
            </a:r>
            <a:r>
              <a:rPr lang="zh-TW" altLang="zh-HK" sz="1200" dirty="0">
                <a:latin typeface="Calibri" panose="020F0502020204030204" pitchFamily="34" charset="0"/>
                <a:cs typeface="Times New Roman" panose="02020603050405020304" pitchFamily="18" charset="0"/>
              </a:rPr>
              <a:t>淨現值的</a:t>
            </a:r>
            <a:r>
              <a:rPr lang="zh-TW" altLang="en-US" sz="1200" dirty="0">
                <a:latin typeface="Calibri" panose="020F0502020204030204" pitchFamily="34" charset="0"/>
                <a:cs typeface="Times New Roman" panose="02020603050405020304" pitchFamily="18" charset="0"/>
              </a:rPr>
              <a:t>等式</a:t>
            </a:r>
            <a:r>
              <a:rPr lang="zh-TW" altLang="zh-HK" sz="1200" dirty="0">
                <a:latin typeface="Calibri" panose="020F0502020204030204" pitchFamily="34" charset="0"/>
                <a:cs typeface="Times New Roman" panose="02020603050405020304" pitchFamily="18" charset="0"/>
              </a:rPr>
              <a:t>。</a:t>
            </a:r>
          </a:p>
          <a:p>
            <a:pPr marL="171450" indent="-171450">
              <a:buFontTx/>
              <a:buChar char="–"/>
            </a:pPr>
            <a:r>
              <a:rPr lang="zh-TW" altLang="en-US" sz="1200" dirty="0" smtClean="0">
                <a:latin typeface="Arial" panose="020B0604020202020204" pitchFamily="34" charset="0"/>
              </a:rPr>
              <a:t>將</a:t>
            </a:r>
            <a:r>
              <a:rPr lang="zh-TW" altLang="en-US" sz="1200" dirty="0">
                <a:latin typeface="Arial" panose="020B0604020202020204" pitchFamily="34" charset="0"/>
              </a:rPr>
              <a:t>適當的數字</a:t>
            </a:r>
            <a:r>
              <a:rPr lang="zh-TW" altLang="en-GB" sz="1200" dirty="0">
                <a:latin typeface="Arial" panose="020B0604020202020204" pitchFamily="34" charset="0"/>
              </a:rPr>
              <a:t>代入</a:t>
            </a:r>
            <a:r>
              <a:rPr lang="zh-TW" altLang="en-US" sz="1200" dirty="0">
                <a:latin typeface="Arial" panose="020B0604020202020204" pitchFamily="34" charset="0"/>
              </a:rPr>
              <a:t>等式。</a:t>
            </a:r>
            <a:endParaRPr lang="en-US" altLang="zh-TW" sz="1200" dirty="0">
              <a:latin typeface="Arial" panose="020B0604020202020204" pitchFamily="34" charset="0"/>
            </a:endParaRPr>
          </a:p>
          <a:p>
            <a:pPr marL="171450" indent="-171450">
              <a:buFontTx/>
              <a:buChar char="–"/>
            </a:pPr>
            <a:r>
              <a:rPr lang="zh-TW" altLang="zh-HK" sz="1200" dirty="0" smtClean="0">
                <a:latin typeface="Calibri" panose="020F0502020204030204" pitchFamily="34" charset="0"/>
                <a:cs typeface="Times New Roman" panose="02020603050405020304" pitchFamily="18" charset="0"/>
              </a:rPr>
              <a:t>計算</a:t>
            </a:r>
            <a:r>
              <a:rPr lang="zh-HK" altLang="en-US" sz="1200" dirty="0">
                <a:latin typeface="Calibri" panose="020F0502020204030204" pitchFamily="34" charset="0"/>
                <a:cs typeface="Times New Roman" panose="02020603050405020304" pitchFamily="18" charset="0"/>
              </a:rPr>
              <a:t>計劃</a:t>
            </a:r>
            <a:r>
              <a:rPr lang="en-US" altLang="zh-TW" sz="1200" dirty="0">
                <a:latin typeface="Calibri" panose="020F0502020204030204" pitchFamily="34" charset="0"/>
                <a:cs typeface="Times New Roman" panose="02020603050405020304" pitchFamily="18" charset="0"/>
              </a:rPr>
              <a:t>X</a:t>
            </a:r>
            <a:r>
              <a:rPr lang="zh-TW" altLang="zh-HK" sz="1200" dirty="0">
                <a:latin typeface="Calibri" panose="020F0502020204030204" pitchFamily="34" charset="0"/>
                <a:cs typeface="Times New Roman" panose="02020603050405020304" pitchFamily="18" charset="0"/>
              </a:rPr>
              <a:t>的淨現值。</a:t>
            </a:r>
          </a:p>
          <a:p>
            <a:pPr marL="171450" indent="-171450">
              <a:buFontTx/>
              <a:buChar char="–"/>
            </a:pPr>
            <a:r>
              <a:rPr lang="zh-TW" altLang="zh-HK" sz="1200" dirty="0" smtClean="0">
                <a:latin typeface="Calibri" panose="020F0502020204030204" pitchFamily="34" charset="0"/>
                <a:cs typeface="Times New Roman" panose="02020603050405020304" pitchFamily="18" charset="0"/>
              </a:rPr>
              <a:t>得出</a:t>
            </a:r>
            <a:r>
              <a:rPr lang="zh-TW" altLang="zh-HK" sz="1200" dirty="0">
                <a:latin typeface="Calibri" panose="020F0502020204030204" pitchFamily="34" charset="0"/>
                <a:cs typeface="Times New Roman" panose="02020603050405020304" pitchFamily="18" charset="0"/>
              </a:rPr>
              <a:t>結論：</a:t>
            </a:r>
            <a:r>
              <a:rPr lang="zh-HK" altLang="en-US" sz="1200" dirty="0">
                <a:latin typeface="Calibri" panose="020F0502020204030204" pitchFamily="34" charset="0"/>
                <a:cs typeface="Times New Roman" panose="02020603050405020304" pitchFamily="18" charset="0"/>
              </a:rPr>
              <a:t>計劃</a:t>
            </a:r>
            <a:r>
              <a:rPr lang="en-GB" altLang="zh-TW" sz="1200" dirty="0">
                <a:latin typeface="Calibri" panose="020F0502020204030204" pitchFamily="34" charset="0"/>
                <a:cs typeface="Times New Roman" panose="02020603050405020304" pitchFamily="18" charset="0"/>
              </a:rPr>
              <a:t>X</a:t>
            </a:r>
            <a:r>
              <a:rPr lang="zh-TW" altLang="zh-HK" sz="1200" dirty="0">
                <a:latin typeface="Calibri" panose="020F0502020204030204" pitchFamily="34" charset="0"/>
                <a:cs typeface="Times New Roman" panose="02020603050405020304" pitchFamily="18" charset="0"/>
              </a:rPr>
              <a:t>的淨現值為</a:t>
            </a:r>
            <a:r>
              <a:rPr lang="en-GB" altLang="zh-HK" sz="1200" dirty="0">
                <a:latin typeface="Calibri" panose="020F0502020204030204" pitchFamily="34" charset="0"/>
                <a:cs typeface="Times New Roman" panose="02020603050405020304" pitchFamily="18" charset="0"/>
              </a:rPr>
              <a:t>$357.63</a:t>
            </a:r>
            <a:r>
              <a:rPr lang="zh-TW" altLang="zh-HK" sz="1200" dirty="0">
                <a:latin typeface="Calibri" panose="020F0502020204030204" pitchFamily="34" charset="0"/>
                <a:cs typeface="Times New Roman" panose="02020603050405020304" pitchFamily="18" charset="0"/>
              </a:rPr>
              <a:t>。</a:t>
            </a:r>
          </a:p>
          <a:p>
            <a:r>
              <a:rPr lang="en-GB" altLang="zh-HK" sz="1200" b="1" dirty="0">
                <a:latin typeface="Calibri" panose="020F0502020204030204" pitchFamily="34" charset="0"/>
                <a:cs typeface="Times New Roman" panose="02020603050405020304" pitchFamily="18" charset="0"/>
              </a:rPr>
              <a:t> </a:t>
            </a:r>
            <a:endParaRPr lang="zh-TW" altLang="zh-HK" sz="1200" dirty="0">
              <a:latin typeface="Calibri" panose="020F0502020204030204" pitchFamily="34" charset="0"/>
              <a:cs typeface="Times New Roman" panose="02020603050405020304" pitchFamily="18" charset="0"/>
            </a:endParaRPr>
          </a:p>
          <a:p>
            <a:endParaRPr lang="zh-TW" altLang="en-US" dirty="0">
              <a:latin typeface="Arial" panose="020B0604020202020204" pitchFamily="34" charset="0"/>
            </a:endParaRPr>
          </a:p>
        </p:txBody>
      </p:sp>
      <p:sp>
        <p:nvSpPr>
          <p:cNvPr id="153604" name="Slide Number Placeholder 3">
            <a:extLst>
              <a:ext uri="{FF2B5EF4-FFF2-40B4-BE49-F238E27FC236}">
                <a16:creationId xmlns:a16="http://schemas.microsoft.com/office/drawing/2014/main" id="{AA383213-3F27-E137-A58B-39EF23CFACA9}"/>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44867772-23C5-F849-B9BA-65FDE0DC5F53}" type="slidenum">
              <a:rPr lang="en-US" altLang="zh-TW">
                <a:cs typeface="Arial" panose="020B0604020202020204" pitchFamily="34" charset="0"/>
              </a:rPr>
              <a:pPr algn="r" eaLnBrk="1" hangingPunct="1">
                <a:spcBef>
                  <a:spcPct val="0"/>
                </a:spcBef>
              </a:pPr>
              <a:t>73</a:t>
            </a:fld>
            <a:endParaRPr lang="en-US" altLang="zh-TW">
              <a:cs typeface="Arial" panose="020B0604020202020204"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FCF9EF4B-0260-7FD8-0945-9B006E6923B5}"/>
              </a:ext>
            </a:extLst>
          </p:cNvPr>
          <p:cNvSpPr>
            <a:spLocks noGrp="1" noRot="1" noChangeAspect="1" noChangeArrowheads="1" noTextEdit="1"/>
          </p:cNvSpPr>
          <p:nvPr>
            <p:ph type="sldImg"/>
          </p:nvPr>
        </p:nvSpPr>
        <p:spPr>
          <a:ln/>
        </p:spPr>
      </p:sp>
      <p:sp>
        <p:nvSpPr>
          <p:cNvPr id="155651" name="Rectangle 3">
            <a:extLst>
              <a:ext uri="{FF2B5EF4-FFF2-40B4-BE49-F238E27FC236}">
                <a16:creationId xmlns:a16="http://schemas.microsoft.com/office/drawing/2014/main" id="{B2BCC977-4A18-EFD0-28EC-A8FC121555F7}"/>
              </a:ext>
            </a:extLst>
          </p:cNvPr>
          <p:cNvSpPr>
            <a:spLocks noGrp="1" noChangeArrowheads="1"/>
          </p:cNvSpPr>
          <p:nvPr>
            <p:ph type="body" idx="1"/>
          </p:nvPr>
        </p:nvSpPr>
        <p:spPr/>
        <p:txBody>
          <a:bodyPr/>
          <a:lstStyle/>
          <a:p>
            <a:r>
              <a:rPr lang="zh-TW" altLang="zh-HK" sz="1200" dirty="0">
                <a:latin typeface="Calibri" panose="020F0502020204030204" pitchFamily="34" charset="0"/>
                <a:cs typeface="Times New Roman" panose="02020603050405020304" pitchFamily="18" charset="0"/>
              </a:rPr>
              <a:t>重覆以上步驟計算</a:t>
            </a:r>
            <a:r>
              <a:rPr lang="zh-HK" altLang="en-US" sz="1200" dirty="0">
                <a:latin typeface="Calibri" panose="020F0502020204030204" pitchFamily="34" charset="0"/>
                <a:cs typeface="Times New Roman" panose="02020603050405020304" pitchFamily="18" charset="0"/>
              </a:rPr>
              <a:t>計劃</a:t>
            </a:r>
            <a:r>
              <a:rPr lang="en-US" altLang="zh-HK" sz="1200" dirty="0">
                <a:latin typeface="Calibri" panose="020F0502020204030204" pitchFamily="34" charset="0"/>
                <a:cs typeface="Times New Roman" panose="02020603050405020304" pitchFamily="18" charset="0"/>
              </a:rPr>
              <a:t>Y</a:t>
            </a:r>
            <a:r>
              <a:rPr lang="zh-TW" altLang="zh-HK" sz="1200" dirty="0">
                <a:latin typeface="Calibri" panose="020F0502020204030204" pitchFamily="34" charset="0"/>
                <a:cs typeface="Times New Roman" panose="02020603050405020304" pitchFamily="18" charset="0"/>
              </a:rPr>
              <a:t>的淨現值。</a:t>
            </a:r>
          </a:p>
          <a:p>
            <a:r>
              <a:rPr lang="zh-HK" altLang="en-US" sz="1200" dirty="0">
                <a:latin typeface="Calibri" panose="020F0502020204030204" pitchFamily="34" charset="0"/>
                <a:cs typeface="Times New Roman" panose="02020603050405020304" pitchFamily="18" charset="0"/>
              </a:rPr>
              <a:t>計劃</a:t>
            </a:r>
            <a:r>
              <a:rPr lang="en-US" altLang="zh-HK" sz="1200" dirty="0">
                <a:latin typeface="Calibri" panose="020F0502020204030204" pitchFamily="34" charset="0"/>
                <a:cs typeface="Times New Roman" panose="02020603050405020304" pitchFamily="18" charset="0"/>
              </a:rPr>
              <a:t>Y</a:t>
            </a:r>
            <a:r>
              <a:rPr lang="zh-TW" altLang="zh-HK" sz="1200" dirty="0">
                <a:latin typeface="Calibri" panose="020F0502020204030204" pitchFamily="34" charset="0"/>
                <a:cs typeface="Times New Roman" panose="02020603050405020304" pitchFamily="18" charset="0"/>
              </a:rPr>
              <a:t>的淨現值為</a:t>
            </a:r>
            <a:r>
              <a:rPr lang="en-US" altLang="zh-HK" sz="1200" dirty="0">
                <a:latin typeface="Calibri" panose="020F0502020204030204" pitchFamily="34" charset="0"/>
                <a:cs typeface="Times New Roman" panose="02020603050405020304" pitchFamily="18" charset="0"/>
              </a:rPr>
              <a:t>$170.54</a:t>
            </a:r>
            <a:r>
              <a:rPr lang="zh-TW" altLang="zh-HK" sz="1200" dirty="0">
                <a:latin typeface="Calibri" panose="020F0502020204030204" pitchFamily="34" charset="0"/>
                <a:cs typeface="Times New Roman" panose="02020603050405020304" pitchFamily="18" charset="0"/>
              </a:rPr>
              <a:t>。</a:t>
            </a:r>
          </a:p>
          <a:p>
            <a:endParaRPr lang="en-US" altLang="zh-TW" sz="1200" dirty="0">
              <a:latin typeface="Arial" panose="020B0604020202020204" pitchFamily="34" charset="0"/>
            </a:endParaRPr>
          </a:p>
          <a:p>
            <a:endParaRPr lang="zh-TW" altLang="en-US" sz="1200" dirty="0">
              <a:latin typeface="Arial" panose="020B0604020202020204" pitchFamily="34" charset="0"/>
            </a:endParaRPr>
          </a:p>
          <a:p>
            <a:r>
              <a:rPr lang="zh-TW" altLang="zh-HK" sz="1200" b="1" dirty="0">
                <a:latin typeface="Calibri" panose="020F0502020204030204" pitchFamily="34" charset="0"/>
                <a:cs typeface="Times New Roman" panose="02020603050405020304" pitchFamily="18" charset="0"/>
              </a:rPr>
              <a:t>備註：</a:t>
            </a:r>
            <a:endParaRPr lang="zh-TW" altLang="zh-HK" sz="1200" dirty="0">
              <a:latin typeface="Calibri" panose="020F0502020204030204" pitchFamily="34" charset="0"/>
              <a:cs typeface="Times New Roman" panose="02020603050405020304" pitchFamily="18" charset="0"/>
            </a:endParaRPr>
          </a:p>
          <a:p>
            <a:r>
              <a:rPr lang="zh-TW" altLang="zh-HK" sz="1200" dirty="0">
                <a:latin typeface="Calibri" panose="020F0502020204030204" pitchFamily="34" charset="0"/>
                <a:cs typeface="Times New Roman" panose="02020603050405020304" pitchFamily="18" charset="0"/>
              </a:rPr>
              <a:t>由於計劃</a:t>
            </a:r>
            <a:r>
              <a:rPr lang="en-US" altLang="zh-HK" sz="1200" dirty="0">
                <a:latin typeface="Calibri" panose="020F0502020204030204" pitchFamily="34" charset="0"/>
                <a:cs typeface="Times New Roman" panose="02020603050405020304" pitchFamily="18" charset="0"/>
              </a:rPr>
              <a:t>X</a:t>
            </a:r>
            <a:r>
              <a:rPr lang="zh-TW" altLang="en-US" sz="1200" dirty="0">
                <a:latin typeface="Calibri" panose="020F0502020204030204" pitchFamily="34" charset="0"/>
                <a:cs typeface="Times New Roman" panose="02020603050405020304" pitchFamily="18" charset="0"/>
              </a:rPr>
              <a:t>和</a:t>
            </a:r>
            <a:r>
              <a:rPr lang="en-US" altLang="zh-TW" sz="1200" dirty="0">
                <a:latin typeface="Calibri" panose="020F0502020204030204" pitchFamily="34" charset="0"/>
                <a:cs typeface="Times New Roman" panose="02020603050405020304" pitchFamily="18" charset="0"/>
              </a:rPr>
              <a:t>Y</a:t>
            </a:r>
            <a:r>
              <a:rPr lang="zh-TW" altLang="zh-HK" sz="1200" dirty="0">
                <a:latin typeface="Calibri" panose="020F0502020204030204" pitchFamily="34" charset="0"/>
                <a:cs typeface="Times New Roman" panose="02020603050405020304" pitchFamily="18" charset="0"/>
              </a:rPr>
              <a:t>是互斥項目 ，只能</a:t>
            </a:r>
            <a:r>
              <a:rPr lang="zh-TW" altLang="en-US" sz="1200" dirty="0">
                <a:latin typeface="Calibri" panose="020F0502020204030204" pitchFamily="34" charset="0"/>
                <a:cs typeface="Times New Roman" panose="02020603050405020304" pitchFamily="18" charset="0"/>
              </a:rPr>
              <a:t>二</a:t>
            </a:r>
            <a:r>
              <a:rPr lang="zh-TW" altLang="zh-HK" sz="1200" dirty="0">
                <a:latin typeface="Calibri" panose="020F0502020204030204" pitchFamily="34" charset="0"/>
                <a:cs typeface="Times New Roman" panose="02020603050405020304" pitchFamily="18" charset="0"/>
              </a:rPr>
              <a:t>擇其一。</a:t>
            </a:r>
          </a:p>
          <a:p>
            <a:r>
              <a:rPr lang="zh-TW" altLang="zh-HK" sz="1200" dirty="0">
                <a:latin typeface="Calibri" panose="020F0502020204030204" pitchFamily="34" charset="0"/>
                <a:cs typeface="Times New Roman" panose="02020603050405020304" pitchFamily="18" charset="0"/>
              </a:rPr>
              <a:t>兩者淨現值的比較將於課業</a:t>
            </a:r>
            <a:r>
              <a:rPr lang="en-US" altLang="zh-TW" sz="1200" dirty="0">
                <a:latin typeface="Calibri" panose="020F0502020204030204" pitchFamily="34" charset="0"/>
                <a:cs typeface="Times New Roman" panose="02020603050405020304" pitchFamily="18" charset="0"/>
              </a:rPr>
              <a:t>(</a:t>
            </a:r>
            <a:r>
              <a:rPr lang="zh-TW" altLang="en-US" sz="1200" dirty="0">
                <a:latin typeface="Calibri" panose="020F0502020204030204" pitchFamily="34" charset="0"/>
                <a:cs typeface="Times New Roman" panose="02020603050405020304" pitchFamily="18" charset="0"/>
              </a:rPr>
              <a:t>五</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討論。</a:t>
            </a:r>
          </a:p>
          <a:p>
            <a:endParaRPr lang="en-US" altLang="zh-TW" dirty="0">
              <a:latin typeface="Arial" panose="020B0604020202020204" pitchFamily="34" charset="0"/>
            </a:endParaRPr>
          </a:p>
          <a:p>
            <a:endParaRPr lang="en-US" altLang="zh-HK" dirty="0">
              <a:latin typeface="Arial" panose="020B0604020202020204" pitchFamily="34" charset="0"/>
            </a:endParaRPr>
          </a:p>
          <a:p>
            <a:endParaRPr lang="zh-TW" altLang="en-US" dirty="0">
              <a:latin typeface="Arial" panose="020B0604020202020204" pitchFamily="34" charset="0"/>
            </a:endParaRPr>
          </a:p>
        </p:txBody>
      </p:sp>
      <p:sp>
        <p:nvSpPr>
          <p:cNvPr id="155652" name="Slide Number Placeholder 3">
            <a:extLst>
              <a:ext uri="{FF2B5EF4-FFF2-40B4-BE49-F238E27FC236}">
                <a16:creationId xmlns:a16="http://schemas.microsoft.com/office/drawing/2014/main" id="{684E75C7-297A-24C4-0310-8CF5238A966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7E49ABA-264A-104D-9DA6-1EA62DA5249D}" type="slidenum">
              <a:rPr lang="en-US" altLang="zh-TW">
                <a:cs typeface="Arial" panose="020B0604020202020204" pitchFamily="34" charset="0"/>
              </a:rPr>
              <a:pPr algn="r" eaLnBrk="1" hangingPunct="1">
                <a:spcBef>
                  <a:spcPct val="0"/>
                </a:spcBef>
              </a:pPr>
              <a:t>74</a:t>
            </a:fld>
            <a:endParaRPr lang="en-US" altLang="zh-TW">
              <a:cs typeface="Arial" panose="020B0604020202020204"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1CA12827-0DA1-8ECF-D8AE-162F6CAE1845}"/>
              </a:ext>
            </a:extLst>
          </p:cNvPr>
          <p:cNvSpPr>
            <a:spLocks noGrp="1" noRot="1" noChangeAspect="1" noChangeArrowheads="1" noTextEdit="1"/>
          </p:cNvSpPr>
          <p:nvPr>
            <p:ph type="sldImg"/>
          </p:nvPr>
        </p:nvSpPr>
        <p:spPr>
          <a:ln/>
        </p:spPr>
      </p:sp>
      <p:sp>
        <p:nvSpPr>
          <p:cNvPr id="157699" name="Rectangle 3">
            <a:extLst>
              <a:ext uri="{FF2B5EF4-FFF2-40B4-BE49-F238E27FC236}">
                <a16:creationId xmlns:a16="http://schemas.microsoft.com/office/drawing/2014/main" id="{0F77E7CB-0B8A-85F6-5D93-9DD08D90EEBD}"/>
              </a:ext>
            </a:extLst>
          </p:cNvPr>
          <p:cNvSpPr>
            <a:spLocks noGrp="1" noChangeArrowheads="1"/>
          </p:cNvSpPr>
          <p:nvPr>
            <p:ph type="body" idx="1"/>
          </p:nvPr>
        </p:nvSpPr>
        <p:spPr/>
        <p:txBody>
          <a:bodyPr/>
          <a:lstStyle/>
          <a:p>
            <a:pPr marL="219075" indent="-219075"/>
            <a:r>
              <a:rPr lang="zh-TW" altLang="zh-HK" sz="1200" dirty="0">
                <a:latin typeface="Calibri" panose="020F0502020204030204" pitchFamily="34" charset="0"/>
                <a:cs typeface="Times New Roman" panose="02020603050405020304" pitchFamily="18" charset="0"/>
              </a:rPr>
              <a:t>解釋計劃</a:t>
            </a:r>
            <a:r>
              <a:rPr lang="en-US" altLang="zh-HK" sz="1200" dirty="0">
                <a:latin typeface="Calibri" panose="020F0502020204030204" pitchFamily="34" charset="0"/>
                <a:cs typeface="Times New Roman" panose="02020603050405020304" pitchFamily="18" charset="0"/>
              </a:rPr>
              <a:t>X</a:t>
            </a:r>
            <a:r>
              <a:rPr lang="zh-TW" altLang="zh-HK" sz="1200" dirty="0">
                <a:latin typeface="Calibri" panose="020F0502020204030204" pitchFamily="34" charset="0"/>
                <a:cs typeface="Times New Roman" panose="02020603050405020304" pitchFamily="18" charset="0"/>
              </a:rPr>
              <a:t>和計劃</a:t>
            </a:r>
            <a:r>
              <a:rPr lang="en-US" altLang="zh-HK" sz="1200" dirty="0">
                <a:latin typeface="Calibri" panose="020F0502020204030204" pitchFamily="34" charset="0"/>
                <a:cs typeface="Times New Roman" panose="02020603050405020304" pitchFamily="18" charset="0"/>
              </a:rPr>
              <a:t>Y</a:t>
            </a:r>
            <a:r>
              <a:rPr lang="zh-TW" altLang="zh-HK" sz="1200" dirty="0">
                <a:latin typeface="Calibri" panose="020F0502020204030204" pitchFamily="34" charset="0"/>
                <a:cs typeface="Times New Roman" panose="02020603050405020304" pitchFamily="18" charset="0"/>
              </a:rPr>
              <a:t>內部報酬率的比較</a:t>
            </a:r>
            <a:r>
              <a:rPr lang="zh-TW" altLang="en-US" sz="1200" dirty="0">
                <a:latin typeface="Calibri" panose="020F0502020204030204" pitchFamily="34" charset="0"/>
                <a:cs typeface="Times New Roman" panose="02020603050405020304" pitchFamily="18" charset="0"/>
              </a:rPr>
              <a:t>。</a:t>
            </a:r>
            <a:endParaRPr lang="zh-TW" altLang="zh-HK" sz="1200" dirty="0">
              <a:latin typeface="Calibri" panose="020F0502020204030204" pitchFamily="34" charset="0"/>
              <a:cs typeface="Times New Roman" panose="02020603050405020304" pitchFamily="18" charset="0"/>
            </a:endParaRPr>
          </a:p>
          <a:p>
            <a:pPr marL="219075" indent="-219075"/>
            <a:endParaRPr lang="zh-TW" altLang="en-US" dirty="0">
              <a:latin typeface="Arial" panose="020B0604020202020204" pitchFamily="34" charset="0"/>
            </a:endParaRPr>
          </a:p>
          <a:p>
            <a:pPr marL="219075" indent="-219075"/>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p:txBody>
      </p:sp>
      <p:sp>
        <p:nvSpPr>
          <p:cNvPr id="157700" name="Slide Number Placeholder 3">
            <a:extLst>
              <a:ext uri="{FF2B5EF4-FFF2-40B4-BE49-F238E27FC236}">
                <a16:creationId xmlns:a16="http://schemas.microsoft.com/office/drawing/2014/main" id="{E0A063D5-E45F-B165-6211-D92D50B2BA17}"/>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9E5E685-6BC7-5345-BE0A-1391F234D44C}" type="slidenum">
              <a:rPr lang="en-US" altLang="zh-TW">
                <a:cs typeface="Arial" panose="020B0604020202020204" pitchFamily="34" charset="0"/>
              </a:rPr>
              <a:pPr algn="r" eaLnBrk="1" hangingPunct="1">
                <a:spcBef>
                  <a:spcPct val="0"/>
                </a:spcBef>
              </a:pPr>
              <a:t>75</a:t>
            </a:fld>
            <a:endParaRPr lang="en-US" altLang="zh-TW">
              <a:cs typeface="Arial" panose="020B0604020202020204"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88D630EF-1914-7247-0F86-F3C74F0ADD47}"/>
              </a:ext>
            </a:extLst>
          </p:cNvPr>
          <p:cNvSpPr>
            <a:spLocks noGrp="1" noRot="1" noChangeAspect="1" noChangeArrowheads="1" noTextEdit="1"/>
          </p:cNvSpPr>
          <p:nvPr>
            <p:ph type="sldImg"/>
          </p:nvPr>
        </p:nvSpPr>
        <p:spPr>
          <a:ln/>
        </p:spPr>
      </p:sp>
      <p:sp>
        <p:nvSpPr>
          <p:cNvPr id="159747" name="Rectangle 3">
            <a:extLst>
              <a:ext uri="{FF2B5EF4-FFF2-40B4-BE49-F238E27FC236}">
                <a16:creationId xmlns:a16="http://schemas.microsoft.com/office/drawing/2014/main" id="{0AF84871-39D0-02ED-AEAD-661944BD881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9075" indent="-219075"/>
            <a:r>
              <a:rPr lang="zh-TW" altLang="en-US" dirty="0">
                <a:latin typeface="Arial" panose="020B0604020202020204" pitchFamily="34" charset="0"/>
              </a:rPr>
              <a:t>解釋計劃</a:t>
            </a:r>
            <a:r>
              <a:rPr lang="en-US" altLang="zh-TW" dirty="0">
                <a:latin typeface="Arial" panose="020B0604020202020204" pitchFamily="34" charset="0"/>
              </a:rPr>
              <a:t>X</a:t>
            </a:r>
            <a:r>
              <a:rPr lang="zh-TW" altLang="en-US" dirty="0">
                <a:latin typeface="Arial" panose="020B0604020202020204" pitchFamily="34" charset="0"/>
              </a:rPr>
              <a:t>和計劃</a:t>
            </a:r>
            <a:r>
              <a:rPr lang="en-US" altLang="zh-TW" dirty="0">
                <a:latin typeface="Arial" panose="020B0604020202020204" pitchFamily="34" charset="0"/>
              </a:rPr>
              <a:t>Y</a:t>
            </a:r>
            <a:r>
              <a:rPr lang="zh-TW" altLang="en-US" dirty="0">
                <a:latin typeface="Arial" panose="020B0604020202020204" pitchFamily="34" charset="0"/>
              </a:rPr>
              <a:t>會計報酬率的比較：</a:t>
            </a:r>
            <a:endParaRPr lang="en-US" altLang="zh-HK" dirty="0">
              <a:latin typeface="Arial" panose="020B0604020202020204" pitchFamily="34" charset="0"/>
            </a:endParaRPr>
          </a:p>
          <a:p>
            <a:pPr marL="219075" indent="-219075"/>
            <a:endParaRPr lang="zh-TW" altLang="en-US" dirty="0">
              <a:latin typeface="Arial" panose="020B0604020202020204" pitchFamily="34" charset="0"/>
            </a:endParaRPr>
          </a:p>
        </p:txBody>
      </p:sp>
      <p:sp>
        <p:nvSpPr>
          <p:cNvPr id="159748" name="Slide Number Placeholder 3">
            <a:extLst>
              <a:ext uri="{FF2B5EF4-FFF2-40B4-BE49-F238E27FC236}">
                <a16:creationId xmlns:a16="http://schemas.microsoft.com/office/drawing/2014/main" id="{8671A863-13B5-3426-FBCC-59E9716DE51A}"/>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74938DD7-476D-9240-AC75-F1FAC1596EBC}" type="slidenum">
              <a:rPr lang="en-US" altLang="zh-TW">
                <a:cs typeface="Arial" panose="020B0604020202020204" pitchFamily="34" charset="0"/>
              </a:rPr>
              <a:pPr algn="r" eaLnBrk="1" hangingPunct="1">
                <a:spcBef>
                  <a:spcPct val="0"/>
                </a:spcBef>
              </a:pPr>
              <a:t>76</a:t>
            </a:fld>
            <a:endParaRPr lang="en-US" altLang="zh-TW">
              <a:cs typeface="Arial" panose="020B0604020202020204" pitchFamily="34"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3B902103-D706-F9EE-1729-AC18745E55EE}"/>
              </a:ext>
            </a:extLst>
          </p:cNvPr>
          <p:cNvSpPr>
            <a:spLocks noGrp="1" noRot="1" noChangeAspect="1" noChangeArrowheads="1" noTextEdit="1"/>
          </p:cNvSpPr>
          <p:nvPr>
            <p:ph type="sldImg"/>
          </p:nvPr>
        </p:nvSpPr>
        <p:spPr>
          <a:ln/>
        </p:spPr>
      </p:sp>
      <p:sp>
        <p:nvSpPr>
          <p:cNvPr id="161795" name="Rectangle 3">
            <a:extLst>
              <a:ext uri="{FF2B5EF4-FFF2-40B4-BE49-F238E27FC236}">
                <a16:creationId xmlns:a16="http://schemas.microsoft.com/office/drawing/2014/main" id="{047A1AD3-99C8-815D-111F-32D30EE1E8A4}"/>
              </a:ext>
            </a:extLst>
          </p:cNvPr>
          <p:cNvSpPr>
            <a:spLocks noGrp="1" noChangeArrowheads="1"/>
          </p:cNvSpPr>
          <p:nvPr>
            <p:ph type="body" idx="1"/>
          </p:nvPr>
        </p:nvSpPr>
        <p:spPr/>
        <p:txBody>
          <a:bodyPr/>
          <a:lstStyle/>
          <a:p>
            <a:pPr marL="219075" indent="-219075">
              <a:defRPr/>
            </a:pPr>
            <a:r>
              <a:rPr lang="zh-TW" altLang="zh-HK" sz="1200" kern="100" dirty="0">
                <a:latin typeface="Calibri" panose="020F0502020204030204" pitchFamily="34" charset="0"/>
                <a:cs typeface="Times New Roman" panose="02020603050405020304" pitchFamily="18" charset="0"/>
              </a:rPr>
              <a:t>解釋計劃</a:t>
            </a:r>
            <a:r>
              <a:rPr lang="en-US" altLang="zh-TW" sz="1200" kern="100" dirty="0">
                <a:latin typeface="Calibri" panose="020F0502020204030204" pitchFamily="34" charset="0"/>
                <a:cs typeface="Times New Roman" panose="02020603050405020304" pitchFamily="18" charset="0"/>
              </a:rPr>
              <a:t>X</a:t>
            </a:r>
            <a:r>
              <a:rPr lang="zh-TW" altLang="zh-HK" sz="1200" kern="100" dirty="0">
                <a:latin typeface="Calibri" panose="020F0502020204030204" pitchFamily="34" charset="0"/>
                <a:cs typeface="Times New Roman" panose="02020603050405020304" pitchFamily="18" charset="0"/>
              </a:rPr>
              <a:t>和計劃</a:t>
            </a:r>
            <a:r>
              <a:rPr lang="en-US" altLang="zh-HK" sz="1200" kern="100" dirty="0">
                <a:latin typeface="Calibri" panose="020F0502020204030204" pitchFamily="34" charset="0"/>
                <a:cs typeface="Times New Roman" panose="02020603050405020304" pitchFamily="18" charset="0"/>
              </a:rPr>
              <a:t>Y</a:t>
            </a:r>
            <a:r>
              <a:rPr lang="zh-TW" altLang="zh-HK" sz="1200" kern="100" dirty="0">
                <a:latin typeface="Calibri" panose="020F0502020204030204" pitchFamily="34" charset="0"/>
                <a:cs typeface="Times New Roman" panose="02020603050405020304" pitchFamily="18" charset="0"/>
              </a:rPr>
              <a:t>回收期的</a:t>
            </a:r>
            <a:r>
              <a:rPr lang="zh-TW" altLang="en-US" sz="1200" kern="100" dirty="0">
                <a:latin typeface="Calibri" panose="020F0502020204030204" pitchFamily="34" charset="0"/>
                <a:cs typeface="Times New Roman" panose="02020603050405020304" pitchFamily="18" charset="0"/>
              </a:rPr>
              <a:t>比較。</a:t>
            </a:r>
            <a:endParaRPr lang="zh-TW" altLang="zh-HK" sz="1200" kern="100" dirty="0">
              <a:latin typeface="Calibri" panose="020F0502020204030204" pitchFamily="34" charset="0"/>
              <a:cs typeface="Times New Roman" panose="02020603050405020304" pitchFamily="18" charset="0"/>
            </a:endParaRPr>
          </a:p>
          <a:p>
            <a:pPr marL="219075" indent="-219075">
              <a:defRPr/>
            </a:pPr>
            <a:endParaRPr lang="zh-TW" altLang="en-US" dirty="0">
              <a:latin typeface="Arial" panose="020B0604020202020204" pitchFamily="34" charset="0"/>
            </a:endParaRPr>
          </a:p>
          <a:p>
            <a:pPr marL="219075" indent="-219075">
              <a:defRPr/>
            </a:pPr>
            <a:endParaRPr lang="en-US" altLang="zh-HK" dirty="0">
              <a:latin typeface="Arial" panose="020B0604020202020204" pitchFamily="34" charset="0"/>
            </a:endParaRPr>
          </a:p>
          <a:p>
            <a:pPr marL="219075" indent="-219075">
              <a:defRPr/>
            </a:pPr>
            <a:endParaRPr lang="zh-TW" altLang="en-US" dirty="0">
              <a:latin typeface="Arial" panose="020B0604020202020204" pitchFamily="34" charset="0"/>
            </a:endParaRPr>
          </a:p>
        </p:txBody>
      </p:sp>
      <p:sp>
        <p:nvSpPr>
          <p:cNvPr id="161796" name="Slide Number Placeholder 3">
            <a:extLst>
              <a:ext uri="{FF2B5EF4-FFF2-40B4-BE49-F238E27FC236}">
                <a16:creationId xmlns:a16="http://schemas.microsoft.com/office/drawing/2014/main" id="{A1FEDCC1-5DF1-30DB-52C3-DBB19FEAB893}"/>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7469B64E-31FD-E54D-8C91-9C8D80B82A00}" type="slidenum">
              <a:rPr lang="en-US" altLang="zh-TW">
                <a:cs typeface="Arial" panose="020B0604020202020204" pitchFamily="34" charset="0"/>
              </a:rPr>
              <a:pPr algn="r" eaLnBrk="1" hangingPunct="1">
                <a:spcBef>
                  <a:spcPct val="0"/>
                </a:spcBef>
              </a:pPr>
              <a:t>77</a:t>
            </a:fld>
            <a:endParaRPr lang="en-US" altLang="zh-TW">
              <a:cs typeface="Arial" panose="020B0604020202020204" pitchFamily="34"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21002EEB-6565-935E-1057-2F549C82B03A}"/>
              </a:ext>
            </a:extLst>
          </p:cNvPr>
          <p:cNvSpPr>
            <a:spLocks noGrp="1" noRot="1" noChangeAspect="1" noChangeArrowheads="1" noTextEdit="1"/>
          </p:cNvSpPr>
          <p:nvPr>
            <p:ph type="sldImg"/>
          </p:nvPr>
        </p:nvSpPr>
        <p:spPr>
          <a:ln/>
        </p:spPr>
      </p:sp>
      <p:sp>
        <p:nvSpPr>
          <p:cNvPr id="163843" name="Rectangle 3">
            <a:extLst>
              <a:ext uri="{FF2B5EF4-FFF2-40B4-BE49-F238E27FC236}">
                <a16:creationId xmlns:a16="http://schemas.microsoft.com/office/drawing/2014/main" id="{E4966935-1165-006D-A6BF-C07A5729B458}"/>
              </a:ext>
            </a:extLst>
          </p:cNvPr>
          <p:cNvSpPr>
            <a:spLocks noGrp="1" noChangeArrowheads="1"/>
          </p:cNvSpPr>
          <p:nvPr>
            <p:ph type="body" idx="1"/>
          </p:nvPr>
        </p:nvSpPr>
        <p:spPr/>
        <p:txBody>
          <a:bodyPr/>
          <a:lstStyle/>
          <a:p>
            <a:pPr marL="219075" indent="-219075">
              <a:defRPr/>
            </a:pPr>
            <a:r>
              <a:rPr lang="zh-TW" altLang="zh-HK" kern="100" dirty="0">
                <a:latin typeface="Calibri" panose="020F0502020204030204" pitchFamily="34" charset="0"/>
                <a:cs typeface="Times New Roman" panose="02020603050405020304" pitchFamily="18" charset="0"/>
              </a:rPr>
              <a:t>解釋計劃</a:t>
            </a:r>
            <a:r>
              <a:rPr lang="en-US" altLang="zh-TW" kern="100" dirty="0">
                <a:latin typeface="Calibri" panose="020F0502020204030204" pitchFamily="34" charset="0"/>
                <a:cs typeface="Times New Roman" panose="02020603050405020304" pitchFamily="18" charset="0"/>
              </a:rPr>
              <a:t>X</a:t>
            </a:r>
            <a:r>
              <a:rPr lang="zh-TW" altLang="zh-HK" kern="100" dirty="0">
                <a:latin typeface="Calibri" panose="020F0502020204030204" pitchFamily="34" charset="0"/>
                <a:cs typeface="Times New Roman" panose="02020603050405020304" pitchFamily="18" charset="0"/>
              </a:rPr>
              <a:t>和計劃</a:t>
            </a:r>
            <a:r>
              <a:rPr lang="en-US" altLang="zh-HK" kern="100" dirty="0">
                <a:latin typeface="Calibri" panose="020F0502020204030204" pitchFamily="34" charset="0"/>
                <a:cs typeface="Times New Roman" panose="02020603050405020304" pitchFamily="18" charset="0"/>
              </a:rPr>
              <a:t>Y</a:t>
            </a:r>
            <a:r>
              <a:rPr lang="zh-TW" altLang="zh-HK" kern="100" dirty="0">
                <a:latin typeface="Calibri" panose="020F0502020204030204" pitchFamily="34" charset="0"/>
                <a:cs typeface="Times New Roman" panose="02020603050405020304" pitchFamily="18" charset="0"/>
              </a:rPr>
              <a:t>回收期的</a:t>
            </a:r>
            <a:r>
              <a:rPr lang="zh-TW" altLang="en-US" kern="100" dirty="0">
                <a:latin typeface="Calibri" panose="020F0502020204030204" pitchFamily="34" charset="0"/>
                <a:cs typeface="Times New Roman" panose="02020603050405020304" pitchFamily="18" charset="0"/>
              </a:rPr>
              <a:t>比較。</a:t>
            </a:r>
            <a:endParaRPr lang="zh-TW" altLang="zh-HK" kern="100" dirty="0">
              <a:latin typeface="Calibri" panose="020F0502020204030204" pitchFamily="34" charset="0"/>
              <a:cs typeface="Times New Roman" panose="02020603050405020304" pitchFamily="18" charset="0"/>
            </a:endParaRPr>
          </a:p>
          <a:p>
            <a:pPr marL="219075" indent="-219075">
              <a:defRPr/>
            </a:pPr>
            <a:endParaRPr lang="zh-TW" altLang="en-US" dirty="0">
              <a:latin typeface="Arial" panose="020B0604020202020204" pitchFamily="34" charset="0"/>
            </a:endParaRPr>
          </a:p>
          <a:p>
            <a:pPr marL="219075" indent="-219075">
              <a:defRPr/>
            </a:pPr>
            <a:endParaRPr lang="en-US" altLang="zh-HK" dirty="0">
              <a:latin typeface="Arial" panose="020B0604020202020204" pitchFamily="34" charset="0"/>
            </a:endParaRPr>
          </a:p>
          <a:p>
            <a:pPr marL="219075" indent="-219075">
              <a:defRPr/>
            </a:pPr>
            <a:endParaRPr lang="zh-TW" altLang="en-US" dirty="0">
              <a:latin typeface="Arial" panose="020B0604020202020204" pitchFamily="34" charset="0"/>
            </a:endParaRPr>
          </a:p>
        </p:txBody>
      </p:sp>
      <p:sp>
        <p:nvSpPr>
          <p:cNvPr id="163844" name="Slide Number Placeholder 3">
            <a:extLst>
              <a:ext uri="{FF2B5EF4-FFF2-40B4-BE49-F238E27FC236}">
                <a16:creationId xmlns:a16="http://schemas.microsoft.com/office/drawing/2014/main" id="{2199E31E-E81E-32E3-D348-373659363DB4}"/>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D6E4AB5B-4679-7F46-AD2F-CFD20123AA32}" type="slidenum">
              <a:rPr lang="en-US" altLang="zh-TW">
                <a:cs typeface="Arial" panose="020B0604020202020204" pitchFamily="34" charset="0"/>
              </a:rPr>
              <a:pPr algn="r" eaLnBrk="1" hangingPunct="1">
                <a:spcBef>
                  <a:spcPct val="0"/>
                </a:spcBef>
              </a:pPr>
              <a:t>78</a:t>
            </a:fld>
            <a:endParaRPr lang="en-US" altLang="zh-TW">
              <a:cs typeface="Arial" panose="020B0604020202020204" pitchFamily="34"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886885F1-7BBD-9ABA-88B9-2893337DA85D}"/>
              </a:ext>
            </a:extLst>
          </p:cNvPr>
          <p:cNvSpPr>
            <a:spLocks noGrp="1" noRot="1" noChangeAspect="1" noChangeArrowheads="1" noTextEdit="1"/>
          </p:cNvSpPr>
          <p:nvPr>
            <p:ph type="sldImg"/>
          </p:nvPr>
        </p:nvSpPr>
        <p:spPr>
          <a:ln/>
        </p:spPr>
      </p:sp>
      <p:sp>
        <p:nvSpPr>
          <p:cNvPr id="165891" name="Rectangle 3">
            <a:extLst>
              <a:ext uri="{FF2B5EF4-FFF2-40B4-BE49-F238E27FC236}">
                <a16:creationId xmlns:a16="http://schemas.microsoft.com/office/drawing/2014/main" id="{C66D1129-9194-E527-5435-182C6A0E7E12}"/>
              </a:ext>
            </a:extLst>
          </p:cNvPr>
          <p:cNvSpPr>
            <a:spLocks noGrp="1" noChangeArrowheads="1"/>
          </p:cNvSpPr>
          <p:nvPr>
            <p:ph type="body" idx="1"/>
          </p:nvPr>
        </p:nvSpPr>
        <p:spPr/>
        <p:txBody>
          <a:bodyPr/>
          <a:lstStyle/>
          <a:p>
            <a:r>
              <a:rPr lang="zh-TW" altLang="zh-HK" sz="1200" dirty="0">
                <a:latin typeface="Calibri" panose="020F0502020204030204" pitchFamily="34" charset="0"/>
                <a:cs typeface="Times New Roman" panose="02020603050405020304" pitchFamily="18" charset="0"/>
              </a:rPr>
              <a:t>上表</a:t>
            </a:r>
            <a:r>
              <a:rPr lang="zh-TW" altLang="en-US" sz="1200" dirty="0">
                <a:latin typeface="Calibri" panose="020F0502020204030204" pitchFamily="34" charset="0"/>
                <a:cs typeface="Times New Roman" panose="02020603050405020304" pitchFamily="18" charset="0"/>
              </a:rPr>
              <a:t>概述</a:t>
            </a:r>
            <a:r>
              <a:rPr lang="zh-TW" altLang="zh-HK" sz="1200" dirty="0">
                <a:latin typeface="Calibri" panose="020F0502020204030204" pitchFamily="34" charset="0"/>
                <a:cs typeface="Times New Roman" panose="02020603050405020304" pitchFamily="18" charset="0"/>
              </a:rPr>
              <a:t>課業</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一</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至</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四</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所得的結果。</a:t>
            </a:r>
            <a:endParaRPr lang="en-US" altLang="zh-TW" sz="1200" dirty="0">
              <a:latin typeface="Calibri" panose="020F0502020204030204" pitchFamily="34" charset="0"/>
              <a:cs typeface="Times New Roman" panose="02020603050405020304" pitchFamily="18" charset="0"/>
            </a:endParaRPr>
          </a:p>
          <a:p>
            <a:endParaRPr lang="zh-TW" altLang="zh-HK" sz="1200" dirty="0">
              <a:latin typeface="Calibri" panose="020F0502020204030204" pitchFamily="34" charset="0"/>
              <a:cs typeface="Times New Roman" panose="02020603050405020304" pitchFamily="18" charset="0"/>
            </a:endParaRPr>
          </a:p>
          <a:p>
            <a:r>
              <a:rPr lang="zh-TW" altLang="zh-HK" sz="1200" dirty="0">
                <a:latin typeface="Calibri" panose="020F0502020204030204" pitchFamily="34" charset="0"/>
                <a:cs typeface="Times New Roman" panose="02020603050405020304" pitchFamily="18" charset="0"/>
              </a:rPr>
              <a:t>在展示下</a:t>
            </a:r>
            <a:r>
              <a:rPr lang="zh-TW" altLang="en-US" sz="1200" dirty="0">
                <a:latin typeface="Calibri" panose="020F0502020204030204" pitchFamily="34" charset="0"/>
                <a:cs typeface="Times New Roman" panose="02020603050405020304" pitchFamily="18" charset="0"/>
              </a:rPr>
              <a:t>頁</a:t>
            </a:r>
            <a:r>
              <a:rPr lang="zh-TW" altLang="zh-HK" sz="1200" dirty="0">
                <a:latin typeface="Calibri" panose="020F0502020204030204" pitchFamily="34" charset="0"/>
                <a:cs typeface="Times New Roman" panose="02020603050405020304" pitchFamily="18" charset="0"/>
              </a:rPr>
              <a:t>投影片課業</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五</a:t>
            </a:r>
            <a:r>
              <a:rPr lang="en-US" altLang="zh-TW" sz="1200" dirty="0">
                <a:latin typeface="Calibri" panose="020F0502020204030204" pitchFamily="34" charset="0"/>
                <a:cs typeface="Times New Roman" panose="02020603050405020304" pitchFamily="18" charset="0"/>
              </a:rPr>
              <a:t>)</a:t>
            </a:r>
            <a:r>
              <a:rPr lang="zh-TW" altLang="zh-HK" sz="1200" dirty="0">
                <a:latin typeface="Calibri" panose="020F0502020204030204" pitchFamily="34" charset="0"/>
                <a:cs typeface="Times New Roman" panose="02020603050405020304" pitchFamily="18" charset="0"/>
              </a:rPr>
              <a:t>的答案前，請學生比較上述結果，以決定接受哪個計劃。</a:t>
            </a:r>
          </a:p>
          <a:p>
            <a:endParaRPr lang="zh-TW" altLang="en-US" dirty="0">
              <a:latin typeface="Arial" panose="020B0604020202020204" pitchFamily="34" charset="0"/>
            </a:endParaRPr>
          </a:p>
        </p:txBody>
      </p:sp>
      <p:sp>
        <p:nvSpPr>
          <p:cNvPr id="165892" name="Slide Number Placeholder 3">
            <a:extLst>
              <a:ext uri="{FF2B5EF4-FFF2-40B4-BE49-F238E27FC236}">
                <a16:creationId xmlns:a16="http://schemas.microsoft.com/office/drawing/2014/main" id="{2EF23EFF-96E3-308B-1CFA-94F140536482}"/>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5A486A68-A638-464D-8D90-5171838A2E22}" type="slidenum">
              <a:rPr lang="en-US" altLang="zh-TW">
                <a:cs typeface="Arial" panose="020B0604020202020204" pitchFamily="34" charset="0"/>
              </a:rPr>
              <a:pPr algn="r" eaLnBrk="1" hangingPunct="1">
                <a:spcBef>
                  <a:spcPct val="0"/>
                </a:spcBef>
              </a:pPr>
              <a:t>79</a:t>
            </a:fld>
            <a:endParaRPr lang="en-US" altLang="zh-TW">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C2CD1F4E-C463-0439-8E8B-EE7C7A6F12B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56035217-EF2C-E248-A85E-729274BB7981}" type="slidenum">
              <a:rPr lang="en-US" altLang="zh-TW" smtClean="0"/>
              <a:pPr>
                <a:spcBef>
                  <a:spcPct val="0"/>
                </a:spcBef>
              </a:pPr>
              <a:t>8</a:t>
            </a:fld>
            <a:endParaRPr lang="en-US" altLang="zh-TW"/>
          </a:p>
        </p:txBody>
      </p:sp>
      <p:sp>
        <p:nvSpPr>
          <p:cNvPr id="20483" name="Rectangle 2">
            <a:extLst>
              <a:ext uri="{FF2B5EF4-FFF2-40B4-BE49-F238E27FC236}">
                <a16:creationId xmlns:a16="http://schemas.microsoft.com/office/drawing/2014/main" id="{DAB1A20F-785E-4D42-C9DA-3C77F416659F}"/>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17043E22-7D6A-E7F3-F516-2528B6DBD6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介紹</a:t>
            </a:r>
            <a:r>
              <a:rPr lang="zh-HK" altLang="en-US" dirty="0">
                <a:latin typeface="Arial" panose="020B0604020202020204" pitchFamily="34" charset="0"/>
              </a:rPr>
              <a:t>凈現值</a:t>
            </a:r>
            <a:r>
              <a:rPr lang="zh-TW" altLang="en-US" dirty="0">
                <a:latin typeface="Arial" panose="020B0604020202020204" pitchFamily="34" charset="0"/>
              </a:rPr>
              <a:t>的等式。</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zh-TW" altLang="en-US" b="1" dirty="0">
                <a:latin typeface="Arial" panose="020B0604020202020204" pitchFamily="34" charset="0"/>
              </a:rPr>
              <a:t>備註：</a:t>
            </a:r>
            <a:endParaRPr lang="en-US" altLang="zh-TW" b="1" dirty="0">
              <a:latin typeface="Arial" panose="020B0604020202020204" pitchFamily="34" charset="0"/>
            </a:endParaRPr>
          </a:p>
          <a:p>
            <a:pPr eaLnBrk="1" hangingPunct="1"/>
            <a:r>
              <a:rPr lang="en-US" altLang="zh-TW" dirty="0" err="1">
                <a:latin typeface="Arial" panose="020B0604020202020204" pitchFamily="34" charset="0"/>
              </a:rPr>
              <a:t>CF</a:t>
            </a:r>
            <a:r>
              <a:rPr lang="en-US" altLang="zh-TW" baseline="-25000" dirty="0" err="1">
                <a:latin typeface="Arial" panose="020B0604020202020204" pitchFamily="34" charset="0"/>
              </a:rPr>
              <a:t>t</a:t>
            </a:r>
            <a:r>
              <a:rPr lang="en-US" altLang="zh-TW" dirty="0">
                <a:latin typeface="Arial" panose="020B0604020202020204" pitchFamily="34" charset="0"/>
              </a:rPr>
              <a:t> </a:t>
            </a:r>
            <a:r>
              <a:rPr lang="zh-TW" altLang="en-US" dirty="0">
                <a:latin typeface="Arial" panose="020B0604020202020204" pitchFamily="34" charset="0"/>
              </a:rPr>
              <a:t>是未來第 </a:t>
            </a:r>
            <a:r>
              <a:rPr lang="en-US" altLang="zh-TW" dirty="0">
                <a:latin typeface="Arial" panose="020B0604020202020204" pitchFamily="34" charset="0"/>
              </a:rPr>
              <a:t>t</a:t>
            </a:r>
            <a:r>
              <a:rPr lang="zh-TW" altLang="en-US" dirty="0">
                <a:latin typeface="Arial" panose="020B0604020202020204" pitchFamily="34" charset="0"/>
              </a:rPr>
              <a:t> 期的現金流量，</a:t>
            </a:r>
            <a:r>
              <a:rPr lang="en-US" altLang="zh-TW" dirty="0">
                <a:latin typeface="Arial" panose="020B0604020202020204" pitchFamily="34" charset="0"/>
              </a:rPr>
              <a:t>t = 0, 1, 2 ….., n</a:t>
            </a:r>
          </a:p>
          <a:p>
            <a:pPr eaLnBrk="1" hangingPunct="1"/>
            <a:r>
              <a:rPr lang="en-US" altLang="zh-TW" dirty="0">
                <a:latin typeface="Arial" panose="020B0604020202020204" pitchFamily="34" charset="0"/>
              </a:rPr>
              <a:t>r = </a:t>
            </a:r>
            <a:r>
              <a:rPr lang="zh-TW" altLang="en-US" dirty="0">
                <a:latin typeface="Arial" panose="020B0604020202020204" pitchFamily="34" charset="0"/>
              </a:rPr>
              <a:t>所需回報率</a:t>
            </a:r>
            <a:endParaRPr lang="en-US" altLang="zh-TW" dirty="0">
              <a:latin typeface="Arial" panose="020B0604020202020204" pitchFamily="34"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FA7CC43A-AF94-9732-636E-78D0C7F1FEF7}"/>
              </a:ext>
            </a:extLst>
          </p:cNvPr>
          <p:cNvSpPr>
            <a:spLocks noGrp="1" noRot="1" noChangeAspect="1" noChangeArrowheads="1" noTextEdit="1"/>
          </p:cNvSpPr>
          <p:nvPr>
            <p:ph type="sldImg"/>
          </p:nvPr>
        </p:nvSpPr>
        <p:spPr>
          <a:ln/>
        </p:spPr>
      </p:sp>
      <p:sp>
        <p:nvSpPr>
          <p:cNvPr id="167939" name="Rectangle 3">
            <a:extLst>
              <a:ext uri="{FF2B5EF4-FFF2-40B4-BE49-F238E27FC236}">
                <a16:creationId xmlns:a16="http://schemas.microsoft.com/office/drawing/2014/main" id="{28D81A05-10E2-AEC9-625A-FD5A38888978}"/>
              </a:ext>
            </a:extLst>
          </p:cNvPr>
          <p:cNvSpPr>
            <a:spLocks noGrp="1" noChangeArrowheads="1"/>
          </p:cNvSpPr>
          <p:nvPr>
            <p:ph type="body" idx="1"/>
          </p:nvPr>
        </p:nvSpPr>
        <p:spPr/>
        <p:txBody>
          <a:bodyPr/>
          <a:lstStyle/>
          <a:p>
            <a:r>
              <a:rPr lang="zh-TW" altLang="zh-HK" sz="1200" dirty="0">
                <a:latin typeface="Calibri" panose="020F0502020204030204" pitchFamily="34" charset="0"/>
                <a:cs typeface="Times New Roman" panose="02020603050405020304" pitchFamily="18" charset="0"/>
              </a:rPr>
              <a:t>根據首三種資本投資評估法的結果，</a:t>
            </a:r>
            <a:r>
              <a:rPr lang="zh-HK" altLang="en-US" sz="1200" dirty="0">
                <a:latin typeface="Calibri" panose="020F0502020204030204" pitchFamily="34" charset="0"/>
                <a:cs typeface="Times New Roman" panose="02020603050405020304" pitchFamily="18" charset="0"/>
              </a:rPr>
              <a:t>計劃</a:t>
            </a:r>
            <a:r>
              <a:rPr lang="en-US" altLang="zh-TW" sz="1200" dirty="0">
                <a:latin typeface="Calibri" panose="020F0502020204030204" pitchFamily="34" charset="0"/>
                <a:cs typeface="Times New Roman" panose="02020603050405020304" pitchFamily="18" charset="0"/>
              </a:rPr>
              <a:t>X</a:t>
            </a:r>
            <a:r>
              <a:rPr lang="zh-TW" altLang="zh-HK" sz="1200" dirty="0">
                <a:latin typeface="Calibri" panose="020F0502020204030204" pitchFamily="34" charset="0"/>
                <a:cs typeface="Times New Roman" panose="02020603050405020304" pitchFamily="18" charset="0"/>
              </a:rPr>
              <a:t>較</a:t>
            </a:r>
            <a:r>
              <a:rPr lang="zh-HK" altLang="en-US" sz="1200" dirty="0">
                <a:latin typeface="Calibri" panose="020F0502020204030204" pitchFamily="34" charset="0"/>
                <a:cs typeface="Times New Roman" panose="02020603050405020304" pitchFamily="18" charset="0"/>
              </a:rPr>
              <a:t>計劃</a:t>
            </a:r>
            <a:r>
              <a:rPr lang="en-US" altLang="zh-TW" sz="1200" dirty="0">
                <a:latin typeface="Calibri" panose="020F0502020204030204" pitchFamily="34" charset="0"/>
                <a:cs typeface="Times New Roman" panose="02020603050405020304" pitchFamily="18" charset="0"/>
              </a:rPr>
              <a:t>Y</a:t>
            </a:r>
            <a:r>
              <a:rPr lang="zh-TW" altLang="zh-HK" sz="1200" dirty="0">
                <a:latin typeface="Calibri" panose="020F0502020204030204" pitchFamily="34" charset="0"/>
                <a:cs typeface="Times New Roman" panose="02020603050405020304" pitchFamily="18" charset="0"/>
              </a:rPr>
              <a:t>可取。</a:t>
            </a:r>
          </a:p>
          <a:p>
            <a:endParaRPr lang="zh-TW" altLang="en-US" sz="1200" dirty="0">
              <a:latin typeface="Arial" panose="020B0604020202020204" pitchFamily="34" charset="0"/>
            </a:endParaRPr>
          </a:p>
          <a:p>
            <a:r>
              <a:rPr lang="zh-TW" altLang="zh-HK" sz="1200" b="1" dirty="0">
                <a:latin typeface="Calibri" panose="020F0502020204030204" pitchFamily="34" charset="0"/>
                <a:cs typeface="Times New Roman" panose="02020603050405020304" pitchFamily="18" charset="0"/>
              </a:rPr>
              <a:t>備註：</a:t>
            </a:r>
            <a:endParaRPr lang="en-US" altLang="zh-TW" sz="1200" b="1" dirty="0">
              <a:latin typeface="Arial" panose="020B0604020202020204" pitchFamily="34" charset="0"/>
            </a:endParaRPr>
          </a:p>
          <a:p>
            <a:r>
              <a:rPr lang="zh-TW" altLang="zh-HK" sz="1200" dirty="0">
                <a:latin typeface="Calibri" panose="020F0502020204030204" pitchFamily="34" charset="0"/>
                <a:cs typeface="Times New Roman" panose="02020603050405020304" pitchFamily="18" charset="0"/>
              </a:rPr>
              <a:t>運用淨現值法時，淨現值為正數的計劃普遍會被接受。然而，若兩個互斥</a:t>
            </a:r>
            <a:r>
              <a:rPr lang="zh-TW" altLang="en-US" sz="1200" dirty="0">
                <a:latin typeface="Calibri" panose="020F0502020204030204" pitchFamily="34" charset="0"/>
                <a:cs typeface="Times New Roman" panose="02020603050405020304" pitchFamily="18" charset="0"/>
              </a:rPr>
              <a:t>計畫</a:t>
            </a:r>
            <a:r>
              <a:rPr lang="zh-TW" altLang="zh-HK" sz="1200" dirty="0">
                <a:latin typeface="Calibri" panose="020F0502020204030204" pitchFamily="34" charset="0"/>
                <a:cs typeface="Times New Roman" panose="02020603050405020304" pitchFamily="18" charset="0"/>
              </a:rPr>
              <a:t>的淨現值均為正數，則淨現值較高者更可取。</a:t>
            </a:r>
          </a:p>
          <a:p>
            <a:r>
              <a:rPr lang="zh-TW" altLang="zh-HK" sz="1200" dirty="0">
                <a:latin typeface="Calibri" panose="020F0502020204030204" pitchFamily="34" charset="0"/>
                <a:cs typeface="Times New Roman" panose="02020603050405020304" pitchFamily="18" charset="0"/>
              </a:rPr>
              <a:t>同樣地，兩個互斥</a:t>
            </a:r>
            <a:r>
              <a:rPr lang="zh-TW" altLang="en-US" sz="1200" dirty="0" smtClean="0">
                <a:latin typeface="Calibri" panose="020F0502020204030204" pitchFamily="34" charset="0"/>
                <a:cs typeface="Times New Roman" panose="02020603050405020304" pitchFamily="18" charset="0"/>
              </a:rPr>
              <a:t>計劃</a:t>
            </a:r>
            <a:r>
              <a:rPr lang="zh-TW" altLang="zh-HK" sz="1200" dirty="0" smtClean="0">
                <a:latin typeface="Calibri" panose="020F0502020204030204" pitchFamily="34" charset="0"/>
                <a:cs typeface="Times New Roman" panose="02020603050405020304" pitchFamily="18" charset="0"/>
              </a:rPr>
              <a:t>中</a:t>
            </a:r>
            <a:r>
              <a:rPr lang="zh-TW" altLang="zh-HK" sz="1200" dirty="0">
                <a:latin typeface="Calibri" panose="020F0502020204030204" pitchFamily="34" charset="0"/>
                <a:cs typeface="Times New Roman" panose="02020603050405020304" pitchFamily="18" charset="0"/>
              </a:rPr>
              <a:t>，有更高內部報酬率／會計報酬率者亦</a:t>
            </a:r>
            <a:r>
              <a:rPr lang="zh-TW" altLang="en-US" sz="1200" dirty="0">
                <a:latin typeface="Calibri" panose="020F0502020204030204" pitchFamily="34" charset="0"/>
                <a:cs typeface="Times New Roman" panose="02020603050405020304" pitchFamily="18" charset="0"/>
              </a:rPr>
              <a:t>較</a:t>
            </a:r>
            <a:r>
              <a:rPr lang="zh-TW" altLang="zh-HK" sz="1200" dirty="0">
                <a:latin typeface="Calibri" panose="020F0502020204030204" pitchFamily="34" charset="0"/>
                <a:cs typeface="Times New Roman" panose="02020603050405020304" pitchFamily="18" charset="0"/>
              </a:rPr>
              <a:t>可取。</a:t>
            </a:r>
          </a:p>
          <a:p>
            <a:r>
              <a:rPr lang="en-US" altLang="zh-TW" dirty="0">
                <a:latin typeface="Arial" panose="020B0604020202020204" pitchFamily="34" charset="0"/>
              </a:rPr>
              <a:t> </a:t>
            </a:r>
          </a:p>
        </p:txBody>
      </p:sp>
      <p:sp>
        <p:nvSpPr>
          <p:cNvPr id="167940" name="Slide Number Placeholder 3">
            <a:extLst>
              <a:ext uri="{FF2B5EF4-FFF2-40B4-BE49-F238E27FC236}">
                <a16:creationId xmlns:a16="http://schemas.microsoft.com/office/drawing/2014/main" id="{25C53D81-90F9-E99D-C102-86C81F74E734}"/>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CD63B376-92C1-2A46-9311-41E001CE1432}" type="slidenum">
              <a:rPr lang="en-US" altLang="zh-TW">
                <a:cs typeface="Arial" panose="020B0604020202020204" pitchFamily="34" charset="0"/>
              </a:rPr>
              <a:pPr algn="r" eaLnBrk="1" hangingPunct="1">
                <a:spcBef>
                  <a:spcPct val="0"/>
                </a:spcBef>
              </a:pPr>
              <a:t>80</a:t>
            </a:fld>
            <a:endParaRPr lang="en-US" altLang="zh-TW">
              <a:cs typeface="Arial" panose="020B0604020202020204" pitchFamily="34"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0AF0B5C5-DD94-AA4A-67E7-1F2D9EB5ED59}"/>
              </a:ext>
            </a:extLst>
          </p:cNvPr>
          <p:cNvSpPr>
            <a:spLocks noGrp="1" noRot="1" noChangeAspect="1" noChangeArrowheads="1" noTextEdit="1"/>
          </p:cNvSpPr>
          <p:nvPr>
            <p:ph type="sldImg"/>
          </p:nvPr>
        </p:nvSpPr>
        <p:spPr>
          <a:ln/>
        </p:spPr>
      </p:sp>
      <p:sp>
        <p:nvSpPr>
          <p:cNvPr id="167939" name="Rectangle 3">
            <a:extLst>
              <a:ext uri="{FF2B5EF4-FFF2-40B4-BE49-F238E27FC236}">
                <a16:creationId xmlns:a16="http://schemas.microsoft.com/office/drawing/2014/main" id="{FAE982F7-E52F-58DE-9A60-66446C138CE9}"/>
              </a:ext>
            </a:extLst>
          </p:cNvPr>
          <p:cNvSpPr>
            <a:spLocks noGrp="1" noChangeArrowheads="1"/>
          </p:cNvSpPr>
          <p:nvPr>
            <p:ph type="body" idx="1"/>
          </p:nvPr>
        </p:nvSpPr>
        <p:spPr/>
        <p:txBody>
          <a:bodyPr/>
          <a:lstStyle/>
          <a:p>
            <a:pPr>
              <a:defRPr/>
            </a:pPr>
            <a:r>
              <a:rPr lang="zh-TW" altLang="zh-HK" sz="1200" kern="100" dirty="0">
                <a:latin typeface="Calibri" panose="020F0502020204030204" pitchFamily="34" charset="0"/>
                <a:cs typeface="Times New Roman" panose="02020603050405020304" pitchFamily="18" charset="0"/>
              </a:rPr>
              <a:t>然而，根據課業四，</a:t>
            </a:r>
            <a:r>
              <a:rPr lang="zh-HK" altLang="en-US" sz="1200" b="1" i="1" u="sng" kern="100" dirty="0" smtClean="0">
                <a:latin typeface="Calibri" panose="020F0502020204030204" pitchFamily="34" charset="0"/>
                <a:cs typeface="Times New Roman" panose="02020603050405020304" pitchFamily="18" charset="0"/>
              </a:rPr>
              <a:t>計劃 </a:t>
            </a:r>
            <a:r>
              <a:rPr lang="en-US" altLang="zh-TW" sz="1200" b="1" i="1" u="sng" kern="100" dirty="0" smtClean="0">
                <a:latin typeface="Calibri" panose="020F0502020204030204" pitchFamily="34" charset="0"/>
                <a:cs typeface="Times New Roman" panose="02020603050405020304" pitchFamily="18" charset="0"/>
              </a:rPr>
              <a:t>Y</a:t>
            </a:r>
            <a:r>
              <a:rPr lang="zh-TW" altLang="zh-HK" sz="1200" b="1" i="1" u="sng" kern="100" dirty="0">
                <a:latin typeface="Calibri" panose="020F0502020204030204" pitchFamily="34" charset="0"/>
                <a:cs typeface="Times New Roman" panose="02020603050405020304" pitchFamily="18" charset="0"/>
              </a:rPr>
              <a:t>更可取。</a:t>
            </a:r>
            <a:endParaRPr lang="zh-TW" altLang="zh-HK" sz="1200" kern="100" dirty="0">
              <a:latin typeface="Calibri" panose="020F0502020204030204" pitchFamily="34" charset="0"/>
              <a:cs typeface="Times New Roman" panose="02020603050405020304" pitchFamily="18" charset="0"/>
            </a:endParaRPr>
          </a:p>
          <a:p>
            <a:pPr>
              <a:defRPr/>
            </a:pPr>
            <a:endParaRPr lang="zh-TW" altLang="zh-HK" sz="1200" kern="100" dirty="0">
              <a:latin typeface="Arial" panose="020B0604020202020204" pitchFamily="34" charset="0"/>
              <a:cs typeface="Arial" panose="020B0604020202020204" pitchFamily="34" charset="0"/>
            </a:endParaRPr>
          </a:p>
          <a:p>
            <a:pPr>
              <a:defRPr/>
            </a:pPr>
            <a:endParaRPr lang="zh-TW" altLang="en-US" dirty="0">
              <a:latin typeface="Arial" panose="020B0604020202020204" pitchFamily="34" charset="0"/>
            </a:endParaRPr>
          </a:p>
        </p:txBody>
      </p:sp>
      <p:sp>
        <p:nvSpPr>
          <p:cNvPr id="169988" name="Slide Number Placeholder 3">
            <a:extLst>
              <a:ext uri="{FF2B5EF4-FFF2-40B4-BE49-F238E27FC236}">
                <a16:creationId xmlns:a16="http://schemas.microsoft.com/office/drawing/2014/main" id="{3BA5FACA-7E32-2885-3302-1BC0C89735F6}"/>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3A730CE9-5CD3-D246-8B8B-0EA6C91B7EA2}" type="slidenum">
              <a:rPr lang="en-US" altLang="zh-TW">
                <a:cs typeface="Arial" panose="020B0604020202020204" pitchFamily="34" charset="0"/>
              </a:rPr>
              <a:pPr algn="r" eaLnBrk="1" hangingPunct="1">
                <a:spcBef>
                  <a:spcPct val="0"/>
                </a:spcBef>
              </a:pPr>
              <a:t>81</a:t>
            </a:fld>
            <a:endParaRPr lang="en-US" altLang="zh-TW">
              <a:cs typeface="Arial" panose="020B0604020202020204" pitchFamily="34"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a:extLst>
              <a:ext uri="{FF2B5EF4-FFF2-40B4-BE49-F238E27FC236}">
                <a16:creationId xmlns:a16="http://schemas.microsoft.com/office/drawing/2014/main" id="{F3731B0A-EA15-178B-A807-47E7194E2FB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6DFE8D43-B5C0-9841-B658-600434D16959}" type="slidenum">
              <a:rPr lang="en-US" altLang="zh-TW" smtClean="0"/>
              <a:pPr>
                <a:spcBef>
                  <a:spcPct val="0"/>
                </a:spcBef>
              </a:pPr>
              <a:t>82</a:t>
            </a:fld>
            <a:endParaRPr lang="en-US" altLang="zh-TW"/>
          </a:p>
        </p:txBody>
      </p:sp>
      <p:sp>
        <p:nvSpPr>
          <p:cNvPr id="172035" name="Rectangle 2">
            <a:extLst>
              <a:ext uri="{FF2B5EF4-FFF2-40B4-BE49-F238E27FC236}">
                <a16:creationId xmlns:a16="http://schemas.microsoft.com/office/drawing/2014/main" id="{B442D4B6-0505-4CDA-7EBE-EBF3517507BC}"/>
              </a:ext>
            </a:extLst>
          </p:cNvPr>
          <p:cNvSpPr>
            <a:spLocks noGrp="1" noRot="1" noChangeAspect="1" noChangeArrowheads="1" noTextEdit="1"/>
          </p:cNvSpPr>
          <p:nvPr>
            <p:ph type="sldImg"/>
          </p:nvPr>
        </p:nvSpPr>
        <p:spPr>
          <a:ln/>
        </p:spPr>
      </p:sp>
      <p:sp>
        <p:nvSpPr>
          <p:cNvPr id="172036" name="Rectangle 3">
            <a:extLst>
              <a:ext uri="{FF2B5EF4-FFF2-40B4-BE49-F238E27FC236}">
                <a16:creationId xmlns:a16="http://schemas.microsoft.com/office/drawing/2014/main" id="{BC102637-631F-03BF-29B4-15124EFFB65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z="1200" dirty="0">
                <a:latin typeface="Arial" panose="020B0604020202020204" pitchFamily="34" charset="0"/>
              </a:rPr>
              <a:t>解釋四種</a:t>
            </a:r>
            <a:r>
              <a:rPr lang="zh-TW" altLang="zh-HK" sz="1200" dirty="0">
                <a:latin typeface="Calibri" panose="020F0502020204030204" pitchFamily="34" charset="0"/>
                <a:cs typeface="Times New Roman" panose="02020603050405020304" pitchFamily="18" charset="0"/>
              </a:rPr>
              <a:t>資本投資評估</a:t>
            </a:r>
            <a:r>
              <a:rPr lang="zh-TW" altLang="en-US" sz="1200" dirty="0">
                <a:latin typeface="Calibri" panose="020F0502020204030204" pitchFamily="34" charset="0"/>
                <a:cs typeface="Times New Roman" panose="02020603050405020304" pitchFamily="18" charset="0"/>
              </a:rPr>
              <a:t>方</a:t>
            </a:r>
            <a:r>
              <a:rPr lang="zh-TW" altLang="zh-HK" sz="1200" dirty="0">
                <a:latin typeface="Calibri" panose="020F0502020204030204" pitchFamily="34" charset="0"/>
                <a:cs typeface="Times New Roman" panose="02020603050405020304" pitchFamily="18" charset="0"/>
              </a:rPr>
              <a:t>法</a:t>
            </a:r>
            <a:r>
              <a:rPr lang="zh-TW" altLang="en-US" sz="1200" dirty="0">
                <a:latin typeface="Calibri" panose="020F0502020204030204" pitchFamily="34" charset="0"/>
                <a:cs typeface="Times New Roman" panose="02020603050405020304" pitchFamily="18" charset="0"/>
              </a:rPr>
              <a:t>的實用性和限制。</a:t>
            </a:r>
            <a:endParaRPr lang="en-US" altLang="zh-TW" sz="1200" dirty="0">
              <a:latin typeface="Arial" panose="020B0604020202020204" pitchFamily="34"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a:extLst>
              <a:ext uri="{FF2B5EF4-FFF2-40B4-BE49-F238E27FC236}">
                <a16:creationId xmlns:a16="http://schemas.microsoft.com/office/drawing/2014/main" id="{38D07822-D193-0CC8-709D-4040949C222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B567D8C2-C949-5D42-BD61-77F619CDA4F4}" type="slidenum">
              <a:rPr lang="en-US" altLang="zh-TW" smtClean="0"/>
              <a:pPr>
                <a:spcBef>
                  <a:spcPct val="0"/>
                </a:spcBef>
              </a:pPr>
              <a:t>83</a:t>
            </a:fld>
            <a:endParaRPr lang="en-US" altLang="zh-TW"/>
          </a:p>
        </p:txBody>
      </p:sp>
      <p:sp>
        <p:nvSpPr>
          <p:cNvPr id="174083" name="Rectangle 2">
            <a:extLst>
              <a:ext uri="{FF2B5EF4-FFF2-40B4-BE49-F238E27FC236}">
                <a16:creationId xmlns:a16="http://schemas.microsoft.com/office/drawing/2014/main" id="{DA4E0CCE-B551-7C90-23BF-455843D2DB16}"/>
              </a:ext>
            </a:extLst>
          </p:cNvPr>
          <p:cNvSpPr>
            <a:spLocks noGrp="1" noRot="1" noChangeAspect="1" noChangeArrowheads="1" noTextEdit="1"/>
          </p:cNvSpPr>
          <p:nvPr>
            <p:ph type="sldImg"/>
          </p:nvPr>
        </p:nvSpPr>
        <p:spPr>
          <a:ln/>
        </p:spPr>
      </p:sp>
      <p:sp>
        <p:nvSpPr>
          <p:cNvPr id="174084" name="Rectangle 3">
            <a:extLst>
              <a:ext uri="{FF2B5EF4-FFF2-40B4-BE49-F238E27FC236}">
                <a16:creationId xmlns:a16="http://schemas.microsoft.com/office/drawing/2014/main" id="{86652BD2-C7B0-E936-08F4-51657687EA3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解釋四種</a:t>
            </a:r>
            <a:r>
              <a:rPr lang="zh-TW" altLang="zh-HK" dirty="0">
                <a:latin typeface="Calibri" panose="020F0502020204030204" pitchFamily="34" charset="0"/>
                <a:cs typeface="Times New Roman" panose="02020603050405020304" pitchFamily="18" charset="0"/>
              </a:rPr>
              <a:t>資本投資評估法</a:t>
            </a:r>
            <a:r>
              <a:rPr lang="zh-TW" altLang="en-US" dirty="0">
                <a:latin typeface="Calibri" panose="020F0502020204030204" pitchFamily="34" charset="0"/>
                <a:cs typeface="Times New Roman" panose="02020603050405020304" pitchFamily="18" charset="0"/>
              </a:rPr>
              <a:t>的實用性和限制。</a:t>
            </a:r>
            <a:endParaRPr lang="en-US" altLang="zh-TW" dirty="0">
              <a:latin typeface="Arial" panose="020B0604020202020204" pitchFamily="34" charset="0"/>
              <a:cs typeface="Arial" panose="020B0604020202020204" pitchFamily="34" charset="0"/>
            </a:endParaRPr>
          </a:p>
          <a:p>
            <a:pPr>
              <a:buFont typeface="Wingdings" pitchFamily="2" charset="2"/>
              <a:buNone/>
            </a:pPr>
            <a:r>
              <a:rPr lang="zh-TW" altLang="en-US" dirty="0">
                <a:latin typeface="Calibri" panose="020F0502020204030204" pitchFamily="34" charset="0"/>
                <a:cs typeface="Times New Roman" panose="02020603050405020304" pitchFamily="18" charset="0"/>
              </a:rPr>
              <a:t>限制</a:t>
            </a:r>
            <a:r>
              <a:rPr lang="zh-TW" altLang="en-US" dirty="0">
                <a:latin typeface="Arial" panose="020B0604020202020204" pitchFamily="34" charset="0"/>
              </a:rPr>
              <a:t>：</a:t>
            </a:r>
            <a:endParaRPr lang="zh-TW" altLang="zh-HK" dirty="0">
              <a:latin typeface="Arial" panose="020B0604020202020204" pitchFamily="34" charset="0"/>
              <a:cs typeface="Arial" panose="020B0604020202020204" pitchFamily="34" charset="0"/>
            </a:endParaRPr>
          </a:p>
          <a:p>
            <a:r>
              <a:rPr lang="zh-TW" altLang="en-US" dirty="0">
                <a:latin typeface="Arial" panose="020B0604020202020204" pitchFamily="34" charset="0"/>
              </a:rPr>
              <a:t>難以確定</a:t>
            </a:r>
            <a:r>
              <a:rPr lang="zh-HK" altLang="en-US" dirty="0">
                <a:latin typeface="Arial" panose="020B0604020202020204" pitchFamily="34" charset="0"/>
              </a:rPr>
              <a:t>資金成本 </a:t>
            </a:r>
            <a:r>
              <a:rPr lang="zh-TW" altLang="en-US" dirty="0">
                <a:latin typeface="Arial" panose="020B0604020202020204" pitchFamily="34" charset="0"/>
              </a:rPr>
              <a:t>（所需回報率）</a:t>
            </a:r>
            <a:endParaRPr lang="en-US" altLang="zh-HK" dirty="0">
              <a:latin typeface="Arial" panose="020B0604020202020204" pitchFamily="34" charset="0"/>
              <a:cs typeface="Arial" panose="020B0604020202020204" pitchFamily="34" charset="0"/>
            </a:endParaRPr>
          </a:p>
          <a:p>
            <a:endParaRPr lang="zh-TW" altLang="zh-HK" dirty="0">
              <a:latin typeface="Arial" panose="020B0604020202020204" pitchFamily="34" charset="0"/>
              <a:cs typeface="Arial" panose="020B0604020202020204" pitchFamily="34" charset="0"/>
            </a:endParaRPr>
          </a:p>
          <a:p>
            <a:r>
              <a:rPr lang="zh-TW" altLang="en-US" dirty="0">
                <a:latin typeface="Arial" panose="020B0604020202020204" pitchFamily="34" charset="0"/>
              </a:rPr>
              <a:t>忽略了不同計劃的規模（</a:t>
            </a:r>
            <a:r>
              <a:rPr lang="zh-HK" altLang="en-US" dirty="0">
                <a:latin typeface="Arial" panose="020B0604020202020204" pitchFamily="34" charset="0"/>
              </a:rPr>
              <a:t>計劃</a:t>
            </a:r>
            <a:r>
              <a:rPr lang="en-US" altLang="zh-TW" dirty="0">
                <a:latin typeface="Arial" panose="020B0604020202020204" pitchFamily="34" charset="0"/>
              </a:rPr>
              <a:t>X</a:t>
            </a:r>
            <a:r>
              <a:rPr lang="zh-TW" altLang="en-US" dirty="0">
                <a:latin typeface="Arial" panose="020B0604020202020204" pitchFamily="34" charset="0"/>
              </a:rPr>
              <a:t>和</a:t>
            </a:r>
            <a:r>
              <a:rPr lang="en-US" altLang="zh-TW" dirty="0">
                <a:latin typeface="Arial" panose="020B0604020202020204" pitchFamily="34" charset="0"/>
              </a:rPr>
              <a:t>Y</a:t>
            </a:r>
            <a:r>
              <a:rPr lang="zh-TW" altLang="en-US" dirty="0">
                <a:latin typeface="Arial" panose="020B0604020202020204" pitchFamily="34" charset="0"/>
              </a:rPr>
              <a:t>：淨現值＞</a:t>
            </a:r>
            <a:r>
              <a:rPr lang="en-US" altLang="zh-TW" dirty="0">
                <a:latin typeface="Arial" panose="020B0604020202020204" pitchFamily="34" charset="0"/>
              </a:rPr>
              <a:t>0</a:t>
            </a:r>
            <a:r>
              <a:rPr lang="zh-TW" altLang="en-US" dirty="0">
                <a:latin typeface="Arial" panose="020B0604020202020204" pitchFamily="34" charset="0"/>
              </a:rPr>
              <a:t>，兩者均可接受）</a:t>
            </a:r>
            <a:endParaRPr lang="en-US" altLang="zh-HK" dirty="0">
              <a:latin typeface="Arial" panose="020B0604020202020204" pitchFamily="34" charset="0"/>
              <a:cs typeface="Arial" panose="020B0604020202020204" pitchFamily="34" charset="0"/>
            </a:endParaRPr>
          </a:p>
          <a:p>
            <a:endParaRPr lang="zh-TW" altLang="zh-HK" dirty="0">
              <a:latin typeface="Arial" panose="020B0604020202020204" pitchFamily="34" charset="0"/>
              <a:cs typeface="Arial" panose="020B0604020202020204" pitchFamily="34" charset="0"/>
            </a:endParaRPr>
          </a:p>
          <a:p>
            <a:r>
              <a:rPr lang="zh-TW" altLang="en-US" dirty="0">
                <a:latin typeface="Arial" panose="020B0604020202020204" pitchFamily="34" charset="0"/>
                <a:cs typeface="Times New Roman" panose="02020603050405020304" pitchFamily="18" charset="0"/>
              </a:rPr>
              <a:t>難以比較處於不同</a:t>
            </a:r>
            <a:r>
              <a:rPr lang="zh-HK" altLang="en-US" dirty="0">
                <a:latin typeface="Arial" panose="020B0604020202020204" pitchFamily="34" charset="0"/>
                <a:cs typeface="Times New Roman" panose="02020603050405020304" pitchFamily="18" charset="0"/>
              </a:rPr>
              <a:t>風險水平</a:t>
            </a:r>
            <a:r>
              <a:rPr lang="zh-TW" altLang="en-US" dirty="0">
                <a:latin typeface="Arial" panose="020B0604020202020204" pitchFamily="34" charset="0"/>
                <a:cs typeface="Times New Roman" panose="02020603050405020304" pitchFamily="18" charset="0"/>
              </a:rPr>
              <a:t>的計劃</a:t>
            </a:r>
            <a:r>
              <a:rPr lang="zh-TW" altLang="en-US" dirty="0">
                <a:latin typeface="Arial" panose="020B0604020202020204" pitchFamily="34" charset="0"/>
              </a:rPr>
              <a:t>（</a:t>
            </a:r>
            <a:r>
              <a:rPr lang="zh-HK" altLang="en-US" dirty="0">
                <a:latin typeface="Arial" panose="020B0604020202020204" pitchFamily="34" charset="0"/>
              </a:rPr>
              <a:t>計劃</a:t>
            </a:r>
            <a:r>
              <a:rPr lang="en-US" altLang="zh-TW" dirty="0">
                <a:latin typeface="Arial" panose="020B0604020202020204" pitchFamily="34" charset="0"/>
              </a:rPr>
              <a:t>X</a:t>
            </a:r>
            <a:r>
              <a:rPr lang="zh-TW" altLang="en-US" dirty="0">
                <a:latin typeface="Arial" panose="020B0604020202020204" pitchFamily="34" charset="0"/>
              </a:rPr>
              <a:t>和</a:t>
            </a:r>
            <a:r>
              <a:rPr lang="en-US" altLang="zh-TW" dirty="0">
                <a:latin typeface="Arial" panose="020B0604020202020204" pitchFamily="34" charset="0"/>
              </a:rPr>
              <a:t>Y</a:t>
            </a:r>
            <a:r>
              <a:rPr lang="zh-TW" altLang="en-US" dirty="0">
                <a:latin typeface="Arial" panose="020B0604020202020204" pitchFamily="34" charset="0"/>
              </a:rPr>
              <a:t>可能</a:t>
            </a:r>
            <a:r>
              <a:rPr lang="zh-TW" altLang="en-US" dirty="0">
                <a:latin typeface="Arial" panose="020B0604020202020204" pitchFamily="34" charset="0"/>
                <a:cs typeface="Times New Roman" panose="02020603050405020304" pitchFamily="18" charset="0"/>
              </a:rPr>
              <a:t>處於不同</a:t>
            </a:r>
            <a:r>
              <a:rPr lang="zh-HK" altLang="en-US" dirty="0">
                <a:latin typeface="Arial" panose="020B0604020202020204" pitchFamily="34" charset="0"/>
                <a:cs typeface="Times New Roman" panose="02020603050405020304" pitchFamily="18" charset="0"/>
              </a:rPr>
              <a:t>風險水平</a:t>
            </a:r>
            <a:r>
              <a:rPr lang="zh-TW" altLang="en-US" dirty="0">
                <a:latin typeface="Arial" panose="020B0604020202020204" pitchFamily="34" charset="0"/>
                <a:cs typeface="Times New Roman" panose="02020603050405020304" pitchFamily="18" charset="0"/>
              </a:rPr>
              <a:t>，回收期較長的</a:t>
            </a:r>
            <a:r>
              <a:rPr lang="zh-HK" altLang="en-US" dirty="0">
                <a:latin typeface="Arial" panose="020B0604020202020204" pitchFamily="34" charset="0"/>
                <a:cs typeface="Times New Roman" panose="02020603050405020304" pitchFamily="18" charset="0"/>
              </a:rPr>
              <a:t>計劃</a:t>
            </a:r>
            <a:r>
              <a:rPr lang="en-US" altLang="zh-TW" dirty="0">
                <a:latin typeface="Arial" panose="020B0604020202020204" pitchFamily="34" charset="0"/>
                <a:cs typeface="Times New Roman" panose="02020603050405020304" pitchFamily="18" charset="0"/>
              </a:rPr>
              <a:t>X</a:t>
            </a:r>
            <a:r>
              <a:rPr lang="zh-TW" altLang="en-US" dirty="0">
                <a:latin typeface="Arial" panose="020B0604020202020204" pitchFamily="34" charset="0"/>
                <a:cs typeface="Times New Roman" panose="02020603050405020304" pitchFamily="18" charset="0"/>
              </a:rPr>
              <a:t>可能比</a:t>
            </a:r>
            <a:r>
              <a:rPr lang="zh-HK" altLang="en-US" dirty="0">
                <a:latin typeface="Arial" panose="020B0604020202020204" pitchFamily="34" charset="0"/>
                <a:cs typeface="Times New Roman" panose="02020603050405020304" pitchFamily="18" charset="0"/>
              </a:rPr>
              <a:t>計劃</a:t>
            </a:r>
            <a:r>
              <a:rPr lang="en-US" altLang="zh-TW" dirty="0">
                <a:latin typeface="Arial" panose="020B0604020202020204" pitchFamily="34" charset="0"/>
                <a:cs typeface="Times New Roman" panose="02020603050405020304" pitchFamily="18" charset="0"/>
              </a:rPr>
              <a:t>Y</a:t>
            </a:r>
            <a:r>
              <a:rPr lang="zh-TW" altLang="en-US" dirty="0">
                <a:latin typeface="Arial" panose="020B0604020202020204" pitchFamily="34" charset="0"/>
                <a:cs typeface="Times New Roman" panose="02020603050405020304" pitchFamily="18" charset="0"/>
              </a:rPr>
              <a:t>風險</a:t>
            </a:r>
            <a:r>
              <a:rPr lang="zh-TW" altLang="en-US" dirty="0" smtClean="0">
                <a:latin typeface="Arial" panose="020B0604020202020204" pitchFamily="34" charset="0"/>
                <a:cs typeface="Times New Roman" panose="02020603050405020304" pitchFamily="18" charset="0"/>
              </a:rPr>
              <a:t>更</a:t>
            </a:r>
            <a:r>
              <a:rPr lang="zh-CN" altLang="en-US" dirty="0" smtClean="0">
                <a:latin typeface="Arial" panose="020B0604020202020204" pitchFamily="34" charset="0"/>
                <a:cs typeface="Times New Roman" panose="02020603050405020304" pitchFamily="18" charset="0"/>
              </a:rPr>
              <a:t>高</a:t>
            </a:r>
            <a:r>
              <a:rPr lang="zh-TW" altLang="en-US" dirty="0" smtClean="0">
                <a:latin typeface="Arial" panose="020B0604020202020204" pitchFamily="34" charset="0"/>
              </a:rPr>
              <a:t>）</a:t>
            </a:r>
            <a:endParaRPr lang="en-US" altLang="zh-HK" dirty="0">
              <a:latin typeface="Arial" panose="020B0604020202020204" pitchFamily="34" charset="0"/>
              <a:cs typeface="Arial" panose="020B0604020202020204" pitchFamily="34" charset="0"/>
            </a:endParaRPr>
          </a:p>
          <a:p>
            <a:pPr eaLnBrk="1" hangingPunct="1"/>
            <a:endParaRPr lang="en-US" altLang="zh-TW" dirty="0">
              <a:latin typeface="Arial" panose="020B0604020202020204" pitchFamily="34" charset="0"/>
              <a:cs typeface="Arial" panose="020B0604020202020204" pitchFamily="34"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a:extLst>
              <a:ext uri="{FF2B5EF4-FFF2-40B4-BE49-F238E27FC236}">
                <a16:creationId xmlns:a16="http://schemas.microsoft.com/office/drawing/2014/main" id="{C9EA8EAC-A92D-50D9-1467-25AA32FE79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E089B421-9BA4-464C-9315-73CE3EBC61BE}" type="slidenum">
              <a:rPr lang="en-US" altLang="zh-TW" smtClean="0"/>
              <a:pPr>
                <a:spcBef>
                  <a:spcPct val="0"/>
                </a:spcBef>
              </a:pPr>
              <a:t>84</a:t>
            </a:fld>
            <a:endParaRPr lang="en-US" altLang="zh-TW"/>
          </a:p>
        </p:txBody>
      </p:sp>
      <p:sp>
        <p:nvSpPr>
          <p:cNvPr id="176131" name="Rectangle 2">
            <a:extLst>
              <a:ext uri="{FF2B5EF4-FFF2-40B4-BE49-F238E27FC236}">
                <a16:creationId xmlns:a16="http://schemas.microsoft.com/office/drawing/2014/main" id="{CDED9086-F3C5-F9DD-4576-B18477108985}"/>
              </a:ext>
            </a:extLst>
          </p:cNvPr>
          <p:cNvSpPr>
            <a:spLocks noGrp="1" noRot="1" noChangeAspect="1" noChangeArrowheads="1" noTextEdit="1"/>
          </p:cNvSpPr>
          <p:nvPr>
            <p:ph type="sldImg"/>
          </p:nvPr>
        </p:nvSpPr>
        <p:spPr>
          <a:ln/>
        </p:spPr>
      </p:sp>
      <p:sp>
        <p:nvSpPr>
          <p:cNvPr id="176132" name="Rectangle 3">
            <a:extLst>
              <a:ext uri="{FF2B5EF4-FFF2-40B4-BE49-F238E27FC236}">
                <a16:creationId xmlns:a16="http://schemas.microsoft.com/office/drawing/2014/main" id="{241DABBE-64DC-C263-54B9-C746CBAE42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解釋</a:t>
            </a:r>
            <a:r>
              <a:rPr lang="zh-HK" altLang="en-US" dirty="0">
                <a:latin typeface="Arial" panose="020B0604020202020204" pitchFamily="34" charset="0"/>
              </a:rPr>
              <a:t>內部報酬率</a:t>
            </a:r>
            <a:r>
              <a:rPr lang="zh-TW" altLang="en-US" dirty="0">
                <a:latin typeface="Arial" panose="020B0604020202020204" pitchFamily="34" charset="0"/>
              </a:rPr>
              <a:t>法</a:t>
            </a:r>
            <a:r>
              <a:rPr lang="zh-TW" altLang="en-US" dirty="0">
                <a:latin typeface="Calibri" panose="020F0502020204030204" pitchFamily="34" charset="0"/>
                <a:cs typeface="Times New Roman" panose="02020603050405020304" pitchFamily="18" charset="0"/>
              </a:rPr>
              <a:t>的實用性。</a:t>
            </a:r>
            <a:endParaRPr lang="en-US" altLang="zh-TW" dirty="0">
              <a:latin typeface="Arial" panose="020B0604020202020204" pitchFamily="34" charset="0"/>
            </a:endParaRPr>
          </a:p>
          <a:p>
            <a:pPr eaLnBrk="1" hangingPunct="1"/>
            <a:r>
              <a:rPr lang="en-US" altLang="zh-TW" dirty="0">
                <a:latin typeface="Arial" panose="020B0604020202020204" pitchFamily="34" charset="0"/>
              </a:rPr>
              <a:t> </a:t>
            </a: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a:extLst>
              <a:ext uri="{FF2B5EF4-FFF2-40B4-BE49-F238E27FC236}">
                <a16:creationId xmlns:a16="http://schemas.microsoft.com/office/drawing/2014/main" id="{E6552A13-B157-46A6-1356-3156C9F4D8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78F94F05-E023-F340-B129-AF1265D5D264}" type="slidenum">
              <a:rPr lang="en-US" altLang="zh-TW" smtClean="0"/>
              <a:pPr>
                <a:spcBef>
                  <a:spcPct val="0"/>
                </a:spcBef>
              </a:pPr>
              <a:t>85</a:t>
            </a:fld>
            <a:endParaRPr lang="en-US" altLang="zh-TW"/>
          </a:p>
        </p:txBody>
      </p:sp>
      <p:sp>
        <p:nvSpPr>
          <p:cNvPr id="178179" name="Rectangle 2">
            <a:extLst>
              <a:ext uri="{FF2B5EF4-FFF2-40B4-BE49-F238E27FC236}">
                <a16:creationId xmlns:a16="http://schemas.microsoft.com/office/drawing/2014/main" id="{0932E620-6BFF-7E47-8BEB-487603506267}"/>
              </a:ext>
            </a:extLst>
          </p:cNvPr>
          <p:cNvSpPr>
            <a:spLocks noGrp="1" noRot="1" noChangeAspect="1" noChangeArrowheads="1" noTextEdit="1"/>
          </p:cNvSpPr>
          <p:nvPr>
            <p:ph type="sldImg"/>
          </p:nvPr>
        </p:nvSpPr>
        <p:spPr>
          <a:ln/>
        </p:spPr>
      </p:sp>
      <p:sp>
        <p:nvSpPr>
          <p:cNvPr id="178180" name="Rectangle 3">
            <a:extLst>
              <a:ext uri="{FF2B5EF4-FFF2-40B4-BE49-F238E27FC236}">
                <a16:creationId xmlns:a16="http://schemas.microsoft.com/office/drawing/2014/main" id="{20687501-BA6C-14AB-587D-E51303515F9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解釋</a:t>
            </a:r>
            <a:r>
              <a:rPr lang="zh-HK" altLang="en-US" dirty="0">
                <a:latin typeface="Arial" panose="020B0604020202020204" pitchFamily="34" charset="0"/>
              </a:rPr>
              <a:t>內部報酬率</a:t>
            </a:r>
            <a:r>
              <a:rPr lang="zh-TW" altLang="en-US" dirty="0">
                <a:latin typeface="Arial" panose="020B0604020202020204" pitchFamily="34" charset="0"/>
              </a:rPr>
              <a:t>法</a:t>
            </a:r>
            <a:r>
              <a:rPr lang="zh-TW" altLang="en-US" dirty="0">
                <a:latin typeface="Calibri" panose="020F0502020204030204" pitchFamily="34" charset="0"/>
                <a:cs typeface="Times New Roman" panose="02020603050405020304" pitchFamily="18" charset="0"/>
              </a:rPr>
              <a:t>的限制。</a:t>
            </a:r>
            <a:endParaRPr lang="en-US" altLang="zh-TW" dirty="0">
              <a:latin typeface="Arial" panose="020B0604020202020204" pitchFamily="34" charset="0"/>
            </a:endParaRPr>
          </a:p>
          <a:p>
            <a:pPr>
              <a:buFont typeface="Wingdings" pitchFamily="2" charset="2"/>
              <a:buNone/>
            </a:pPr>
            <a:endParaRPr lang="en-US" altLang="zh-HK" b="1" dirty="0">
              <a:latin typeface="Comic Sans MS" panose="030F0902030302020204" pitchFamily="66" charset="0"/>
            </a:endParaRPr>
          </a:p>
          <a:p>
            <a:pPr eaLnBrk="1" hangingPunct="1"/>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a:extLst>
              <a:ext uri="{FF2B5EF4-FFF2-40B4-BE49-F238E27FC236}">
                <a16:creationId xmlns:a16="http://schemas.microsoft.com/office/drawing/2014/main" id="{52741A97-5163-A317-5319-75E05C9993E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BA61969D-9602-2C4B-8E7B-DA143A953B46}" type="slidenum">
              <a:rPr lang="en-US" altLang="zh-TW" smtClean="0"/>
              <a:pPr>
                <a:spcBef>
                  <a:spcPct val="0"/>
                </a:spcBef>
              </a:pPr>
              <a:t>86</a:t>
            </a:fld>
            <a:endParaRPr lang="en-US" altLang="zh-TW"/>
          </a:p>
        </p:txBody>
      </p:sp>
      <p:sp>
        <p:nvSpPr>
          <p:cNvPr id="180227" name="Rectangle 2">
            <a:extLst>
              <a:ext uri="{FF2B5EF4-FFF2-40B4-BE49-F238E27FC236}">
                <a16:creationId xmlns:a16="http://schemas.microsoft.com/office/drawing/2014/main" id="{A61CBAE4-BF19-C97B-13B8-48151A9EB20F}"/>
              </a:ext>
            </a:extLst>
          </p:cNvPr>
          <p:cNvSpPr>
            <a:spLocks noGrp="1" noRot="1" noChangeAspect="1" noChangeArrowheads="1" noTextEdit="1"/>
          </p:cNvSpPr>
          <p:nvPr>
            <p:ph type="sldImg"/>
          </p:nvPr>
        </p:nvSpPr>
        <p:spPr>
          <a:ln/>
        </p:spPr>
      </p:sp>
      <p:sp>
        <p:nvSpPr>
          <p:cNvPr id="180228" name="Rectangle 3">
            <a:extLst>
              <a:ext uri="{FF2B5EF4-FFF2-40B4-BE49-F238E27FC236}">
                <a16:creationId xmlns:a16="http://schemas.microsoft.com/office/drawing/2014/main" id="{ECEA728D-70F3-AFF1-AA36-4169B248D9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解釋</a:t>
            </a:r>
            <a:r>
              <a:rPr lang="zh-HK" altLang="en-US" dirty="0">
                <a:latin typeface="Arial" panose="020B0604020202020204" pitchFamily="34" charset="0"/>
              </a:rPr>
              <a:t>會計</a:t>
            </a:r>
            <a:r>
              <a:rPr lang="zh-TW" altLang="en-US" dirty="0">
                <a:latin typeface="Arial" panose="020B0604020202020204" pitchFamily="34" charset="0"/>
              </a:rPr>
              <a:t>報</a:t>
            </a:r>
            <a:r>
              <a:rPr lang="zh-HK" altLang="en-US" dirty="0">
                <a:latin typeface="Arial" panose="020B0604020202020204" pitchFamily="34" charset="0"/>
              </a:rPr>
              <a:t>酬率</a:t>
            </a:r>
            <a:r>
              <a:rPr lang="zh-TW" altLang="en-US" dirty="0">
                <a:latin typeface="Arial" panose="020B0604020202020204" pitchFamily="34" charset="0"/>
              </a:rPr>
              <a:t>法</a:t>
            </a:r>
            <a:r>
              <a:rPr lang="zh-TW" altLang="en-US" dirty="0">
                <a:latin typeface="Calibri" panose="020F0502020204030204" pitchFamily="34" charset="0"/>
                <a:cs typeface="Times New Roman" panose="02020603050405020304" pitchFamily="18" charset="0"/>
              </a:rPr>
              <a:t>的實用性。</a:t>
            </a:r>
            <a:endParaRPr lang="en-US" altLang="zh-TW" dirty="0">
              <a:latin typeface="Arial" panose="020B0604020202020204" pitchFamily="34" charset="0"/>
            </a:endParaRPr>
          </a:p>
          <a:p>
            <a:pPr eaLnBrk="1" hangingPunct="1"/>
            <a:endParaRPr lang="en-GB" altLang="zh-TW" dirty="0">
              <a:latin typeface="Arial" panose="020B0604020202020204" pitchFamily="34" charset="0"/>
            </a:endParaRPr>
          </a:p>
          <a:p>
            <a:pPr eaLnBrk="1" hangingPunct="1"/>
            <a:r>
              <a:rPr lang="zh-HK" altLang="en-US" dirty="0">
                <a:latin typeface="Arial" panose="020B0604020202020204" pitchFamily="34" charset="0"/>
              </a:rPr>
              <a:t>會計</a:t>
            </a:r>
            <a:r>
              <a:rPr lang="zh-TW" altLang="en-US" dirty="0">
                <a:latin typeface="Arial" panose="020B0604020202020204" pitchFamily="34" charset="0"/>
              </a:rPr>
              <a:t>報</a:t>
            </a:r>
            <a:r>
              <a:rPr lang="zh-HK" altLang="en-US" dirty="0">
                <a:latin typeface="Arial" panose="020B0604020202020204" pitchFamily="34" charset="0"/>
              </a:rPr>
              <a:t>酬率</a:t>
            </a:r>
            <a:r>
              <a:rPr lang="zh-TW" altLang="en-US" dirty="0" smtClean="0">
                <a:latin typeface="Arial" panose="020B0604020202020204" pitchFamily="34" charset="0"/>
              </a:rPr>
              <a:t>法</a:t>
            </a:r>
            <a:r>
              <a:rPr lang="zh-CN" altLang="en-US" dirty="0" smtClean="0">
                <a:latin typeface="Arial" panose="020B0604020202020204" pitchFamily="34" charset="0"/>
              </a:rPr>
              <a:t>可快速地與目標會計報酬率比較</a:t>
            </a:r>
            <a:r>
              <a:rPr lang="zh-TW" altLang="en-US" dirty="0" smtClean="0">
                <a:latin typeface="Arial" panose="020B0604020202020204" pitchFamily="34" charset="0"/>
              </a:rPr>
              <a:t>。</a:t>
            </a:r>
            <a:endParaRPr lang="en-US" altLang="zh-TW" dirty="0">
              <a:latin typeface="Arial" panose="020B0604020202020204" pitchFamily="34"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a:extLst>
              <a:ext uri="{FF2B5EF4-FFF2-40B4-BE49-F238E27FC236}">
                <a16:creationId xmlns:a16="http://schemas.microsoft.com/office/drawing/2014/main" id="{56E08219-281C-953F-C732-D341309D602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68927256-D9B2-0447-8834-CA1DECED4846}" type="slidenum">
              <a:rPr lang="en-US" altLang="zh-TW" smtClean="0"/>
              <a:pPr>
                <a:spcBef>
                  <a:spcPct val="0"/>
                </a:spcBef>
              </a:pPr>
              <a:t>87</a:t>
            </a:fld>
            <a:endParaRPr lang="en-US" altLang="zh-TW"/>
          </a:p>
        </p:txBody>
      </p:sp>
      <p:sp>
        <p:nvSpPr>
          <p:cNvPr id="182275" name="Rectangle 2">
            <a:extLst>
              <a:ext uri="{FF2B5EF4-FFF2-40B4-BE49-F238E27FC236}">
                <a16:creationId xmlns:a16="http://schemas.microsoft.com/office/drawing/2014/main" id="{7C4C66FE-1BF5-1F2A-E346-3C9A1C58B8F6}"/>
              </a:ext>
            </a:extLst>
          </p:cNvPr>
          <p:cNvSpPr>
            <a:spLocks noGrp="1" noRot="1" noChangeAspect="1" noChangeArrowheads="1" noTextEdit="1"/>
          </p:cNvSpPr>
          <p:nvPr>
            <p:ph type="sldImg"/>
          </p:nvPr>
        </p:nvSpPr>
        <p:spPr>
          <a:ln/>
        </p:spPr>
      </p:sp>
      <p:sp>
        <p:nvSpPr>
          <p:cNvPr id="182276" name="Rectangle 3">
            <a:extLst>
              <a:ext uri="{FF2B5EF4-FFF2-40B4-BE49-F238E27FC236}">
                <a16:creationId xmlns:a16="http://schemas.microsoft.com/office/drawing/2014/main" id="{94C56D37-8A34-7206-B31E-101E3C3CFE9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a:latin typeface="Arial" panose="020B0604020202020204" pitchFamily="34" charset="0"/>
              </a:rPr>
              <a:t>解釋會計</a:t>
            </a:r>
            <a:r>
              <a:rPr lang="zh-HK" altLang="en-US">
                <a:latin typeface="Arial" panose="020B0604020202020204" pitchFamily="34" charset="0"/>
              </a:rPr>
              <a:t>報酬率</a:t>
            </a:r>
            <a:r>
              <a:rPr lang="zh-TW" altLang="en-US">
                <a:latin typeface="Arial" panose="020B0604020202020204" pitchFamily="34" charset="0"/>
              </a:rPr>
              <a:t>法</a:t>
            </a:r>
            <a:r>
              <a:rPr lang="zh-TW" altLang="en-US">
                <a:latin typeface="Calibri" panose="020F0502020204030204" pitchFamily="34" charset="0"/>
                <a:cs typeface="Times New Roman" panose="02020603050405020304" pitchFamily="18" charset="0"/>
              </a:rPr>
              <a:t>的限制。</a:t>
            </a:r>
            <a:endParaRPr lang="en-US" altLang="zh-TW">
              <a:latin typeface="Arial" panose="020B0604020202020204" pitchFamily="34" charset="0"/>
            </a:endParaRPr>
          </a:p>
          <a:p>
            <a:pPr eaLnBrk="1" hangingPunct="1"/>
            <a:endParaRPr lang="en-US" altLang="zh-TW">
              <a:latin typeface="Arial" panose="020B0604020202020204" pitchFamily="34"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a:extLst>
              <a:ext uri="{FF2B5EF4-FFF2-40B4-BE49-F238E27FC236}">
                <a16:creationId xmlns:a16="http://schemas.microsoft.com/office/drawing/2014/main" id="{D2AFEA05-E2D9-2C19-D9D6-0115313FA39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272CA65B-D323-2E41-A22B-80D1C5D3AB15}" type="slidenum">
              <a:rPr lang="en-US" altLang="zh-TW" smtClean="0"/>
              <a:pPr>
                <a:spcBef>
                  <a:spcPct val="0"/>
                </a:spcBef>
              </a:pPr>
              <a:t>88</a:t>
            </a:fld>
            <a:endParaRPr lang="en-US" altLang="zh-TW"/>
          </a:p>
        </p:txBody>
      </p:sp>
      <p:sp>
        <p:nvSpPr>
          <p:cNvPr id="184323" name="Rectangle 2">
            <a:extLst>
              <a:ext uri="{FF2B5EF4-FFF2-40B4-BE49-F238E27FC236}">
                <a16:creationId xmlns:a16="http://schemas.microsoft.com/office/drawing/2014/main" id="{F030C1AD-B7BC-DFBD-7F11-BE1DDF975876}"/>
              </a:ext>
            </a:extLst>
          </p:cNvPr>
          <p:cNvSpPr>
            <a:spLocks noGrp="1" noRot="1" noChangeAspect="1" noChangeArrowheads="1" noTextEdit="1"/>
          </p:cNvSpPr>
          <p:nvPr>
            <p:ph type="sldImg"/>
          </p:nvPr>
        </p:nvSpPr>
        <p:spPr>
          <a:ln/>
        </p:spPr>
      </p:sp>
      <p:sp>
        <p:nvSpPr>
          <p:cNvPr id="184324" name="Rectangle 3">
            <a:extLst>
              <a:ext uri="{FF2B5EF4-FFF2-40B4-BE49-F238E27FC236}">
                <a16:creationId xmlns:a16="http://schemas.microsoft.com/office/drawing/2014/main" id="{A237BBC0-1CE6-E94D-EBB9-CD38E0930E2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解釋</a:t>
            </a:r>
            <a:r>
              <a:rPr lang="zh-HK" altLang="en-US" dirty="0">
                <a:latin typeface="Arial" panose="020B0604020202020204" pitchFamily="34" charset="0"/>
              </a:rPr>
              <a:t>回收期</a:t>
            </a:r>
            <a:r>
              <a:rPr lang="zh-TW" altLang="en-US" dirty="0">
                <a:latin typeface="Arial" panose="020B0604020202020204" pitchFamily="34" charset="0"/>
              </a:rPr>
              <a:t>法</a:t>
            </a:r>
            <a:r>
              <a:rPr lang="zh-TW" altLang="en-US" dirty="0">
                <a:latin typeface="Calibri" panose="020F0502020204030204" pitchFamily="34" charset="0"/>
                <a:cs typeface="Times New Roman" panose="02020603050405020304" pitchFamily="18" charset="0"/>
              </a:rPr>
              <a:t>的實用性。</a:t>
            </a:r>
            <a:endParaRPr lang="en-US" altLang="zh-TW" dirty="0">
              <a:latin typeface="Arial" panose="020B0604020202020204" pitchFamily="34" charset="0"/>
            </a:endParaRPr>
          </a:p>
          <a:p>
            <a:pPr eaLnBrk="1" hangingPunct="1"/>
            <a:endParaRPr lang="en-GB" altLang="zh-TW" dirty="0">
              <a:latin typeface="Arial" panose="020B0604020202020204" pitchFamily="34" charset="0"/>
            </a:endParaRPr>
          </a:p>
          <a:p>
            <a:pPr eaLnBrk="1" hangingPunct="1"/>
            <a:r>
              <a:rPr lang="zh-HK" altLang="en-US" dirty="0">
                <a:latin typeface="Arial" panose="020B0604020202020204" pitchFamily="34" charset="0"/>
              </a:rPr>
              <a:t>回收期</a:t>
            </a:r>
            <a:r>
              <a:rPr lang="zh-TW" altLang="en-US" dirty="0">
                <a:latin typeface="Arial" panose="020B0604020202020204" pitchFamily="34" charset="0"/>
              </a:rPr>
              <a:t>法可</a:t>
            </a:r>
            <a:r>
              <a:rPr lang="zh-TW" altLang="en-US" dirty="0" smtClean="0">
                <a:latin typeface="Arial" panose="020B0604020202020204" pitchFamily="34" charset="0"/>
              </a:rPr>
              <a:t>快速估計收</a:t>
            </a:r>
            <a:r>
              <a:rPr lang="zh-CN" altLang="en-US" dirty="0" smtClean="0">
                <a:latin typeface="Arial" panose="020B0604020202020204" pitchFamily="34" charset="0"/>
              </a:rPr>
              <a:t>回期初投資的所需時間</a:t>
            </a:r>
            <a:r>
              <a:rPr kumimoji="1" lang="zh-TW"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新細明體" pitchFamily="18" charset="-120"/>
                <a:cs typeface="Times New Roman" panose="02020603050405020304" pitchFamily="18" charset="0"/>
              </a:rPr>
              <a:t>。</a:t>
            </a:r>
            <a:r>
              <a:rPr kumimoji="1" lang="zh-CN"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新細明體" pitchFamily="18" charset="-120"/>
                <a:cs typeface="Times New Roman" panose="02020603050405020304" pitchFamily="18" charset="0"/>
              </a:rPr>
              <a:t>因此</a:t>
            </a:r>
            <a:r>
              <a:rPr kumimoji="1" lang="zh-TW"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新細明體" pitchFamily="18" charset="-120"/>
                <a:cs typeface="Times New Roman" panose="02020603050405020304" pitchFamily="18" charset="0"/>
              </a:rPr>
              <a:t>，</a:t>
            </a:r>
            <a:r>
              <a:rPr kumimoji="1" lang="zh-CN"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新細明體" pitchFamily="18" charset="-120"/>
                <a:cs typeface="Times New Roman" panose="02020603050405020304" pitchFamily="18" charset="0"/>
              </a:rPr>
              <a:t>計算方式直接且簡單易明</a:t>
            </a:r>
            <a:r>
              <a:rPr kumimoji="1" lang="zh-TW"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新細明體" pitchFamily="18" charset="-120"/>
                <a:cs typeface="Times New Roman" panose="02020603050405020304" pitchFamily="18" charset="0"/>
              </a:rPr>
              <a:t>。</a:t>
            </a:r>
            <a:endParaRPr lang="en-US" altLang="zh-TW" dirty="0">
              <a:latin typeface="Arial" panose="020B0604020202020204" pitchFamily="34" charset="0"/>
            </a:endParaRPr>
          </a:p>
          <a:p>
            <a:pPr eaLnBrk="1" hangingPunct="1"/>
            <a:endParaRPr lang="en-GB"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a:extLst>
              <a:ext uri="{FF2B5EF4-FFF2-40B4-BE49-F238E27FC236}">
                <a16:creationId xmlns:a16="http://schemas.microsoft.com/office/drawing/2014/main" id="{BB4C4A20-D267-4DF0-4A26-A9F01F20D11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557C4189-C581-124A-9492-21FAFD55DBFA}" type="slidenum">
              <a:rPr lang="en-US" altLang="zh-TW" smtClean="0"/>
              <a:pPr>
                <a:spcBef>
                  <a:spcPct val="0"/>
                </a:spcBef>
              </a:pPr>
              <a:t>89</a:t>
            </a:fld>
            <a:endParaRPr lang="en-US" altLang="zh-TW"/>
          </a:p>
        </p:txBody>
      </p:sp>
      <p:sp>
        <p:nvSpPr>
          <p:cNvPr id="186371" name="Rectangle 2">
            <a:extLst>
              <a:ext uri="{FF2B5EF4-FFF2-40B4-BE49-F238E27FC236}">
                <a16:creationId xmlns:a16="http://schemas.microsoft.com/office/drawing/2014/main" id="{3115F669-F060-D674-ED58-9A7EF8C584F9}"/>
              </a:ext>
            </a:extLst>
          </p:cNvPr>
          <p:cNvSpPr>
            <a:spLocks noGrp="1" noRot="1" noChangeAspect="1" noChangeArrowheads="1" noTextEdit="1"/>
          </p:cNvSpPr>
          <p:nvPr>
            <p:ph type="sldImg"/>
          </p:nvPr>
        </p:nvSpPr>
        <p:spPr>
          <a:ln/>
        </p:spPr>
      </p:sp>
      <p:sp>
        <p:nvSpPr>
          <p:cNvPr id="186372" name="Rectangle 3">
            <a:extLst>
              <a:ext uri="{FF2B5EF4-FFF2-40B4-BE49-F238E27FC236}">
                <a16:creationId xmlns:a16="http://schemas.microsoft.com/office/drawing/2014/main" id="{D9D65D97-1E49-1148-3035-E6B9C961C13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解釋</a:t>
            </a:r>
            <a:r>
              <a:rPr lang="zh-HK" altLang="en-US" dirty="0">
                <a:latin typeface="Arial" panose="020B0604020202020204" pitchFamily="34" charset="0"/>
              </a:rPr>
              <a:t>回收期</a:t>
            </a:r>
            <a:r>
              <a:rPr lang="zh-TW" altLang="en-US" dirty="0">
                <a:latin typeface="Arial" panose="020B0604020202020204" pitchFamily="34" charset="0"/>
              </a:rPr>
              <a:t>法</a:t>
            </a:r>
            <a:r>
              <a:rPr lang="zh-TW" altLang="en-US" dirty="0">
                <a:latin typeface="Calibri" panose="020F0502020204030204" pitchFamily="34" charset="0"/>
                <a:cs typeface="Times New Roman" panose="02020603050405020304" pitchFamily="18" charset="0"/>
              </a:rPr>
              <a:t>的限制。</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7FECE49-6EDF-48D3-22CB-74893239461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kumimoji="1" sz="1200">
                <a:solidFill>
                  <a:schemeClr val="tx1"/>
                </a:solidFill>
                <a:latin typeface="Arial" panose="020B0604020202020204" pitchFamily="34" charset="0"/>
                <a:ea typeface="新細明體" panose="02020500000000000000" pitchFamily="18" charset="-120"/>
              </a:defRPr>
            </a:lvl1pPr>
            <a:lvl2pPr marL="741363" indent="-285750" defTabSz="915988">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14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defTabSz="915988">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5813" indent="-227013" defTabSz="915988">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30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02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74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4613" indent="-227013" defTabSz="915988"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spcBef>
                <a:spcPct val="0"/>
              </a:spcBef>
            </a:pPr>
            <a:fld id="{504D8434-4C1E-134B-A182-3EC615D4AEFB}" type="slidenum">
              <a:rPr lang="en-US" altLang="zh-TW" smtClean="0"/>
              <a:pPr>
                <a:spcBef>
                  <a:spcPct val="0"/>
                </a:spcBef>
              </a:pPr>
              <a:t>9</a:t>
            </a:fld>
            <a:endParaRPr lang="en-US" altLang="zh-TW"/>
          </a:p>
        </p:txBody>
      </p:sp>
      <p:sp>
        <p:nvSpPr>
          <p:cNvPr id="22531" name="Rectangle 2">
            <a:extLst>
              <a:ext uri="{FF2B5EF4-FFF2-40B4-BE49-F238E27FC236}">
                <a16:creationId xmlns:a16="http://schemas.microsoft.com/office/drawing/2014/main" id="{1D5B9955-557A-3924-D278-EBED6BE75279}"/>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C280C91B-EB38-3582-F65D-D6D4447745E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panose="020B0604020202020204" pitchFamily="34" charset="0"/>
              </a:rPr>
              <a:t>指出接受或否決計劃的決策標準。</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r>
              <a:rPr lang="zh-TW" altLang="en-US" dirty="0">
                <a:latin typeface="Arial" panose="020B0604020202020204" pitchFamily="34" charset="0"/>
              </a:rPr>
              <a:t>淨現值可能是以下三種數值。</a:t>
            </a:r>
            <a:endParaRPr lang="en-US" altLang="zh-TW" dirty="0">
              <a:latin typeface="Arial" panose="020B0604020202020204" pitchFamily="34" charset="0"/>
            </a:endParaRPr>
          </a:p>
          <a:p>
            <a:pPr eaLnBrk="1" hangingPunct="1"/>
            <a:r>
              <a:rPr lang="zh-TW" altLang="en-US" dirty="0">
                <a:latin typeface="Arial" panose="020B0604020202020204" pitchFamily="34" charset="0"/>
              </a:rPr>
              <a:t>如淨現值＞</a:t>
            </a:r>
            <a:r>
              <a:rPr lang="en-US" altLang="zh-TW" dirty="0">
                <a:latin typeface="Arial" panose="020B0604020202020204" pitchFamily="34" charset="0"/>
              </a:rPr>
              <a:t>0</a:t>
            </a:r>
            <a:r>
              <a:rPr lang="zh-TW" altLang="en-US" dirty="0">
                <a:latin typeface="Arial" panose="020B0604020202020204" pitchFamily="34" charset="0"/>
              </a:rPr>
              <a:t>，接受該計劃。</a:t>
            </a:r>
            <a:endParaRPr lang="en-US" altLang="zh-TW" dirty="0">
              <a:latin typeface="Arial" panose="020B0604020202020204" pitchFamily="34" charset="0"/>
            </a:endParaRPr>
          </a:p>
          <a:p>
            <a:pPr eaLnBrk="1" hangingPunct="1"/>
            <a:r>
              <a:rPr lang="zh-TW" altLang="en-US" dirty="0">
                <a:latin typeface="Arial" panose="020B0604020202020204" pitchFamily="34" charset="0"/>
              </a:rPr>
              <a:t>如淨現值＜</a:t>
            </a:r>
            <a:r>
              <a:rPr lang="en-US" altLang="zh-TW" dirty="0">
                <a:latin typeface="Arial" panose="020B0604020202020204" pitchFamily="34" charset="0"/>
              </a:rPr>
              <a:t>0</a:t>
            </a:r>
            <a:r>
              <a:rPr lang="zh-TW" altLang="en-US" dirty="0">
                <a:latin typeface="Arial" panose="020B0604020202020204" pitchFamily="34" charset="0"/>
              </a:rPr>
              <a:t>，否決該計劃。</a:t>
            </a:r>
            <a:endParaRPr lang="en-US" altLang="zh-TW" dirty="0">
              <a:latin typeface="Arial" panose="020B0604020202020204" pitchFamily="34" charset="0"/>
            </a:endParaRPr>
          </a:p>
          <a:p>
            <a:pPr eaLnBrk="1" hangingPunct="1"/>
            <a:r>
              <a:rPr lang="zh-TW" altLang="en-US" dirty="0">
                <a:latin typeface="Arial" panose="020B0604020202020204" pitchFamily="34" charset="0"/>
              </a:rPr>
              <a:t>如淨現值＝</a:t>
            </a:r>
            <a:r>
              <a:rPr lang="en-US" altLang="zh-TW" dirty="0">
                <a:latin typeface="Arial" panose="020B0604020202020204" pitchFamily="34" charset="0"/>
              </a:rPr>
              <a:t>0</a:t>
            </a:r>
            <a:r>
              <a:rPr lang="zh-TW" altLang="en-US" dirty="0">
                <a:latin typeface="Arial" panose="020B0604020202020204" pitchFamily="34" charset="0"/>
              </a:rPr>
              <a:t>，我們通常會接受計劃，但這並不會增加擁有人的財富。當然，我們亦可基於相同的原因否決計劃。因此，我們需要更多資料作進一步決策。</a:t>
            </a:r>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a:p>
            <a:pPr eaLnBrk="1" hangingPunct="1"/>
            <a:endParaRPr lang="en-US" altLang="zh-TW" dirty="0">
              <a:latin typeface="Arial" panose="020B0604020202020204" pitchFamily="34" charset="0"/>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C9A0CFD4-AC8F-AC78-2E75-1B1E8F875F26}"/>
              </a:ext>
            </a:extLst>
          </p:cNvPr>
          <p:cNvSpPr>
            <a:spLocks noGrp="1" noRot="1" noChangeAspect="1" noChangeArrowheads="1" noTextEdit="1"/>
          </p:cNvSpPr>
          <p:nvPr>
            <p:ph type="sldImg"/>
          </p:nvPr>
        </p:nvSpPr>
        <p:spPr>
          <a:ln/>
        </p:spPr>
      </p:sp>
      <p:sp>
        <p:nvSpPr>
          <p:cNvPr id="188419" name="Rectangle 3">
            <a:extLst>
              <a:ext uri="{FF2B5EF4-FFF2-40B4-BE49-F238E27FC236}">
                <a16:creationId xmlns:a16="http://schemas.microsoft.com/office/drawing/2014/main" id="{3C4A4B90-E0A8-5E90-7E99-C087B70781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b="1">
                <a:latin typeface="Arial" panose="020B0604020202020204" pitchFamily="34" charset="0"/>
              </a:rPr>
              <a:t>第二課節完</a:t>
            </a:r>
            <a:endParaRPr lang="en-US" altLang="zh-TW" b="1">
              <a:latin typeface="Arial" panose="020B0604020202020204" pitchFamily="34" charset="0"/>
            </a:endParaRPr>
          </a:p>
        </p:txBody>
      </p:sp>
      <p:sp>
        <p:nvSpPr>
          <p:cNvPr id="188420" name="Slide Number Placeholder 3">
            <a:extLst>
              <a:ext uri="{FF2B5EF4-FFF2-40B4-BE49-F238E27FC236}">
                <a16:creationId xmlns:a16="http://schemas.microsoft.com/office/drawing/2014/main" id="{6B956EC2-AD13-0A18-C269-CFD95710461F}"/>
              </a:ext>
            </a:extLst>
          </p:cNvPr>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08" tIns="45854" rIns="91708" bIns="45854" anchor="b"/>
          <a:lstStyle>
            <a:lvl1pPr defTabSz="950913">
              <a:spcBef>
                <a:spcPct val="30000"/>
              </a:spcBef>
              <a:defRPr kumimoji="1" sz="1200">
                <a:solidFill>
                  <a:schemeClr val="tx1"/>
                </a:solidFill>
                <a:latin typeface="Arial" panose="020B0604020202020204" pitchFamily="34" charset="0"/>
                <a:ea typeface="新細明體" panose="02020500000000000000" pitchFamily="18" charset="-120"/>
              </a:defRPr>
            </a:lvl1pPr>
            <a:lvl2pPr marL="769938" indent="-296863" defTabSz="950913">
              <a:spcBef>
                <a:spcPct val="30000"/>
              </a:spcBef>
              <a:defRPr kumimoji="1" sz="1200">
                <a:solidFill>
                  <a:schemeClr val="tx1"/>
                </a:solidFill>
                <a:latin typeface="Arial" panose="020B0604020202020204" pitchFamily="34" charset="0"/>
                <a:ea typeface="新細明體" panose="02020500000000000000" pitchFamily="18" charset="-120"/>
              </a:defRPr>
            </a:lvl2pPr>
            <a:lvl3pPr marL="1184275"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3pPr>
            <a:lvl4pPr marL="1658938" indent="-238125" defTabSz="950913">
              <a:spcBef>
                <a:spcPct val="30000"/>
              </a:spcBef>
              <a:defRPr kumimoji="1" sz="1200">
                <a:solidFill>
                  <a:schemeClr val="tx1"/>
                </a:solidFill>
                <a:latin typeface="Arial" panose="020B0604020202020204" pitchFamily="34" charset="0"/>
                <a:ea typeface="新細明體" panose="02020500000000000000" pitchFamily="18" charset="-120"/>
              </a:defRPr>
            </a:lvl4pPr>
            <a:lvl5pPr marL="2132013" indent="-236538" defTabSz="950913">
              <a:spcBef>
                <a:spcPct val="30000"/>
              </a:spcBef>
              <a:defRPr kumimoji="1" sz="1200">
                <a:solidFill>
                  <a:schemeClr val="tx1"/>
                </a:solidFill>
                <a:latin typeface="Arial" panose="020B0604020202020204" pitchFamily="34" charset="0"/>
                <a:ea typeface="新細明體" panose="02020500000000000000" pitchFamily="18" charset="-120"/>
              </a:defRPr>
            </a:lvl5pPr>
            <a:lvl6pPr marL="25892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30464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5036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960813" indent="-236538" defTabSz="950913"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pPr>
            <a:fld id="{820C757D-D802-F043-A0DD-E83A48503902}" type="slidenum">
              <a:rPr lang="en-US" altLang="zh-TW">
                <a:cs typeface="Arial" panose="020B0604020202020204" pitchFamily="34" charset="0"/>
              </a:rPr>
              <a:pPr algn="r" eaLnBrk="1" hangingPunct="1">
                <a:spcBef>
                  <a:spcPct val="0"/>
                </a:spcBef>
              </a:pPr>
              <a:t>90</a:t>
            </a:fld>
            <a:endParaRPr lang="en-US" altLang="zh-TW">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a:extLst>
              <a:ext uri="{FF2B5EF4-FFF2-40B4-BE49-F238E27FC236}">
                <a16:creationId xmlns:a16="http://schemas.microsoft.com/office/drawing/2014/main" id="{82A77F84-ADDE-1CAF-3E2F-69A09FAE8755}"/>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8">
            <a:extLst>
              <a:ext uri="{FF2B5EF4-FFF2-40B4-BE49-F238E27FC236}">
                <a16:creationId xmlns:a16="http://schemas.microsoft.com/office/drawing/2014/main" id="{CD340912-7FEB-0195-6337-FE11CEA00504}"/>
              </a:ext>
            </a:extLst>
          </p:cNvPr>
          <p:cNvGrpSpPr>
            <a:grpSpLocks/>
          </p:cNvGrpSpPr>
          <p:nvPr/>
        </p:nvGrpSpPr>
        <p:grpSpPr bwMode="auto">
          <a:xfrm>
            <a:off x="7493000" y="2992438"/>
            <a:ext cx="1338263" cy="2189162"/>
            <a:chOff x="4704" y="1885"/>
            <a:chExt cx="843" cy="1379"/>
          </a:xfrm>
        </p:grpSpPr>
        <p:sp>
          <p:nvSpPr>
            <p:cNvPr id="4" name="Oval 9">
              <a:extLst>
                <a:ext uri="{FF2B5EF4-FFF2-40B4-BE49-F238E27FC236}">
                  <a16:creationId xmlns:a16="http://schemas.microsoft.com/office/drawing/2014/main" id="{9DA26259-97AD-F42E-0752-9AE5DBA3B9E0}"/>
                </a:ext>
              </a:extLst>
            </p:cNvPr>
            <p:cNvSpPr>
              <a:spLocks noChangeArrowheads="1"/>
            </p:cNvSpPr>
            <p:nvPr/>
          </p:nvSpPr>
          <p:spPr bwMode="auto">
            <a:xfrm>
              <a:off x="4704" y="1885"/>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5" name="Oval 10">
              <a:extLst>
                <a:ext uri="{FF2B5EF4-FFF2-40B4-BE49-F238E27FC236}">
                  <a16:creationId xmlns:a16="http://schemas.microsoft.com/office/drawing/2014/main" id="{09ED4BCA-D290-54B5-3C48-136924549E20}"/>
                </a:ext>
              </a:extLst>
            </p:cNvPr>
            <p:cNvSpPr>
              <a:spLocks noChangeArrowheads="1"/>
            </p:cNvSpPr>
            <p:nvPr/>
          </p:nvSpPr>
          <p:spPr bwMode="auto">
            <a:xfrm>
              <a:off x="4883" y="1885"/>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6" name="Oval 11">
              <a:extLst>
                <a:ext uri="{FF2B5EF4-FFF2-40B4-BE49-F238E27FC236}">
                  <a16:creationId xmlns:a16="http://schemas.microsoft.com/office/drawing/2014/main" id="{2C493D1B-3A2F-F15D-2C73-C82A4804E6B2}"/>
                </a:ext>
              </a:extLst>
            </p:cNvPr>
            <p:cNvSpPr>
              <a:spLocks noChangeArrowheads="1"/>
            </p:cNvSpPr>
            <p:nvPr/>
          </p:nvSpPr>
          <p:spPr bwMode="auto">
            <a:xfrm>
              <a:off x="5062" y="1885"/>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7" name="Oval 12">
              <a:extLst>
                <a:ext uri="{FF2B5EF4-FFF2-40B4-BE49-F238E27FC236}">
                  <a16:creationId xmlns:a16="http://schemas.microsoft.com/office/drawing/2014/main" id="{8A349343-F0FB-B8A3-7DE4-129B2ECA7BD6}"/>
                </a:ext>
              </a:extLst>
            </p:cNvPr>
            <p:cNvSpPr>
              <a:spLocks noChangeArrowheads="1"/>
            </p:cNvSpPr>
            <p:nvPr/>
          </p:nvSpPr>
          <p:spPr bwMode="auto">
            <a:xfrm>
              <a:off x="4704" y="2064"/>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8" name="Oval 13">
              <a:extLst>
                <a:ext uri="{FF2B5EF4-FFF2-40B4-BE49-F238E27FC236}">
                  <a16:creationId xmlns:a16="http://schemas.microsoft.com/office/drawing/2014/main" id="{C772241E-5B60-BF64-F576-3A93C2FF25E8}"/>
                </a:ext>
              </a:extLst>
            </p:cNvPr>
            <p:cNvSpPr>
              <a:spLocks noChangeArrowheads="1"/>
            </p:cNvSpPr>
            <p:nvPr/>
          </p:nvSpPr>
          <p:spPr bwMode="auto">
            <a:xfrm>
              <a:off x="4883" y="2064"/>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9" name="Oval 14">
              <a:extLst>
                <a:ext uri="{FF2B5EF4-FFF2-40B4-BE49-F238E27FC236}">
                  <a16:creationId xmlns:a16="http://schemas.microsoft.com/office/drawing/2014/main" id="{25E1B846-9FFD-3C38-288B-DCEDD87EA800}"/>
                </a:ext>
              </a:extLst>
            </p:cNvPr>
            <p:cNvSpPr>
              <a:spLocks noChangeArrowheads="1"/>
            </p:cNvSpPr>
            <p:nvPr/>
          </p:nvSpPr>
          <p:spPr bwMode="auto">
            <a:xfrm>
              <a:off x="5062" y="2064"/>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 name="Oval 15">
              <a:extLst>
                <a:ext uri="{FF2B5EF4-FFF2-40B4-BE49-F238E27FC236}">
                  <a16:creationId xmlns:a16="http://schemas.microsoft.com/office/drawing/2014/main" id="{5A751259-B515-08F0-9FF5-AD4817F23355}"/>
                </a:ext>
              </a:extLst>
            </p:cNvPr>
            <p:cNvSpPr>
              <a:spLocks noChangeArrowheads="1"/>
            </p:cNvSpPr>
            <p:nvPr/>
          </p:nvSpPr>
          <p:spPr bwMode="auto">
            <a:xfrm>
              <a:off x="5241" y="2064"/>
              <a:ext cx="127" cy="127"/>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1" name="Oval 16">
              <a:extLst>
                <a:ext uri="{FF2B5EF4-FFF2-40B4-BE49-F238E27FC236}">
                  <a16:creationId xmlns:a16="http://schemas.microsoft.com/office/drawing/2014/main" id="{6AE3CA48-C15D-13B6-74C3-89DC0648C497}"/>
                </a:ext>
              </a:extLst>
            </p:cNvPr>
            <p:cNvSpPr>
              <a:spLocks noChangeArrowheads="1"/>
            </p:cNvSpPr>
            <p:nvPr/>
          </p:nvSpPr>
          <p:spPr bwMode="auto">
            <a:xfrm>
              <a:off x="4704" y="2243"/>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2" name="Oval 17">
              <a:extLst>
                <a:ext uri="{FF2B5EF4-FFF2-40B4-BE49-F238E27FC236}">
                  <a16:creationId xmlns:a16="http://schemas.microsoft.com/office/drawing/2014/main" id="{47EE9AA6-3A01-3383-5B6C-7D840B772C56}"/>
                </a:ext>
              </a:extLst>
            </p:cNvPr>
            <p:cNvSpPr>
              <a:spLocks noChangeArrowheads="1"/>
            </p:cNvSpPr>
            <p:nvPr/>
          </p:nvSpPr>
          <p:spPr bwMode="auto">
            <a:xfrm>
              <a:off x="4883" y="2243"/>
              <a:ext cx="127" cy="12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3" name="Oval 18">
              <a:extLst>
                <a:ext uri="{FF2B5EF4-FFF2-40B4-BE49-F238E27FC236}">
                  <a16:creationId xmlns:a16="http://schemas.microsoft.com/office/drawing/2014/main" id="{556E291B-2FD6-DC3F-1574-EC9871DE5DE0}"/>
                </a:ext>
              </a:extLst>
            </p:cNvPr>
            <p:cNvSpPr>
              <a:spLocks noChangeArrowheads="1"/>
            </p:cNvSpPr>
            <p:nvPr/>
          </p:nvSpPr>
          <p:spPr bwMode="auto">
            <a:xfrm>
              <a:off x="5062" y="2243"/>
              <a:ext cx="127" cy="127"/>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4" name="Oval 19">
              <a:extLst>
                <a:ext uri="{FF2B5EF4-FFF2-40B4-BE49-F238E27FC236}">
                  <a16:creationId xmlns:a16="http://schemas.microsoft.com/office/drawing/2014/main" id="{AE1658B4-CCFD-E0CD-EE27-5B4346579D65}"/>
                </a:ext>
              </a:extLst>
            </p:cNvPr>
            <p:cNvSpPr>
              <a:spLocks noChangeArrowheads="1"/>
            </p:cNvSpPr>
            <p:nvPr/>
          </p:nvSpPr>
          <p:spPr bwMode="auto">
            <a:xfrm>
              <a:off x="5241" y="2243"/>
              <a:ext cx="127" cy="127"/>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5" name="Oval 20">
              <a:extLst>
                <a:ext uri="{FF2B5EF4-FFF2-40B4-BE49-F238E27FC236}">
                  <a16:creationId xmlns:a16="http://schemas.microsoft.com/office/drawing/2014/main" id="{481CD20E-5545-82F1-4AE2-24F0D8B4090E}"/>
                </a:ext>
              </a:extLst>
            </p:cNvPr>
            <p:cNvSpPr>
              <a:spLocks noChangeArrowheads="1"/>
            </p:cNvSpPr>
            <p:nvPr/>
          </p:nvSpPr>
          <p:spPr bwMode="auto">
            <a:xfrm>
              <a:off x="5420" y="2243"/>
              <a:ext cx="127" cy="127"/>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6" name="Oval 21">
              <a:extLst>
                <a:ext uri="{FF2B5EF4-FFF2-40B4-BE49-F238E27FC236}">
                  <a16:creationId xmlns:a16="http://schemas.microsoft.com/office/drawing/2014/main" id="{407C0797-8594-7214-B7B0-1011637F6EBF}"/>
                </a:ext>
              </a:extLst>
            </p:cNvPr>
            <p:cNvSpPr>
              <a:spLocks noChangeArrowheads="1"/>
            </p:cNvSpPr>
            <p:nvPr/>
          </p:nvSpPr>
          <p:spPr bwMode="auto">
            <a:xfrm>
              <a:off x="4704" y="2421"/>
              <a:ext cx="127" cy="128"/>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7" name="Oval 22">
              <a:extLst>
                <a:ext uri="{FF2B5EF4-FFF2-40B4-BE49-F238E27FC236}">
                  <a16:creationId xmlns:a16="http://schemas.microsoft.com/office/drawing/2014/main" id="{1B5D0F7B-BB49-936D-9BA0-0C66EC073A0D}"/>
                </a:ext>
              </a:extLst>
            </p:cNvPr>
            <p:cNvSpPr>
              <a:spLocks noChangeArrowheads="1"/>
            </p:cNvSpPr>
            <p:nvPr/>
          </p:nvSpPr>
          <p:spPr bwMode="auto">
            <a:xfrm>
              <a:off x="4883" y="2421"/>
              <a:ext cx="127" cy="128"/>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8" name="Oval 23">
              <a:extLst>
                <a:ext uri="{FF2B5EF4-FFF2-40B4-BE49-F238E27FC236}">
                  <a16:creationId xmlns:a16="http://schemas.microsoft.com/office/drawing/2014/main" id="{5536909C-2B0C-3581-A03B-C6161E079DA1}"/>
                </a:ext>
              </a:extLst>
            </p:cNvPr>
            <p:cNvSpPr>
              <a:spLocks noChangeArrowheads="1"/>
            </p:cNvSpPr>
            <p:nvPr/>
          </p:nvSpPr>
          <p:spPr bwMode="auto">
            <a:xfrm>
              <a:off x="5062" y="2421"/>
              <a:ext cx="127" cy="128"/>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9" name="Oval 24">
              <a:extLst>
                <a:ext uri="{FF2B5EF4-FFF2-40B4-BE49-F238E27FC236}">
                  <a16:creationId xmlns:a16="http://schemas.microsoft.com/office/drawing/2014/main" id="{A77D0300-2E4B-4E15-2DB4-A65D1D07D3BF}"/>
                </a:ext>
              </a:extLst>
            </p:cNvPr>
            <p:cNvSpPr>
              <a:spLocks noChangeArrowheads="1"/>
            </p:cNvSpPr>
            <p:nvPr/>
          </p:nvSpPr>
          <p:spPr bwMode="auto">
            <a:xfrm>
              <a:off x="5241" y="2421"/>
              <a:ext cx="127" cy="128"/>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0" name="Oval 25">
              <a:extLst>
                <a:ext uri="{FF2B5EF4-FFF2-40B4-BE49-F238E27FC236}">
                  <a16:creationId xmlns:a16="http://schemas.microsoft.com/office/drawing/2014/main" id="{F545AA4C-7C4B-4D26-4E51-C6DEDA7CA2F8}"/>
                </a:ext>
              </a:extLst>
            </p:cNvPr>
            <p:cNvSpPr>
              <a:spLocks noChangeArrowheads="1"/>
            </p:cNvSpPr>
            <p:nvPr/>
          </p:nvSpPr>
          <p:spPr bwMode="auto">
            <a:xfrm>
              <a:off x="4704" y="2600"/>
              <a:ext cx="127" cy="128"/>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1" name="Oval 26">
              <a:extLst>
                <a:ext uri="{FF2B5EF4-FFF2-40B4-BE49-F238E27FC236}">
                  <a16:creationId xmlns:a16="http://schemas.microsoft.com/office/drawing/2014/main" id="{3C44A681-508F-E99C-A94B-198EDC3FE7B1}"/>
                </a:ext>
              </a:extLst>
            </p:cNvPr>
            <p:cNvSpPr>
              <a:spLocks noChangeArrowheads="1"/>
            </p:cNvSpPr>
            <p:nvPr/>
          </p:nvSpPr>
          <p:spPr bwMode="auto">
            <a:xfrm>
              <a:off x="4883" y="2600"/>
              <a:ext cx="127" cy="128"/>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2" name="Oval 27">
              <a:extLst>
                <a:ext uri="{FF2B5EF4-FFF2-40B4-BE49-F238E27FC236}">
                  <a16:creationId xmlns:a16="http://schemas.microsoft.com/office/drawing/2014/main" id="{0C7468D2-1B6A-3922-1AC4-16AE0E531DC0}"/>
                </a:ext>
              </a:extLst>
            </p:cNvPr>
            <p:cNvSpPr>
              <a:spLocks noChangeArrowheads="1"/>
            </p:cNvSpPr>
            <p:nvPr/>
          </p:nvSpPr>
          <p:spPr bwMode="auto">
            <a:xfrm>
              <a:off x="5062" y="2600"/>
              <a:ext cx="127" cy="128"/>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3" name="Oval 28">
              <a:extLst>
                <a:ext uri="{FF2B5EF4-FFF2-40B4-BE49-F238E27FC236}">
                  <a16:creationId xmlns:a16="http://schemas.microsoft.com/office/drawing/2014/main" id="{CD2784C8-57DA-4C88-8AF4-6799200BE1D2}"/>
                </a:ext>
              </a:extLst>
            </p:cNvPr>
            <p:cNvSpPr>
              <a:spLocks noChangeArrowheads="1"/>
            </p:cNvSpPr>
            <p:nvPr/>
          </p:nvSpPr>
          <p:spPr bwMode="auto">
            <a:xfrm>
              <a:off x="5241" y="2600"/>
              <a:ext cx="127" cy="128"/>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4" name="Oval 29">
              <a:extLst>
                <a:ext uri="{FF2B5EF4-FFF2-40B4-BE49-F238E27FC236}">
                  <a16:creationId xmlns:a16="http://schemas.microsoft.com/office/drawing/2014/main" id="{94CEA8DA-12CE-0BBE-A257-2374C28FE532}"/>
                </a:ext>
              </a:extLst>
            </p:cNvPr>
            <p:cNvSpPr>
              <a:spLocks noChangeArrowheads="1"/>
            </p:cNvSpPr>
            <p:nvPr/>
          </p:nvSpPr>
          <p:spPr bwMode="auto">
            <a:xfrm>
              <a:off x="5420" y="2600"/>
              <a:ext cx="127" cy="128"/>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5" name="Oval 30">
              <a:extLst>
                <a:ext uri="{FF2B5EF4-FFF2-40B4-BE49-F238E27FC236}">
                  <a16:creationId xmlns:a16="http://schemas.microsoft.com/office/drawing/2014/main" id="{3AF2FEF1-0903-DFB7-6BC9-D40418CD3FC9}"/>
                </a:ext>
              </a:extLst>
            </p:cNvPr>
            <p:cNvSpPr>
              <a:spLocks noChangeArrowheads="1"/>
            </p:cNvSpPr>
            <p:nvPr/>
          </p:nvSpPr>
          <p:spPr bwMode="auto">
            <a:xfrm>
              <a:off x="4704" y="2779"/>
              <a:ext cx="127" cy="127"/>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6" name="Oval 31">
              <a:extLst>
                <a:ext uri="{FF2B5EF4-FFF2-40B4-BE49-F238E27FC236}">
                  <a16:creationId xmlns:a16="http://schemas.microsoft.com/office/drawing/2014/main" id="{1EEE49B2-A03E-A8A4-53C9-D14FF20C1E4E}"/>
                </a:ext>
              </a:extLst>
            </p:cNvPr>
            <p:cNvSpPr>
              <a:spLocks noChangeArrowheads="1"/>
            </p:cNvSpPr>
            <p:nvPr/>
          </p:nvSpPr>
          <p:spPr bwMode="auto">
            <a:xfrm>
              <a:off x="4883" y="2779"/>
              <a:ext cx="127" cy="127"/>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7" name="Oval 32">
              <a:extLst>
                <a:ext uri="{FF2B5EF4-FFF2-40B4-BE49-F238E27FC236}">
                  <a16:creationId xmlns:a16="http://schemas.microsoft.com/office/drawing/2014/main" id="{CB57124F-F13F-E5F0-4828-BCBD9C34D5AC}"/>
                </a:ext>
              </a:extLst>
            </p:cNvPr>
            <p:cNvSpPr>
              <a:spLocks noChangeArrowheads="1"/>
            </p:cNvSpPr>
            <p:nvPr/>
          </p:nvSpPr>
          <p:spPr bwMode="auto">
            <a:xfrm>
              <a:off x="5062" y="2779"/>
              <a:ext cx="127" cy="127"/>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8" name="Oval 33">
              <a:extLst>
                <a:ext uri="{FF2B5EF4-FFF2-40B4-BE49-F238E27FC236}">
                  <a16:creationId xmlns:a16="http://schemas.microsoft.com/office/drawing/2014/main" id="{6F233B52-7B9D-BE79-AED3-8BD07E0BC9F6}"/>
                </a:ext>
              </a:extLst>
            </p:cNvPr>
            <p:cNvSpPr>
              <a:spLocks noChangeArrowheads="1"/>
            </p:cNvSpPr>
            <p:nvPr/>
          </p:nvSpPr>
          <p:spPr bwMode="auto">
            <a:xfrm>
              <a:off x="5241" y="2779"/>
              <a:ext cx="127" cy="127"/>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29" name="Oval 34">
              <a:extLst>
                <a:ext uri="{FF2B5EF4-FFF2-40B4-BE49-F238E27FC236}">
                  <a16:creationId xmlns:a16="http://schemas.microsoft.com/office/drawing/2014/main" id="{2E531E6D-5D95-AA51-83A9-35E035D66D99}"/>
                </a:ext>
              </a:extLst>
            </p:cNvPr>
            <p:cNvSpPr>
              <a:spLocks noChangeArrowheads="1"/>
            </p:cNvSpPr>
            <p:nvPr/>
          </p:nvSpPr>
          <p:spPr bwMode="auto">
            <a:xfrm>
              <a:off x="4704" y="2958"/>
              <a:ext cx="127" cy="127"/>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30" name="Oval 35">
              <a:extLst>
                <a:ext uri="{FF2B5EF4-FFF2-40B4-BE49-F238E27FC236}">
                  <a16:creationId xmlns:a16="http://schemas.microsoft.com/office/drawing/2014/main" id="{86B56677-F4BF-19C1-08F0-4F8BD69B45F7}"/>
                </a:ext>
              </a:extLst>
            </p:cNvPr>
            <p:cNvSpPr>
              <a:spLocks noChangeArrowheads="1"/>
            </p:cNvSpPr>
            <p:nvPr/>
          </p:nvSpPr>
          <p:spPr bwMode="auto">
            <a:xfrm>
              <a:off x="4883" y="2958"/>
              <a:ext cx="127" cy="127"/>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31" name="Oval 36">
              <a:extLst>
                <a:ext uri="{FF2B5EF4-FFF2-40B4-BE49-F238E27FC236}">
                  <a16:creationId xmlns:a16="http://schemas.microsoft.com/office/drawing/2014/main" id="{45A75205-602E-887C-484D-DD970E2D8766}"/>
                </a:ext>
              </a:extLst>
            </p:cNvPr>
            <p:cNvSpPr>
              <a:spLocks noChangeArrowheads="1"/>
            </p:cNvSpPr>
            <p:nvPr/>
          </p:nvSpPr>
          <p:spPr bwMode="auto">
            <a:xfrm>
              <a:off x="5062" y="2958"/>
              <a:ext cx="127" cy="127"/>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32" name="Oval 37">
              <a:extLst>
                <a:ext uri="{FF2B5EF4-FFF2-40B4-BE49-F238E27FC236}">
                  <a16:creationId xmlns:a16="http://schemas.microsoft.com/office/drawing/2014/main" id="{563FE9E3-4F59-0550-7189-615558C72A46}"/>
                </a:ext>
              </a:extLst>
            </p:cNvPr>
            <p:cNvSpPr>
              <a:spLocks noChangeArrowheads="1"/>
            </p:cNvSpPr>
            <p:nvPr/>
          </p:nvSpPr>
          <p:spPr bwMode="auto">
            <a:xfrm>
              <a:off x="5241" y="2958"/>
              <a:ext cx="127" cy="127"/>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33" name="Oval 38">
              <a:extLst>
                <a:ext uri="{FF2B5EF4-FFF2-40B4-BE49-F238E27FC236}">
                  <a16:creationId xmlns:a16="http://schemas.microsoft.com/office/drawing/2014/main" id="{D558210A-A66F-8BCC-319E-96FFADE23954}"/>
                </a:ext>
              </a:extLst>
            </p:cNvPr>
            <p:cNvSpPr>
              <a:spLocks noChangeArrowheads="1"/>
            </p:cNvSpPr>
            <p:nvPr/>
          </p:nvSpPr>
          <p:spPr bwMode="auto">
            <a:xfrm>
              <a:off x="4883" y="3137"/>
              <a:ext cx="127" cy="127"/>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34" name="Oval 39">
              <a:extLst>
                <a:ext uri="{FF2B5EF4-FFF2-40B4-BE49-F238E27FC236}">
                  <a16:creationId xmlns:a16="http://schemas.microsoft.com/office/drawing/2014/main" id="{612D07A6-6F5A-3F57-7992-6EFDEA8CD982}"/>
                </a:ext>
              </a:extLst>
            </p:cNvPr>
            <p:cNvSpPr>
              <a:spLocks noChangeArrowheads="1"/>
            </p:cNvSpPr>
            <p:nvPr/>
          </p:nvSpPr>
          <p:spPr bwMode="auto">
            <a:xfrm>
              <a:off x="5241" y="3137"/>
              <a:ext cx="127" cy="127"/>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grpSp>
      <p:sp>
        <p:nvSpPr>
          <p:cNvPr id="35" name="Line 40">
            <a:extLst>
              <a:ext uri="{FF2B5EF4-FFF2-40B4-BE49-F238E27FC236}">
                <a16:creationId xmlns:a16="http://schemas.microsoft.com/office/drawing/2014/main" id="{3149206D-A838-5034-9173-4C98AF9443F4}"/>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1" name="Rectangle 3"/>
          <p:cNvSpPr>
            <a:spLocks noGrp="1" noChangeArrowheads="1"/>
          </p:cNvSpPr>
          <p:nvPr>
            <p:ph type="ctrTitle"/>
          </p:nvPr>
        </p:nvSpPr>
        <p:spPr>
          <a:xfrm>
            <a:off x="315913" y="466725"/>
            <a:ext cx="6781800" cy="2133600"/>
          </a:xfrm>
        </p:spPr>
        <p:txBody>
          <a:bodyPr/>
          <a:lstStyle>
            <a:lvl1pPr algn="r">
              <a:defRPr sz="4700"/>
            </a:lvl1pPr>
          </a:lstStyle>
          <a:p>
            <a:r>
              <a:rPr lang="zh-TW" altLang="en-US"/>
              <a:t>按一下以編輯母片標題樣式</a:t>
            </a:r>
          </a:p>
        </p:txBody>
      </p:sp>
      <p:sp>
        <p:nvSpPr>
          <p:cNvPr id="3277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zh-TW" altLang="en-US"/>
              <a:t>按一下以編輯母片副標題樣式</a:t>
            </a:r>
          </a:p>
        </p:txBody>
      </p:sp>
      <p:sp>
        <p:nvSpPr>
          <p:cNvPr id="36" name="Rectangle 5">
            <a:extLst>
              <a:ext uri="{FF2B5EF4-FFF2-40B4-BE49-F238E27FC236}">
                <a16:creationId xmlns:a16="http://schemas.microsoft.com/office/drawing/2014/main" id="{5D13E261-E38A-81D2-E729-EEE9836F079B}"/>
              </a:ext>
            </a:extLst>
          </p:cNvPr>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000">
                <a:cs typeface="Arial" panose="020B0604020202020204" pitchFamily="34" charset="0"/>
              </a:defRPr>
            </a:lvl1pPr>
          </a:lstStyle>
          <a:p>
            <a:pPr>
              <a:defRPr/>
            </a:pPr>
            <a:fld id="{48536FB1-D1BF-2040-8507-2078B47C43BB}" type="datetime1">
              <a:rPr lang="zh-TW" altLang="en-US"/>
              <a:pPr>
                <a:defRPr/>
              </a:pPr>
              <a:t>2024/3/4</a:t>
            </a:fld>
            <a:endParaRPr lang="en-US" altLang="zh-TW"/>
          </a:p>
        </p:txBody>
      </p:sp>
      <p:sp>
        <p:nvSpPr>
          <p:cNvPr id="37" name="Rectangle 6">
            <a:extLst>
              <a:ext uri="{FF2B5EF4-FFF2-40B4-BE49-F238E27FC236}">
                <a16:creationId xmlns:a16="http://schemas.microsoft.com/office/drawing/2014/main" id="{5131BD3E-24B7-F01F-93AF-39E66A6BC72A}"/>
              </a:ext>
            </a:extLst>
          </p:cNvPr>
          <p:cNvSpPr>
            <a:spLocks noGrp="1" noChangeArrowheads="1"/>
          </p:cNvSpPr>
          <p:nvPr>
            <p:ph type="ftr" sz="quarter" idx="11"/>
          </p:nvPr>
        </p:nvSpPr>
        <p:spPr/>
        <p:txBody>
          <a:bodyPr/>
          <a:lstStyle>
            <a:lvl1pPr>
              <a:defRPr/>
            </a:lvl1pPr>
          </a:lstStyle>
          <a:p>
            <a:pPr>
              <a:defRPr/>
            </a:pPr>
            <a:endParaRPr lang="en-US" altLang="zh-TW"/>
          </a:p>
        </p:txBody>
      </p:sp>
    </p:spTree>
    <p:extLst>
      <p:ext uri="{BB962C8B-B14F-4D97-AF65-F5344CB8AC3E}">
        <p14:creationId xmlns:p14="http://schemas.microsoft.com/office/powerpoint/2010/main" val="187422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EE24AC1-E3AB-94A5-8514-A0501CC9501E}"/>
              </a:ext>
            </a:extLst>
          </p:cNvPr>
          <p:cNvSpPr>
            <a:spLocks noGrp="1" noChangeArrowheads="1"/>
          </p:cNvSpPr>
          <p:nvPr>
            <p:ph type="ftr" sz="quarter" idx="10"/>
          </p:nvPr>
        </p:nvSpPr>
        <p:spPr>
          <a:ln/>
        </p:spPr>
        <p:txBody>
          <a:bodyPr/>
          <a:lstStyle>
            <a:lvl1pPr>
              <a:defRPr/>
            </a:lvl1pPr>
          </a:lstStyle>
          <a:p>
            <a:pPr>
              <a:defRPr/>
            </a:pPr>
            <a:fld id="{A7755B50-2795-E14F-BD8C-6DE69414E93D}" type="slidenum">
              <a:rPr lang="en-US" altLang="zh-TW"/>
              <a:pPr>
                <a:defRPr/>
              </a:pPr>
              <a:t>‹#›</a:t>
            </a:fld>
            <a:endParaRPr lang="en-US" altLang="zh-TW"/>
          </a:p>
        </p:txBody>
      </p:sp>
    </p:spTree>
    <p:extLst>
      <p:ext uri="{BB962C8B-B14F-4D97-AF65-F5344CB8AC3E}">
        <p14:creationId xmlns:p14="http://schemas.microsoft.com/office/powerpoint/2010/main" val="9813203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F6A64EFF-ED5D-F7DE-35A2-3514481C8870}"/>
              </a:ext>
            </a:extLst>
          </p:cNvPr>
          <p:cNvSpPr>
            <a:spLocks noGrp="1" noChangeArrowheads="1"/>
          </p:cNvSpPr>
          <p:nvPr>
            <p:ph type="ftr" sz="quarter" idx="10"/>
          </p:nvPr>
        </p:nvSpPr>
        <p:spPr>
          <a:ln/>
        </p:spPr>
        <p:txBody>
          <a:bodyPr/>
          <a:lstStyle>
            <a:lvl1pPr>
              <a:defRPr/>
            </a:lvl1pPr>
          </a:lstStyle>
          <a:p>
            <a:pPr>
              <a:defRPr/>
            </a:pPr>
            <a:fld id="{BE982B67-48C7-A54B-A707-9F30207E8D46}" type="slidenum">
              <a:rPr lang="en-US" altLang="zh-TW"/>
              <a:pPr>
                <a:defRPr/>
              </a:pPr>
              <a:t>‹#›</a:t>
            </a:fld>
            <a:endParaRPr lang="en-US" altLang="zh-TW"/>
          </a:p>
        </p:txBody>
      </p:sp>
    </p:spTree>
    <p:extLst>
      <p:ext uri="{BB962C8B-B14F-4D97-AF65-F5344CB8AC3E}">
        <p14:creationId xmlns:p14="http://schemas.microsoft.com/office/powerpoint/2010/main" val="28446461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13AAD609-EE82-F27F-752E-D5904EB90E73}"/>
              </a:ext>
            </a:extLst>
          </p:cNvPr>
          <p:cNvSpPr>
            <a:spLocks noGrp="1" noChangeArrowheads="1"/>
          </p:cNvSpPr>
          <p:nvPr>
            <p:ph type="ftr" sz="quarter" idx="10"/>
          </p:nvPr>
        </p:nvSpPr>
        <p:spPr>
          <a:ln/>
        </p:spPr>
        <p:txBody>
          <a:bodyPr/>
          <a:lstStyle>
            <a:lvl1pPr>
              <a:defRPr/>
            </a:lvl1pPr>
          </a:lstStyle>
          <a:p>
            <a:pPr>
              <a:defRPr/>
            </a:pPr>
            <a:fld id="{C5391704-9EF6-E94D-8FE0-5FFA849FD104}" type="slidenum">
              <a:rPr lang="en-US" altLang="zh-TW"/>
              <a:pPr>
                <a:defRPr/>
              </a:pPr>
              <a:t>‹#›</a:t>
            </a:fld>
            <a:endParaRPr lang="en-US" altLang="zh-TW"/>
          </a:p>
        </p:txBody>
      </p:sp>
    </p:spTree>
    <p:extLst>
      <p:ext uri="{BB962C8B-B14F-4D97-AF65-F5344CB8AC3E}">
        <p14:creationId xmlns:p14="http://schemas.microsoft.com/office/powerpoint/2010/main" val="1344207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able Placeholder 2"/>
          <p:cNvSpPr>
            <a:spLocks noGrp="1"/>
          </p:cNvSpPr>
          <p:nvPr>
            <p:ph type="tbl" idx="1"/>
          </p:nvPr>
        </p:nvSpPr>
        <p:spPr>
          <a:xfrm>
            <a:off x="457200" y="1719263"/>
            <a:ext cx="8229600" cy="4411662"/>
          </a:xfrm>
        </p:spPr>
        <p:txBody>
          <a:bodyPr/>
          <a:lstStyle/>
          <a:p>
            <a:pPr lvl="0"/>
            <a:endParaRPr lang="en-US" noProof="0"/>
          </a:p>
        </p:txBody>
      </p:sp>
      <p:sp>
        <p:nvSpPr>
          <p:cNvPr id="4" name="Rectangle 6">
            <a:extLst>
              <a:ext uri="{FF2B5EF4-FFF2-40B4-BE49-F238E27FC236}">
                <a16:creationId xmlns:a16="http://schemas.microsoft.com/office/drawing/2014/main" id="{14557E93-EEA4-00A0-DA8A-5A1BF734BB42}"/>
              </a:ext>
            </a:extLst>
          </p:cNvPr>
          <p:cNvSpPr>
            <a:spLocks noGrp="1" noChangeArrowheads="1"/>
          </p:cNvSpPr>
          <p:nvPr>
            <p:ph type="ftr" sz="quarter" idx="10"/>
          </p:nvPr>
        </p:nvSpPr>
        <p:spPr>
          <a:ln/>
        </p:spPr>
        <p:txBody>
          <a:bodyPr/>
          <a:lstStyle>
            <a:lvl1pPr>
              <a:defRPr/>
            </a:lvl1pPr>
          </a:lstStyle>
          <a:p>
            <a:pPr>
              <a:defRPr/>
            </a:pPr>
            <a:fld id="{A2954E53-E5A2-9C4A-AAE9-BB5907F54C19}" type="slidenum">
              <a:rPr lang="en-US" altLang="zh-TW"/>
              <a:pPr>
                <a:defRPr/>
              </a:pPr>
              <a:t>‹#›</a:t>
            </a:fld>
            <a:endParaRPr lang="en-US" altLang="zh-TW"/>
          </a:p>
        </p:txBody>
      </p:sp>
    </p:spTree>
    <p:extLst>
      <p:ext uri="{BB962C8B-B14F-4D97-AF65-F5344CB8AC3E}">
        <p14:creationId xmlns:p14="http://schemas.microsoft.com/office/powerpoint/2010/main" val="71659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326477BA-577C-6E9C-9323-9877B0DD309F}"/>
              </a:ext>
            </a:extLst>
          </p:cNvPr>
          <p:cNvSpPr>
            <a:spLocks noGrp="1" noChangeArrowheads="1"/>
          </p:cNvSpPr>
          <p:nvPr>
            <p:ph type="ftr" sz="quarter" idx="10"/>
          </p:nvPr>
        </p:nvSpPr>
        <p:spPr>
          <a:ln/>
        </p:spPr>
        <p:txBody>
          <a:bodyPr/>
          <a:lstStyle>
            <a:lvl1pPr>
              <a:defRPr/>
            </a:lvl1pPr>
          </a:lstStyle>
          <a:p>
            <a:pPr>
              <a:defRPr/>
            </a:pPr>
            <a:fld id="{841E7BD6-AF11-6A43-89E5-62B2522D2D03}" type="slidenum">
              <a:rPr lang="en-US" altLang="zh-TW"/>
              <a:pPr>
                <a:defRPr/>
              </a:pPr>
              <a:t>‹#›</a:t>
            </a:fld>
            <a:endParaRPr lang="en-US" altLang="zh-TW"/>
          </a:p>
        </p:txBody>
      </p:sp>
    </p:spTree>
    <p:extLst>
      <p:ext uri="{BB962C8B-B14F-4D97-AF65-F5344CB8AC3E}">
        <p14:creationId xmlns:p14="http://schemas.microsoft.com/office/powerpoint/2010/main" val="35119112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033537B8-0229-3311-33E0-18BBF0D57AFB}"/>
              </a:ext>
            </a:extLst>
          </p:cNvPr>
          <p:cNvSpPr>
            <a:spLocks noGrp="1" noChangeArrowheads="1"/>
          </p:cNvSpPr>
          <p:nvPr>
            <p:ph type="ftr" sz="quarter" idx="10"/>
          </p:nvPr>
        </p:nvSpPr>
        <p:spPr>
          <a:ln/>
        </p:spPr>
        <p:txBody>
          <a:bodyPr/>
          <a:lstStyle>
            <a:lvl1pPr>
              <a:defRPr/>
            </a:lvl1pPr>
          </a:lstStyle>
          <a:p>
            <a:pPr>
              <a:defRPr/>
            </a:pPr>
            <a:fld id="{9827050B-4A92-3D49-96EA-945FB5E65A79}" type="slidenum">
              <a:rPr lang="en-US" altLang="zh-TW"/>
              <a:pPr>
                <a:defRPr/>
              </a:pPr>
              <a:t>‹#›</a:t>
            </a:fld>
            <a:endParaRPr lang="en-US" altLang="zh-TW"/>
          </a:p>
        </p:txBody>
      </p:sp>
    </p:spTree>
    <p:extLst>
      <p:ext uri="{BB962C8B-B14F-4D97-AF65-F5344CB8AC3E}">
        <p14:creationId xmlns:p14="http://schemas.microsoft.com/office/powerpoint/2010/main" val="2001162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51D6BD4D-82F8-453F-7ECE-AFCB398C3126}"/>
              </a:ext>
            </a:extLst>
          </p:cNvPr>
          <p:cNvSpPr>
            <a:spLocks noGrp="1" noChangeArrowheads="1"/>
          </p:cNvSpPr>
          <p:nvPr>
            <p:ph type="ftr" sz="quarter" idx="10"/>
          </p:nvPr>
        </p:nvSpPr>
        <p:spPr>
          <a:ln/>
        </p:spPr>
        <p:txBody>
          <a:bodyPr/>
          <a:lstStyle>
            <a:lvl1pPr>
              <a:defRPr/>
            </a:lvl1pPr>
          </a:lstStyle>
          <a:p>
            <a:pPr>
              <a:defRPr/>
            </a:pPr>
            <a:fld id="{3F46AAE1-FDA5-5948-BF42-2D45DBFAA599}" type="slidenum">
              <a:rPr lang="en-US" altLang="zh-TW"/>
              <a:pPr>
                <a:defRPr/>
              </a:pPr>
              <a:t>‹#›</a:t>
            </a:fld>
            <a:endParaRPr lang="en-US" altLang="zh-TW"/>
          </a:p>
        </p:txBody>
      </p:sp>
    </p:spTree>
    <p:extLst>
      <p:ext uri="{BB962C8B-B14F-4D97-AF65-F5344CB8AC3E}">
        <p14:creationId xmlns:p14="http://schemas.microsoft.com/office/powerpoint/2010/main" val="250286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96A30D0-5CBD-45CE-22E2-731DB3877221}"/>
              </a:ext>
            </a:extLst>
          </p:cNvPr>
          <p:cNvSpPr>
            <a:spLocks noGrp="1" noChangeArrowheads="1"/>
          </p:cNvSpPr>
          <p:nvPr>
            <p:ph type="ftr" sz="quarter" idx="10"/>
          </p:nvPr>
        </p:nvSpPr>
        <p:spPr>
          <a:ln/>
        </p:spPr>
        <p:txBody>
          <a:bodyPr/>
          <a:lstStyle>
            <a:lvl1pPr>
              <a:defRPr/>
            </a:lvl1pPr>
          </a:lstStyle>
          <a:p>
            <a:pPr>
              <a:defRPr/>
            </a:pPr>
            <a:fld id="{70816091-7D6A-044F-9FD9-A61838F1381B}" type="slidenum">
              <a:rPr lang="en-US" altLang="zh-TW"/>
              <a:pPr>
                <a:defRPr/>
              </a:pPr>
              <a:t>‹#›</a:t>
            </a:fld>
            <a:endParaRPr lang="en-US" altLang="zh-TW"/>
          </a:p>
        </p:txBody>
      </p:sp>
    </p:spTree>
    <p:extLst>
      <p:ext uri="{BB962C8B-B14F-4D97-AF65-F5344CB8AC3E}">
        <p14:creationId xmlns:p14="http://schemas.microsoft.com/office/powerpoint/2010/main" val="4908461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2B79C4EE-A3C3-EDC2-6E87-C2255A0B7107}"/>
              </a:ext>
            </a:extLst>
          </p:cNvPr>
          <p:cNvSpPr>
            <a:spLocks noGrp="1" noChangeArrowheads="1"/>
          </p:cNvSpPr>
          <p:nvPr>
            <p:ph type="ftr" sz="quarter" idx="10"/>
          </p:nvPr>
        </p:nvSpPr>
        <p:spPr>
          <a:ln/>
        </p:spPr>
        <p:txBody>
          <a:bodyPr/>
          <a:lstStyle>
            <a:lvl1pPr>
              <a:defRPr/>
            </a:lvl1pPr>
          </a:lstStyle>
          <a:p>
            <a:pPr>
              <a:defRPr/>
            </a:pPr>
            <a:fld id="{9B3FD7B8-A846-A04E-A2A9-19A22BBFF9C7}" type="slidenum">
              <a:rPr lang="en-US" altLang="zh-TW"/>
              <a:pPr>
                <a:defRPr/>
              </a:pPr>
              <a:t>‹#›</a:t>
            </a:fld>
            <a:endParaRPr lang="en-US" altLang="zh-TW"/>
          </a:p>
        </p:txBody>
      </p:sp>
    </p:spTree>
    <p:extLst>
      <p:ext uri="{BB962C8B-B14F-4D97-AF65-F5344CB8AC3E}">
        <p14:creationId xmlns:p14="http://schemas.microsoft.com/office/powerpoint/2010/main" val="16595447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9784C2C-608A-BBC1-6334-BD150E3742EE}"/>
              </a:ext>
            </a:extLst>
          </p:cNvPr>
          <p:cNvSpPr>
            <a:spLocks noGrp="1" noChangeArrowheads="1"/>
          </p:cNvSpPr>
          <p:nvPr>
            <p:ph type="ftr" sz="quarter" idx="10"/>
          </p:nvPr>
        </p:nvSpPr>
        <p:spPr>
          <a:ln/>
        </p:spPr>
        <p:txBody>
          <a:bodyPr/>
          <a:lstStyle>
            <a:lvl1pPr>
              <a:defRPr/>
            </a:lvl1pPr>
          </a:lstStyle>
          <a:p>
            <a:pPr>
              <a:defRPr/>
            </a:pPr>
            <a:fld id="{A8F99A7F-651E-B149-A875-083B336DE8FC}" type="slidenum">
              <a:rPr lang="en-US" altLang="zh-TW"/>
              <a:pPr>
                <a:defRPr/>
              </a:pPr>
              <a:t>‹#›</a:t>
            </a:fld>
            <a:endParaRPr lang="en-US" altLang="zh-TW"/>
          </a:p>
        </p:txBody>
      </p:sp>
    </p:spTree>
    <p:extLst>
      <p:ext uri="{BB962C8B-B14F-4D97-AF65-F5344CB8AC3E}">
        <p14:creationId xmlns:p14="http://schemas.microsoft.com/office/powerpoint/2010/main" val="19717571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1937435-4702-3932-3C5A-71600C359689}"/>
              </a:ext>
            </a:extLst>
          </p:cNvPr>
          <p:cNvSpPr>
            <a:spLocks noGrp="1" noChangeArrowheads="1"/>
          </p:cNvSpPr>
          <p:nvPr>
            <p:ph type="ftr" sz="quarter" idx="10"/>
          </p:nvPr>
        </p:nvSpPr>
        <p:spPr>
          <a:ln/>
        </p:spPr>
        <p:txBody>
          <a:bodyPr/>
          <a:lstStyle>
            <a:lvl1pPr>
              <a:defRPr/>
            </a:lvl1pPr>
          </a:lstStyle>
          <a:p>
            <a:pPr>
              <a:defRPr/>
            </a:pPr>
            <a:fld id="{699FE1FA-29F1-0E43-BDC7-617BFE03DDEC}" type="slidenum">
              <a:rPr lang="en-US" altLang="zh-TW"/>
              <a:pPr>
                <a:defRPr/>
              </a:pPr>
              <a:t>‹#›</a:t>
            </a:fld>
            <a:endParaRPr lang="en-US" altLang="zh-TW"/>
          </a:p>
        </p:txBody>
      </p:sp>
    </p:spTree>
    <p:extLst>
      <p:ext uri="{BB962C8B-B14F-4D97-AF65-F5344CB8AC3E}">
        <p14:creationId xmlns:p14="http://schemas.microsoft.com/office/powerpoint/2010/main" val="37818039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B299F1F9-E6CA-4245-72CC-9A76D480B0A2}"/>
              </a:ext>
            </a:extLst>
          </p:cNvPr>
          <p:cNvSpPr>
            <a:spLocks noGrp="1" noChangeArrowheads="1"/>
          </p:cNvSpPr>
          <p:nvPr>
            <p:ph type="ftr" sz="quarter" idx="10"/>
          </p:nvPr>
        </p:nvSpPr>
        <p:spPr>
          <a:ln/>
        </p:spPr>
        <p:txBody>
          <a:bodyPr/>
          <a:lstStyle>
            <a:lvl1pPr>
              <a:defRPr/>
            </a:lvl1pPr>
          </a:lstStyle>
          <a:p>
            <a:pPr>
              <a:defRPr/>
            </a:pPr>
            <a:fld id="{D861DB6B-2FBB-F14D-A591-9EAB4555BB4D}" type="slidenum">
              <a:rPr lang="en-US" altLang="zh-TW"/>
              <a:pPr>
                <a:defRPr/>
              </a:pPr>
              <a:t>‹#›</a:t>
            </a:fld>
            <a:endParaRPr lang="en-US" altLang="zh-TW"/>
          </a:p>
        </p:txBody>
      </p:sp>
    </p:spTree>
    <p:extLst>
      <p:ext uri="{BB962C8B-B14F-4D97-AF65-F5344CB8AC3E}">
        <p14:creationId xmlns:p14="http://schemas.microsoft.com/office/powerpoint/2010/main" val="39513674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B3F4426A-B8D0-9A54-CA22-19B937D1344C}"/>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a:extLst>
              <a:ext uri="{FF2B5EF4-FFF2-40B4-BE49-F238E27FC236}">
                <a16:creationId xmlns:a16="http://schemas.microsoft.com/office/drawing/2014/main" id="{FB6DCA72-1E8E-95E5-E4D4-CC78EDE37BAD}"/>
              </a:ext>
            </a:extLst>
          </p:cNvPr>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8" name="Rectangle 4">
            <a:extLst>
              <a:ext uri="{FF2B5EF4-FFF2-40B4-BE49-F238E27FC236}">
                <a16:creationId xmlns:a16="http://schemas.microsoft.com/office/drawing/2014/main" id="{3C09416F-EA94-BEF2-9CC9-4D9CE5900821}"/>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1750" name="Rectangle 6">
            <a:extLst>
              <a:ext uri="{FF2B5EF4-FFF2-40B4-BE49-F238E27FC236}">
                <a16:creationId xmlns:a16="http://schemas.microsoft.com/office/drawing/2014/main" id="{6EAD6739-4F9F-0D56-399B-EEFA4CF2F6E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000">
                <a:cs typeface="Arial" panose="020B0604020202020204" pitchFamily="34" charset="0"/>
              </a:defRPr>
            </a:lvl1pPr>
          </a:lstStyle>
          <a:p>
            <a:pPr>
              <a:defRPr/>
            </a:pPr>
            <a:fld id="{BCB4D88E-45F6-274C-A536-4E7338D93397}" type="slidenum">
              <a:rPr lang="en-US" altLang="zh-TW"/>
              <a:pPr>
                <a:defRPr/>
              </a:pPr>
              <a:t>‹#›</a:t>
            </a:fld>
            <a:endParaRPr lang="en-US" altLang="zh-TW"/>
          </a:p>
        </p:txBody>
      </p:sp>
      <p:grpSp>
        <p:nvGrpSpPr>
          <p:cNvPr id="1030" name="Group 8">
            <a:extLst>
              <a:ext uri="{FF2B5EF4-FFF2-40B4-BE49-F238E27FC236}">
                <a16:creationId xmlns:a16="http://schemas.microsoft.com/office/drawing/2014/main" id="{D579E713-F3CD-9E09-C85F-B63D6E80BE96}"/>
              </a:ext>
            </a:extLst>
          </p:cNvPr>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id="{8B4684FA-9308-FE9F-3761-EA29C6CC33B1}"/>
                </a:ext>
              </a:extLst>
            </p:cNvPr>
            <p:cNvSpPr>
              <a:spLocks noChangeArrowheads="1"/>
            </p:cNvSpPr>
            <p:nvPr/>
          </p:nvSpPr>
          <p:spPr bwMode="auto">
            <a:xfrm>
              <a:off x="5136" y="960"/>
              <a:ext cx="80" cy="80"/>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34" name="Oval 10">
              <a:extLst>
                <a:ext uri="{FF2B5EF4-FFF2-40B4-BE49-F238E27FC236}">
                  <a16:creationId xmlns:a16="http://schemas.microsoft.com/office/drawing/2014/main" id="{BC1F105A-26EB-7DB5-16D4-8E32B2A6FF6A}"/>
                </a:ext>
              </a:extLst>
            </p:cNvPr>
            <p:cNvSpPr>
              <a:spLocks noChangeArrowheads="1"/>
            </p:cNvSpPr>
            <p:nvPr/>
          </p:nvSpPr>
          <p:spPr bwMode="auto">
            <a:xfrm>
              <a:off x="5248" y="960"/>
              <a:ext cx="79" cy="80"/>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35" name="Oval 11">
              <a:extLst>
                <a:ext uri="{FF2B5EF4-FFF2-40B4-BE49-F238E27FC236}">
                  <a16:creationId xmlns:a16="http://schemas.microsoft.com/office/drawing/2014/main" id="{87482408-59EE-2337-5C73-E671DDD6FA87}"/>
                </a:ext>
              </a:extLst>
            </p:cNvPr>
            <p:cNvSpPr>
              <a:spLocks noChangeArrowheads="1"/>
            </p:cNvSpPr>
            <p:nvPr/>
          </p:nvSpPr>
          <p:spPr bwMode="auto">
            <a:xfrm>
              <a:off x="5360" y="960"/>
              <a:ext cx="76" cy="80"/>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36" name="Oval 12">
              <a:extLst>
                <a:ext uri="{FF2B5EF4-FFF2-40B4-BE49-F238E27FC236}">
                  <a16:creationId xmlns:a16="http://schemas.microsoft.com/office/drawing/2014/main" id="{7F16F853-536D-E264-3AAB-8909AD82F09C}"/>
                </a:ext>
              </a:extLst>
            </p:cNvPr>
            <p:cNvSpPr>
              <a:spLocks noChangeArrowheads="1"/>
            </p:cNvSpPr>
            <p:nvPr/>
          </p:nvSpPr>
          <p:spPr bwMode="auto">
            <a:xfrm>
              <a:off x="5136" y="1072"/>
              <a:ext cx="80" cy="7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37" name="Oval 13">
              <a:extLst>
                <a:ext uri="{FF2B5EF4-FFF2-40B4-BE49-F238E27FC236}">
                  <a16:creationId xmlns:a16="http://schemas.microsoft.com/office/drawing/2014/main" id="{DE3DFCC5-84BC-27CB-0C66-073461CD2297}"/>
                </a:ext>
              </a:extLst>
            </p:cNvPr>
            <p:cNvSpPr>
              <a:spLocks noChangeArrowheads="1"/>
            </p:cNvSpPr>
            <p:nvPr/>
          </p:nvSpPr>
          <p:spPr bwMode="auto">
            <a:xfrm>
              <a:off x="5248" y="1072"/>
              <a:ext cx="79" cy="7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38" name="Oval 14">
              <a:extLst>
                <a:ext uri="{FF2B5EF4-FFF2-40B4-BE49-F238E27FC236}">
                  <a16:creationId xmlns:a16="http://schemas.microsoft.com/office/drawing/2014/main" id="{B50088F5-3543-BF67-A617-082451465746}"/>
                </a:ext>
              </a:extLst>
            </p:cNvPr>
            <p:cNvSpPr>
              <a:spLocks noChangeArrowheads="1"/>
            </p:cNvSpPr>
            <p:nvPr/>
          </p:nvSpPr>
          <p:spPr bwMode="auto">
            <a:xfrm>
              <a:off x="5360" y="1072"/>
              <a:ext cx="76" cy="77"/>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39" name="Oval 15">
              <a:extLst>
                <a:ext uri="{FF2B5EF4-FFF2-40B4-BE49-F238E27FC236}">
                  <a16:creationId xmlns:a16="http://schemas.microsoft.com/office/drawing/2014/main" id="{6A2F2D48-6C42-852A-526E-12D10D9B19DE}"/>
                </a:ext>
              </a:extLst>
            </p:cNvPr>
            <p:cNvSpPr>
              <a:spLocks noChangeArrowheads="1"/>
            </p:cNvSpPr>
            <p:nvPr/>
          </p:nvSpPr>
          <p:spPr bwMode="auto">
            <a:xfrm>
              <a:off x="5472" y="1072"/>
              <a:ext cx="73" cy="77"/>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0" name="Oval 16">
              <a:extLst>
                <a:ext uri="{FF2B5EF4-FFF2-40B4-BE49-F238E27FC236}">
                  <a16:creationId xmlns:a16="http://schemas.microsoft.com/office/drawing/2014/main" id="{F3E8EB2F-D4AE-CE66-03DF-3F1864328514}"/>
                </a:ext>
              </a:extLst>
            </p:cNvPr>
            <p:cNvSpPr>
              <a:spLocks noChangeArrowheads="1"/>
            </p:cNvSpPr>
            <p:nvPr/>
          </p:nvSpPr>
          <p:spPr bwMode="auto">
            <a:xfrm>
              <a:off x="5136" y="1184"/>
              <a:ext cx="80" cy="73"/>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1" name="Oval 17">
              <a:extLst>
                <a:ext uri="{FF2B5EF4-FFF2-40B4-BE49-F238E27FC236}">
                  <a16:creationId xmlns:a16="http://schemas.microsoft.com/office/drawing/2014/main" id="{83DA8610-3E84-088B-F804-FEB327586F47}"/>
                </a:ext>
              </a:extLst>
            </p:cNvPr>
            <p:cNvSpPr>
              <a:spLocks noChangeArrowheads="1"/>
            </p:cNvSpPr>
            <p:nvPr/>
          </p:nvSpPr>
          <p:spPr bwMode="auto">
            <a:xfrm>
              <a:off x="5248" y="1184"/>
              <a:ext cx="79" cy="73"/>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2" name="Oval 18">
              <a:extLst>
                <a:ext uri="{FF2B5EF4-FFF2-40B4-BE49-F238E27FC236}">
                  <a16:creationId xmlns:a16="http://schemas.microsoft.com/office/drawing/2014/main" id="{6311B75A-3F47-ACC6-8F70-317F1C4627AF}"/>
                </a:ext>
              </a:extLst>
            </p:cNvPr>
            <p:cNvSpPr>
              <a:spLocks noChangeArrowheads="1"/>
            </p:cNvSpPr>
            <p:nvPr/>
          </p:nvSpPr>
          <p:spPr bwMode="auto">
            <a:xfrm>
              <a:off x="5360" y="1184"/>
              <a:ext cx="76" cy="73"/>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3" name="Oval 19">
              <a:extLst>
                <a:ext uri="{FF2B5EF4-FFF2-40B4-BE49-F238E27FC236}">
                  <a16:creationId xmlns:a16="http://schemas.microsoft.com/office/drawing/2014/main" id="{61C206E5-058B-4176-DD2F-0F824631EDE8}"/>
                </a:ext>
              </a:extLst>
            </p:cNvPr>
            <p:cNvSpPr>
              <a:spLocks noChangeArrowheads="1"/>
            </p:cNvSpPr>
            <p:nvPr/>
          </p:nvSpPr>
          <p:spPr bwMode="auto">
            <a:xfrm>
              <a:off x="5472" y="1184"/>
              <a:ext cx="73" cy="73"/>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4" name="Oval 20">
              <a:extLst>
                <a:ext uri="{FF2B5EF4-FFF2-40B4-BE49-F238E27FC236}">
                  <a16:creationId xmlns:a16="http://schemas.microsoft.com/office/drawing/2014/main" id="{4A2FE6B7-39A9-2B81-709B-8563A54553CC}"/>
                </a:ext>
              </a:extLst>
            </p:cNvPr>
            <p:cNvSpPr>
              <a:spLocks noChangeArrowheads="1"/>
            </p:cNvSpPr>
            <p:nvPr/>
          </p:nvSpPr>
          <p:spPr bwMode="auto">
            <a:xfrm>
              <a:off x="5584" y="1184"/>
              <a:ext cx="80" cy="73"/>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5" name="Oval 21">
              <a:extLst>
                <a:ext uri="{FF2B5EF4-FFF2-40B4-BE49-F238E27FC236}">
                  <a16:creationId xmlns:a16="http://schemas.microsoft.com/office/drawing/2014/main" id="{24DDE150-2E37-1DFD-3007-10A65D3F9FCF}"/>
                </a:ext>
              </a:extLst>
            </p:cNvPr>
            <p:cNvSpPr>
              <a:spLocks noChangeArrowheads="1"/>
            </p:cNvSpPr>
            <p:nvPr/>
          </p:nvSpPr>
          <p:spPr bwMode="auto">
            <a:xfrm>
              <a:off x="5136" y="1296"/>
              <a:ext cx="80" cy="80"/>
            </a:xfrm>
            <a:prstGeom prst="ellipse">
              <a:avLst/>
            </a:prstGeom>
            <a:solidFill>
              <a:schemeClr val="tx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6" name="Oval 22">
              <a:extLst>
                <a:ext uri="{FF2B5EF4-FFF2-40B4-BE49-F238E27FC236}">
                  <a16:creationId xmlns:a16="http://schemas.microsoft.com/office/drawing/2014/main" id="{E24917E8-1834-7397-3416-3987EBBC8515}"/>
                </a:ext>
              </a:extLst>
            </p:cNvPr>
            <p:cNvSpPr>
              <a:spLocks noChangeArrowheads="1"/>
            </p:cNvSpPr>
            <p:nvPr/>
          </p:nvSpPr>
          <p:spPr bwMode="auto">
            <a:xfrm>
              <a:off x="5248" y="1296"/>
              <a:ext cx="79" cy="80"/>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7" name="Oval 23">
              <a:extLst>
                <a:ext uri="{FF2B5EF4-FFF2-40B4-BE49-F238E27FC236}">
                  <a16:creationId xmlns:a16="http://schemas.microsoft.com/office/drawing/2014/main" id="{363D9022-6E66-DEE4-1342-85B5A805D08E}"/>
                </a:ext>
              </a:extLst>
            </p:cNvPr>
            <p:cNvSpPr>
              <a:spLocks noChangeArrowheads="1"/>
            </p:cNvSpPr>
            <p:nvPr/>
          </p:nvSpPr>
          <p:spPr bwMode="auto">
            <a:xfrm>
              <a:off x="5360" y="1296"/>
              <a:ext cx="76" cy="80"/>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8" name="Oval 24">
              <a:extLst>
                <a:ext uri="{FF2B5EF4-FFF2-40B4-BE49-F238E27FC236}">
                  <a16:creationId xmlns:a16="http://schemas.microsoft.com/office/drawing/2014/main" id="{2C3402FE-D7A3-43E2-8457-4ECFC6FDBD7D}"/>
                </a:ext>
              </a:extLst>
            </p:cNvPr>
            <p:cNvSpPr>
              <a:spLocks noChangeArrowheads="1"/>
            </p:cNvSpPr>
            <p:nvPr/>
          </p:nvSpPr>
          <p:spPr bwMode="auto">
            <a:xfrm>
              <a:off x="5472" y="1296"/>
              <a:ext cx="73" cy="80"/>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49" name="Oval 25">
              <a:extLst>
                <a:ext uri="{FF2B5EF4-FFF2-40B4-BE49-F238E27FC236}">
                  <a16:creationId xmlns:a16="http://schemas.microsoft.com/office/drawing/2014/main" id="{4148AE0A-AADD-1BA0-43FF-EC866C6784FD}"/>
                </a:ext>
              </a:extLst>
            </p:cNvPr>
            <p:cNvSpPr>
              <a:spLocks noChangeArrowheads="1"/>
            </p:cNvSpPr>
            <p:nvPr/>
          </p:nvSpPr>
          <p:spPr bwMode="auto">
            <a:xfrm>
              <a:off x="5136" y="1408"/>
              <a:ext cx="80" cy="80"/>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0" name="Oval 26">
              <a:extLst>
                <a:ext uri="{FF2B5EF4-FFF2-40B4-BE49-F238E27FC236}">
                  <a16:creationId xmlns:a16="http://schemas.microsoft.com/office/drawing/2014/main" id="{99672BA7-BCC5-4023-92D3-16E363C31F44}"/>
                </a:ext>
              </a:extLst>
            </p:cNvPr>
            <p:cNvSpPr>
              <a:spLocks noChangeArrowheads="1"/>
            </p:cNvSpPr>
            <p:nvPr/>
          </p:nvSpPr>
          <p:spPr bwMode="auto">
            <a:xfrm>
              <a:off x="5248" y="1408"/>
              <a:ext cx="79" cy="80"/>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1" name="Oval 27">
              <a:extLst>
                <a:ext uri="{FF2B5EF4-FFF2-40B4-BE49-F238E27FC236}">
                  <a16:creationId xmlns:a16="http://schemas.microsoft.com/office/drawing/2014/main" id="{E94BF138-01A6-25C5-7A15-EA8F9B66642D}"/>
                </a:ext>
              </a:extLst>
            </p:cNvPr>
            <p:cNvSpPr>
              <a:spLocks noChangeArrowheads="1"/>
            </p:cNvSpPr>
            <p:nvPr/>
          </p:nvSpPr>
          <p:spPr bwMode="auto">
            <a:xfrm>
              <a:off x="5360" y="1408"/>
              <a:ext cx="76" cy="80"/>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2" name="Oval 28">
              <a:extLst>
                <a:ext uri="{FF2B5EF4-FFF2-40B4-BE49-F238E27FC236}">
                  <a16:creationId xmlns:a16="http://schemas.microsoft.com/office/drawing/2014/main" id="{13A9C8CD-9474-4C85-9801-53B3E559478B}"/>
                </a:ext>
              </a:extLst>
            </p:cNvPr>
            <p:cNvSpPr>
              <a:spLocks noChangeArrowheads="1"/>
            </p:cNvSpPr>
            <p:nvPr/>
          </p:nvSpPr>
          <p:spPr bwMode="auto">
            <a:xfrm>
              <a:off x="5472" y="1408"/>
              <a:ext cx="73" cy="80"/>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3" name="Oval 29">
              <a:extLst>
                <a:ext uri="{FF2B5EF4-FFF2-40B4-BE49-F238E27FC236}">
                  <a16:creationId xmlns:a16="http://schemas.microsoft.com/office/drawing/2014/main" id="{4E7F8094-AACD-47FF-A821-0CFBCBEB8154}"/>
                </a:ext>
              </a:extLst>
            </p:cNvPr>
            <p:cNvSpPr>
              <a:spLocks noChangeArrowheads="1"/>
            </p:cNvSpPr>
            <p:nvPr/>
          </p:nvSpPr>
          <p:spPr bwMode="auto">
            <a:xfrm>
              <a:off x="5584" y="1408"/>
              <a:ext cx="80" cy="80"/>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4" name="Oval 30">
              <a:extLst>
                <a:ext uri="{FF2B5EF4-FFF2-40B4-BE49-F238E27FC236}">
                  <a16:creationId xmlns:a16="http://schemas.microsoft.com/office/drawing/2014/main" id="{4BE384C6-47F5-A1B6-34DE-E5B057187239}"/>
                </a:ext>
              </a:extLst>
            </p:cNvPr>
            <p:cNvSpPr>
              <a:spLocks noChangeArrowheads="1"/>
            </p:cNvSpPr>
            <p:nvPr/>
          </p:nvSpPr>
          <p:spPr bwMode="auto">
            <a:xfrm>
              <a:off x="5136" y="1520"/>
              <a:ext cx="80" cy="79"/>
            </a:xfrm>
            <a:prstGeom prst="ellipse">
              <a:avLst/>
            </a:prstGeom>
            <a:solidFill>
              <a:schemeClr val="accent2"/>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5" name="Oval 31">
              <a:extLst>
                <a:ext uri="{FF2B5EF4-FFF2-40B4-BE49-F238E27FC236}">
                  <a16:creationId xmlns:a16="http://schemas.microsoft.com/office/drawing/2014/main" id="{23E5319E-300E-852F-2A77-401F558C78EE}"/>
                </a:ext>
              </a:extLst>
            </p:cNvPr>
            <p:cNvSpPr>
              <a:spLocks noChangeArrowheads="1"/>
            </p:cNvSpPr>
            <p:nvPr/>
          </p:nvSpPr>
          <p:spPr bwMode="auto">
            <a:xfrm>
              <a:off x="5248" y="1520"/>
              <a:ext cx="79" cy="79"/>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6" name="Oval 32">
              <a:extLst>
                <a:ext uri="{FF2B5EF4-FFF2-40B4-BE49-F238E27FC236}">
                  <a16:creationId xmlns:a16="http://schemas.microsoft.com/office/drawing/2014/main" id="{41FD14FF-62B3-10E9-0886-562D1A4BBD6B}"/>
                </a:ext>
              </a:extLst>
            </p:cNvPr>
            <p:cNvSpPr>
              <a:spLocks noChangeArrowheads="1"/>
            </p:cNvSpPr>
            <p:nvPr/>
          </p:nvSpPr>
          <p:spPr bwMode="auto">
            <a:xfrm>
              <a:off x="5360" y="1520"/>
              <a:ext cx="76" cy="79"/>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7" name="Oval 33">
              <a:extLst>
                <a:ext uri="{FF2B5EF4-FFF2-40B4-BE49-F238E27FC236}">
                  <a16:creationId xmlns:a16="http://schemas.microsoft.com/office/drawing/2014/main" id="{C3B91FF5-8437-E8EC-9210-97B44EB12B03}"/>
                </a:ext>
              </a:extLst>
            </p:cNvPr>
            <p:cNvSpPr>
              <a:spLocks noChangeArrowheads="1"/>
            </p:cNvSpPr>
            <p:nvPr/>
          </p:nvSpPr>
          <p:spPr bwMode="auto">
            <a:xfrm>
              <a:off x="5472" y="1520"/>
              <a:ext cx="73" cy="79"/>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8" name="Oval 34">
              <a:extLst>
                <a:ext uri="{FF2B5EF4-FFF2-40B4-BE49-F238E27FC236}">
                  <a16:creationId xmlns:a16="http://schemas.microsoft.com/office/drawing/2014/main" id="{250E05A9-4676-91BC-BC8B-6C7C796167E8}"/>
                </a:ext>
              </a:extLst>
            </p:cNvPr>
            <p:cNvSpPr>
              <a:spLocks noChangeArrowheads="1"/>
            </p:cNvSpPr>
            <p:nvPr/>
          </p:nvSpPr>
          <p:spPr bwMode="auto">
            <a:xfrm>
              <a:off x="5136" y="1632"/>
              <a:ext cx="80" cy="75"/>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59" name="Oval 35">
              <a:extLst>
                <a:ext uri="{FF2B5EF4-FFF2-40B4-BE49-F238E27FC236}">
                  <a16:creationId xmlns:a16="http://schemas.microsoft.com/office/drawing/2014/main" id="{A84D11E5-F568-A38C-828E-F08480082922}"/>
                </a:ext>
              </a:extLst>
            </p:cNvPr>
            <p:cNvSpPr>
              <a:spLocks noChangeArrowheads="1"/>
            </p:cNvSpPr>
            <p:nvPr/>
          </p:nvSpPr>
          <p:spPr bwMode="auto">
            <a:xfrm>
              <a:off x="5248" y="1632"/>
              <a:ext cx="79" cy="75"/>
            </a:xfrm>
            <a:prstGeom prst="ellipse">
              <a:avLst/>
            </a:prstGeom>
            <a:solidFill>
              <a:schemeClr val="accent1"/>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60" name="Oval 36">
              <a:extLst>
                <a:ext uri="{FF2B5EF4-FFF2-40B4-BE49-F238E27FC236}">
                  <a16:creationId xmlns:a16="http://schemas.microsoft.com/office/drawing/2014/main" id="{563990BF-F0C7-40E8-BB4E-8A65EC888388}"/>
                </a:ext>
              </a:extLst>
            </p:cNvPr>
            <p:cNvSpPr>
              <a:spLocks noChangeArrowheads="1"/>
            </p:cNvSpPr>
            <p:nvPr/>
          </p:nvSpPr>
          <p:spPr bwMode="auto">
            <a:xfrm>
              <a:off x="5360" y="1632"/>
              <a:ext cx="76" cy="75"/>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61" name="Oval 37">
              <a:extLst>
                <a:ext uri="{FF2B5EF4-FFF2-40B4-BE49-F238E27FC236}">
                  <a16:creationId xmlns:a16="http://schemas.microsoft.com/office/drawing/2014/main" id="{1E821AC2-1954-19DC-A565-548ACF202F6F}"/>
                </a:ext>
              </a:extLst>
            </p:cNvPr>
            <p:cNvSpPr>
              <a:spLocks noChangeArrowheads="1"/>
            </p:cNvSpPr>
            <p:nvPr/>
          </p:nvSpPr>
          <p:spPr bwMode="auto">
            <a:xfrm>
              <a:off x="5472" y="1632"/>
              <a:ext cx="73" cy="75"/>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62" name="Oval 38">
              <a:extLst>
                <a:ext uri="{FF2B5EF4-FFF2-40B4-BE49-F238E27FC236}">
                  <a16:creationId xmlns:a16="http://schemas.microsoft.com/office/drawing/2014/main" id="{4D09BDB3-E0E1-91E6-7BA4-F6EFED844CD7}"/>
                </a:ext>
              </a:extLst>
            </p:cNvPr>
            <p:cNvSpPr>
              <a:spLocks noChangeArrowheads="1"/>
            </p:cNvSpPr>
            <p:nvPr/>
          </p:nvSpPr>
          <p:spPr bwMode="auto">
            <a:xfrm>
              <a:off x="5248" y="1744"/>
              <a:ext cx="79" cy="80"/>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sp>
          <p:nvSpPr>
            <p:cNvPr id="1063" name="Oval 39">
              <a:extLst>
                <a:ext uri="{FF2B5EF4-FFF2-40B4-BE49-F238E27FC236}">
                  <a16:creationId xmlns:a16="http://schemas.microsoft.com/office/drawing/2014/main" id="{C3A70A25-DC1E-C6B6-A742-166B58D97EB3}"/>
                </a:ext>
              </a:extLst>
            </p:cNvPr>
            <p:cNvSpPr>
              <a:spLocks noChangeArrowheads="1"/>
            </p:cNvSpPr>
            <p:nvPr/>
          </p:nvSpPr>
          <p:spPr bwMode="auto">
            <a:xfrm>
              <a:off x="5472" y="1744"/>
              <a:ext cx="73" cy="80"/>
            </a:xfrm>
            <a:prstGeom prst="ellipse">
              <a:avLst/>
            </a:prstGeom>
            <a:solidFill>
              <a:schemeClr val="folHlink"/>
            </a:solidFill>
            <a:ln>
              <a:noFill/>
            </a:ln>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en-US" altLang="zh-HK"/>
            </a:p>
          </p:txBody>
        </p:sp>
      </p:grpSp>
      <p:sp>
        <p:nvSpPr>
          <p:cNvPr id="1031" name="Text Box 40">
            <a:extLst>
              <a:ext uri="{FF2B5EF4-FFF2-40B4-BE49-F238E27FC236}">
                <a16:creationId xmlns:a16="http://schemas.microsoft.com/office/drawing/2014/main" id="{5FFB8F6E-27DF-6C07-9D8E-A7586698345B}"/>
              </a:ext>
            </a:extLst>
          </p:cNvPr>
          <p:cNvSpPr txBox="1">
            <a:spLocks noChangeArrowheads="1"/>
          </p:cNvSpPr>
          <p:nvPr userDrawn="1"/>
        </p:nvSpPr>
        <p:spPr bwMode="auto">
          <a:xfrm>
            <a:off x="250825" y="6219825"/>
            <a:ext cx="1855788" cy="323850"/>
          </a:xfrm>
          <a:prstGeom prst="rect">
            <a:avLst/>
          </a:prstGeom>
          <a:noFill/>
          <a:ln>
            <a:noFill/>
          </a:ln>
          <a:effec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ct val="75000"/>
              </a:lnSpc>
              <a:defRPr/>
            </a:pPr>
            <a:r>
              <a:rPr kumimoji="0" lang="zh-TW" altLang="en-US" sz="1000" dirty="0"/>
              <a:t>課題</a:t>
            </a:r>
            <a:r>
              <a:rPr kumimoji="0" lang="en-US" altLang="zh-TW" sz="1000" dirty="0"/>
              <a:t> M02</a:t>
            </a:r>
          </a:p>
          <a:p>
            <a:pPr eaLnBrk="1" hangingPunct="1">
              <a:lnSpc>
                <a:spcPct val="75000"/>
              </a:lnSpc>
              <a:defRPr/>
            </a:pPr>
            <a:r>
              <a:rPr kumimoji="0" lang="zh-TW" altLang="en-US" sz="1000" dirty="0"/>
              <a:t>資本投資評估</a:t>
            </a:r>
            <a:endParaRPr lang="zh-TW" altLang="en-US" dirty="0"/>
          </a:p>
        </p:txBody>
      </p:sp>
      <p:sp>
        <p:nvSpPr>
          <p:cNvPr id="1032" name="Text Box 41">
            <a:extLst>
              <a:ext uri="{FF2B5EF4-FFF2-40B4-BE49-F238E27FC236}">
                <a16:creationId xmlns:a16="http://schemas.microsoft.com/office/drawing/2014/main" id="{15D68B1C-25CA-48F1-8E6F-487DEF7FA6A8}"/>
              </a:ext>
            </a:extLst>
          </p:cNvPr>
          <p:cNvSpPr txBox="1">
            <a:spLocks noChangeArrowheads="1"/>
          </p:cNvSpPr>
          <p:nvPr userDrawn="1"/>
        </p:nvSpPr>
        <p:spPr bwMode="auto">
          <a:xfrm>
            <a:off x="6732588" y="6219825"/>
            <a:ext cx="2028825" cy="323850"/>
          </a:xfrm>
          <a:prstGeom prst="rect">
            <a:avLst/>
          </a:prstGeom>
          <a:noFill/>
          <a:ln>
            <a:noFill/>
          </a:ln>
          <a:effec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r" eaLnBrk="1" hangingPunct="1">
              <a:lnSpc>
                <a:spcPct val="75000"/>
              </a:lnSpc>
              <a:defRPr/>
            </a:pPr>
            <a:r>
              <a:rPr kumimoji="0" lang="zh-TW" altLang="en-US" sz="1000" dirty="0"/>
              <a:t>企業會財選修部分</a:t>
            </a:r>
            <a:endParaRPr kumimoji="0" lang="en-US" altLang="zh-TW" sz="1000" dirty="0"/>
          </a:p>
          <a:p>
            <a:pPr algn="r" eaLnBrk="1" hangingPunct="1">
              <a:lnSpc>
                <a:spcPct val="75000"/>
              </a:lnSpc>
              <a:defRPr/>
            </a:pPr>
            <a:r>
              <a:rPr kumimoji="0" lang="zh-HK" altLang="en-US" sz="1000" dirty="0"/>
              <a:t>學與教示例</a:t>
            </a:r>
            <a:endParaRPr lang="zh-TW" altLang="en-US" dirty="0"/>
          </a:p>
        </p:txBody>
      </p:sp>
    </p:spTree>
  </p:cSld>
  <p:clrMap bg1="lt1" tx1="dk1" bg2="lt2" tx2="dk2" accent1="accent1" accent2="accent2" accent3="accent3" accent4="accent4" accent5="accent5" accent6="accent6" hlink="hlink" folHlink="folHlink"/>
  <p:sldLayoutIdLst>
    <p:sldLayoutId id="2147484210"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 id="2147484208" r:id="rId12"/>
    <p:sldLayoutId id="2147484209" r:id="rId13"/>
  </p:sldLayoutIdLst>
  <p:hf hdr="0"/>
  <p:txStyles>
    <p:title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2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8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6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4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A71D94A2-516B-E65D-4555-38DAD2C42FE1}"/>
              </a:ext>
            </a:extLst>
          </p:cNvPr>
          <p:cNvSpPr>
            <a:spLocks noGrp="1" noChangeArrowheads="1"/>
          </p:cNvSpPr>
          <p:nvPr>
            <p:ph type="subTitle" idx="1"/>
          </p:nvPr>
        </p:nvSpPr>
        <p:spPr>
          <a:xfrm>
            <a:off x="341313" y="3068638"/>
            <a:ext cx="6931025" cy="1458912"/>
          </a:xfrm>
        </p:spPr>
        <p:txBody>
          <a:bodyPr/>
          <a:lstStyle/>
          <a:p>
            <a:pPr algn="l" eaLnBrk="1" hangingPunct="1"/>
            <a:r>
              <a:rPr lang="zh-TW" altLang="en-US" sz="3600"/>
              <a:t>課題</a:t>
            </a:r>
            <a:r>
              <a:rPr lang="en-US" altLang="zh-CN" sz="3600"/>
              <a:t> M02</a:t>
            </a:r>
            <a:r>
              <a:rPr lang="zh-TW" altLang="en-US" sz="3600"/>
              <a:t>：</a:t>
            </a:r>
            <a:endParaRPr lang="en-US" altLang="zh-CN" sz="3600"/>
          </a:p>
          <a:p>
            <a:pPr algn="l" eaLnBrk="1" hangingPunct="1"/>
            <a:r>
              <a:rPr lang="zh-TW" altLang="en-US" sz="3600"/>
              <a:t>資本投資評估</a:t>
            </a:r>
            <a:endParaRPr lang="en-US" altLang="zh-TW" sz="3600"/>
          </a:p>
        </p:txBody>
      </p:sp>
      <p:sp>
        <p:nvSpPr>
          <p:cNvPr id="5123" name="Text Box 6">
            <a:extLst>
              <a:ext uri="{FF2B5EF4-FFF2-40B4-BE49-F238E27FC236}">
                <a16:creationId xmlns:a16="http://schemas.microsoft.com/office/drawing/2014/main" id="{C368EF4F-C89F-ADEF-A4ED-CDE877B19A48}"/>
              </a:ext>
            </a:extLst>
          </p:cNvPr>
          <p:cNvSpPr txBox="1">
            <a:spLocks noChangeArrowheads="1"/>
          </p:cNvSpPr>
          <p:nvPr/>
        </p:nvSpPr>
        <p:spPr bwMode="auto">
          <a:xfrm>
            <a:off x="2320925" y="5319713"/>
            <a:ext cx="4051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a:t>香港特別行政區政府教育局</a:t>
            </a:r>
            <a:endParaRPr lang="en-US" altLang="zh-TW"/>
          </a:p>
          <a:p>
            <a:pPr algn="ctr" eaLnBrk="1" hangingPunct="1"/>
            <a:r>
              <a:rPr lang="zh-HK" altLang="en-US"/>
              <a:t>科技教育</a:t>
            </a:r>
            <a:r>
              <a:rPr lang="zh-TW" altLang="en-US"/>
              <a:t>組</a:t>
            </a:r>
            <a:endParaRPr lang="en-US" altLang="zh-TW"/>
          </a:p>
          <a:p>
            <a:pPr algn="ctr" eaLnBrk="1" hangingPunct="1"/>
            <a:r>
              <a:rPr lang="zh-TW" altLang="en-US"/>
              <a:t>二零二三年更新</a:t>
            </a:r>
            <a:endParaRPr lang="en-US" altLang="zh-TW"/>
          </a:p>
        </p:txBody>
      </p:sp>
      <p:sp>
        <p:nvSpPr>
          <p:cNvPr id="5124" name="Rectangle 2">
            <a:extLst>
              <a:ext uri="{FF2B5EF4-FFF2-40B4-BE49-F238E27FC236}">
                <a16:creationId xmlns:a16="http://schemas.microsoft.com/office/drawing/2014/main" id="{CA1B672F-65E3-649A-0EF0-F08A3F48D64E}"/>
              </a:ext>
            </a:extLst>
          </p:cNvPr>
          <p:cNvSpPr>
            <a:spLocks noChangeArrowheads="1"/>
          </p:cNvSpPr>
          <p:nvPr/>
        </p:nvSpPr>
        <p:spPr bwMode="auto">
          <a:xfrm>
            <a:off x="161925" y="466725"/>
            <a:ext cx="69357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692150" indent="-347663">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987425" indent="-293688">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281113" indent="-2921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1598613" indent="-315913">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0558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5130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29702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4274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algn="r" eaLnBrk="1" hangingPunct="1">
              <a:spcBef>
                <a:spcPct val="0"/>
              </a:spcBef>
              <a:buClrTx/>
              <a:buSzTx/>
              <a:buFontTx/>
              <a:buNone/>
            </a:pPr>
            <a:r>
              <a:rPr lang="zh-TW" altLang="en-US" sz="4800" b="1">
                <a:solidFill>
                  <a:schemeClr val="tx2"/>
                </a:solidFill>
                <a:cs typeface="Arial" panose="020B0604020202020204" pitchFamily="34" charset="0"/>
              </a:rPr>
              <a:t>企業會財選修部分</a:t>
            </a:r>
            <a:r>
              <a:rPr lang="zh-TW" altLang="en-US" sz="3000" b="1">
                <a:solidFill>
                  <a:schemeClr val="tx2"/>
                </a:solidFill>
                <a:cs typeface="Arial" panose="020B0604020202020204" pitchFamily="34" charset="0"/>
              </a:rPr>
              <a:t/>
            </a:r>
            <a:br>
              <a:rPr lang="zh-TW" altLang="en-US" sz="3000" b="1">
                <a:solidFill>
                  <a:schemeClr val="tx2"/>
                </a:solidFill>
                <a:cs typeface="Arial" panose="020B0604020202020204" pitchFamily="34" charset="0"/>
              </a:rPr>
            </a:br>
            <a:r>
              <a:rPr lang="zh-TW" altLang="en-US" sz="3400" b="1">
                <a:solidFill>
                  <a:schemeClr val="tx2"/>
                </a:solidFill>
                <a:cs typeface="Arial" panose="020B0604020202020204" pitchFamily="34" charset="0"/>
              </a:rPr>
              <a:t>商業管理單元</a:t>
            </a:r>
            <a:r>
              <a:rPr lang="en-US" altLang="zh-TW" sz="3400" b="1">
                <a:solidFill>
                  <a:schemeClr val="tx2"/>
                </a:solidFill>
                <a:cs typeface="Arial" panose="020B0604020202020204" pitchFamily="34" charset="0"/>
              </a:rPr>
              <a:t>—</a:t>
            </a:r>
            <a:r>
              <a:rPr lang="zh-TW" altLang="en-US" sz="3400" b="1">
                <a:solidFill>
                  <a:schemeClr val="tx2"/>
                </a:solidFill>
                <a:cs typeface="Arial" panose="020B0604020202020204" pitchFamily="34" charset="0"/>
              </a:rPr>
              <a:t>財務管理</a:t>
            </a:r>
            <a:endParaRPr lang="en-US" altLang="zh-TW" sz="3400" b="1">
              <a:solidFill>
                <a:schemeClr val="tx2"/>
              </a:solidFill>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a:extLst>
              <a:ext uri="{FF2B5EF4-FFF2-40B4-BE49-F238E27FC236}">
                <a16:creationId xmlns:a16="http://schemas.microsoft.com/office/drawing/2014/main" id="{1C9AC172-4CAE-958B-045C-67F18B47F212}"/>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4410A61C-0BF9-BB46-878A-AC6AE9A02092}" type="slidenum">
              <a:rPr kumimoji="0" lang="en-US" altLang="zh-TW" smtClean="0"/>
              <a:pPr/>
              <a:t>10</a:t>
            </a:fld>
            <a:endParaRPr kumimoji="0" lang="en-US" altLang="zh-TW"/>
          </a:p>
        </p:txBody>
      </p:sp>
      <p:sp>
        <p:nvSpPr>
          <p:cNvPr id="23555" name="Rectangle 2">
            <a:extLst>
              <a:ext uri="{FF2B5EF4-FFF2-40B4-BE49-F238E27FC236}">
                <a16:creationId xmlns:a16="http://schemas.microsoft.com/office/drawing/2014/main" id="{3FC1C35D-086E-CFD6-9E2B-C7D9849E765A}"/>
              </a:ext>
            </a:extLst>
          </p:cNvPr>
          <p:cNvSpPr>
            <a:spLocks noGrp="1" noChangeArrowheads="1"/>
          </p:cNvSpPr>
          <p:nvPr>
            <p:ph type="title"/>
          </p:nvPr>
        </p:nvSpPr>
        <p:spPr/>
        <p:txBody>
          <a:bodyPr/>
          <a:lstStyle/>
          <a:p>
            <a:pPr eaLnBrk="1" hangingPunct="1"/>
            <a:r>
              <a:rPr lang="en-US" altLang="zh-TW"/>
              <a:t> </a:t>
            </a:r>
          </a:p>
        </p:txBody>
      </p:sp>
      <p:sp>
        <p:nvSpPr>
          <p:cNvPr id="23556" name="Rectangle 3">
            <a:extLst>
              <a:ext uri="{FF2B5EF4-FFF2-40B4-BE49-F238E27FC236}">
                <a16:creationId xmlns:a16="http://schemas.microsoft.com/office/drawing/2014/main" id="{EEB12B70-1E13-635D-F0F2-51ABCDFC4BAB}"/>
              </a:ext>
            </a:extLst>
          </p:cNvPr>
          <p:cNvSpPr>
            <a:spLocks noGrp="1" noChangeArrowheads="1"/>
          </p:cNvSpPr>
          <p:nvPr>
            <p:ph type="body" idx="1"/>
          </p:nvPr>
        </p:nvSpPr>
        <p:spPr>
          <a:xfrm>
            <a:off x="520700" y="2349500"/>
            <a:ext cx="8229600" cy="2430463"/>
          </a:xfrm>
        </p:spPr>
        <p:txBody>
          <a:bodyPr/>
          <a:lstStyle/>
          <a:p>
            <a:pPr marL="0" indent="0" eaLnBrk="1" hangingPunct="1">
              <a:buFont typeface="Wingdings" pitchFamily="2" charset="2"/>
              <a:buNone/>
            </a:pPr>
            <a:r>
              <a:rPr lang="zh-TW" altLang="en-US" dirty="0"/>
              <a:t>閱讀學生工作紙第</a:t>
            </a:r>
            <a:r>
              <a:rPr lang="en-US" altLang="zh-TW" dirty="0"/>
              <a:t>1</a:t>
            </a:r>
            <a:r>
              <a:rPr lang="zh-TW" altLang="en-US" dirty="0"/>
              <a:t>頁的個案，然後計算該項投資的淨現值並解答問題。</a:t>
            </a:r>
            <a:endParaRPr lang="en-US" altLang="zh-TW" dirty="0"/>
          </a:p>
          <a:p>
            <a:pPr marL="0" indent="0" eaLnBrk="1" hangingPunct="1">
              <a:buFont typeface="Wingdings" pitchFamily="2" charset="2"/>
              <a:buNone/>
            </a:pPr>
            <a:endParaRPr lang="en-US" altLang="zh-TW" dirty="0"/>
          </a:p>
        </p:txBody>
      </p:sp>
      <p:sp>
        <p:nvSpPr>
          <p:cNvPr id="23557" name="Rectangle 2">
            <a:extLst>
              <a:ext uri="{FF2B5EF4-FFF2-40B4-BE49-F238E27FC236}">
                <a16:creationId xmlns:a16="http://schemas.microsoft.com/office/drawing/2014/main" id="{C39757D8-F627-FC56-7E5E-6ECCF65A9F80}"/>
              </a:ext>
            </a:extLst>
          </p:cNvPr>
          <p:cNvSpPr>
            <a:spLocks noChangeArrowheads="1"/>
          </p:cNvSpPr>
          <p:nvPr/>
        </p:nvSpPr>
        <p:spPr bwMode="auto">
          <a:xfrm>
            <a:off x="611188" y="368300"/>
            <a:ext cx="7543800"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lnSpc>
                <a:spcPct val="110000"/>
              </a:lnSpc>
              <a:spcBef>
                <a:spcPct val="0"/>
              </a:spcBef>
              <a:buClrTx/>
              <a:buSzTx/>
              <a:buFontTx/>
              <a:buNone/>
            </a:pPr>
            <a:r>
              <a:rPr lang="zh-TW" altLang="en-US" sz="3800" b="1" dirty="0">
                <a:solidFill>
                  <a:schemeClr val="tx2"/>
                </a:solidFill>
                <a:cs typeface="Arial" panose="020B0604020202020204" pitchFamily="34" charset="0"/>
              </a:rPr>
              <a:t>活動一：</a:t>
            </a:r>
            <a:r>
              <a:rPr lang="en-US" altLang="zh-TW" sz="3800" b="1" dirty="0">
                <a:solidFill>
                  <a:schemeClr val="tx2"/>
                </a:solidFill>
                <a:cs typeface="Arial" panose="020B0604020202020204" pitchFamily="34" charset="0"/>
              </a:rPr>
              <a:t/>
            </a:r>
            <a:br>
              <a:rPr lang="en-US" altLang="zh-TW" sz="3800" b="1" dirty="0">
                <a:solidFill>
                  <a:schemeClr val="tx2"/>
                </a:solidFill>
                <a:cs typeface="Arial" panose="020B0604020202020204" pitchFamily="34" charset="0"/>
              </a:rPr>
            </a:br>
            <a:r>
              <a:rPr lang="zh-TW" altLang="en-US" sz="3800" b="1" dirty="0">
                <a:solidFill>
                  <a:schemeClr val="tx2"/>
                </a:solidFill>
                <a:cs typeface="Arial" panose="020B0604020202020204" pitchFamily="34" charset="0"/>
              </a:rPr>
              <a:t>物業投資個案</a:t>
            </a:r>
            <a:endParaRPr lang="en-US" altLang="zh-TW" sz="3800" b="1" dirty="0">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74AE25B0-9C12-7980-5C3B-A187F6D88E16}"/>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6E77EB7-46C8-DF48-AF59-A36D9B565BD1}" type="slidenum">
              <a:rPr kumimoji="0" lang="en-US" altLang="zh-TW" smtClean="0"/>
              <a:pPr/>
              <a:t>11</a:t>
            </a:fld>
            <a:endParaRPr kumimoji="0" lang="en-US" altLang="zh-TW"/>
          </a:p>
        </p:txBody>
      </p:sp>
      <p:sp>
        <p:nvSpPr>
          <p:cNvPr id="25603" name="Rectangle 2">
            <a:extLst>
              <a:ext uri="{FF2B5EF4-FFF2-40B4-BE49-F238E27FC236}">
                <a16:creationId xmlns:a16="http://schemas.microsoft.com/office/drawing/2014/main" id="{97D73637-BA85-C651-366D-E60A772584BC}"/>
              </a:ext>
            </a:extLst>
          </p:cNvPr>
          <p:cNvSpPr>
            <a:spLocks noGrp="1" noChangeArrowheads="1"/>
          </p:cNvSpPr>
          <p:nvPr>
            <p:ph type="title"/>
          </p:nvPr>
        </p:nvSpPr>
        <p:spPr/>
        <p:txBody>
          <a:bodyPr/>
          <a:lstStyle/>
          <a:p>
            <a:pPr eaLnBrk="1" hangingPunct="1"/>
            <a:r>
              <a:rPr lang="en-US" altLang="zh-TW"/>
              <a:t> </a:t>
            </a:r>
          </a:p>
        </p:txBody>
      </p:sp>
      <p:sp>
        <p:nvSpPr>
          <p:cNvPr id="25604" name="Rectangle 3">
            <a:extLst>
              <a:ext uri="{FF2B5EF4-FFF2-40B4-BE49-F238E27FC236}">
                <a16:creationId xmlns:a16="http://schemas.microsoft.com/office/drawing/2014/main" id="{BC2E5605-8573-51C0-2632-79829F16A710}"/>
              </a:ext>
            </a:extLst>
          </p:cNvPr>
          <p:cNvSpPr>
            <a:spLocks noGrp="1" noChangeArrowheads="1"/>
          </p:cNvSpPr>
          <p:nvPr>
            <p:ph type="body" idx="1"/>
          </p:nvPr>
        </p:nvSpPr>
        <p:spPr/>
        <p:txBody>
          <a:bodyPr/>
          <a:lstStyle/>
          <a:p>
            <a:pPr eaLnBrk="1" hangingPunct="1">
              <a:lnSpc>
                <a:spcPct val="90000"/>
              </a:lnSpc>
            </a:pPr>
            <a:r>
              <a:rPr lang="zh-HK" altLang="en-US" dirty="0"/>
              <a:t>期初支出</a:t>
            </a:r>
            <a:r>
              <a:rPr lang="zh-TW" altLang="en-US" dirty="0"/>
              <a:t>：</a:t>
            </a:r>
            <a:r>
              <a:rPr lang="en-US" altLang="zh-TW" dirty="0"/>
              <a:t>$2,500,000 + $200,000 =  </a:t>
            </a:r>
          </a:p>
          <a:p>
            <a:pPr eaLnBrk="1" hangingPunct="1">
              <a:lnSpc>
                <a:spcPct val="90000"/>
              </a:lnSpc>
              <a:buFont typeface="Wingdings" pitchFamily="2" charset="2"/>
              <a:buNone/>
            </a:pPr>
            <a:r>
              <a:rPr lang="en-US" altLang="zh-TW" dirty="0"/>
              <a:t>                     $2,700,000</a:t>
            </a:r>
          </a:p>
          <a:p>
            <a:pPr eaLnBrk="1" hangingPunct="1">
              <a:lnSpc>
                <a:spcPct val="90000"/>
              </a:lnSpc>
              <a:buFont typeface="Wingdings" pitchFamily="2" charset="2"/>
              <a:buNone/>
            </a:pPr>
            <a:endParaRPr lang="en-US" altLang="zh-TW" dirty="0"/>
          </a:p>
          <a:p>
            <a:pPr eaLnBrk="1" hangingPunct="1">
              <a:lnSpc>
                <a:spcPct val="90000"/>
              </a:lnSpc>
              <a:buFont typeface="Wingdings" pitchFamily="2" charset="2"/>
              <a:buNone/>
            </a:pPr>
            <a:r>
              <a:rPr lang="zh-TW" altLang="en-US" u="sng" dirty="0"/>
              <a:t>一年後</a:t>
            </a:r>
            <a:endParaRPr lang="en-US" altLang="zh-TW" u="sng" dirty="0"/>
          </a:p>
          <a:p>
            <a:pPr eaLnBrk="1" hangingPunct="1">
              <a:lnSpc>
                <a:spcPct val="90000"/>
              </a:lnSpc>
            </a:pPr>
            <a:r>
              <a:rPr lang="zh-TW" altLang="en-US" dirty="0"/>
              <a:t>未來現金流量</a:t>
            </a:r>
            <a:r>
              <a:rPr lang="en-US" altLang="zh-TW" dirty="0"/>
              <a:t> : $3,100,000 </a:t>
            </a:r>
          </a:p>
          <a:p>
            <a:pPr eaLnBrk="1" hangingPunct="1">
              <a:lnSpc>
                <a:spcPct val="90000"/>
              </a:lnSpc>
            </a:pPr>
            <a:r>
              <a:rPr lang="zh-TW" altLang="en-US" dirty="0"/>
              <a:t>所需回報率：每年</a:t>
            </a:r>
            <a:r>
              <a:rPr lang="en-US" altLang="zh-TW" dirty="0"/>
              <a:t> 8% </a:t>
            </a:r>
          </a:p>
          <a:p>
            <a:pPr eaLnBrk="1" hangingPunct="1">
              <a:lnSpc>
                <a:spcPct val="90000"/>
              </a:lnSpc>
              <a:buFont typeface="Wingdings" pitchFamily="2" charset="2"/>
              <a:buNone/>
            </a:pPr>
            <a:endParaRPr lang="en-US" altLang="zh-TW" dirty="0"/>
          </a:p>
          <a:p>
            <a:pPr eaLnBrk="1" hangingPunct="1">
              <a:lnSpc>
                <a:spcPct val="90000"/>
              </a:lnSpc>
              <a:buFont typeface="Wingdings" pitchFamily="2" charset="2"/>
              <a:buNone/>
            </a:pPr>
            <a:r>
              <a:rPr lang="zh-TW" altLang="en-US" dirty="0"/>
              <a:t>是否接受該投資計劃？</a:t>
            </a:r>
            <a:endParaRPr lang="en-US" altLang="zh-TW" dirty="0"/>
          </a:p>
        </p:txBody>
      </p:sp>
      <p:sp>
        <p:nvSpPr>
          <p:cNvPr id="25605" name="Rectangle 2">
            <a:extLst>
              <a:ext uri="{FF2B5EF4-FFF2-40B4-BE49-F238E27FC236}">
                <a16:creationId xmlns:a16="http://schemas.microsoft.com/office/drawing/2014/main" id="{35871EBB-90F3-D833-0C48-CEAC4F08A7A2}"/>
              </a:ext>
            </a:extLst>
          </p:cNvPr>
          <p:cNvSpPr>
            <a:spLocks noChangeArrowheads="1"/>
          </p:cNvSpPr>
          <p:nvPr/>
        </p:nvSpPr>
        <p:spPr bwMode="auto">
          <a:xfrm>
            <a:off x="431800" y="188913"/>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活動一答案：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a:extLst>
              <a:ext uri="{FF2B5EF4-FFF2-40B4-BE49-F238E27FC236}">
                <a16:creationId xmlns:a16="http://schemas.microsoft.com/office/drawing/2014/main" id="{B927F113-F07A-213E-FB7D-39189F7A93A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27D71074-7EEC-CA42-9787-FB57FDF981CC}" type="slidenum">
              <a:rPr kumimoji="0" lang="en-US" altLang="zh-TW" smtClean="0"/>
              <a:pPr/>
              <a:t>12</a:t>
            </a:fld>
            <a:endParaRPr kumimoji="0" lang="en-US" altLang="zh-TW"/>
          </a:p>
        </p:txBody>
      </p:sp>
      <p:sp>
        <p:nvSpPr>
          <p:cNvPr id="27651" name="Rectangle 5">
            <a:extLst>
              <a:ext uri="{FF2B5EF4-FFF2-40B4-BE49-F238E27FC236}">
                <a16:creationId xmlns:a16="http://schemas.microsoft.com/office/drawing/2014/main" id="{A43D4B48-796D-9417-EB9F-23B312C03C72}"/>
              </a:ext>
            </a:extLst>
          </p:cNvPr>
          <p:cNvSpPr>
            <a:spLocks noGrp="1" noChangeArrowheads="1"/>
          </p:cNvSpPr>
          <p:nvPr>
            <p:ph type="title"/>
          </p:nvPr>
        </p:nvSpPr>
        <p:spPr/>
        <p:txBody>
          <a:bodyPr/>
          <a:lstStyle/>
          <a:p>
            <a:pPr eaLnBrk="1" hangingPunct="1"/>
            <a:r>
              <a:rPr lang="zh-TW" altLang="en-US">
                <a:cs typeface="Arial" panose="020B0604020202020204" pitchFamily="34" charset="0"/>
              </a:rPr>
              <a:t>活動一答案</a:t>
            </a:r>
            <a:endParaRPr lang="en-US" altLang="zh-TW"/>
          </a:p>
        </p:txBody>
      </p:sp>
      <p:sp>
        <p:nvSpPr>
          <p:cNvPr id="27652" name="Rectangle 3">
            <a:extLst>
              <a:ext uri="{FF2B5EF4-FFF2-40B4-BE49-F238E27FC236}">
                <a16:creationId xmlns:a16="http://schemas.microsoft.com/office/drawing/2014/main" id="{5EA8BE59-C7D7-2C50-B91F-AED231FA4323}"/>
              </a:ext>
            </a:extLst>
          </p:cNvPr>
          <p:cNvSpPr>
            <a:spLocks noGrp="1" noChangeArrowheads="1"/>
          </p:cNvSpPr>
          <p:nvPr>
            <p:ph type="body" sz="half" idx="1"/>
          </p:nvPr>
        </p:nvSpPr>
        <p:spPr>
          <a:xfrm>
            <a:off x="457200" y="1719263"/>
            <a:ext cx="8435975" cy="4411662"/>
          </a:xfrm>
        </p:spPr>
        <p:txBody>
          <a:bodyPr/>
          <a:lstStyle/>
          <a:p>
            <a:pPr eaLnBrk="1" hangingPunct="1"/>
            <a:r>
              <a:rPr lang="zh-TW" altLang="en-US" sz="2800" dirty="0"/>
              <a:t>淨現值：</a:t>
            </a:r>
            <a:endParaRPr lang="en-US" altLang="zh-TW" sz="2800" dirty="0"/>
          </a:p>
          <a:p>
            <a:pPr eaLnBrk="1" hangingPunct="1">
              <a:buFont typeface="Wingdings" pitchFamily="2" charset="2"/>
              <a:buNone/>
            </a:pPr>
            <a:r>
              <a:rPr lang="en-US" altLang="zh-TW" sz="2800" dirty="0"/>
              <a:t>  </a:t>
            </a:r>
          </a:p>
          <a:p>
            <a:pPr eaLnBrk="1" hangingPunct="1">
              <a:buFont typeface="Wingdings" pitchFamily="2" charset="2"/>
              <a:buNone/>
            </a:pPr>
            <a:endParaRPr lang="en-US" altLang="zh-TW" sz="2800" dirty="0"/>
          </a:p>
          <a:p>
            <a:pPr eaLnBrk="1" hangingPunct="1">
              <a:buFont typeface="Wingdings" pitchFamily="2" charset="2"/>
              <a:buNone/>
            </a:pPr>
            <a:endParaRPr lang="en-US" altLang="zh-TW" sz="2800" dirty="0"/>
          </a:p>
          <a:p>
            <a:pPr eaLnBrk="1" hangingPunct="1">
              <a:buFont typeface="Wingdings" pitchFamily="2" charset="2"/>
              <a:buNone/>
            </a:pPr>
            <a:r>
              <a:rPr lang="en-US" altLang="zh-TW" sz="2800" dirty="0"/>
              <a:t>                = $170,370.37</a:t>
            </a:r>
          </a:p>
          <a:p>
            <a:pPr eaLnBrk="1" hangingPunct="1">
              <a:buFont typeface="Wingdings" pitchFamily="2" charset="2"/>
              <a:buNone/>
            </a:pPr>
            <a:endParaRPr lang="en-US" altLang="zh-TW" sz="2800" dirty="0"/>
          </a:p>
          <a:p>
            <a:pPr eaLnBrk="1" hangingPunct="1"/>
            <a:r>
              <a:rPr lang="zh-TW" altLang="en-US" sz="2800" dirty="0"/>
              <a:t>由於淨現值是正數，我們可以接受該物業投資。</a:t>
            </a:r>
            <a:endParaRPr lang="en-US" altLang="zh-TW" sz="2800" dirty="0"/>
          </a:p>
          <a:p>
            <a:pPr eaLnBrk="1" hangingPunct="1"/>
            <a:endParaRPr lang="en-US" altLang="zh-TW" sz="2800" dirty="0"/>
          </a:p>
        </p:txBody>
      </p:sp>
      <p:graphicFrame>
        <p:nvGraphicFramePr>
          <p:cNvPr id="27653" name="Object 4">
            <a:extLst>
              <a:ext uri="{FF2B5EF4-FFF2-40B4-BE49-F238E27FC236}">
                <a16:creationId xmlns:a16="http://schemas.microsoft.com/office/drawing/2014/main" id="{94DE8FBC-847C-22D0-E468-A3083C5DD8A3}"/>
              </a:ext>
            </a:extLst>
          </p:cNvPr>
          <p:cNvGraphicFramePr>
            <a:graphicFrameLocks noGrp="1" noChangeAspect="1"/>
          </p:cNvGraphicFramePr>
          <p:nvPr>
            <p:ph sz="half" idx="2"/>
          </p:nvPr>
        </p:nvGraphicFramePr>
        <p:xfrm>
          <a:off x="971550" y="2374900"/>
          <a:ext cx="6300788" cy="1260475"/>
        </p:xfrm>
        <a:graphic>
          <a:graphicData uri="http://schemas.openxmlformats.org/presentationml/2006/ole">
            <mc:AlternateContent xmlns:mc="http://schemas.openxmlformats.org/markup-compatibility/2006">
              <mc:Choice xmlns:v="urn:schemas-microsoft-com:vml" Requires="v">
                <p:oleObj spid="_x0000_s2068" name="方程式" r:id="rId4" imgW="48272700" imgH="9652000" progId="Equation.3">
                  <p:embed/>
                </p:oleObj>
              </mc:Choice>
              <mc:Fallback>
                <p:oleObj name="方程式" r:id="rId4" imgW="48272700" imgH="96520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2374900"/>
                        <a:ext cx="6300788"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30A3242E-12D1-FA77-4714-C950D0EC5DCA}"/>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A6AC4A2-AA12-7A48-BE5E-025995B9DC73}" type="slidenum">
              <a:rPr kumimoji="0" lang="en-US" altLang="zh-TW" smtClean="0"/>
              <a:pPr/>
              <a:t>13</a:t>
            </a:fld>
            <a:endParaRPr kumimoji="0" lang="en-US" altLang="zh-TW"/>
          </a:p>
        </p:txBody>
      </p:sp>
      <p:sp>
        <p:nvSpPr>
          <p:cNvPr id="29699" name="Rectangle 2">
            <a:extLst>
              <a:ext uri="{FF2B5EF4-FFF2-40B4-BE49-F238E27FC236}">
                <a16:creationId xmlns:a16="http://schemas.microsoft.com/office/drawing/2014/main" id="{6662EEAC-7F93-A691-DAB8-F710FAA187F7}"/>
              </a:ext>
            </a:extLst>
          </p:cNvPr>
          <p:cNvSpPr>
            <a:spLocks noGrp="1" noChangeArrowheads="1"/>
          </p:cNvSpPr>
          <p:nvPr>
            <p:ph type="title"/>
          </p:nvPr>
        </p:nvSpPr>
        <p:spPr>
          <a:xfrm>
            <a:off x="341313" y="0"/>
            <a:ext cx="7543800" cy="1295400"/>
          </a:xfrm>
        </p:spPr>
        <p:txBody>
          <a:bodyPr/>
          <a:lstStyle/>
          <a:p>
            <a:pPr eaLnBrk="1" hangingPunct="1"/>
            <a:r>
              <a:rPr lang="zh-HK" altLang="en-US"/>
              <a:t>淨現值</a:t>
            </a:r>
            <a:endParaRPr lang="en-US" altLang="zh-TW"/>
          </a:p>
        </p:txBody>
      </p:sp>
      <p:sp>
        <p:nvSpPr>
          <p:cNvPr id="29700" name="Rectangle 3">
            <a:extLst>
              <a:ext uri="{FF2B5EF4-FFF2-40B4-BE49-F238E27FC236}">
                <a16:creationId xmlns:a16="http://schemas.microsoft.com/office/drawing/2014/main" id="{A9284036-1811-2A4C-6430-4E2E007255D0}"/>
              </a:ext>
            </a:extLst>
          </p:cNvPr>
          <p:cNvSpPr>
            <a:spLocks noGrp="1" noChangeArrowheads="1"/>
          </p:cNvSpPr>
          <p:nvPr>
            <p:ph type="body" idx="1"/>
          </p:nvPr>
        </p:nvSpPr>
        <p:spPr>
          <a:xfrm>
            <a:off x="431800" y="1449388"/>
            <a:ext cx="7740650" cy="1979612"/>
          </a:xfrm>
        </p:spPr>
        <p:txBody>
          <a:bodyPr/>
          <a:lstStyle/>
          <a:p>
            <a:pPr marL="0" indent="0" eaLnBrk="1" hangingPunct="1">
              <a:buFont typeface="Wingdings" pitchFamily="2" charset="2"/>
              <a:buNone/>
            </a:pPr>
            <a:r>
              <a:rPr lang="zh-TW" altLang="en-US" dirty="0"/>
              <a:t>你正考慮在一個項目投資</a:t>
            </a:r>
            <a:r>
              <a:rPr lang="en-US" altLang="zh-TW" dirty="0"/>
              <a:t>2400</a:t>
            </a:r>
            <a:r>
              <a:rPr lang="zh-TW" altLang="en-US" dirty="0"/>
              <a:t>萬元，現金流量如下：</a:t>
            </a:r>
            <a:endParaRPr lang="en-US" altLang="zh-TW" dirty="0"/>
          </a:p>
        </p:txBody>
      </p:sp>
      <p:graphicFrame>
        <p:nvGraphicFramePr>
          <p:cNvPr id="725017" name="Group 25">
            <a:extLst>
              <a:ext uri="{FF2B5EF4-FFF2-40B4-BE49-F238E27FC236}">
                <a16:creationId xmlns:a16="http://schemas.microsoft.com/office/drawing/2014/main" id="{BAB1472C-8A1F-157F-68D8-45F2DFFEEDDE}"/>
              </a:ext>
            </a:extLst>
          </p:cNvPr>
          <p:cNvGraphicFramePr>
            <a:graphicFrameLocks noGrp="1"/>
          </p:cNvGraphicFramePr>
          <p:nvPr>
            <p:ph type="tbl" idx="4294967295"/>
            <p:extLst>
              <p:ext uri="{D42A27DB-BD31-4B8C-83A1-F6EECF244321}">
                <p14:modId xmlns:p14="http://schemas.microsoft.com/office/powerpoint/2010/main" val="2325240399"/>
              </p:ext>
            </p:extLst>
          </p:nvPr>
        </p:nvGraphicFramePr>
        <p:xfrm>
          <a:off x="1781175" y="2889250"/>
          <a:ext cx="5581650" cy="3087689"/>
        </p:xfrm>
        <a:graphic>
          <a:graphicData uri="http://schemas.openxmlformats.org/drawingml/2006/table">
            <a:tbl>
              <a:tblPr/>
              <a:tblGrid>
                <a:gridCol w="2792413">
                  <a:extLst>
                    <a:ext uri="{9D8B030D-6E8A-4147-A177-3AD203B41FA5}">
                      <a16:colId xmlns:a16="http://schemas.microsoft.com/office/drawing/2014/main" val="1709052985"/>
                    </a:ext>
                  </a:extLst>
                </a:gridCol>
                <a:gridCol w="2789237">
                  <a:extLst>
                    <a:ext uri="{9D8B030D-6E8A-4147-A177-3AD203B41FA5}">
                      <a16:colId xmlns:a16="http://schemas.microsoft.com/office/drawing/2014/main" val="3970123793"/>
                    </a:ext>
                  </a:extLst>
                </a:gridCol>
              </a:tblGrid>
              <a:tr h="9445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年份</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現金流量</a:t>
                      </a:r>
                      <a:endParaRPr kumimoji="1" lang="en-US" altLang="zh-TW"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8477369"/>
                  </a:ext>
                </a:extLst>
              </a:tr>
              <a:tr h="53657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第零年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 </a:t>
                      </a:r>
                      <a:r>
                        <a:rPr lang="en-US" altLang="zh-TW" dirty="0"/>
                        <a:t>2400</a:t>
                      </a:r>
                      <a:r>
                        <a:rPr lang="zh-TW" altLang="en-US" dirty="0"/>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1242035"/>
                  </a:ext>
                </a:extLst>
              </a:tr>
              <a:tr h="53498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第一年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7524790"/>
                  </a:ext>
                </a:extLst>
              </a:tr>
              <a:tr h="53657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第二年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5499192"/>
                  </a:ext>
                </a:extLst>
              </a:tr>
              <a:tr h="53498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第三年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861310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6CAC3F29-8769-D664-FD45-FEC0CAD9291A}"/>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C4BAA2E-B691-754F-AAA0-7E091A691146}" type="slidenum">
              <a:rPr kumimoji="0" lang="en-US" altLang="zh-TW" smtClean="0"/>
              <a:pPr/>
              <a:t>14</a:t>
            </a:fld>
            <a:endParaRPr kumimoji="0" lang="en-US" altLang="zh-TW"/>
          </a:p>
        </p:txBody>
      </p:sp>
      <p:sp>
        <p:nvSpPr>
          <p:cNvPr id="31747" name="Rectangle 2">
            <a:extLst>
              <a:ext uri="{FF2B5EF4-FFF2-40B4-BE49-F238E27FC236}">
                <a16:creationId xmlns:a16="http://schemas.microsoft.com/office/drawing/2014/main" id="{1CD4BC44-BB1E-1B65-0A58-2DC90A4F76B9}"/>
              </a:ext>
            </a:extLst>
          </p:cNvPr>
          <p:cNvSpPr>
            <a:spLocks noGrp="1" noChangeArrowheads="1"/>
          </p:cNvSpPr>
          <p:nvPr>
            <p:ph type="title"/>
          </p:nvPr>
        </p:nvSpPr>
        <p:spPr/>
        <p:txBody>
          <a:bodyPr/>
          <a:lstStyle/>
          <a:p>
            <a:pPr eaLnBrk="1" hangingPunct="1"/>
            <a:r>
              <a:rPr lang="zh-TW" altLang="en-US"/>
              <a:t>淨現值（續）</a:t>
            </a:r>
            <a:endParaRPr lang="en-US" altLang="zh-TW"/>
          </a:p>
        </p:txBody>
      </p:sp>
      <p:sp>
        <p:nvSpPr>
          <p:cNvPr id="31748" name="Rectangle 27">
            <a:extLst>
              <a:ext uri="{FF2B5EF4-FFF2-40B4-BE49-F238E27FC236}">
                <a16:creationId xmlns:a16="http://schemas.microsoft.com/office/drawing/2014/main" id="{38D8A9A5-C895-8395-993F-DC01268DC883}"/>
              </a:ext>
            </a:extLst>
          </p:cNvPr>
          <p:cNvSpPr>
            <a:spLocks noChangeArrowheads="1"/>
          </p:cNvSpPr>
          <p:nvPr/>
        </p:nvSpPr>
        <p:spPr bwMode="auto">
          <a:xfrm>
            <a:off x="520700" y="2078038"/>
            <a:ext cx="73771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dirty="0">
                <a:cs typeface="Arial" panose="020B0604020202020204" pitchFamily="34" charset="0"/>
              </a:rPr>
              <a:t>假設所需回報率亦是</a:t>
            </a:r>
            <a:r>
              <a:rPr lang="en-US" altLang="zh-TW" dirty="0">
                <a:cs typeface="Arial" panose="020B0604020202020204" pitchFamily="34" charset="0"/>
              </a:rPr>
              <a:t>8%</a:t>
            </a:r>
            <a:r>
              <a:rPr lang="zh-TW" altLang="en-US" dirty="0">
                <a:cs typeface="Arial" panose="020B0604020202020204" pitchFamily="34" charset="0"/>
              </a:rPr>
              <a:t>，此計劃可以接受嗎？</a:t>
            </a:r>
            <a:endParaRPr lang="en-US" altLang="zh-TW"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1749FEB3-808F-AA66-77E6-2C1F87477D57}"/>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D63A150-8D4A-8942-BF0E-43A0A36D5EB6}" type="slidenum">
              <a:rPr kumimoji="0" lang="en-US" altLang="zh-TW" smtClean="0"/>
              <a:pPr/>
              <a:t>15</a:t>
            </a:fld>
            <a:endParaRPr kumimoji="0" lang="en-US" altLang="zh-TW"/>
          </a:p>
        </p:txBody>
      </p:sp>
      <p:sp>
        <p:nvSpPr>
          <p:cNvPr id="33795" name="Rectangle 2">
            <a:extLst>
              <a:ext uri="{FF2B5EF4-FFF2-40B4-BE49-F238E27FC236}">
                <a16:creationId xmlns:a16="http://schemas.microsoft.com/office/drawing/2014/main" id="{C7C1B639-D917-5D05-8FA9-715DE68A82E7}"/>
              </a:ext>
            </a:extLst>
          </p:cNvPr>
          <p:cNvSpPr>
            <a:spLocks noGrp="1" noChangeArrowheads="1"/>
          </p:cNvSpPr>
          <p:nvPr>
            <p:ph type="title"/>
          </p:nvPr>
        </p:nvSpPr>
        <p:spPr/>
        <p:txBody>
          <a:bodyPr/>
          <a:lstStyle/>
          <a:p>
            <a:pPr eaLnBrk="1" hangingPunct="1"/>
            <a:r>
              <a:rPr lang="zh-HK" altLang="en-US"/>
              <a:t>淨現值</a:t>
            </a:r>
            <a:endParaRPr lang="en-US" altLang="zh-TW"/>
          </a:p>
        </p:txBody>
      </p:sp>
      <p:sp>
        <p:nvSpPr>
          <p:cNvPr id="33796" name="Rectangle 3">
            <a:extLst>
              <a:ext uri="{FF2B5EF4-FFF2-40B4-BE49-F238E27FC236}">
                <a16:creationId xmlns:a16="http://schemas.microsoft.com/office/drawing/2014/main" id="{ABBC1E30-E76B-0D3E-1099-CC1EC2571D4A}"/>
              </a:ext>
            </a:extLst>
          </p:cNvPr>
          <p:cNvSpPr>
            <a:spLocks noGrp="1" noChangeArrowheads="1"/>
          </p:cNvSpPr>
          <p:nvPr>
            <p:ph type="body" idx="1"/>
          </p:nvPr>
        </p:nvSpPr>
        <p:spPr/>
        <p:txBody>
          <a:bodyPr/>
          <a:lstStyle/>
          <a:p>
            <a:pPr eaLnBrk="1" hangingPunct="1">
              <a:buFont typeface="Wingdings" pitchFamily="2" charset="2"/>
              <a:buNone/>
            </a:pPr>
            <a:r>
              <a:rPr lang="zh-TW" altLang="en-US" dirty="0"/>
              <a:t>應用</a:t>
            </a:r>
            <a:r>
              <a:rPr lang="zh-HK" altLang="en-US" dirty="0"/>
              <a:t>淨現值</a:t>
            </a:r>
            <a:r>
              <a:rPr lang="zh-TW" altLang="en-US" dirty="0"/>
              <a:t>等式</a:t>
            </a: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r>
              <a:rPr lang="zh-TW" altLang="en-US" dirty="0"/>
              <a:t>因此，計劃的淨現值是</a:t>
            </a:r>
            <a:r>
              <a:rPr lang="en-US" altLang="zh-TW" dirty="0"/>
              <a:t>177</a:t>
            </a:r>
            <a:r>
              <a:rPr lang="zh-TW" altLang="en-US" dirty="0"/>
              <a:t>萬元。</a:t>
            </a:r>
            <a:endParaRPr lang="en-US" altLang="zh-HK" dirty="0"/>
          </a:p>
          <a:p>
            <a:pPr eaLnBrk="1" hangingPunct="1">
              <a:buFont typeface="Wingdings" pitchFamily="2" charset="2"/>
              <a:buNone/>
            </a:pPr>
            <a:endParaRPr lang="en-US" altLang="zh-HK" dirty="0"/>
          </a:p>
        </p:txBody>
      </p:sp>
      <p:sp>
        <p:nvSpPr>
          <p:cNvPr id="33797" name="Rectangle 4">
            <a:extLst>
              <a:ext uri="{FF2B5EF4-FFF2-40B4-BE49-F238E27FC236}">
                <a16:creationId xmlns:a16="http://schemas.microsoft.com/office/drawing/2014/main" id="{0E88ACCF-4F0E-20AA-C2C7-C702AEA15423}"/>
              </a:ext>
            </a:extLst>
          </p:cNvPr>
          <p:cNvSpPr>
            <a:spLocks noChangeArrowheads="1"/>
          </p:cNvSpPr>
          <p:nvPr/>
        </p:nvSpPr>
        <p:spPr bwMode="auto">
          <a:xfrm>
            <a:off x="611188" y="1397000"/>
            <a:ext cx="81915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endParaRPr lang="en-US" altLang="zh-HK" sz="1800">
              <a:cs typeface="Arial" panose="020B0604020202020204" pitchFamily="34" charset="0"/>
            </a:endParaRPr>
          </a:p>
        </p:txBody>
      </p:sp>
      <p:graphicFrame>
        <p:nvGraphicFramePr>
          <p:cNvPr id="33798" name="Object 10">
            <a:extLst>
              <a:ext uri="{FF2B5EF4-FFF2-40B4-BE49-F238E27FC236}">
                <a16:creationId xmlns:a16="http://schemas.microsoft.com/office/drawing/2014/main" id="{5DDD7DCA-9F87-D2F7-58D8-C036D991A65B}"/>
              </a:ext>
            </a:extLst>
          </p:cNvPr>
          <p:cNvGraphicFramePr>
            <a:graphicFrameLocks noChangeAspect="1"/>
          </p:cNvGraphicFramePr>
          <p:nvPr/>
        </p:nvGraphicFramePr>
        <p:xfrm>
          <a:off x="520700" y="2438400"/>
          <a:ext cx="7021513" cy="2028825"/>
        </p:xfrm>
        <a:graphic>
          <a:graphicData uri="http://schemas.openxmlformats.org/presentationml/2006/ole">
            <mc:AlternateContent xmlns:mc="http://schemas.openxmlformats.org/markup-compatibility/2006">
              <mc:Choice xmlns:v="urn:schemas-microsoft-com:vml" Requires="v">
                <p:oleObj spid="_x0000_s3092" name="方程式" r:id="rId4" imgW="67881500" imgH="19596100" progId="Equation.3">
                  <p:embed/>
                </p:oleObj>
              </mc:Choice>
              <mc:Fallback>
                <p:oleObj name="方程式" r:id="rId4" imgW="67881500" imgH="195961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700" y="2438400"/>
                        <a:ext cx="7021513"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a:extLst>
              <a:ext uri="{FF2B5EF4-FFF2-40B4-BE49-F238E27FC236}">
                <a16:creationId xmlns:a16="http://schemas.microsoft.com/office/drawing/2014/main" id="{4CA1F54C-7EA3-A774-7DB4-FD24024EA81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0D8477A-9F33-9F4D-A8C8-C70AB5CA8DA1}" type="slidenum">
              <a:rPr kumimoji="0" lang="en-US" altLang="zh-TW" smtClean="0"/>
              <a:pPr/>
              <a:t>16</a:t>
            </a:fld>
            <a:endParaRPr kumimoji="0" lang="en-US" altLang="zh-TW"/>
          </a:p>
        </p:txBody>
      </p:sp>
      <p:sp>
        <p:nvSpPr>
          <p:cNvPr id="35843" name="Title 1">
            <a:extLst>
              <a:ext uri="{FF2B5EF4-FFF2-40B4-BE49-F238E27FC236}">
                <a16:creationId xmlns:a16="http://schemas.microsoft.com/office/drawing/2014/main" id="{D13BCB7D-CB17-640C-CDFA-DA144CADD2B2}"/>
              </a:ext>
            </a:extLst>
          </p:cNvPr>
          <p:cNvSpPr>
            <a:spLocks noGrp="1" noChangeArrowheads="1"/>
          </p:cNvSpPr>
          <p:nvPr>
            <p:ph type="title"/>
          </p:nvPr>
        </p:nvSpPr>
        <p:spPr/>
        <p:txBody>
          <a:bodyPr/>
          <a:lstStyle/>
          <a:p>
            <a:pPr eaLnBrk="1" hangingPunct="1"/>
            <a:r>
              <a:rPr lang="zh-TW" altLang="en-US"/>
              <a:t>淨現值</a:t>
            </a:r>
            <a:endParaRPr lang="en-US" altLang="zh-HK"/>
          </a:p>
        </p:txBody>
      </p:sp>
      <p:sp>
        <p:nvSpPr>
          <p:cNvPr id="35844" name="Content Placeholder 2">
            <a:extLst>
              <a:ext uri="{FF2B5EF4-FFF2-40B4-BE49-F238E27FC236}">
                <a16:creationId xmlns:a16="http://schemas.microsoft.com/office/drawing/2014/main" id="{F19334BB-3253-EC92-714E-DE0FCB3F74AA}"/>
              </a:ext>
            </a:extLst>
          </p:cNvPr>
          <p:cNvSpPr>
            <a:spLocks noGrp="1" noChangeArrowheads="1"/>
          </p:cNvSpPr>
          <p:nvPr>
            <p:ph idx="1"/>
          </p:nvPr>
        </p:nvSpPr>
        <p:spPr>
          <a:xfrm>
            <a:off x="431800" y="2259013"/>
            <a:ext cx="8229600" cy="4141787"/>
          </a:xfrm>
        </p:spPr>
        <p:txBody>
          <a:bodyPr/>
          <a:lstStyle/>
          <a:p>
            <a:pPr marL="0" indent="0" eaLnBrk="1" hangingPunct="1">
              <a:buFont typeface="Wingdings" pitchFamily="2" charset="2"/>
              <a:buNone/>
            </a:pPr>
            <a:r>
              <a:rPr lang="zh-TW" altLang="en-US" dirty="0"/>
              <a:t>由於淨現值是正數，我們可接受這計劃。</a:t>
            </a:r>
            <a:endParaRPr lang="en-US" altLang="zh-H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a:extLst>
              <a:ext uri="{FF2B5EF4-FFF2-40B4-BE49-F238E27FC236}">
                <a16:creationId xmlns:a16="http://schemas.microsoft.com/office/drawing/2014/main" id="{C069D302-57C6-2E7D-8247-0E27C29DA95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DDE35AA-92C6-3C46-93FF-4CFF11FA937D}" type="slidenum">
              <a:rPr kumimoji="0" lang="en-US" altLang="zh-TW" smtClean="0"/>
              <a:pPr/>
              <a:t>17</a:t>
            </a:fld>
            <a:endParaRPr kumimoji="0" lang="en-US" altLang="zh-TW"/>
          </a:p>
        </p:txBody>
      </p:sp>
      <p:sp>
        <p:nvSpPr>
          <p:cNvPr id="37891" name="Title 1">
            <a:extLst>
              <a:ext uri="{FF2B5EF4-FFF2-40B4-BE49-F238E27FC236}">
                <a16:creationId xmlns:a16="http://schemas.microsoft.com/office/drawing/2014/main" id="{743B83C8-71A8-1806-381F-D42A95385591}"/>
              </a:ext>
            </a:extLst>
          </p:cNvPr>
          <p:cNvSpPr>
            <a:spLocks noGrp="1" noChangeArrowheads="1"/>
          </p:cNvSpPr>
          <p:nvPr>
            <p:ph type="title"/>
          </p:nvPr>
        </p:nvSpPr>
        <p:spPr>
          <a:xfrm>
            <a:off x="252413" y="-80963"/>
            <a:ext cx="7740650" cy="1530351"/>
          </a:xfrm>
        </p:spPr>
        <p:txBody>
          <a:bodyPr/>
          <a:lstStyle/>
          <a:p>
            <a:pPr eaLnBrk="1" hangingPunct="1"/>
            <a:r>
              <a:rPr lang="zh-TW" altLang="en-US" sz="3700" dirty="0"/>
              <a:t>第二種資本投資評估法 </a:t>
            </a:r>
            <a:r>
              <a:rPr lang="en-US" altLang="zh-TW" sz="3700" dirty="0"/>
              <a:t>—</a:t>
            </a:r>
            <a:r>
              <a:rPr lang="zh-TW" altLang="en-US" sz="3700" dirty="0"/>
              <a:t> </a:t>
            </a:r>
            <a:r>
              <a:rPr lang="zh-HK" altLang="en-US" sz="3700" dirty="0"/>
              <a:t>內部報酬率</a:t>
            </a:r>
            <a:endParaRPr lang="en-US" altLang="zh-HK" sz="3700" dirty="0"/>
          </a:p>
        </p:txBody>
      </p:sp>
      <p:sp>
        <p:nvSpPr>
          <p:cNvPr id="37892" name="Content Placeholder 2">
            <a:extLst>
              <a:ext uri="{FF2B5EF4-FFF2-40B4-BE49-F238E27FC236}">
                <a16:creationId xmlns:a16="http://schemas.microsoft.com/office/drawing/2014/main" id="{8015BC2E-7488-6E59-15DC-4A7B0A50AC15}"/>
              </a:ext>
            </a:extLst>
          </p:cNvPr>
          <p:cNvSpPr>
            <a:spLocks noGrp="1" noChangeArrowheads="1"/>
          </p:cNvSpPr>
          <p:nvPr>
            <p:ph idx="1"/>
          </p:nvPr>
        </p:nvSpPr>
        <p:spPr>
          <a:xfrm>
            <a:off x="431800" y="2349500"/>
            <a:ext cx="8229600" cy="3871913"/>
          </a:xfrm>
        </p:spPr>
        <p:txBody>
          <a:bodyPr/>
          <a:lstStyle/>
          <a:p>
            <a:pPr marL="0" indent="0" eaLnBrk="1" hangingPunct="1">
              <a:spcAft>
                <a:spcPts val="1800"/>
              </a:spcAft>
              <a:buFont typeface="Wingdings" pitchFamily="2" charset="2"/>
              <a:buNone/>
            </a:pPr>
            <a:r>
              <a:rPr lang="zh-HK" altLang="en-US" b="1" dirty="0"/>
              <a:t>內部報酬率</a:t>
            </a:r>
            <a:endParaRPr lang="en-US" altLang="zh-HK" b="1" dirty="0"/>
          </a:p>
          <a:p>
            <a:pPr marL="0" indent="0" eaLnBrk="1" hangingPunct="1">
              <a:spcAft>
                <a:spcPts val="1800"/>
              </a:spcAft>
              <a:buFont typeface="Wingdings" pitchFamily="2" charset="2"/>
              <a:buNone/>
            </a:pPr>
            <a:r>
              <a:rPr lang="zh-TW" altLang="en-US" dirty="0"/>
              <a:t>此方法透過未來現金流量釐定特定計劃的回報率。</a:t>
            </a:r>
            <a:endParaRPr lang="en-US" altLang="zh-HK" dirty="0"/>
          </a:p>
          <a:p>
            <a:pPr marL="0" indent="0" eaLnBrk="1" hangingPunct="1">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a:extLst>
              <a:ext uri="{FF2B5EF4-FFF2-40B4-BE49-F238E27FC236}">
                <a16:creationId xmlns:a16="http://schemas.microsoft.com/office/drawing/2014/main" id="{F03ECAE5-2072-3153-EA12-C0FF536E2076}"/>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165B227-E551-654D-BAAB-ECC55303C00D}" type="slidenum">
              <a:rPr kumimoji="0" lang="en-US" altLang="zh-TW" smtClean="0"/>
              <a:pPr/>
              <a:t>18</a:t>
            </a:fld>
            <a:endParaRPr kumimoji="0" lang="en-US" altLang="zh-TW"/>
          </a:p>
        </p:txBody>
      </p:sp>
      <p:sp>
        <p:nvSpPr>
          <p:cNvPr id="39939" name="Title 1">
            <a:extLst>
              <a:ext uri="{FF2B5EF4-FFF2-40B4-BE49-F238E27FC236}">
                <a16:creationId xmlns:a16="http://schemas.microsoft.com/office/drawing/2014/main" id="{EC0C558A-E61C-69AD-EAC5-449A135D8D94}"/>
              </a:ext>
            </a:extLst>
          </p:cNvPr>
          <p:cNvSpPr>
            <a:spLocks noGrp="1" noChangeArrowheads="1"/>
          </p:cNvSpPr>
          <p:nvPr>
            <p:ph type="title"/>
          </p:nvPr>
        </p:nvSpPr>
        <p:spPr/>
        <p:txBody>
          <a:bodyPr/>
          <a:lstStyle/>
          <a:p>
            <a:pPr eaLnBrk="1" hangingPunct="1"/>
            <a:r>
              <a:rPr lang="zh-HK" altLang="en-US" sz="4000"/>
              <a:t>內部報酬率</a:t>
            </a:r>
            <a:endParaRPr lang="en-US" altLang="zh-HK"/>
          </a:p>
        </p:txBody>
      </p:sp>
      <p:sp>
        <p:nvSpPr>
          <p:cNvPr id="39940" name="Content Placeholder 2">
            <a:extLst>
              <a:ext uri="{FF2B5EF4-FFF2-40B4-BE49-F238E27FC236}">
                <a16:creationId xmlns:a16="http://schemas.microsoft.com/office/drawing/2014/main" id="{D421B497-B3CC-68BC-9BFF-5C027AB294CF}"/>
              </a:ext>
            </a:extLst>
          </p:cNvPr>
          <p:cNvSpPr>
            <a:spLocks noGrp="1" noChangeArrowheads="1"/>
          </p:cNvSpPr>
          <p:nvPr>
            <p:ph idx="1"/>
          </p:nvPr>
        </p:nvSpPr>
        <p:spPr/>
        <p:txBody>
          <a:bodyPr/>
          <a:lstStyle/>
          <a:p>
            <a:pPr marL="0" indent="0" eaLnBrk="1" hangingPunct="1">
              <a:buFont typeface="Wingdings" pitchFamily="2" charset="2"/>
              <a:buNone/>
            </a:pPr>
            <a:r>
              <a:rPr lang="zh-TW" altLang="en-US" b="1" dirty="0"/>
              <a:t>定義：</a:t>
            </a:r>
            <a:endParaRPr lang="en-US" altLang="zh-TW" b="1" dirty="0"/>
          </a:p>
          <a:p>
            <a:pPr marL="0" indent="0" eaLnBrk="1" hangingPunct="1">
              <a:buFont typeface="Wingdings" pitchFamily="2" charset="2"/>
              <a:buNone/>
            </a:pPr>
            <a:r>
              <a:rPr lang="zh-TW" altLang="en-US" dirty="0"/>
              <a:t>使某計劃的淨現值歸零的貼現率。</a:t>
            </a:r>
            <a:endParaRPr lang="en-US" altLang="zh-HK" dirty="0"/>
          </a:p>
          <a:p>
            <a:pPr marL="0" indent="0" eaLnBrk="1" hangingPunct="1">
              <a:spcBef>
                <a:spcPts val="1200"/>
              </a:spcBef>
              <a:buFont typeface="Wingdings" pitchFamily="2" charset="2"/>
              <a:buNone/>
            </a:pPr>
            <a:r>
              <a:rPr lang="zh-TW" altLang="en-US" dirty="0"/>
              <a:t>簡單而言，這是當淨現</a:t>
            </a:r>
            <a:r>
              <a:rPr lang="zh-TW" altLang="en-US" dirty="0" smtClean="0"/>
              <a:t>值 </a:t>
            </a:r>
            <a:r>
              <a:rPr lang="en-US" altLang="zh-TW" dirty="0" smtClean="0"/>
              <a:t>= 0 </a:t>
            </a:r>
            <a:r>
              <a:rPr lang="zh-TW" altLang="en-US" dirty="0" smtClean="0"/>
              <a:t>時</a:t>
            </a:r>
            <a:r>
              <a:rPr lang="zh-TW" altLang="en-US" dirty="0"/>
              <a:t>的貼現率。</a:t>
            </a:r>
            <a:endParaRPr lang="en-US" altLang="zh-HK" dirty="0"/>
          </a:p>
          <a:p>
            <a:pPr marL="0" indent="0" eaLnBrk="1" hangingPunct="1">
              <a:spcBef>
                <a:spcPts val="3000"/>
              </a:spcBef>
              <a:buClr>
                <a:srgbClr val="330066"/>
              </a:buClr>
              <a:buFont typeface="Wingdings" pitchFamily="2" charset="2"/>
              <a:buNone/>
            </a:pPr>
            <a:r>
              <a:rPr lang="zh-TW" altLang="en-US" dirty="0"/>
              <a:t>亦即計算期初支出的淨現值</a:t>
            </a:r>
            <a:r>
              <a:rPr lang="zh-TW" altLang="en-US" dirty="0" smtClean="0"/>
              <a:t>為 </a:t>
            </a:r>
            <a:r>
              <a:rPr lang="en-US" altLang="zh-TW" dirty="0" smtClean="0"/>
              <a:t>0 </a:t>
            </a:r>
            <a:r>
              <a:rPr lang="zh-TW" altLang="en-US" dirty="0" smtClean="0"/>
              <a:t>時</a:t>
            </a:r>
            <a:r>
              <a:rPr lang="zh-TW" altLang="en-US" dirty="0"/>
              <a:t>的貼現率。</a:t>
            </a:r>
            <a:endParaRPr lang="en-US" altLang="zh-HK" dirty="0"/>
          </a:p>
          <a:p>
            <a:pPr marL="0" indent="0" eaLnBrk="1" hangingPunct="1">
              <a:spcBef>
                <a:spcPts val="1200"/>
              </a:spcBef>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a:extLst>
              <a:ext uri="{FF2B5EF4-FFF2-40B4-BE49-F238E27FC236}">
                <a16:creationId xmlns:a16="http://schemas.microsoft.com/office/drawing/2014/main" id="{A7D218A2-BAB8-6399-F566-8D047FC253B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8164ACF-714A-314C-B529-CC55DEC1D15B}" type="slidenum">
              <a:rPr kumimoji="0" lang="en-US" altLang="zh-TW" smtClean="0"/>
              <a:pPr/>
              <a:t>19</a:t>
            </a:fld>
            <a:endParaRPr kumimoji="0" lang="en-US" altLang="zh-TW"/>
          </a:p>
        </p:txBody>
      </p:sp>
      <p:sp>
        <p:nvSpPr>
          <p:cNvPr id="41987" name="Title 1">
            <a:extLst>
              <a:ext uri="{FF2B5EF4-FFF2-40B4-BE49-F238E27FC236}">
                <a16:creationId xmlns:a16="http://schemas.microsoft.com/office/drawing/2014/main" id="{7BAFDFAB-6E5D-58B4-9AD2-FF4412A5CE02}"/>
              </a:ext>
            </a:extLst>
          </p:cNvPr>
          <p:cNvSpPr>
            <a:spLocks noGrp="1" noChangeArrowheads="1"/>
          </p:cNvSpPr>
          <p:nvPr>
            <p:ph type="title"/>
          </p:nvPr>
        </p:nvSpPr>
        <p:spPr/>
        <p:txBody>
          <a:bodyPr/>
          <a:lstStyle/>
          <a:p>
            <a:pPr eaLnBrk="1" hangingPunct="1"/>
            <a:r>
              <a:rPr lang="zh-HK" altLang="en-US" sz="4000"/>
              <a:t>內部報酬率</a:t>
            </a:r>
            <a:endParaRPr lang="en-US" altLang="zh-HK" sz="4000"/>
          </a:p>
        </p:txBody>
      </p:sp>
      <p:sp>
        <p:nvSpPr>
          <p:cNvPr id="41988" name="Content Placeholder 9">
            <a:extLst>
              <a:ext uri="{FF2B5EF4-FFF2-40B4-BE49-F238E27FC236}">
                <a16:creationId xmlns:a16="http://schemas.microsoft.com/office/drawing/2014/main" id="{F0012996-696D-2940-D4A5-0BE141A33364}"/>
              </a:ext>
            </a:extLst>
          </p:cNvPr>
          <p:cNvSpPr>
            <a:spLocks noGrp="1" noChangeArrowheads="1"/>
          </p:cNvSpPr>
          <p:nvPr>
            <p:ph sz="half" idx="2"/>
          </p:nvPr>
        </p:nvSpPr>
        <p:spPr>
          <a:xfrm>
            <a:off x="431800" y="1719263"/>
            <a:ext cx="8302625" cy="4411662"/>
          </a:xfrm>
        </p:spPr>
        <p:txBody>
          <a:bodyPr/>
          <a:lstStyle/>
          <a:p>
            <a:pPr eaLnBrk="1" hangingPunct="1">
              <a:buFont typeface="Wingdings" pitchFamily="2" charset="2"/>
              <a:buNone/>
            </a:pPr>
            <a:r>
              <a:rPr lang="zh-TW" altLang="en-US" b="1" dirty="0"/>
              <a:t>計算</a:t>
            </a:r>
            <a:r>
              <a:rPr lang="zh-HK" altLang="en-US" b="1" dirty="0"/>
              <a:t>內部報酬率</a:t>
            </a:r>
            <a:r>
              <a:rPr lang="zh-TW" altLang="en-US" b="1" dirty="0"/>
              <a:t>的等式</a:t>
            </a:r>
            <a:endParaRPr lang="en-US" altLang="zh-HK" b="1"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endParaRPr lang="en-US" altLang="zh-HK" dirty="0"/>
          </a:p>
          <a:p>
            <a:pPr eaLnBrk="1" hangingPunct="1">
              <a:buFont typeface="Wingdings" pitchFamily="2" charset="2"/>
              <a:buNone/>
            </a:pPr>
            <a:r>
              <a:rPr lang="zh-HK" altLang="en-US" dirty="0"/>
              <a:t>等式中的</a:t>
            </a:r>
            <a:r>
              <a:rPr lang="en-US" altLang="zh-HK" dirty="0"/>
              <a:t>IRR</a:t>
            </a:r>
            <a:r>
              <a:rPr lang="zh-TW" altLang="en-US" dirty="0"/>
              <a:t>為</a:t>
            </a:r>
            <a:r>
              <a:rPr lang="zh-HK" altLang="en-US" dirty="0"/>
              <a:t>內部報酬率</a:t>
            </a:r>
            <a:endParaRPr lang="en-US" altLang="zh-HK" dirty="0"/>
          </a:p>
        </p:txBody>
      </p:sp>
      <p:graphicFrame>
        <p:nvGraphicFramePr>
          <p:cNvPr id="41989" name="Object 10">
            <a:extLst>
              <a:ext uri="{FF2B5EF4-FFF2-40B4-BE49-F238E27FC236}">
                <a16:creationId xmlns:a16="http://schemas.microsoft.com/office/drawing/2014/main" id="{ECD59352-F9D3-FFE5-7BBA-AA310ABFDFBC}"/>
              </a:ext>
            </a:extLst>
          </p:cNvPr>
          <p:cNvGraphicFramePr>
            <a:graphicFrameLocks noChangeAspect="1"/>
          </p:cNvGraphicFramePr>
          <p:nvPr/>
        </p:nvGraphicFramePr>
        <p:xfrm>
          <a:off x="577850" y="2705100"/>
          <a:ext cx="8258175" cy="2192338"/>
        </p:xfrm>
        <a:graphic>
          <a:graphicData uri="http://schemas.openxmlformats.org/presentationml/2006/ole">
            <mc:AlternateContent xmlns:mc="http://schemas.openxmlformats.org/markup-compatibility/2006">
              <mc:Choice xmlns:v="urn:schemas-microsoft-com:vml" Requires="v">
                <p:oleObj spid="_x0000_s4116" name="方程式" r:id="rId4" imgW="72847200" imgH="20485100" progId="Equation.3">
                  <p:embed/>
                </p:oleObj>
              </mc:Choice>
              <mc:Fallback>
                <p:oleObj name="方程式" r:id="rId4" imgW="72847200" imgH="204851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850" y="2705100"/>
                        <a:ext cx="8258175" cy="219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DF45B8E4-3233-C056-17C7-7CB769AC0462}"/>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CA7F0808-B16D-844B-9147-F441E5FCC112}" type="slidenum">
              <a:rPr kumimoji="0" lang="en-US" altLang="zh-TW" smtClean="0"/>
              <a:pPr/>
              <a:t>2</a:t>
            </a:fld>
            <a:endParaRPr kumimoji="0" lang="en-US" altLang="zh-TW"/>
          </a:p>
        </p:txBody>
      </p:sp>
      <p:sp>
        <p:nvSpPr>
          <p:cNvPr id="7171" name="Rectangle 2">
            <a:extLst>
              <a:ext uri="{FF2B5EF4-FFF2-40B4-BE49-F238E27FC236}">
                <a16:creationId xmlns:a16="http://schemas.microsoft.com/office/drawing/2014/main" id="{2C3732AC-749B-E1C2-175E-0AA50D3E1927}"/>
              </a:ext>
            </a:extLst>
          </p:cNvPr>
          <p:cNvSpPr>
            <a:spLocks noGrp="1" noChangeArrowheads="1"/>
          </p:cNvSpPr>
          <p:nvPr>
            <p:ph type="title"/>
          </p:nvPr>
        </p:nvSpPr>
        <p:spPr/>
        <p:txBody>
          <a:bodyPr/>
          <a:lstStyle/>
          <a:p>
            <a:pPr eaLnBrk="1" hangingPunct="1"/>
            <a:r>
              <a:rPr lang="zh-TW" altLang="en-US" sz="3600">
                <a:solidFill>
                  <a:srgbClr val="000000"/>
                </a:solidFill>
                <a:latin typeface="Calibri" panose="020F0502020204030204" pitchFamily="34" charset="0"/>
                <a:cs typeface="Times New Roman" panose="02020603050405020304" pitchFamily="18" charset="0"/>
              </a:rPr>
              <a:t>影響資本投資決策的財務及非財務因素</a:t>
            </a:r>
            <a:endParaRPr lang="en-US" altLang="zh-HK" sz="3600"/>
          </a:p>
        </p:txBody>
      </p:sp>
      <p:sp>
        <p:nvSpPr>
          <p:cNvPr id="76804" name="Rectangle 3">
            <a:extLst>
              <a:ext uri="{FF2B5EF4-FFF2-40B4-BE49-F238E27FC236}">
                <a16:creationId xmlns:a16="http://schemas.microsoft.com/office/drawing/2014/main" id="{8A24486E-7A8F-899A-1654-6F1EE1347072}"/>
              </a:ext>
            </a:extLst>
          </p:cNvPr>
          <p:cNvSpPr>
            <a:spLocks noGrp="1" noChangeArrowheads="1"/>
          </p:cNvSpPr>
          <p:nvPr>
            <p:ph type="body" idx="1"/>
          </p:nvPr>
        </p:nvSpPr>
        <p:spPr/>
        <p:txBody>
          <a:bodyPr/>
          <a:lstStyle/>
          <a:p>
            <a:pPr marL="0" indent="0" eaLnBrk="1" hangingPunct="1">
              <a:buFont typeface="Wingdings" pitchFamily="2" charset="2"/>
              <a:buNone/>
              <a:defRPr/>
            </a:pPr>
            <a:r>
              <a:rPr lang="zh-TW" altLang="en-US" dirty="0"/>
              <a:t>財務因素：</a:t>
            </a:r>
            <a:endParaRPr lang="en-US" altLang="zh-TW" dirty="0"/>
          </a:p>
          <a:p>
            <a:pPr eaLnBrk="1" hangingPunct="1">
              <a:buFont typeface="Wingdings" pitchFamily="2" charset="2"/>
              <a:buChar char="u"/>
              <a:defRPr/>
            </a:pPr>
            <a:r>
              <a:rPr lang="zh-TW" altLang="en-US" dirty="0"/>
              <a:t>期初支出</a:t>
            </a:r>
            <a:endParaRPr lang="en-US" altLang="zh-HK" dirty="0"/>
          </a:p>
          <a:p>
            <a:pPr eaLnBrk="1" hangingPunct="1">
              <a:buFont typeface="Wingdings" pitchFamily="2" charset="2"/>
              <a:buChar char="u"/>
              <a:defRPr/>
            </a:pPr>
            <a:r>
              <a:rPr lang="zh-HK" altLang="en-US" dirty="0"/>
              <a:t>現金流量</a:t>
            </a:r>
            <a:endParaRPr lang="en-US" altLang="zh-HK" dirty="0"/>
          </a:p>
          <a:p>
            <a:pPr eaLnBrk="1" hangingPunct="1">
              <a:buFont typeface="Wingdings" pitchFamily="2" charset="2"/>
              <a:buChar char="u"/>
              <a:defRPr/>
            </a:pPr>
            <a:r>
              <a:rPr lang="zh-TW" altLang="en-US" dirty="0"/>
              <a:t>貼現率</a:t>
            </a:r>
            <a:endParaRPr lang="en-US" altLang="zh-HK" dirty="0"/>
          </a:p>
          <a:p>
            <a:pPr eaLnBrk="1" hangingPunct="1">
              <a:buFont typeface="Wingdings" pitchFamily="2" charset="2"/>
              <a:buChar char="u"/>
              <a:defRPr/>
            </a:pPr>
            <a:r>
              <a:rPr lang="zh-TW" altLang="en-US" dirty="0"/>
              <a:t>項目的年期</a:t>
            </a:r>
            <a:endParaRPr lang="en-US" altLang="zh-HK" dirty="0"/>
          </a:p>
          <a:p>
            <a:pPr eaLnBrk="1" hangingPunct="1">
              <a:buFont typeface="Wingdings" pitchFamily="2" charset="2"/>
              <a:buChar char="u"/>
              <a:defRPr/>
            </a:pPr>
            <a:r>
              <a:rPr lang="zh-TW" altLang="en-US" dirty="0"/>
              <a:t>項目的風險</a:t>
            </a:r>
            <a:endParaRPr lang="en-US" altLang="zh-HK" dirty="0"/>
          </a:p>
          <a:p>
            <a:pPr eaLnBrk="1" hangingPunct="1">
              <a:buFont typeface="Wingdings" pitchFamily="2" charset="2"/>
              <a:buChar char="u"/>
              <a:defRPr/>
            </a:pPr>
            <a:endParaRPr lang="en-US" altLang="zh-HK" dirty="0"/>
          </a:p>
          <a:p>
            <a:pPr marL="0" indent="0" eaLnBrk="1" hangingPunct="1">
              <a:buFont typeface="Wingdings" pitchFamily="2" charset="2"/>
              <a:buNone/>
              <a:defRPr/>
            </a:pPr>
            <a:endParaRPr lang="en-US" altLang="zh-H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a:extLst>
              <a:ext uri="{FF2B5EF4-FFF2-40B4-BE49-F238E27FC236}">
                <a16:creationId xmlns:a16="http://schemas.microsoft.com/office/drawing/2014/main" id="{4D0B81CB-F17A-BC99-9D43-A6BAC5F4B3D9}"/>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CB33743-1E33-6346-888D-9BCD487CD97F}" type="slidenum">
              <a:rPr kumimoji="0" lang="en-US" altLang="zh-TW" smtClean="0"/>
              <a:pPr/>
              <a:t>20</a:t>
            </a:fld>
            <a:endParaRPr kumimoji="0" lang="en-US" altLang="zh-TW"/>
          </a:p>
        </p:txBody>
      </p:sp>
      <p:sp>
        <p:nvSpPr>
          <p:cNvPr id="44035" name="Title 1">
            <a:extLst>
              <a:ext uri="{FF2B5EF4-FFF2-40B4-BE49-F238E27FC236}">
                <a16:creationId xmlns:a16="http://schemas.microsoft.com/office/drawing/2014/main" id="{E6C0409B-DDDA-0263-43F9-D5DB731240A1}"/>
              </a:ext>
            </a:extLst>
          </p:cNvPr>
          <p:cNvSpPr>
            <a:spLocks noGrp="1" noChangeArrowheads="1"/>
          </p:cNvSpPr>
          <p:nvPr>
            <p:ph type="title"/>
          </p:nvPr>
        </p:nvSpPr>
        <p:spPr/>
        <p:txBody>
          <a:bodyPr/>
          <a:lstStyle/>
          <a:p>
            <a:pPr eaLnBrk="1" hangingPunct="1"/>
            <a:r>
              <a:rPr lang="zh-HK" altLang="en-US" sz="3600"/>
              <a:t>內部報酬率</a:t>
            </a:r>
            <a:endParaRPr lang="en-US" altLang="zh-HK" sz="3600"/>
          </a:p>
        </p:txBody>
      </p:sp>
      <p:sp>
        <p:nvSpPr>
          <p:cNvPr id="44036" name="Content Placeholder 2">
            <a:extLst>
              <a:ext uri="{FF2B5EF4-FFF2-40B4-BE49-F238E27FC236}">
                <a16:creationId xmlns:a16="http://schemas.microsoft.com/office/drawing/2014/main" id="{C66D8199-C3C7-3F7D-094E-5419A8A79704}"/>
              </a:ext>
            </a:extLst>
          </p:cNvPr>
          <p:cNvSpPr>
            <a:spLocks noGrp="1" noChangeArrowheads="1"/>
          </p:cNvSpPr>
          <p:nvPr>
            <p:ph idx="1"/>
          </p:nvPr>
        </p:nvSpPr>
        <p:spPr/>
        <p:txBody>
          <a:bodyPr/>
          <a:lstStyle/>
          <a:p>
            <a:pPr eaLnBrk="1" hangingPunct="1">
              <a:buFont typeface="Wingdings" pitchFamily="2" charset="2"/>
              <a:buNone/>
            </a:pPr>
            <a:r>
              <a:rPr lang="zh-TW" altLang="en-US" dirty="0">
                <a:sym typeface="Wingdings" pitchFamily="2" charset="2"/>
              </a:rPr>
              <a:t>計劃決策標準</a:t>
            </a:r>
            <a:r>
              <a:rPr lang="en-US" altLang="zh-TW" dirty="0">
                <a:sym typeface="Wingdings" pitchFamily="2" charset="2"/>
              </a:rPr>
              <a:t> </a:t>
            </a:r>
            <a:r>
              <a:rPr lang="zh-TW" altLang="en-US" dirty="0">
                <a:sym typeface="Wingdings" pitchFamily="2" charset="2"/>
              </a:rPr>
              <a:t>比較內部報酬率（</a:t>
            </a:r>
            <a:r>
              <a:rPr lang="en-US" altLang="zh-TW" dirty="0">
                <a:sym typeface="Wingdings" pitchFamily="2" charset="2"/>
              </a:rPr>
              <a:t>IRR</a:t>
            </a:r>
            <a:r>
              <a:rPr lang="zh-TW" altLang="en-US" dirty="0">
                <a:sym typeface="Wingdings" pitchFamily="2" charset="2"/>
              </a:rPr>
              <a:t>）與所需回報率（</a:t>
            </a:r>
            <a:r>
              <a:rPr lang="en-US" altLang="zh-TW" dirty="0">
                <a:sym typeface="Wingdings" pitchFamily="2" charset="2"/>
              </a:rPr>
              <a:t>r</a:t>
            </a:r>
            <a:r>
              <a:rPr lang="zh-TW" altLang="en-US" dirty="0">
                <a:sym typeface="Wingdings" pitchFamily="2" charset="2"/>
              </a:rPr>
              <a:t>）：</a:t>
            </a:r>
            <a:endParaRPr lang="en-US" altLang="zh-HK" dirty="0"/>
          </a:p>
          <a:p>
            <a:pPr eaLnBrk="1" hangingPunct="1">
              <a:buFont typeface="Wingdings" pitchFamily="2" charset="2"/>
              <a:buNone/>
            </a:pPr>
            <a:endParaRPr lang="en-US" altLang="zh-HK" dirty="0"/>
          </a:p>
          <a:p>
            <a:pPr eaLnBrk="1" hangingPunct="1">
              <a:buFont typeface="Wingdings" pitchFamily="2" charset="2"/>
              <a:buNone/>
            </a:pPr>
            <a:r>
              <a:rPr lang="zh-TW" altLang="en-US" dirty="0"/>
              <a:t>如</a:t>
            </a:r>
            <a:r>
              <a:rPr lang="zh-TW" altLang="en-US" dirty="0">
                <a:sym typeface="Wingdings" pitchFamily="2" charset="2"/>
              </a:rPr>
              <a:t>內部報酬率＞所需回報率，接受該計劃，</a:t>
            </a:r>
            <a:endParaRPr lang="en-US" altLang="zh-HK" dirty="0"/>
          </a:p>
          <a:p>
            <a:pPr eaLnBrk="1" hangingPunct="1">
              <a:buFont typeface="Wingdings" pitchFamily="2" charset="2"/>
              <a:buNone/>
            </a:pPr>
            <a:r>
              <a:rPr lang="zh-TW" altLang="en-US" dirty="0"/>
              <a:t>如</a:t>
            </a:r>
            <a:r>
              <a:rPr lang="zh-TW" altLang="en-US" dirty="0">
                <a:sym typeface="Wingdings" pitchFamily="2" charset="2"/>
              </a:rPr>
              <a:t>內部報酬率＜所需回報率，否決該計劃。</a:t>
            </a:r>
            <a:endParaRPr lang="en-US" altLang="zh-H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a:extLst>
              <a:ext uri="{FF2B5EF4-FFF2-40B4-BE49-F238E27FC236}">
                <a16:creationId xmlns:a16="http://schemas.microsoft.com/office/drawing/2014/main" id="{1DD2F083-57A9-B441-2394-259811ED932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0992C21-62DA-334D-8F15-9EA1299C6D3D}" type="slidenum">
              <a:rPr kumimoji="0" lang="en-US" altLang="zh-TW" smtClean="0"/>
              <a:pPr/>
              <a:t>21</a:t>
            </a:fld>
            <a:endParaRPr kumimoji="0" lang="en-US" altLang="zh-TW"/>
          </a:p>
        </p:txBody>
      </p:sp>
      <p:sp>
        <p:nvSpPr>
          <p:cNvPr id="46083" name="Title 1">
            <a:extLst>
              <a:ext uri="{FF2B5EF4-FFF2-40B4-BE49-F238E27FC236}">
                <a16:creationId xmlns:a16="http://schemas.microsoft.com/office/drawing/2014/main" id="{40938366-9711-9945-3B5B-9B795EAF81AF}"/>
              </a:ext>
            </a:extLst>
          </p:cNvPr>
          <p:cNvSpPr>
            <a:spLocks noGrp="1" noChangeArrowheads="1"/>
          </p:cNvSpPr>
          <p:nvPr>
            <p:ph type="title"/>
          </p:nvPr>
        </p:nvSpPr>
        <p:spPr/>
        <p:txBody>
          <a:bodyPr/>
          <a:lstStyle/>
          <a:p>
            <a:pPr eaLnBrk="1" hangingPunct="1"/>
            <a:r>
              <a:rPr lang="zh-HK" altLang="en-US" sz="3600"/>
              <a:t>內部報酬率</a:t>
            </a:r>
            <a:endParaRPr lang="en-US" altLang="zh-HK" sz="3600"/>
          </a:p>
        </p:txBody>
      </p:sp>
      <p:sp>
        <p:nvSpPr>
          <p:cNvPr id="46084" name="Content Placeholder 2">
            <a:extLst>
              <a:ext uri="{FF2B5EF4-FFF2-40B4-BE49-F238E27FC236}">
                <a16:creationId xmlns:a16="http://schemas.microsoft.com/office/drawing/2014/main" id="{334950E1-A87B-4AB7-43E8-76DC8193A498}"/>
              </a:ext>
            </a:extLst>
          </p:cNvPr>
          <p:cNvSpPr>
            <a:spLocks noGrp="1" noChangeArrowheads="1"/>
          </p:cNvSpPr>
          <p:nvPr>
            <p:ph idx="1"/>
          </p:nvPr>
        </p:nvSpPr>
        <p:spPr>
          <a:xfrm>
            <a:off x="454102" y="1515296"/>
            <a:ext cx="8229600" cy="4411662"/>
          </a:xfrm>
        </p:spPr>
        <p:txBody>
          <a:bodyPr/>
          <a:lstStyle/>
          <a:p>
            <a:pPr marL="0" indent="0" algn="just" eaLnBrk="1" hangingPunct="1">
              <a:buFont typeface="Wingdings" pitchFamily="2" charset="2"/>
              <a:buNone/>
            </a:pPr>
            <a:r>
              <a:rPr lang="zh-TW" altLang="en-US" sz="2800" dirty="0"/>
              <a:t>現在我們重溫本課節的第一個例子（載於投影片</a:t>
            </a:r>
            <a:r>
              <a:rPr lang="en-US" altLang="zh-TW" sz="2800" dirty="0"/>
              <a:t>4</a:t>
            </a:r>
            <a:r>
              <a:rPr lang="zh-TW" altLang="en-US" sz="2800" dirty="0"/>
              <a:t>），如該投資的內部報酬率為</a:t>
            </a:r>
            <a:r>
              <a:rPr lang="en-US" altLang="zh-TW" sz="2800" dirty="0"/>
              <a:t>12.044%</a:t>
            </a:r>
            <a:r>
              <a:rPr lang="zh-TW" altLang="en-US" sz="2800" dirty="0"/>
              <a:t>，而</a:t>
            </a:r>
            <a:r>
              <a:rPr lang="zh-TW" altLang="en-US" sz="2800" dirty="0">
                <a:sym typeface="Wingdings" pitchFamily="2" charset="2"/>
              </a:rPr>
              <a:t>所需回報率為</a:t>
            </a:r>
            <a:r>
              <a:rPr lang="en-US" altLang="zh-TW" sz="2800" dirty="0"/>
              <a:t>8%</a:t>
            </a:r>
            <a:r>
              <a:rPr lang="zh-TW" altLang="en-US" sz="2800" dirty="0"/>
              <a:t>。</a:t>
            </a:r>
            <a:endParaRPr lang="en-US" altLang="zh-TW" sz="2800" dirty="0"/>
          </a:p>
          <a:p>
            <a:pPr marL="0" indent="0" eaLnBrk="1" hangingPunct="1">
              <a:buFont typeface="Wingdings" pitchFamily="2" charset="2"/>
              <a:buNone/>
            </a:pPr>
            <a:endParaRPr lang="en-US" altLang="zh-HK" dirty="0"/>
          </a:p>
        </p:txBody>
      </p:sp>
      <p:graphicFrame>
        <p:nvGraphicFramePr>
          <p:cNvPr id="707617" name="Group 33">
            <a:extLst>
              <a:ext uri="{FF2B5EF4-FFF2-40B4-BE49-F238E27FC236}">
                <a16:creationId xmlns:a16="http://schemas.microsoft.com/office/drawing/2014/main" id="{C02CB562-73CF-05AB-AF3A-250FFC23DBD6}"/>
              </a:ext>
            </a:extLst>
          </p:cNvPr>
          <p:cNvGraphicFramePr>
            <a:graphicFrameLocks noGrp="1"/>
          </p:cNvGraphicFramePr>
          <p:nvPr>
            <p:extLst>
              <p:ext uri="{D42A27DB-BD31-4B8C-83A1-F6EECF244321}">
                <p14:modId xmlns:p14="http://schemas.microsoft.com/office/powerpoint/2010/main" val="835847972"/>
              </p:ext>
            </p:extLst>
          </p:nvPr>
        </p:nvGraphicFramePr>
        <p:xfrm>
          <a:off x="2141676" y="2751958"/>
          <a:ext cx="4412000" cy="2590800"/>
        </p:xfrm>
        <a:graphic>
          <a:graphicData uri="http://schemas.openxmlformats.org/drawingml/2006/table">
            <a:tbl>
              <a:tblPr/>
              <a:tblGrid>
                <a:gridCol w="2206845">
                  <a:extLst>
                    <a:ext uri="{9D8B030D-6E8A-4147-A177-3AD203B41FA5}">
                      <a16:colId xmlns:a16="http://schemas.microsoft.com/office/drawing/2014/main" val="1277093741"/>
                    </a:ext>
                  </a:extLst>
                </a:gridCol>
                <a:gridCol w="2205155">
                  <a:extLst>
                    <a:ext uri="{9D8B030D-6E8A-4147-A177-3AD203B41FA5}">
                      <a16:colId xmlns:a16="http://schemas.microsoft.com/office/drawing/2014/main" val="31028628"/>
                    </a:ext>
                  </a:extLst>
                </a:gridCol>
              </a:tblGrid>
              <a:tr h="450850">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年份</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現金流量</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7242509"/>
                  </a:ext>
                </a:extLst>
              </a:tr>
              <a:tr h="450850">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第零年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 $2400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9635394"/>
                  </a:ext>
                </a:extLst>
              </a:tr>
              <a:tr h="4492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第一年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7786877"/>
                  </a:ext>
                </a:extLst>
              </a:tr>
              <a:tr h="450850">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第二年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7405591"/>
                  </a:ext>
                </a:extLst>
              </a:tr>
              <a:tr h="450850">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第三年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1667834"/>
                  </a:ext>
                </a:extLst>
              </a:tr>
            </a:tbl>
          </a:graphicData>
        </a:graphic>
      </p:graphicFrame>
      <p:sp>
        <p:nvSpPr>
          <p:cNvPr id="4" name="文字方塊 3">
            <a:extLst>
              <a:ext uri="{FF2B5EF4-FFF2-40B4-BE49-F238E27FC236}">
                <a16:creationId xmlns:a16="http://schemas.microsoft.com/office/drawing/2014/main" id="{220BFB44-A0EF-AC7A-A640-CFD1A817BDA6}"/>
              </a:ext>
            </a:extLst>
          </p:cNvPr>
          <p:cNvSpPr txBox="1"/>
          <p:nvPr/>
        </p:nvSpPr>
        <p:spPr>
          <a:xfrm>
            <a:off x="1371597" y="5603568"/>
            <a:ext cx="6399213" cy="584200"/>
          </a:xfrm>
          <a:prstGeom prst="rect">
            <a:avLst/>
          </a:prstGeom>
          <a:noFill/>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20000"/>
              </a:spcBef>
              <a:buClr>
                <a:srgbClr val="330066"/>
              </a:buClr>
              <a:buSzPct val="70000"/>
              <a:buFont typeface="Wingdings" pitchFamily="2" charset="2"/>
              <a:buNone/>
            </a:pPr>
            <a:r>
              <a:rPr lang="zh-TW" altLang="en-US" sz="3200" dirty="0">
                <a:solidFill>
                  <a:srgbClr val="000000"/>
                </a:solidFill>
              </a:rPr>
              <a:t>我們應該接受該計劃嗎？</a:t>
            </a:r>
            <a:endParaRPr lang="en-US" altLang="zh-HK" sz="3200"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a:extLst>
              <a:ext uri="{FF2B5EF4-FFF2-40B4-BE49-F238E27FC236}">
                <a16:creationId xmlns:a16="http://schemas.microsoft.com/office/drawing/2014/main" id="{CE1AA007-3371-F981-F2C5-8EAA4BCBD08F}"/>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ECFADD8-8CBA-5440-86BA-09A9C16BEC91}" type="slidenum">
              <a:rPr kumimoji="0" lang="en-US" altLang="zh-TW" smtClean="0"/>
              <a:pPr/>
              <a:t>22</a:t>
            </a:fld>
            <a:endParaRPr kumimoji="0" lang="en-US" altLang="zh-TW"/>
          </a:p>
        </p:txBody>
      </p:sp>
      <p:sp>
        <p:nvSpPr>
          <p:cNvPr id="48131" name="Rectangle 2">
            <a:extLst>
              <a:ext uri="{FF2B5EF4-FFF2-40B4-BE49-F238E27FC236}">
                <a16:creationId xmlns:a16="http://schemas.microsoft.com/office/drawing/2014/main" id="{747E6834-CBB7-6064-7590-C5F8539F654C}"/>
              </a:ext>
            </a:extLst>
          </p:cNvPr>
          <p:cNvSpPr>
            <a:spLocks noGrp="1" noChangeArrowheads="1"/>
          </p:cNvSpPr>
          <p:nvPr>
            <p:ph type="title"/>
          </p:nvPr>
        </p:nvSpPr>
        <p:spPr/>
        <p:txBody>
          <a:bodyPr/>
          <a:lstStyle/>
          <a:p>
            <a:pPr eaLnBrk="1" hangingPunct="1"/>
            <a:r>
              <a:rPr lang="zh-HK" altLang="en-US" sz="3600"/>
              <a:t>內部報酬率</a:t>
            </a:r>
            <a:endParaRPr lang="en-US" altLang="zh-HK" sz="3600"/>
          </a:p>
        </p:txBody>
      </p:sp>
      <p:sp>
        <p:nvSpPr>
          <p:cNvPr id="48132" name="Rectangle 3">
            <a:extLst>
              <a:ext uri="{FF2B5EF4-FFF2-40B4-BE49-F238E27FC236}">
                <a16:creationId xmlns:a16="http://schemas.microsoft.com/office/drawing/2014/main" id="{9B5621DF-5607-8A2F-DF9B-1F32F83223D8}"/>
              </a:ext>
            </a:extLst>
          </p:cNvPr>
          <p:cNvSpPr>
            <a:spLocks noGrp="1" noChangeArrowheads="1"/>
          </p:cNvSpPr>
          <p:nvPr>
            <p:ph type="body" idx="1"/>
          </p:nvPr>
        </p:nvSpPr>
        <p:spPr>
          <a:xfrm>
            <a:off x="478387" y="1718772"/>
            <a:ext cx="8229600" cy="4411662"/>
          </a:xfrm>
        </p:spPr>
        <p:txBody>
          <a:bodyPr/>
          <a:lstStyle/>
          <a:p>
            <a:pPr marL="0" indent="0" eaLnBrk="1" hangingPunct="1">
              <a:buFont typeface="Wingdings" pitchFamily="2" charset="2"/>
              <a:buNone/>
            </a:pPr>
            <a:r>
              <a:rPr lang="zh-TW" altLang="en-US" dirty="0"/>
              <a:t>由於內部報酬率</a:t>
            </a:r>
            <a:r>
              <a:rPr lang="en-US" altLang="zh-TW" dirty="0"/>
              <a:t>(12.044%)</a:t>
            </a:r>
            <a:r>
              <a:rPr lang="zh-TW" altLang="en-US" u="sng" dirty="0"/>
              <a:t>高於</a:t>
            </a:r>
            <a:r>
              <a:rPr lang="zh-TW" altLang="en-US" dirty="0"/>
              <a:t>所需回報率</a:t>
            </a:r>
            <a:r>
              <a:rPr lang="en-US" altLang="zh-TW" dirty="0"/>
              <a:t>(8%)</a:t>
            </a:r>
            <a:r>
              <a:rPr lang="zh-TW" altLang="en-US" dirty="0"/>
              <a:t>，因此我們</a:t>
            </a:r>
            <a:r>
              <a:rPr lang="zh-TW" altLang="en-US" u="sng" dirty="0"/>
              <a:t>接受</a:t>
            </a:r>
            <a:r>
              <a:rPr lang="zh-TW" altLang="en-US" dirty="0"/>
              <a:t>此投資。</a:t>
            </a:r>
            <a:endParaRPr lang="en-US" altLang="zh-HK"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a:extLst>
              <a:ext uri="{FF2B5EF4-FFF2-40B4-BE49-F238E27FC236}">
                <a16:creationId xmlns:a16="http://schemas.microsoft.com/office/drawing/2014/main" id="{16B38737-6CA7-CE5F-949B-65E6645F639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880D68A-3AE5-3F46-B7A7-734FEC66289D}" type="slidenum">
              <a:rPr kumimoji="0" lang="en-US" altLang="zh-TW" smtClean="0"/>
              <a:pPr/>
              <a:t>23</a:t>
            </a:fld>
            <a:endParaRPr kumimoji="0" lang="en-US" altLang="zh-TW"/>
          </a:p>
        </p:txBody>
      </p:sp>
      <p:sp>
        <p:nvSpPr>
          <p:cNvPr id="50179" name="Rectangle 2">
            <a:extLst>
              <a:ext uri="{FF2B5EF4-FFF2-40B4-BE49-F238E27FC236}">
                <a16:creationId xmlns:a16="http://schemas.microsoft.com/office/drawing/2014/main" id="{F3B34DFA-820F-2D53-2438-9A4A604C678B}"/>
              </a:ext>
            </a:extLst>
          </p:cNvPr>
          <p:cNvSpPr>
            <a:spLocks noChangeArrowheads="1"/>
          </p:cNvSpPr>
          <p:nvPr/>
        </p:nvSpPr>
        <p:spPr bwMode="auto">
          <a:xfrm>
            <a:off x="431800" y="368300"/>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dirty="0">
                <a:solidFill>
                  <a:schemeClr val="tx2"/>
                </a:solidFill>
                <a:cs typeface="Arial" panose="020B0604020202020204" pitchFamily="34" charset="0"/>
              </a:rPr>
              <a:t>活動二：</a:t>
            </a:r>
            <a:r>
              <a:rPr lang="en-US" altLang="zh-TW" sz="3800" b="1" dirty="0">
                <a:solidFill>
                  <a:schemeClr val="tx2"/>
                </a:solidFill>
                <a:cs typeface="Arial" panose="020B0604020202020204" pitchFamily="34" charset="0"/>
              </a:rPr>
              <a:t/>
            </a:r>
            <a:br>
              <a:rPr lang="en-US" altLang="zh-TW" sz="3800" b="1" dirty="0">
                <a:solidFill>
                  <a:schemeClr val="tx2"/>
                </a:solidFill>
                <a:cs typeface="Arial" panose="020B0604020202020204" pitchFamily="34" charset="0"/>
              </a:rPr>
            </a:br>
            <a:r>
              <a:rPr lang="zh-TW" altLang="en-US" sz="3800" b="1" dirty="0">
                <a:solidFill>
                  <a:schemeClr val="tx2"/>
                </a:solidFill>
                <a:cs typeface="Arial" panose="020B0604020202020204" pitchFamily="34" charset="0"/>
              </a:rPr>
              <a:t>同等值現金流量的計劃</a:t>
            </a:r>
            <a:endParaRPr lang="en-US" altLang="zh-TW" sz="3800" b="1" dirty="0">
              <a:solidFill>
                <a:schemeClr val="tx2"/>
              </a:solidFill>
              <a:cs typeface="Arial" panose="020B0604020202020204" pitchFamily="34" charset="0"/>
            </a:endParaRPr>
          </a:p>
        </p:txBody>
      </p:sp>
      <p:sp>
        <p:nvSpPr>
          <p:cNvPr id="50180" name="Rectangle 3">
            <a:extLst>
              <a:ext uri="{FF2B5EF4-FFF2-40B4-BE49-F238E27FC236}">
                <a16:creationId xmlns:a16="http://schemas.microsoft.com/office/drawing/2014/main" id="{056D614B-B614-42A1-DB70-465313E3A0DB}"/>
              </a:ext>
            </a:extLst>
          </p:cNvPr>
          <p:cNvSpPr>
            <a:spLocks noChangeArrowheads="1"/>
          </p:cNvSpPr>
          <p:nvPr/>
        </p:nvSpPr>
        <p:spPr bwMode="auto">
          <a:xfrm>
            <a:off x="431800" y="2259013"/>
            <a:ext cx="8229600" cy="377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dirty="0">
                <a:cs typeface="Arial" panose="020B0604020202020204" pitchFamily="34" charset="0"/>
              </a:rPr>
              <a:t>閱讀學生工作紙第</a:t>
            </a:r>
            <a:r>
              <a:rPr lang="en-US" altLang="zh-TW" dirty="0">
                <a:cs typeface="Arial" panose="020B0604020202020204" pitchFamily="34" charset="0"/>
              </a:rPr>
              <a:t>2</a:t>
            </a:r>
            <a:r>
              <a:rPr lang="zh-TW" altLang="en-US" dirty="0">
                <a:cs typeface="Arial" panose="020B0604020202020204" pitchFamily="34" charset="0"/>
              </a:rPr>
              <a:t>頁的個案，並解答問題：</a:t>
            </a:r>
            <a:endParaRPr lang="en-US" altLang="zh-TW" dirty="0">
              <a:cs typeface="Arial" panose="020B0604020202020204" pitchFamily="34" charset="0"/>
            </a:endParaRPr>
          </a:p>
          <a:p>
            <a:pPr eaLnBrk="1" hangingPunct="1">
              <a:buFont typeface="Wingdings" pitchFamily="2" charset="2"/>
              <a:buNone/>
            </a:pPr>
            <a:endParaRPr lang="en-US" altLang="zh-TW" dirty="0">
              <a:cs typeface="Arial" panose="020B0604020202020204" pitchFamily="34" charset="0"/>
            </a:endParaRPr>
          </a:p>
          <a:p>
            <a:pPr eaLnBrk="1" hangingPunct="1">
              <a:buFont typeface="Wingdings" pitchFamily="2" charset="2"/>
              <a:buNone/>
            </a:pPr>
            <a:r>
              <a:rPr lang="zh-TW" altLang="en-US" dirty="0">
                <a:cs typeface="Arial" panose="020B0604020202020204" pitchFamily="34" charset="0"/>
              </a:rPr>
              <a:t>如內部報酬率為</a:t>
            </a:r>
            <a:r>
              <a:rPr lang="en-US" altLang="zh-TW" dirty="0">
                <a:cs typeface="Arial" panose="020B0604020202020204" pitchFamily="34" charset="0"/>
              </a:rPr>
              <a:t>10%</a:t>
            </a:r>
            <a:r>
              <a:rPr lang="zh-TW" altLang="en-US" dirty="0">
                <a:cs typeface="Arial" panose="020B0604020202020204" pitchFamily="34" charset="0"/>
              </a:rPr>
              <a:t>或更準確的</a:t>
            </a:r>
            <a:r>
              <a:rPr lang="en-US" altLang="zh-TW" dirty="0">
                <a:cs typeface="Arial" panose="020B0604020202020204" pitchFamily="34" charset="0"/>
              </a:rPr>
              <a:t>9.701%</a:t>
            </a:r>
            <a:r>
              <a:rPr lang="zh-TW" altLang="en-US" dirty="0">
                <a:cs typeface="Arial" panose="020B0604020202020204" pitchFamily="34" charset="0"/>
              </a:rPr>
              <a:t>（四位有效數字），她會否接受該計劃？</a:t>
            </a:r>
            <a:endParaRPr lang="en-US" altLang="zh-TW"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a:extLst>
              <a:ext uri="{FF2B5EF4-FFF2-40B4-BE49-F238E27FC236}">
                <a16:creationId xmlns:a16="http://schemas.microsoft.com/office/drawing/2014/main" id="{4D984DDA-8A36-7FB9-2809-347A262B702A}"/>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A1DB28C0-7534-4949-818B-914C62479FCE}" type="slidenum">
              <a:rPr kumimoji="0" lang="en-US" altLang="zh-TW" smtClean="0"/>
              <a:pPr/>
              <a:t>24</a:t>
            </a:fld>
            <a:endParaRPr kumimoji="0" lang="en-US" altLang="zh-TW"/>
          </a:p>
        </p:txBody>
      </p:sp>
      <p:sp>
        <p:nvSpPr>
          <p:cNvPr id="52227" name="Title 1">
            <a:extLst>
              <a:ext uri="{FF2B5EF4-FFF2-40B4-BE49-F238E27FC236}">
                <a16:creationId xmlns:a16="http://schemas.microsoft.com/office/drawing/2014/main" id="{5842BE7C-5C8F-98A2-4BEA-920B515A68C0}"/>
              </a:ext>
            </a:extLst>
          </p:cNvPr>
          <p:cNvSpPr>
            <a:spLocks noGrp="1" noChangeArrowheads="1"/>
          </p:cNvSpPr>
          <p:nvPr>
            <p:ph type="title"/>
          </p:nvPr>
        </p:nvSpPr>
        <p:spPr>
          <a:xfrm>
            <a:off x="431800" y="-171450"/>
            <a:ext cx="7543800" cy="1295400"/>
          </a:xfrm>
        </p:spPr>
        <p:txBody>
          <a:bodyPr/>
          <a:lstStyle/>
          <a:p>
            <a:r>
              <a:rPr lang="zh-TW" altLang="en-US" sz="3600" dirty="0"/>
              <a:t>內部報酬</a:t>
            </a:r>
            <a:r>
              <a:rPr lang="zh-TW" altLang="en-US" sz="3600" dirty="0" smtClean="0"/>
              <a:t>率 </a:t>
            </a:r>
            <a:r>
              <a:rPr lang="en-US" altLang="zh-TW" sz="3600" dirty="0" smtClean="0"/>
              <a:t>— </a:t>
            </a:r>
            <a:r>
              <a:rPr lang="zh-TW" altLang="en-US" sz="3600" dirty="0" smtClean="0"/>
              <a:t>活動</a:t>
            </a:r>
            <a:r>
              <a:rPr lang="zh-TW" altLang="en-US" sz="3600" dirty="0"/>
              <a:t>二（答案）</a:t>
            </a:r>
            <a:endParaRPr lang="en-US" altLang="zh-HK" dirty="0"/>
          </a:p>
        </p:txBody>
      </p:sp>
      <p:sp>
        <p:nvSpPr>
          <p:cNvPr id="52228" name="Content Placeholder 2">
            <a:extLst>
              <a:ext uri="{FF2B5EF4-FFF2-40B4-BE49-F238E27FC236}">
                <a16:creationId xmlns:a16="http://schemas.microsoft.com/office/drawing/2014/main" id="{DD11AB1C-D10D-4151-D9B8-6C9882D9360A}"/>
              </a:ext>
            </a:extLst>
          </p:cNvPr>
          <p:cNvSpPr>
            <a:spLocks noGrp="1" noChangeArrowheads="1"/>
          </p:cNvSpPr>
          <p:nvPr>
            <p:ph idx="1"/>
          </p:nvPr>
        </p:nvSpPr>
        <p:spPr>
          <a:xfrm>
            <a:off x="431800" y="2078038"/>
            <a:ext cx="8229600" cy="4411662"/>
          </a:xfrm>
        </p:spPr>
        <p:txBody>
          <a:bodyPr/>
          <a:lstStyle/>
          <a:p>
            <a:pPr marL="0" indent="0">
              <a:buFont typeface="Wingdings" pitchFamily="2" charset="2"/>
              <a:buNone/>
            </a:pPr>
            <a:r>
              <a:rPr lang="zh-TW" altLang="en-US" b="1" dirty="0"/>
              <a:t>結論：</a:t>
            </a:r>
            <a:endParaRPr lang="en-US" altLang="zh-TW" b="1" dirty="0"/>
          </a:p>
          <a:p>
            <a:pPr marL="0" indent="0">
              <a:buFont typeface="Wingdings" pitchFamily="2" charset="2"/>
              <a:buNone/>
            </a:pPr>
            <a:r>
              <a:rPr lang="zh-TW" altLang="en-US" dirty="0"/>
              <a:t>由於內部報酬</a:t>
            </a:r>
            <a:r>
              <a:rPr lang="zh-TW" altLang="en-US" dirty="0" smtClean="0"/>
              <a:t>率 </a:t>
            </a:r>
            <a:r>
              <a:rPr lang="en-US" altLang="zh-TW" dirty="0" smtClean="0"/>
              <a:t>(</a:t>
            </a:r>
            <a:r>
              <a:rPr lang="en-US" altLang="zh-TW" dirty="0"/>
              <a:t>9.701</a:t>
            </a:r>
            <a:r>
              <a:rPr lang="en-US" altLang="zh-TW" dirty="0" smtClean="0"/>
              <a:t>%) </a:t>
            </a:r>
            <a:r>
              <a:rPr lang="zh-TW" altLang="en-US" u="sng" dirty="0" smtClean="0"/>
              <a:t>高於</a:t>
            </a:r>
            <a:r>
              <a:rPr lang="zh-TW" altLang="en-US" dirty="0"/>
              <a:t>所需回報率</a:t>
            </a:r>
            <a:r>
              <a:rPr lang="en-US" altLang="zh-TW" dirty="0"/>
              <a:t>(8%)</a:t>
            </a:r>
            <a:r>
              <a:rPr lang="zh-TW" altLang="en-US" dirty="0"/>
              <a:t>，安妮將</a:t>
            </a:r>
            <a:r>
              <a:rPr lang="zh-TW" altLang="en-US" u="sng" dirty="0"/>
              <a:t>接受</a:t>
            </a:r>
            <a:r>
              <a:rPr lang="zh-TW" altLang="en-US" dirty="0"/>
              <a:t>計劃。</a:t>
            </a:r>
            <a:endParaRPr lang="en-US" altLang="zh-HK" dirty="0"/>
          </a:p>
          <a:p>
            <a:pPr marL="0" indent="0">
              <a:buFont typeface="Wingdings" pitchFamily="2" charset="2"/>
              <a:buNone/>
            </a:pPr>
            <a:endParaRPr lang="en-US" altLang="zh-TW"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a:extLst>
              <a:ext uri="{FF2B5EF4-FFF2-40B4-BE49-F238E27FC236}">
                <a16:creationId xmlns:a16="http://schemas.microsoft.com/office/drawing/2014/main" id="{5FD68B7B-F369-E3AA-97E1-A2D9693EDC2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D9FE858-7994-AF47-BF9B-1D8DABE38A08}" type="slidenum">
              <a:rPr kumimoji="0" lang="en-US" altLang="zh-TW" smtClean="0"/>
              <a:pPr/>
              <a:t>25</a:t>
            </a:fld>
            <a:endParaRPr kumimoji="0" lang="en-US" altLang="zh-TW"/>
          </a:p>
        </p:txBody>
      </p:sp>
      <p:sp>
        <p:nvSpPr>
          <p:cNvPr id="54275" name="Rectangle 2">
            <a:extLst>
              <a:ext uri="{FF2B5EF4-FFF2-40B4-BE49-F238E27FC236}">
                <a16:creationId xmlns:a16="http://schemas.microsoft.com/office/drawing/2014/main" id="{F54E9E35-5F77-AD2D-FC5B-207E86A25465}"/>
              </a:ext>
            </a:extLst>
          </p:cNvPr>
          <p:cNvSpPr>
            <a:spLocks noGrp="1" noChangeArrowheads="1"/>
          </p:cNvSpPr>
          <p:nvPr>
            <p:ph type="title"/>
          </p:nvPr>
        </p:nvSpPr>
        <p:spPr>
          <a:xfrm>
            <a:off x="341313" y="88490"/>
            <a:ext cx="7543800" cy="1295401"/>
          </a:xfrm>
        </p:spPr>
        <p:txBody>
          <a:bodyPr/>
          <a:lstStyle/>
          <a:p>
            <a:pPr eaLnBrk="1" hangingPunct="1"/>
            <a:r>
              <a:rPr lang="zh-TW" altLang="en-US" sz="3600" dirty="0"/>
              <a:t>第三種資本投資評估</a:t>
            </a:r>
            <a:r>
              <a:rPr lang="zh-TW" altLang="en-US" sz="3600" dirty="0" smtClean="0"/>
              <a:t>方法 </a:t>
            </a:r>
            <a:r>
              <a:rPr lang="en-US" altLang="zh-TW" sz="3600" dirty="0" smtClean="0"/>
              <a:t>— </a:t>
            </a:r>
            <a:r>
              <a:rPr lang="zh-TW" altLang="en-US" sz="3600" dirty="0" smtClean="0"/>
              <a:t>會計</a:t>
            </a:r>
            <a:r>
              <a:rPr lang="zh-TW" altLang="en-US" sz="3600" dirty="0"/>
              <a:t>報酬率</a:t>
            </a:r>
            <a:endParaRPr lang="en-US" altLang="zh-HK" sz="3600" dirty="0"/>
          </a:p>
        </p:txBody>
      </p:sp>
      <p:sp>
        <p:nvSpPr>
          <p:cNvPr id="54276" name="Rectangle 3">
            <a:extLst>
              <a:ext uri="{FF2B5EF4-FFF2-40B4-BE49-F238E27FC236}">
                <a16:creationId xmlns:a16="http://schemas.microsoft.com/office/drawing/2014/main" id="{93BEE5E0-CFF2-22CC-F53C-A6B118BFF091}"/>
              </a:ext>
            </a:extLst>
          </p:cNvPr>
          <p:cNvSpPr>
            <a:spLocks noGrp="1" noChangeArrowheads="1"/>
          </p:cNvSpPr>
          <p:nvPr>
            <p:ph type="body" idx="1"/>
          </p:nvPr>
        </p:nvSpPr>
        <p:spPr>
          <a:xfrm>
            <a:off x="341313" y="2259013"/>
            <a:ext cx="8229600" cy="4052887"/>
          </a:xfrm>
        </p:spPr>
        <p:txBody>
          <a:bodyPr/>
          <a:lstStyle/>
          <a:p>
            <a:pPr eaLnBrk="1" hangingPunct="1">
              <a:buFont typeface="Wingdings" pitchFamily="2" charset="2"/>
              <a:buNone/>
            </a:pPr>
            <a:r>
              <a:rPr lang="en-US" altLang="zh-TW"/>
              <a:t> </a:t>
            </a:r>
            <a:endParaRPr lang="en-US" altLang="zh-HK"/>
          </a:p>
        </p:txBody>
      </p:sp>
      <p:sp>
        <p:nvSpPr>
          <p:cNvPr id="54277" name="Rectangle 9">
            <a:extLst>
              <a:ext uri="{FF2B5EF4-FFF2-40B4-BE49-F238E27FC236}">
                <a16:creationId xmlns:a16="http://schemas.microsoft.com/office/drawing/2014/main" id="{67601ADA-F870-8DA2-CB44-FC72A6601D2C}"/>
              </a:ext>
            </a:extLst>
          </p:cNvPr>
          <p:cNvSpPr>
            <a:spLocks noChangeArrowheads="1"/>
          </p:cNvSpPr>
          <p:nvPr/>
        </p:nvSpPr>
        <p:spPr bwMode="auto">
          <a:xfrm>
            <a:off x="431800" y="2168525"/>
            <a:ext cx="79216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ClrTx/>
              <a:buSzTx/>
              <a:buFontTx/>
              <a:buNone/>
            </a:pPr>
            <a:r>
              <a:rPr lang="zh-TW" altLang="en-US" dirty="0">
                <a:cs typeface="Arial" panose="020B0604020202020204" pitchFamily="34" charset="0"/>
              </a:rPr>
              <a:t>這是會計利潤對平均帳面值的比率。</a:t>
            </a:r>
            <a:endParaRPr lang="en-US" altLang="zh-TW" dirty="0">
              <a:cs typeface="Arial" panose="020B0604020202020204" pitchFamily="34" charset="0"/>
            </a:endParaRPr>
          </a:p>
          <a:p>
            <a:pPr eaLnBrk="1" hangingPunct="1">
              <a:spcBef>
                <a:spcPct val="50000"/>
              </a:spcBef>
              <a:buClrTx/>
              <a:buSzTx/>
              <a:buFontTx/>
              <a:buNone/>
            </a:pPr>
            <a:r>
              <a:rPr lang="zh-TW" altLang="en-US" dirty="0">
                <a:cs typeface="Arial" panose="020B0604020202020204" pitchFamily="34" charset="0"/>
              </a:rPr>
              <a:t>換言之，即「收益對成本」比率。</a:t>
            </a:r>
            <a:endParaRPr lang="en-US" altLang="zh-TW" dirty="0">
              <a:cs typeface="Arial" panose="020B0604020202020204" pitchFamily="34" charset="0"/>
            </a:endParaRPr>
          </a:p>
          <a:p>
            <a:pPr eaLnBrk="1" hangingPunct="1">
              <a:spcBef>
                <a:spcPct val="50000"/>
              </a:spcBef>
              <a:buClrTx/>
              <a:buSzTx/>
              <a:buFontTx/>
              <a:buNone/>
            </a:pPr>
            <a:r>
              <a:rPr lang="zh-TW" altLang="en-US" dirty="0">
                <a:cs typeface="Arial" panose="020B0604020202020204" pitchFamily="34" charset="0"/>
              </a:rPr>
              <a:t>亦是計算投資的每一元的平均</a:t>
            </a:r>
            <a:r>
              <a:rPr lang="zh-TW" altLang="en-US" dirty="0"/>
              <a:t>報酬率。</a:t>
            </a:r>
            <a:endParaRPr lang="en-US" altLang="zh-TW" dirty="0">
              <a:cs typeface="Arial" panose="020B0604020202020204" pitchFamily="34" charset="0"/>
            </a:endParaRPr>
          </a:p>
          <a:p>
            <a:pPr eaLnBrk="1" hangingPunct="1">
              <a:spcBef>
                <a:spcPct val="50000"/>
              </a:spcBef>
              <a:buClrTx/>
              <a:buSzTx/>
              <a:buFontTx/>
              <a:buNone/>
            </a:pPr>
            <a:r>
              <a:rPr lang="en-US" altLang="zh-TW" dirty="0">
                <a:cs typeface="Arial" panose="020B0604020202020204" pitchFamily="34" charset="0"/>
              </a:rPr>
              <a:t> </a:t>
            </a:r>
            <a:endParaRPr lang="en-US" altLang="zh-TW" sz="1800"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a:extLst>
              <a:ext uri="{FF2B5EF4-FFF2-40B4-BE49-F238E27FC236}">
                <a16:creationId xmlns:a16="http://schemas.microsoft.com/office/drawing/2014/main" id="{E426DDEC-3465-4071-459C-86D9B924FD2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CB2F12C-FF72-0E49-8ABE-4F25B5A79742}" type="slidenum">
              <a:rPr kumimoji="0" lang="en-US" altLang="zh-TW" smtClean="0"/>
              <a:pPr/>
              <a:t>26</a:t>
            </a:fld>
            <a:endParaRPr kumimoji="0" lang="en-US" altLang="zh-TW" dirty="0"/>
          </a:p>
        </p:txBody>
      </p:sp>
      <p:sp>
        <p:nvSpPr>
          <p:cNvPr id="56323" name="Rectangle 2">
            <a:extLst>
              <a:ext uri="{FF2B5EF4-FFF2-40B4-BE49-F238E27FC236}">
                <a16:creationId xmlns:a16="http://schemas.microsoft.com/office/drawing/2014/main" id="{D3C1BDDD-9C6F-AA31-243B-AE792B01DC6D}"/>
              </a:ext>
            </a:extLst>
          </p:cNvPr>
          <p:cNvSpPr>
            <a:spLocks noGrp="1" noChangeArrowheads="1"/>
          </p:cNvSpPr>
          <p:nvPr>
            <p:ph type="title"/>
          </p:nvPr>
        </p:nvSpPr>
        <p:spPr/>
        <p:txBody>
          <a:bodyPr/>
          <a:lstStyle/>
          <a:p>
            <a:pPr eaLnBrk="1" hangingPunct="1"/>
            <a:r>
              <a:rPr lang="zh-TW" altLang="en-US" sz="3600"/>
              <a:t>會計報酬率</a:t>
            </a:r>
            <a:endParaRPr lang="en-US" altLang="zh-HK" sz="3600"/>
          </a:p>
        </p:txBody>
      </p:sp>
      <p:sp>
        <p:nvSpPr>
          <p:cNvPr id="56324" name="Rectangle 3">
            <a:extLst>
              <a:ext uri="{FF2B5EF4-FFF2-40B4-BE49-F238E27FC236}">
                <a16:creationId xmlns:a16="http://schemas.microsoft.com/office/drawing/2014/main" id="{45F0E1F8-9BED-F025-A28D-E59C5F79B221}"/>
              </a:ext>
            </a:extLst>
          </p:cNvPr>
          <p:cNvSpPr>
            <a:spLocks noGrp="1" noChangeArrowheads="1"/>
          </p:cNvSpPr>
          <p:nvPr>
            <p:ph type="body" idx="1"/>
          </p:nvPr>
        </p:nvSpPr>
        <p:spPr>
          <a:xfrm>
            <a:off x="431800" y="1898650"/>
            <a:ext cx="8229600" cy="2700338"/>
          </a:xfrm>
        </p:spPr>
        <p:txBody>
          <a:bodyPr/>
          <a:lstStyle/>
          <a:p>
            <a:pPr>
              <a:buFont typeface="Wingdings" pitchFamily="2" charset="2"/>
              <a:buNone/>
            </a:pPr>
            <a:r>
              <a:rPr lang="zh-TW" altLang="en-US" dirty="0"/>
              <a:t>會計報酬率的等式是：</a:t>
            </a:r>
            <a:endParaRPr lang="en-US" altLang="zh-TW" dirty="0"/>
          </a:p>
          <a:p>
            <a:pPr>
              <a:buFont typeface="Wingdings" pitchFamily="2" charset="2"/>
              <a:buNone/>
            </a:pPr>
            <a:endParaRPr lang="en-US" altLang="zh-TW" dirty="0"/>
          </a:p>
          <a:p>
            <a:pPr>
              <a:buFont typeface="Wingdings" pitchFamily="2" charset="2"/>
              <a:buNone/>
            </a:pPr>
            <a:endParaRPr lang="en-US" altLang="zh-TW" dirty="0"/>
          </a:p>
          <a:p>
            <a:pPr eaLnBrk="1" hangingPunct="1"/>
            <a:endParaRPr lang="en-US" altLang="zh-HK" dirty="0"/>
          </a:p>
        </p:txBody>
      </p:sp>
      <mc:AlternateContent xmlns:mc="http://schemas.openxmlformats.org/markup-compatibility/2006" xmlns:a14="http://schemas.microsoft.com/office/drawing/2010/main">
        <mc:Choice Requires="a14">
          <p:sp>
            <p:nvSpPr>
              <p:cNvPr id="56326" name="文字方塊 1">
                <a:extLst>
                  <a:ext uri="{FF2B5EF4-FFF2-40B4-BE49-F238E27FC236}">
                    <a16:creationId xmlns:a16="http://schemas.microsoft.com/office/drawing/2014/main" id="{10F0C031-8710-D831-5A42-96995B7E89BD}"/>
                  </a:ext>
                </a:extLst>
              </p:cNvPr>
              <p:cNvSpPr txBox="1">
                <a:spLocks noChangeArrowheads="1"/>
              </p:cNvSpPr>
              <p:nvPr/>
            </p:nvSpPr>
            <p:spPr bwMode="auto">
              <a:xfrm>
                <a:off x="881508" y="2836862"/>
                <a:ext cx="6480864" cy="10062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zh-TW" altLang="en-US" sz="3200" dirty="0"/>
                  <a:t>會計報酬率＝</a:t>
                </a:r>
                <a14:m>
                  <m:oMath xmlns:m="http://schemas.openxmlformats.org/officeDocument/2006/math">
                    <m:f>
                      <m:fPr>
                        <m:ctrlPr>
                          <a:rPr lang="en-US" altLang="zh-HK" sz="3200" i="1" smtClean="0">
                            <a:latin typeface="Cambria Math" panose="02040503050406030204" pitchFamily="18" charset="0"/>
                          </a:rPr>
                        </m:ctrlPr>
                      </m:fPr>
                      <m:num>
                        <m:r>
                          <a:rPr lang="zh-TW" altLang="en-US" sz="3200" i="1">
                            <a:latin typeface="Cambria Math" panose="02040503050406030204" pitchFamily="18" charset="0"/>
                          </a:rPr>
                          <m:t>平</m:t>
                        </m:r>
                        <m:r>
                          <a:rPr lang="zh-TW" altLang="en-US" sz="3200" i="1" smtClean="0">
                            <a:latin typeface="Cambria Math" panose="02040503050406030204" pitchFamily="18" charset="0"/>
                          </a:rPr>
                          <m:t>均</m:t>
                        </m:r>
                        <m:r>
                          <a:rPr lang="zh-TW" altLang="en-US" sz="3200" i="1">
                            <a:latin typeface="Cambria Math" panose="02040503050406030204" pitchFamily="18" charset="0"/>
                          </a:rPr>
                          <m:t>淨</m:t>
                        </m:r>
                        <m:r>
                          <a:rPr lang="zh-TW" altLang="en-US" sz="3200" i="1" smtClean="0">
                            <a:latin typeface="Cambria Math" panose="02040503050406030204" pitchFamily="18" charset="0"/>
                          </a:rPr>
                          <m:t>收</m:t>
                        </m:r>
                        <m:r>
                          <a:rPr lang="zh-TW" altLang="en-US" sz="3200" i="1">
                            <a:latin typeface="Cambria Math" panose="02040503050406030204" pitchFamily="18" charset="0"/>
                          </a:rPr>
                          <m:t>益</m:t>
                        </m:r>
                      </m:num>
                      <m:den>
                        <m:r>
                          <a:rPr lang="zh-TW" altLang="en-US" sz="3200" i="1">
                            <a:latin typeface="Cambria Math" panose="02040503050406030204" pitchFamily="18" charset="0"/>
                          </a:rPr>
                          <m:t>平</m:t>
                        </m:r>
                        <m:r>
                          <a:rPr lang="zh-TW" altLang="en-US" sz="3200" i="1" smtClean="0">
                            <a:latin typeface="Cambria Math" panose="02040503050406030204" pitchFamily="18" charset="0"/>
                          </a:rPr>
                          <m:t>均</m:t>
                        </m:r>
                        <m:r>
                          <a:rPr lang="zh-TW" altLang="en-US" sz="3200" i="1">
                            <a:latin typeface="Cambria Math" panose="02040503050406030204" pitchFamily="18" charset="0"/>
                          </a:rPr>
                          <m:t>帳</m:t>
                        </m:r>
                        <m:r>
                          <a:rPr lang="zh-TW" altLang="en-US" sz="3200" i="1" smtClean="0">
                            <a:latin typeface="Cambria Math" panose="02040503050406030204" pitchFamily="18" charset="0"/>
                          </a:rPr>
                          <m:t>面</m:t>
                        </m:r>
                        <m:r>
                          <a:rPr lang="zh-TW" altLang="en-US" sz="3200" i="1">
                            <a:latin typeface="Cambria Math" panose="02040503050406030204" pitchFamily="18" charset="0"/>
                          </a:rPr>
                          <m:t>值</m:t>
                        </m:r>
                      </m:den>
                    </m:f>
                  </m:oMath>
                </a14:m>
                <a:endParaRPr lang="zh-HK" altLang="en-US" sz="3200" dirty="0"/>
              </a:p>
            </p:txBody>
          </p:sp>
        </mc:Choice>
        <mc:Fallback xmlns="">
          <p:sp>
            <p:nvSpPr>
              <p:cNvPr id="56326" name="文字方塊 1">
                <a:extLst>
                  <a:ext uri="{FF2B5EF4-FFF2-40B4-BE49-F238E27FC236}">
                    <a16:creationId xmlns:a16="http://schemas.microsoft.com/office/drawing/2014/main" id="{10F0C031-8710-D831-5A42-96995B7E89BD}"/>
                  </a:ext>
                </a:extLst>
              </p:cNvPr>
              <p:cNvSpPr txBox="1">
                <a:spLocks noRot="1" noChangeAspect="1" noMove="1" noResize="1" noEditPoints="1" noAdjustHandles="1" noChangeArrowheads="1" noChangeShapeType="1" noTextEdit="1"/>
              </p:cNvSpPr>
              <p:nvPr/>
            </p:nvSpPr>
            <p:spPr bwMode="auto">
              <a:xfrm>
                <a:off x="881508" y="2836862"/>
                <a:ext cx="6480864" cy="1006238"/>
              </a:xfrm>
              <a:prstGeom prst="rect">
                <a:avLst/>
              </a:prstGeom>
              <a:blipFill>
                <a:blip r:embed="rId3"/>
                <a:stretch>
                  <a:fillRect l="-244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HK" altLang="en-US">
                    <a:noFill/>
                  </a:rPr>
                  <a:t> </a:t>
                </a:r>
              </a:p>
            </p:txBody>
          </p:sp>
        </mc:Fallback>
      </mc:AlternateContent>
    </p:spTree>
    <p:extLst>
      <p:ext uri="{BB962C8B-B14F-4D97-AF65-F5344CB8AC3E}">
        <p14:creationId xmlns:p14="http://schemas.microsoft.com/office/powerpoint/2010/main" val="4220568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a:extLst>
              <a:ext uri="{FF2B5EF4-FFF2-40B4-BE49-F238E27FC236}">
                <a16:creationId xmlns:a16="http://schemas.microsoft.com/office/drawing/2014/main" id="{F420B945-39C2-C7FE-A086-1A0C70581DA8}"/>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AB5F989-4535-3F4E-A59D-EABC64BC2E38}" type="slidenum">
              <a:rPr kumimoji="0" lang="en-US" altLang="zh-TW" smtClean="0"/>
              <a:pPr/>
              <a:t>27</a:t>
            </a:fld>
            <a:endParaRPr kumimoji="0" lang="en-US" altLang="zh-TW"/>
          </a:p>
        </p:txBody>
      </p:sp>
      <p:sp>
        <p:nvSpPr>
          <p:cNvPr id="58371" name="Rectangle 2">
            <a:extLst>
              <a:ext uri="{FF2B5EF4-FFF2-40B4-BE49-F238E27FC236}">
                <a16:creationId xmlns:a16="http://schemas.microsoft.com/office/drawing/2014/main" id="{0CFC649B-9DB3-5B41-D231-85469C03030D}"/>
              </a:ext>
            </a:extLst>
          </p:cNvPr>
          <p:cNvSpPr>
            <a:spLocks noGrp="1" noChangeArrowheads="1"/>
          </p:cNvSpPr>
          <p:nvPr>
            <p:ph type="title"/>
          </p:nvPr>
        </p:nvSpPr>
        <p:spPr/>
        <p:txBody>
          <a:bodyPr/>
          <a:lstStyle/>
          <a:p>
            <a:pPr eaLnBrk="1" hangingPunct="1"/>
            <a:r>
              <a:rPr lang="zh-TW" altLang="en-US" sz="3600"/>
              <a:t>會計報酬率</a:t>
            </a:r>
            <a:endParaRPr lang="en-US" altLang="zh-HK" sz="3600"/>
          </a:p>
        </p:txBody>
      </p:sp>
      <p:sp>
        <p:nvSpPr>
          <p:cNvPr id="58372" name="Rectangle 3">
            <a:extLst>
              <a:ext uri="{FF2B5EF4-FFF2-40B4-BE49-F238E27FC236}">
                <a16:creationId xmlns:a16="http://schemas.microsoft.com/office/drawing/2014/main" id="{F6F09794-2968-98FA-08C6-8749D30ED9C4}"/>
              </a:ext>
            </a:extLst>
          </p:cNvPr>
          <p:cNvSpPr>
            <a:spLocks noGrp="1" noChangeArrowheads="1"/>
          </p:cNvSpPr>
          <p:nvPr>
            <p:ph type="body" idx="1"/>
          </p:nvPr>
        </p:nvSpPr>
        <p:spPr>
          <a:xfrm>
            <a:off x="431800" y="1989138"/>
            <a:ext cx="8229600" cy="4411662"/>
          </a:xfrm>
        </p:spPr>
        <p:txBody>
          <a:bodyPr/>
          <a:lstStyle/>
          <a:p>
            <a:pPr marL="0" indent="0" eaLnBrk="1" hangingPunct="1">
              <a:lnSpc>
                <a:spcPct val="175000"/>
              </a:lnSpc>
              <a:spcBef>
                <a:spcPct val="50000"/>
              </a:spcBef>
              <a:buClrTx/>
              <a:buSzTx/>
              <a:buFontTx/>
              <a:buNone/>
            </a:pPr>
            <a:r>
              <a:rPr lang="zh-TW" altLang="en-US" b="1" i="1" dirty="0"/>
              <a:t>會計報酬率的</a:t>
            </a:r>
            <a:r>
              <a:rPr lang="zh-HK" altLang="en-US" b="1" i="1" dirty="0"/>
              <a:t>決策標準</a:t>
            </a:r>
            <a:r>
              <a:rPr lang="zh-TW" altLang="en-US" b="1" i="1" dirty="0"/>
              <a:t>：</a:t>
            </a:r>
            <a:endParaRPr lang="en-US" altLang="zh-TW" b="1" i="1" dirty="0"/>
          </a:p>
          <a:p>
            <a:pPr marL="0" indent="0" eaLnBrk="1" hangingPunct="1">
              <a:spcBef>
                <a:spcPct val="50000"/>
              </a:spcBef>
              <a:buClrTx/>
              <a:buSzTx/>
              <a:buFontTx/>
              <a:buNone/>
            </a:pPr>
            <a:r>
              <a:rPr lang="zh-TW" altLang="en-US" dirty="0"/>
              <a:t>如會計報酬率＞目標回報，接受該計劃。</a:t>
            </a:r>
            <a:endParaRPr lang="en-US" altLang="zh-TW" dirty="0"/>
          </a:p>
          <a:p>
            <a:pPr marL="0" indent="0" eaLnBrk="1" hangingPunct="1">
              <a:spcBef>
                <a:spcPct val="50000"/>
              </a:spcBef>
              <a:buClrTx/>
              <a:buSzTx/>
              <a:buFontTx/>
              <a:buNone/>
            </a:pPr>
            <a:r>
              <a:rPr lang="zh-TW" altLang="en-US" dirty="0"/>
              <a:t>如會計報酬率＜目標回報，否決該計劃。</a:t>
            </a:r>
            <a:endParaRPr lang="en-US" altLang="zh-TW" dirty="0"/>
          </a:p>
          <a:p>
            <a:pPr marL="0" indent="0" eaLnBrk="1" hangingPunct="1">
              <a:spcBef>
                <a:spcPct val="50000"/>
              </a:spcBef>
              <a:buClrTx/>
              <a:buSzTx/>
              <a:buFontTx/>
              <a:buNone/>
            </a:pPr>
            <a:endParaRPr lang="en-US" altLang="zh-TW" dirty="0"/>
          </a:p>
          <a:p>
            <a:pPr marL="0" indent="0" eaLnBrk="1" hangingPunct="1"/>
            <a:endParaRPr lang="en-US" altLang="zh-H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a:extLst>
              <a:ext uri="{FF2B5EF4-FFF2-40B4-BE49-F238E27FC236}">
                <a16:creationId xmlns:a16="http://schemas.microsoft.com/office/drawing/2014/main" id="{A2F26E36-C850-FAAA-E3AD-82ED896AA72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3606FA4-DE22-8D48-B567-83DC9599942B}" type="slidenum">
              <a:rPr kumimoji="0" lang="en-US" altLang="zh-TW" smtClean="0"/>
              <a:pPr/>
              <a:t>28</a:t>
            </a:fld>
            <a:endParaRPr kumimoji="0" lang="en-US" altLang="zh-TW"/>
          </a:p>
        </p:txBody>
      </p:sp>
      <p:sp>
        <p:nvSpPr>
          <p:cNvPr id="60419" name="Rectangle 2">
            <a:extLst>
              <a:ext uri="{FF2B5EF4-FFF2-40B4-BE49-F238E27FC236}">
                <a16:creationId xmlns:a16="http://schemas.microsoft.com/office/drawing/2014/main" id="{283466FF-57B4-66FF-F023-0D421A7DEF2C}"/>
              </a:ext>
            </a:extLst>
          </p:cNvPr>
          <p:cNvSpPr>
            <a:spLocks noGrp="1" noChangeArrowheads="1"/>
          </p:cNvSpPr>
          <p:nvPr>
            <p:ph type="title"/>
          </p:nvPr>
        </p:nvSpPr>
        <p:spPr/>
        <p:txBody>
          <a:bodyPr/>
          <a:lstStyle/>
          <a:p>
            <a:pPr eaLnBrk="1" hangingPunct="1"/>
            <a:r>
              <a:rPr lang="zh-TW" altLang="en-US" sz="3600"/>
              <a:t>會計報酬率</a:t>
            </a:r>
            <a:endParaRPr lang="en-US" altLang="zh-HK" sz="3600"/>
          </a:p>
        </p:txBody>
      </p:sp>
      <p:sp>
        <p:nvSpPr>
          <p:cNvPr id="60420" name="Rectangle 3">
            <a:extLst>
              <a:ext uri="{FF2B5EF4-FFF2-40B4-BE49-F238E27FC236}">
                <a16:creationId xmlns:a16="http://schemas.microsoft.com/office/drawing/2014/main" id="{AEDA4CA7-2E09-104E-9503-6B0BF91629BB}"/>
              </a:ext>
            </a:extLst>
          </p:cNvPr>
          <p:cNvSpPr>
            <a:spLocks noGrp="1" noChangeArrowheads="1"/>
          </p:cNvSpPr>
          <p:nvPr>
            <p:ph type="body" idx="1"/>
          </p:nvPr>
        </p:nvSpPr>
        <p:spPr/>
        <p:txBody>
          <a:bodyPr/>
          <a:lstStyle/>
          <a:p>
            <a:pPr marL="0" indent="0" eaLnBrk="1" hangingPunct="1">
              <a:buFont typeface="Wingdings" pitchFamily="2" charset="2"/>
              <a:buNone/>
            </a:pPr>
            <a:r>
              <a:rPr lang="zh-TW" altLang="en-US" sz="2600">
                <a:latin typeface="新細明體" panose="02020500000000000000" pitchFamily="18" charset="-120"/>
              </a:rPr>
              <a:t>現在重溫投影片</a:t>
            </a:r>
            <a:r>
              <a:rPr lang="en-US" altLang="zh-TW" sz="2600"/>
              <a:t>4</a:t>
            </a:r>
            <a:r>
              <a:rPr lang="zh-TW" altLang="en-US" sz="2600">
                <a:latin typeface="新細明體" panose="02020500000000000000" pitchFamily="18" charset="-120"/>
              </a:rPr>
              <a:t>的投資計劃，並假設於第</a:t>
            </a:r>
            <a:r>
              <a:rPr lang="en-US" altLang="zh-TW" sz="2600"/>
              <a:t>3</a:t>
            </a:r>
            <a:r>
              <a:rPr lang="zh-TW" altLang="en-US" sz="2600">
                <a:latin typeface="新細明體" panose="02020500000000000000" pitchFamily="18" charset="-120"/>
              </a:rPr>
              <a:t>年年底並無</a:t>
            </a:r>
            <a:r>
              <a:rPr lang="zh-HK" altLang="en-US" sz="2600">
                <a:latin typeface="新細明體" panose="02020500000000000000" pitchFamily="18" charset="-120"/>
              </a:rPr>
              <a:t>殘值</a:t>
            </a:r>
            <a:r>
              <a:rPr lang="zh-TW" altLang="en-US" sz="2600">
                <a:latin typeface="新細明體" panose="02020500000000000000" pitchFamily="18" charset="-120"/>
              </a:rPr>
              <a:t>。</a:t>
            </a:r>
            <a:endParaRPr lang="en-US" altLang="zh-HK" sz="2600">
              <a:latin typeface="新細明體" panose="02020500000000000000" pitchFamily="18" charset="-120"/>
            </a:endParaRPr>
          </a:p>
        </p:txBody>
      </p:sp>
      <p:graphicFrame>
        <p:nvGraphicFramePr>
          <p:cNvPr id="707617" name="Group 33">
            <a:extLst>
              <a:ext uri="{FF2B5EF4-FFF2-40B4-BE49-F238E27FC236}">
                <a16:creationId xmlns:a16="http://schemas.microsoft.com/office/drawing/2014/main" id="{DD696512-D244-B87E-8671-6F92520B0B22}"/>
              </a:ext>
            </a:extLst>
          </p:cNvPr>
          <p:cNvGraphicFramePr>
            <a:graphicFrameLocks noGrp="1"/>
          </p:cNvGraphicFramePr>
          <p:nvPr>
            <p:extLst>
              <p:ext uri="{D42A27DB-BD31-4B8C-83A1-F6EECF244321}">
                <p14:modId xmlns:p14="http://schemas.microsoft.com/office/powerpoint/2010/main" val="2815583481"/>
              </p:ext>
            </p:extLst>
          </p:nvPr>
        </p:nvGraphicFramePr>
        <p:xfrm>
          <a:off x="2141538" y="2889250"/>
          <a:ext cx="4679950" cy="3321052"/>
        </p:xfrm>
        <a:graphic>
          <a:graphicData uri="http://schemas.openxmlformats.org/drawingml/2006/table">
            <a:tbl>
              <a:tblPr/>
              <a:tblGrid>
                <a:gridCol w="2339975">
                  <a:extLst>
                    <a:ext uri="{9D8B030D-6E8A-4147-A177-3AD203B41FA5}">
                      <a16:colId xmlns:a16="http://schemas.microsoft.com/office/drawing/2014/main" val="953389532"/>
                    </a:ext>
                  </a:extLst>
                </a:gridCol>
                <a:gridCol w="2339975">
                  <a:extLst>
                    <a:ext uri="{9D8B030D-6E8A-4147-A177-3AD203B41FA5}">
                      <a16:colId xmlns:a16="http://schemas.microsoft.com/office/drawing/2014/main" val="1647317507"/>
                    </a:ext>
                  </a:extLst>
                </a:gridCol>
              </a:tblGrid>
              <a:tr h="9445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年份</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現金流量</a:t>
                      </a:r>
                      <a:endParaRPr kumimoji="1" lang="en-US" altLang="zh-TW"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8765724"/>
                  </a:ext>
                </a:extLst>
              </a:tr>
              <a:tr h="59531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第零年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- 2400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837221"/>
                  </a:ext>
                </a:extLst>
              </a:tr>
              <a:tr h="59213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第一年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6154250"/>
                  </a:ext>
                </a:extLst>
              </a:tr>
              <a:tr h="59531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第二年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7204731"/>
                  </a:ext>
                </a:extLst>
              </a:tr>
              <a:tr h="5937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第三年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498667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a:extLst>
              <a:ext uri="{FF2B5EF4-FFF2-40B4-BE49-F238E27FC236}">
                <a16:creationId xmlns:a16="http://schemas.microsoft.com/office/drawing/2014/main" id="{C7CC3CFA-D0AF-39DC-A833-3E7BC40326E3}"/>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F0E76FC-D7D7-4340-A666-9A8E5EB5B850}" type="slidenum">
              <a:rPr kumimoji="0" lang="en-US" altLang="zh-TW" smtClean="0"/>
              <a:pPr/>
              <a:t>29</a:t>
            </a:fld>
            <a:endParaRPr kumimoji="0" lang="en-US" altLang="zh-TW"/>
          </a:p>
        </p:txBody>
      </p:sp>
      <p:sp>
        <p:nvSpPr>
          <p:cNvPr id="62467" name="Rectangle 2">
            <a:extLst>
              <a:ext uri="{FF2B5EF4-FFF2-40B4-BE49-F238E27FC236}">
                <a16:creationId xmlns:a16="http://schemas.microsoft.com/office/drawing/2014/main" id="{83DE990E-45ED-0F6F-8723-90863F560235}"/>
              </a:ext>
            </a:extLst>
          </p:cNvPr>
          <p:cNvSpPr>
            <a:spLocks noGrp="1" noChangeArrowheads="1"/>
          </p:cNvSpPr>
          <p:nvPr>
            <p:ph type="title"/>
          </p:nvPr>
        </p:nvSpPr>
        <p:spPr/>
        <p:txBody>
          <a:bodyPr/>
          <a:lstStyle/>
          <a:p>
            <a:pPr eaLnBrk="1" hangingPunct="1"/>
            <a:r>
              <a:rPr lang="zh-TW" altLang="en-US" sz="3600"/>
              <a:t>會計報酬率</a:t>
            </a:r>
            <a:endParaRPr lang="en-US" altLang="zh-HK" sz="3600"/>
          </a:p>
        </p:txBody>
      </p:sp>
      <p:sp>
        <p:nvSpPr>
          <p:cNvPr id="62468" name="Rectangle 3">
            <a:extLst>
              <a:ext uri="{FF2B5EF4-FFF2-40B4-BE49-F238E27FC236}">
                <a16:creationId xmlns:a16="http://schemas.microsoft.com/office/drawing/2014/main" id="{8A8A373D-CEC2-4ACE-4831-882A02B482CC}"/>
              </a:ext>
            </a:extLst>
          </p:cNvPr>
          <p:cNvSpPr>
            <a:spLocks noGrp="1" noChangeArrowheads="1"/>
          </p:cNvSpPr>
          <p:nvPr>
            <p:ph type="body" idx="1"/>
          </p:nvPr>
        </p:nvSpPr>
        <p:spPr>
          <a:xfrm>
            <a:off x="431800" y="2078038"/>
            <a:ext cx="8229600" cy="4411662"/>
          </a:xfrm>
        </p:spPr>
        <p:txBody>
          <a:bodyPr/>
          <a:lstStyle/>
          <a:p>
            <a:pPr marL="0" indent="0" eaLnBrk="1" hangingPunct="1">
              <a:buFont typeface="Wingdings" pitchFamily="2" charset="2"/>
              <a:buNone/>
            </a:pPr>
            <a:endParaRPr lang="en-US" altLang="zh-TW" dirty="0"/>
          </a:p>
          <a:p>
            <a:pPr marL="0" indent="0" eaLnBrk="1" hangingPunct="1">
              <a:buFont typeface="Wingdings" pitchFamily="2" charset="2"/>
              <a:buNone/>
            </a:pPr>
            <a:r>
              <a:rPr lang="zh-TW" altLang="en-US" dirty="0"/>
              <a:t>如果此計劃的目標</a:t>
            </a:r>
            <a:r>
              <a:rPr lang="zh-HK" altLang="en-US" dirty="0"/>
              <a:t>回報率</a:t>
            </a:r>
            <a:r>
              <a:rPr lang="zh-TW" altLang="en-US" dirty="0" smtClean="0"/>
              <a:t>為</a:t>
            </a:r>
            <a:r>
              <a:rPr lang="en-US" altLang="zh-CN" dirty="0" smtClean="0"/>
              <a:t>10.9%</a:t>
            </a:r>
            <a:r>
              <a:rPr lang="zh-TW" altLang="en-US" dirty="0" smtClean="0"/>
              <a:t>，</a:t>
            </a:r>
            <a:r>
              <a:rPr lang="zh-TW" altLang="en-US" dirty="0"/>
              <a:t>而會計報酬率</a:t>
            </a:r>
            <a:r>
              <a:rPr lang="zh-TW" altLang="en-US" dirty="0" smtClean="0"/>
              <a:t>為</a:t>
            </a:r>
            <a:r>
              <a:rPr lang="en-US" altLang="zh-CN" dirty="0" smtClean="0"/>
              <a:t>8.33%</a:t>
            </a:r>
            <a:r>
              <a:rPr lang="zh-TW" altLang="en-US" dirty="0" smtClean="0"/>
              <a:t>，</a:t>
            </a:r>
            <a:endParaRPr lang="en-US" altLang="zh-TW" dirty="0"/>
          </a:p>
          <a:p>
            <a:pPr marL="0" indent="0" eaLnBrk="1" hangingPunct="1">
              <a:buFont typeface="Wingdings" pitchFamily="2" charset="2"/>
              <a:buNone/>
            </a:pPr>
            <a:r>
              <a:rPr lang="zh-TW" altLang="en-US" dirty="0"/>
              <a:t>我們應接受這計劃嗎？</a:t>
            </a:r>
            <a:endParaRPr lang="en-US" altLang="zh-H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a:extLst>
              <a:ext uri="{FF2B5EF4-FFF2-40B4-BE49-F238E27FC236}">
                <a16:creationId xmlns:a16="http://schemas.microsoft.com/office/drawing/2014/main" id="{65543FBE-A1F9-1FD3-3917-5000947F79E4}"/>
              </a:ext>
            </a:extLst>
          </p:cNvPr>
          <p:cNvSpPr>
            <a:spLocks noGrp="1" noChangeArrowheads="1"/>
          </p:cNvSpPr>
          <p:nvPr>
            <p:ph type="title"/>
          </p:nvPr>
        </p:nvSpPr>
        <p:spPr/>
        <p:txBody>
          <a:bodyPr/>
          <a:lstStyle/>
          <a:p>
            <a:r>
              <a:rPr lang="zh-TW" altLang="en-US" sz="3600">
                <a:solidFill>
                  <a:srgbClr val="000000"/>
                </a:solidFill>
                <a:latin typeface="Calibri" panose="020F0502020204030204" pitchFamily="34" charset="0"/>
                <a:cs typeface="Times New Roman" panose="02020603050405020304" pitchFamily="18" charset="0"/>
              </a:rPr>
              <a:t>影響資本投資決策的財務及非財務因素</a:t>
            </a:r>
            <a:endParaRPr lang="zh-HK" altLang="en-US" sz="3600"/>
          </a:p>
        </p:txBody>
      </p:sp>
      <p:sp>
        <p:nvSpPr>
          <p:cNvPr id="9219" name="內容版面配置區 2">
            <a:extLst>
              <a:ext uri="{FF2B5EF4-FFF2-40B4-BE49-F238E27FC236}">
                <a16:creationId xmlns:a16="http://schemas.microsoft.com/office/drawing/2014/main" id="{19DC859C-9B01-C7DE-9CDB-C1FBB9644647}"/>
              </a:ext>
            </a:extLst>
          </p:cNvPr>
          <p:cNvSpPr>
            <a:spLocks noGrp="1" noChangeArrowheads="1"/>
          </p:cNvSpPr>
          <p:nvPr>
            <p:ph idx="1"/>
          </p:nvPr>
        </p:nvSpPr>
        <p:spPr/>
        <p:txBody>
          <a:bodyPr/>
          <a:lstStyle/>
          <a:p>
            <a:pPr marL="0" indent="0">
              <a:buFont typeface="Wingdings" pitchFamily="2" charset="2"/>
              <a:buNone/>
              <a:defRPr/>
            </a:pPr>
            <a:r>
              <a:rPr lang="zh-TW" altLang="en-US" dirty="0">
                <a:solidFill>
                  <a:srgbClr val="000000"/>
                </a:solidFill>
                <a:latin typeface="Open Sans" pitchFamily="34" charset="0"/>
              </a:rPr>
              <a:t>非財務因素</a:t>
            </a:r>
            <a:endParaRPr lang="en-US" altLang="zh-HK" dirty="0">
              <a:solidFill>
                <a:srgbClr val="000000"/>
              </a:solidFill>
              <a:latin typeface="Open Sans" pitchFamily="34" charset="0"/>
            </a:endParaRPr>
          </a:p>
          <a:p>
            <a:pPr>
              <a:buFont typeface="Wingdings" pitchFamily="2" charset="2"/>
              <a:buChar char="u"/>
              <a:defRPr/>
            </a:pPr>
            <a:r>
              <a:rPr lang="zh-TW" altLang="en-US" sz="2400" dirty="0">
                <a:latin typeface="Open Sans" pitchFamily="34" charset="0"/>
              </a:rPr>
              <a:t>遵守現時及</a:t>
            </a:r>
            <a:r>
              <a:rPr lang="zh-TW" altLang="en-US" sz="2400" b="1" dirty="0">
                <a:latin typeface="Open Sans" pitchFamily="34" charset="0"/>
              </a:rPr>
              <a:t>將來的法例</a:t>
            </a:r>
            <a:r>
              <a:rPr lang="zh-TW" altLang="en-US" sz="2400" dirty="0">
                <a:latin typeface="Open Sans" pitchFamily="34" charset="0"/>
              </a:rPr>
              <a:t>要求</a:t>
            </a:r>
            <a:endParaRPr lang="en-US" altLang="zh-HK" sz="2400" dirty="0">
              <a:latin typeface="Open Sans" pitchFamily="34" charset="0"/>
            </a:endParaRPr>
          </a:p>
          <a:p>
            <a:pPr>
              <a:buFont typeface="Wingdings" pitchFamily="2" charset="2"/>
              <a:buChar char="u"/>
              <a:defRPr/>
            </a:pPr>
            <a:r>
              <a:rPr lang="zh-TW" altLang="en-US" sz="2400" dirty="0">
                <a:latin typeface="Open Sans" pitchFamily="34" charset="0"/>
              </a:rPr>
              <a:t>符合</a:t>
            </a:r>
            <a:r>
              <a:rPr lang="zh-TW" altLang="en-US" sz="2400" b="1" dirty="0">
                <a:latin typeface="Open Sans" pitchFamily="34" charset="0"/>
              </a:rPr>
              <a:t>行業標準</a:t>
            </a:r>
            <a:r>
              <a:rPr lang="zh-TW" altLang="en-US" sz="2400" dirty="0">
                <a:latin typeface="Open Sans" pitchFamily="34" charset="0"/>
              </a:rPr>
              <a:t>和良好常規，以維持競爭力</a:t>
            </a:r>
            <a:endParaRPr lang="en-US" altLang="zh-HK" sz="2400" dirty="0">
              <a:latin typeface="Open Sans" pitchFamily="34" charset="0"/>
            </a:endParaRPr>
          </a:p>
          <a:p>
            <a:pPr>
              <a:buFont typeface="Wingdings" pitchFamily="2" charset="2"/>
              <a:buChar char="u"/>
              <a:defRPr/>
            </a:pPr>
            <a:r>
              <a:rPr lang="zh-TW" altLang="en-US" sz="2400" dirty="0">
                <a:latin typeface="Open Sans" pitchFamily="34" charset="0"/>
              </a:rPr>
              <a:t>提高</a:t>
            </a:r>
            <a:r>
              <a:rPr lang="zh-TW" altLang="en-US" sz="2400" b="1" dirty="0">
                <a:latin typeface="Open Sans" pitchFamily="34" charset="0"/>
              </a:rPr>
              <a:t>員工士氣</a:t>
            </a:r>
            <a:r>
              <a:rPr lang="zh-TW" altLang="en-US" sz="2400" dirty="0">
                <a:latin typeface="Open Sans" pitchFamily="34" charset="0"/>
              </a:rPr>
              <a:t>，使公司更容易招攬及挽留員工</a:t>
            </a:r>
            <a:endParaRPr lang="en-US" altLang="zh-HK" sz="2400" dirty="0">
              <a:latin typeface="Open Sans" pitchFamily="34" charset="0"/>
            </a:endParaRPr>
          </a:p>
          <a:p>
            <a:pPr>
              <a:buFont typeface="Wingdings" pitchFamily="2" charset="2"/>
              <a:buChar char="u"/>
              <a:defRPr/>
            </a:pPr>
            <a:r>
              <a:rPr lang="zh-TW" altLang="en-US" sz="2400" dirty="0">
                <a:latin typeface="Open Sans" pitchFamily="34" charset="0"/>
              </a:rPr>
              <a:t>改善與供應商及顧客的</a:t>
            </a:r>
            <a:r>
              <a:rPr lang="zh-TW" altLang="en-US" sz="2400" b="1" dirty="0">
                <a:latin typeface="Open Sans" pitchFamily="34" charset="0"/>
              </a:rPr>
              <a:t>關係</a:t>
            </a:r>
            <a:endParaRPr lang="en-US" altLang="zh-HK" sz="2400" b="1" dirty="0">
              <a:latin typeface="Open Sans" pitchFamily="34" charset="0"/>
            </a:endParaRPr>
          </a:p>
          <a:p>
            <a:pPr>
              <a:buFont typeface="Wingdings" pitchFamily="2" charset="2"/>
              <a:buChar char="u"/>
              <a:defRPr/>
            </a:pPr>
            <a:r>
              <a:rPr lang="zh-TW" altLang="en-US" sz="2400" dirty="0">
                <a:latin typeface="Open Sans" pitchFamily="34" charset="0"/>
              </a:rPr>
              <a:t>提升</a:t>
            </a:r>
            <a:r>
              <a:rPr lang="zh-TW" altLang="en-US" sz="2400" b="1" dirty="0">
                <a:latin typeface="Open Sans" pitchFamily="34" charset="0"/>
              </a:rPr>
              <a:t>企業形象</a:t>
            </a:r>
            <a:r>
              <a:rPr lang="zh-TW" altLang="en-US" sz="2400" dirty="0">
                <a:latin typeface="Open Sans" pitchFamily="34" charset="0"/>
              </a:rPr>
              <a:t>及與社區的關係</a:t>
            </a:r>
            <a:endParaRPr lang="en-US" altLang="zh-HK" sz="2400" dirty="0">
              <a:latin typeface="Open Sans" pitchFamily="34" charset="0"/>
            </a:endParaRPr>
          </a:p>
          <a:p>
            <a:pPr>
              <a:defRPr/>
            </a:pPr>
            <a:endParaRPr lang="zh-HK" altLang="en-US" dirty="0"/>
          </a:p>
        </p:txBody>
      </p:sp>
      <p:sp>
        <p:nvSpPr>
          <p:cNvPr id="9220" name="頁尾版面配置區 3">
            <a:extLst>
              <a:ext uri="{FF2B5EF4-FFF2-40B4-BE49-F238E27FC236}">
                <a16:creationId xmlns:a16="http://schemas.microsoft.com/office/drawing/2014/main" id="{53F78E79-1405-97B9-E59A-80B566694B39}"/>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39C76FB-ED04-5446-9586-35EA05817360}" type="slidenum">
              <a:rPr kumimoji="0" lang="en-US" altLang="zh-TW" smtClean="0"/>
              <a:pPr/>
              <a:t>3</a:t>
            </a:fld>
            <a:endParaRPr kumimoji="0" lang="en-US" altLang="zh-TW"/>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EBBEFDD2-D37C-9ED8-1AEC-EE476A8D17A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3167622-3F6D-0C43-935B-D2F24C91F8CF}" type="slidenum">
              <a:rPr kumimoji="0" lang="en-US" altLang="zh-TW" smtClean="0"/>
              <a:pPr/>
              <a:t>30</a:t>
            </a:fld>
            <a:endParaRPr kumimoji="0" lang="en-US" altLang="zh-TW"/>
          </a:p>
        </p:txBody>
      </p:sp>
      <p:sp>
        <p:nvSpPr>
          <p:cNvPr id="64515" name="Rectangle 2">
            <a:extLst>
              <a:ext uri="{FF2B5EF4-FFF2-40B4-BE49-F238E27FC236}">
                <a16:creationId xmlns:a16="http://schemas.microsoft.com/office/drawing/2014/main" id="{C19D4C14-CC96-3E6F-497B-C4C001DF4D4E}"/>
              </a:ext>
            </a:extLst>
          </p:cNvPr>
          <p:cNvSpPr>
            <a:spLocks noGrp="1" noChangeArrowheads="1"/>
          </p:cNvSpPr>
          <p:nvPr>
            <p:ph type="title"/>
          </p:nvPr>
        </p:nvSpPr>
        <p:spPr/>
        <p:txBody>
          <a:bodyPr/>
          <a:lstStyle/>
          <a:p>
            <a:pPr eaLnBrk="1" hangingPunct="1"/>
            <a:r>
              <a:rPr lang="zh-TW" altLang="en-US"/>
              <a:t>答案</a:t>
            </a:r>
            <a:endParaRPr lang="en-US" altLang="zh-HK" sz="3600"/>
          </a:p>
        </p:txBody>
      </p:sp>
      <p:sp>
        <p:nvSpPr>
          <p:cNvPr id="64516" name="Rectangle 3">
            <a:extLst>
              <a:ext uri="{FF2B5EF4-FFF2-40B4-BE49-F238E27FC236}">
                <a16:creationId xmlns:a16="http://schemas.microsoft.com/office/drawing/2014/main" id="{1F23C123-4023-7F1C-F2F9-4A6EF27DF9E3}"/>
              </a:ext>
            </a:extLst>
          </p:cNvPr>
          <p:cNvSpPr>
            <a:spLocks noGrp="1" noChangeArrowheads="1"/>
          </p:cNvSpPr>
          <p:nvPr>
            <p:ph type="body" idx="1"/>
          </p:nvPr>
        </p:nvSpPr>
        <p:spPr/>
        <p:txBody>
          <a:bodyPr/>
          <a:lstStyle/>
          <a:p>
            <a:pPr marL="0" indent="0" eaLnBrk="1" hangingPunct="1">
              <a:buFont typeface="Wingdings" pitchFamily="2" charset="2"/>
              <a:buNone/>
            </a:pPr>
            <a:endParaRPr lang="en-US" altLang="zh-TW" b="1" i="1" dirty="0"/>
          </a:p>
          <a:p>
            <a:pPr marL="0" indent="0" eaLnBrk="1" hangingPunct="1">
              <a:buFont typeface="Wingdings" pitchFamily="2" charset="2"/>
              <a:buNone/>
            </a:pPr>
            <a:r>
              <a:rPr lang="zh-TW" altLang="en-US" dirty="0"/>
              <a:t>由於</a:t>
            </a:r>
            <a:r>
              <a:rPr lang="zh-TW" altLang="en-US" b="1" i="1" dirty="0"/>
              <a:t>會計報酬率</a:t>
            </a:r>
            <a:r>
              <a:rPr lang="zh-TW" altLang="en-US" b="1" i="1" dirty="0" smtClean="0"/>
              <a:t>為 </a:t>
            </a:r>
            <a:r>
              <a:rPr lang="en-US" altLang="zh-CN" b="1" i="1" dirty="0" smtClean="0"/>
              <a:t>8.33%</a:t>
            </a:r>
            <a:r>
              <a:rPr lang="zh-TW" altLang="en-US" dirty="0" smtClean="0"/>
              <a:t>，</a:t>
            </a:r>
            <a:r>
              <a:rPr lang="zh-TW" altLang="en-US" dirty="0"/>
              <a:t>較目標回報率</a:t>
            </a:r>
            <a:r>
              <a:rPr lang="en-US" altLang="zh-HK" dirty="0" smtClean="0"/>
              <a:t>(</a:t>
            </a:r>
            <a:r>
              <a:rPr lang="en-US" altLang="zh-CN" dirty="0" smtClean="0"/>
              <a:t>10.9%</a:t>
            </a:r>
            <a:r>
              <a:rPr lang="en-US" altLang="zh-TW" dirty="0" smtClean="0"/>
              <a:t>)</a:t>
            </a:r>
            <a:r>
              <a:rPr lang="zh-TW" altLang="en-US" dirty="0"/>
              <a:t>低，因此應該否決這計劃。</a:t>
            </a:r>
            <a:endParaRPr lang="en-US" altLang="zh-TW" b="1" i="1" dirty="0"/>
          </a:p>
          <a:p>
            <a:pPr marL="0" indent="0" eaLnBrk="1" hangingPunct="1">
              <a:buFont typeface="Wingdings" pitchFamily="2" charset="2"/>
              <a:buNone/>
            </a:pPr>
            <a:endParaRPr lang="en-US" altLang="zh-H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AADCB663-89EE-A227-6496-A4340AC93D96}"/>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D04A1C1-DB4F-D148-B3BA-EAA490B5E5C6}" type="slidenum">
              <a:rPr kumimoji="0" lang="en-US" altLang="zh-TW" smtClean="0"/>
              <a:pPr/>
              <a:t>31</a:t>
            </a:fld>
            <a:endParaRPr kumimoji="0" lang="en-US" altLang="zh-TW"/>
          </a:p>
        </p:txBody>
      </p:sp>
      <p:sp>
        <p:nvSpPr>
          <p:cNvPr id="66563" name="Rectangle 2">
            <a:extLst>
              <a:ext uri="{FF2B5EF4-FFF2-40B4-BE49-F238E27FC236}">
                <a16:creationId xmlns:a16="http://schemas.microsoft.com/office/drawing/2014/main" id="{6EB74A65-354F-7DC0-F335-319F2DF09DF6}"/>
              </a:ext>
            </a:extLst>
          </p:cNvPr>
          <p:cNvSpPr>
            <a:spLocks noGrp="1" noChangeArrowheads="1"/>
          </p:cNvSpPr>
          <p:nvPr>
            <p:ph type="title"/>
          </p:nvPr>
        </p:nvSpPr>
        <p:spPr>
          <a:xfrm>
            <a:off x="341313" y="277813"/>
            <a:ext cx="7543800" cy="1295400"/>
          </a:xfrm>
        </p:spPr>
        <p:txBody>
          <a:bodyPr/>
          <a:lstStyle/>
          <a:p>
            <a:pPr eaLnBrk="1" hangingPunct="1"/>
            <a:r>
              <a:rPr lang="zh-TW" altLang="en-US" sz="3600" dirty="0"/>
              <a:t>第四種資本投資評估方法 </a:t>
            </a:r>
            <a:r>
              <a:rPr lang="en-US" altLang="zh-TW" sz="3600" dirty="0"/>
              <a:t>—</a:t>
            </a:r>
            <a:r>
              <a:rPr lang="zh-TW" altLang="en-US" sz="3600" dirty="0"/>
              <a:t> 回收期</a:t>
            </a:r>
            <a:endParaRPr lang="en-US" altLang="zh-HK" sz="3600" dirty="0"/>
          </a:p>
        </p:txBody>
      </p:sp>
      <p:sp>
        <p:nvSpPr>
          <p:cNvPr id="66564" name="Rectangle 3">
            <a:extLst>
              <a:ext uri="{FF2B5EF4-FFF2-40B4-BE49-F238E27FC236}">
                <a16:creationId xmlns:a16="http://schemas.microsoft.com/office/drawing/2014/main" id="{232ED114-2DD4-1C55-6B93-6B13F66B88C8}"/>
              </a:ext>
            </a:extLst>
          </p:cNvPr>
          <p:cNvSpPr>
            <a:spLocks noGrp="1" noChangeArrowheads="1"/>
          </p:cNvSpPr>
          <p:nvPr>
            <p:ph type="body" idx="1"/>
          </p:nvPr>
        </p:nvSpPr>
        <p:spPr>
          <a:xfrm>
            <a:off x="588963" y="2224088"/>
            <a:ext cx="7296150" cy="4052887"/>
          </a:xfrm>
        </p:spPr>
        <p:txBody>
          <a:bodyPr/>
          <a:lstStyle/>
          <a:p>
            <a:pPr eaLnBrk="1" hangingPunct="1">
              <a:buFont typeface="Wingdings" pitchFamily="2" charset="2"/>
              <a:buNone/>
            </a:pPr>
            <a:r>
              <a:rPr lang="en-US" altLang="zh-TW"/>
              <a:t> </a:t>
            </a:r>
            <a:endParaRPr lang="en-US" altLang="zh-HK"/>
          </a:p>
        </p:txBody>
      </p:sp>
      <p:sp>
        <p:nvSpPr>
          <p:cNvPr id="66565" name="文字方塊 2">
            <a:extLst>
              <a:ext uri="{FF2B5EF4-FFF2-40B4-BE49-F238E27FC236}">
                <a16:creationId xmlns:a16="http://schemas.microsoft.com/office/drawing/2014/main" id="{6E48B55C-90EC-98A7-2E92-05ADD952128D}"/>
              </a:ext>
            </a:extLst>
          </p:cNvPr>
          <p:cNvSpPr txBox="1">
            <a:spLocks noChangeArrowheads="1"/>
          </p:cNvSpPr>
          <p:nvPr/>
        </p:nvSpPr>
        <p:spPr bwMode="auto">
          <a:xfrm>
            <a:off x="557213" y="2349500"/>
            <a:ext cx="7615237" cy="1938338"/>
          </a:xfrm>
          <a:prstGeom prst="rect">
            <a:avLst/>
          </a:prstGeom>
          <a:noFill/>
          <a:ln>
            <a:noFill/>
          </a:ln>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r>
              <a:rPr lang="zh-TW" altLang="en-US" sz="3200" b="1" dirty="0"/>
              <a:t>定義：</a:t>
            </a:r>
            <a:endParaRPr lang="en-US" altLang="zh-TW" sz="3200" b="1" dirty="0"/>
          </a:p>
          <a:p>
            <a:pPr eaLnBrk="1" hangingPunct="1">
              <a:defRPr/>
            </a:pPr>
            <a:endParaRPr lang="en-US" altLang="zh-TW" sz="3200" b="1" dirty="0"/>
          </a:p>
          <a:p>
            <a:pPr eaLnBrk="1" hangingPunct="1">
              <a:defRPr/>
            </a:pPr>
            <a:r>
              <a:rPr lang="zh-TW" altLang="en-US" sz="3200" b="1" dirty="0">
                <a:latin typeface="+mn-lt"/>
              </a:rPr>
              <a:t>收回期初投資的預期所需年數。</a:t>
            </a:r>
            <a:endParaRPr lang="zh-TW" altLang="zh-HK" sz="3200" b="1" dirty="0">
              <a:latin typeface="+mn-lt"/>
            </a:endParaRPr>
          </a:p>
          <a:p>
            <a:pPr eaLnBrk="1" hangingPunct="1">
              <a:defRPr/>
            </a:pPr>
            <a:endParaRPr lang="en-US" altLang="zh-TW" sz="2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a:extLst>
              <a:ext uri="{FF2B5EF4-FFF2-40B4-BE49-F238E27FC236}">
                <a16:creationId xmlns:a16="http://schemas.microsoft.com/office/drawing/2014/main" id="{9BCA9737-EFE3-0581-4378-18F90100567A}"/>
              </a:ext>
            </a:extLst>
          </p:cNvPr>
          <p:cNvSpPr>
            <a:spLocks noGrp="1" noChangeArrowheads="1"/>
          </p:cNvSpPr>
          <p:nvPr>
            <p:ph type="title"/>
          </p:nvPr>
        </p:nvSpPr>
        <p:spPr>
          <a:xfrm>
            <a:off x="457200" y="122238"/>
            <a:ext cx="7543800" cy="1028700"/>
          </a:xfrm>
        </p:spPr>
        <p:txBody>
          <a:bodyPr/>
          <a:lstStyle/>
          <a:p>
            <a:r>
              <a:rPr lang="zh-TW" altLang="en-US"/>
              <a:t>回收期</a:t>
            </a:r>
            <a:endParaRPr lang="zh-HK" altLang="en-US"/>
          </a:p>
        </p:txBody>
      </p:sp>
      <p:sp>
        <p:nvSpPr>
          <p:cNvPr id="3" name="內容版面配置區 2">
            <a:extLst>
              <a:ext uri="{FF2B5EF4-FFF2-40B4-BE49-F238E27FC236}">
                <a16:creationId xmlns:a16="http://schemas.microsoft.com/office/drawing/2014/main" id="{BF1BA14A-29D1-725B-FB48-FB5E9757B541}"/>
              </a:ext>
            </a:extLst>
          </p:cNvPr>
          <p:cNvSpPr>
            <a:spLocks noGrp="1"/>
          </p:cNvSpPr>
          <p:nvPr>
            <p:ph idx="1"/>
          </p:nvPr>
        </p:nvSpPr>
        <p:spPr>
          <a:xfrm>
            <a:off x="457200" y="1719263"/>
            <a:ext cx="8229600" cy="3419475"/>
          </a:xfrm>
        </p:spPr>
        <p:txBody>
          <a:bodyPr/>
          <a:lstStyle/>
          <a:p>
            <a:pPr>
              <a:defRPr/>
            </a:pPr>
            <a:r>
              <a:rPr lang="zh-TW" altLang="en-US" dirty="0">
                <a:solidFill>
                  <a:srgbClr val="151414"/>
                </a:solidFill>
              </a:rPr>
              <a:t>等式</a:t>
            </a:r>
            <a:r>
              <a:rPr lang="en-US" altLang="zh-HK" dirty="0">
                <a:solidFill>
                  <a:srgbClr val="151414"/>
                </a:solidFill>
              </a:rPr>
              <a:t>(1):</a:t>
            </a:r>
          </a:p>
          <a:p>
            <a:pPr marL="0" indent="0">
              <a:buFont typeface="Wingdings" pitchFamily="2" charset="2"/>
              <a:buNone/>
              <a:defRPr/>
            </a:pPr>
            <a:r>
              <a:rPr lang="en-US" altLang="zh-HK" dirty="0">
                <a:solidFill>
                  <a:srgbClr val="151414"/>
                </a:solidFill>
              </a:rPr>
              <a:t>                           </a:t>
            </a:r>
            <a:r>
              <a:rPr lang="zh-TW" altLang="en-US" dirty="0">
                <a:solidFill>
                  <a:srgbClr val="151414"/>
                </a:solidFill>
              </a:rPr>
              <a:t>現金支出</a:t>
            </a:r>
            <a:r>
              <a:rPr lang="en-US" altLang="zh-HK" dirty="0">
                <a:solidFill>
                  <a:srgbClr val="151414"/>
                </a:solidFill>
              </a:rPr>
              <a:t>   </a:t>
            </a:r>
          </a:p>
          <a:p>
            <a:pPr>
              <a:defRPr/>
            </a:pPr>
            <a:r>
              <a:rPr lang="zh-TW" altLang="en-US" dirty="0">
                <a:solidFill>
                  <a:srgbClr val="151414"/>
                </a:solidFill>
              </a:rPr>
              <a:t>回收期</a:t>
            </a:r>
            <a:r>
              <a:rPr lang="en-US" altLang="zh-HK" dirty="0">
                <a:solidFill>
                  <a:srgbClr val="151414"/>
                </a:solidFill>
              </a:rPr>
              <a:t>  =   ----------------------</a:t>
            </a:r>
          </a:p>
          <a:p>
            <a:pPr marL="0" indent="0">
              <a:buFont typeface="Wingdings" pitchFamily="2" charset="2"/>
              <a:buNone/>
              <a:defRPr/>
            </a:pPr>
            <a:r>
              <a:rPr lang="en-US" altLang="zh-HK" dirty="0">
                <a:solidFill>
                  <a:srgbClr val="151414"/>
                </a:solidFill>
              </a:rPr>
              <a:t>                          </a:t>
            </a:r>
            <a:r>
              <a:rPr lang="zh-TW" altLang="en-US" dirty="0">
                <a:solidFill>
                  <a:srgbClr val="151414"/>
                </a:solidFill>
              </a:rPr>
              <a:t>淨現金流入</a:t>
            </a:r>
            <a:endParaRPr lang="en-US" altLang="zh-HK" dirty="0">
              <a:solidFill>
                <a:srgbClr val="151414"/>
              </a:solidFill>
            </a:endParaRPr>
          </a:p>
        </p:txBody>
      </p:sp>
      <p:sp>
        <p:nvSpPr>
          <p:cNvPr id="68612" name="頁尾版面配置區 3">
            <a:extLst>
              <a:ext uri="{FF2B5EF4-FFF2-40B4-BE49-F238E27FC236}">
                <a16:creationId xmlns:a16="http://schemas.microsoft.com/office/drawing/2014/main" id="{B374482D-725E-897D-D36A-B08E14D73DDF}"/>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9B2CF2-3E2C-6143-85E9-83D3AA1EA753}" type="slidenum">
              <a:rPr kumimoji="0" lang="en-US" altLang="zh-TW" smtClean="0"/>
              <a:pPr/>
              <a:t>32</a:t>
            </a:fld>
            <a:endParaRPr kumimoji="0" lang="en-US" altLang="zh-TW"/>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77E32F73-FABC-5F90-4D3D-24B674694F0D}"/>
              </a:ext>
            </a:extLst>
          </p:cNvPr>
          <p:cNvSpPr>
            <a:spLocks noGrp="1"/>
          </p:cNvSpPr>
          <p:nvPr>
            <p:ph idx="1"/>
          </p:nvPr>
        </p:nvSpPr>
        <p:spPr>
          <a:xfrm>
            <a:off x="341313" y="1538288"/>
            <a:ext cx="8229600" cy="4592637"/>
          </a:xfrm>
        </p:spPr>
        <p:txBody>
          <a:bodyPr/>
          <a:lstStyle/>
          <a:p>
            <a:pPr>
              <a:spcAft>
                <a:spcPts val="1200"/>
              </a:spcAft>
            </a:pPr>
            <a:r>
              <a:rPr lang="zh-TW" altLang="en-US" dirty="0">
                <a:solidFill>
                  <a:srgbClr val="151414"/>
                </a:solidFill>
              </a:rPr>
              <a:t>例如，一間公司在新的生產線投資</a:t>
            </a:r>
            <a:r>
              <a:rPr lang="en-US" altLang="zh-HK" dirty="0">
                <a:solidFill>
                  <a:srgbClr val="151414"/>
                </a:solidFill>
              </a:rPr>
              <a:t>$300,000 </a:t>
            </a:r>
            <a:r>
              <a:rPr lang="zh-TW" altLang="en-US" dirty="0">
                <a:solidFill>
                  <a:srgbClr val="151414"/>
                </a:solidFill>
              </a:rPr>
              <a:t>，而這條生產線每年生產</a:t>
            </a:r>
            <a:r>
              <a:rPr lang="en-US" altLang="zh-HK" dirty="0">
                <a:solidFill>
                  <a:srgbClr val="151414"/>
                </a:solidFill>
              </a:rPr>
              <a:t>$100,000 </a:t>
            </a:r>
            <a:r>
              <a:rPr lang="zh-TW" altLang="en-US" dirty="0">
                <a:solidFill>
                  <a:srgbClr val="151414"/>
                </a:solidFill>
              </a:rPr>
              <a:t>的現金流量，那麼回收期為</a:t>
            </a:r>
            <a:endParaRPr lang="en-US" altLang="zh-HK" dirty="0">
              <a:solidFill>
                <a:srgbClr val="151414"/>
              </a:solidFill>
            </a:endParaRPr>
          </a:p>
          <a:p>
            <a:pPr>
              <a:buFont typeface="Wingdings" pitchFamily="2" charset="2"/>
              <a:buNone/>
            </a:pPr>
            <a:r>
              <a:rPr lang="en-US" altLang="zh-HK" dirty="0">
                <a:solidFill>
                  <a:srgbClr val="151414"/>
                </a:solidFill>
              </a:rPr>
              <a:t>                      $300,000  </a:t>
            </a:r>
          </a:p>
          <a:p>
            <a:r>
              <a:rPr lang="zh-TW" altLang="en-US" dirty="0">
                <a:solidFill>
                  <a:srgbClr val="151414"/>
                </a:solidFill>
              </a:rPr>
              <a:t>回收期</a:t>
            </a:r>
            <a:r>
              <a:rPr lang="en-US" altLang="zh-HK" dirty="0">
                <a:solidFill>
                  <a:srgbClr val="151414"/>
                </a:solidFill>
              </a:rPr>
              <a:t>=   ----------------- = 3 </a:t>
            </a:r>
            <a:r>
              <a:rPr lang="zh-TW" altLang="en-US" dirty="0">
                <a:solidFill>
                  <a:srgbClr val="151414"/>
                </a:solidFill>
              </a:rPr>
              <a:t>年</a:t>
            </a:r>
            <a:endParaRPr lang="en-US" altLang="zh-HK" dirty="0">
              <a:solidFill>
                <a:srgbClr val="151414"/>
              </a:solidFill>
            </a:endParaRPr>
          </a:p>
          <a:p>
            <a:pPr>
              <a:buFont typeface="Wingdings" pitchFamily="2" charset="2"/>
              <a:buNone/>
            </a:pPr>
            <a:r>
              <a:rPr lang="en-US" altLang="zh-HK" dirty="0">
                <a:solidFill>
                  <a:srgbClr val="151414"/>
                </a:solidFill>
              </a:rPr>
              <a:t>                      $100,000</a:t>
            </a:r>
            <a:endParaRPr lang="zh-HK" altLang="en-US" dirty="0"/>
          </a:p>
        </p:txBody>
      </p:sp>
      <p:sp>
        <p:nvSpPr>
          <p:cNvPr id="70659" name="頁尾版面配置區 3">
            <a:extLst>
              <a:ext uri="{FF2B5EF4-FFF2-40B4-BE49-F238E27FC236}">
                <a16:creationId xmlns:a16="http://schemas.microsoft.com/office/drawing/2014/main" id="{14553374-37B2-FBC2-AC7B-9D185886EE9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E493B70-2EBB-774A-ABA4-1750DE8E6049}" type="slidenum">
              <a:rPr kumimoji="0" lang="en-US" altLang="zh-TW" smtClean="0"/>
              <a:pPr/>
              <a:t>33</a:t>
            </a:fld>
            <a:endParaRPr kumimoji="0" lang="en-US" altLang="zh-TW"/>
          </a:p>
        </p:txBody>
      </p:sp>
      <p:sp>
        <p:nvSpPr>
          <p:cNvPr id="70660" name="標題 1">
            <a:extLst>
              <a:ext uri="{FF2B5EF4-FFF2-40B4-BE49-F238E27FC236}">
                <a16:creationId xmlns:a16="http://schemas.microsoft.com/office/drawing/2014/main" id="{3AFC0DA9-23BC-3632-F65E-6B1ECF651F85}"/>
              </a:ext>
            </a:extLst>
          </p:cNvPr>
          <p:cNvSpPr>
            <a:spLocks noGrp="1" noChangeArrowheads="1"/>
          </p:cNvSpPr>
          <p:nvPr>
            <p:ph type="title"/>
          </p:nvPr>
        </p:nvSpPr>
        <p:spPr>
          <a:xfrm>
            <a:off x="381000" y="277813"/>
            <a:ext cx="7543800" cy="900112"/>
          </a:xfrm>
        </p:spPr>
        <p:txBody>
          <a:bodyPr/>
          <a:lstStyle/>
          <a:p>
            <a:r>
              <a:rPr lang="zh-TW" altLang="en-US"/>
              <a:t>回收期</a:t>
            </a:r>
            <a:endParaRPr lang="zh-HK"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標題 1">
            <a:extLst>
              <a:ext uri="{FF2B5EF4-FFF2-40B4-BE49-F238E27FC236}">
                <a16:creationId xmlns:a16="http://schemas.microsoft.com/office/drawing/2014/main" id="{078A36E0-47ED-2E80-FEC1-CD7A6BC7AF67}"/>
              </a:ext>
            </a:extLst>
          </p:cNvPr>
          <p:cNvSpPr>
            <a:spLocks noGrp="1" noChangeArrowheads="1"/>
          </p:cNvSpPr>
          <p:nvPr>
            <p:ph type="title"/>
          </p:nvPr>
        </p:nvSpPr>
        <p:spPr>
          <a:xfrm>
            <a:off x="457200" y="122238"/>
            <a:ext cx="7543800" cy="1146175"/>
          </a:xfrm>
        </p:spPr>
        <p:txBody>
          <a:bodyPr/>
          <a:lstStyle/>
          <a:p>
            <a:r>
              <a:rPr lang="zh-TW" altLang="en-US"/>
              <a:t>回收期</a:t>
            </a:r>
            <a:endParaRPr lang="zh-HK" altLang="en-US"/>
          </a:p>
        </p:txBody>
      </p:sp>
      <p:sp>
        <p:nvSpPr>
          <p:cNvPr id="72707" name="內容版面配置區 2">
            <a:extLst>
              <a:ext uri="{FF2B5EF4-FFF2-40B4-BE49-F238E27FC236}">
                <a16:creationId xmlns:a16="http://schemas.microsoft.com/office/drawing/2014/main" id="{226B3531-9036-ADE0-DC4F-A9E58162C283}"/>
              </a:ext>
            </a:extLst>
          </p:cNvPr>
          <p:cNvSpPr>
            <a:spLocks noGrp="1" noChangeArrowheads="1"/>
          </p:cNvSpPr>
          <p:nvPr>
            <p:ph idx="1"/>
          </p:nvPr>
        </p:nvSpPr>
        <p:spPr>
          <a:xfrm>
            <a:off x="250825" y="1628775"/>
            <a:ext cx="8372475" cy="3509963"/>
          </a:xfrm>
        </p:spPr>
        <p:txBody>
          <a:bodyPr/>
          <a:lstStyle/>
          <a:p>
            <a:pPr>
              <a:defRPr/>
            </a:pPr>
            <a:r>
              <a:rPr lang="zh-TW" altLang="en-US" dirty="0">
                <a:solidFill>
                  <a:srgbClr val="151414"/>
                </a:solidFill>
              </a:rPr>
              <a:t>等式</a:t>
            </a:r>
            <a:r>
              <a:rPr lang="en-US" altLang="zh-HK" dirty="0">
                <a:solidFill>
                  <a:srgbClr val="151414"/>
                </a:solidFill>
              </a:rPr>
              <a:t> (2):</a:t>
            </a:r>
          </a:p>
          <a:p>
            <a:pPr>
              <a:buFont typeface="Wingdings" pitchFamily="2" charset="2"/>
              <a:buNone/>
              <a:defRPr/>
            </a:pPr>
            <a:r>
              <a:rPr lang="en-US" altLang="zh-HK" sz="2000" dirty="0">
                <a:solidFill>
                  <a:srgbClr val="151414"/>
                </a:solidFill>
              </a:rPr>
              <a:t>                                    </a:t>
            </a:r>
            <a:r>
              <a:rPr lang="zh-TW" altLang="en-US" sz="2000" dirty="0">
                <a:solidFill>
                  <a:srgbClr val="151414"/>
                </a:solidFill>
              </a:rPr>
              <a:t>　　　　　　　　　</a:t>
            </a:r>
            <a:endParaRPr lang="en-US" altLang="zh-HK" sz="2000" dirty="0">
              <a:solidFill>
                <a:srgbClr val="151414"/>
              </a:solidFill>
            </a:endParaRPr>
          </a:p>
          <a:p>
            <a:pPr>
              <a:buFont typeface="Wingdings" pitchFamily="2" charset="2"/>
              <a:buNone/>
              <a:defRPr/>
            </a:pPr>
            <a:r>
              <a:rPr lang="zh-TW" altLang="en-US" sz="2400" dirty="0">
                <a:solidFill>
                  <a:srgbClr val="151414"/>
                </a:solidFill>
              </a:rPr>
              <a:t>　　　　</a:t>
            </a:r>
            <a:r>
              <a:rPr lang="zh-TW" altLang="en-US" sz="2400" dirty="0">
                <a:solidFill>
                  <a:srgbClr val="151414"/>
                </a:solidFill>
                <a:latin typeface="+mn-ea"/>
              </a:rPr>
              <a:t>　　　 </a:t>
            </a:r>
            <a:r>
              <a:rPr lang="zh-TW" altLang="en-US" sz="2000" dirty="0" smtClean="0">
                <a:solidFill>
                  <a:srgbClr val="151414"/>
                </a:solidFill>
                <a:latin typeface="+mn-ea"/>
              </a:rPr>
              <a:t>  </a:t>
            </a:r>
            <a:r>
              <a:rPr lang="zh-TW" altLang="en-US" sz="2000" dirty="0" smtClean="0">
                <a:latin typeface="+mn-ea"/>
              </a:rPr>
              <a:t>回收期                  收回</a:t>
            </a:r>
            <a:r>
              <a:rPr lang="zh-CN" altLang="en-US" sz="2000" dirty="0" smtClean="0">
                <a:latin typeface="+mn-ea"/>
              </a:rPr>
              <a:t>期</a:t>
            </a:r>
            <a:r>
              <a:rPr lang="zh-TW" altLang="en-US" sz="2000" dirty="0" smtClean="0">
                <a:latin typeface="+mn-ea"/>
              </a:rPr>
              <a:t>年的累積現金支</a:t>
            </a:r>
            <a:r>
              <a:rPr lang="zh-TW" altLang="en-US" sz="2000" dirty="0">
                <a:latin typeface="+mn-ea"/>
              </a:rPr>
              <a:t>出</a:t>
            </a:r>
            <a:r>
              <a:rPr lang="zh-TW" altLang="en-US" sz="2000" dirty="0">
                <a:solidFill>
                  <a:srgbClr val="151414"/>
                </a:solidFill>
                <a:latin typeface="+mn-ea"/>
              </a:rPr>
              <a:t>　　　　　　　　　　　　　　　　　　　　　　　　　　　　　　　　　　　　　　　　　　　　　</a:t>
            </a:r>
            <a:endParaRPr lang="en-US" altLang="zh-HK" sz="2000" dirty="0">
              <a:solidFill>
                <a:srgbClr val="151414"/>
              </a:solidFill>
              <a:latin typeface="+mn-ea"/>
            </a:endParaRPr>
          </a:p>
          <a:p>
            <a:pPr>
              <a:buFont typeface="Wingdings" pitchFamily="2" charset="2"/>
              <a:buNone/>
              <a:defRPr/>
            </a:pPr>
            <a:r>
              <a:rPr lang="zh-TW" altLang="en-US" sz="2000" dirty="0">
                <a:latin typeface="+mn-ea"/>
              </a:rPr>
              <a:t>               回收期 </a:t>
            </a:r>
            <a:r>
              <a:rPr lang="en-US" altLang="zh-HK" sz="1800" dirty="0" smtClean="0">
                <a:latin typeface="+mn-ea"/>
              </a:rPr>
              <a:t>=       </a:t>
            </a:r>
            <a:r>
              <a:rPr lang="zh-TW" altLang="en-US" sz="2000" dirty="0" smtClean="0">
                <a:latin typeface="+mn-ea"/>
              </a:rPr>
              <a:t>開始前     </a:t>
            </a:r>
            <a:r>
              <a:rPr lang="en-US" altLang="zh-HK" sz="2000" dirty="0" smtClean="0">
                <a:solidFill>
                  <a:srgbClr val="151414"/>
                </a:solidFill>
                <a:latin typeface="+mn-ea"/>
              </a:rPr>
              <a:t>+       </a:t>
            </a:r>
            <a:r>
              <a:rPr lang="zh-TW" altLang="en-US" sz="2000" dirty="0" smtClean="0">
                <a:solidFill>
                  <a:srgbClr val="151414"/>
                </a:solidFill>
                <a:latin typeface="+mn-ea"/>
              </a:rPr>
              <a:t>   </a:t>
            </a:r>
            <a:r>
              <a:rPr lang="en-US" altLang="zh-HK" sz="2000" dirty="0" smtClean="0">
                <a:solidFill>
                  <a:srgbClr val="151414"/>
                </a:solidFill>
                <a:latin typeface="+mn-ea"/>
              </a:rPr>
              <a:t>__________________________</a:t>
            </a:r>
            <a:endParaRPr lang="en-US" altLang="zh-HK" sz="2000" dirty="0">
              <a:solidFill>
                <a:srgbClr val="151414"/>
              </a:solidFill>
              <a:latin typeface="+mn-ea"/>
            </a:endParaRPr>
          </a:p>
          <a:p>
            <a:pPr>
              <a:buFont typeface="Wingdings" pitchFamily="2" charset="2"/>
              <a:buNone/>
              <a:defRPr/>
            </a:pPr>
            <a:r>
              <a:rPr lang="zh-TW" altLang="en-US" sz="2000" dirty="0">
                <a:latin typeface="+mn-ea"/>
              </a:rPr>
              <a:t>                                    的年期                    </a:t>
            </a:r>
            <a:r>
              <a:rPr lang="zh-TW" altLang="en-US" sz="2000" dirty="0" smtClean="0">
                <a:latin typeface="+mn-ea"/>
              </a:rPr>
              <a:t>收回</a:t>
            </a:r>
            <a:r>
              <a:rPr lang="zh-CN" altLang="en-US" sz="2000" dirty="0" smtClean="0">
                <a:latin typeface="+mn-ea"/>
              </a:rPr>
              <a:t>期</a:t>
            </a:r>
            <a:r>
              <a:rPr lang="zh-TW" altLang="en-US" sz="2000" dirty="0" smtClean="0">
                <a:latin typeface="+mn-ea"/>
              </a:rPr>
              <a:t>年</a:t>
            </a:r>
            <a:r>
              <a:rPr lang="zh-TW" altLang="en-US" sz="2000" dirty="0">
                <a:latin typeface="+mn-ea"/>
              </a:rPr>
              <a:t>的現金</a:t>
            </a:r>
            <a:r>
              <a:rPr lang="zh-TW" altLang="en-US" sz="2000" dirty="0" smtClean="0">
                <a:latin typeface="+mn-ea"/>
              </a:rPr>
              <a:t>流</a:t>
            </a:r>
            <a:r>
              <a:rPr lang="zh-CN" altLang="en-US" sz="2000" dirty="0" smtClean="0">
                <a:latin typeface="+mn-ea"/>
              </a:rPr>
              <a:t>入</a:t>
            </a:r>
            <a:endParaRPr lang="en-US" altLang="zh-HK" sz="2000" dirty="0">
              <a:solidFill>
                <a:srgbClr val="151414"/>
              </a:solidFill>
              <a:latin typeface="+mn-ea"/>
            </a:endParaRPr>
          </a:p>
        </p:txBody>
      </p:sp>
      <p:sp>
        <p:nvSpPr>
          <p:cNvPr id="72708" name="頁尾版面配置區 3">
            <a:extLst>
              <a:ext uri="{FF2B5EF4-FFF2-40B4-BE49-F238E27FC236}">
                <a16:creationId xmlns:a16="http://schemas.microsoft.com/office/drawing/2014/main" id="{A342954A-0389-76F1-57EB-FAAD67AF2EF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C249A02E-E1B2-E849-9C7E-09BF2B826463}" type="slidenum">
              <a:rPr kumimoji="0" lang="en-US" altLang="zh-TW" smtClean="0"/>
              <a:pPr/>
              <a:t>34</a:t>
            </a:fld>
            <a:endParaRPr kumimoji="0" lang="en-US" altLang="zh-TW"/>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6">
            <a:extLst>
              <a:ext uri="{FF2B5EF4-FFF2-40B4-BE49-F238E27FC236}">
                <a16:creationId xmlns:a16="http://schemas.microsoft.com/office/drawing/2014/main" id="{FDC6C821-311F-99A7-4F68-17E0820E697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6E8806E-FF67-AB46-916D-69122C75927E}" type="slidenum">
              <a:rPr kumimoji="0" lang="en-US" altLang="zh-TW" smtClean="0"/>
              <a:pPr/>
              <a:t>35</a:t>
            </a:fld>
            <a:endParaRPr kumimoji="0" lang="en-US" altLang="zh-TW"/>
          </a:p>
        </p:txBody>
      </p:sp>
      <p:sp>
        <p:nvSpPr>
          <p:cNvPr id="74755" name="Rectangle 2">
            <a:extLst>
              <a:ext uri="{FF2B5EF4-FFF2-40B4-BE49-F238E27FC236}">
                <a16:creationId xmlns:a16="http://schemas.microsoft.com/office/drawing/2014/main" id="{50103A31-FE02-8FF0-6A9F-06CAEF80B157}"/>
              </a:ext>
            </a:extLst>
          </p:cNvPr>
          <p:cNvSpPr>
            <a:spLocks noGrp="1" noChangeArrowheads="1"/>
          </p:cNvSpPr>
          <p:nvPr>
            <p:ph type="title"/>
          </p:nvPr>
        </p:nvSpPr>
        <p:spPr>
          <a:xfrm>
            <a:off x="457200" y="122238"/>
            <a:ext cx="7543800" cy="938212"/>
          </a:xfrm>
        </p:spPr>
        <p:txBody>
          <a:bodyPr/>
          <a:lstStyle/>
          <a:p>
            <a:pPr eaLnBrk="1" hangingPunct="1"/>
            <a:r>
              <a:rPr lang="zh-TW" altLang="en-US"/>
              <a:t>回收期</a:t>
            </a:r>
            <a:endParaRPr lang="en-US" altLang="zh-HK"/>
          </a:p>
        </p:txBody>
      </p:sp>
      <p:sp>
        <p:nvSpPr>
          <p:cNvPr id="74756" name="Rectangle 3">
            <a:extLst>
              <a:ext uri="{FF2B5EF4-FFF2-40B4-BE49-F238E27FC236}">
                <a16:creationId xmlns:a16="http://schemas.microsoft.com/office/drawing/2014/main" id="{B251303B-D4F0-333F-64F9-3F15B6D7E3F7}"/>
              </a:ext>
            </a:extLst>
          </p:cNvPr>
          <p:cNvSpPr>
            <a:spLocks noGrp="1" noChangeArrowheads="1"/>
          </p:cNvSpPr>
          <p:nvPr>
            <p:ph type="body" idx="1"/>
          </p:nvPr>
        </p:nvSpPr>
        <p:spPr>
          <a:xfrm>
            <a:off x="457200" y="1449388"/>
            <a:ext cx="8229600" cy="4411662"/>
          </a:xfrm>
        </p:spPr>
        <p:txBody>
          <a:bodyPr/>
          <a:lstStyle/>
          <a:p>
            <a:pPr marL="0" indent="0" eaLnBrk="1" hangingPunct="1">
              <a:lnSpc>
                <a:spcPct val="150000"/>
              </a:lnSpc>
              <a:spcBef>
                <a:spcPct val="0"/>
              </a:spcBef>
              <a:buClrTx/>
              <a:buSzTx/>
              <a:buFontTx/>
              <a:buNone/>
            </a:pPr>
            <a:r>
              <a:rPr lang="zh-TW" altLang="en-US" sz="2800" b="1" i="1" dirty="0"/>
              <a:t>回收期的決策標準：</a:t>
            </a:r>
            <a:endParaRPr lang="en-US" altLang="zh-TW" sz="2800" b="1" i="1" dirty="0"/>
          </a:p>
          <a:p>
            <a:pPr marL="0" indent="0" eaLnBrk="1" hangingPunct="1">
              <a:lnSpc>
                <a:spcPct val="150000"/>
              </a:lnSpc>
              <a:spcBef>
                <a:spcPts val="600"/>
              </a:spcBef>
              <a:buClrTx/>
              <a:buSzTx/>
              <a:buFontTx/>
              <a:buNone/>
            </a:pPr>
            <a:r>
              <a:rPr lang="zh-TW" altLang="en-US" sz="2800" b="1" i="1" dirty="0"/>
              <a:t>（與目標回收期比較）</a:t>
            </a:r>
            <a:endParaRPr lang="en-US" altLang="zh-TW" sz="2800" b="1" i="1" dirty="0"/>
          </a:p>
          <a:p>
            <a:pPr marL="0" indent="0" eaLnBrk="1" hangingPunct="1">
              <a:spcBef>
                <a:spcPct val="50000"/>
              </a:spcBef>
              <a:buClrTx/>
              <a:buSzTx/>
              <a:buFontTx/>
              <a:buNone/>
            </a:pPr>
            <a:r>
              <a:rPr lang="zh-TW" altLang="en-US" sz="2800" u="sng" dirty="0"/>
              <a:t>接受</a:t>
            </a:r>
            <a:r>
              <a:rPr lang="zh-TW" altLang="en-US" sz="2800" dirty="0"/>
              <a:t>計劃：</a:t>
            </a:r>
            <a:endParaRPr lang="en-US" altLang="zh-TW" sz="2800" dirty="0"/>
          </a:p>
          <a:p>
            <a:pPr marL="0" indent="0" eaLnBrk="1" hangingPunct="1">
              <a:spcBef>
                <a:spcPct val="50000"/>
              </a:spcBef>
              <a:buClrTx/>
              <a:buSzTx/>
              <a:buFontTx/>
              <a:buNone/>
            </a:pPr>
            <a:r>
              <a:rPr lang="zh-TW" altLang="en-US" sz="2800" dirty="0"/>
              <a:t>如回收期＜目標回收期。</a:t>
            </a:r>
            <a:endParaRPr lang="en-US" altLang="zh-TW" sz="2800" dirty="0"/>
          </a:p>
          <a:p>
            <a:pPr marL="0" indent="0" eaLnBrk="1" hangingPunct="1">
              <a:spcBef>
                <a:spcPct val="50000"/>
              </a:spcBef>
              <a:buClrTx/>
              <a:buSzTx/>
              <a:buFont typeface="Wingdings" pitchFamily="2" charset="2"/>
              <a:buNone/>
            </a:pPr>
            <a:r>
              <a:rPr lang="zh-TW" altLang="en-US" sz="2800" u="sng" dirty="0"/>
              <a:t>否決</a:t>
            </a:r>
            <a:r>
              <a:rPr lang="zh-TW" altLang="en-US" sz="2800" dirty="0"/>
              <a:t>計劃：</a:t>
            </a:r>
            <a:endParaRPr lang="en-US" altLang="zh-TW" sz="2800" dirty="0"/>
          </a:p>
          <a:p>
            <a:pPr marL="0" indent="0" eaLnBrk="1" hangingPunct="1">
              <a:spcBef>
                <a:spcPct val="50000"/>
              </a:spcBef>
              <a:buClrTx/>
              <a:buSzTx/>
              <a:buFontTx/>
              <a:buNone/>
            </a:pPr>
            <a:r>
              <a:rPr lang="zh-TW" altLang="en-US" sz="2800" dirty="0"/>
              <a:t>如回收期＞目標回收期。</a:t>
            </a:r>
            <a:endParaRPr lang="en-US" altLang="zh-TW" sz="2800" dirty="0"/>
          </a:p>
          <a:p>
            <a:pPr marL="0" indent="0" eaLnBrk="1" hangingPunct="1">
              <a:spcBef>
                <a:spcPct val="50000"/>
              </a:spcBef>
              <a:buClrTx/>
              <a:buSzTx/>
              <a:buFontTx/>
              <a:buNone/>
            </a:pPr>
            <a:endParaRPr lang="en-US" altLang="zh-TW" sz="2800" dirty="0"/>
          </a:p>
          <a:p>
            <a:pPr marL="0" indent="0" eaLnBrk="1" hangingPunct="1">
              <a:spcBef>
                <a:spcPct val="50000"/>
              </a:spcBef>
              <a:buClrTx/>
              <a:buSzTx/>
              <a:buFontTx/>
              <a:buNone/>
            </a:pPr>
            <a:endParaRPr lang="en-US" altLang="zh-TW" sz="2800" dirty="0"/>
          </a:p>
          <a:p>
            <a:pPr marL="0" indent="0" eaLnBrk="1" hangingPunct="1"/>
            <a:endParaRPr lang="en-US" altLang="zh-HK"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6">
            <a:extLst>
              <a:ext uri="{FF2B5EF4-FFF2-40B4-BE49-F238E27FC236}">
                <a16:creationId xmlns:a16="http://schemas.microsoft.com/office/drawing/2014/main" id="{A839BE3D-165A-481F-6402-61A7BF84913B}"/>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BA27789-B666-434B-A958-BA27160FCA28}" type="slidenum">
              <a:rPr kumimoji="0" lang="en-US" altLang="zh-TW" smtClean="0"/>
              <a:pPr/>
              <a:t>36</a:t>
            </a:fld>
            <a:endParaRPr kumimoji="0" lang="en-US" altLang="zh-TW"/>
          </a:p>
        </p:txBody>
      </p:sp>
      <p:sp>
        <p:nvSpPr>
          <p:cNvPr id="76803" name="Rectangle 2">
            <a:extLst>
              <a:ext uri="{FF2B5EF4-FFF2-40B4-BE49-F238E27FC236}">
                <a16:creationId xmlns:a16="http://schemas.microsoft.com/office/drawing/2014/main" id="{946AC85D-95C0-E054-3466-4D8572EE4A62}"/>
              </a:ext>
            </a:extLst>
          </p:cNvPr>
          <p:cNvSpPr>
            <a:spLocks noGrp="1" noChangeArrowheads="1"/>
          </p:cNvSpPr>
          <p:nvPr>
            <p:ph type="title"/>
          </p:nvPr>
        </p:nvSpPr>
        <p:spPr>
          <a:xfrm>
            <a:off x="457200" y="122238"/>
            <a:ext cx="7543800" cy="876300"/>
          </a:xfrm>
        </p:spPr>
        <p:txBody>
          <a:bodyPr/>
          <a:lstStyle/>
          <a:p>
            <a:pPr eaLnBrk="1" hangingPunct="1"/>
            <a:r>
              <a:rPr lang="zh-TW" altLang="en-US" sz="3600"/>
              <a:t>回收期</a:t>
            </a:r>
            <a:endParaRPr lang="en-US" altLang="zh-HK" sz="3600"/>
          </a:p>
        </p:txBody>
      </p:sp>
      <p:sp>
        <p:nvSpPr>
          <p:cNvPr id="84996" name="Rectangle 3">
            <a:extLst>
              <a:ext uri="{FF2B5EF4-FFF2-40B4-BE49-F238E27FC236}">
                <a16:creationId xmlns:a16="http://schemas.microsoft.com/office/drawing/2014/main" id="{B3482D28-240F-4FAF-69E2-AB8BC60447DF}"/>
              </a:ext>
            </a:extLst>
          </p:cNvPr>
          <p:cNvSpPr>
            <a:spLocks noGrp="1" noChangeArrowheads="1"/>
          </p:cNvSpPr>
          <p:nvPr>
            <p:ph type="body" idx="1"/>
          </p:nvPr>
        </p:nvSpPr>
        <p:spPr>
          <a:xfrm>
            <a:off x="495300" y="1173163"/>
            <a:ext cx="7875588" cy="4866185"/>
          </a:xfrm>
        </p:spPr>
        <p:txBody>
          <a:bodyPr/>
          <a:lstStyle/>
          <a:p>
            <a:pPr marL="0" indent="0" eaLnBrk="1" hangingPunct="1">
              <a:spcBef>
                <a:spcPts val="1200"/>
              </a:spcBef>
              <a:buClrTx/>
              <a:buSzTx/>
              <a:buFont typeface="Wingdings" pitchFamily="2" charset="2"/>
              <a:buNone/>
            </a:pPr>
            <a:r>
              <a:rPr lang="zh-TW" altLang="en-US" sz="2400" i="1" dirty="0"/>
              <a:t>回收期的決策標準：</a:t>
            </a:r>
            <a:endParaRPr lang="en-US" altLang="zh-TW" sz="2400" i="1" dirty="0"/>
          </a:p>
          <a:p>
            <a:pPr marL="0" indent="0" eaLnBrk="1" hangingPunct="1">
              <a:lnSpc>
                <a:spcPct val="150000"/>
              </a:lnSpc>
              <a:spcBef>
                <a:spcPts val="1200"/>
              </a:spcBef>
              <a:buClrTx/>
              <a:buSzTx/>
              <a:buFont typeface="Wingdings" pitchFamily="2" charset="2"/>
              <a:buNone/>
            </a:pPr>
            <a:r>
              <a:rPr lang="zh-TW" altLang="en-US" sz="2400" i="1" dirty="0"/>
              <a:t>（計劃之間的比較）</a:t>
            </a:r>
            <a:endParaRPr lang="en-US" altLang="zh-TW" sz="2400" i="1" dirty="0"/>
          </a:p>
          <a:p>
            <a:pPr algn="just">
              <a:spcAft>
                <a:spcPts val="1200"/>
              </a:spcAft>
            </a:pPr>
            <a:r>
              <a:rPr lang="zh-TW" altLang="en-US" sz="2400" dirty="0"/>
              <a:t>回收期越短，計劃越好。因此，如果公司要求三年或以下的回收期，少於三年的計劃</a:t>
            </a:r>
            <a:r>
              <a:rPr lang="zh-TW" altLang="en-US" sz="2400" dirty="0" smtClean="0"/>
              <a:t>（下</a:t>
            </a:r>
            <a:r>
              <a:rPr lang="zh-CN" altLang="en-US" sz="2400" dirty="0" smtClean="0"/>
              <a:t>稱</a:t>
            </a:r>
            <a:r>
              <a:rPr lang="zh-TW" altLang="en-US" sz="2400" dirty="0" smtClean="0"/>
              <a:t>計劃</a:t>
            </a:r>
            <a:r>
              <a:rPr lang="en-US" altLang="zh-TW" sz="2400" dirty="0"/>
              <a:t>S</a:t>
            </a:r>
            <a:r>
              <a:rPr lang="zh-TW" altLang="en-US" sz="2400" dirty="0"/>
              <a:t>）會被接納，</a:t>
            </a:r>
            <a:r>
              <a:rPr lang="zh-TW" altLang="en-US" sz="2400" dirty="0" smtClean="0"/>
              <a:t>而</a:t>
            </a:r>
            <a:r>
              <a:rPr lang="zh-CN" altLang="en-US" sz="2400" dirty="0" smtClean="0"/>
              <a:t>同樣少</a:t>
            </a:r>
            <a:r>
              <a:rPr lang="zh-TW" altLang="en-US" sz="2400" dirty="0" smtClean="0"/>
              <a:t>於三年</a:t>
            </a:r>
            <a:r>
              <a:rPr lang="zh-CN" altLang="en-US" sz="2400" dirty="0" smtClean="0"/>
              <a:t>但回收期相對較長</a:t>
            </a:r>
            <a:r>
              <a:rPr lang="zh-TW" altLang="en-US" sz="2400" dirty="0" smtClean="0"/>
              <a:t>的</a:t>
            </a:r>
            <a:r>
              <a:rPr lang="zh-TW" altLang="en-US" sz="2400" dirty="0"/>
              <a:t>計劃</a:t>
            </a:r>
            <a:r>
              <a:rPr lang="zh-TW" altLang="en-US" sz="2400" dirty="0" smtClean="0"/>
              <a:t>（</a:t>
            </a:r>
            <a:r>
              <a:rPr lang="zh-CN" altLang="en-US" sz="2400" dirty="0" smtClean="0"/>
              <a:t>下稱</a:t>
            </a:r>
            <a:r>
              <a:rPr lang="zh-TW" altLang="en-US" sz="2400" dirty="0" smtClean="0"/>
              <a:t>計劃</a:t>
            </a:r>
            <a:r>
              <a:rPr lang="en-US" altLang="zh-TW" sz="2400" dirty="0"/>
              <a:t>L</a:t>
            </a:r>
            <a:r>
              <a:rPr lang="zh-TW" altLang="en-US" sz="2400" dirty="0"/>
              <a:t>）則會被否決。</a:t>
            </a:r>
            <a:endParaRPr lang="en-US" altLang="zh-HK" sz="2400" dirty="0"/>
          </a:p>
          <a:p>
            <a:pPr algn="just"/>
            <a:r>
              <a:rPr lang="zh-TW" altLang="en-US" sz="2400" dirty="0"/>
              <a:t>由於計劃</a:t>
            </a:r>
            <a:r>
              <a:rPr lang="en-US" altLang="zh-TW" sz="2400" dirty="0"/>
              <a:t>S</a:t>
            </a:r>
            <a:r>
              <a:rPr lang="zh-TW" altLang="en-US" sz="2400" dirty="0"/>
              <a:t>有較短的回收期，如兩者為互斥項目，計劃</a:t>
            </a:r>
            <a:r>
              <a:rPr lang="en-US" altLang="zh-TW" sz="2400" dirty="0"/>
              <a:t>S</a:t>
            </a:r>
            <a:r>
              <a:rPr lang="zh-TW" altLang="en-US" sz="2400" dirty="0"/>
              <a:t>會較計劃</a:t>
            </a:r>
            <a:r>
              <a:rPr lang="en-US" altLang="zh-TW" sz="2400" dirty="0"/>
              <a:t>L</a:t>
            </a:r>
            <a:r>
              <a:rPr lang="zh-TW" altLang="en-US" sz="2400" dirty="0"/>
              <a:t>被優先考慮。</a:t>
            </a:r>
            <a:endParaRPr lang="zh-TW" altLang="zh-HK" sz="2400" dirty="0"/>
          </a:p>
          <a:p>
            <a:pPr marL="0" indent="0" algn="just">
              <a:buFont typeface="Wingdings" pitchFamily="2" charset="2"/>
              <a:buNone/>
            </a:pPr>
            <a:endParaRPr lang="en-US" altLang="zh-TW" sz="2000" b="1" i="1" dirty="0"/>
          </a:p>
          <a:p>
            <a:pPr marL="0" indent="0" eaLnBrk="1" hangingPunct="1">
              <a:spcBef>
                <a:spcPct val="50000"/>
              </a:spcBef>
              <a:buClrTx/>
              <a:buSzTx/>
              <a:buFontTx/>
              <a:buNone/>
            </a:pPr>
            <a:endParaRPr lang="en-US" altLang="zh-TW" sz="2000" dirty="0"/>
          </a:p>
          <a:p>
            <a:pPr marL="0" indent="0" eaLnBrk="1" hangingPunct="1"/>
            <a:endParaRPr lang="en-US" altLang="zh-HK"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a:extLst>
              <a:ext uri="{FF2B5EF4-FFF2-40B4-BE49-F238E27FC236}">
                <a16:creationId xmlns:a16="http://schemas.microsoft.com/office/drawing/2014/main" id="{8ABCE0AC-D0D4-FD86-B057-9E18ACF857F8}"/>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46508B7-F3FC-E043-9218-0B5F4CCAA75E}" type="slidenum">
              <a:rPr kumimoji="0" lang="en-US" altLang="zh-TW" smtClean="0"/>
              <a:pPr/>
              <a:t>37</a:t>
            </a:fld>
            <a:endParaRPr kumimoji="0" lang="en-US" altLang="zh-TW"/>
          </a:p>
        </p:txBody>
      </p:sp>
      <p:sp>
        <p:nvSpPr>
          <p:cNvPr id="78851" name="Title 1">
            <a:extLst>
              <a:ext uri="{FF2B5EF4-FFF2-40B4-BE49-F238E27FC236}">
                <a16:creationId xmlns:a16="http://schemas.microsoft.com/office/drawing/2014/main" id="{151708B4-CABF-6C11-BEFC-7D226B3A3755}"/>
              </a:ext>
            </a:extLst>
          </p:cNvPr>
          <p:cNvSpPr>
            <a:spLocks noGrp="1" noChangeArrowheads="1"/>
          </p:cNvSpPr>
          <p:nvPr>
            <p:ph type="title"/>
          </p:nvPr>
        </p:nvSpPr>
        <p:spPr>
          <a:xfrm>
            <a:off x="457200" y="122238"/>
            <a:ext cx="7543800" cy="1055687"/>
          </a:xfrm>
        </p:spPr>
        <p:txBody>
          <a:bodyPr/>
          <a:lstStyle/>
          <a:p>
            <a:pPr eaLnBrk="1" hangingPunct="1"/>
            <a:r>
              <a:rPr lang="zh-TW" altLang="en-US" sz="3600"/>
              <a:t>回收期</a:t>
            </a:r>
            <a:endParaRPr lang="en-US" altLang="zh-HK" sz="3600"/>
          </a:p>
        </p:txBody>
      </p:sp>
      <p:sp>
        <p:nvSpPr>
          <p:cNvPr id="78852" name="Content Placeholder 2">
            <a:extLst>
              <a:ext uri="{FF2B5EF4-FFF2-40B4-BE49-F238E27FC236}">
                <a16:creationId xmlns:a16="http://schemas.microsoft.com/office/drawing/2014/main" id="{7F789DBF-7239-B20A-8FFF-7CC7F9D1F00D}"/>
              </a:ext>
            </a:extLst>
          </p:cNvPr>
          <p:cNvSpPr>
            <a:spLocks noGrp="1" noChangeArrowheads="1"/>
          </p:cNvSpPr>
          <p:nvPr>
            <p:ph idx="1"/>
          </p:nvPr>
        </p:nvSpPr>
        <p:spPr>
          <a:xfrm>
            <a:off x="457200" y="1449388"/>
            <a:ext cx="8229600" cy="4681537"/>
          </a:xfrm>
        </p:spPr>
        <p:txBody>
          <a:bodyPr/>
          <a:lstStyle/>
          <a:p>
            <a:pPr marL="0" indent="0" eaLnBrk="1" hangingPunct="1">
              <a:buFont typeface="Wingdings" pitchFamily="2" charset="2"/>
              <a:buNone/>
            </a:pPr>
            <a:r>
              <a:rPr lang="zh-TW" altLang="en-US" sz="2800"/>
              <a:t>現在我們重溫本課節的第一個例子（載於投影片</a:t>
            </a:r>
            <a:r>
              <a:rPr lang="en-US" altLang="zh-TW" sz="2800"/>
              <a:t>4</a:t>
            </a:r>
            <a:r>
              <a:rPr lang="zh-TW" altLang="en-US" sz="2800"/>
              <a:t>），計算該計劃的回收期。</a:t>
            </a:r>
            <a:endParaRPr lang="en-US" altLang="zh-HK"/>
          </a:p>
        </p:txBody>
      </p:sp>
      <p:graphicFrame>
        <p:nvGraphicFramePr>
          <p:cNvPr id="707617" name="Group 33">
            <a:extLst>
              <a:ext uri="{FF2B5EF4-FFF2-40B4-BE49-F238E27FC236}">
                <a16:creationId xmlns:a16="http://schemas.microsoft.com/office/drawing/2014/main" id="{1EB90FBA-EFF9-488E-AA97-579EEFBF74C7}"/>
              </a:ext>
            </a:extLst>
          </p:cNvPr>
          <p:cNvGraphicFramePr>
            <a:graphicFrameLocks noGrp="1"/>
          </p:cNvGraphicFramePr>
          <p:nvPr>
            <p:extLst>
              <p:ext uri="{D42A27DB-BD31-4B8C-83A1-F6EECF244321}">
                <p14:modId xmlns:p14="http://schemas.microsoft.com/office/powerpoint/2010/main" val="1091149257"/>
              </p:ext>
            </p:extLst>
          </p:nvPr>
        </p:nvGraphicFramePr>
        <p:xfrm>
          <a:off x="2320925" y="2798763"/>
          <a:ext cx="4141788" cy="3017243"/>
        </p:xfrm>
        <a:graphic>
          <a:graphicData uri="http://schemas.openxmlformats.org/drawingml/2006/table">
            <a:tbl>
              <a:tblPr/>
              <a:tblGrid>
                <a:gridCol w="2071688">
                  <a:extLst>
                    <a:ext uri="{9D8B030D-6E8A-4147-A177-3AD203B41FA5}">
                      <a16:colId xmlns:a16="http://schemas.microsoft.com/office/drawing/2014/main" val="3724279764"/>
                    </a:ext>
                  </a:extLst>
                </a:gridCol>
                <a:gridCol w="2070100">
                  <a:extLst>
                    <a:ext uri="{9D8B030D-6E8A-4147-A177-3AD203B41FA5}">
                      <a16:colId xmlns:a16="http://schemas.microsoft.com/office/drawing/2014/main" val="2552126763"/>
                    </a:ext>
                  </a:extLst>
                </a:gridCol>
              </a:tblGrid>
              <a:tr h="9445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年份</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現金流量</a:t>
                      </a:r>
                      <a:endParaRPr kumimoji="1" lang="en-US" altLang="zh-TW"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61113169"/>
                  </a:ext>
                </a:extLst>
              </a:tr>
              <a:tr h="5175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第零年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- 2400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06688011"/>
                  </a:ext>
                </a:extLst>
              </a:tr>
              <a:tr h="5175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第一年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3281353"/>
                  </a:ext>
                </a:extLst>
              </a:tr>
              <a:tr h="5175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第二年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7270818"/>
                  </a:ext>
                </a:extLst>
              </a:tr>
              <a:tr h="5175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第三年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L="91471" marR="91471"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553026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a:extLst>
              <a:ext uri="{FF2B5EF4-FFF2-40B4-BE49-F238E27FC236}">
                <a16:creationId xmlns:a16="http://schemas.microsoft.com/office/drawing/2014/main" id="{62BAC95F-5317-6E05-61A1-0A604B1DF02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E0DEFEB-E7A7-104C-A0B2-8BA5D2A05066}" type="slidenum">
              <a:rPr kumimoji="0" lang="en-US" altLang="zh-TW" smtClean="0"/>
              <a:pPr/>
              <a:t>38</a:t>
            </a:fld>
            <a:endParaRPr kumimoji="0" lang="en-US" altLang="zh-TW"/>
          </a:p>
        </p:txBody>
      </p:sp>
      <p:sp>
        <p:nvSpPr>
          <p:cNvPr id="80899" name="Title 1">
            <a:extLst>
              <a:ext uri="{FF2B5EF4-FFF2-40B4-BE49-F238E27FC236}">
                <a16:creationId xmlns:a16="http://schemas.microsoft.com/office/drawing/2014/main" id="{BAAA6206-87DD-CFC6-8453-2D7D8C3CDB5D}"/>
              </a:ext>
            </a:extLst>
          </p:cNvPr>
          <p:cNvSpPr>
            <a:spLocks noGrp="1" noChangeArrowheads="1"/>
          </p:cNvSpPr>
          <p:nvPr>
            <p:ph type="title"/>
          </p:nvPr>
        </p:nvSpPr>
        <p:spPr>
          <a:xfrm>
            <a:off x="457200" y="122238"/>
            <a:ext cx="7543800" cy="1055687"/>
          </a:xfrm>
        </p:spPr>
        <p:txBody>
          <a:bodyPr/>
          <a:lstStyle/>
          <a:p>
            <a:pPr eaLnBrk="1" hangingPunct="1"/>
            <a:r>
              <a:rPr lang="zh-TW" altLang="en-US" sz="3600"/>
              <a:t>回收期</a:t>
            </a:r>
            <a:endParaRPr lang="en-US" altLang="zh-HK" sz="3600"/>
          </a:p>
        </p:txBody>
      </p:sp>
      <p:graphicFrame>
        <p:nvGraphicFramePr>
          <p:cNvPr id="2" name="內容版面配置區 1">
            <a:extLst>
              <a:ext uri="{FF2B5EF4-FFF2-40B4-BE49-F238E27FC236}">
                <a16:creationId xmlns:a16="http://schemas.microsoft.com/office/drawing/2014/main" id="{8BEE0C9B-4D4F-9117-75A8-4F2781E37B6D}"/>
              </a:ext>
            </a:extLst>
          </p:cNvPr>
          <p:cNvGraphicFramePr>
            <a:graphicFrameLocks noGrp="1"/>
          </p:cNvGraphicFramePr>
          <p:nvPr>
            <p:ph idx="1"/>
            <p:extLst>
              <p:ext uri="{D42A27DB-BD31-4B8C-83A1-F6EECF244321}">
                <p14:modId xmlns:p14="http://schemas.microsoft.com/office/powerpoint/2010/main" val="1323876156"/>
              </p:ext>
            </p:extLst>
          </p:nvPr>
        </p:nvGraphicFramePr>
        <p:xfrm>
          <a:off x="677863" y="1760538"/>
          <a:ext cx="7788275" cy="3921127"/>
        </p:xfrm>
        <a:graphic>
          <a:graphicData uri="http://schemas.openxmlformats.org/drawingml/2006/table">
            <a:tbl>
              <a:tblPr/>
              <a:tblGrid>
                <a:gridCol w="1655762">
                  <a:extLst>
                    <a:ext uri="{9D8B030D-6E8A-4147-A177-3AD203B41FA5}">
                      <a16:colId xmlns:a16="http://schemas.microsoft.com/office/drawing/2014/main" val="1188821978"/>
                    </a:ext>
                  </a:extLst>
                </a:gridCol>
                <a:gridCol w="2800350">
                  <a:extLst>
                    <a:ext uri="{9D8B030D-6E8A-4147-A177-3AD203B41FA5}">
                      <a16:colId xmlns:a16="http://schemas.microsoft.com/office/drawing/2014/main" val="2461196172"/>
                    </a:ext>
                  </a:extLst>
                </a:gridCol>
                <a:gridCol w="3332163">
                  <a:extLst>
                    <a:ext uri="{9D8B030D-6E8A-4147-A177-3AD203B41FA5}">
                      <a16:colId xmlns:a16="http://schemas.microsoft.com/office/drawing/2014/main" val="3861476470"/>
                    </a:ext>
                  </a:extLst>
                </a:gridCol>
              </a:tblGrid>
              <a:tr h="146208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年份</a:t>
                      </a:r>
                      <a:endParaRPr kumimoji="0" lang="zh-TW" altLang="en-US" sz="3200" b="1"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現金流量</a:t>
                      </a:r>
                      <a:endParaRPr kumimoji="0" lang="zh-TW" altLang="en-US" sz="3200" b="1"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250000"/>
                        </a:lnSpc>
                        <a:spcBef>
                          <a:spcPct val="0"/>
                        </a:spcBef>
                        <a:spcAft>
                          <a:spcPct val="0"/>
                        </a:spcAft>
                        <a:buClrTx/>
                        <a:buSzTx/>
                        <a:buFontTx/>
                        <a:buNone/>
                        <a:tabLst/>
                      </a:pPr>
                      <a:r>
                        <a:rPr kumimoji="0" lang="zh-TW" altLang="en-US" sz="32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累積現金流入</a:t>
                      </a:r>
                    </a:p>
                  </a:txBody>
                  <a:tcPr marL="68603" marR="6860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4258235058"/>
                  </a:ext>
                </a:extLst>
              </a:tr>
              <a:tr h="53498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HK" altLang="en-US" sz="2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第零年</a:t>
                      </a:r>
                      <a:endParaRPr kumimoji="0" lang="zh-TW" altLang="zh-HK" sz="2800" b="1" i="0" u="none" strike="noStrike" cap="none" normalizeH="0" baseline="0" dirty="0">
                        <a:ln>
                          <a:noFill/>
                        </a:ln>
                        <a:solidFill>
                          <a:srgbClr val="FFFFFF"/>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- 2400</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HK" sz="2800" b="0" i="0" u="none" strike="noStrike" cap="none" normalizeH="0" baseline="0">
                          <a:ln>
                            <a:noFill/>
                          </a:ln>
                          <a:solidFill>
                            <a:srgbClr val="000000"/>
                          </a:solidFill>
                          <a:effectLst/>
                          <a:latin typeface="Arial" panose="020B0604020202020204" pitchFamily="34" charset="0"/>
                          <a:ea typeface="新細明體" panose="02020500000000000000" pitchFamily="18" charset="-120"/>
                        </a:rPr>
                        <a:t> </a:t>
                      </a:r>
                      <a:endParaRPr kumimoji="0" lang="zh-TW" altLang="zh-HK" sz="2800" b="0" i="0" u="none" strike="noStrike" cap="none" normalizeH="0" baseline="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extLst>
                  <a:ext uri="{0D108BD9-81ED-4DB2-BD59-A6C34878D82A}">
                    <a16:rowId xmlns:a16="http://schemas.microsoft.com/office/drawing/2014/main" val="1320973792"/>
                  </a:ext>
                </a:extLst>
              </a:tr>
              <a:tr h="53498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HK" altLang="en-US" sz="2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第一年</a:t>
                      </a:r>
                      <a:endParaRPr kumimoji="0" lang="zh-TW" altLang="zh-HK" sz="2800" b="1" i="0" u="none" strike="noStrike" cap="none" normalizeH="0" baseline="0" dirty="0">
                        <a:ln>
                          <a:noFill/>
                        </a:ln>
                        <a:solidFill>
                          <a:srgbClr val="FFFFFF"/>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1000</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1000</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extLst>
                  <a:ext uri="{0D108BD9-81ED-4DB2-BD59-A6C34878D82A}">
                    <a16:rowId xmlns:a16="http://schemas.microsoft.com/office/drawing/2014/main" val="3839712208"/>
                  </a:ext>
                </a:extLst>
              </a:tr>
              <a:tr h="53498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HK" altLang="en-US" sz="2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第二年</a:t>
                      </a:r>
                      <a:endParaRPr kumimoji="0" lang="zh-TW" altLang="zh-HK" sz="2800" b="1" i="0" u="none" strike="noStrike" cap="none" normalizeH="0" baseline="0" dirty="0">
                        <a:ln>
                          <a:noFill/>
                        </a:ln>
                        <a:solidFill>
                          <a:srgbClr val="FFFFFF"/>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1000</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 </a:t>
                      </a:r>
                      <a:r>
                        <a:rPr kumimoji="0" lang="en-US" altLang="zh-HK"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20</a:t>
                      </a:r>
                      <a:r>
                        <a:rPr kumimoji="0" lang="en-US" altLang="zh-TW"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00</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extLst>
                  <a:ext uri="{0D108BD9-81ED-4DB2-BD59-A6C34878D82A}">
                    <a16:rowId xmlns:a16="http://schemas.microsoft.com/office/drawing/2014/main" val="490434278"/>
                  </a:ext>
                </a:extLst>
              </a:tr>
              <a:tr h="85407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HK" altLang="en-US" sz="2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第三年</a:t>
                      </a:r>
                      <a:endParaRPr kumimoji="0" lang="zh-TW" altLang="zh-HK" sz="2800" b="1" i="0" u="none" strike="noStrike" cap="none" normalizeH="0" baseline="0" dirty="0">
                        <a:ln>
                          <a:noFill/>
                        </a:ln>
                        <a:solidFill>
                          <a:srgbClr val="FFFFFF"/>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1000</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需支付的餘下成本：</a:t>
                      </a:r>
                      <a:r>
                        <a:rPr kumimoji="0" lang="en-US" altLang="zh-HK"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4</a:t>
                      </a:r>
                      <a:r>
                        <a:rPr kumimoji="0" lang="zh-TW" altLang="en-US" sz="2800" b="0" i="0" u="none" strike="noStrike" cap="none" normalizeH="0" baseline="0" dirty="0">
                          <a:ln>
                            <a:noFill/>
                          </a:ln>
                          <a:solidFill>
                            <a:srgbClr val="000000"/>
                          </a:solidFill>
                          <a:effectLst/>
                          <a:latin typeface="Arial" panose="020B0604020202020204" pitchFamily="34" charset="0"/>
                          <a:ea typeface="新細明體" panose="02020500000000000000" pitchFamily="18" charset="-120"/>
                        </a:rPr>
                        <a:t>百萬元</a:t>
                      </a:r>
                      <a:endParaRPr kumimoji="0" lang="zh-TW" altLang="en-US" sz="2800" b="0" i="0" u="none" strike="noStrike" cap="none" normalizeH="0" baseline="0" dirty="0">
                        <a:ln>
                          <a:noFill/>
                        </a:ln>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603" marR="6860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extLst>
                  <a:ext uri="{0D108BD9-81ED-4DB2-BD59-A6C34878D82A}">
                    <a16:rowId xmlns:a16="http://schemas.microsoft.com/office/drawing/2014/main" val="3152759608"/>
                  </a:ext>
                </a:extLst>
              </a:tr>
            </a:tbl>
          </a:graphicData>
        </a:graphic>
      </p:graphicFrame>
      <p:sp>
        <p:nvSpPr>
          <p:cNvPr id="4" name="文字方塊 3">
            <a:extLst>
              <a:ext uri="{FF2B5EF4-FFF2-40B4-BE49-F238E27FC236}">
                <a16:creationId xmlns:a16="http://schemas.microsoft.com/office/drawing/2014/main" id="{FF2BA32F-7E45-B4AB-27A8-A784BA024E55}"/>
              </a:ext>
            </a:extLst>
          </p:cNvPr>
          <p:cNvSpPr txBox="1"/>
          <p:nvPr/>
        </p:nvSpPr>
        <p:spPr>
          <a:xfrm>
            <a:off x="1692275" y="5751513"/>
            <a:ext cx="6399213" cy="585787"/>
          </a:xfrm>
          <a:prstGeom prst="rect">
            <a:avLst/>
          </a:prstGeom>
          <a:noFill/>
        </p:spPr>
        <p:txBody>
          <a:bodyPr>
            <a:spAutoFit/>
          </a:bodyPr>
          <a:lstStyle/>
          <a:p>
            <a:pPr eaLnBrk="1" hangingPunct="1">
              <a:spcBef>
                <a:spcPct val="20000"/>
              </a:spcBef>
              <a:buClr>
                <a:srgbClr val="330066"/>
              </a:buClr>
              <a:buSzPct val="70000"/>
              <a:buFont typeface="Wingdings" panose="05000000000000000000" pitchFamily="2" charset="2"/>
              <a:buNone/>
              <a:defRPr/>
            </a:pPr>
            <a:endParaRPr lang="en-US" altLang="zh-HK" sz="3200" kern="0" dirty="0">
              <a:solidFill>
                <a:srgbClr val="000000"/>
              </a:solidFill>
              <a:latin typeface="Arial"/>
              <a:ea typeface="新細明體"/>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a:extLst>
              <a:ext uri="{FF2B5EF4-FFF2-40B4-BE49-F238E27FC236}">
                <a16:creationId xmlns:a16="http://schemas.microsoft.com/office/drawing/2014/main" id="{C90B91F7-D6EC-AC2D-3FAA-69D2D68E08DD}"/>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0A62B9-0BD7-B743-90ED-E8C93CA74E0B}" type="slidenum">
              <a:rPr kumimoji="0" lang="en-US" altLang="zh-TW" smtClean="0"/>
              <a:pPr/>
              <a:t>39</a:t>
            </a:fld>
            <a:endParaRPr kumimoji="0" lang="en-US" altLang="zh-TW"/>
          </a:p>
        </p:txBody>
      </p:sp>
      <p:sp>
        <p:nvSpPr>
          <p:cNvPr id="82947" name="Rectangle 2">
            <a:extLst>
              <a:ext uri="{FF2B5EF4-FFF2-40B4-BE49-F238E27FC236}">
                <a16:creationId xmlns:a16="http://schemas.microsoft.com/office/drawing/2014/main" id="{A78A44FF-7D68-8989-8F6B-0ABBD58EDC0A}"/>
              </a:ext>
            </a:extLst>
          </p:cNvPr>
          <p:cNvSpPr>
            <a:spLocks noGrp="1" noChangeArrowheads="1"/>
          </p:cNvSpPr>
          <p:nvPr>
            <p:ph type="title"/>
          </p:nvPr>
        </p:nvSpPr>
        <p:spPr>
          <a:xfrm>
            <a:off x="457200" y="122238"/>
            <a:ext cx="7543800" cy="1146175"/>
          </a:xfrm>
        </p:spPr>
        <p:txBody>
          <a:bodyPr/>
          <a:lstStyle/>
          <a:p>
            <a:pPr eaLnBrk="1" hangingPunct="1"/>
            <a:r>
              <a:rPr lang="zh-TW" altLang="en-US"/>
              <a:t>回收期</a:t>
            </a:r>
            <a:endParaRPr lang="en-US" altLang="zh-HK"/>
          </a:p>
        </p:txBody>
      </p:sp>
      <p:sp>
        <p:nvSpPr>
          <p:cNvPr id="82948" name="Rectangle 3">
            <a:extLst>
              <a:ext uri="{FF2B5EF4-FFF2-40B4-BE49-F238E27FC236}">
                <a16:creationId xmlns:a16="http://schemas.microsoft.com/office/drawing/2014/main" id="{A87EAFA6-B0AF-FB59-DBD5-FE0CF32BE6D1}"/>
              </a:ext>
            </a:extLst>
          </p:cNvPr>
          <p:cNvSpPr>
            <a:spLocks noGrp="1" noChangeArrowheads="1"/>
          </p:cNvSpPr>
          <p:nvPr>
            <p:ph type="body" idx="1"/>
          </p:nvPr>
        </p:nvSpPr>
        <p:spPr>
          <a:xfrm>
            <a:off x="457200" y="1628775"/>
            <a:ext cx="8229600" cy="3421063"/>
          </a:xfrm>
        </p:spPr>
        <p:txBody>
          <a:bodyPr/>
          <a:lstStyle/>
          <a:p>
            <a:pPr marL="0" indent="0" eaLnBrk="1" hangingPunct="1">
              <a:spcAft>
                <a:spcPts val="2400"/>
              </a:spcAft>
              <a:buFont typeface="Wingdings" pitchFamily="2" charset="2"/>
              <a:buNone/>
            </a:pPr>
            <a:r>
              <a:rPr lang="zh-TW" altLang="en-US" dirty="0"/>
              <a:t>計算回收期：</a:t>
            </a:r>
            <a:endParaRPr lang="en-US" altLang="zh-TW" dirty="0"/>
          </a:p>
          <a:p>
            <a:pPr marL="0" indent="0" eaLnBrk="1" hangingPunct="1">
              <a:buFont typeface="Wingdings" pitchFamily="2" charset="2"/>
              <a:buNone/>
            </a:pPr>
            <a:r>
              <a:rPr lang="zh-TW" altLang="en-US" b="1" i="1" dirty="0"/>
              <a:t>回收期</a:t>
            </a:r>
            <a:endParaRPr lang="en-US" altLang="zh-TW" b="1" i="1" dirty="0"/>
          </a:p>
          <a:p>
            <a:pPr marL="0" indent="0" eaLnBrk="1" hangingPunct="1">
              <a:buFont typeface="Wingdings" pitchFamily="2" charset="2"/>
              <a:buNone/>
            </a:pPr>
            <a:r>
              <a:rPr lang="en-US" altLang="zh-TW" i="1" dirty="0"/>
              <a:t>= 2 </a:t>
            </a:r>
            <a:r>
              <a:rPr lang="zh-TW" altLang="en-US" i="1" dirty="0"/>
              <a:t>年</a:t>
            </a:r>
            <a:r>
              <a:rPr lang="en-US" altLang="zh-TW" i="1" dirty="0"/>
              <a:t> + ($2400</a:t>
            </a:r>
            <a:r>
              <a:rPr lang="zh-TW" altLang="en-US" i="1" dirty="0"/>
              <a:t>萬</a:t>
            </a:r>
            <a:r>
              <a:rPr lang="en-US" altLang="zh-TW" i="1" dirty="0"/>
              <a:t> - $2000</a:t>
            </a:r>
            <a:r>
              <a:rPr lang="zh-TW" altLang="en-US" i="1" dirty="0"/>
              <a:t>萬</a:t>
            </a:r>
            <a:r>
              <a:rPr lang="en-US" altLang="zh-TW" i="1" dirty="0"/>
              <a:t>)/$1000</a:t>
            </a:r>
            <a:r>
              <a:rPr lang="zh-TW" altLang="en-US" i="1" dirty="0"/>
              <a:t>萬</a:t>
            </a:r>
            <a:endParaRPr lang="en-US" altLang="zh-TW" i="1" dirty="0"/>
          </a:p>
          <a:p>
            <a:pPr marL="0" indent="0" eaLnBrk="1" hangingPunct="1">
              <a:buFont typeface="Wingdings" pitchFamily="2" charset="2"/>
              <a:buNone/>
            </a:pPr>
            <a:r>
              <a:rPr lang="en-US" altLang="zh-TW" i="1" dirty="0"/>
              <a:t>= 2 </a:t>
            </a:r>
            <a:r>
              <a:rPr lang="zh-TW" altLang="en-US" i="1" dirty="0"/>
              <a:t>年</a:t>
            </a:r>
            <a:r>
              <a:rPr lang="en-US" altLang="zh-TW" i="1" dirty="0"/>
              <a:t> + 0.4 </a:t>
            </a:r>
            <a:r>
              <a:rPr lang="zh-TW" altLang="en-US" i="1" dirty="0"/>
              <a:t>年</a:t>
            </a:r>
            <a:endParaRPr lang="en-US" altLang="zh-TW" i="1" dirty="0"/>
          </a:p>
          <a:p>
            <a:pPr marL="0" indent="0" eaLnBrk="1" hangingPunct="1">
              <a:buFont typeface="Wingdings" pitchFamily="2" charset="2"/>
              <a:buNone/>
            </a:pPr>
            <a:r>
              <a:rPr lang="en-US" altLang="zh-TW" i="1" dirty="0"/>
              <a:t>= 2.4 </a:t>
            </a:r>
            <a:r>
              <a:rPr lang="zh-TW" altLang="en-US" i="1" dirty="0"/>
              <a:t>年</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6682F69C-B516-9982-0819-2F56052676E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397390C-C012-0240-9BE9-F73C0C26EB26}" type="slidenum">
              <a:rPr kumimoji="0" lang="en-US" altLang="zh-TW" smtClean="0"/>
              <a:pPr/>
              <a:t>4</a:t>
            </a:fld>
            <a:endParaRPr kumimoji="0" lang="en-US" altLang="zh-TW"/>
          </a:p>
        </p:txBody>
      </p:sp>
      <p:sp>
        <p:nvSpPr>
          <p:cNvPr id="11267" name="Footer Placeholder 5">
            <a:extLst>
              <a:ext uri="{FF2B5EF4-FFF2-40B4-BE49-F238E27FC236}">
                <a16:creationId xmlns:a16="http://schemas.microsoft.com/office/drawing/2014/main" id="{67182BBE-61ED-70E2-BAA3-47EAEC302380}"/>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ClrTx/>
              <a:buSzTx/>
              <a:buFontTx/>
              <a:buNone/>
            </a:pPr>
            <a:fld id="{66E448AE-EC5B-DC4C-8AC6-5A55839487AA}" type="slidenum">
              <a:rPr kumimoji="0" lang="en-US" altLang="zh-TW" sz="1000">
                <a:cs typeface="Arial" panose="020B0604020202020204" pitchFamily="34" charset="0"/>
              </a:rPr>
              <a:pPr algn="ctr" eaLnBrk="1" hangingPunct="1">
                <a:spcBef>
                  <a:spcPct val="0"/>
                </a:spcBef>
                <a:buClrTx/>
                <a:buSzTx/>
                <a:buFontTx/>
                <a:buNone/>
              </a:pPr>
              <a:t>4</a:t>
            </a:fld>
            <a:endParaRPr kumimoji="0" lang="en-US" altLang="zh-TW" sz="1000">
              <a:cs typeface="Arial" panose="020B0604020202020204" pitchFamily="34" charset="0"/>
            </a:endParaRPr>
          </a:p>
        </p:txBody>
      </p:sp>
      <p:sp>
        <p:nvSpPr>
          <p:cNvPr id="11268" name="Rectangle 3">
            <a:extLst>
              <a:ext uri="{FF2B5EF4-FFF2-40B4-BE49-F238E27FC236}">
                <a16:creationId xmlns:a16="http://schemas.microsoft.com/office/drawing/2014/main" id="{0A6B399A-C5BA-A60E-1143-C12BBEAD973E}"/>
              </a:ext>
            </a:extLst>
          </p:cNvPr>
          <p:cNvSpPr>
            <a:spLocks noGrp="1" noChangeArrowheads="1"/>
          </p:cNvSpPr>
          <p:nvPr>
            <p:ph type="body" sz="half" idx="1"/>
          </p:nvPr>
        </p:nvSpPr>
        <p:spPr>
          <a:xfrm>
            <a:off x="792163" y="955675"/>
            <a:ext cx="7019925" cy="1222375"/>
          </a:xfrm>
        </p:spPr>
        <p:txBody>
          <a:bodyPr/>
          <a:lstStyle/>
          <a:p>
            <a:pPr marL="0" indent="0" eaLnBrk="1" hangingPunct="1">
              <a:buFont typeface="Wingdings" pitchFamily="2" charset="2"/>
              <a:buNone/>
            </a:pPr>
            <a:r>
              <a:rPr lang="zh-TW" altLang="en-US" dirty="0"/>
              <a:t>你正考慮投資</a:t>
            </a:r>
            <a:r>
              <a:rPr lang="en-US" altLang="zh-TW" dirty="0"/>
              <a:t>2400</a:t>
            </a:r>
            <a:r>
              <a:rPr lang="zh-TW" altLang="en-US" dirty="0"/>
              <a:t>萬元於一個項目，現金流量如下：</a:t>
            </a:r>
            <a:endParaRPr lang="en-US" altLang="zh-TW" dirty="0"/>
          </a:p>
        </p:txBody>
      </p:sp>
      <p:graphicFrame>
        <p:nvGraphicFramePr>
          <p:cNvPr id="32796" name="Group 28">
            <a:extLst>
              <a:ext uri="{FF2B5EF4-FFF2-40B4-BE49-F238E27FC236}">
                <a16:creationId xmlns:a16="http://schemas.microsoft.com/office/drawing/2014/main" id="{AF4F5ABB-E3AA-7EC3-0286-1252D2C60300}"/>
              </a:ext>
            </a:extLst>
          </p:cNvPr>
          <p:cNvGraphicFramePr>
            <a:graphicFrameLocks noGrp="1"/>
          </p:cNvGraphicFramePr>
          <p:nvPr>
            <p:ph sz="half" idx="2"/>
            <p:extLst>
              <p:ext uri="{D42A27DB-BD31-4B8C-83A1-F6EECF244321}">
                <p14:modId xmlns:p14="http://schemas.microsoft.com/office/powerpoint/2010/main" val="2210785411"/>
              </p:ext>
            </p:extLst>
          </p:nvPr>
        </p:nvGraphicFramePr>
        <p:xfrm>
          <a:off x="881063" y="2349500"/>
          <a:ext cx="4679950" cy="3321051"/>
        </p:xfrm>
        <a:graphic>
          <a:graphicData uri="http://schemas.openxmlformats.org/drawingml/2006/table">
            <a:tbl>
              <a:tblPr/>
              <a:tblGrid>
                <a:gridCol w="2341562">
                  <a:extLst>
                    <a:ext uri="{9D8B030D-6E8A-4147-A177-3AD203B41FA5}">
                      <a16:colId xmlns:a16="http://schemas.microsoft.com/office/drawing/2014/main" val="934191032"/>
                    </a:ext>
                  </a:extLst>
                </a:gridCol>
                <a:gridCol w="2338388">
                  <a:extLst>
                    <a:ext uri="{9D8B030D-6E8A-4147-A177-3AD203B41FA5}">
                      <a16:colId xmlns:a16="http://schemas.microsoft.com/office/drawing/2014/main" val="1347837413"/>
                    </a:ext>
                  </a:extLst>
                </a:gridCol>
              </a:tblGrid>
              <a:tr h="9445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年份</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現金流量</a:t>
                      </a:r>
                      <a:endParaRPr kumimoji="1" lang="en-US" altLang="zh-TW"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1317697"/>
                  </a:ext>
                </a:extLst>
              </a:tr>
              <a:tr h="5937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第零年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- 2400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8824888"/>
                  </a:ext>
                </a:extLst>
              </a:tr>
              <a:tr h="59531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第一年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9548460"/>
                  </a:ext>
                </a:extLst>
              </a:tr>
              <a:tr h="5937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第二年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0743554"/>
                  </a:ext>
                </a:extLst>
              </a:tr>
              <a:tr h="5937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第三年</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1000</a:t>
                      </a:r>
                      <a:r>
                        <a:rPr kumimoji="1"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萬元</a:t>
                      </a:r>
                      <a:endParaRPr kumimoji="1" lang="en-US" altLang="zh-TW"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188249"/>
                  </a:ext>
                </a:extLst>
              </a:tr>
            </a:tbl>
          </a:graphicData>
        </a:graphic>
      </p:graphicFrame>
      <p:sp>
        <p:nvSpPr>
          <p:cNvPr id="11289" name="文字方塊 7">
            <a:extLst>
              <a:ext uri="{FF2B5EF4-FFF2-40B4-BE49-F238E27FC236}">
                <a16:creationId xmlns:a16="http://schemas.microsoft.com/office/drawing/2014/main" id="{2A497B22-024C-E7CF-69BE-E0983B8B4F6D}"/>
              </a:ext>
            </a:extLst>
          </p:cNvPr>
          <p:cNvSpPr txBox="1">
            <a:spLocks noChangeArrowheads="1"/>
          </p:cNvSpPr>
          <p:nvPr/>
        </p:nvSpPr>
        <p:spPr bwMode="auto">
          <a:xfrm>
            <a:off x="792163" y="5680075"/>
            <a:ext cx="64246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2000" dirty="0">
                <a:cs typeface="Arial" panose="020B0604020202020204" pitchFamily="34" charset="0"/>
              </a:rPr>
              <a:t>你會投資這個項目嗎？</a:t>
            </a:r>
            <a:endParaRPr lang="en-US" altLang="zh-HK" sz="2000" dirty="0">
              <a:cs typeface="Arial" panose="020B0604020202020204" pitchFamily="34" charset="0"/>
            </a:endParaRPr>
          </a:p>
        </p:txBody>
      </p:sp>
      <p:sp>
        <p:nvSpPr>
          <p:cNvPr id="11290" name="Text Box 29">
            <a:extLst>
              <a:ext uri="{FF2B5EF4-FFF2-40B4-BE49-F238E27FC236}">
                <a16:creationId xmlns:a16="http://schemas.microsoft.com/office/drawing/2014/main" id="{36BFFFFE-5B57-760C-94C8-A8E53BAD1413}"/>
              </a:ext>
            </a:extLst>
          </p:cNvPr>
          <p:cNvSpPr txBox="1">
            <a:spLocks noChangeArrowheads="1"/>
          </p:cNvSpPr>
          <p:nvPr/>
        </p:nvSpPr>
        <p:spPr bwMode="auto">
          <a:xfrm>
            <a:off x="5741988" y="2349500"/>
            <a:ext cx="261143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628650" indent="-1714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987425" indent="-293688">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281113" indent="-2921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1598613" indent="-315913">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0558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5130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29702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427413" indent="-315913"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1500" b="1" i="1" dirty="0">
                <a:cs typeface="Arial" panose="020B0604020202020204" pitchFamily="34" charset="0"/>
              </a:rPr>
              <a:t>備註：</a:t>
            </a:r>
            <a:endParaRPr lang="en-US" altLang="zh-TW" sz="1500" b="1" i="1" dirty="0">
              <a:cs typeface="Arial" panose="020B0604020202020204" pitchFamily="34" charset="0"/>
            </a:endParaRPr>
          </a:p>
          <a:p>
            <a:pPr eaLnBrk="1" hangingPunct="1">
              <a:spcBef>
                <a:spcPct val="0"/>
              </a:spcBef>
              <a:buClrTx/>
              <a:buSzTx/>
              <a:buFontTx/>
              <a:buNone/>
            </a:pPr>
            <a:endParaRPr lang="en-US" altLang="zh-TW" sz="1500" b="1" i="1" dirty="0">
              <a:cs typeface="Arial" panose="020B0604020202020204" pitchFamily="34" charset="0"/>
            </a:endParaRPr>
          </a:p>
          <a:p>
            <a:pPr eaLnBrk="1" hangingPunct="1">
              <a:spcBef>
                <a:spcPct val="0"/>
              </a:spcBef>
              <a:buClrTx/>
              <a:buSzTx/>
              <a:buFontTx/>
              <a:buNone/>
            </a:pPr>
            <a:r>
              <a:rPr lang="zh-TW" altLang="en-US" sz="1400" i="1" dirty="0">
                <a:cs typeface="Arial" panose="020B0604020202020204" pitchFamily="34" charset="0"/>
              </a:rPr>
              <a:t>負號表示現金流出，正號表示現金流入。</a:t>
            </a:r>
            <a:endParaRPr lang="en-US" altLang="zh-TW" sz="1400" i="1" dirty="0">
              <a:cs typeface="Arial" panose="020B0604020202020204" pitchFamily="34" charset="0"/>
            </a:endParaRPr>
          </a:p>
          <a:p>
            <a:pPr eaLnBrk="1" hangingPunct="1">
              <a:spcBef>
                <a:spcPct val="0"/>
              </a:spcBef>
              <a:buClrTx/>
              <a:buSzTx/>
              <a:buFontTx/>
              <a:buNone/>
            </a:pPr>
            <a:endParaRPr lang="en-US" altLang="zh-TW" sz="1400" i="1" dirty="0">
              <a:cs typeface="Arial" panose="020B0604020202020204" pitchFamily="34" charset="0"/>
            </a:endParaRPr>
          </a:p>
          <a:p>
            <a:pPr eaLnBrk="1" hangingPunct="1">
              <a:spcBef>
                <a:spcPct val="0"/>
              </a:spcBef>
              <a:buClrTx/>
              <a:buSzTx/>
              <a:buFontTx/>
              <a:buNone/>
            </a:pPr>
            <a:r>
              <a:rPr lang="zh-TW" altLang="en-US" sz="1400" i="1" dirty="0">
                <a:cs typeface="Arial" panose="020B0604020202020204" pitchFamily="34" charset="0"/>
              </a:rPr>
              <a:t>第</a:t>
            </a:r>
            <a:r>
              <a:rPr lang="en-US" altLang="zh-TW" sz="1400" i="1" dirty="0">
                <a:cs typeface="Arial" panose="020B0604020202020204" pitchFamily="34" charset="0"/>
              </a:rPr>
              <a:t>0</a:t>
            </a:r>
            <a:r>
              <a:rPr lang="zh-TW" altLang="en-US" sz="1400" i="1" dirty="0">
                <a:cs typeface="Arial" panose="020B0604020202020204" pitchFamily="34" charset="0"/>
              </a:rPr>
              <a:t>年表示現在。</a:t>
            </a:r>
            <a:endParaRPr lang="en-US" altLang="zh-TW" sz="1400" i="1" dirty="0">
              <a:cs typeface="Arial" panose="020B0604020202020204" pitchFamily="34" charset="0"/>
            </a:endParaRPr>
          </a:p>
          <a:p>
            <a:pPr eaLnBrk="1" hangingPunct="1">
              <a:spcBef>
                <a:spcPct val="0"/>
              </a:spcBef>
              <a:buClrTx/>
              <a:buSzTx/>
              <a:buFontTx/>
              <a:buNone/>
            </a:pPr>
            <a:endParaRPr lang="en-US" altLang="zh-TW" sz="1400" i="1" dirty="0">
              <a:cs typeface="Arial" panose="020B0604020202020204" pitchFamily="34" charset="0"/>
            </a:endParaRPr>
          </a:p>
          <a:p>
            <a:pPr eaLnBrk="1" hangingPunct="1">
              <a:spcBef>
                <a:spcPct val="0"/>
              </a:spcBef>
              <a:buClrTx/>
              <a:buSzTx/>
              <a:buFontTx/>
              <a:buNone/>
            </a:pPr>
            <a:r>
              <a:rPr lang="zh-TW" altLang="en-US" sz="1400" i="1" dirty="0">
                <a:cs typeface="Arial" panose="020B0604020202020204" pitchFamily="34" charset="0"/>
              </a:rPr>
              <a:t>第</a:t>
            </a:r>
            <a:r>
              <a:rPr lang="en-US" altLang="zh-TW" sz="1400" i="1" dirty="0">
                <a:cs typeface="Arial" panose="020B0604020202020204" pitchFamily="34" charset="0"/>
              </a:rPr>
              <a:t>1</a:t>
            </a:r>
            <a:r>
              <a:rPr lang="zh-TW" altLang="en-US" sz="1400" i="1" dirty="0">
                <a:cs typeface="Arial" panose="020B0604020202020204" pitchFamily="34" charset="0"/>
              </a:rPr>
              <a:t>年表示從現在起計的一年後。</a:t>
            </a:r>
            <a:endParaRPr lang="en-US" altLang="zh-TW" sz="1400" i="1" dirty="0">
              <a:cs typeface="Arial" panose="020B0604020202020204" pitchFamily="34" charset="0"/>
            </a:endParaRPr>
          </a:p>
          <a:p>
            <a:pPr eaLnBrk="1" hangingPunct="1">
              <a:spcBef>
                <a:spcPct val="0"/>
              </a:spcBef>
              <a:buClrTx/>
              <a:buSzTx/>
              <a:buFontTx/>
              <a:buNone/>
            </a:pPr>
            <a:endParaRPr lang="en-US" altLang="zh-TW" sz="1400" i="1" dirty="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a:extLst>
              <a:ext uri="{FF2B5EF4-FFF2-40B4-BE49-F238E27FC236}">
                <a16:creationId xmlns:a16="http://schemas.microsoft.com/office/drawing/2014/main" id="{3A4CEBF9-8317-FF87-4FC3-C76E790BB839}"/>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C4394F43-1307-1C47-AC0A-930C4F8BBA33}" type="slidenum">
              <a:rPr kumimoji="0" lang="en-US" altLang="zh-TW" smtClean="0"/>
              <a:pPr/>
              <a:t>40</a:t>
            </a:fld>
            <a:endParaRPr kumimoji="0" lang="en-US" altLang="zh-TW"/>
          </a:p>
        </p:txBody>
      </p:sp>
      <p:sp>
        <p:nvSpPr>
          <p:cNvPr id="84995" name="Rectangle 2">
            <a:extLst>
              <a:ext uri="{FF2B5EF4-FFF2-40B4-BE49-F238E27FC236}">
                <a16:creationId xmlns:a16="http://schemas.microsoft.com/office/drawing/2014/main" id="{36740659-5E6E-0AD4-3202-800CB9D55B0A}"/>
              </a:ext>
            </a:extLst>
          </p:cNvPr>
          <p:cNvSpPr>
            <a:spLocks noGrp="1" noChangeArrowheads="1"/>
          </p:cNvSpPr>
          <p:nvPr>
            <p:ph type="title"/>
          </p:nvPr>
        </p:nvSpPr>
        <p:spPr/>
        <p:txBody>
          <a:bodyPr/>
          <a:lstStyle/>
          <a:p>
            <a:pPr eaLnBrk="1" hangingPunct="1"/>
            <a:r>
              <a:rPr lang="zh-TW" altLang="en-US"/>
              <a:t>回收期</a:t>
            </a:r>
            <a:endParaRPr lang="en-US" altLang="zh-HK"/>
          </a:p>
        </p:txBody>
      </p:sp>
      <p:sp>
        <p:nvSpPr>
          <p:cNvPr id="84996" name="Rectangle 3">
            <a:extLst>
              <a:ext uri="{FF2B5EF4-FFF2-40B4-BE49-F238E27FC236}">
                <a16:creationId xmlns:a16="http://schemas.microsoft.com/office/drawing/2014/main" id="{80B976FB-DA7F-D50F-B067-1A3D2456339E}"/>
              </a:ext>
            </a:extLst>
          </p:cNvPr>
          <p:cNvSpPr>
            <a:spLocks noGrp="1" noChangeArrowheads="1"/>
          </p:cNvSpPr>
          <p:nvPr>
            <p:ph type="body" idx="1"/>
          </p:nvPr>
        </p:nvSpPr>
        <p:spPr>
          <a:xfrm>
            <a:off x="493713" y="1836738"/>
            <a:ext cx="7678737" cy="4411662"/>
          </a:xfrm>
        </p:spPr>
        <p:txBody>
          <a:bodyPr/>
          <a:lstStyle/>
          <a:p>
            <a:pPr marL="0" indent="0" eaLnBrk="1" hangingPunct="1">
              <a:spcAft>
                <a:spcPts val="1800"/>
              </a:spcAft>
              <a:buFont typeface="Wingdings" pitchFamily="2" charset="2"/>
              <a:buNone/>
            </a:pPr>
            <a:r>
              <a:rPr lang="zh-TW" altLang="en-US" dirty="0"/>
              <a:t>如該計劃的目標回收期為</a:t>
            </a:r>
            <a:r>
              <a:rPr lang="en-US" altLang="zh-TW" dirty="0"/>
              <a:t>3</a:t>
            </a:r>
            <a:r>
              <a:rPr lang="zh-TW" altLang="en-US" dirty="0"/>
              <a:t>年，</a:t>
            </a:r>
            <a:endParaRPr lang="en-US" altLang="zh-TW" dirty="0"/>
          </a:p>
          <a:p>
            <a:pPr marL="0" indent="0" eaLnBrk="1" hangingPunct="1">
              <a:buFont typeface="Wingdings" pitchFamily="2" charset="2"/>
              <a:buNone/>
            </a:pPr>
            <a:r>
              <a:rPr lang="zh-TW" altLang="en-US" dirty="0"/>
              <a:t>我們應接受此計劃嗎？</a:t>
            </a:r>
            <a:endParaRPr lang="en-US" altLang="zh-HK" dirty="0"/>
          </a:p>
          <a:p>
            <a:pPr marL="0" indent="0" eaLnBrk="1" hangingPunct="1">
              <a:spcBef>
                <a:spcPct val="50000"/>
              </a:spcBef>
              <a:buClrTx/>
              <a:buSzTx/>
              <a:buFontTx/>
              <a:buNone/>
            </a:pPr>
            <a:endParaRPr lang="en-US" altLang="zh-TW" dirty="0"/>
          </a:p>
          <a:p>
            <a:pPr marL="0" indent="0" eaLnBrk="1" hangingPunct="1"/>
            <a:endParaRPr lang="en-US" altLang="zh-HK"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a:extLst>
              <a:ext uri="{FF2B5EF4-FFF2-40B4-BE49-F238E27FC236}">
                <a16:creationId xmlns:a16="http://schemas.microsoft.com/office/drawing/2014/main" id="{0185FA82-798D-989D-43DC-41177B2CAD0F}"/>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907A77B-443E-B14E-B152-159C8FBBC5BA}" type="slidenum">
              <a:rPr kumimoji="0" lang="en-US" altLang="zh-TW" smtClean="0"/>
              <a:pPr/>
              <a:t>41</a:t>
            </a:fld>
            <a:endParaRPr kumimoji="0" lang="en-US" altLang="zh-TW"/>
          </a:p>
        </p:txBody>
      </p:sp>
      <p:sp>
        <p:nvSpPr>
          <p:cNvPr id="87043" name="Rectangle 2">
            <a:extLst>
              <a:ext uri="{FF2B5EF4-FFF2-40B4-BE49-F238E27FC236}">
                <a16:creationId xmlns:a16="http://schemas.microsoft.com/office/drawing/2014/main" id="{AEE8A108-492A-728F-F347-922126E3FB47}"/>
              </a:ext>
            </a:extLst>
          </p:cNvPr>
          <p:cNvSpPr>
            <a:spLocks noGrp="1" noChangeArrowheads="1"/>
          </p:cNvSpPr>
          <p:nvPr>
            <p:ph type="title"/>
          </p:nvPr>
        </p:nvSpPr>
        <p:spPr/>
        <p:txBody>
          <a:bodyPr/>
          <a:lstStyle/>
          <a:p>
            <a:pPr eaLnBrk="1" hangingPunct="1"/>
            <a:r>
              <a:rPr lang="zh-TW" altLang="en-US"/>
              <a:t>答案</a:t>
            </a:r>
            <a:endParaRPr lang="en-US" altLang="zh-HK" sz="3600"/>
          </a:p>
        </p:txBody>
      </p:sp>
      <p:sp>
        <p:nvSpPr>
          <p:cNvPr id="87044" name="Rectangle 3">
            <a:extLst>
              <a:ext uri="{FF2B5EF4-FFF2-40B4-BE49-F238E27FC236}">
                <a16:creationId xmlns:a16="http://schemas.microsoft.com/office/drawing/2014/main" id="{8DAD1DE7-0CF9-E0A4-326A-ADFC6C988985}"/>
              </a:ext>
            </a:extLst>
          </p:cNvPr>
          <p:cNvSpPr>
            <a:spLocks noGrp="1" noChangeArrowheads="1"/>
          </p:cNvSpPr>
          <p:nvPr>
            <p:ph type="body" idx="1"/>
          </p:nvPr>
        </p:nvSpPr>
        <p:spPr>
          <a:xfrm>
            <a:off x="457200" y="1719263"/>
            <a:ext cx="7894638" cy="4411662"/>
          </a:xfrm>
        </p:spPr>
        <p:txBody>
          <a:bodyPr/>
          <a:lstStyle/>
          <a:p>
            <a:pPr marL="0" indent="0" eaLnBrk="1" hangingPunct="1">
              <a:buFont typeface="Wingdings" pitchFamily="2" charset="2"/>
              <a:buNone/>
            </a:pPr>
            <a:endParaRPr lang="en-US" altLang="zh-TW" b="1" i="1" dirty="0"/>
          </a:p>
          <a:p>
            <a:pPr marL="0" indent="0" eaLnBrk="1" hangingPunct="1">
              <a:buFont typeface="Wingdings" pitchFamily="2" charset="2"/>
              <a:buNone/>
            </a:pPr>
            <a:r>
              <a:rPr lang="zh-TW" altLang="en-US" dirty="0"/>
              <a:t>由於</a:t>
            </a:r>
            <a:r>
              <a:rPr lang="zh-TW" altLang="en-US" b="1" i="1" dirty="0"/>
              <a:t>回收期為</a:t>
            </a:r>
            <a:r>
              <a:rPr lang="en-US" altLang="zh-TW" b="1" i="1" dirty="0"/>
              <a:t>2.4</a:t>
            </a:r>
            <a:r>
              <a:rPr lang="zh-TW" altLang="en-US" b="1" i="1" dirty="0"/>
              <a:t>年</a:t>
            </a:r>
            <a:r>
              <a:rPr lang="zh-TW" altLang="en-US" dirty="0"/>
              <a:t>，較目標回收期</a:t>
            </a:r>
            <a:r>
              <a:rPr lang="en-US" altLang="zh-TW" dirty="0"/>
              <a:t>(3</a:t>
            </a:r>
            <a:r>
              <a:rPr lang="zh-TW" altLang="en-US" dirty="0"/>
              <a:t>年</a:t>
            </a:r>
            <a:r>
              <a:rPr lang="en-US" altLang="zh-TW" dirty="0"/>
              <a:t>)</a:t>
            </a:r>
            <a:r>
              <a:rPr lang="zh-TW" altLang="en-US" dirty="0"/>
              <a:t>短，故應接受該計劃。</a:t>
            </a:r>
            <a:endParaRPr lang="en-US" altLang="zh-TW" dirty="0"/>
          </a:p>
          <a:p>
            <a:pPr marL="0" indent="0" eaLnBrk="1" hangingPunct="1">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a:extLst>
              <a:ext uri="{FF2B5EF4-FFF2-40B4-BE49-F238E27FC236}">
                <a16:creationId xmlns:a16="http://schemas.microsoft.com/office/drawing/2014/main" id="{136B4E24-00EF-4133-C5CB-FB85B26FA7AE}"/>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2EC06421-D256-F44E-A340-FE6E663B4B90}" type="slidenum">
              <a:rPr kumimoji="0" lang="en-US" altLang="zh-TW" smtClean="0"/>
              <a:pPr/>
              <a:t>42</a:t>
            </a:fld>
            <a:endParaRPr kumimoji="0" lang="en-US" altLang="zh-TW"/>
          </a:p>
        </p:txBody>
      </p:sp>
      <p:sp>
        <p:nvSpPr>
          <p:cNvPr id="89091" name="Rectangle 2">
            <a:extLst>
              <a:ext uri="{FF2B5EF4-FFF2-40B4-BE49-F238E27FC236}">
                <a16:creationId xmlns:a16="http://schemas.microsoft.com/office/drawing/2014/main" id="{E1084042-06D9-9A44-B4DB-7B5F8733370F}"/>
              </a:ext>
            </a:extLst>
          </p:cNvPr>
          <p:cNvSpPr>
            <a:spLocks noGrp="1" noChangeArrowheads="1"/>
          </p:cNvSpPr>
          <p:nvPr>
            <p:ph type="title"/>
          </p:nvPr>
        </p:nvSpPr>
        <p:spPr>
          <a:xfrm>
            <a:off x="457200" y="122238"/>
            <a:ext cx="7543800" cy="1146175"/>
          </a:xfrm>
        </p:spPr>
        <p:txBody>
          <a:bodyPr/>
          <a:lstStyle/>
          <a:p>
            <a:pPr eaLnBrk="1" hangingPunct="1"/>
            <a:r>
              <a:rPr lang="zh-TW" altLang="en-US"/>
              <a:t>總結</a:t>
            </a:r>
            <a:endParaRPr lang="en-US" altLang="zh-HK" sz="3600"/>
          </a:p>
        </p:txBody>
      </p:sp>
      <p:sp>
        <p:nvSpPr>
          <p:cNvPr id="89092" name="Rectangle 3">
            <a:extLst>
              <a:ext uri="{FF2B5EF4-FFF2-40B4-BE49-F238E27FC236}">
                <a16:creationId xmlns:a16="http://schemas.microsoft.com/office/drawing/2014/main" id="{B59FFE1C-1747-DD17-50BA-E212891D774C}"/>
              </a:ext>
            </a:extLst>
          </p:cNvPr>
          <p:cNvSpPr>
            <a:spLocks noGrp="1" noChangeArrowheads="1"/>
          </p:cNvSpPr>
          <p:nvPr>
            <p:ph type="body" idx="1"/>
          </p:nvPr>
        </p:nvSpPr>
        <p:spPr>
          <a:xfrm>
            <a:off x="457200" y="1719263"/>
            <a:ext cx="7894638" cy="4411662"/>
          </a:xfrm>
        </p:spPr>
        <p:txBody>
          <a:bodyPr/>
          <a:lstStyle/>
          <a:p>
            <a:pPr marL="0" indent="0" eaLnBrk="1" hangingPunct="1">
              <a:buFont typeface="Wingdings" pitchFamily="2" charset="2"/>
              <a:buNone/>
            </a:pPr>
            <a:r>
              <a:rPr lang="zh-TW" altLang="en-US" dirty="0"/>
              <a:t>本課節介紹了四種資本投資評估方法，包括：淨現值、內部報酬率、會計報酬率和回收期。</a:t>
            </a:r>
            <a:endParaRPr lang="en-US" altLang="zh-TW" dirty="0"/>
          </a:p>
          <a:p>
            <a:pPr marL="0" indent="0" eaLnBrk="1" hangingPunct="1">
              <a:lnSpc>
                <a:spcPct val="75000"/>
              </a:lnSpc>
              <a:buFont typeface="Wingdings" pitchFamily="2" charset="2"/>
              <a:buNone/>
            </a:pPr>
            <a:endParaRPr lang="en-US" altLang="zh-TW" dirty="0"/>
          </a:p>
          <a:p>
            <a:pPr marL="0" indent="0" eaLnBrk="1" hangingPunct="1">
              <a:buFont typeface="Wingdings" pitchFamily="2" charset="2"/>
              <a:buNone/>
            </a:pPr>
            <a:r>
              <a:rPr lang="zh-TW" altLang="en-US" dirty="0"/>
              <a:t>這四種資本投資評估法的決策標準有助我們決定是否接受某投資計劃。</a:t>
            </a:r>
            <a:endParaRPr lang="en-US" altLang="zh-HK"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a:extLst>
              <a:ext uri="{FF2B5EF4-FFF2-40B4-BE49-F238E27FC236}">
                <a16:creationId xmlns:a16="http://schemas.microsoft.com/office/drawing/2014/main" id="{A644E5B5-5F23-6E67-242E-702B029D7EE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7B383121-C27F-F64E-8B5E-7F471A5C078D}" type="slidenum">
              <a:rPr kumimoji="0" lang="en-US" altLang="zh-TW" smtClean="0"/>
              <a:pPr/>
              <a:t>43</a:t>
            </a:fld>
            <a:endParaRPr kumimoji="0" lang="en-US" altLang="zh-TW"/>
          </a:p>
        </p:txBody>
      </p:sp>
      <p:sp>
        <p:nvSpPr>
          <p:cNvPr id="91139" name="Rectangle 2">
            <a:extLst>
              <a:ext uri="{FF2B5EF4-FFF2-40B4-BE49-F238E27FC236}">
                <a16:creationId xmlns:a16="http://schemas.microsoft.com/office/drawing/2014/main" id="{1140A675-741B-6B27-58AD-1B67B7AC9C9D}"/>
              </a:ext>
            </a:extLst>
          </p:cNvPr>
          <p:cNvSpPr>
            <a:spLocks noGrp="1" noChangeArrowheads="1"/>
          </p:cNvSpPr>
          <p:nvPr>
            <p:ph type="title"/>
          </p:nvPr>
        </p:nvSpPr>
        <p:spPr/>
        <p:txBody>
          <a:bodyPr/>
          <a:lstStyle/>
          <a:p>
            <a:pPr eaLnBrk="1" hangingPunct="1"/>
            <a:r>
              <a:rPr lang="zh-TW" altLang="en-US"/>
              <a:t>總結</a:t>
            </a:r>
            <a:r>
              <a:rPr lang="en-US" altLang="zh-TW"/>
              <a:t> </a:t>
            </a:r>
            <a:endParaRPr lang="en-US" altLang="zh-HK" sz="3600"/>
          </a:p>
        </p:txBody>
      </p:sp>
      <p:sp>
        <p:nvSpPr>
          <p:cNvPr id="91140" name="Rectangle 3">
            <a:extLst>
              <a:ext uri="{FF2B5EF4-FFF2-40B4-BE49-F238E27FC236}">
                <a16:creationId xmlns:a16="http://schemas.microsoft.com/office/drawing/2014/main" id="{C88255F0-FD31-D415-F250-D4ED0A2599F7}"/>
              </a:ext>
            </a:extLst>
          </p:cNvPr>
          <p:cNvSpPr>
            <a:spLocks noGrp="1" noChangeArrowheads="1"/>
          </p:cNvSpPr>
          <p:nvPr>
            <p:ph type="body" idx="1"/>
          </p:nvPr>
        </p:nvSpPr>
        <p:spPr>
          <a:xfrm>
            <a:off x="501650" y="1417638"/>
            <a:ext cx="8229600" cy="4411662"/>
          </a:xfrm>
        </p:spPr>
        <p:txBody>
          <a:bodyPr/>
          <a:lstStyle/>
          <a:p>
            <a:pPr eaLnBrk="1" hangingPunct="1">
              <a:buFont typeface="Wingdings" pitchFamily="2" charset="2"/>
              <a:buNone/>
            </a:pPr>
            <a:r>
              <a:rPr lang="zh-TW" altLang="en-US"/>
              <a:t>投資計劃總結：</a:t>
            </a:r>
            <a:endParaRPr lang="en-US" altLang="zh-HK"/>
          </a:p>
        </p:txBody>
      </p:sp>
      <p:graphicFrame>
        <p:nvGraphicFramePr>
          <p:cNvPr id="3" name="表格 2">
            <a:extLst>
              <a:ext uri="{FF2B5EF4-FFF2-40B4-BE49-F238E27FC236}">
                <a16:creationId xmlns:a16="http://schemas.microsoft.com/office/drawing/2014/main" id="{1F478FBA-613D-1C28-97AA-C11F282410E1}"/>
              </a:ext>
            </a:extLst>
          </p:cNvPr>
          <p:cNvGraphicFramePr>
            <a:graphicFrameLocks noGrp="1"/>
          </p:cNvGraphicFramePr>
          <p:nvPr>
            <p:extLst>
              <p:ext uri="{D42A27DB-BD31-4B8C-83A1-F6EECF244321}">
                <p14:modId xmlns:p14="http://schemas.microsoft.com/office/powerpoint/2010/main" val="2372452187"/>
              </p:ext>
            </p:extLst>
          </p:nvPr>
        </p:nvGraphicFramePr>
        <p:xfrm>
          <a:off x="701675" y="2200275"/>
          <a:ext cx="7299325" cy="3387726"/>
        </p:xfrm>
        <a:graphic>
          <a:graphicData uri="http://schemas.openxmlformats.org/drawingml/2006/table">
            <a:tbl>
              <a:tblPr/>
              <a:tblGrid>
                <a:gridCol w="2349500">
                  <a:extLst>
                    <a:ext uri="{9D8B030D-6E8A-4147-A177-3AD203B41FA5}">
                      <a16:colId xmlns:a16="http://schemas.microsoft.com/office/drawing/2014/main" val="4107482898"/>
                    </a:ext>
                  </a:extLst>
                </a:gridCol>
                <a:gridCol w="2060575">
                  <a:extLst>
                    <a:ext uri="{9D8B030D-6E8A-4147-A177-3AD203B41FA5}">
                      <a16:colId xmlns:a16="http://schemas.microsoft.com/office/drawing/2014/main" val="1737722104"/>
                    </a:ext>
                  </a:extLst>
                </a:gridCol>
                <a:gridCol w="2889250">
                  <a:extLst>
                    <a:ext uri="{9D8B030D-6E8A-4147-A177-3AD203B41FA5}">
                      <a16:colId xmlns:a16="http://schemas.microsoft.com/office/drawing/2014/main" val="2171464432"/>
                    </a:ext>
                  </a:extLst>
                </a:gridCol>
              </a:tblGrid>
              <a:tr h="12795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方法</a:t>
                      </a:r>
                      <a:endParaRPr kumimoji="0" lang="zh-TW" altLang="en-US" sz="2800" b="1"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價值</a:t>
                      </a:r>
                      <a:r>
                        <a:rPr kumimoji="0" lang="en-US" altLang="en-US" sz="28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 </a:t>
                      </a:r>
                      <a:endParaRPr kumimoji="0" lang="zh-TW" altLang="en-US" sz="2800" b="1"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接受或否決計劃</a:t>
                      </a:r>
                      <a:endParaRPr kumimoji="0" lang="zh-TW" altLang="en-US" sz="2800" b="1"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910673383"/>
                  </a:ext>
                </a:extLst>
              </a:tr>
              <a:tr h="495300">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淨現值</a:t>
                      </a: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HK"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177</a:t>
                      </a:r>
                      <a:r>
                        <a:rPr kumimoji="0"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萬</a:t>
                      </a:r>
                      <a:endParaRPr kumimoji="0" lang="zh-TW" altLang="en-US" sz="2800" b="0"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接受</a:t>
                      </a:r>
                      <a:endParaRPr kumimoji="0" lang="zh-TW" altLang="en-US" sz="2800" b="0"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extLst>
                  <a:ext uri="{0D108BD9-81ED-4DB2-BD59-A6C34878D82A}">
                    <a16:rowId xmlns:a16="http://schemas.microsoft.com/office/drawing/2014/main" val="2549394973"/>
                  </a:ext>
                </a:extLst>
              </a:tr>
              <a:tr h="520700">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HK" altLang="en-US" sz="28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內部報酬率</a:t>
                      </a:r>
                      <a:endParaRPr kumimoji="0" lang="zh-TW" altLang="en-US" sz="2800" b="1"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HK"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12.044%</a:t>
                      </a:r>
                      <a:endParaRPr kumimoji="0" lang="zh-TW" altLang="zh-HK" sz="2800" b="0"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接受</a:t>
                      </a:r>
                      <a:endParaRPr kumimoji="0" lang="zh-TW" altLang="en-US" sz="2800" b="0"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extLst>
                  <a:ext uri="{0D108BD9-81ED-4DB2-BD59-A6C34878D82A}">
                    <a16:rowId xmlns:a16="http://schemas.microsoft.com/office/drawing/2014/main" val="1229816897"/>
                  </a:ext>
                </a:extLst>
              </a:tr>
              <a:tr h="47783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HK" altLang="en-US" sz="28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會計報酬率</a:t>
                      </a:r>
                      <a:endParaRPr kumimoji="0" lang="zh-TW" altLang="en-US" sz="2800" b="1"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HK" sz="2800" b="0" i="0" u="none" strike="noStrike" cap="none" normalizeH="0" baseline="0" dirty="0" smtClean="0">
                          <a:ln>
                            <a:noFill/>
                          </a:ln>
                          <a:solidFill>
                            <a:schemeClr val="tx1"/>
                          </a:solidFill>
                          <a:effectLst/>
                          <a:latin typeface="Arial" panose="020B0604020202020204" pitchFamily="34" charset="0"/>
                          <a:ea typeface="新細明體" panose="02020500000000000000" pitchFamily="18" charset="-120"/>
                        </a:rPr>
                        <a:t>8</a:t>
                      </a:r>
                      <a:r>
                        <a:rPr kumimoji="0" lang="en-US" altLang="zh-TW" sz="2800" b="0" i="0" u="none" strike="noStrike" cap="none" normalizeH="0" baseline="0" dirty="0" smtClean="0">
                          <a:ln>
                            <a:noFill/>
                          </a:ln>
                          <a:solidFill>
                            <a:schemeClr val="tx1"/>
                          </a:solidFill>
                          <a:effectLst/>
                          <a:latin typeface="Arial" panose="020B0604020202020204" pitchFamily="34" charset="0"/>
                          <a:ea typeface="新細明體" panose="02020500000000000000" pitchFamily="18" charset="-120"/>
                        </a:rPr>
                        <a:t>.</a:t>
                      </a:r>
                      <a:r>
                        <a:rPr kumimoji="0" lang="en-US" altLang="zh-HK" sz="2800" b="0" i="0" u="none" strike="noStrike" cap="none" normalizeH="0" baseline="0" dirty="0" smtClean="0">
                          <a:ln>
                            <a:noFill/>
                          </a:ln>
                          <a:solidFill>
                            <a:schemeClr val="tx1"/>
                          </a:solidFill>
                          <a:effectLst/>
                          <a:latin typeface="Arial" panose="020B0604020202020204" pitchFamily="34" charset="0"/>
                          <a:ea typeface="新細明體" panose="02020500000000000000" pitchFamily="18" charset="-120"/>
                        </a:rPr>
                        <a:t>33</a:t>
                      </a:r>
                      <a:r>
                        <a:rPr kumimoji="0" lang="en-US" altLang="zh-HK" sz="28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t>%</a:t>
                      </a:r>
                      <a:endParaRPr kumimoji="0" lang="zh-TW" altLang="zh-HK" sz="2800" b="0"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否決</a:t>
                      </a:r>
                      <a:endParaRPr kumimoji="0" lang="zh-TW" altLang="en-US" sz="2800" b="0"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extLst>
                  <a:ext uri="{0D108BD9-81ED-4DB2-BD59-A6C34878D82A}">
                    <a16:rowId xmlns:a16="http://schemas.microsoft.com/office/drawing/2014/main" val="1678469612"/>
                  </a:ext>
                </a:extLst>
              </a:tr>
              <a:tr h="6143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HK" altLang="en-US" sz="28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回收期</a:t>
                      </a:r>
                      <a:endParaRPr kumimoji="0" lang="zh-TW" altLang="en-US" sz="2800" b="1"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HK"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2.4 </a:t>
                      </a:r>
                      <a:r>
                        <a:rPr kumimoji="0" lang="zh-TW" altLang="en-US" sz="28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年</a:t>
                      </a:r>
                      <a:endParaRPr kumimoji="0" lang="zh-TW" altLang="en-US" sz="2800" b="0" i="0" u="none" strike="noStrike" cap="none" normalizeH="0" baseline="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800" b="0" i="0" u="none" strike="noStrike" cap="none" normalizeH="0" baseline="0" dirty="0">
                          <a:ln>
                            <a:noFill/>
                          </a:ln>
                          <a:solidFill>
                            <a:schemeClr val="tx1"/>
                          </a:solidFill>
                          <a:effectLst/>
                          <a:latin typeface="Arial" panose="020B0604020202020204" pitchFamily="34" charset="0"/>
                          <a:ea typeface="新細明體" panose="02020500000000000000" pitchFamily="18" charset="-120"/>
                        </a:rPr>
                        <a:t>接受</a:t>
                      </a:r>
                      <a:endParaRPr kumimoji="0" lang="zh-TW" altLang="en-US" sz="2800" b="0" i="0" u="none" strike="noStrike" cap="none" normalizeH="0" baseline="0" dirty="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extLst>
                  <a:ext uri="{0D108BD9-81ED-4DB2-BD59-A6C34878D82A}">
                    <a16:rowId xmlns:a16="http://schemas.microsoft.com/office/drawing/2014/main" val="2147251520"/>
                  </a:ext>
                </a:extLst>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a:extLst>
              <a:ext uri="{FF2B5EF4-FFF2-40B4-BE49-F238E27FC236}">
                <a16:creationId xmlns:a16="http://schemas.microsoft.com/office/drawing/2014/main" id="{4F613F2A-9BF5-229A-A765-3CCAACFC15B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4A7A4D6C-45BC-B047-8A10-17943EDB6B89}" type="slidenum">
              <a:rPr kumimoji="0" lang="en-US" altLang="zh-TW" smtClean="0"/>
              <a:pPr/>
              <a:t>44</a:t>
            </a:fld>
            <a:endParaRPr kumimoji="0" lang="en-US" altLang="zh-TW"/>
          </a:p>
        </p:txBody>
      </p:sp>
      <p:sp>
        <p:nvSpPr>
          <p:cNvPr id="93187" name="Rectangle 8">
            <a:extLst>
              <a:ext uri="{FF2B5EF4-FFF2-40B4-BE49-F238E27FC236}">
                <a16:creationId xmlns:a16="http://schemas.microsoft.com/office/drawing/2014/main" id="{67B8116C-CEE2-D184-CDE3-73FDBA3E19E8}"/>
              </a:ext>
            </a:extLst>
          </p:cNvPr>
          <p:cNvSpPr>
            <a:spLocks noGrp="1" noChangeArrowheads="1"/>
          </p:cNvSpPr>
          <p:nvPr>
            <p:ph type="ctrTitle" idx="4294967295"/>
          </p:nvPr>
        </p:nvSpPr>
        <p:spPr>
          <a:xfrm>
            <a:off x="685800" y="2130425"/>
            <a:ext cx="7772400" cy="1470025"/>
          </a:xfrm>
        </p:spPr>
        <p:txBody>
          <a:bodyPr/>
          <a:lstStyle/>
          <a:p>
            <a:pPr algn="ctr"/>
            <a:r>
              <a:rPr lang="zh-TW" altLang="en-US" sz="4000"/>
              <a:t>第一課節完</a:t>
            </a:r>
            <a:endParaRPr lang="en-US" altLang="zh-TW" sz="4000"/>
          </a:p>
        </p:txBody>
      </p:sp>
      <p:sp>
        <p:nvSpPr>
          <p:cNvPr id="93188" name="Rectangle 9">
            <a:extLst>
              <a:ext uri="{FF2B5EF4-FFF2-40B4-BE49-F238E27FC236}">
                <a16:creationId xmlns:a16="http://schemas.microsoft.com/office/drawing/2014/main" id="{456519CB-6D9A-7223-A3A0-997779479264}"/>
              </a:ext>
            </a:extLst>
          </p:cNvPr>
          <p:cNvSpPr>
            <a:spLocks noGrp="1" noChangeArrowheads="1"/>
          </p:cNvSpPr>
          <p:nvPr>
            <p:ph type="subTitle" idx="4294967295"/>
          </p:nvPr>
        </p:nvSpPr>
        <p:spPr>
          <a:xfrm>
            <a:off x="1371600" y="3886200"/>
            <a:ext cx="6400800" cy="1752600"/>
          </a:xfrm>
        </p:spPr>
        <p:txBody>
          <a:bodyPr/>
          <a:lstStyle/>
          <a:p>
            <a:pPr marL="0" indent="0" algn="ctr">
              <a:buFont typeface="Wingdings" pitchFamily="2" charset="2"/>
              <a:buNone/>
            </a:pPr>
            <a:r>
              <a:rPr lang="zh-TW" altLang="en-US"/>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a:extLst>
              <a:ext uri="{FF2B5EF4-FFF2-40B4-BE49-F238E27FC236}">
                <a16:creationId xmlns:a16="http://schemas.microsoft.com/office/drawing/2014/main" id="{81BAB54D-F7ED-936A-3450-136306520B4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00DA720-A188-E042-8086-6599E7EED445}" type="slidenum">
              <a:rPr kumimoji="0" lang="en-US" altLang="zh-TW" smtClean="0"/>
              <a:pPr/>
              <a:t>45</a:t>
            </a:fld>
            <a:endParaRPr kumimoji="0" lang="en-US" altLang="zh-TW"/>
          </a:p>
        </p:txBody>
      </p:sp>
      <p:sp>
        <p:nvSpPr>
          <p:cNvPr id="95235" name="Rectangle 3">
            <a:extLst>
              <a:ext uri="{FF2B5EF4-FFF2-40B4-BE49-F238E27FC236}">
                <a16:creationId xmlns:a16="http://schemas.microsoft.com/office/drawing/2014/main" id="{AA271794-C14E-CE34-00C5-88DF102682EB}"/>
              </a:ext>
            </a:extLst>
          </p:cNvPr>
          <p:cNvSpPr>
            <a:spLocks noGrp="1" noChangeArrowheads="1"/>
          </p:cNvSpPr>
          <p:nvPr>
            <p:ph type="body" idx="4294967295"/>
          </p:nvPr>
        </p:nvSpPr>
        <p:spPr>
          <a:xfrm>
            <a:off x="341313" y="2259013"/>
            <a:ext cx="7780337" cy="2881312"/>
          </a:xfrm>
        </p:spPr>
        <p:txBody>
          <a:bodyPr/>
          <a:lstStyle/>
          <a:p>
            <a:pPr marL="0" indent="0" eaLnBrk="1" hangingPunct="1">
              <a:buFont typeface="Wingdings" pitchFamily="2" charset="2"/>
              <a:buNone/>
            </a:pPr>
            <a:endParaRPr lang="en-US" altLang="zh-HK"/>
          </a:p>
          <a:p>
            <a:pPr marL="0" indent="0" eaLnBrk="1" hangingPunct="1">
              <a:buFont typeface="Wingdings" pitchFamily="2" charset="2"/>
              <a:buNone/>
            </a:pPr>
            <a:r>
              <a:rPr lang="zh-TW" altLang="en-US"/>
              <a:t>評估不同個案中資本投資計劃的可行性。</a:t>
            </a:r>
          </a:p>
          <a:p>
            <a:pPr marL="0" indent="0" eaLnBrk="1" hangingPunct="1">
              <a:buFont typeface="Wingdings" pitchFamily="2" charset="2"/>
              <a:buNone/>
            </a:pPr>
            <a:endParaRPr lang="en-US" altLang="zh-HK"/>
          </a:p>
        </p:txBody>
      </p:sp>
      <p:sp>
        <p:nvSpPr>
          <p:cNvPr id="95236" name="Rectangle 3">
            <a:extLst>
              <a:ext uri="{FF2B5EF4-FFF2-40B4-BE49-F238E27FC236}">
                <a16:creationId xmlns:a16="http://schemas.microsoft.com/office/drawing/2014/main" id="{E9BD09F4-68F6-061D-2211-B6E949C06021}"/>
              </a:ext>
            </a:extLst>
          </p:cNvPr>
          <p:cNvSpPr>
            <a:spLocks noChangeArrowheads="1"/>
          </p:cNvSpPr>
          <p:nvPr/>
        </p:nvSpPr>
        <p:spPr bwMode="auto">
          <a:xfrm>
            <a:off x="341313" y="638175"/>
            <a:ext cx="822960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sz="3600" b="1" dirty="0">
                <a:cs typeface="Arial" panose="020B0604020202020204" pitchFamily="34" charset="0"/>
              </a:rPr>
              <a:t>應用資本投資評估方法</a:t>
            </a:r>
          </a:p>
          <a:p>
            <a:pPr eaLnBrk="1" hangingPunct="1">
              <a:buFont typeface="Wingdings" pitchFamily="2" charset="2"/>
              <a:buNone/>
            </a:pPr>
            <a:endParaRPr lang="en-US" altLang="zh-HK" sz="3600"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a:extLst>
              <a:ext uri="{FF2B5EF4-FFF2-40B4-BE49-F238E27FC236}">
                <a16:creationId xmlns:a16="http://schemas.microsoft.com/office/drawing/2014/main" id="{E7CA5BF0-C420-5510-2E5A-4D16A334087A}"/>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DBA86EB-9888-9241-BBB5-8FD2F156FE51}" type="slidenum">
              <a:rPr kumimoji="0" lang="en-US" altLang="zh-TW" smtClean="0"/>
              <a:pPr/>
              <a:t>46</a:t>
            </a:fld>
            <a:endParaRPr kumimoji="0" lang="en-US" altLang="zh-TW"/>
          </a:p>
        </p:txBody>
      </p:sp>
      <p:sp>
        <p:nvSpPr>
          <p:cNvPr id="97283" name="Rectangle 2">
            <a:extLst>
              <a:ext uri="{FF2B5EF4-FFF2-40B4-BE49-F238E27FC236}">
                <a16:creationId xmlns:a16="http://schemas.microsoft.com/office/drawing/2014/main" id="{34B330FF-47D2-90C5-CFD4-9CF0432A1BFA}"/>
              </a:ext>
            </a:extLst>
          </p:cNvPr>
          <p:cNvSpPr>
            <a:spLocks noGrp="1" noChangeArrowheads="1"/>
          </p:cNvSpPr>
          <p:nvPr>
            <p:ph type="title" idx="4294967295"/>
          </p:nvPr>
        </p:nvSpPr>
        <p:spPr/>
        <p:txBody>
          <a:bodyPr/>
          <a:lstStyle/>
          <a:p>
            <a:pPr eaLnBrk="1" hangingPunct="1"/>
            <a:r>
              <a:rPr lang="en-US" altLang="zh-HK"/>
              <a:t> </a:t>
            </a:r>
          </a:p>
        </p:txBody>
      </p:sp>
      <p:sp>
        <p:nvSpPr>
          <p:cNvPr id="97284" name="Rectangle 3">
            <a:extLst>
              <a:ext uri="{FF2B5EF4-FFF2-40B4-BE49-F238E27FC236}">
                <a16:creationId xmlns:a16="http://schemas.microsoft.com/office/drawing/2014/main" id="{F76E7F7F-344D-C1B9-8C90-BB87E8C5B85D}"/>
              </a:ext>
            </a:extLst>
          </p:cNvPr>
          <p:cNvSpPr>
            <a:spLocks noGrp="1" noChangeArrowheads="1"/>
          </p:cNvSpPr>
          <p:nvPr>
            <p:ph type="body" idx="4294967295"/>
          </p:nvPr>
        </p:nvSpPr>
        <p:spPr>
          <a:xfrm>
            <a:off x="431800" y="1989138"/>
            <a:ext cx="8229600" cy="4411662"/>
          </a:xfrm>
        </p:spPr>
        <p:txBody>
          <a:bodyPr/>
          <a:lstStyle/>
          <a:p>
            <a:pPr eaLnBrk="1" hangingPunct="1">
              <a:lnSpc>
                <a:spcPct val="150000"/>
              </a:lnSpc>
              <a:buFont typeface="Wingdings" pitchFamily="2" charset="2"/>
              <a:buAutoNum type="arabicPeriod"/>
            </a:pPr>
            <a:r>
              <a:rPr lang="zh-HK" altLang="en-US"/>
              <a:t>淨現值</a:t>
            </a:r>
            <a:endParaRPr lang="en-US" altLang="zh-HK"/>
          </a:p>
          <a:p>
            <a:pPr eaLnBrk="1" hangingPunct="1">
              <a:lnSpc>
                <a:spcPct val="150000"/>
              </a:lnSpc>
              <a:buFont typeface="Wingdings" pitchFamily="2" charset="2"/>
              <a:buAutoNum type="arabicPeriod"/>
            </a:pPr>
            <a:r>
              <a:rPr lang="zh-HK" altLang="en-US"/>
              <a:t>內部報酬率</a:t>
            </a:r>
            <a:endParaRPr lang="en-US" altLang="zh-HK"/>
          </a:p>
          <a:p>
            <a:pPr eaLnBrk="1" hangingPunct="1">
              <a:lnSpc>
                <a:spcPct val="150000"/>
              </a:lnSpc>
              <a:buFont typeface="Wingdings" pitchFamily="2" charset="2"/>
              <a:buAutoNum type="arabicPeriod"/>
            </a:pPr>
            <a:r>
              <a:rPr lang="zh-HK" altLang="en-US"/>
              <a:t>會計報酬率</a:t>
            </a:r>
            <a:endParaRPr lang="en-US" altLang="zh-HK"/>
          </a:p>
          <a:p>
            <a:pPr eaLnBrk="1" hangingPunct="1">
              <a:lnSpc>
                <a:spcPct val="150000"/>
              </a:lnSpc>
              <a:buFont typeface="Wingdings" pitchFamily="2" charset="2"/>
              <a:buAutoNum type="arabicPeriod"/>
            </a:pPr>
            <a:r>
              <a:rPr lang="zh-HK" altLang="en-US"/>
              <a:t>回收期</a:t>
            </a:r>
            <a:endParaRPr lang="en-US" altLang="zh-HK"/>
          </a:p>
          <a:p>
            <a:pPr eaLnBrk="1" hangingPunct="1"/>
            <a:endParaRPr lang="en-US" altLang="zh-HK"/>
          </a:p>
        </p:txBody>
      </p:sp>
      <p:sp>
        <p:nvSpPr>
          <p:cNvPr id="97285" name="Rectangle 2">
            <a:extLst>
              <a:ext uri="{FF2B5EF4-FFF2-40B4-BE49-F238E27FC236}">
                <a16:creationId xmlns:a16="http://schemas.microsoft.com/office/drawing/2014/main" id="{76C92471-633E-0A24-7F32-9D29B309FBA2}"/>
              </a:ext>
            </a:extLst>
          </p:cNvPr>
          <p:cNvSpPr>
            <a:spLocks noChangeArrowheads="1"/>
          </p:cNvSpPr>
          <p:nvPr/>
        </p:nvSpPr>
        <p:spPr bwMode="auto">
          <a:xfrm>
            <a:off x="431800" y="277813"/>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dirty="0">
                <a:solidFill>
                  <a:schemeClr val="tx2"/>
                </a:solidFill>
                <a:cs typeface="Arial" panose="020B0604020202020204" pitchFamily="34" charset="0"/>
              </a:rPr>
              <a:t>投資評估方法</a:t>
            </a:r>
            <a:endParaRPr lang="en-US" altLang="zh-HK" sz="3800" b="1" dirty="0">
              <a:solidFill>
                <a:schemeClr val="tx2"/>
              </a:solidFill>
              <a:cs typeface="Arial"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a:extLst>
              <a:ext uri="{FF2B5EF4-FFF2-40B4-BE49-F238E27FC236}">
                <a16:creationId xmlns:a16="http://schemas.microsoft.com/office/drawing/2014/main" id="{46D24AFD-7B36-85BE-F8F4-85D9EC49802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7EBAB81-9042-3E43-9A7D-062CCD1AC52E}" type="slidenum">
              <a:rPr kumimoji="0" lang="en-US" altLang="zh-TW" smtClean="0"/>
              <a:pPr/>
              <a:t>47</a:t>
            </a:fld>
            <a:endParaRPr kumimoji="0" lang="en-US" altLang="zh-TW"/>
          </a:p>
        </p:txBody>
      </p:sp>
      <p:sp>
        <p:nvSpPr>
          <p:cNvPr id="99331" name="Rectangle 2">
            <a:extLst>
              <a:ext uri="{FF2B5EF4-FFF2-40B4-BE49-F238E27FC236}">
                <a16:creationId xmlns:a16="http://schemas.microsoft.com/office/drawing/2014/main" id="{D31C1675-7848-2DB2-1D8A-011416FB2C55}"/>
              </a:ext>
            </a:extLst>
          </p:cNvPr>
          <p:cNvSpPr>
            <a:spLocks noGrp="1" noChangeArrowheads="1"/>
          </p:cNvSpPr>
          <p:nvPr>
            <p:ph type="title" idx="4294967295"/>
          </p:nvPr>
        </p:nvSpPr>
        <p:spPr/>
        <p:txBody>
          <a:bodyPr/>
          <a:lstStyle/>
          <a:p>
            <a:pPr eaLnBrk="1" hangingPunct="1"/>
            <a:r>
              <a:rPr lang="zh-TW" altLang="en-US" dirty="0"/>
              <a:t>個案一 </a:t>
            </a:r>
            <a:r>
              <a:rPr lang="en-US" altLang="zh-TW" dirty="0"/>
              <a:t>—</a:t>
            </a:r>
            <a:r>
              <a:rPr lang="zh-TW" altLang="en-US" dirty="0"/>
              <a:t> 投資計劃</a:t>
            </a:r>
            <a:endParaRPr lang="en-US" altLang="zh-HK" dirty="0"/>
          </a:p>
        </p:txBody>
      </p:sp>
      <p:sp>
        <p:nvSpPr>
          <p:cNvPr id="99332" name="Rectangle 3">
            <a:extLst>
              <a:ext uri="{FF2B5EF4-FFF2-40B4-BE49-F238E27FC236}">
                <a16:creationId xmlns:a16="http://schemas.microsoft.com/office/drawing/2014/main" id="{4B972A14-E47E-13F6-FC34-00076AA19280}"/>
              </a:ext>
            </a:extLst>
          </p:cNvPr>
          <p:cNvSpPr>
            <a:spLocks noGrp="1" noChangeArrowheads="1"/>
          </p:cNvSpPr>
          <p:nvPr>
            <p:ph type="body" idx="4294967295"/>
          </p:nvPr>
        </p:nvSpPr>
        <p:spPr>
          <a:xfrm>
            <a:off x="431800" y="2446338"/>
            <a:ext cx="8139113" cy="3143250"/>
          </a:xfrm>
        </p:spPr>
        <p:txBody>
          <a:bodyPr/>
          <a:lstStyle/>
          <a:p>
            <a:pPr marL="0" indent="15875" eaLnBrk="1" hangingPunct="1">
              <a:lnSpc>
                <a:spcPct val="90000"/>
              </a:lnSpc>
              <a:buFont typeface="Wingdings" pitchFamily="2" charset="2"/>
              <a:buNone/>
            </a:pPr>
            <a:r>
              <a:rPr lang="zh-TW" altLang="en-US"/>
              <a:t>根據學生工作紙第</a:t>
            </a:r>
            <a:r>
              <a:rPr lang="en-US" altLang="zh-TW"/>
              <a:t>3</a:t>
            </a:r>
            <a:r>
              <a:rPr lang="zh-TW" altLang="en-US"/>
              <a:t>頁的個案詳情，完成隨後的</a:t>
            </a:r>
            <a:r>
              <a:rPr lang="zh-HK" altLang="en-US"/>
              <a:t>課業</a:t>
            </a:r>
            <a:r>
              <a:rPr lang="zh-TW" altLang="en-US"/>
              <a:t>。</a:t>
            </a:r>
            <a:endParaRPr lang="en-US" altLang="zh-HK"/>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6">
            <a:extLst>
              <a:ext uri="{FF2B5EF4-FFF2-40B4-BE49-F238E27FC236}">
                <a16:creationId xmlns:a16="http://schemas.microsoft.com/office/drawing/2014/main" id="{0DDF456E-897D-B8FD-7ED1-4CC2B1B5D41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7C3209A-C389-5342-BBBB-2AC7BF64854C}" type="slidenum">
              <a:rPr kumimoji="0" lang="en-US" altLang="zh-TW" smtClean="0"/>
              <a:pPr/>
              <a:t>48</a:t>
            </a:fld>
            <a:endParaRPr kumimoji="0" lang="en-US" altLang="zh-TW"/>
          </a:p>
        </p:txBody>
      </p:sp>
      <p:sp>
        <p:nvSpPr>
          <p:cNvPr id="101379" name="Rectangle 2">
            <a:extLst>
              <a:ext uri="{FF2B5EF4-FFF2-40B4-BE49-F238E27FC236}">
                <a16:creationId xmlns:a16="http://schemas.microsoft.com/office/drawing/2014/main" id="{256A54F7-EEE1-3FFC-184E-CCA4B5420478}"/>
              </a:ext>
            </a:extLst>
          </p:cNvPr>
          <p:cNvSpPr>
            <a:spLocks noGrp="1" noChangeArrowheads="1"/>
          </p:cNvSpPr>
          <p:nvPr>
            <p:ph type="title" idx="4294967295"/>
          </p:nvPr>
        </p:nvSpPr>
        <p:spPr/>
        <p:txBody>
          <a:bodyPr/>
          <a:lstStyle/>
          <a:p>
            <a:pPr eaLnBrk="1" hangingPunct="1"/>
            <a:r>
              <a:rPr lang="zh-TW" altLang="en-US" dirty="0"/>
              <a:t>個案一 </a:t>
            </a:r>
            <a:r>
              <a:rPr lang="en-US" altLang="zh-CN" dirty="0" smtClean="0"/>
              <a:t>:</a:t>
            </a:r>
            <a:r>
              <a:rPr lang="zh-TW" altLang="en-US" dirty="0" smtClean="0"/>
              <a:t> </a:t>
            </a:r>
            <a:r>
              <a:rPr lang="zh-TW" altLang="en-US" dirty="0"/>
              <a:t>投資計劃</a:t>
            </a:r>
            <a:endParaRPr lang="en-US" altLang="zh-HK" dirty="0"/>
          </a:p>
        </p:txBody>
      </p:sp>
      <p:graphicFrame>
        <p:nvGraphicFramePr>
          <p:cNvPr id="7" name="表格 6">
            <a:extLst>
              <a:ext uri="{FF2B5EF4-FFF2-40B4-BE49-F238E27FC236}">
                <a16:creationId xmlns:a16="http://schemas.microsoft.com/office/drawing/2014/main" id="{DC4FD7D7-A8A6-6282-6850-98AF382431DB}"/>
              </a:ext>
            </a:extLst>
          </p:cNvPr>
          <p:cNvGraphicFramePr>
            <a:graphicFrameLocks noGrp="1"/>
          </p:cNvGraphicFramePr>
          <p:nvPr/>
        </p:nvGraphicFramePr>
        <p:xfrm>
          <a:off x="611188" y="1628775"/>
          <a:ext cx="6840537" cy="3922716"/>
        </p:xfrm>
        <a:graphic>
          <a:graphicData uri="http://schemas.openxmlformats.org/drawingml/2006/table">
            <a:tbl>
              <a:tblPr/>
              <a:tblGrid>
                <a:gridCol w="2084387">
                  <a:extLst>
                    <a:ext uri="{9D8B030D-6E8A-4147-A177-3AD203B41FA5}">
                      <a16:colId xmlns:a16="http://schemas.microsoft.com/office/drawing/2014/main" val="1434211203"/>
                    </a:ext>
                  </a:extLst>
                </a:gridCol>
                <a:gridCol w="1250950">
                  <a:extLst>
                    <a:ext uri="{9D8B030D-6E8A-4147-A177-3AD203B41FA5}">
                      <a16:colId xmlns:a16="http://schemas.microsoft.com/office/drawing/2014/main" val="2547103299"/>
                    </a:ext>
                  </a:extLst>
                </a:gridCol>
                <a:gridCol w="1168400">
                  <a:extLst>
                    <a:ext uri="{9D8B030D-6E8A-4147-A177-3AD203B41FA5}">
                      <a16:colId xmlns:a16="http://schemas.microsoft.com/office/drawing/2014/main" val="2568657110"/>
                    </a:ext>
                  </a:extLst>
                </a:gridCol>
                <a:gridCol w="1168400">
                  <a:extLst>
                    <a:ext uri="{9D8B030D-6E8A-4147-A177-3AD203B41FA5}">
                      <a16:colId xmlns:a16="http://schemas.microsoft.com/office/drawing/2014/main" val="2264491541"/>
                    </a:ext>
                  </a:extLst>
                </a:gridCol>
                <a:gridCol w="1168400">
                  <a:extLst>
                    <a:ext uri="{9D8B030D-6E8A-4147-A177-3AD203B41FA5}">
                      <a16:colId xmlns:a16="http://schemas.microsoft.com/office/drawing/2014/main" val="36157451"/>
                    </a:ext>
                  </a:extLst>
                </a:gridCol>
              </a:tblGrid>
              <a:tr h="48101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HK" sz="1200" b="0" i="0" u="none" strike="noStrike" cap="none" normalizeH="0" baseline="0" dirty="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第</a:t>
                      </a:r>
                      <a:r>
                        <a:rPr kumimoji="0" lang="en-US" altLang="zh-TW"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0</a:t>
                      </a: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年</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第</a:t>
                      </a:r>
                      <a:r>
                        <a:rPr kumimoji="0" lang="en-US" altLang="zh-HK"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a:t>
                      </a: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年</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第</a:t>
                      </a:r>
                      <a:r>
                        <a:rPr kumimoji="0" lang="en-US" altLang="zh-HK"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2</a:t>
                      </a: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年</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第</a:t>
                      </a:r>
                      <a:r>
                        <a:rPr kumimoji="0" lang="en-US" altLang="zh-HK"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3</a:t>
                      </a: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年</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4487031"/>
                  </a:ext>
                </a:extLst>
              </a:tr>
              <a:tr h="4873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期初支出</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-$200,000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791075"/>
                  </a:ext>
                </a:extLst>
              </a:tr>
              <a:tr h="48101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HK"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銷貨</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$100,000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$180,000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$280,000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5525159"/>
                  </a:ext>
                </a:extLst>
              </a:tr>
              <a:tr h="5302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總</a:t>
                      </a:r>
                      <a:r>
                        <a:rPr kumimoji="0" lang="zh-HK"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營業費用</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50,000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80,000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100,000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7508687"/>
                  </a:ext>
                </a:extLst>
              </a:tr>
              <a:tr h="48101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折舊</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40,000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40,000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40,000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2145226"/>
                  </a:ext>
                </a:extLst>
              </a:tr>
              <a:tr h="4873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稅前收益</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60,000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140,000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413328"/>
                  </a:ext>
                </a:extLst>
              </a:tr>
              <a:tr h="4873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稅項</a:t>
                      </a:r>
                      <a:r>
                        <a:rPr kumimoji="0" lang="en-US" altLang="zh-TW" sz="16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(15%)</a:t>
                      </a:r>
                      <a:endParaRPr kumimoji="0" lang="en-US" altLang="zh-HK"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1,500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9,000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21,000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36451054"/>
                  </a:ext>
                </a:extLst>
              </a:tr>
              <a:tr h="487363">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淨利</a:t>
                      </a:r>
                      <a:endParaRPr kumimoji="0" lang="en-US" altLang="en-US" sz="16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8,500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51,000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HK" sz="1400" b="0" i="0" u="none" strike="noStrike" cap="none" normalizeH="0" baseline="0">
                          <a:ln>
                            <a:noFill/>
                          </a:ln>
                          <a:solidFill>
                            <a:schemeClr val="tx1"/>
                          </a:solidFill>
                          <a:effectLst/>
                          <a:latin typeface="Verdana" panose="020B0604030504040204" pitchFamily="34" charset="0"/>
                          <a:ea typeface="新細明體" panose="02020500000000000000" pitchFamily="18" charset="-120"/>
                          <a:cs typeface="Times New Roman" panose="02020603050405020304" pitchFamily="18" charset="0"/>
                        </a:rPr>
                        <a:t>119,000</a:t>
                      </a:r>
                      <a:endParaRPr kumimoji="0" lang="en-US" altLang="zh-HK"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76" marR="685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0622831"/>
                  </a:ext>
                </a:extLst>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a:extLst>
              <a:ext uri="{FF2B5EF4-FFF2-40B4-BE49-F238E27FC236}">
                <a16:creationId xmlns:a16="http://schemas.microsoft.com/office/drawing/2014/main" id="{C1A0AB4A-4000-AAAF-6CFD-112E88AD4BB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7BC6156B-DDE2-1C49-A9B2-08B7DA3880C0}" type="slidenum">
              <a:rPr kumimoji="0" lang="en-US" altLang="zh-TW" smtClean="0"/>
              <a:pPr/>
              <a:t>49</a:t>
            </a:fld>
            <a:endParaRPr kumimoji="0" lang="en-US" altLang="zh-TW"/>
          </a:p>
        </p:txBody>
      </p:sp>
      <p:sp>
        <p:nvSpPr>
          <p:cNvPr id="103427" name="Rectangle 2">
            <a:extLst>
              <a:ext uri="{FF2B5EF4-FFF2-40B4-BE49-F238E27FC236}">
                <a16:creationId xmlns:a16="http://schemas.microsoft.com/office/drawing/2014/main" id="{13F1F1D9-D12A-18E2-459C-53C7A6289133}"/>
              </a:ext>
            </a:extLst>
          </p:cNvPr>
          <p:cNvSpPr>
            <a:spLocks noGrp="1" noChangeArrowheads="1"/>
          </p:cNvSpPr>
          <p:nvPr>
            <p:ph type="title" idx="4294967295"/>
          </p:nvPr>
        </p:nvSpPr>
        <p:spPr>
          <a:xfrm>
            <a:off x="431800" y="0"/>
            <a:ext cx="7543800" cy="1295400"/>
          </a:xfrm>
        </p:spPr>
        <p:txBody>
          <a:bodyPr/>
          <a:lstStyle/>
          <a:p>
            <a:pPr eaLnBrk="1" hangingPunct="1"/>
            <a:r>
              <a:rPr lang="zh-TW" altLang="en-US" dirty="0"/>
              <a:t>個案一 </a:t>
            </a:r>
            <a:r>
              <a:rPr lang="zh-TW" altLang="en-US" dirty="0" smtClean="0"/>
              <a:t> </a:t>
            </a:r>
            <a:r>
              <a:rPr lang="en-US" altLang="zh-CN" dirty="0" smtClean="0"/>
              <a:t>:</a:t>
            </a:r>
            <a:r>
              <a:rPr lang="en-US" altLang="zh-TW" dirty="0" smtClean="0"/>
              <a:t> </a:t>
            </a:r>
            <a:r>
              <a:rPr lang="zh-TW" altLang="en-US" dirty="0" smtClean="0"/>
              <a:t>投資</a:t>
            </a:r>
            <a:r>
              <a:rPr lang="zh-TW" altLang="en-US" dirty="0"/>
              <a:t>計劃</a:t>
            </a:r>
            <a:endParaRPr lang="en-US" altLang="zh-HK" dirty="0"/>
          </a:p>
        </p:txBody>
      </p:sp>
      <p:sp>
        <p:nvSpPr>
          <p:cNvPr id="103428" name="Rectangle 3">
            <a:extLst>
              <a:ext uri="{FF2B5EF4-FFF2-40B4-BE49-F238E27FC236}">
                <a16:creationId xmlns:a16="http://schemas.microsoft.com/office/drawing/2014/main" id="{EE72A29A-89A2-8626-2073-54820F15E98C}"/>
              </a:ext>
            </a:extLst>
          </p:cNvPr>
          <p:cNvSpPr>
            <a:spLocks noGrp="1" noChangeArrowheads="1"/>
          </p:cNvSpPr>
          <p:nvPr>
            <p:ph type="body" idx="4294967295"/>
          </p:nvPr>
        </p:nvSpPr>
        <p:spPr>
          <a:xfrm>
            <a:off x="447675" y="1566863"/>
            <a:ext cx="8434388" cy="4410075"/>
          </a:xfrm>
        </p:spPr>
        <p:txBody>
          <a:bodyPr/>
          <a:lstStyle/>
          <a:p>
            <a:pPr marL="609600" indent="-609600" eaLnBrk="1" hangingPunct="1">
              <a:lnSpc>
                <a:spcPct val="90000"/>
              </a:lnSpc>
              <a:buFont typeface="Wingdings" pitchFamily="2" charset="2"/>
              <a:buNone/>
            </a:pPr>
            <a:r>
              <a:rPr lang="zh-TW" altLang="en-US" sz="2800" b="1" dirty="0"/>
              <a:t>課業</a:t>
            </a:r>
            <a:endParaRPr lang="en-US" altLang="zh-TW" sz="2800" b="1" dirty="0"/>
          </a:p>
          <a:p>
            <a:pPr marL="609600" indent="-609600" eaLnBrk="1" hangingPunct="1">
              <a:lnSpc>
                <a:spcPct val="90000"/>
              </a:lnSpc>
              <a:buFont typeface="Wingdings" pitchFamily="2" charset="2"/>
              <a:buNone/>
            </a:pPr>
            <a:r>
              <a:rPr lang="en-US" altLang="zh-TW" sz="3000" dirty="0"/>
              <a:t>(</a:t>
            </a:r>
            <a:r>
              <a:rPr lang="zh-TW" altLang="en-US" sz="3000" dirty="0"/>
              <a:t>一</a:t>
            </a:r>
            <a:r>
              <a:rPr lang="en-US" altLang="zh-TW" sz="3000" dirty="0"/>
              <a:t>) </a:t>
            </a:r>
            <a:r>
              <a:rPr lang="zh-TW" altLang="en-US" sz="3000" dirty="0"/>
              <a:t>計算本計劃的淨現值。</a:t>
            </a:r>
            <a:endParaRPr lang="en-US" altLang="zh-TW" sz="3000" dirty="0"/>
          </a:p>
          <a:p>
            <a:pPr marL="609600" indent="-609600" eaLnBrk="1" hangingPunct="1">
              <a:lnSpc>
                <a:spcPct val="90000"/>
              </a:lnSpc>
              <a:buFont typeface="Wingdings" pitchFamily="2" charset="2"/>
              <a:buNone/>
            </a:pPr>
            <a:r>
              <a:rPr lang="en-US" altLang="zh-TW" sz="3000" dirty="0"/>
              <a:t>(</a:t>
            </a:r>
            <a:r>
              <a:rPr lang="zh-TW" altLang="en-US" sz="3000" dirty="0"/>
              <a:t>二</a:t>
            </a:r>
            <a:r>
              <a:rPr lang="en-US" altLang="zh-TW" sz="3000" dirty="0"/>
              <a:t>) </a:t>
            </a:r>
            <a:r>
              <a:rPr lang="zh-TW" altLang="en-US" sz="3000" dirty="0"/>
              <a:t>比較內部報酬率與目標回報率。</a:t>
            </a:r>
            <a:endParaRPr lang="en-US" altLang="zh-TW" sz="3000" dirty="0"/>
          </a:p>
          <a:p>
            <a:pPr marL="609600" indent="-609600" eaLnBrk="1" hangingPunct="1">
              <a:lnSpc>
                <a:spcPct val="90000"/>
              </a:lnSpc>
              <a:buFont typeface="Wingdings" pitchFamily="2" charset="2"/>
              <a:buNone/>
            </a:pPr>
            <a:r>
              <a:rPr lang="en-US" altLang="zh-TW" sz="3000" dirty="0"/>
              <a:t>(</a:t>
            </a:r>
            <a:r>
              <a:rPr lang="zh-TW" altLang="en-US" sz="3000" dirty="0"/>
              <a:t>三</a:t>
            </a:r>
            <a:r>
              <a:rPr lang="en-US" altLang="zh-TW" sz="3000" dirty="0"/>
              <a:t>) </a:t>
            </a:r>
            <a:r>
              <a:rPr lang="zh-TW" altLang="en-US" sz="3000" dirty="0"/>
              <a:t>比較</a:t>
            </a:r>
            <a:r>
              <a:rPr lang="zh-HK" altLang="en-US" sz="3000" dirty="0"/>
              <a:t>會計報酬率</a:t>
            </a:r>
            <a:r>
              <a:rPr lang="zh-TW" altLang="en-US" sz="3000" dirty="0"/>
              <a:t>與目標回報率。</a:t>
            </a:r>
            <a:endParaRPr lang="en-US" altLang="zh-TW" sz="3000" dirty="0"/>
          </a:p>
          <a:p>
            <a:pPr marL="609600" indent="-609600" eaLnBrk="1" hangingPunct="1">
              <a:lnSpc>
                <a:spcPct val="90000"/>
              </a:lnSpc>
              <a:buFont typeface="Wingdings" pitchFamily="2" charset="2"/>
              <a:buNone/>
            </a:pPr>
            <a:r>
              <a:rPr lang="en-US" altLang="zh-TW" sz="3000" dirty="0"/>
              <a:t>(</a:t>
            </a:r>
            <a:r>
              <a:rPr lang="zh-TW" altLang="en-US" sz="3000" dirty="0"/>
              <a:t>四</a:t>
            </a:r>
            <a:r>
              <a:rPr lang="en-US" altLang="zh-TW" sz="3000" dirty="0"/>
              <a:t>) </a:t>
            </a:r>
            <a:r>
              <a:rPr lang="zh-TW" altLang="en-US" sz="3000" dirty="0"/>
              <a:t>計算本計劃的回收期。</a:t>
            </a:r>
            <a:endParaRPr lang="en-US" altLang="zh-TW" sz="3000" dirty="0"/>
          </a:p>
          <a:p>
            <a:pPr marL="609600" indent="-609600" eaLnBrk="1" hangingPunct="1">
              <a:lnSpc>
                <a:spcPct val="90000"/>
              </a:lnSpc>
              <a:buFont typeface="Wingdings" pitchFamily="2" charset="2"/>
              <a:buNone/>
            </a:pPr>
            <a:r>
              <a:rPr lang="en-US" altLang="zh-TW" sz="3000" dirty="0"/>
              <a:t>(</a:t>
            </a:r>
            <a:r>
              <a:rPr lang="zh-TW" altLang="en-US" sz="3000" dirty="0"/>
              <a:t>五</a:t>
            </a:r>
            <a:r>
              <a:rPr lang="en-US" altLang="zh-TW" sz="3000" dirty="0"/>
              <a:t>) </a:t>
            </a:r>
            <a:r>
              <a:rPr lang="zh-TW" altLang="en-US" sz="3000" dirty="0"/>
              <a:t>基於課業</a:t>
            </a:r>
            <a:r>
              <a:rPr lang="en-US" altLang="zh-TW" sz="3000" dirty="0"/>
              <a:t>(</a:t>
            </a:r>
            <a:r>
              <a:rPr lang="zh-TW" altLang="en-US" sz="3000" dirty="0"/>
              <a:t>一</a:t>
            </a:r>
            <a:r>
              <a:rPr lang="en-US" altLang="zh-TW" sz="3000" dirty="0"/>
              <a:t>)</a:t>
            </a:r>
            <a:r>
              <a:rPr lang="zh-TW" altLang="en-US" sz="3000" dirty="0"/>
              <a:t>至</a:t>
            </a:r>
            <a:r>
              <a:rPr lang="en-US" altLang="zh-TW" sz="3000" dirty="0"/>
              <a:t>(</a:t>
            </a:r>
            <a:r>
              <a:rPr lang="zh-TW" altLang="en-US" sz="3000" dirty="0"/>
              <a:t>四</a:t>
            </a:r>
            <a:r>
              <a:rPr lang="en-US" altLang="zh-TW" sz="3000" dirty="0"/>
              <a:t>)</a:t>
            </a:r>
            <a:r>
              <a:rPr lang="zh-TW" altLang="en-US" sz="3000" dirty="0"/>
              <a:t>的結果，決定</a:t>
            </a:r>
            <a:r>
              <a:rPr lang="zh-HK" altLang="en-US" sz="3000" dirty="0"/>
              <a:t>偉文</a:t>
            </a:r>
            <a:r>
              <a:rPr lang="zh-TW" altLang="en-US" sz="3000" dirty="0"/>
              <a:t>應否接受計劃。</a:t>
            </a:r>
            <a:endParaRPr lang="en-US" altLang="zh-TW" sz="3000" dirty="0"/>
          </a:p>
          <a:p>
            <a:pPr marL="609600" indent="-609600" eaLnBrk="1" hangingPunct="1">
              <a:lnSpc>
                <a:spcPct val="90000"/>
              </a:lnSpc>
            </a:pPr>
            <a:endParaRPr lang="en-US" altLang="zh-HK"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71537E29-3AF0-5F29-833A-6EA21C599EC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7146D955-439C-8148-9197-D2E30AA6D5C4}" type="slidenum">
              <a:rPr kumimoji="0" lang="en-US" altLang="zh-TW" smtClean="0"/>
              <a:pPr/>
              <a:t>5</a:t>
            </a:fld>
            <a:endParaRPr kumimoji="0" lang="en-US" altLang="zh-TW"/>
          </a:p>
        </p:txBody>
      </p:sp>
      <p:sp>
        <p:nvSpPr>
          <p:cNvPr id="13315" name="Rectangle 2">
            <a:extLst>
              <a:ext uri="{FF2B5EF4-FFF2-40B4-BE49-F238E27FC236}">
                <a16:creationId xmlns:a16="http://schemas.microsoft.com/office/drawing/2014/main" id="{3712C712-0C9C-A545-A909-1B2FB75F81FB}"/>
              </a:ext>
            </a:extLst>
          </p:cNvPr>
          <p:cNvSpPr>
            <a:spLocks noGrp="1" noChangeArrowheads="1"/>
          </p:cNvSpPr>
          <p:nvPr>
            <p:ph type="title"/>
          </p:nvPr>
        </p:nvSpPr>
        <p:spPr/>
        <p:txBody>
          <a:bodyPr/>
          <a:lstStyle/>
          <a:p>
            <a:pPr eaLnBrk="1" hangingPunct="1"/>
            <a:r>
              <a:rPr lang="zh-TW" altLang="en-US" dirty="0"/>
              <a:t>資本投資評估方法</a:t>
            </a:r>
            <a:endParaRPr lang="en-US" altLang="zh-TW" dirty="0"/>
          </a:p>
        </p:txBody>
      </p:sp>
      <p:sp>
        <p:nvSpPr>
          <p:cNvPr id="13316" name="Rectangle 3">
            <a:extLst>
              <a:ext uri="{FF2B5EF4-FFF2-40B4-BE49-F238E27FC236}">
                <a16:creationId xmlns:a16="http://schemas.microsoft.com/office/drawing/2014/main" id="{4F83DAE8-704A-4A93-0EF0-CF149A88E9D2}"/>
              </a:ext>
            </a:extLst>
          </p:cNvPr>
          <p:cNvSpPr>
            <a:spLocks noGrp="1" noChangeArrowheads="1"/>
          </p:cNvSpPr>
          <p:nvPr>
            <p:ph type="body" idx="1"/>
          </p:nvPr>
        </p:nvSpPr>
        <p:spPr>
          <a:xfrm>
            <a:off x="457200" y="1719263"/>
            <a:ext cx="8345488" cy="4411662"/>
          </a:xfrm>
        </p:spPr>
        <p:txBody>
          <a:bodyPr/>
          <a:lstStyle/>
          <a:p>
            <a:pPr marL="609600" indent="-609600" eaLnBrk="1" hangingPunct="1">
              <a:buFont typeface="Wingdings" pitchFamily="2" charset="2"/>
              <a:buNone/>
            </a:pPr>
            <a:r>
              <a:rPr lang="zh-TW" altLang="en-US"/>
              <a:t>透過以下方法評估投資計劃：</a:t>
            </a:r>
            <a:endParaRPr lang="en-US" altLang="zh-TW"/>
          </a:p>
          <a:p>
            <a:pPr marL="609600" indent="-609600" eaLnBrk="1" hangingPunct="1">
              <a:buFont typeface="Wingdings" pitchFamily="2" charset="2"/>
              <a:buNone/>
            </a:pPr>
            <a:endParaRPr lang="en-US" altLang="zh-TW"/>
          </a:p>
          <a:p>
            <a:pPr marL="609600" indent="-609600" eaLnBrk="1" hangingPunct="1">
              <a:buFont typeface="Wingdings" pitchFamily="2" charset="2"/>
              <a:buAutoNum type="arabicPeriod"/>
            </a:pPr>
            <a:r>
              <a:rPr lang="zh-TW" altLang="en-US"/>
              <a:t>淨現值</a:t>
            </a:r>
            <a:endParaRPr lang="en-US" altLang="zh-TW"/>
          </a:p>
          <a:p>
            <a:pPr marL="609600" indent="-609600" eaLnBrk="1" hangingPunct="1">
              <a:buFont typeface="Wingdings" pitchFamily="2" charset="2"/>
              <a:buAutoNum type="arabicPeriod"/>
            </a:pPr>
            <a:r>
              <a:rPr lang="zh-TW" altLang="en-US"/>
              <a:t>內部報酬率</a:t>
            </a:r>
            <a:endParaRPr lang="en-US" altLang="zh-TW"/>
          </a:p>
          <a:p>
            <a:pPr marL="609600" indent="-609600" eaLnBrk="1" hangingPunct="1">
              <a:buFont typeface="Wingdings" pitchFamily="2" charset="2"/>
              <a:buAutoNum type="arabicPeriod"/>
            </a:pPr>
            <a:r>
              <a:rPr lang="zh-TW" altLang="en-US"/>
              <a:t>會計報酬率</a:t>
            </a:r>
            <a:endParaRPr lang="en-US" altLang="zh-TW"/>
          </a:p>
          <a:p>
            <a:pPr marL="609600" indent="-609600" eaLnBrk="1" hangingPunct="1">
              <a:buFont typeface="Wingdings" pitchFamily="2" charset="2"/>
              <a:buAutoNum type="arabicPeriod"/>
            </a:pPr>
            <a:r>
              <a:rPr lang="zh-TW" altLang="en-US"/>
              <a:t>回收期</a:t>
            </a:r>
            <a:endParaRPr lang="en-US" altLang="zh-TW"/>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a:extLst>
              <a:ext uri="{FF2B5EF4-FFF2-40B4-BE49-F238E27FC236}">
                <a16:creationId xmlns:a16="http://schemas.microsoft.com/office/drawing/2014/main" id="{A6049EB9-2E00-724C-6585-8923FD2CB8B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F45B303-49E5-AE46-A861-D1F9762EEA05}" type="slidenum">
              <a:rPr kumimoji="0" lang="en-US" altLang="zh-TW" smtClean="0"/>
              <a:pPr/>
              <a:t>50</a:t>
            </a:fld>
            <a:endParaRPr kumimoji="0" lang="en-US" altLang="zh-TW"/>
          </a:p>
        </p:txBody>
      </p:sp>
      <p:sp>
        <p:nvSpPr>
          <p:cNvPr id="105475" name="Rectangle 2">
            <a:extLst>
              <a:ext uri="{FF2B5EF4-FFF2-40B4-BE49-F238E27FC236}">
                <a16:creationId xmlns:a16="http://schemas.microsoft.com/office/drawing/2014/main" id="{F4B19878-D604-F887-9DE4-77FB8DC08815}"/>
              </a:ext>
            </a:extLst>
          </p:cNvPr>
          <p:cNvSpPr>
            <a:spLocks noGrp="1" noChangeArrowheads="1"/>
          </p:cNvSpPr>
          <p:nvPr>
            <p:ph type="title" idx="4294967295"/>
          </p:nvPr>
        </p:nvSpPr>
        <p:spPr/>
        <p:txBody>
          <a:bodyPr/>
          <a:lstStyle/>
          <a:p>
            <a:pPr eaLnBrk="1" hangingPunct="1"/>
            <a:r>
              <a:rPr lang="zh-TW" altLang="en-US" dirty="0"/>
              <a:t>個案一 </a:t>
            </a:r>
            <a:r>
              <a:rPr lang="en-US" altLang="zh-CN" dirty="0" smtClean="0"/>
              <a:t>:</a:t>
            </a:r>
            <a:r>
              <a:rPr lang="zh-TW" altLang="en-US" dirty="0" smtClean="0"/>
              <a:t> </a:t>
            </a:r>
            <a:r>
              <a:rPr lang="zh-TW" altLang="en-US" dirty="0"/>
              <a:t>投資計劃</a:t>
            </a:r>
            <a:r>
              <a:rPr lang="en-US" altLang="zh-TW" dirty="0"/>
              <a:t/>
            </a:r>
            <a:br>
              <a:rPr lang="en-US" altLang="zh-TW" dirty="0"/>
            </a:br>
            <a:r>
              <a:rPr lang="zh-TW" altLang="en-US" dirty="0"/>
              <a:t>課業一（答案）</a:t>
            </a:r>
            <a:endParaRPr lang="en-US" altLang="zh-HK" dirty="0"/>
          </a:p>
        </p:txBody>
      </p:sp>
      <p:sp>
        <p:nvSpPr>
          <p:cNvPr id="105476" name="Rectangle 3">
            <a:extLst>
              <a:ext uri="{FF2B5EF4-FFF2-40B4-BE49-F238E27FC236}">
                <a16:creationId xmlns:a16="http://schemas.microsoft.com/office/drawing/2014/main" id="{571AC616-31E1-7FA3-7E74-339D515F5792}"/>
              </a:ext>
            </a:extLst>
          </p:cNvPr>
          <p:cNvSpPr>
            <a:spLocks noGrp="1" noChangeArrowheads="1"/>
          </p:cNvSpPr>
          <p:nvPr>
            <p:ph type="body" idx="4294967295"/>
          </p:nvPr>
        </p:nvSpPr>
        <p:spPr>
          <a:xfrm>
            <a:off x="476250" y="1719263"/>
            <a:ext cx="8229600" cy="4540250"/>
          </a:xfrm>
        </p:spPr>
        <p:txBody>
          <a:bodyPr/>
          <a:lstStyle/>
          <a:p>
            <a:pPr marL="0" indent="0" eaLnBrk="1" hangingPunct="1">
              <a:buFont typeface="Wingdings" pitchFamily="2" charset="2"/>
              <a:buNone/>
            </a:pPr>
            <a:r>
              <a:rPr lang="zh-TW" altLang="en-US" b="1" dirty="0"/>
              <a:t>淨現值</a:t>
            </a:r>
            <a:r>
              <a:rPr lang="en-US" altLang="zh-TW" b="1" dirty="0"/>
              <a:t>:</a:t>
            </a:r>
          </a:p>
          <a:p>
            <a:pPr marL="0" indent="0" eaLnBrk="1" hangingPunct="1"/>
            <a:endParaRPr lang="en-US" altLang="zh-TW" dirty="0"/>
          </a:p>
          <a:p>
            <a:pPr marL="0" indent="0" eaLnBrk="1" hangingPunct="1"/>
            <a:endParaRPr lang="en-US" altLang="zh-TW" dirty="0"/>
          </a:p>
          <a:p>
            <a:pPr marL="0" indent="0" eaLnBrk="1" hangingPunct="1">
              <a:buFont typeface="Wingdings" pitchFamily="2" charset="2"/>
              <a:buNone/>
            </a:pPr>
            <a:r>
              <a:rPr lang="en-US" altLang="zh-TW" dirty="0"/>
              <a:t>      	= - $200,000 + $139,282.49</a:t>
            </a:r>
          </a:p>
          <a:p>
            <a:pPr marL="0" indent="0" eaLnBrk="1" hangingPunct="1">
              <a:buFont typeface="Wingdings" pitchFamily="2" charset="2"/>
              <a:buNone/>
            </a:pPr>
            <a:r>
              <a:rPr lang="en-US" altLang="zh-TW" dirty="0"/>
              <a:t> 	= </a:t>
            </a:r>
            <a:r>
              <a:rPr lang="en-US" altLang="zh-TW" dirty="0">
                <a:latin typeface="Arial" panose="020B0604020202020204" pitchFamily="34" charset="0"/>
              </a:rPr>
              <a:t>-$15,328.16</a:t>
            </a:r>
            <a:endParaRPr lang="en-US" altLang="zh-TW" dirty="0"/>
          </a:p>
          <a:p>
            <a:pPr marL="0" indent="0" eaLnBrk="1" hangingPunct="1">
              <a:buFont typeface="Wingdings" pitchFamily="2" charset="2"/>
              <a:buNone/>
            </a:pPr>
            <a:r>
              <a:rPr lang="zh-TW" altLang="en-US" dirty="0"/>
              <a:t>由於淨現值為負數，偉文應否決計劃。</a:t>
            </a:r>
            <a:endParaRPr lang="en-US" altLang="zh-HK" dirty="0"/>
          </a:p>
        </p:txBody>
      </p:sp>
      <p:pic>
        <p:nvPicPr>
          <p:cNvPr id="105477" name="圖片 1">
            <a:extLst>
              <a:ext uri="{FF2B5EF4-FFF2-40B4-BE49-F238E27FC236}">
                <a16:creationId xmlns:a16="http://schemas.microsoft.com/office/drawing/2014/main" id="{9977DD65-67F8-6D61-B05F-2BEE954D82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05050"/>
            <a:ext cx="8289925"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a:extLst>
              <a:ext uri="{FF2B5EF4-FFF2-40B4-BE49-F238E27FC236}">
                <a16:creationId xmlns:a16="http://schemas.microsoft.com/office/drawing/2014/main" id="{4EE07DA9-515C-69CD-8B33-2A29843AFC17}"/>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C8D5A5B-D41D-2147-8BF1-A27584C86A28}" type="slidenum">
              <a:rPr kumimoji="0" lang="en-US" altLang="zh-TW" smtClean="0"/>
              <a:pPr/>
              <a:t>51</a:t>
            </a:fld>
            <a:endParaRPr kumimoji="0" lang="en-US" altLang="zh-TW"/>
          </a:p>
        </p:txBody>
      </p:sp>
      <p:sp>
        <p:nvSpPr>
          <p:cNvPr id="107523" name="Rectangle 2">
            <a:extLst>
              <a:ext uri="{FF2B5EF4-FFF2-40B4-BE49-F238E27FC236}">
                <a16:creationId xmlns:a16="http://schemas.microsoft.com/office/drawing/2014/main" id="{A973BC46-09FC-5F41-6AAA-1B6DCE7B573F}"/>
              </a:ext>
            </a:extLst>
          </p:cNvPr>
          <p:cNvSpPr>
            <a:spLocks noGrp="1" noChangeArrowheads="1"/>
          </p:cNvSpPr>
          <p:nvPr>
            <p:ph type="title" idx="4294967295"/>
          </p:nvPr>
        </p:nvSpPr>
        <p:spPr/>
        <p:txBody>
          <a:bodyPr/>
          <a:lstStyle/>
          <a:p>
            <a:pPr eaLnBrk="1" hangingPunct="1"/>
            <a:r>
              <a:rPr lang="zh-TW" altLang="en-US" dirty="0"/>
              <a:t>個案一 </a:t>
            </a:r>
            <a:r>
              <a:rPr lang="en-US" altLang="zh-CN" dirty="0" smtClean="0"/>
              <a:t>:</a:t>
            </a:r>
            <a:r>
              <a:rPr lang="zh-TW" altLang="en-US" dirty="0" smtClean="0"/>
              <a:t> </a:t>
            </a:r>
            <a:r>
              <a:rPr lang="zh-TW" altLang="en-US" dirty="0"/>
              <a:t>投資計劃</a:t>
            </a:r>
            <a:r>
              <a:rPr lang="en-US" altLang="zh-TW" dirty="0"/>
              <a:t/>
            </a:r>
            <a:br>
              <a:rPr lang="en-US" altLang="zh-TW" dirty="0"/>
            </a:br>
            <a:r>
              <a:rPr lang="zh-TW" altLang="en-US" dirty="0"/>
              <a:t>課業（二）（答案）</a:t>
            </a:r>
            <a:endParaRPr lang="en-US" altLang="zh-HK" dirty="0"/>
          </a:p>
        </p:txBody>
      </p:sp>
      <p:sp>
        <p:nvSpPr>
          <p:cNvPr id="115716" name="Rectangle 3">
            <a:extLst>
              <a:ext uri="{FF2B5EF4-FFF2-40B4-BE49-F238E27FC236}">
                <a16:creationId xmlns:a16="http://schemas.microsoft.com/office/drawing/2014/main" id="{37D7F342-2EE5-9F84-7CD5-EEF4CD3BEAC0}"/>
              </a:ext>
            </a:extLst>
          </p:cNvPr>
          <p:cNvSpPr>
            <a:spLocks noGrp="1" noChangeArrowheads="1"/>
          </p:cNvSpPr>
          <p:nvPr>
            <p:ph type="body" idx="4294967295"/>
          </p:nvPr>
        </p:nvSpPr>
        <p:spPr/>
        <p:txBody>
          <a:bodyPr/>
          <a:lstStyle/>
          <a:p>
            <a:pPr eaLnBrk="1" hangingPunct="1"/>
            <a:r>
              <a:rPr lang="zh-TW" altLang="en-US" b="1" dirty="0"/>
              <a:t>內部報酬率</a:t>
            </a:r>
            <a:endParaRPr lang="en-US" altLang="zh-TW" b="1" dirty="0"/>
          </a:p>
          <a:p>
            <a:pPr eaLnBrk="1" hangingPunct="1">
              <a:buFont typeface="Wingdings" pitchFamily="2" charset="2"/>
              <a:buNone/>
            </a:pPr>
            <a:r>
              <a:rPr lang="en-US" altLang="zh-TW" dirty="0"/>
              <a:t>  </a:t>
            </a:r>
            <a:r>
              <a:rPr lang="zh-TW" altLang="en-US" dirty="0"/>
              <a:t>計劃的內部報酬率為</a:t>
            </a:r>
            <a:r>
              <a:rPr lang="en-US" altLang="zh-TW" dirty="0"/>
              <a:t>7.117%</a:t>
            </a:r>
            <a:r>
              <a:rPr lang="zh-TW" altLang="en-US" dirty="0"/>
              <a:t>。</a:t>
            </a:r>
            <a:endParaRPr lang="en-US" altLang="zh-TW" dirty="0"/>
          </a:p>
          <a:p>
            <a:pPr eaLnBrk="1" hangingPunct="1">
              <a:buFont typeface="Wingdings" pitchFamily="2" charset="2"/>
              <a:buNone/>
            </a:pPr>
            <a:endParaRPr lang="en-US" altLang="zh-TW" dirty="0"/>
          </a:p>
          <a:p>
            <a:pPr eaLnBrk="1" hangingPunct="1">
              <a:buFont typeface="Wingdings" pitchFamily="2" charset="2"/>
              <a:buNone/>
            </a:pPr>
            <a:r>
              <a:rPr lang="en-US" altLang="zh-TW" dirty="0"/>
              <a:t>   </a:t>
            </a:r>
            <a:r>
              <a:rPr lang="zh-TW" altLang="en-US" dirty="0"/>
              <a:t>由於所需回報率</a:t>
            </a:r>
            <a:r>
              <a:rPr lang="en-US" altLang="zh-TW" dirty="0"/>
              <a:t>(10%)</a:t>
            </a:r>
            <a:r>
              <a:rPr lang="zh-TW" altLang="en-US" dirty="0"/>
              <a:t>較內部報酬率</a:t>
            </a:r>
            <a:r>
              <a:rPr lang="en-US" altLang="zh-TW" dirty="0"/>
              <a:t>(7.117%)</a:t>
            </a:r>
            <a:r>
              <a:rPr lang="zh-TW" altLang="en-US" dirty="0"/>
              <a:t>高，偉文應</a:t>
            </a:r>
            <a:r>
              <a:rPr lang="zh-TW" altLang="en-US" u="sng" dirty="0"/>
              <a:t>否決</a:t>
            </a:r>
            <a:r>
              <a:rPr lang="zh-TW" altLang="en-US" dirty="0"/>
              <a:t>計劃。</a:t>
            </a:r>
            <a:endParaRPr lang="en-US" altLang="zh-TW" dirty="0"/>
          </a:p>
          <a:p>
            <a:pPr eaLnBrk="1" hangingPunct="1">
              <a:buFont typeface="Wingdings" pitchFamily="2" charset="2"/>
              <a:buNone/>
            </a:pPr>
            <a:endParaRPr lang="en-US" altLang="zh-TW" dirty="0"/>
          </a:p>
          <a:p>
            <a:pPr eaLnBrk="1" hangingPunct="1">
              <a:buFont typeface="Wingdings" pitchFamily="2" charset="2"/>
              <a:buNone/>
            </a:pPr>
            <a:endParaRPr lang="en-US" altLang="zh-TW" dirty="0"/>
          </a:p>
          <a:p>
            <a:pPr eaLnBrk="1" hangingPunct="1">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a:extLst>
              <a:ext uri="{FF2B5EF4-FFF2-40B4-BE49-F238E27FC236}">
                <a16:creationId xmlns:a16="http://schemas.microsoft.com/office/drawing/2014/main" id="{05C636CD-9A44-461D-F318-A3D43C8938A3}"/>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6182702-3887-A940-8914-3F51D7BDFDD0}" type="slidenum">
              <a:rPr kumimoji="0" lang="en-US" altLang="zh-TW" smtClean="0"/>
              <a:pPr/>
              <a:t>52</a:t>
            </a:fld>
            <a:endParaRPr kumimoji="0" lang="en-US" altLang="zh-TW"/>
          </a:p>
        </p:txBody>
      </p:sp>
      <p:sp>
        <p:nvSpPr>
          <p:cNvPr id="109571" name="Rectangle 2">
            <a:extLst>
              <a:ext uri="{FF2B5EF4-FFF2-40B4-BE49-F238E27FC236}">
                <a16:creationId xmlns:a16="http://schemas.microsoft.com/office/drawing/2014/main" id="{ACF95222-4E7A-488D-D288-2E9447A2AACB}"/>
              </a:ext>
            </a:extLst>
          </p:cNvPr>
          <p:cNvSpPr>
            <a:spLocks noGrp="1" noChangeArrowheads="1"/>
          </p:cNvSpPr>
          <p:nvPr>
            <p:ph type="title" idx="4294967295"/>
          </p:nvPr>
        </p:nvSpPr>
        <p:spPr/>
        <p:txBody>
          <a:bodyPr/>
          <a:lstStyle/>
          <a:p>
            <a:pPr eaLnBrk="1" hangingPunct="1"/>
            <a:r>
              <a:rPr lang="zh-TW" altLang="en-US" dirty="0"/>
              <a:t>個案一 </a:t>
            </a:r>
            <a:r>
              <a:rPr lang="en-US" altLang="zh-CN" dirty="0" smtClean="0"/>
              <a:t>:</a:t>
            </a:r>
            <a:r>
              <a:rPr lang="zh-TW" altLang="en-US" dirty="0" smtClean="0"/>
              <a:t> </a:t>
            </a:r>
            <a:r>
              <a:rPr lang="zh-TW" altLang="en-US" dirty="0"/>
              <a:t>投資計劃</a:t>
            </a:r>
            <a:r>
              <a:rPr lang="en-US" altLang="zh-TW" dirty="0"/>
              <a:t/>
            </a:r>
            <a:br>
              <a:rPr lang="en-US" altLang="zh-TW" dirty="0"/>
            </a:br>
            <a:r>
              <a:rPr lang="zh-TW" altLang="en-US" dirty="0"/>
              <a:t>課業（三）（答案）</a:t>
            </a:r>
            <a:endParaRPr lang="en-US" altLang="zh-HK" dirty="0"/>
          </a:p>
        </p:txBody>
      </p:sp>
      <p:sp>
        <p:nvSpPr>
          <p:cNvPr id="109572" name="Rectangle 3">
            <a:extLst>
              <a:ext uri="{FF2B5EF4-FFF2-40B4-BE49-F238E27FC236}">
                <a16:creationId xmlns:a16="http://schemas.microsoft.com/office/drawing/2014/main" id="{41B95FC9-FFC8-048A-7FA0-8DEE285DB9B1}"/>
              </a:ext>
            </a:extLst>
          </p:cNvPr>
          <p:cNvSpPr>
            <a:spLocks noGrp="1" noChangeArrowheads="1"/>
          </p:cNvSpPr>
          <p:nvPr>
            <p:ph type="body" idx="4294967295"/>
          </p:nvPr>
        </p:nvSpPr>
        <p:spPr>
          <a:xfrm>
            <a:off x="520700" y="1898650"/>
            <a:ext cx="8229600" cy="4411663"/>
          </a:xfrm>
        </p:spPr>
        <p:txBody>
          <a:bodyPr/>
          <a:lstStyle/>
          <a:p>
            <a:pPr marL="0" indent="0" eaLnBrk="1" hangingPunct="1">
              <a:spcBef>
                <a:spcPct val="0"/>
              </a:spcBef>
              <a:buClrTx/>
              <a:buSzTx/>
              <a:buFont typeface="Wingdings" pitchFamily="2" charset="2"/>
              <a:buNone/>
            </a:pPr>
            <a:r>
              <a:rPr lang="zh-HK" altLang="en-US" b="1" dirty="0"/>
              <a:t>會計報酬率</a:t>
            </a:r>
            <a:endParaRPr lang="en-US" altLang="zh-TW" b="1" dirty="0"/>
          </a:p>
          <a:p>
            <a:pPr marL="0" indent="0" eaLnBrk="1" hangingPunct="1">
              <a:spcBef>
                <a:spcPct val="0"/>
              </a:spcBef>
              <a:buClrTx/>
              <a:buSzTx/>
              <a:buFont typeface="Wingdings" pitchFamily="2" charset="2"/>
              <a:buNone/>
            </a:pPr>
            <a:endParaRPr lang="en-US" altLang="zh-TW" b="1" dirty="0"/>
          </a:p>
          <a:p>
            <a:pPr marL="0" indent="0" eaLnBrk="1" hangingPunct="1">
              <a:spcBef>
                <a:spcPct val="0"/>
              </a:spcBef>
              <a:buClrTx/>
              <a:buSzTx/>
              <a:buFontTx/>
              <a:buNone/>
            </a:pPr>
            <a:r>
              <a:rPr lang="zh-HK" altLang="en-US" dirty="0"/>
              <a:t>會計報酬率</a:t>
            </a:r>
            <a:r>
              <a:rPr lang="zh-TW" altLang="en-US" dirty="0"/>
              <a:t>為</a:t>
            </a:r>
            <a:r>
              <a:rPr lang="en-US" altLang="zh-TW" dirty="0"/>
              <a:t>49.3%</a:t>
            </a:r>
            <a:r>
              <a:rPr lang="zh-TW" altLang="en-US" dirty="0"/>
              <a:t>，較目標</a:t>
            </a:r>
            <a:r>
              <a:rPr lang="zh-HK" altLang="en-US" dirty="0"/>
              <a:t>會計報酬率</a:t>
            </a:r>
            <a:r>
              <a:rPr lang="en-US" altLang="zh-HK" dirty="0"/>
              <a:t>(</a:t>
            </a:r>
            <a:r>
              <a:rPr lang="zh-TW" altLang="en-US" dirty="0"/>
              <a:t>即</a:t>
            </a:r>
            <a:r>
              <a:rPr lang="en-US" altLang="zh-HK" dirty="0"/>
              <a:t>70%)</a:t>
            </a:r>
            <a:r>
              <a:rPr lang="zh-TW" altLang="en-US" dirty="0"/>
              <a:t>低。</a:t>
            </a:r>
            <a:endParaRPr lang="en-US" altLang="zh-TW" dirty="0"/>
          </a:p>
          <a:p>
            <a:pPr marL="0" indent="0" eaLnBrk="1" hangingPunct="1">
              <a:spcBef>
                <a:spcPct val="0"/>
              </a:spcBef>
              <a:buClrTx/>
              <a:buSzTx/>
              <a:buFontTx/>
              <a:buNone/>
            </a:pPr>
            <a:endParaRPr lang="en-US" altLang="zh-TW" dirty="0"/>
          </a:p>
          <a:p>
            <a:pPr marL="0" indent="0" eaLnBrk="1" hangingPunct="1">
              <a:spcBef>
                <a:spcPct val="0"/>
              </a:spcBef>
              <a:buClrTx/>
              <a:buSzTx/>
              <a:buFontTx/>
              <a:buNone/>
            </a:pPr>
            <a:r>
              <a:rPr lang="zh-TW" altLang="en-US" dirty="0"/>
              <a:t>因此，應</a:t>
            </a:r>
            <a:r>
              <a:rPr lang="zh-TW" altLang="en-US" u="sng" dirty="0"/>
              <a:t>否決</a:t>
            </a:r>
            <a:r>
              <a:rPr lang="zh-TW" altLang="en-US" dirty="0"/>
              <a:t>計劃。</a:t>
            </a:r>
            <a:endParaRPr lang="en-US" altLang="zh-TW" dirty="0"/>
          </a:p>
          <a:p>
            <a:pPr marL="0" indent="0" eaLnBrk="1" hangingPunct="1">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a:extLst>
              <a:ext uri="{FF2B5EF4-FFF2-40B4-BE49-F238E27FC236}">
                <a16:creationId xmlns:a16="http://schemas.microsoft.com/office/drawing/2014/main" id="{C2A895C1-844F-8616-5E5B-41D8E70FC1B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98A2016-5C50-6A43-B4BE-269BF0739093}" type="slidenum">
              <a:rPr kumimoji="0" lang="en-US" altLang="zh-TW" smtClean="0"/>
              <a:pPr/>
              <a:t>53</a:t>
            </a:fld>
            <a:endParaRPr kumimoji="0" lang="en-US" altLang="zh-TW"/>
          </a:p>
        </p:txBody>
      </p:sp>
      <p:sp>
        <p:nvSpPr>
          <p:cNvPr id="111619" name="Rectangle 2">
            <a:extLst>
              <a:ext uri="{FF2B5EF4-FFF2-40B4-BE49-F238E27FC236}">
                <a16:creationId xmlns:a16="http://schemas.microsoft.com/office/drawing/2014/main" id="{D0229CEF-D298-052E-8F42-F55A781608BB}"/>
              </a:ext>
            </a:extLst>
          </p:cNvPr>
          <p:cNvSpPr>
            <a:spLocks noGrp="1" noChangeArrowheads="1"/>
          </p:cNvSpPr>
          <p:nvPr>
            <p:ph type="title" idx="4294967295"/>
          </p:nvPr>
        </p:nvSpPr>
        <p:spPr/>
        <p:txBody>
          <a:bodyPr/>
          <a:lstStyle/>
          <a:p>
            <a:pPr eaLnBrk="1" hangingPunct="1"/>
            <a:r>
              <a:rPr lang="zh-TW" altLang="en-US" dirty="0"/>
              <a:t>個案一 </a:t>
            </a:r>
            <a:r>
              <a:rPr lang="en-US" altLang="zh-CN" dirty="0" smtClean="0"/>
              <a:t>:</a:t>
            </a:r>
            <a:r>
              <a:rPr lang="zh-TW" altLang="en-US" dirty="0" smtClean="0"/>
              <a:t> </a:t>
            </a:r>
            <a:r>
              <a:rPr lang="zh-TW" altLang="en-US" dirty="0"/>
              <a:t>投資計劃</a:t>
            </a:r>
            <a:r>
              <a:rPr lang="en-US" altLang="zh-TW" dirty="0"/>
              <a:t/>
            </a:r>
            <a:br>
              <a:rPr lang="en-US" altLang="zh-TW" dirty="0"/>
            </a:br>
            <a:r>
              <a:rPr lang="zh-TW" altLang="en-US" dirty="0"/>
              <a:t>課業（四）（答案）</a:t>
            </a:r>
            <a:endParaRPr lang="en-US" altLang="zh-HK" dirty="0"/>
          </a:p>
        </p:txBody>
      </p:sp>
      <p:sp>
        <p:nvSpPr>
          <p:cNvPr id="121860" name="Rectangle 3">
            <a:extLst>
              <a:ext uri="{FF2B5EF4-FFF2-40B4-BE49-F238E27FC236}">
                <a16:creationId xmlns:a16="http://schemas.microsoft.com/office/drawing/2014/main" id="{5E483A64-2C3C-F069-B96D-0F0DAE54F328}"/>
              </a:ext>
            </a:extLst>
          </p:cNvPr>
          <p:cNvSpPr>
            <a:spLocks noGrp="1" noChangeArrowheads="1"/>
          </p:cNvSpPr>
          <p:nvPr>
            <p:ph type="body" idx="4294967295"/>
          </p:nvPr>
        </p:nvSpPr>
        <p:spPr>
          <a:xfrm>
            <a:off x="457200" y="1719263"/>
            <a:ext cx="8435975" cy="4411662"/>
          </a:xfrm>
        </p:spPr>
        <p:txBody>
          <a:bodyPr/>
          <a:lstStyle/>
          <a:p>
            <a:pPr marL="0" indent="0" eaLnBrk="1" hangingPunct="1">
              <a:lnSpc>
                <a:spcPct val="80000"/>
              </a:lnSpc>
              <a:spcBef>
                <a:spcPct val="0"/>
              </a:spcBef>
              <a:buClrTx/>
              <a:buSzTx/>
              <a:buFont typeface="Wingdings" pitchFamily="2" charset="2"/>
              <a:buNone/>
            </a:pPr>
            <a:r>
              <a:rPr lang="zh-TW" altLang="en-US" b="1" dirty="0"/>
              <a:t>回收期：</a:t>
            </a:r>
            <a:endParaRPr lang="en-US" altLang="zh-TW" b="1" dirty="0"/>
          </a:p>
          <a:p>
            <a:pPr marL="0" indent="0" eaLnBrk="1" hangingPunct="1">
              <a:lnSpc>
                <a:spcPct val="80000"/>
              </a:lnSpc>
              <a:buFont typeface="Wingdings" pitchFamily="2" charset="2"/>
              <a:buNone/>
            </a:pPr>
            <a:endParaRPr lang="en-US" altLang="zh-TW" sz="2600" dirty="0"/>
          </a:p>
          <a:p>
            <a:pPr marL="0" indent="0"/>
            <a:r>
              <a:rPr lang="zh-TW" altLang="en-US" sz="2800" dirty="0"/>
              <a:t>三年的累積淨利為</a:t>
            </a:r>
            <a:r>
              <a:rPr lang="en-US" altLang="zh-TW" sz="2800" dirty="0"/>
              <a:t>$178,500</a:t>
            </a:r>
            <a:r>
              <a:rPr lang="zh-TW" altLang="en-US" sz="2800" dirty="0"/>
              <a:t>，較期初支出少。</a:t>
            </a:r>
            <a:r>
              <a:rPr lang="en-US" altLang="zh-HK" sz="2800" dirty="0"/>
              <a:t>  </a:t>
            </a:r>
          </a:p>
          <a:p>
            <a:pPr marL="0" indent="0"/>
            <a:r>
              <a:rPr lang="zh-TW" altLang="en-US" sz="2800" dirty="0"/>
              <a:t>回收期多於三年。</a:t>
            </a:r>
            <a:endParaRPr lang="zh-TW" altLang="zh-HK" sz="2800" dirty="0"/>
          </a:p>
          <a:p>
            <a:pPr marL="0" indent="0"/>
            <a:r>
              <a:rPr lang="zh-TW" altLang="en-US" sz="2800" dirty="0"/>
              <a:t>因此</a:t>
            </a:r>
            <a:r>
              <a:rPr lang="zh-TW" altLang="en-US" sz="2800" b="1" u="sng" dirty="0"/>
              <a:t>應該否決計劃</a:t>
            </a:r>
            <a:r>
              <a:rPr lang="zh-TW" altLang="en-US" sz="2800" b="1" dirty="0"/>
              <a:t>。</a:t>
            </a:r>
            <a:endParaRPr lang="zh-TW" altLang="zh-HK" sz="2800" b="1" dirty="0"/>
          </a:p>
          <a:p>
            <a:pPr marL="0" indent="0" eaLnBrk="1" hangingPunct="1">
              <a:buFont typeface="Wingdings" pitchFamily="2" charset="2"/>
              <a:buNone/>
            </a:pPr>
            <a:endParaRPr lang="en-US" altLang="zh-HK" sz="3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a:extLst>
              <a:ext uri="{FF2B5EF4-FFF2-40B4-BE49-F238E27FC236}">
                <a16:creationId xmlns:a16="http://schemas.microsoft.com/office/drawing/2014/main" id="{052A4FC3-8BC1-5975-222F-4620895D9E2B}"/>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E0EDDC7-BBBC-334C-8411-0E514446A78A}" type="slidenum">
              <a:rPr kumimoji="0" lang="en-US" altLang="zh-TW" smtClean="0"/>
              <a:pPr/>
              <a:t>54</a:t>
            </a:fld>
            <a:endParaRPr kumimoji="0" lang="en-US" altLang="zh-TW"/>
          </a:p>
        </p:txBody>
      </p:sp>
      <p:sp>
        <p:nvSpPr>
          <p:cNvPr id="113667" name="Rectangle 2">
            <a:extLst>
              <a:ext uri="{FF2B5EF4-FFF2-40B4-BE49-F238E27FC236}">
                <a16:creationId xmlns:a16="http://schemas.microsoft.com/office/drawing/2014/main" id="{C5F8EA23-C31B-A0FB-79C0-8F0DBEDAC645}"/>
              </a:ext>
            </a:extLst>
          </p:cNvPr>
          <p:cNvSpPr>
            <a:spLocks noGrp="1" noChangeArrowheads="1"/>
          </p:cNvSpPr>
          <p:nvPr>
            <p:ph type="title" idx="4294967295"/>
          </p:nvPr>
        </p:nvSpPr>
        <p:spPr/>
        <p:txBody>
          <a:bodyPr/>
          <a:lstStyle/>
          <a:p>
            <a:pPr eaLnBrk="1" hangingPunct="1"/>
            <a:r>
              <a:rPr lang="zh-TW" altLang="en-US" dirty="0"/>
              <a:t>個案一 </a:t>
            </a:r>
            <a:r>
              <a:rPr lang="en-US" altLang="zh-CN" dirty="0" smtClean="0"/>
              <a:t>:</a:t>
            </a:r>
            <a:r>
              <a:rPr lang="zh-TW" altLang="en-US" dirty="0" smtClean="0"/>
              <a:t> </a:t>
            </a:r>
            <a:r>
              <a:rPr lang="zh-TW" altLang="en-US" dirty="0"/>
              <a:t>投資計劃</a:t>
            </a:r>
            <a:r>
              <a:rPr lang="en-US" altLang="zh-TW" dirty="0"/>
              <a:t/>
            </a:r>
            <a:br>
              <a:rPr lang="en-US" altLang="zh-TW" dirty="0"/>
            </a:br>
            <a:r>
              <a:rPr lang="zh-TW" altLang="en-US" dirty="0"/>
              <a:t>課業（五）（答案）</a:t>
            </a:r>
            <a:endParaRPr lang="en-US" altLang="zh-HK" dirty="0"/>
          </a:p>
        </p:txBody>
      </p:sp>
      <p:sp>
        <p:nvSpPr>
          <p:cNvPr id="113668" name="Rectangle 3">
            <a:extLst>
              <a:ext uri="{FF2B5EF4-FFF2-40B4-BE49-F238E27FC236}">
                <a16:creationId xmlns:a16="http://schemas.microsoft.com/office/drawing/2014/main" id="{36ED5152-14A6-6F09-2AB9-95C7B103A579}"/>
              </a:ext>
            </a:extLst>
          </p:cNvPr>
          <p:cNvSpPr>
            <a:spLocks noGrp="1" noChangeArrowheads="1"/>
          </p:cNvSpPr>
          <p:nvPr>
            <p:ph type="body" idx="4294967295"/>
          </p:nvPr>
        </p:nvSpPr>
        <p:spPr>
          <a:xfrm>
            <a:off x="457200" y="1719263"/>
            <a:ext cx="8686800" cy="4411662"/>
          </a:xfrm>
        </p:spPr>
        <p:txBody>
          <a:bodyPr/>
          <a:lstStyle/>
          <a:p>
            <a:pPr marL="0" indent="0" eaLnBrk="1" hangingPunct="1">
              <a:lnSpc>
                <a:spcPct val="80000"/>
              </a:lnSpc>
              <a:buFont typeface="Wingdings" pitchFamily="2" charset="2"/>
              <a:buNone/>
            </a:pPr>
            <a:r>
              <a:rPr lang="zh-TW" altLang="en-US" sz="3000" dirty="0"/>
              <a:t>四種資本投資評估法的結果：</a:t>
            </a:r>
            <a:endParaRPr lang="en-US" altLang="zh-TW" sz="3000" dirty="0"/>
          </a:p>
          <a:p>
            <a:pPr marL="0" indent="0" eaLnBrk="1" hangingPunct="1">
              <a:lnSpc>
                <a:spcPct val="80000"/>
              </a:lnSpc>
              <a:buFont typeface="Wingdings" pitchFamily="2" charset="2"/>
              <a:buNone/>
            </a:pPr>
            <a:endParaRPr lang="en-US" altLang="zh-TW" sz="2600" dirty="0"/>
          </a:p>
          <a:p>
            <a:pPr marL="0" indent="0" eaLnBrk="1" hangingPunct="1">
              <a:buFont typeface="Wingdings" pitchFamily="2" charset="2"/>
              <a:buNone/>
            </a:pPr>
            <a:r>
              <a:rPr lang="en-US" altLang="zh-TW" sz="2600" dirty="0"/>
              <a:t> </a:t>
            </a:r>
            <a:r>
              <a:rPr lang="zh-TW" altLang="en-US" sz="2600" dirty="0"/>
              <a:t>淨現值</a:t>
            </a:r>
            <a:r>
              <a:rPr lang="en-US" altLang="zh-TW" sz="2600" dirty="0"/>
              <a:t> = -$</a:t>
            </a:r>
            <a:r>
              <a:rPr lang="en-US" altLang="zh-HK" sz="2800" dirty="0"/>
              <a:t> </a:t>
            </a:r>
            <a:r>
              <a:rPr lang="en-US" altLang="zh-HK" sz="2600" dirty="0"/>
              <a:t>60,717.51</a:t>
            </a:r>
            <a:r>
              <a:rPr lang="en-US" altLang="zh-TW" sz="2600" dirty="0"/>
              <a:t> </a:t>
            </a:r>
            <a:r>
              <a:rPr lang="zh-TW" altLang="en-US" sz="2600" dirty="0"/>
              <a:t>（負數，否決）</a:t>
            </a:r>
            <a:endParaRPr lang="en-US" altLang="zh-TW" sz="2600" dirty="0"/>
          </a:p>
          <a:p>
            <a:pPr marL="0" indent="0" eaLnBrk="1" hangingPunct="1">
              <a:buFont typeface="Wingdings" pitchFamily="2" charset="2"/>
              <a:buNone/>
            </a:pPr>
            <a:r>
              <a:rPr lang="en-US" altLang="zh-TW" sz="2600" dirty="0"/>
              <a:t> </a:t>
            </a:r>
            <a:r>
              <a:rPr lang="zh-HK" altLang="en-US" sz="2600" dirty="0"/>
              <a:t>內部報酬率</a:t>
            </a:r>
            <a:r>
              <a:rPr lang="en-US" altLang="zh-TW" sz="2600" dirty="0"/>
              <a:t>= 7.117% </a:t>
            </a:r>
            <a:r>
              <a:rPr lang="zh-TW" altLang="en-US" sz="2600" dirty="0"/>
              <a:t>（＜所需回報率</a:t>
            </a:r>
            <a:r>
              <a:rPr lang="en-US" altLang="zh-HK" sz="2600" dirty="0"/>
              <a:t>10%</a:t>
            </a:r>
            <a:r>
              <a:rPr lang="zh-TW" altLang="en-US" sz="2600" dirty="0"/>
              <a:t>，否決）</a:t>
            </a:r>
            <a:endParaRPr lang="en-US" altLang="zh-TW" sz="2600" dirty="0"/>
          </a:p>
          <a:p>
            <a:pPr marL="0" indent="0" eaLnBrk="1" hangingPunct="1">
              <a:buFont typeface="Wingdings" pitchFamily="2" charset="2"/>
              <a:buNone/>
            </a:pPr>
            <a:r>
              <a:rPr lang="en-US" altLang="zh-TW" sz="2600" dirty="0"/>
              <a:t> </a:t>
            </a:r>
            <a:r>
              <a:rPr lang="zh-HK" altLang="en-US" sz="2600" dirty="0"/>
              <a:t>會計報酬率</a:t>
            </a:r>
            <a:r>
              <a:rPr lang="en-US" altLang="zh-TW" sz="2600" dirty="0"/>
              <a:t>= 49.3%</a:t>
            </a:r>
            <a:r>
              <a:rPr lang="zh-TW" altLang="en-US" sz="2600" dirty="0"/>
              <a:t>（＜</a:t>
            </a:r>
            <a:r>
              <a:rPr lang="en-US" altLang="zh-TW" sz="2600" dirty="0"/>
              <a:t>70%</a:t>
            </a:r>
            <a:r>
              <a:rPr lang="zh-TW" altLang="en-US" sz="2600" dirty="0"/>
              <a:t>，否決）</a:t>
            </a:r>
            <a:endParaRPr lang="en-US" altLang="zh-TW" sz="2600" dirty="0"/>
          </a:p>
          <a:p>
            <a:pPr marL="0" indent="0" eaLnBrk="1" hangingPunct="1">
              <a:buFont typeface="Wingdings" pitchFamily="2" charset="2"/>
              <a:buNone/>
            </a:pPr>
            <a:r>
              <a:rPr lang="en-US" altLang="zh-HK" sz="2600" dirty="0"/>
              <a:t> </a:t>
            </a:r>
            <a:r>
              <a:rPr lang="zh-HK" altLang="en-US" sz="2600" dirty="0"/>
              <a:t>回收期</a:t>
            </a:r>
            <a:r>
              <a:rPr lang="zh-TW" altLang="en-US" sz="2600" dirty="0"/>
              <a:t>（＞</a:t>
            </a:r>
            <a:r>
              <a:rPr lang="en-US" altLang="zh-TW" sz="2600" dirty="0"/>
              <a:t>3</a:t>
            </a:r>
            <a:r>
              <a:rPr lang="zh-TW" altLang="en-US" sz="2600" dirty="0"/>
              <a:t>年，否決）</a:t>
            </a:r>
            <a:endParaRPr lang="en-US" altLang="zh-TW" sz="2600" b="1" dirty="0"/>
          </a:p>
          <a:p>
            <a:pPr marL="0" indent="0" eaLnBrk="1" hangingPunct="1">
              <a:lnSpc>
                <a:spcPct val="80000"/>
              </a:lnSpc>
              <a:buFont typeface="Wingdings" pitchFamily="2" charset="2"/>
              <a:buChar char="Ø"/>
            </a:pPr>
            <a:endParaRPr lang="en-US" altLang="zh-TW" sz="2600" b="1" dirty="0"/>
          </a:p>
          <a:p>
            <a:pPr marL="0" indent="0" eaLnBrk="1" hangingPunct="1">
              <a:lnSpc>
                <a:spcPct val="80000"/>
              </a:lnSpc>
              <a:buFont typeface="Wingdings" pitchFamily="2" charset="2"/>
              <a:buNone/>
            </a:pPr>
            <a:r>
              <a:rPr lang="zh-TW" altLang="en-US" sz="3000" dirty="0"/>
              <a:t>總括而言，偉文應否決投資。</a:t>
            </a:r>
            <a:endParaRPr lang="en-US" altLang="zh-HK" sz="3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a:extLst>
              <a:ext uri="{FF2B5EF4-FFF2-40B4-BE49-F238E27FC236}">
                <a16:creationId xmlns:a16="http://schemas.microsoft.com/office/drawing/2014/main" id="{91351730-BBFD-D991-44AA-56D50D9B24AB}"/>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A8F74F1C-3E13-5149-9900-35DD338DC194}" type="slidenum">
              <a:rPr kumimoji="0" lang="en-US" altLang="zh-TW" smtClean="0"/>
              <a:pPr/>
              <a:t>55</a:t>
            </a:fld>
            <a:endParaRPr kumimoji="0" lang="en-US" altLang="zh-TW"/>
          </a:p>
        </p:txBody>
      </p:sp>
      <p:sp>
        <p:nvSpPr>
          <p:cNvPr id="115715" name="Rectangle 2">
            <a:extLst>
              <a:ext uri="{FF2B5EF4-FFF2-40B4-BE49-F238E27FC236}">
                <a16:creationId xmlns:a16="http://schemas.microsoft.com/office/drawing/2014/main" id="{4F3F1DF1-D4DF-797C-D0D0-FE51A5715609}"/>
              </a:ext>
            </a:extLst>
          </p:cNvPr>
          <p:cNvSpPr>
            <a:spLocks noGrp="1" noChangeArrowheads="1"/>
          </p:cNvSpPr>
          <p:nvPr>
            <p:ph type="title" idx="4294967295"/>
          </p:nvPr>
        </p:nvSpPr>
        <p:spPr>
          <a:xfrm>
            <a:off x="487363" y="393701"/>
            <a:ext cx="7543800" cy="965024"/>
          </a:xfrm>
        </p:spPr>
        <p:txBody>
          <a:bodyPr/>
          <a:lstStyle/>
          <a:p>
            <a:pPr eaLnBrk="1" hangingPunct="1"/>
            <a:r>
              <a:rPr lang="zh-TW" altLang="en-US" dirty="0"/>
              <a:t>個案二 </a:t>
            </a:r>
            <a:r>
              <a:rPr lang="en-US" altLang="zh-CN" dirty="0" smtClean="0"/>
              <a:t>:</a:t>
            </a:r>
            <a:r>
              <a:rPr lang="zh-TW" altLang="en-US" dirty="0" smtClean="0"/>
              <a:t> </a:t>
            </a:r>
            <a:r>
              <a:rPr lang="zh-TW" altLang="en-US" dirty="0"/>
              <a:t>應否購買新貨車？</a:t>
            </a:r>
            <a:endParaRPr lang="en-US" altLang="zh-HK" dirty="0"/>
          </a:p>
        </p:txBody>
      </p:sp>
      <p:sp>
        <p:nvSpPr>
          <p:cNvPr id="115716" name="Rectangle 3">
            <a:extLst>
              <a:ext uri="{FF2B5EF4-FFF2-40B4-BE49-F238E27FC236}">
                <a16:creationId xmlns:a16="http://schemas.microsoft.com/office/drawing/2014/main" id="{35133C7E-1774-EF21-F8ED-BACD0627DCF9}"/>
              </a:ext>
            </a:extLst>
          </p:cNvPr>
          <p:cNvSpPr>
            <a:spLocks noGrp="1" noChangeArrowheads="1"/>
          </p:cNvSpPr>
          <p:nvPr>
            <p:ph type="body" idx="4294967295"/>
          </p:nvPr>
        </p:nvSpPr>
        <p:spPr>
          <a:xfrm>
            <a:off x="506413" y="1898650"/>
            <a:ext cx="7607300" cy="2881313"/>
          </a:xfrm>
        </p:spPr>
        <p:txBody>
          <a:bodyPr/>
          <a:lstStyle/>
          <a:p>
            <a:pPr marL="0" indent="0" eaLnBrk="1" hangingPunct="1">
              <a:buFont typeface="Wingdings" pitchFamily="2" charset="2"/>
              <a:buNone/>
            </a:pPr>
            <a:r>
              <a:rPr lang="zh-TW" altLang="en-US" dirty="0"/>
              <a:t>根據學生工作紙第</a:t>
            </a:r>
            <a:r>
              <a:rPr lang="en-US" altLang="zh-TW" dirty="0"/>
              <a:t>6</a:t>
            </a:r>
            <a:r>
              <a:rPr lang="zh-TW" altLang="en-US" dirty="0"/>
              <a:t>頁的個案詳情，利用</a:t>
            </a:r>
            <a:r>
              <a:rPr lang="zh-TW" altLang="zh-HK" dirty="0"/>
              <a:t>四種資本投資評估</a:t>
            </a:r>
            <a:r>
              <a:rPr lang="zh-TW" altLang="en-US" dirty="0"/>
              <a:t>方</a:t>
            </a:r>
            <a:r>
              <a:rPr lang="zh-TW" altLang="zh-HK" dirty="0"/>
              <a:t>法</a:t>
            </a:r>
            <a:r>
              <a:rPr lang="zh-TW" altLang="en-US" u="sng" dirty="0"/>
              <a:t>判斷應否購買新貨車</a:t>
            </a:r>
            <a:r>
              <a:rPr lang="zh-TW" altLang="en-US" dirty="0"/>
              <a:t>。</a:t>
            </a:r>
            <a:endParaRPr lang="en-US" altLang="zh-HK" dirty="0"/>
          </a:p>
          <a:p>
            <a:pPr marL="0" indent="0" eaLnBrk="1" hangingPunct="1">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6">
            <a:extLst>
              <a:ext uri="{FF2B5EF4-FFF2-40B4-BE49-F238E27FC236}">
                <a16:creationId xmlns:a16="http://schemas.microsoft.com/office/drawing/2014/main" id="{42322829-6938-267A-24EF-8D388624EEFE}"/>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FF782094-967D-C940-A454-04210D218460}" type="slidenum">
              <a:rPr kumimoji="0" lang="en-US" altLang="zh-TW" smtClean="0"/>
              <a:pPr/>
              <a:t>56</a:t>
            </a:fld>
            <a:endParaRPr kumimoji="0" lang="en-US" altLang="zh-TW"/>
          </a:p>
        </p:txBody>
      </p:sp>
      <p:sp>
        <p:nvSpPr>
          <p:cNvPr id="117763" name="Rectangle 2">
            <a:extLst>
              <a:ext uri="{FF2B5EF4-FFF2-40B4-BE49-F238E27FC236}">
                <a16:creationId xmlns:a16="http://schemas.microsoft.com/office/drawing/2014/main" id="{0F4FBB6F-091F-2AD8-4308-8CDE7ED1CA8C}"/>
              </a:ext>
            </a:extLst>
          </p:cNvPr>
          <p:cNvSpPr>
            <a:spLocks noGrp="1" noChangeArrowheads="1"/>
          </p:cNvSpPr>
          <p:nvPr>
            <p:ph type="title" idx="4294967295"/>
          </p:nvPr>
        </p:nvSpPr>
        <p:spPr>
          <a:xfrm>
            <a:off x="457200" y="398463"/>
            <a:ext cx="7543800" cy="960261"/>
          </a:xfrm>
        </p:spPr>
        <p:txBody>
          <a:bodyPr/>
          <a:lstStyle/>
          <a:p>
            <a:pPr eaLnBrk="1" hangingPunct="1"/>
            <a:r>
              <a:rPr lang="zh-TW" altLang="en-US" dirty="0"/>
              <a:t>個案二 </a:t>
            </a:r>
            <a:r>
              <a:rPr lang="en-US" altLang="zh-CN" dirty="0" smtClean="0"/>
              <a:t>:</a:t>
            </a:r>
            <a:r>
              <a:rPr lang="zh-TW" altLang="en-US" dirty="0" smtClean="0"/>
              <a:t> </a:t>
            </a:r>
            <a:r>
              <a:rPr lang="zh-TW" altLang="en-US" dirty="0"/>
              <a:t>應否購買新貨車？</a:t>
            </a:r>
            <a:endParaRPr lang="en-US" altLang="zh-HK" dirty="0">
              <a:solidFill>
                <a:schemeClr val="tx1"/>
              </a:solidFill>
            </a:endParaRPr>
          </a:p>
        </p:txBody>
      </p:sp>
      <p:sp>
        <p:nvSpPr>
          <p:cNvPr id="117764" name="Rectangle 3">
            <a:extLst>
              <a:ext uri="{FF2B5EF4-FFF2-40B4-BE49-F238E27FC236}">
                <a16:creationId xmlns:a16="http://schemas.microsoft.com/office/drawing/2014/main" id="{30A1ABDA-B7AF-E33E-63BF-38FCD935B80D}"/>
              </a:ext>
            </a:extLst>
          </p:cNvPr>
          <p:cNvSpPr>
            <a:spLocks noGrp="1" noChangeArrowheads="1"/>
          </p:cNvSpPr>
          <p:nvPr>
            <p:ph type="body" idx="4294967295"/>
          </p:nvPr>
        </p:nvSpPr>
        <p:spPr>
          <a:xfrm>
            <a:off x="457200" y="1898650"/>
            <a:ext cx="8229600" cy="4022725"/>
          </a:xfrm>
        </p:spPr>
        <p:txBody>
          <a:bodyPr/>
          <a:lstStyle/>
          <a:p>
            <a:pPr marL="0" indent="0" eaLnBrk="1" hangingPunct="1">
              <a:lnSpc>
                <a:spcPct val="90000"/>
              </a:lnSpc>
              <a:buFont typeface="Wingdings" pitchFamily="2" charset="2"/>
              <a:buNone/>
            </a:pPr>
            <a:r>
              <a:rPr lang="zh-TW" altLang="en-US" b="1" dirty="0">
                <a:latin typeface="新細明體" panose="02020500000000000000" pitchFamily="18" charset="-120"/>
              </a:rPr>
              <a:t>利用淨現值法：</a:t>
            </a:r>
            <a:endParaRPr lang="en-US" altLang="zh-TW" b="1" dirty="0">
              <a:latin typeface="新細明體" panose="02020500000000000000" pitchFamily="18" charset="-120"/>
            </a:endParaRPr>
          </a:p>
          <a:p>
            <a:pPr marL="0" indent="0">
              <a:buFont typeface="Wingdings" pitchFamily="2" charset="2"/>
              <a:buNone/>
            </a:pPr>
            <a:r>
              <a:rPr lang="zh-TW" altLang="zh-HK" sz="2800" dirty="0">
                <a:latin typeface="新細明體" panose="02020500000000000000" pitchFamily="18" charset="-120"/>
              </a:rPr>
              <a:t> </a:t>
            </a:r>
            <a:r>
              <a:rPr lang="zh-TW" altLang="en-US" sz="2800" dirty="0">
                <a:latin typeface="新細明體" panose="02020500000000000000" pitchFamily="18" charset="-120"/>
              </a:rPr>
              <a:t>淨現值</a:t>
            </a:r>
            <a:r>
              <a:rPr lang="en-US" altLang="zh-HK" sz="2800" dirty="0">
                <a:ea typeface="SimSun" panose="02010600030101010101" pitchFamily="2" charset="-122"/>
              </a:rPr>
              <a:t> = -$120,000 + $46,000/(1+12%)</a:t>
            </a:r>
            <a:r>
              <a:rPr lang="en-US" altLang="zh-HK" sz="2800" baseline="30000" dirty="0">
                <a:ea typeface="SimSun" panose="02010600030101010101" pitchFamily="2" charset="-122"/>
              </a:rPr>
              <a:t>1</a:t>
            </a:r>
            <a:r>
              <a:rPr lang="en-US" altLang="zh-HK" sz="2800" dirty="0">
                <a:ea typeface="SimSun" panose="02010600030101010101" pitchFamily="2" charset="-122"/>
              </a:rPr>
              <a:t> +    $60,000/(1+12%)</a:t>
            </a:r>
            <a:r>
              <a:rPr lang="en-US" altLang="zh-HK" sz="2800" baseline="30000" dirty="0">
                <a:ea typeface="SimSun" panose="02010600030101010101" pitchFamily="2" charset="-122"/>
              </a:rPr>
              <a:t>2</a:t>
            </a:r>
            <a:r>
              <a:rPr lang="en-US" altLang="zh-HK" sz="2800" dirty="0">
                <a:ea typeface="SimSun" panose="02010600030101010101" pitchFamily="2" charset="-122"/>
              </a:rPr>
              <a:t> + $60,000/(1+12%)</a:t>
            </a:r>
            <a:r>
              <a:rPr lang="en-US" altLang="zh-HK" sz="2800" baseline="30000" dirty="0">
                <a:ea typeface="SimSun" panose="02010600030101010101" pitchFamily="2" charset="-122"/>
              </a:rPr>
              <a:t>3</a:t>
            </a:r>
            <a:r>
              <a:rPr lang="en-US" altLang="zh-HK" sz="2800" dirty="0">
                <a:ea typeface="SimSun" panose="02010600030101010101" pitchFamily="2" charset="-122"/>
              </a:rPr>
              <a:t>     </a:t>
            </a:r>
            <a:endParaRPr lang="zh-TW" altLang="zh-HK" sz="2800" dirty="0">
              <a:ea typeface="SimSun" panose="02010600030101010101" pitchFamily="2" charset="-122"/>
            </a:endParaRPr>
          </a:p>
          <a:p>
            <a:pPr marL="0" indent="0">
              <a:buFont typeface="Wingdings" pitchFamily="2" charset="2"/>
              <a:buNone/>
            </a:pPr>
            <a:r>
              <a:rPr lang="en-US" altLang="zh-HK" sz="2800" dirty="0">
                <a:ea typeface="SimSun" panose="02010600030101010101" pitchFamily="2" charset="-122"/>
              </a:rPr>
              <a:t>= -$120,000 + $131,609.81                             </a:t>
            </a:r>
            <a:endParaRPr lang="zh-TW" altLang="zh-HK" sz="2800" dirty="0">
              <a:ea typeface="SimSun" panose="02010600030101010101" pitchFamily="2" charset="-122"/>
            </a:endParaRPr>
          </a:p>
          <a:p>
            <a:pPr marL="0" lvl="0" indent="0">
              <a:buClr>
                <a:srgbClr val="330066"/>
              </a:buClr>
              <a:buNone/>
            </a:pPr>
            <a:r>
              <a:rPr lang="en-US" altLang="zh-HK" sz="2800" dirty="0">
                <a:ea typeface="SimSun" panose="02010600030101010101" pitchFamily="2" charset="-122"/>
              </a:rPr>
              <a:t>= </a:t>
            </a:r>
            <a:r>
              <a:rPr lang="en-US" altLang="zh-HK" sz="2800" dirty="0">
                <a:solidFill>
                  <a:srgbClr val="000000"/>
                </a:solidFill>
                <a:ea typeface="SimSun" panose="02010600030101010101" pitchFamily="2" charset="-122"/>
              </a:rPr>
              <a:t>$</a:t>
            </a:r>
            <a:r>
              <a:rPr lang="en-US" altLang="zh-HK" sz="2800" dirty="0" smtClean="0">
                <a:solidFill>
                  <a:srgbClr val="000000"/>
                </a:solidFill>
                <a:ea typeface="SimSun" panose="02010600030101010101" pitchFamily="2" charset="-122"/>
              </a:rPr>
              <a:t>11,609.81 </a:t>
            </a:r>
            <a:endParaRPr lang="en-US" altLang="zh-TW" sz="2800" dirty="0">
              <a:solidFill>
                <a:srgbClr val="000000"/>
              </a:solidFill>
              <a:ea typeface="SimSun" panose="02010600030101010101" pitchFamily="2" charset="-122"/>
            </a:endParaRPr>
          </a:p>
          <a:p>
            <a:pPr marL="0" indent="0">
              <a:buFont typeface="Wingdings" pitchFamily="2" charset="2"/>
              <a:buNone/>
            </a:pPr>
            <a:endParaRPr lang="en-US" altLang="zh-TW" sz="2800" dirty="0">
              <a:ea typeface="SimSun" panose="02010600030101010101" pitchFamily="2" charset="-122"/>
            </a:endParaRPr>
          </a:p>
          <a:p>
            <a:pPr marL="0" indent="0" eaLnBrk="1" hangingPunct="1">
              <a:lnSpc>
                <a:spcPct val="90000"/>
              </a:lnSpc>
              <a:buFont typeface="Wingdings" pitchFamily="2" charset="2"/>
              <a:buNone/>
            </a:pPr>
            <a:endParaRPr lang="en-US" altLang="zh-TW" dirty="0">
              <a:latin typeface="新細明體" panose="02020500000000000000" pitchFamily="18" charset="-120"/>
            </a:endParaRPr>
          </a:p>
          <a:p>
            <a:pPr marL="0" indent="0" eaLnBrk="1" hangingPunct="1">
              <a:lnSpc>
                <a:spcPct val="90000"/>
              </a:lnSpc>
              <a:buFont typeface="Wingdings" pitchFamily="2" charset="2"/>
              <a:buNone/>
            </a:pPr>
            <a:r>
              <a:rPr lang="zh-TW" altLang="en-US" dirty="0">
                <a:latin typeface="新細明體" panose="02020500000000000000" pitchFamily="18" charset="-120"/>
              </a:rPr>
              <a:t>淨現值為正數，可</a:t>
            </a:r>
            <a:r>
              <a:rPr lang="zh-TW" altLang="en-US" b="1" dirty="0">
                <a:latin typeface="新細明體" panose="02020500000000000000" pitchFamily="18" charset="-120"/>
              </a:rPr>
              <a:t>接受</a:t>
            </a:r>
            <a:r>
              <a:rPr lang="zh-TW" altLang="en-US" dirty="0">
                <a:latin typeface="新細明體" panose="02020500000000000000" pitchFamily="18" charset="-120"/>
              </a:rPr>
              <a:t>計劃。</a:t>
            </a:r>
            <a:endParaRPr lang="en-US" altLang="zh-HK" dirty="0">
              <a:latin typeface="新細明體" panose="02020500000000000000" pitchFamily="18" charset="-120"/>
            </a:endParaRPr>
          </a:p>
        </p:txBody>
      </p:sp>
      <p:sp>
        <p:nvSpPr>
          <p:cNvPr id="117765" name="Rectangle 8">
            <a:extLst>
              <a:ext uri="{FF2B5EF4-FFF2-40B4-BE49-F238E27FC236}">
                <a16:creationId xmlns:a16="http://schemas.microsoft.com/office/drawing/2014/main" id="{92993C0B-F216-FCCD-3854-1CD38F5B4642}"/>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endParaRPr lang="en-US" altLang="zh-HK" sz="1800">
              <a:cs typeface="Arial" panose="020B0604020202020204"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a:extLst>
              <a:ext uri="{FF2B5EF4-FFF2-40B4-BE49-F238E27FC236}">
                <a16:creationId xmlns:a16="http://schemas.microsoft.com/office/drawing/2014/main" id="{8B3287F2-33D5-1AA6-DA91-D75DF4A093D9}"/>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2A6ADC99-678A-2B49-8DC9-2B718C43CA2E}" type="slidenum">
              <a:rPr kumimoji="0" lang="en-US" altLang="zh-TW" smtClean="0"/>
              <a:pPr/>
              <a:t>57</a:t>
            </a:fld>
            <a:endParaRPr kumimoji="0" lang="en-US" altLang="zh-TW"/>
          </a:p>
        </p:txBody>
      </p:sp>
      <p:sp>
        <p:nvSpPr>
          <p:cNvPr id="119811" name="Rectangle 3">
            <a:extLst>
              <a:ext uri="{FF2B5EF4-FFF2-40B4-BE49-F238E27FC236}">
                <a16:creationId xmlns:a16="http://schemas.microsoft.com/office/drawing/2014/main" id="{610568C1-28E2-945F-3269-A1EBD78B02F0}"/>
              </a:ext>
            </a:extLst>
          </p:cNvPr>
          <p:cNvSpPr>
            <a:spLocks noGrp="1" noChangeArrowheads="1"/>
          </p:cNvSpPr>
          <p:nvPr>
            <p:ph type="body" idx="4294967295"/>
          </p:nvPr>
        </p:nvSpPr>
        <p:spPr>
          <a:xfrm>
            <a:off x="538163" y="3101975"/>
            <a:ext cx="8356600" cy="1981200"/>
          </a:xfrm>
        </p:spPr>
        <p:txBody>
          <a:bodyPr/>
          <a:lstStyle/>
          <a:p>
            <a:pPr marL="0" indent="0" eaLnBrk="1" hangingPunct="1">
              <a:buFont typeface="Wingdings" pitchFamily="2" charset="2"/>
              <a:buNone/>
            </a:pPr>
            <a:r>
              <a:rPr lang="zh-HK" altLang="en-US" dirty="0"/>
              <a:t>內部報酬率</a:t>
            </a:r>
            <a:r>
              <a:rPr lang="en-US" altLang="zh-HK" dirty="0"/>
              <a:t>(18.328%)</a:t>
            </a:r>
            <a:r>
              <a:rPr lang="zh-TW" altLang="en-US" dirty="0"/>
              <a:t>＞所需回報率</a:t>
            </a:r>
            <a:r>
              <a:rPr lang="en-US" altLang="zh-TW" dirty="0"/>
              <a:t>(12%)</a:t>
            </a:r>
          </a:p>
          <a:p>
            <a:pPr marL="0" indent="0" eaLnBrk="1" hangingPunct="1">
              <a:buFont typeface="Wingdings" pitchFamily="2" charset="2"/>
              <a:buNone/>
            </a:pPr>
            <a:endParaRPr lang="en-US" altLang="zh-TW" dirty="0"/>
          </a:p>
          <a:p>
            <a:pPr marL="0" indent="0" eaLnBrk="1" hangingPunct="1">
              <a:buFont typeface="Wingdings" pitchFamily="2" charset="2"/>
              <a:buNone/>
            </a:pPr>
            <a:r>
              <a:rPr lang="en-US" altLang="zh-TW" dirty="0">
                <a:sym typeface="Wingdings" pitchFamily="2" charset="2"/>
              </a:rPr>
              <a:t> </a:t>
            </a:r>
            <a:r>
              <a:rPr lang="zh-TW" altLang="en-US" b="1" dirty="0">
                <a:sym typeface="Wingdings" pitchFamily="2" charset="2"/>
              </a:rPr>
              <a:t>可接受！</a:t>
            </a:r>
            <a:endParaRPr lang="en-US" altLang="zh-TW" b="1" dirty="0"/>
          </a:p>
          <a:p>
            <a:pPr marL="0" indent="0" eaLnBrk="1" hangingPunct="1">
              <a:buFont typeface="Wingdings" pitchFamily="2" charset="2"/>
              <a:buNone/>
            </a:pPr>
            <a:endParaRPr lang="en-US" altLang="zh-HK" b="1" dirty="0"/>
          </a:p>
        </p:txBody>
      </p:sp>
      <p:sp>
        <p:nvSpPr>
          <p:cNvPr id="119812" name="文字方塊 2">
            <a:extLst>
              <a:ext uri="{FF2B5EF4-FFF2-40B4-BE49-F238E27FC236}">
                <a16:creationId xmlns:a16="http://schemas.microsoft.com/office/drawing/2014/main" id="{E905B7CF-629B-D08A-01DC-951144EB0D10}"/>
              </a:ext>
            </a:extLst>
          </p:cNvPr>
          <p:cNvSpPr txBox="1">
            <a:spLocks noChangeArrowheads="1"/>
          </p:cNvSpPr>
          <p:nvPr/>
        </p:nvSpPr>
        <p:spPr bwMode="auto">
          <a:xfrm>
            <a:off x="539750" y="2306638"/>
            <a:ext cx="7272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sz="3200" b="1"/>
              <a:t>利用</a:t>
            </a:r>
            <a:r>
              <a:rPr lang="zh-TW" altLang="zh-HK" sz="3200" b="1"/>
              <a:t>內部報酬率</a:t>
            </a:r>
            <a:r>
              <a:rPr lang="zh-TW" altLang="en-US" sz="3200" b="1"/>
              <a:t>法：</a:t>
            </a:r>
            <a:endParaRPr lang="en-US" altLang="zh-TW" sz="3200" b="1"/>
          </a:p>
        </p:txBody>
      </p:sp>
      <p:sp>
        <p:nvSpPr>
          <p:cNvPr id="7" name="Rectangle 2">
            <a:extLst>
              <a:ext uri="{FF2B5EF4-FFF2-40B4-BE49-F238E27FC236}">
                <a16:creationId xmlns:a16="http://schemas.microsoft.com/office/drawing/2014/main" id="{0F4FBB6F-091F-2AD8-4308-8CDE7ED1CA8C}"/>
              </a:ext>
            </a:extLst>
          </p:cNvPr>
          <p:cNvSpPr txBox="1">
            <a:spLocks noChangeArrowheads="1"/>
          </p:cNvSpPr>
          <p:nvPr/>
        </p:nvSpPr>
        <p:spPr bwMode="auto">
          <a:xfrm>
            <a:off x="457200" y="398463"/>
            <a:ext cx="7543800" cy="96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smtClean="0"/>
              <a:t>個案二 </a:t>
            </a:r>
            <a:r>
              <a:rPr lang="en-US" altLang="zh-CN" kern="0" smtClean="0"/>
              <a:t>:</a:t>
            </a:r>
            <a:r>
              <a:rPr lang="zh-TW" altLang="en-US" kern="0" smtClean="0"/>
              <a:t> 應否購買新貨車？</a:t>
            </a:r>
            <a:endParaRPr lang="en-US" altLang="zh-HK" kern="0" dirty="0">
              <a:solidFill>
                <a:schemeClr val="tx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a:extLst>
              <a:ext uri="{FF2B5EF4-FFF2-40B4-BE49-F238E27FC236}">
                <a16:creationId xmlns:a16="http://schemas.microsoft.com/office/drawing/2014/main" id="{BD4D10AA-91B4-1347-5FDA-9BA0784DEDA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713D2D4-1A97-4F47-89A3-57EDDF59DDE3}" type="slidenum">
              <a:rPr kumimoji="0" lang="en-US" altLang="zh-TW" smtClean="0"/>
              <a:pPr/>
              <a:t>58</a:t>
            </a:fld>
            <a:endParaRPr kumimoji="0" lang="en-US" altLang="zh-TW"/>
          </a:p>
        </p:txBody>
      </p:sp>
      <p:sp>
        <p:nvSpPr>
          <p:cNvPr id="121859" name="Rectangle 3">
            <a:extLst>
              <a:ext uri="{FF2B5EF4-FFF2-40B4-BE49-F238E27FC236}">
                <a16:creationId xmlns:a16="http://schemas.microsoft.com/office/drawing/2014/main" id="{07E2D5B8-AAA3-FB60-A48A-9A1F71D4A3AC}"/>
              </a:ext>
            </a:extLst>
          </p:cNvPr>
          <p:cNvSpPr>
            <a:spLocks noGrp="1" noChangeArrowheads="1"/>
          </p:cNvSpPr>
          <p:nvPr>
            <p:ph type="body" idx="4294967295"/>
          </p:nvPr>
        </p:nvSpPr>
        <p:spPr>
          <a:xfrm>
            <a:off x="387350" y="3167063"/>
            <a:ext cx="8367713" cy="1870075"/>
          </a:xfrm>
        </p:spPr>
        <p:txBody>
          <a:bodyPr/>
          <a:lstStyle/>
          <a:p>
            <a:pPr eaLnBrk="1" hangingPunct="1">
              <a:spcAft>
                <a:spcPts val="1200"/>
              </a:spcAft>
              <a:buFont typeface="Wingdings" pitchFamily="2" charset="2"/>
              <a:buNone/>
            </a:pPr>
            <a:r>
              <a:rPr lang="en-US" altLang="zh-TW" dirty="0"/>
              <a:t> </a:t>
            </a:r>
            <a:r>
              <a:rPr lang="zh-HK" altLang="en-US" dirty="0"/>
              <a:t>會計報酬率</a:t>
            </a:r>
            <a:r>
              <a:rPr lang="en-US" altLang="zh-TW" dirty="0"/>
              <a:t>(</a:t>
            </a:r>
            <a:r>
              <a:rPr lang="zh-TW" altLang="en-US" sz="2400" dirty="0"/>
              <a:t>即</a:t>
            </a:r>
            <a:r>
              <a:rPr lang="en-US" altLang="zh-TW" sz="2400" dirty="0"/>
              <a:t>63.23%</a:t>
            </a:r>
            <a:r>
              <a:rPr lang="en-US" altLang="zh-TW" dirty="0"/>
              <a:t>) </a:t>
            </a:r>
            <a:r>
              <a:rPr lang="zh-TW" altLang="en-US" dirty="0"/>
              <a:t>＞</a:t>
            </a:r>
            <a:r>
              <a:rPr lang="en-US" altLang="zh-TW" dirty="0"/>
              <a:t> </a:t>
            </a:r>
            <a:r>
              <a:rPr lang="zh-TW" altLang="en-US" dirty="0"/>
              <a:t>目標回報率</a:t>
            </a:r>
            <a:r>
              <a:rPr lang="en-US" altLang="zh-TW" dirty="0"/>
              <a:t>(</a:t>
            </a:r>
            <a:r>
              <a:rPr lang="zh-TW" altLang="en-US" sz="2400" dirty="0"/>
              <a:t>即</a:t>
            </a:r>
            <a:r>
              <a:rPr lang="en-US" altLang="zh-TW" sz="2400" dirty="0"/>
              <a:t>40%</a:t>
            </a:r>
            <a:r>
              <a:rPr lang="en-US" altLang="zh-TW" dirty="0"/>
              <a:t>)</a:t>
            </a:r>
            <a:endParaRPr lang="en-US" altLang="zh-TW" sz="4000" dirty="0"/>
          </a:p>
          <a:p>
            <a:pPr eaLnBrk="1" hangingPunct="1">
              <a:buFont typeface="Wingdings" pitchFamily="2" charset="2"/>
              <a:buNone/>
            </a:pPr>
            <a:r>
              <a:rPr lang="en-US" altLang="zh-TW" b="1" dirty="0">
                <a:sym typeface="Wingdings" pitchFamily="2" charset="2"/>
              </a:rPr>
              <a:t> </a:t>
            </a:r>
            <a:r>
              <a:rPr lang="zh-TW" altLang="en-US" b="1" dirty="0">
                <a:sym typeface="Wingdings" pitchFamily="2" charset="2"/>
              </a:rPr>
              <a:t>可接受！</a:t>
            </a:r>
            <a:endParaRPr lang="en-US" altLang="zh-TW" b="1" dirty="0"/>
          </a:p>
          <a:p>
            <a:pPr eaLnBrk="1" hangingPunct="1">
              <a:buFont typeface="Wingdings" pitchFamily="2" charset="2"/>
              <a:buNone/>
            </a:pPr>
            <a:endParaRPr lang="en-US" altLang="zh-HK" b="1" dirty="0"/>
          </a:p>
        </p:txBody>
      </p:sp>
      <p:sp>
        <p:nvSpPr>
          <p:cNvPr id="121860" name="文字方塊 2">
            <a:extLst>
              <a:ext uri="{FF2B5EF4-FFF2-40B4-BE49-F238E27FC236}">
                <a16:creationId xmlns:a16="http://schemas.microsoft.com/office/drawing/2014/main" id="{C4B7F852-872B-FCED-6E0C-F8227F6A7BEB}"/>
              </a:ext>
            </a:extLst>
          </p:cNvPr>
          <p:cNvSpPr txBox="1">
            <a:spLocks noChangeArrowheads="1"/>
          </p:cNvSpPr>
          <p:nvPr/>
        </p:nvSpPr>
        <p:spPr bwMode="auto">
          <a:xfrm>
            <a:off x="420688" y="2268538"/>
            <a:ext cx="6311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sz="3200" b="1"/>
              <a:t>利用</a:t>
            </a:r>
            <a:r>
              <a:rPr lang="zh-HK" altLang="en-US" sz="3200" b="1"/>
              <a:t>會計報酬率</a:t>
            </a:r>
            <a:r>
              <a:rPr lang="zh-TW" altLang="en-US" sz="3200" b="1"/>
              <a:t>法：</a:t>
            </a:r>
            <a:endParaRPr lang="en-US" altLang="zh-TW" sz="3200" b="1"/>
          </a:p>
        </p:txBody>
      </p:sp>
      <p:sp>
        <p:nvSpPr>
          <p:cNvPr id="7" name="Rectangle 2">
            <a:extLst>
              <a:ext uri="{FF2B5EF4-FFF2-40B4-BE49-F238E27FC236}">
                <a16:creationId xmlns:a16="http://schemas.microsoft.com/office/drawing/2014/main" id="{0F4FBB6F-091F-2AD8-4308-8CDE7ED1CA8C}"/>
              </a:ext>
            </a:extLst>
          </p:cNvPr>
          <p:cNvSpPr txBox="1">
            <a:spLocks noChangeArrowheads="1"/>
          </p:cNvSpPr>
          <p:nvPr/>
        </p:nvSpPr>
        <p:spPr bwMode="auto">
          <a:xfrm>
            <a:off x="457200" y="398463"/>
            <a:ext cx="7543800" cy="96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smtClean="0"/>
              <a:t>個案二 </a:t>
            </a:r>
            <a:r>
              <a:rPr lang="en-US" altLang="zh-CN" kern="0" smtClean="0"/>
              <a:t>:</a:t>
            </a:r>
            <a:r>
              <a:rPr lang="zh-TW" altLang="en-US" kern="0" smtClean="0"/>
              <a:t> 應否購買新貨車？</a:t>
            </a:r>
            <a:endParaRPr lang="en-US" altLang="zh-HK" kern="0" dirty="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a:extLst>
              <a:ext uri="{FF2B5EF4-FFF2-40B4-BE49-F238E27FC236}">
                <a16:creationId xmlns:a16="http://schemas.microsoft.com/office/drawing/2014/main" id="{05E1625A-DC41-8112-275B-0D98E05C8DD3}"/>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AFFB692-B5B1-AF4E-B631-57DDF5418CCB}" type="slidenum">
              <a:rPr kumimoji="0" lang="en-US" altLang="zh-TW" smtClean="0"/>
              <a:pPr/>
              <a:t>59</a:t>
            </a:fld>
            <a:endParaRPr kumimoji="0" lang="en-US" altLang="zh-TW"/>
          </a:p>
        </p:txBody>
      </p:sp>
      <p:sp>
        <p:nvSpPr>
          <p:cNvPr id="142340" name="Rectangle 3">
            <a:extLst>
              <a:ext uri="{FF2B5EF4-FFF2-40B4-BE49-F238E27FC236}">
                <a16:creationId xmlns:a16="http://schemas.microsoft.com/office/drawing/2014/main" id="{C17F7C58-9BCD-D59E-3F27-7EFCF6A23DB4}"/>
              </a:ext>
            </a:extLst>
          </p:cNvPr>
          <p:cNvSpPr>
            <a:spLocks noGrp="1" noChangeArrowheads="1"/>
          </p:cNvSpPr>
          <p:nvPr>
            <p:ph type="body" idx="4294967295"/>
          </p:nvPr>
        </p:nvSpPr>
        <p:spPr>
          <a:xfrm>
            <a:off x="400050" y="3068638"/>
            <a:ext cx="8367713" cy="2543175"/>
          </a:xfrm>
        </p:spPr>
        <p:txBody>
          <a:bodyPr/>
          <a:lstStyle/>
          <a:p>
            <a:pPr>
              <a:defRPr/>
            </a:pPr>
            <a:r>
              <a:rPr lang="zh-TW" altLang="en-US" sz="3600" kern="100" dirty="0"/>
              <a:t>回收期 </a:t>
            </a:r>
            <a:r>
              <a:rPr lang="en-US" altLang="zh-HK" sz="3600" kern="100" dirty="0"/>
              <a:t>= 2 </a:t>
            </a:r>
            <a:r>
              <a:rPr lang="zh-TW" altLang="en-US" sz="3600" kern="100" dirty="0"/>
              <a:t>年</a:t>
            </a:r>
            <a:r>
              <a:rPr lang="en-US" altLang="zh-HK" sz="3600" kern="100" dirty="0"/>
              <a:t> + ($120,000 - $106,000)/$60,000</a:t>
            </a:r>
          </a:p>
          <a:p>
            <a:pPr marL="0" indent="0">
              <a:buFont typeface="Wingdings" pitchFamily="2" charset="2"/>
              <a:buNone/>
              <a:defRPr/>
            </a:pPr>
            <a:r>
              <a:rPr lang="en-US" altLang="zh-HK" sz="3600" kern="100" dirty="0"/>
              <a:t>               = 2 </a:t>
            </a:r>
            <a:r>
              <a:rPr lang="zh-TW" altLang="en-US" sz="3600" kern="100" dirty="0"/>
              <a:t>年</a:t>
            </a:r>
            <a:r>
              <a:rPr lang="en-US" altLang="zh-HK" sz="3600" kern="100" dirty="0"/>
              <a:t> + 0.23 </a:t>
            </a:r>
            <a:r>
              <a:rPr lang="zh-TW" altLang="en-US" sz="3600" kern="100" dirty="0"/>
              <a:t>年</a:t>
            </a:r>
            <a:endParaRPr lang="en-US" altLang="zh-HK" sz="3600" kern="100" dirty="0"/>
          </a:p>
          <a:p>
            <a:pPr marL="0" indent="0">
              <a:buFont typeface="Wingdings" pitchFamily="2" charset="2"/>
              <a:buNone/>
              <a:defRPr/>
            </a:pPr>
            <a:r>
              <a:rPr lang="en-US" altLang="zh-HK" sz="3600" kern="100" dirty="0"/>
              <a:t>               = 2.23 </a:t>
            </a:r>
            <a:r>
              <a:rPr lang="zh-TW" altLang="en-US" sz="3600" kern="100" dirty="0"/>
              <a:t>年</a:t>
            </a:r>
            <a:endParaRPr lang="zh-TW" altLang="zh-HK" sz="3600" kern="100" dirty="0"/>
          </a:p>
          <a:p>
            <a:pPr eaLnBrk="1" hangingPunct="1">
              <a:buFont typeface="Wingdings" pitchFamily="2" charset="2"/>
              <a:buNone/>
              <a:defRPr/>
            </a:pPr>
            <a:endParaRPr lang="en-US" altLang="zh-HK" b="1" dirty="0"/>
          </a:p>
        </p:txBody>
      </p:sp>
      <p:sp>
        <p:nvSpPr>
          <p:cNvPr id="123908" name="文字方塊 2">
            <a:extLst>
              <a:ext uri="{FF2B5EF4-FFF2-40B4-BE49-F238E27FC236}">
                <a16:creationId xmlns:a16="http://schemas.microsoft.com/office/drawing/2014/main" id="{F6FED00A-2DA5-3521-6D93-9FD9F2D034AA}"/>
              </a:ext>
            </a:extLst>
          </p:cNvPr>
          <p:cNvSpPr txBox="1">
            <a:spLocks noChangeArrowheads="1"/>
          </p:cNvSpPr>
          <p:nvPr/>
        </p:nvSpPr>
        <p:spPr bwMode="auto">
          <a:xfrm>
            <a:off x="400050" y="2154238"/>
            <a:ext cx="6615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sz="3200" b="1"/>
              <a:t>利用回收期法：</a:t>
            </a:r>
            <a:endParaRPr lang="en-US" altLang="zh-TW" sz="3200" b="1"/>
          </a:p>
        </p:txBody>
      </p:sp>
      <p:sp>
        <p:nvSpPr>
          <p:cNvPr id="7" name="Rectangle 2">
            <a:extLst>
              <a:ext uri="{FF2B5EF4-FFF2-40B4-BE49-F238E27FC236}">
                <a16:creationId xmlns:a16="http://schemas.microsoft.com/office/drawing/2014/main" id="{0F4FBB6F-091F-2AD8-4308-8CDE7ED1CA8C}"/>
              </a:ext>
            </a:extLst>
          </p:cNvPr>
          <p:cNvSpPr txBox="1">
            <a:spLocks noChangeArrowheads="1"/>
          </p:cNvSpPr>
          <p:nvPr/>
        </p:nvSpPr>
        <p:spPr bwMode="auto">
          <a:xfrm>
            <a:off x="457200" y="398463"/>
            <a:ext cx="7543800" cy="96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smtClean="0"/>
              <a:t>個案二 </a:t>
            </a:r>
            <a:r>
              <a:rPr lang="en-US" altLang="zh-CN" kern="0" smtClean="0"/>
              <a:t>:</a:t>
            </a:r>
            <a:r>
              <a:rPr lang="zh-TW" altLang="en-US" kern="0" smtClean="0"/>
              <a:t> 應否購買新貨車？</a:t>
            </a:r>
            <a:endParaRPr lang="en-US" altLang="zh-HK" kern="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90EEF8FB-E743-A97F-0AA9-A717913DFF0A}"/>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68A7506-305E-3F4A-A032-D62509443914}" type="slidenum">
              <a:rPr kumimoji="0" lang="en-US" altLang="zh-TW" smtClean="0"/>
              <a:pPr/>
              <a:t>6</a:t>
            </a:fld>
            <a:endParaRPr kumimoji="0" lang="en-US" altLang="zh-TW"/>
          </a:p>
        </p:txBody>
      </p:sp>
      <p:sp>
        <p:nvSpPr>
          <p:cNvPr id="15363" name="Rectangle 2">
            <a:extLst>
              <a:ext uri="{FF2B5EF4-FFF2-40B4-BE49-F238E27FC236}">
                <a16:creationId xmlns:a16="http://schemas.microsoft.com/office/drawing/2014/main" id="{C94B4045-FAF0-552F-B335-1AF9F523AB97}"/>
              </a:ext>
            </a:extLst>
          </p:cNvPr>
          <p:cNvSpPr>
            <a:spLocks noGrp="1" noChangeArrowheads="1"/>
          </p:cNvSpPr>
          <p:nvPr>
            <p:ph type="title"/>
          </p:nvPr>
        </p:nvSpPr>
        <p:spPr>
          <a:xfrm>
            <a:off x="341313" y="277813"/>
            <a:ext cx="8005762" cy="1295400"/>
          </a:xfrm>
        </p:spPr>
        <p:txBody>
          <a:bodyPr/>
          <a:lstStyle/>
          <a:p>
            <a:pPr eaLnBrk="1" hangingPunct="1"/>
            <a:r>
              <a:rPr lang="zh-TW" altLang="en-US" dirty="0"/>
              <a:t>第一種資本投資評估方法 </a:t>
            </a:r>
            <a:r>
              <a:rPr lang="en-US" altLang="zh-TW" dirty="0"/>
              <a:t>—</a:t>
            </a:r>
            <a:r>
              <a:rPr lang="zh-TW" altLang="en-US" dirty="0"/>
              <a:t> 淨現值</a:t>
            </a:r>
            <a:endParaRPr lang="en-US" altLang="zh-TW" dirty="0"/>
          </a:p>
        </p:txBody>
      </p:sp>
      <p:sp>
        <p:nvSpPr>
          <p:cNvPr id="15364" name="Rectangle 3">
            <a:extLst>
              <a:ext uri="{FF2B5EF4-FFF2-40B4-BE49-F238E27FC236}">
                <a16:creationId xmlns:a16="http://schemas.microsoft.com/office/drawing/2014/main" id="{256A7886-C2A6-0163-38A5-7775000FEC0F}"/>
              </a:ext>
            </a:extLst>
          </p:cNvPr>
          <p:cNvSpPr>
            <a:spLocks noGrp="1" noChangeArrowheads="1"/>
          </p:cNvSpPr>
          <p:nvPr>
            <p:ph type="body" idx="1"/>
          </p:nvPr>
        </p:nvSpPr>
        <p:spPr>
          <a:xfrm>
            <a:off x="341313" y="2078038"/>
            <a:ext cx="8229600" cy="4411662"/>
          </a:xfrm>
        </p:spPr>
        <p:txBody>
          <a:bodyPr/>
          <a:lstStyle/>
          <a:p>
            <a:pPr marL="0" indent="0" eaLnBrk="1" hangingPunct="1">
              <a:buFont typeface="Wingdings" pitchFamily="2" charset="2"/>
              <a:buNone/>
            </a:pPr>
            <a:r>
              <a:rPr lang="zh-TW" altLang="en-US" dirty="0"/>
              <a:t>淨現值法直接</a:t>
            </a:r>
            <a:r>
              <a:rPr lang="zh-TW" altLang="en-US" dirty="0" smtClean="0"/>
              <a:t>計算</a:t>
            </a:r>
            <a:r>
              <a:rPr lang="zh-CN" altLang="en-US" dirty="0" smtClean="0"/>
              <a:t>有潛力的</a:t>
            </a:r>
            <a:r>
              <a:rPr lang="zh-TW" altLang="en-US" dirty="0" smtClean="0"/>
              <a:t>計劃</a:t>
            </a:r>
            <a:r>
              <a:rPr lang="zh-TW" altLang="en-US" dirty="0"/>
              <a:t>對擁有人財富的貢獻。</a:t>
            </a:r>
            <a:endParaRPr lang="en-US" altLang="zh-TW" dirty="0"/>
          </a:p>
          <a:p>
            <a:pPr marL="0" indent="0" eaLnBrk="1" hangingPunct="1">
              <a:buFont typeface="Wingdings" pitchFamily="2" charset="2"/>
              <a:buNone/>
            </a:pPr>
            <a:endParaRPr lang="en-US" altLang="zh-TW" dirty="0"/>
          </a:p>
          <a:p>
            <a:pPr marL="0" indent="0" eaLnBrk="1" hangingPunct="1">
              <a:buFont typeface="Wingdings" pitchFamily="2" charset="2"/>
              <a:buNone/>
            </a:pPr>
            <a:endParaRPr lang="en-US" altLang="zh-TW" dirty="0"/>
          </a:p>
          <a:p>
            <a:pPr marL="0" indent="0" eaLnBrk="1" hangingPunct="1">
              <a:buFont typeface="Wingdings" pitchFamily="2" charset="2"/>
              <a:buNone/>
            </a:pPr>
            <a:r>
              <a:rPr lang="zh-TW" altLang="en-US" dirty="0"/>
              <a:t>這也是評估資本投資決策的基本標準。</a:t>
            </a:r>
            <a:endParaRPr lang="en-US" altLang="zh-TW"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a:extLst>
              <a:ext uri="{FF2B5EF4-FFF2-40B4-BE49-F238E27FC236}">
                <a16:creationId xmlns:a16="http://schemas.microsoft.com/office/drawing/2014/main" id="{2F198F36-3C04-7138-300F-133A1AE61947}"/>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DE1294F-A668-FB4D-8793-61EC16063AE0}" type="slidenum">
              <a:rPr kumimoji="0" lang="en-US" altLang="zh-TW" smtClean="0"/>
              <a:pPr/>
              <a:t>60</a:t>
            </a:fld>
            <a:endParaRPr kumimoji="0" lang="en-US" altLang="zh-TW"/>
          </a:p>
        </p:txBody>
      </p:sp>
      <p:sp>
        <p:nvSpPr>
          <p:cNvPr id="125955" name="Rectangle 3">
            <a:extLst>
              <a:ext uri="{FF2B5EF4-FFF2-40B4-BE49-F238E27FC236}">
                <a16:creationId xmlns:a16="http://schemas.microsoft.com/office/drawing/2014/main" id="{BA44BC89-341D-8097-99F5-9FDC02DD1411}"/>
              </a:ext>
            </a:extLst>
          </p:cNvPr>
          <p:cNvSpPr>
            <a:spLocks noGrp="1" noChangeArrowheads="1"/>
          </p:cNvSpPr>
          <p:nvPr>
            <p:ph type="body" idx="4294967295"/>
          </p:nvPr>
        </p:nvSpPr>
        <p:spPr>
          <a:xfrm>
            <a:off x="250825" y="3128963"/>
            <a:ext cx="8367713" cy="2339975"/>
          </a:xfrm>
        </p:spPr>
        <p:txBody>
          <a:bodyPr/>
          <a:lstStyle/>
          <a:p>
            <a:pPr eaLnBrk="1" hangingPunct="1">
              <a:buFont typeface="Wingdings" pitchFamily="2" charset="2"/>
              <a:buNone/>
            </a:pPr>
            <a:r>
              <a:rPr lang="en-US" altLang="zh-TW" dirty="0"/>
              <a:t> </a:t>
            </a:r>
            <a:r>
              <a:rPr lang="zh-TW" altLang="en-US" dirty="0"/>
              <a:t>回收期</a:t>
            </a:r>
            <a:r>
              <a:rPr lang="en-US" altLang="zh-TW" dirty="0"/>
              <a:t> </a:t>
            </a:r>
            <a:r>
              <a:rPr lang="zh-TW" altLang="en-US" sz="2400" dirty="0"/>
              <a:t>（即</a:t>
            </a:r>
            <a:r>
              <a:rPr lang="en-US" altLang="zh-TW" sz="2400" dirty="0"/>
              <a:t> 2.23</a:t>
            </a:r>
            <a:r>
              <a:rPr lang="zh-TW" altLang="en-US" sz="2400" dirty="0"/>
              <a:t>年）</a:t>
            </a:r>
            <a:r>
              <a:rPr lang="zh-TW" altLang="en-US" dirty="0"/>
              <a:t>＜目標回收期</a:t>
            </a:r>
            <a:r>
              <a:rPr lang="en-US" altLang="zh-TW" dirty="0"/>
              <a:t> </a:t>
            </a:r>
            <a:r>
              <a:rPr lang="zh-TW" altLang="en-US" sz="2400" dirty="0"/>
              <a:t>（即 </a:t>
            </a:r>
            <a:r>
              <a:rPr lang="en-US" altLang="zh-TW" sz="2400" dirty="0"/>
              <a:t>3</a:t>
            </a:r>
            <a:r>
              <a:rPr lang="zh-TW" altLang="en-US" sz="2400" dirty="0"/>
              <a:t>年）</a:t>
            </a:r>
            <a:endParaRPr lang="en-US" altLang="zh-TW" dirty="0"/>
          </a:p>
          <a:p>
            <a:pPr eaLnBrk="1" hangingPunct="1">
              <a:buFont typeface="Wingdings" pitchFamily="2" charset="2"/>
              <a:buNone/>
            </a:pPr>
            <a:endParaRPr lang="en-US" altLang="zh-TW" sz="4000" dirty="0"/>
          </a:p>
          <a:p>
            <a:pPr eaLnBrk="1" hangingPunct="1">
              <a:buFont typeface="Wingdings" pitchFamily="2" charset="2"/>
              <a:buNone/>
            </a:pPr>
            <a:r>
              <a:rPr lang="en-US" altLang="zh-TW" b="1" dirty="0">
                <a:sym typeface="Wingdings" pitchFamily="2" charset="2"/>
              </a:rPr>
              <a:t>  </a:t>
            </a:r>
            <a:r>
              <a:rPr lang="zh-TW" altLang="en-US" b="1" dirty="0">
                <a:sym typeface="Wingdings" pitchFamily="2" charset="2"/>
              </a:rPr>
              <a:t>可接受！</a:t>
            </a:r>
            <a:endParaRPr lang="en-US" altLang="zh-TW" b="1" dirty="0"/>
          </a:p>
          <a:p>
            <a:pPr eaLnBrk="1" hangingPunct="1">
              <a:buFont typeface="Wingdings" pitchFamily="2" charset="2"/>
              <a:buNone/>
            </a:pPr>
            <a:endParaRPr lang="en-US" altLang="zh-HK" b="1" dirty="0"/>
          </a:p>
        </p:txBody>
      </p:sp>
      <p:sp>
        <p:nvSpPr>
          <p:cNvPr id="125956" name="文字方塊 2">
            <a:extLst>
              <a:ext uri="{FF2B5EF4-FFF2-40B4-BE49-F238E27FC236}">
                <a16:creationId xmlns:a16="http://schemas.microsoft.com/office/drawing/2014/main" id="{7E985196-AE70-DF09-64E2-88880097190F}"/>
              </a:ext>
            </a:extLst>
          </p:cNvPr>
          <p:cNvSpPr txBox="1">
            <a:spLocks noChangeArrowheads="1"/>
          </p:cNvSpPr>
          <p:nvPr/>
        </p:nvSpPr>
        <p:spPr bwMode="auto">
          <a:xfrm>
            <a:off x="407988" y="2187575"/>
            <a:ext cx="6300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sz="3200" b="1"/>
              <a:t>利用回收期法：</a:t>
            </a:r>
            <a:endParaRPr lang="en-US" altLang="zh-TW" sz="3200" b="1"/>
          </a:p>
        </p:txBody>
      </p:sp>
      <p:sp>
        <p:nvSpPr>
          <p:cNvPr id="7" name="Rectangle 2">
            <a:extLst>
              <a:ext uri="{FF2B5EF4-FFF2-40B4-BE49-F238E27FC236}">
                <a16:creationId xmlns:a16="http://schemas.microsoft.com/office/drawing/2014/main" id="{0F4FBB6F-091F-2AD8-4308-8CDE7ED1CA8C}"/>
              </a:ext>
            </a:extLst>
          </p:cNvPr>
          <p:cNvSpPr txBox="1">
            <a:spLocks noChangeArrowheads="1"/>
          </p:cNvSpPr>
          <p:nvPr/>
        </p:nvSpPr>
        <p:spPr bwMode="auto">
          <a:xfrm>
            <a:off x="457200" y="398463"/>
            <a:ext cx="7543800" cy="96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smtClean="0"/>
              <a:t>個案二 </a:t>
            </a:r>
            <a:r>
              <a:rPr lang="en-US" altLang="zh-CN" kern="0" smtClean="0"/>
              <a:t>:</a:t>
            </a:r>
            <a:r>
              <a:rPr lang="zh-TW" altLang="en-US" kern="0" smtClean="0"/>
              <a:t> 應否購買新貨車？</a:t>
            </a:r>
            <a:endParaRPr lang="en-US" altLang="zh-HK" kern="0" dirty="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a:extLst>
              <a:ext uri="{FF2B5EF4-FFF2-40B4-BE49-F238E27FC236}">
                <a16:creationId xmlns:a16="http://schemas.microsoft.com/office/drawing/2014/main" id="{7BC5CF35-3160-7A6A-C100-8EA1A9D0AD8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E68A55D-AE63-AE41-B875-B9D5BFCB96B9}" type="slidenum">
              <a:rPr kumimoji="0" lang="en-US" altLang="zh-TW" smtClean="0"/>
              <a:pPr/>
              <a:t>61</a:t>
            </a:fld>
            <a:endParaRPr kumimoji="0" lang="en-US" altLang="zh-TW"/>
          </a:p>
        </p:txBody>
      </p:sp>
      <p:sp>
        <p:nvSpPr>
          <p:cNvPr id="144388" name="Rectangle 3">
            <a:extLst>
              <a:ext uri="{FF2B5EF4-FFF2-40B4-BE49-F238E27FC236}">
                <a16:creationId xmlns:a16="http://schemas.microsoft.com/office/drawing/2014/main" id="{644C16F8-F6C8-8833-3CAA-93EF9F96B623}"/>
              </a:ext>
            </a:extLst>
          </p:cNvPr>
          <p:cNvSpPr>
            <a:spLocks noGrp="1" noChangeArrowheads="1"/>
          </p:cNvSpPr>
          <p:nvPr>
            <p:ph type="body" idx="4294967295"/>
          </p:nvPr>
        </p:nvSpPr>
        <p:spPr>
          <a:xfrm>
            <a:off x="495300" y="2065338"/>
            <a:ext cx="8229600" cy="4411662"/>
          </a:xfrm>
        </p:spPr>
        <p:txBody>
          <a:bodyPr/>
          <a:lstStyle/>
          <a:p>
            <a:pPr marL="536575" indent="-536575"/>
            <a:r>
              <a:rPr lang="zh-TW" altLang="en-US" dirty="0"/>
              <a:t>淨現值＞</a:t>
            </a:r>
            <a:r>
              <a:rPr lang="en-US" altLang="zh-TW" dirty="0"/>
              <a:t>0</a:t>
            </a:r>
            <a:r>
              <a:rPr lang="zh-TW" altLang="en-US" dirty="0"/>
              <a:t>，</a:t>
            </a:r>
            <a:endParaRPr lang="en-US" altLang="zh-TW" dirty="0"/>
          </a:p>
          <a:p>
            <a:pPr marL="536575" indent="-536575"/>
            <a:r>
              <a:rPr lang="zh-HK" altLang="en-US" dirty="0"/>
              <a:t>內部報酬率</a:t>
            </a:r>
            <a:r>
              <a:rPr lang="zh-TW" altLang="en-US" dirty="0"/>
              <a:t>＞所需回報</a:t>
            </a:r>
            <a:r>
              <a:rPr lang="zh-TW" altLang="en-US" dirty="0" smtClean="0"/>
              <a:t>率</a:t>
            </a:r>
            <a:r>
              <a:rPr lang="zh-TW" altLang="en-US" dirty="0">
                <a:solidFill>
                  <a:srgbClr val="000000"/>
                </a:solidFill>
              </a:rPr>
              <a:t>，</a:t>
            </a:r>
            <a:r>
              <a:rPr lang="zh-TW" altLang="en-US" dirty="0" smtClean="0"/>
              <a:t>以及</a:t>
            </a:r>
            <a:endParaRPr lang="en-US" altLang="zh-TW" dirty="0"/>
          </a:p>
          <a:p>
            <a:pPr marL="536575" indent="-536575"/>
            <a:r>
              <a:rPr lang="zh-HK" altLang="en-US" dirty="0"/>
              <a:t>會計報酬率</a:t>
            </a:r>
            <a:r>
              <a:rPr lang="zh-TW" altLang="en-US" dirty="0"/>
              <a:t>＞目標回報率。</a:t>
            </a:r>
            <a:endParaRPr lang="en-US" altLang="zh-TW" dirty="0"/>
          </a:p>
          <a:p>
            <a:pPr marL="536575" indent="-536575"/>
            <a:r>
              <a:rPr lang="en-US" altLang="zh-TW" dirty="0"/>
              <a:t>  </a:t>
            </a:r>
            <a:r>
              <a:rPr lang="zh-TW" altLang="en-US" dirty="0"/>
              <a:t>回收期＜目標回收期</a:t>
            </a:r>
            <a:endParaRPr lang="en-US" altLang="zh-TW" dirty="0"/>
          </a:p>
          <a:p>
            <a:pPr marL="536575" indent="-536575">
              <a:buFont typeface="Wingdings" pitchFamily="2" charset="2"/>
              <a:buNone/>
            </a:pPr>
            <a:r>
              <a:rPr lang="en-US" altLang="zh-TW" dirty="0">
                <a:sym typeface="Wingdings" pitchFamily="2" charset="2"/>
              </a:rPr>
              <a:t></a:t>
            </a:r>
            <a:r>
              <a:rPr lang="en-US" altLang="zh-TW" dirty="0"/>
              <a:t> </a:t>
            </a:r>
            <a:r>
              <a:rPr lang="zh-TW" altLang="en-US" dirty="0"/>
              <a:t>文森</a:t>
            </a:r>
            <a:r>
              <a:rPr lang="zh-TW" altLang="en-US" u="sng" dirty="0"/>
              <a:t>可接受</a:t>
            </a:r>
            <a:r>
              <a:rPr lang="zh-TW" altLang="en-US" dirty="0"/>
              <a:t>計劃並更換貨車。</a:t>
            </a:r>
            <a:endParaRPr lang="en-US" altLang="zh-HK" dirty="0"/>
          </a:p>
        </p:txBody>
      </p:sp>
      <p:sp>
        <p:nvSpPr>
          <p:cNvPr id="5" name="Rectangle 2">
            <a:extLst>
              <a:ext uri="{FF2B5EF4-FFF2-40B4-BE49-F238E27FC236}">
                <a16:creationId xmlns:a16="http://schemas.microsoft.com/office/drawing/2014/main" id="{0F4FBB6F-091F-2AD8-4308-8CDE7ED1CA8C}"/>
              </a:ext>
            </a:extLst>
          </p:cNvPr>
          <p:cNvSpPr txBox="1">
            <a:spLocks noChangeArrowheads="1"/>
          </p:cNvSpPr>
          <p:nvPr/>
        </p:nvSpPr>
        <p:spPr bwMode="auto">
          <a:xfrm>
            <a:off x="457200" y="398463"/>
            <a:ext cx="7543800" cy="96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smtClean="0"/>
              <a:t>個案二 </a:t>
            </a:r>
            <a:r>
              <a:rPr lang="en-US" altLang="zh-CN" kern="0" smtClean="0"/>
              <a:t>:</a:t>
            </a:r>
            <a:r>
              <a:rPr lang="zh-TW" altLang="en-US" kern="0" smtClean="0"/>
              <a:t> 應否購買新貨車？</a:t>
            </a:r>
            <a:endParaRPr lang="en-US" altLang="zh-HK" kern="0" dirty="0">
              <a:solidFill>
                <a:schemeClr val="tx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6">
            <a:extLst>
              <a:ext uri="{FF2B5EF4-FFF2-40B4-BE49-F238E27FC236}">
                <a16:creationId xmlns:a16="http://schemas.microsoft.com/office/drawing/2014/main" id="{FD5F9590-CB45-8338-7B52-5789CB50FF5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C2D5ADE-168A-6348-9B73-1A6A33232E70}" type="slidenum">
              <a:rPr kumimoji="0" lang="en-US" altLang="zh-TW" smtClean="0"/>
              <a:pPr/>
              <a:t>62</a:t>
            </a:fld>
            <a:endParaRPr kumimoji="0" lang="en-US" altLang="zh-TW"/>
          </a:p>
        </p:txBody>
      </p:sp>
      <p:sp>
        <p:nvSpPr>
          <p:cNvPr id="130051" name="Rectangle 2">
            <a:extLst>
              <a:ext uri="{FF2B5EF4-FFF2-40B4-BE49-F238E27FC236}">
                <a16:creationId xmlns:a16="http://schemas.microsoft.com/office/drawing/2014/main" id="{A248DCAE-9B5C-55E9-CB4E-9E8FCB294E71}"/>
              </a:ext>
            </a:extLst>
          </p:cNvPr>
          <p:cNvSpPr>
            <a:spLocks noGrp="1" noChangeArrowheads="1"/>
          </p:cNvSpPr>
          <p:nvPr>
            <p:ph type="title" idx="4294967295"/>
          </p:nvPr>
        </p:nvSpPr>
        <p:spPr>
          <a:xfrm>
            <a:off x="430083" y="188568"/>
            <a:ext cx="7740650" cy="1080143"/>
          </a:xfrm>
        </p:spPr>
        <p:txBody>
          <a:bodyPr/>
          <a:lstStyle/>
          <a:p>
            <a:pPr eaLnBrk="1" hangingPunct="1"/>
            <a:r>
              <a:rPr lang="zh-HK" altLang="en-US" dirty="0"/>
              <a:t>個案</a:t>
            </a:r>
            <a:r>
              <a:rPr lang="zh-TW" altLang="en-US" dirty="0"/>
              <a:t>三 </a:t>
            </a:r>
            <a:r>
              <a:rPr lang="en-US" altLang="zh-CN" dirty="0"/>
              <a:t>:</a:t>
            </a:r>
            <a:r>
              <a:rPr lang="zh-TW" altLang="en-US" dirty="0" smtClean="0"/>
              <a:t> </a:t>
            </a:r>
            <a:r>
              <a:rPr lang="zh-TW" altLang="en-US" dirty="0"/>
              <a:t>兩個</a:t>
            </a:r>
            <a:r>
              <a:rPr lang="zh-HK" altLang="en-US" dirty="0"/>
              <a:t>互斥項目</a:t>
            </a:r>
            <a:endParaRPr lang="en-US" altLang="zh-HK" dirty="0"/>
          </a:p>
        </p:txBody>
      </p:sp>
      <p:sp>
        <p:nvSpPr>
          <p:cNvPr id="130052" name="Rectangle 3">
            <a:extLst>
              <a:ext uri="{FF2B5EF4-FFF2-40B4-BE49-F238E27FC236}">
                <a16:creationId xmlns:a16="http://schemas.microsoft.com/office/drawing/2014/main" id="{3ED9E563-5DC3-2BA8-97A2-C6345AD80F23}"/>
              </a:ext>
            </a:extLst>
          </p:cNvPr>
          <p:cNvSpPr>
            <a:spLocks noGrp="1" noChangeArrowheads="1"/>
          </p:cNvSpPr>
          <p:nvPr>
            <p:ph type="body" idx="4294967295"/>
          </p:nvPr>
        </p:nvSpPr>
        <p:spPr>
          <a:xfrm>
            <a:off x="431800" y="1989138"/>
            <a:ext cx="7650163" cy="3419475"/>
          </a:xfrm>
        </p:spPr>
        <p:txBody>
          <a:bodyPr/>
          <a:lstStyle/>
          <a:p>
            <a:pPr marL="0" indent="0" eaLnBrk="1" hangingPunct="1">
              <a:buFont typeface="Wingdings" pitchFamily="2" charset="2"/>
              <a:buNone/>
            </a:pPr>
            <a:r>
              <a:rPr lang="zh-TW" altLang="en-US" dirty="0"/>
              <a:t>根據學生工作紙第</a:t>
            </a:r>
            <a:r>
              <a:rPr lang="en-US" altLang="zh-TW" dirty="0"/>
              <a:t>8</a:t>
            </a:r>
            <a:r>
              <a:rPr lang="zh-TW" altLang="en-US" dirty="0"/>
              <a:t>頁的個案詳情，完成相關課業。</a:t>
            </a:r>
            <a:endParaRPr lang="en-US" altLang="zh-HK"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6">
            <a:extLst>
              <a:ext uri="{FF2B5EF4-FFF2-40B4-BE49-F238E27FC236}">
                <a16:creationId xmlns:a16="http://schemas.microsoft.com/office/drawing/2014/main" id="{213C114D-F335-3EF1-32A5-ED34D0C47A6D}"/>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FAA36846-7E6D-A542-A00B-A37DF2AC1B55}" type="slidenum">
              <a:rPr kumimoji="0" lang="en-US" altLang="zh-TW" smtClean="0"/>
              <a:pPr/>
              <a:t>63</a:t>
            </a:fld>
            <a:endParaRPr kumimoji="0" lang="en-US" altLang="zh-TW"/>
          </a:p>
        </p:txBody>
      </p:sp>
      <p:sp>
        <p:nvSpPr>
          <p:cNvPr id="144388" name="Rectangle 3">
            <a:extLst>
              <a:ext uri="{FF2B5EF4-FFF2-40B4-BE49-F238E27FC236}">
                <a16:creationId xmlns:a16="http://schemas.microsoft.com/office/drawing/2014/main" id="{C983660B-F6F6-306D-F3CB-8AAC0AEF34CE}"/>
              </a:ext>
            </a:extLst>
          </p:cNvPr>
          <p:cNvSpPr>
            <a:spLocks noGrp="1" noChangeArrowheads="1"/>
          </p:cNvSpPr>
          <p:nvPr>
            <p:ph type="body" idx="4294967295"/>
          </p:nvPr>
        </p:nvSpPr>
        <p:spPr>
          <a:xfrm>
            <a:off x="457200" y="1655763"/>
            <a:ext cx="8229600" cy="4592637"/>
          </a:xfrm>
        </p:spPr>
        <p:txBody>
          <a:bodyPr/>
          <a:lstStyle/>
          <a:p>
            <a:pPr marL="0" indent="0" eaLnBrk="1" hangingPunct="1">
              <a:lnSpc>
                <a:spcPct val="90000"/>
              </a:lnSpc>
              <a:buFont typeface="Wingdings" pitchFamily="2" charset="2"/>
              <a:buNone/>
            </a:pPr>
            <a:r>
              <a:rPr lang="zh-TW" altLang="en-US" b="1" dirty="0"/>
              <a:t>課業（一）</a:t>
            </a:r>
            <a:endParaRPr lang="en-US" altLang="zh-TW" b="1" dirty="0"/>
          </a:p>
          <a:p>
            <a:pPr marL="0" indent="0" eaLnBrk="1" hangingPunct="1">
              <a:lnSpc>
                <a:spcPct val="90000"/>
              </a:lnSpc>
              <a:buFont typeface="Wingdings" pitchFamily="2" charset="2"/>
              <a:buNone/>
            </a:pPr>
            <a:r>
              <a:rPr lang="en-US" altLang="zh-TW" sz="2800" dirty="0"/>
              <a:t> </a:t>
            </a:r>
          </a:p>
          <a:p>
            <a:pPr marL="0" indent="0" eaLnBrk="1" hangingPunct="1">
              <a:lnSpc>
                <a:spcPct val="90000"/>
              </a:lnSpc>
              <a:buFont typeface="Wingdings" pitchFamily="2" charset="2"/>
              <a:buNone/>
            </a:pPr>
            <a:r>
              <a:rPr lang="zh-TW" altLang="en-US" dirty="0"/>
              <a:t>利用淨現值法：</a:t>
            </a:r>
            <a:endParaRPr lang="en-US" altLang="zh-TW" dirty="0"/>
          </a:p>
          <a:p>
            <a:pPr marL="0" indent="0" eaLnBrk="1" hangingPunct="1">
              <a:lnSpc>
                <a:spcPct val="90000"/>
              </a:lnSpc>
              <a:buFont typeface="Wingdings" pitchFamily="2" charset="2"/>
              <a:buNone/>
            </a:pPr>
            <a:endParaRPr lang="en-US" altLang="zh-TW" sz="2800" dirty="0"/>
          </a:p>
          <a:p>
            <a:pPr marL="0" indent="0"/>
            <a:r>
              <a:rPr lang="zh-TW" altLang="en-US" sz="3600" dirty="0">
                <a:ea typeface="SimSun" panose="02010600030101010101" pitchFamily="2" charset="-122"/>
              </a:rPr>
              <a:t>淨現值</a:t>
            </a:r>
            <a:r>
              <a:rPr lang="en-US" altLang="zh-HK" sz="3600" baseline="-25000" dirty="0">
                <a:ea typeface="SimSun" panose="02010600030101010101" pitchFamily="2" charset="-122"/>
              </a:rPr>
              <a:t>M </a:t>
            </a:r>
            <a:r>
              <a:rPr lang="en-US" altLang="zh-HK" sz="3600" dirty="0">
                <a:ea typeface="SimSun" panose="02010600030101010101" pitchFamily="2" charset="-122"/>
              </a:rPr>
              <a:t>= -$300 + $60/(1+10%)</a:t>
            </a:r>
            <a:r>
              <a:rPr lang="en-US" altLang="zh-HK" sz="3600" baseline="30000" dirty="0">
                <a:ea typeface="SimSun" panose="02010600030101010101" pitchFamily="2" charset="-122"/>
              </a:rPr>
              <a:t>1</a:t>
            </a:r>
            <a:r>
              <a:rPr lang="en-US" altLang="zh-HK" sz="3600" dirty="0">
                <a:ea typeface="SimSun" panose="02010600030101010101" pitchFamily="2" charset="-122"/>
              </a:rPr>
              <a:t> + $200/(1+10%)</a:t>
            </a:r>
            <a:r>
              <a:rPr lang="en-US" altLang="zh-HK" sz="3600" baseline="30000" dirty="0">
                <a:ea typeface="SimSun" panose="02010600030101010101" pitchFamily="2" charset="-122"/>
              </a:rPr>
              <a:t>2 </a:t>
            </a:r>
            <a:r>
              <a:rPr lang="en-US" altLang="zh-HK" sz="3600" dirty="0">
                <a:ea typeface="SimSun" panose="02010600030101010101" pitchFamily="2" charset="-122"/>
              </a:rPr>
              <a:t>+ $200/(1+10%)</a:t>
            </a:r>
            <a:r>
              <a:rPr lang="en-US" altLang="zh-HK" sz="3600" baseline="30000" dirty="0">
                <a:ea typeface="SimSun" panose="02010600030101010101" pitchFamily="2" charset="-122"/>
              </a:rPr>
              <a:t>3</a:t>
            </a:r>
            <a:endParaRPr lang="zh-TW" altLang="zh-HK" sz="3600" dirty="0">
              <a:ea typeface="SimSun" panose="02010600030101010101" pitchFamily="2" charset="-122"/>
            </a:endParaRPr>
          </a:p>
          <a:p>
            <a:pPr marL="0" indent="0">
              <a:buFont typeface="Wingdings" pitchFamily="2" charset="2"/>
              <a:buNone/>
            </a:pPr>
            <a:r>
              <a:rPr lang="en-US" altLang="zh-HK" sz="3600" dirty="0">
                <a:ea typeface="SimSun" panose="02010600030101010101" pitchFamily="2" charset="-122"/>
              </a:rPr>
              <a:t>			 = -$300 + $370.09 </a:t>
            </a:r>
            <a:endParaRPr lang="zh-TW" altLang="zh-HK" sz="3600" dirty="0">
              <a:ea typeface="SimSun" panose="02010600030101010101" pitchFamily="2" charset="-122"/>
            </a:endParaRPr>
          </a:p>
          <a:p>
            <a:pPr marL="0" indent="0">
              <a:buFont typeface="Wingdings" pitchFamily="2" charset="2"/>
              <a:buNone/>
            </a:pPr>
            <a:r>
              <a:rPr lang="en-US" altLang="zh-HK" sz="3600" dirty="0">
                <a:ea typeface="SimSun" panose="02010600030101010101" pitchFamily="2" charset="-122"/>
              </a:rPr>
              <a:t>             = $70.09</a:t>
            </a:r>
            <a:endParaRPr lang="zh-TW" altLang="zh-HK" sz="3600" dirty="0">
              <a:ea typeface="SimSun" panose="02010600030101010101" pitchFamily="2" charset="-122"/>
            </a:endParaRPr>
          </a:p>
          <a:p>
            <a:pPr marL="0" indent="0" eaLnBrk="1" hangingPunct="1">
              <a:lnSpc>
                <a:spcPct val="90000"/>
              </a:lnSpc>
              <a:buFont typeface="Wingdings" pitchFamily="2" charset="2"/>
              <a:buNone/>
            </a:pPr>
            <a:endParaRPr lang="en-US" altLang="zh-TW" sz="2800" dirty="0"/>
          </a:p>
          <a:p>
            <a:pPr marL="0" indent="0" eaLnBrk="1" hangingPunct="1">
              <a:lnSpc>
                <a:spcPct val="90000"/>
              </a:lnSpc>
              <a:buFont typeface="Wingdings" pitchFamily="2" charset="2"/>
              <a:buNone/>
            </a:pPr>
            <a:endParaRPr lang="en-US" altLang="zh-TW" sz="2800" dirty="0"/>
          </a:p>
          <a:p>
            <a:pPr marL="0" indent="0" eaLnBrk="1" hangingPunct="1">
              <a:lnSpc>
                <a:spcPct val="90000"/>
              </a:lnSpc>
              <a:buFont typeface="Wingdings" pitchFamily="2" charset="2"/>
              <a:buNone/>
            </a:pPr>
            <a:r>
              <a:rPr lang="en-US" altLang="zh-TW" sz="2800" dirty="0"/>
              <a:t> </a:t>
            </a:r>
            <a:endParaRPr lang="en-US" altLang="zh-HK" sz="2800" dirty="0"/>
          </a:p>
        </p:txBody>
      </p:sp>
      <p:sp>
        <p:nvSpPr>
          <p:cNvPr id="7"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341436" y="272568"/>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6">
            <a:extLst>
              <a:ext uri="{FF2B5EF4-FFF2-40B4-BE49-F238E27FC236}">
                <a16:creationId xmlns:a16="http://schemas.microsoft.com/office/drawing/2014/main" id="{0D5FABAE-F084-9C13-327D-84E6C71C967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15B6DB9-3959-2A4B-8888-B391037D8013}" type="slidenum">
              <a:rPr kumimoji="0" lang="en-US" altLang="zh-TW" smtClean="0"/>
              <a:pPr/>
              <a:t>64</a:t>
            </a:fld>
            <a:endParaRPr kumimoji="0" lang="en-US" altLang="zh-TW"/>
          </a:p>
        </p:txBody>
      </p:sp>
      <p:sp>
        <p:nvSpPr>
          <p:cNvPr id="146436" name="Rectangle 3">
            <a:extLst>
              <a:ext uri="{FF2B5EF4-FFF2-40B4-BE49-F238E27FC236}">
                <a16:creationId xmlns:a16="http://schemas.microsoft.com/office/drawing/2014/main" id="{D46405C4-50AE-8BF3-AC2A-9C7EBC5C0E26}"/>
              </a:ext>
            </a:extLst>
          </p:cNvPr>
          <p:cNvSpPr>
            <a:spLocks noGrp="1" noChangeArrowheads="1"/>
          </p:cNvSpPr>
          <p:nvPr>
            <p:ph type="body" idx="4294967295"/>
          </p:nvPr>
        </p:nvSpPr>
        <p:spPr>
          <a:xfrm>
            <a:off x="376238" y="1628775"/>
            <a:ext cx="8229600" cy="4411663"/>
          </a:xfrm>
        </p:spPr>
        <p:txBody>
          <a:bodyPr/>
          <a:lstStyle/>
          <a:p>
            <a:pPr marL="0" indent="0" eaLnBrk="1" hangingPunct="1">
              <a:buFont typeface="Wingdings" pitchFamily="2" charset="2"/>
              <a:buNone/>
            </a:pPr>
            <a:r>
              <a:rPr lang="zh-TW" altLang="en-US" b="1" dirty="0"/>
              <a:t>課業（一）</a:t>
            </a:r>
            <a:endParaRPr lang="en-US" altLang="zh-TW" b="1" dirty="0"/>
          </a:p>
          <a:p>
            <a:pPr marL="0" indent="0" eaLnBrk="1" hangingPunct="1">
              <a:buFont typeface="Wingdings" pitchFamily="2" charset="2"/>
              <a:buNone/>
            </a:pPr>
            <a:r>
              <a:rPr lang="zh-TW" altLang="en-US" dirty="0"/>
              <a:t>利用淨現值法：</a:t>
            </a:r>
            <a:endParaRPr lang="en-US" altLang="zh-TW" dirty="0"/>
          </a:p>
          <a:p>
            <a:pPr marL="0" indent="0" eaLnBrk="1" hangingPunct="1">
              <a:buFont typeface="Wingdings" pitchFamily="2" charset="2"/>
              <a:buNone/>
            </a:pPr>
            <a:r>
              <a:rPr lang="zh-TW" altLang="en-US" dirty="0"/>
              <a:t>淨現值</a:t>
            </a:r>
            <a:r>
              <a:rPr lang="en-US" altLang="zh-TW" baseline="-25000" dirty="0"/>
              <a:t>N</a:t>
            </a:r>
            <a:r>
              <a:rPr lang="en-US" altLang="zh-TW" dirty="0"/>
              <a:t> =</a:t>
            </a:r>
          </a:p>
          <a:p>
            <a:pPr marL="0" indent="0" eaLnBrk="1" hangingPunct="1">
              <a:buFont typeface="Wingdings" pitchFamily="2" charset="2"/>
              <a:buNone/>
            </a:pPr>
            <a:endParaRPr lang="en-US" altLang="zh-TW" dirty="0"/>
          </a:p>
          <a:p>
            <a:pPr marL="0" indent="0" eaLnBrk="1" hangingPunct="1">
              <a:buFont typeface="Wingdings" pitchFamily="2" charset="2"/>
              <a:buNone/>
            </a:pPr>
            <a:endParaRPr lang="en-US" altLang="zh-TW" dirty="0"/>
          </a:p>
          <a:p>
            <a:pPr marL="0" indent="0">
              <a:buFont typeface="Wingdings" pitchFamily="2" charset="2"/>
              <a:buNone/>
            </a:pPr>
            <a:r>
              <a:rPr lang="en-US" altLang="zh-TW" dirty="0">
                <a:latin typeface="Comic Sans MS" panose="030F0902030302020204" pitchFamily="66" charset="0"/>
                <a:ea typeface="SimSun" panose="02010600030101010101" pitchFamily="2" charset="-122"/>
              </a:rPr>
              <a:t>	     = </a:t>
            </a:r>
            <a:r>
              <a:rPr lang="en-US" altLang="zh-HK" dirty="0">
                <a:latin typeface="Comic Sans MS" panose="030F0902030302020204" pitchFamily="66" charset="0"/>
                <a:ea typeface="SimSun" panose="02010600030101010101" pitchFamily="2" charset="-122"/>
              </a:rPr>
              <a:t>$500 + $523.68 </a:t>
            </a:r>
            <a:endParaRPr lang="zh-TW" altLang="zh-HK" dirty="0">
              <a:latin typeface="Comic Sans MS" panose="030F0902030302020204" pitchFamily="66" charset="0"/>
              <a:ea typeface="SimSun" panose="02010600030101010101" pitchFamily="2" charset="-122"/>
            </a:endParaRPr>
          </a:p>
          <a:p>
            <a:pPr marL="0" indent="0">
              <a:buFont typeface="Wingdings" pitchFamily="2" charset="2"/>
              <a:buNone/>
            </a:pPr>
            <a:r>
              <a:rPr lang="en-US" altLang="zh-HK" dirty="0">
                <a:latin typeface="Comic Sans MS" panose="030F0902030302020204" pitchFamily="66" charset="0"/>
                <a:ea typeface="SimSun" panose="02010600030101010101" pitchFamily="2" charset="-122"/>
              </a:rPr>
              <a:t>          = $23.68</a:t>
            </a:r>
            <a:endParaRPr lang="zh-TW" altLang="zh-HK" dirty="0">
              <a:latin typeface="Comic Sans MS" panose="030F0902030302020204" pitchFamily="66" charset="0"/>
              <a:ea typeface="SimSun" panose="02010600030101010101" pitchFamily="2" charset="-122"/>
            </a:endParaRPr>
          </a:p>
          <a:p>
            <a:pPr marL="0" indent="0" eaLnBrk="1" hangingPunct="1">
              <a:buFont typeface="Wingdings" pitchFamily="2" charset="2"/>
              <a:buNone/>
            </a:pPr>
            <a:endParaRPr lang="en-US" altLang="zh-HK" dirty="0"/>
          </a:p>
          <a:p>
            <a:pPr marL="0" indent="0" eaLnBrk="1" hangingPunct="1">
              <a:buFont typeface="Wingdings" pitchFamily="2" charset="2"/>
              <a:buNone/>
            </a:pPr>
            <a:endParaRPr lang="en-US" altLang="zh-HK" dirty="0"/>
          </a:p>
        </p:txBody>
      </p:sp>
      <p:sp>
        <p:nvSpPr>
          <p:cNvPr id="134149" name="文字方塊 2">
            <a:extLst>
              <a:ext uri="{FF2B5EF4-FFF2-40B4-BE49-F238E27FC236}">
                <a16:creationId xmlns:a16="http://schemas.microsoft.com/office/drawing/2014/main" id="{BDD92808-3BFA-5959-C620-BF2155985C4B}"/>
              </a:ext>
            </a:extLst>
          </p:cNvPr>
          <p:cNvSpPr txBox="1">
            <a:spLocks noChangeArrowheads="1"/>
          </p:cNvSpPr>
          <p:nvPr/>
        </p:nvSpPr>
        <p:spPr bwMode="auto">
          <a:xfrm>
            <a:off x="2232025" y="2889250"/>
            <a:ext cx="56165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kumimoji="1">
                <a:solidFill>
                  <a:schemeClr val="tx1"/>
                </a:solidFill>
                <a:latin typeface="Arial" panose="020B0604020202020204" pitchFamily="34" charset="0"/>
                <a:ea typeface="新細明體" panose="02020500000000000000" pitchFamily="18" charset="-120"/>
              </a:defRPr>
            </a:lvl1pPr>
            <a:lvl2pPr marL="742950" indent="-285750">
              <a:tabLst>
                <a:tab pos="342900" algn="l"/>
              </a:tabLst>
              <a:defRPr kumimoji="1">
                <a:solidFill>
                  <a:schemeClr val="tx1"/>
                </a:solidFill>
                <a:latin typeface="Arial" panose="020B0604020202020204" pitchFamily="34" charset="0"/>
                <a:ea typeface="新細明體" panose="02020500000000000000" pitchFamily="18" charset="-120"/>
              </a:defRPr>
            </a:lvl2pPr>
            <a:lvl3pPr marL="1143000" indent="-228600">
              <a:tabLst>
                <a:tab pos="342900" algn="l"/>
              </a:tabLst>
              <a:defRPr kumimoji="1">
                <a:solidFill>
                  <a:schemeClr val="tx1"/>
                </a:solidFill>
                <a:latin typeface="Arial" panose="020B0604020202020204" pitchFamily="34" charset="0"/>
                <a:ea typeface="新細明體" panose="02020500000000000000" pitchFamily="18" charset="-120"/>
              </a:defRPr>
            </a:lvl3pPr>
            <a:lvl4pPr marL="1600200" indent="-228600">
              <a:tabLst>
                <a:tab pos="342900" algn="l"/>
              </a:tabLst>
              <a:defRPr kumimoji="1">
                <a:solidFill>
                  <a:schemeClr val="tx1"/>
                </a:solidFill>
                <a:latin typeface="Arial" panose="020B0604020202020204" pitchFamily="34" charset="0"/>
                <a:ea typeface="新細明體" panose="02020500000000000000" pitchFamily="18" charset="-120"/>
              </a:defRPr>
            </a:lvl4pPr>
            <a:lvl5pPr marL="2057400" indent="-228600">
              <a:tabLst>
                <a:tab pos="3429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3429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3429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3429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342900" algn="l"/>
              </a:tabLst>
              <a:defRPr kumimoji="1">
                <a:solidFill>
                  <a:schemeClr val="tx1"/>
                </a:solidFill>
                <a:latin typeface="Arial" panose="020B0604020202020204" pitchFamily="34" charset="0"/>
                <a:ea typeface="新細明體" panose="02020500000000000000" pitchFamily="18" charset="-120"/>
              </a:defRPr>
            </a:lvl9pPr>
          </a:lstStyle>
          <a:p>
            <a:r>
              <a:rPr lang="en-US" altLang="zh-HK" sz="3200">
                <a:latin typeface="Comic Sans MS" panose="030F0902030302020204" pitchFamily="66" charset="0"/>
                <a:ea typeface="SimSun" panose="02010600030101010101" pitchFamily="2" charset="-122"/>
              </a:rPr>
              <a:t>-$500 + $300/(1+10%)</a:t>
            </a:r>
            <a:r>
              <a:rPr lang="en-US" altLang="zh-HK" sz="3200" baseline="30000">
                <a:latin typeface="Comic Sans MS" panose="030F0902030302020204" pitchFamily="66" charset="0"/>
                <a:ea typeface="SimSun" panose="02010600030101010101" pitchFamily="2" charset="-122"/>
              </a:rPr>
              <a:t>1</a:t>
            </a:r>
            <a:r>
              <a:rPr lang="en-US" altLang="zh-HK" sz="3200">
                <a:latin typeface="Comic Sans MS" panose="030F0902030302020204" pitchFamily="66" charset="0"/>
                <a:ea typeface="SimSun" panose="02010600030101010101" pitchFamily="2" charset="-122"/>
              </a:rPr>
              <a:t> + $280/(1+10%)</a:t>
            </a:r>
            <a:r>
              <a:rPr lang="en-US" altLang="zh-HK" sz="3200" baseline="30000">
                <a:latin typeface="Comic Sans MS" panose="030F0902030302020204" pitchFamily="66" charset="0"/>
                <a:ea typeface="SimSun" panose="02010600030101010101" pitchFamily="2" charset="-122"/>
              </a:rPr>
              <a:t>2 </a:t>
            </a:r>
            <a:r>
              <a:rPr lang="en-US" altLang="zh-HK" sz="3200">
                <a:latin typeface="Comic Sans MS" panose="030F0902030302020204" pitchFamily="66" charset="0"/>
                <a:ea typeface="SimSun" panose="02010600030101010101" pitchFamily="2" charset="-122"/>
              </a:rPr>
              <a:t>+ $50/(1+10%)</a:t>
            </a:r>
            <a:r>
              <a:rPr lang="en-US" altLang="zh-HK" sz="3200" baseline="30000">
                <a:latin typeface="Comic Sans MS" panose="030F0902030302020204" pitchFamily="66" charset="0"/>
                <a:ea typeface="SimSun" panose="02010600030101010101" pitchFamily="2" charset="-122"/>
              </a:rPr>
              <a:t>3</a:t>
            </a:r>
            <a:endParaRPr lang="zh-TW" altLang="zh-HK" sz="3200">
              <a:latin typeface="Times New Roman" panose="02020603050405020304" pitchFamily="18" charset="0"/>
              <a:ea typeface="SimSun" panose="02010600030101010101" pitchFamily="2" charset="-122"/>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376238" y="278580"/>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6">
            <a:extLst>
              <a:ext uri="{FF2B5EF4-FFF2-40B4-BE49-F238E27FC236}">
                <a16:creationId xmlns:a16="http://schemas.microsoft.com/office/drawing/2014/main" id="{52E386C7-2C4A-8D7E-F3B2-A40A5945B01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FF631DCA-10EB-1240-B375-467A461C7E36}" type="slidenum">
              <a:rPr kumimoji="0" lang="en-US" altLang="zh-TW" smtClean="0"/>
              <a:pPr/>
              <a:t>65</a:t>
            </a:fld>
            <a:endParaRPr kumimoji="0" lang="en-US" altLang="zh-TW"/>
          </a:p>
        </p:txBody>
      </p:sp>
      <p:sp>
        <p:nvSpPr>
          <p:cNvPr id="136195" name="Rectangle 3">
            <a:extLst>
              <a:ext uri="{FF2B5EF4-FFF2-40B4-BE49-F238E27FC236}">
                <a16:creationId xmlns:a16="http://schemas.microsoft.com/office/drawing/2014/main" id="{5F3AA50C-6995-0C86-7213-6740E53E03B1}"/>
              </a:ext>
            </a:extLst>
          </p:cNvPr>
          <p:cNvSpPr>
            <a:spLocks noGrp="1" noChangeArrowheads="1"/>
          </p:cNvSpPr>
          <p:nvPr>
            <p:ph type="body" idx="4294967295"/>
          </p:nvPr>
        </p:nvSpPr>
        <p:spPr>
          <a:xfrm>
            <a:off x="276225" y="2236788"/>
            <a:ext cx="8229600" cy="3511550"/>
          </a:xfrm>
        </p:spPr>
        <p:txBody>
          <a:bodyPr/>
          <a:lstStyle/>
          <a:p>
            <a:pPr eaLnBrk="1" hangingPunct="1">
              <a:buFont typeface="Wingdings" pitchFamily="2" charset="2"/>
              <a:buNone/>
            </a:pPr>
            <a:r>
              <a:rPr lang="zh-TW" altLang="en-US"/>
              <a:t>比較兩個計劃的內部報酬率。</a:t>
            </a:r>
            <a:endParaRPr lang="en-US" altLang="zh-TW"/>
          </a:p>
          <a:p>
            <a:pPr eaLnBrk="1" hangingPunct="1">
              <a:buFont typeface="Wingdings" pitchFamily="2" charset="2"/>
              <a:buNone/>
            </a:pPr>
            <a:endParaRPr lang="en-US" altLang="zh-HK"/>
          </a:p>
          <a:p>
            <a:pPr eaLnBrk="1" hangingPunct="1">
              <a:buFont typeface="Wingdings" pitchFamily="2" charset="2"/>
              <a:buNone/>
            </a:pPr>
            <a:r>
              <a:rPr lang="zh-TW" altLang="en-US" sz="3600"/>
              <a:t>內部報酬率</a:t>
            </a:r>
            <a:r>
              <a:rPr lang="en-US" altLang="zh-HK" sz="3600" baseline="-25000">
                <a:ea typeface="SimSun" panose="02010600030101010101" pitchFamily="2" charset="-122"/>
                <a:cs typeface="Times New Roman" panose="02020603050405020304" pitchFamily="18" charset="0"/>
              </a:rPr>
              <a:t>M </a:t>
            </a:r>
            <a:r>
              <a:rPr lang="zh-TW" altLang="en-US" sz="3600">
                <a:ea typeface="SimSun" panose="02010600030101010101" pitchFamily="2" charset="-122"/>
                <a:cs typeface="Times New Roman" panose="02020603050405020304" pitchFamily="18" charset="0"/>
              </a:rPr>
              <a:t>＞</a:t>
            </a:r>
            <a:r>
              <a:rPr lang="en-US" altLang="zh-HK" sz="3600">
                <a:ea typeface="SimSun" panose="02010600030101010101" pitchFamily="2" charset="-122"/>
                <a:cs typeface="Times New Roman" panose="02020603050405020304" pitchFamily="18" charset="0"/>
              </a:rPr>
              <a:t> </a:t>
            </a:r>
            <a:r>
              <a:rPr lang="zh-TW" altLang="en-US" sz="3600"/>
              <a:t>內部報酬率</a:t>
            </a:r>
            <a:r>
              <a:rPr lang="en-US" altLang="zh-HK" sz="3600" baseline="-25000">
                <a:ea typeface="SimSun" panose="02010600030101010101" pitchFamily="2" charset="-122"/>
              </a:rPr>
              <a:t>N  </a:t>
            </a:r>
          </a:p>
          <a:p>
            <a:pPr eaLnBrk="1" hangingPunct="1">
              <a:buFont typeface="Wingdings" pitchFamily="2" charset="2"/>
              <a:buNone/>
            </a:pPr>
            <a:r>
              <a:rPr lang="zh-HK" altLang="en-US" sz="4400" baseline="-25000">
                <a:latin typeface="新細明體" panose="02020500000000000000" pitchFamily="18" charset="-120"/>
                <a:cs typeface="Times New Roman" panose="02020603050405020304" pitchFamily="18" charset="0"/>
              </a:rPr>
              <a:t>計劃</a:t>
            </a:r>
            <a:r>
              <a:rPr lang="en-US" altLang="zh-HK" sz="4400" baseline="-25000">
                <a:cs typeface="Arial" panose="020B0604020202020204" pitchFamily="34" charset="0"/>
              </a:rPr>
              <a:t>M</a:t>
            </a:r>
            <a:r>
              <a:rPr lang="zh-TW" altLang="en-US" sz="4400" baseline="-25000">
                <a:latin typeface="新細明體" panose="02020500000000000000" pitchFamily="18" charset="-120"/>
                <a:cs typeface="Times New Roman" panose="02020603050405020304" pitchFamily="18" charset="0"/>
              </a:rPr>
              <a:t>更可取。</a:t>
            </a:r>
            <a:r>
              <a:rPr lang="en-US" altLang="zh-HK" sz="4400">
                <a:latin typeface="新細明體" panose="02020500000000000000" pitchFamily="18" charset="-120"/>
                <a:cs typeface="Times New Roman" panose="02020603050405020304" pitchFamily="18" charset="0"/>
              </a:rPr>
              <a:t>  </a:t>
            </a:r>
          </a:p>
        </p:txBody>
      </p:sp>
      <p:sp>
        <p:nvSpPr>
          <p:cNvPr id="136197" name="Rectangle 11">
            <a:extLst>
              <a:ext uri="{FF2B5EF4-FFF2-40B4-BE49-F238E27FC236}">
                <a16:creationId xmlns:a16="http://schemas.microsoft.com/office/drawing/2014/main" id="{274A0FAE-B399-5CC3-1BC1-33E3891220A4}"/>
              </a:ext>
            </a:extLst>
          </p:cNvPr>
          <p:cNvSpPr>
            <a:spLocks noChangeArrowheads="1"/>
          </p:cNvSpPr>
          <p:nvPr/>
        </p:nvSpPr>
        <p:spPr bwMode="auto">
          <a:xfrm>
            <a:off x="276225" y="1476375"/>
            <a:ext cx="4386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課業（二）</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295590" y="326569"/>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a:extLst>
              <a:ext uri="{FF2B5EF4-FFF2-40B4-BE49-F238E27FC236}">
                <a16:creationId xmlns:a16="http://schemas.microsoft.com/office/drawing/2014/main" id="{9034ADA2-CD69-B855-B976-3F6DD1F829E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4D6E1A5D-1DB6-3542-AB73-8D1ADEB7F3CD}" type="slidenum">
              <a:rPr kumimoji="0" lang="en-US" altLang="zh-TW" smtClean="0"/>
              <a:pPr/>
              <a:t>66</a:t>
            </a:fld>
            <a:endParaRPr kumimoji="0" lang="en-US" altLang="zh-TW"/>
          </a:p>
        </p:txBody>
      </p:sp>
      <p:sp>
        <p:nvSpPr>
          <p:cNvPr id="138243" name="Rectangle 3">
            <a:extLst>
              <a:ext uri="{FF2B5EF4-FFF2-40B4-BE49-F238E27FC236}">
                <a16:creationId xmlns:a16="http://schemas.microsoft.com/office/drawing/2014/main" id="{40007609-5F81-922A-4FB1-6EF55513791D}"/>
              </a:ext>
            </a:extLst>
          </p:cNvPr>
          <p:cNvSpPr>
            <a:spLocks noGrp="1" noChangeArrowheads="1"/>
          </p:cNvSpPr>
          <p:nvPr>
            <p:ph type="body" idx="4294967295"/>
          </p:nvPr>
        </p:nvSpPr>
        <p:spPr>
          <a:xfrm>
            <a:off x="377825" y="2166938"/>
            <a:ext cx="8229600" cy="3384550"/>
          </a:xfrm>
        </p:spPr>
        <p:txBody>
          <a:bodyPr/>
          <a:lstStyle/>
          <a:p>
            <a:pPr eaLnBrk="1" hangingPunct="1">
              <a:buFont typeface="Wingdings" pitchFamily="2" charset="2"/>
              <a:buNone/>
            </a:pPr>
            <a:r>
              <a:rPr lang="zh-TW" altLang="en-US"/>
              <a:t>比較兩個計劃的會計報酬率。</a:t>
            </a:r>
            <a:endParaRPr lang="en-US" altLang="zh-TW"/>
          </a:p>
          <a:p>
            <a:pPr eaLnBrk="1" hangingPunct="1">
              <a:buFont typeface="Wingdings" pitchFamily="2" charset="2"/>
              <a:buNone/>
            </a:pPr>
            <a:endParaRPr lang="en-US" altLang="zh-HK"/>
          </a:p>
          <a:p>
            <a:pPr eaLnBrk="1" hangingPunct="1">
              <a:buFont typeface="Wingdings" pitchFamily="2" charset="2"/>
              <a:buNone/>
            </a:pPr>
            <a:r>
              <a:rPr lang="zh-TW" altLang="en-US" sz="3600"/>
              <a:t>會計報酬率</a:t>
            </a:r>
            <a:r>
              <a:rPr lang="en-US" altLang="zh-HK" sz="3600" baseline="-25000">
                <a:ea typeface="SimSun" panose="02010600030101010101" pitchFamily="2" charset="-122"/>
                <a:cs typeface="Times New Roman" panose="02020603050405020304" pitchFamily="18" charset="0"/>
              </a:rPr>
              <a:t>M </a:t>
            </a:r>
            <a:r>
              <a:rPr lang="zh-TW" altLang="en-US" sz="3600">
                <a:ea typeface="SimSun" panose="02010600030101010101" pitchFamily="2" charset="-122"/>
                <a:cs typeface="Times New Roman" panose="02020603050405020304" pitchFamily="18" charset="0"/>
              </a:rPr>
              <a:t>＞</a:t>
            </a:r>
            <a:r>
              <a:rPr lang="en-US" altLang="zh-HK" sz="3600">
                <a:ea typeface="SimSun" panose="02010600030101010101" pitchFamily="2" charset="-122"/>
                <a:cs typeface="Times New Roman" panose="02020603050405020304" pitchFamily="18" charset="0"/>
              </a:rPr>
              <a:t> </a:t>
            </a:r>
            <a:r>
              <a:rPr lang="zh-TW" altLang="en-US" sz="3600"/>
              <a:t>會計報酬率</a:t>
            </a:r>
            <a:r>
              <a:rPr lang="en-US" altLang="zh-HK" sz="3600" baseline="-25000">
                <a:ea typeface="SimSun" panose="02010600030101010101" pitchFamily="2" charset="-122"/>
              </a:rPr>
              <a:t>N </a:t>
            </a:r>
          </a:p>
          <a:p>
            <a:pPr eaLnBrk="1" hangingPunct="1">
              <a:buClr>
                <a:srgbClr val="330066"/>
              </a:buClr>
              <a:buFont typeface="Wingdings" pitchFamily="2" charset="2"/>
              <a:buNone/>
            </a:pPr>
            <a:r>
              <a:rPr lang="zh-HK" altLang="en-US" sz="4400" baseline="-25000">
                <a:latin typeface="新細明體" panose="02020500000000000000" pitchFamily="18" charset="-120"/>
                <a:cs typeface="Times New Roman" panose="02020603050405020304" pitchFamily="18" charset="0"/>
              </a:rPr>
              <a:t>計劃</a:t>
            </a:r>
            <a:r>
              <a:rPr lang="en-US" altLang="zh-HK" sz="4400" baseline="-25000">
                <a:cs typeface="Arial" panose="020B0604020202020204" pitchFamily="34" charset="0"/>
              </a:rPr>
              <a:t>M</a:t>
            </a:r>
            <a:r>
              <a:rPr lang="zh-TW" altLang="en-US" sz="4400" baseline="-25000">
                <a:latin typeface="新細明體" panose="02020500000000000000" pitchFamily="18" charset="-120"/>
                <a:cs typeface="Times New Roman" panose="02020603050405020304" pitchFamily="18" charset="0"/>
              </a:rPr>
              <a:t>更可取。</a:t>
            </a:r>
            <a:endParaRPr lang="en-US" altLang="zh-HK" sz="4400">
              <a:solidFill>
                <a:srgbClr val="000000"/>
              </a:solidFill>
              <a:latin typeface="新細明體" panose="02020500000000000000" pitchFamily="18" charset="-120"/>
              <a:cs typeface="Times New Roman" panose="02020603050405020304" pitchFamily="18" charset="0"/>
            </a:endParaRPr>
          </a:p>
          <a:p>
            <a:pPr eaLnBrk="1" hangingPunct="1">
              <a:buFont typeface="Wingdings" pitchFamily="2" charset="2"/>
              <a:buNone/>
            </a:pPr>
            <a:endParaRPr lang="en-US" altLang="zh-HK" sz="3600">
              <a:ea typeface="SimSun" panose="02010600030101010101" pitchFamily="2" charset="-122"/>
            </a:endParaRPr>
          </a:p>
        </p:txBody>
      </p:sp>
      <p:sp>
        <p:nvSpPr>
          <p:cNvPr id="138245" name="Rectangle 11">
            <a:extLst>
              <a:ext uri="{FF2B5EF4-FFF2-40B4-BE49-F238E27FC236}">
                <a16:creationId xmlns:a16="http://schemas.microsoft.com/office/drawing/2014/main" id="{48D40551-92AD-4431-8196-6DA0EA0B20AB}"/>
              </a:ext>
            </a:extLst>
          </p:cNvPr>
          <p:cNvSpPr>
            <a:spLocks noChangeArrowheads="1"/>
          </p:cNvSpPr>
          <p:nvPr/>
        </p:nvSpPr>
        <p:spPr bwMode="auto">
          <a:xfrm>
            <a:off x="341313" y="1416050"/>
            <a:ext cx="3240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課業（三）</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371369" y="269250"/>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6">
            <a:extLst>
              <a:ext uri="{FF2B5EF4-FFF2-40B4-BE49-F238E27FC236}">
                <a16:creationId xmlns:a16="http://schemas.microsoft.com/office/drawing/2014/main" id="{88315B0D-71BC-8402-C076-D58C79DBC35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306673AA-041F-1749-90A1-6D1BE28A0BBD}" type="slidenum">
              <a:rPr kumimoji="0" lang="en-US" altLang="zh-TW" smtClean="0"/>
              <a:pPr/>
              <a:t>67</a:t>
            </a:fld>
            <a:endParaRPr kumimoji="0" lang="en-US" altLang="zh-TW"/>
          </a:p>
        </p:txBody>
      </p:sp>
      <p:sp>
        <p:nvSpPr>
          <p:cNvPr id="156675" name="Rectangle 3">
            <a:extLst>
              <a:ext uri="{FF2B5EF4-FFF2-40B4-BE49-F238E27FC236}">
                <a16:creationId xmlns:a16="http://schemas.microsoft.com/office/drawing/2014/main" id="{7018362A-9386-C6EE-B527-C734C0042ECB}"/>
              </a:ext>
            </a:extLst>
          </p:cNvPr>
          <p:cNvSpPr>
            <a:spLocks noGrp="1" noChangeArrowheads="1"/>
          </p:cNvSpPr>
          <p:nvPr>
            <p:ph type="body" idx="4294967295"/>
          </p:nvPr>
        </p:nvSpPr>
        <p:spPr>
          <a:xfrm>
            <a:off x="431800" y="1930400"/>
            <a:ext cx="8229600" cy="4411663"/>
          </a:xfrm>
        </p:spPr>
        <p:txBody>
          <a:bodyPr/>
          <a:lstStyle/>
          <a:p>
            <a:pPr eaLnBrk="1" hangingPunct="1">
              <a:buFont typeface="Wingdings" pitchFamily="2" charset="2"/>
              <a:buNone/>
              <a:defRPr/>
            </a:pPr>
            <a:r>
              <a:rPr lang="en-US" altLang="zh-HK" sz="2800" kern="100" dirty="0"/>
              <a:t>M</a:t>
            </a:r>
            <a:r>
              <a:rPr lang="zh-TW" altLang="en-US" sz="2800" kern="100" dirty="0"/>
              <a:t>的回收期</a:t>
            </a:r>
            <a:endParaRPr lang="en-US" altLang="zh-HK" sz="2800" kern="100" dirty="0"/>
          </a:p>
          <a:p>
            <a:pPr marL="0" indent="0">
              <a:buFont typeface="Wingdings" pitchFamily="2" charset="2"/>
              <a:buNone/>
              <a:defRPr/>
            </a:pPr>
            <a:r>
              <a:rPr lang="en-US" altLang="zh-HK" sz="2800" kern="100" dirty="0"/>
              <a:t>= 2 </a:t>
            </a:r>
            <a:r>
              <a:rPr lang="zh-TW" altLang="en-US" sz="2800" kern="100" dirty="0"/>
              <a:t>年</a:t>
            </a:r>
            <a:r>
              <a:rPr lang="en-US" altLang="zh-HK" sz="2800" kern="100" dirty="0"/>
              <a:t> + ($300 - $260)/$200</a:t>
            </a:r>
          </a:p>
          <a:p>
            <a:pPr marL="0" indent="0">
              <a:buFont typeface="Wingdings" pitchFamily="2" charset="2"/>
              <a:buNone/>
              <a:defRPr/>
            </a:pPr>
            <a:r>
              <a:rPr lang="en-US" altLang="zh-HK" sz="2800" kern="100" dirty="0"/>
              <a:t>= 2 </a:t>
            </a:r>
            <a:r>
              <a:rPr lang="zh-TW" altLang="en-US" sz="2800" kern="100" dirty="0"/>
              <a:t>年</a:t>
            </a:r>
            <a:r>
              <a:rPr lang="en-US" altLang="zh-HK" sz="2800" kern="100" dirty="0"/>
              <a:t> + 0.2 </a:t>
            </a:r>
            <a:r>
              <a:rPr lang="zh-TW" altLang="en-US" sz="2800" kern="100" dirty="0"/>
              <a:t>年</a:t>
            </a:r>
            <a:endParaRPr lang="en-US" altLang="zh-HK" sz="2800" kern="100" dirty="0"/>
          </a:p>
          <a:p>
            <a:pPr marL="0" indent="0">
              <a:buFont typeface="Wingdings" pitchFamily="2" charset="2"/>
              <a:buNone/>
              <a:defRPr/>
            </a:pPr>
            <a:r>
              <a:rPr lang="en-US" altLang="zh-HK" sz="2800" kern="100" dirty="0"/>
              <a:t>= 2.2 </a:t>
            </a:r>
            <a:r>
              <a:rPr lang="zh-TW" altLang="en-US" sz="2800" kern="100" dirty="0"/>
              <a:t>年</a:t>
            </a:r>
            <a:endParaRPr lang="en-US" altLang="zh-HK" sz="2800" kern="100" dirty="0"/>
          </a:p>
          <a:p>
            <a:pPr eaLnBrk="1" hangingPunct="1">
              <a:buFont typeface="Wingdings" pitchFamily="2" charset="2"/>
              <a:buNone/>
              <a:defRPr/>
            </a:pPr>
            <a:r>
              <a:rPr lang="en-US" altLang="zh-HK" sz="2800" kern="100" dirty="0"/>
              <a:t>N</a:t>
            </a:r>
            <a:r>
              <a:rPr lang="zh-TW" altLang="en-US" sz="2800" kern="100" dirty="0"/>
              <a:t>的回收期</a:t>
            </a:r>
            <a:endParaRPr lang="en-US" altLang="zh-HK" sz="2800" kern="100" dirty="0"/>
          </a:p>
          <a:p>
            <a:pPr eaLnBrk="1" hangingPunct="1">
              <a:buFont typeface="Wingdings" pitchFamily="2" charset="2"/>
              <a:buNone/>
              <a:defRPr/>
            </a:pPr>
            <a:r>
              <a:rPr lang="en-US" altLang="zh-HK" sz="3600" kern="100" dirty="0"/>
              <a:t>= </a:t>
            </a:r>
            <a:r>
              <a:rPr lang="en-US" altLang="zh-HK" sz="2800" kern="100" dirty="0"/>
              <a:t>1 </a:t>
            </a:r>
            <a:r>
              <a:rPr lang="zh-TW" altLang="en-US" sz="2800" kern="100" dirty="0"/>
              <a:t>年</a:t>
            </a:r>
            <a:r>
              <a:rPr lang="en-US" altLang="zh-HK" sz="2800" kern="100" dirty="0"/>
              <a:t>+ ($500 - $300)/$280</a:t>
            </a:r>
          </a:p>
          <a:p>
            <a:pPr eaLnBrk="1" hangingPunct="1">
              <a:buFont typeface="Wingdings" pitchFamily="2" charset="2"/>
              <a:buNone/>
              <a:defRPr/>
            </a:pPr>
            <a:r>
              <a:rPr lang="en-US" altLang="zh-HK" sz="3600" kern="100" dirty="0"/>
              <a:t>= </a:t>
            </a:r>
            <a:r>
              <a:rPr lang="en-US" altLang="zh-HK" sz="2800" kern="100" dirty="0"/>
              <a:t>1 </a:t>
            </a:r>
            <a:r>
              <a:rPr lang="zh-TW" altLang="en-US" sz="2800" kern="100" dirty="0"/>
              <a:t>年</a:t>
            </a:r>
            <a:r>
              <a:rPr lang="en-US" altLang="zh-HK" sz="2800" kern="100" dirty="0"/>
              <a:t> +0.7171 </a:t>
            </a:r>
            <a:r>
              <a:rPr lang="zh-TW" altLang="en-US" sz="2800" kern="100" dirty="0"/>
              <a:t>年</a:t>
            </a:r>
            <a:endParaRPr lang="en-US" altLang="zh-TW" sz="2800" kern="100" dirty="0"/>
          </a:p>
          <a:p>
            <a:pPr eaLnBrk="1" hangingPunct="1">
              <a:buFont typeface="Wingdings" pitchFamily="2" charset="2"/>
              <a:buNone/>
              <a:defRPr/>
            </a:pPr>
            <a:r>
              <a:rPr lang="en-US" altLang="zh-HK" sz="2800" kern="100" dirty="0"/>
              <a:t>=  1.71 </a:t>
            </a:r>
            <a:r>
              <a:rPr lang="zh-TW" altLang="en-US" sz="2800" kern="100" dirty="0"/>
              <a:t>年</a:t>
            </a:r>
            <a:endParaRPr lang="en-US" altLang="zh-HK" sz="2800" kern="100" dirty="0"/>
          </a:p>
        </p:txBody>
      </p:sp>
      <p:sp>
        <p:nvSpPr>
          <p:cNvPr id="140293" name="Rectangle 11">
            <a:extLst>
              <a:ext uri="{FF2B5EF4-FFF2-40B4-BE49-F238E27FC236}">
                <a16:creationId xmlns:a16="http://schemas.microsoft.com/office/drawing/2014/main" id="{EEC8FEA9-6BB3-2F60-D798-A8A38EA98CE6}"/>
              </a:ext>
            </a:extLst>
          </p:cNvPr>
          <p:cNvSpPr>
            <a:spLocks noChangeArrowheads="1"/>
          </p:cNvSpPr>
          <p:nvPr/>
        </p:nvSpPr>
        <p:spPr bwMode="auto">
          <a:xfrm>
            <a:off x="431800" y="1322388"/>
            <a:ext cx="4500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課業（四）</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341436" y="278580"/>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6">
            <a:extLst>
              <a:ext uri="{FF2B5EF4-FFF2-40B4-BE49-F238E27FC236}">
                <a16:creationId xmlns:a16="http://schemas.microsoft.com/office/drawing/2014/main" id="{2E537FD0-C4B3-B289-0855-B5E79B3DE70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92A4310-2086-154A-82E5-B5759B92B9F0}" type="slidenum">
              <a:rPr kumimoji="0" lang="en-US" altLang="zh-TW" smtClean="0"/>
              <a:pPr/>
              <a:t>68</a:t>
            </a:fld>
            <a:endParaRPr kumimoji="0" lang="en-US" altLang="zh-TW"/>
          </a:p>
        </p:txBody>
      </p:sp>
      <p:sp>
        <p:nvSpPr>
          <p:cNvPr id="142339" name="Rectangle 3">
            <a:extLst>
              <a:ext uri="{FF2B5EF4-FFF2-40B4-BE49-F238E27FC236}">
                <a16:creationId xmlns:a16="http://schemas.microsoft.com/office/drawing/2014/main" id="{6EC9F96F-7BA9-3868-8EFD-56135FCD8D3D}"/>
              </a:ext>
            </a:extLst>
          </p:cNvPr>
          <p:cNvSpPr>
            <a:spLocks noGrp="1" noChangeArrowheads="1"/>
          </p:cNvSpPr>
          <p:nvPr>
            <p:ph type="body" idx="4294967295"/>
          </p:nvPr>
        </p:nvSpPr>
        <p:spPr>
          <a:xfrm>
            <a:off x="234950" y="2273300"/>
            <a:ext cx="8459788" cy="3765550"/>
          </a:xfrm>
        </p:spPr>
        <p:txBody>
          <a:bodyPr/>
          <a:lstStyle/>
          <a:p>
            <a:pPr eaLnBrk="1" hangingPunct="1">
              <a:buFont typeface="Wingdings" pitchFamily="2" charset="2"/>
              <a:buNone/>
            </a:pPr>
            <a:r>
              <a:rPr lang="zh-TW" altLang="en-US" dirty="0">
                <a:latin typeface="新細明體" panose="02020500000000000000" pitchFamily="18" charset="-120"/>
              </a:rPr>
              <a:t>比較兩個計劃的回收期。</a:t>
            </a:r>
            <a:endParaRPr lang="en-US" altLang="zh-TW" dirty="0">
              <a:latin typeface="新細明體" panose="02020500000000000000" pitchFamily="18" charset="-120"/>
            </a:endParaRPr>
          </a:p>
          <a:p>
            <a:pPr eaLnBrk="1" hangingPunct="1">
              <a:buFont typeface="Wingdings" pitchFamily="2" charset="2"/>
              <a:buNone/>
            </a:pPr>
            <a:endParaRPr lang="en-US" altLang="zh-HK" dirty="0">
              <a:latin typeface="新細明體" panose="02020500000000000000" pitchFamily="18" charset="-120"/>
            </a:endParaRPr>
          </a:p>
          <a:p>
            <a:pPr eaLnBrk="1" hangingPunct="1">
              <a:buFont typeface="Wingdings" pitchFamily="2" charset="2"/>
              <a:buNone/>
            </a:pPr>
            <a:r>
              <a:rPr lang="zh-TW" altLang="en-US" sz="3600" dirty="0">
                <a:latin typeface="新細明體" panose="02020500000000000000" pitchFamily="18" charset="-120"/>
                <a:cs typeface="Times New Roman" panose="02020603050405020304" pitchFamily="18" charset="0"/>
              </a:rPr>
              <a:t>回收期</a:t>
            </a:r>
            <a:r>
              <a:rPr lang="en-US" altLang="zh-HK" sz="3600" baseline="-25000" dirty="0">
                <a:cs typeface="Arial" panose="020B0604020202020204" pitchFamily="34" charset="0"/>
              </a:rPr>
              <a:t>M</a:t>
            </a:r>
            <a:r>
              <a:rPr lang="en-US" altLang="zh-HK" sz="3600" baseline="-25000" dirty="0">
                <a:latin typeface="新細明體" panose="02020500000000000000" pitchFamily="18" charset="-120"/>
                <a:cs typeface="Times New Roman" panose="02020603050405020304" pitchFamily="18" charset="0"/>
              </a:rPr>
              <a:t> </a:t>
            </a:r>
            <a:r>
              <a:rPr lang="zh-TW" altLang="en-US" sz="3600" dirty="0">
                <a:latin typeface="新細明體" panose="02020500000000000000" pitchFamily="18" charset="-120"/>
                <a:cs typeface="Times New Roman" panose="02020603050405020304" pitchFamily="18" charset="0"/>
              </a:rPr>
              <a:t>＞</a:t>
            </a:r>
            <a:r>
              <a:rPr lang="en-US" altLang="zh-HK" sz="3600" dirty="0">
                <a:latin typeface="新細明體" panose="02020500000000000000" pitchFamily="18" charset="-120"/>
                <a:cs typeface="Times New Roman" panose="02020603050405020304" pitchFamily="18" charset="0"/>
              </a:rPr>
              <a:t> </a:t>
            </a:r>
            <a:r>
              <a:rPr lang="zh-TW" altLang="en-US" sz="3600" dirty="0">
                <a:latin typeface="新細明體" panose="02020500000000000000" pitchFamily="18" charset="-120"/>
                <a:cs typeface="Times New Roman" panose="02020603050405020304" pitchFamily="18" charset="0"/>
              </a:rPr>
              <a:t>回收期</a:t>
            </a:r>
            <a:r>
              <a:rPr lang="en-US" altLang="zh-HK" sz="3600" baseline="-25000" dirty="0">
                <a:cs typeface="Arial" panose="020B0604020202020204" pitchFamily="34" charset="0"/>
              </a:rPr>
              <a:t>N </a:t>
            </a:r>
          </a:p>
          <a:p>
            <a:pPr eaLnBrk="1" hangingPunct="1">
              <a:buFont typeface="Wingdings" pitchFamily="2" charset="2"/>
              <a:buNone/>
            </a:pPr>
            <a:endParaRPr lang="en-US" altLang="zh-HK" sz="3600" baseline="-25000" dirty="0">
              <a:latin typeface="新細明體" panose="02020500000000000000" pitchFamily="18" charset="-120"/>
              <a:cs typeface="Times New Roman" panose="02020603050405020304" pitchFamily="18" charset="0"/>
            </a:endParaRPr>
          </a:p>
          <a:p>
            <a:pPr eaLnBrk="1" hangingPunct="1">
              <a:buFont typeface="Wingdings" pitchFamily="2" charset="2"/>
              <a:buNone/>
            </a:pPr>
            <a:r>
              <a:rPr lang="zh-HK" altLang="en-US" dirty="0">
                <a:latin typeface="新細明體" panose="02020500000000000000" pitchFamily="18" charset="-120"/>
                <a:cs typeface="Times New Roman" panose="02020603050405020304" pitchFamily="18" charset="0"/>
              </a:rPr>
              <a:t>計劃</a:t>
            </a:r>
            <a:r>
              <a:rPr lang="en-US" altLang="zh-HK" dirty="0">
                <a:cs typeface="Arial" panose="020B0604020202020204" pitchFamily="34" charset="0"/>
              </a:rPr>
              <a:t>N</a:t>
            </a:r>
            <a:r>
              <a:rPr lang="zh-TW" altLang="en-US" dirty="0">
                <a:latin typeface="新細明體" panose="02020500000000000000" pitchFamily="18" charset="-120"/>
                <a:cs typeface="Times New Roman" panose="02020603050405020304" pitchFamily="18" charset="0"/>
              </a:rPr>
              <a:t>的回收期較短，故較為可取。</a:t>
            </a:r>
          </a:p>
          <a:p>
            <a:pPr eaLnBrk="1" hangingPunct="1">
              <a:buFont typeface="Wingdings" pitchFamily="2" charset="2"/>
              <a:buNone/>
            </a:pPr>
            <a:endParaRPr lang="en-US" altLang="zh-HK" dirty="0">
              <a:ea typeface="SimSun" panose="02010600030101010101" pitchFamily="2" charset="-122"/>
              <a:cs typeface="Times New Roman" panose="02020603050405020304" pitchFamily="18" charset="0"/>
            </a:endParaRPr>
          </a:p>
        </p:txBody>
      </p:sp>
      <p:sp>
        <p:nvSpPr>
          <p:cNvPr id="142341" name="Rectangle 11">
            <a:extLst>
              <a:ext uri="{FF2B5EF4-FFF2-40B4-BE49-F238E27FC236}">
                <a16:creationId xmlns:a16="http://schemas.microsoft.com/office/drawing/2014/main" id="{B87D4582-4D27-8483-7D73-6C9F4226F108}"/>
              </a:ext>
            </a:extLst>
          </p:cNvPr>
          <p:cNvSpPr>
            <a:spLocks noChangeArrowheads="1"/>
          </p:cNvSpPr>
          <p:nvPr/>
        </p:nvSpPr>
        <p:spPr bwMode="auto">
          <a:xfrm>
            <a:off x="250825" y="1463675"/>
            <a:ext cx="5768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課業四</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250825" y="188568"/>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6">
            <a:extLst>
              <a:ext uri="{FF2B5EF4-FFF2-40B4-BE49-F238E27FC236}">
                <a16:creationId xmlns:a16="http://schemas.microsoft.com/office/drawing/2014/main" id="{015A055F-D404-3F7D-F741-DD42D61304F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C2A423D0-129C-0C45-BDFF-25CC3E1330D5}" type="slidenum">
              <a:rPr kumimoji="0" lang="en-US" altLang="zh-TW" smtClean="0"/>
              <a:pPr/>
              <a:t>69</a:t>
            </a:fld>
            <a:endParaRPr kumimoji="0" lang="en-US" altLang="zh-TW"/>
          </a:p>
        </p:txBody>
      </p:sp>
      <p:sp>
        <p:nvSpPr>
          <p:cNvPr id="144387" name="Rectangle 3">
            <a:extLst>
              <a:ext uri="{FF2B5EF4-FFF2-40B4-BE49-F238E27FC236}">
                <a16:creationId xmlns:a16="http://schemas.microsoft.com/office/drawing/2014/main" id="{C34F2563-6236-6BFF-E0FF-46B7EC19825C}"/>
              </a:ext>
            </a:extLst>
          </p:cNvPr>
          <p:cNvSpPr>
            <a:spLocks noGrp="1" noChangeArrowheads="1"/>
          </p:cNvSpPr>
          <p:nvPr>
            <p:ph type="body" idx="4294967295"/>
          </p:nvPr>
        </p:nvSpPr>
        <p:spPr>
          <a:xfrm>
            <a:off x="520700" y="1989138"/>
            <a:ext cx="8229600" cy="4411662"/>
          </a:xfrm>
        </p:spPr>
        <p:txBody>
          <a:bodyPr/>
          <a:lstStyle/>
          <a:p>
            <a:pPr eaLnBrk="1" hangingPunct="1">
              <a:buFont typeface="Wingdings" pitchFamily="2" charset="2"/>
              <a:buNone/>
            </a:pPr>
            <a:r>
              <a:rPr lang="zh-TW" altLang="en-US"/>
              <a:t>結果概要：</a:t>
            </a: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HK"/>
          </a:p>
        </p:txBody>
      </p:sp>
      <p:sp>
        <p:nvSpPr>
          <p:cNvPr id="144389" name="Rectangle 31">
            <a:extLst>
              <a:ext uri="{FF2B5EF4-FFF2-40B4-BE49-F238E27FC236}">
                <a16:creationId xmlns:a16="http://schemas.microsoft.com/office/drawing/2014/main" id="{99B6468D-55FD-C3C7-E379-126DF990E7F5}"/>
              </a:ext>
            </a:extLst>
          </p:cNvPr>
          <p:cNvSpPr>
            <a:spLocks noChangeArrowheads="1"/>
          </p:cNvSpPr>
          <p:nvPr/>
        </p:nvSpPr>
        <p:spPr bwMode="auto">
          <a:xfrm>
            <a:off x="520700" y="1358900"/>
            <a:ext cx="4051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課業（五）</a:t>
            </a:r>
            <a:endParaRPr lang="en-US" altLang="zh-TW" b="1">
              <a:cs typeface="Arial" panose="020B0604020202020204" pitchFamily="34" charset="0"/>
            </a:endParaRPr>
          </a:p>
        </p:txBody>
      </p:sp>
      <p:graphicFrame>
        <p:nvGraphicFramePr>
          <p:cNvPr id="2" name="表格 1">
            <a:extLst>
              <a:ext uri="{FF2B5EF4-FFF2-40B4-BE49-F238E27FC236}">
                <a16:creationId xmlns:a16="http://schemas.microsoft.com/office/drawing/2014/main" id="{0DEE27E2-CC09-333F-CAB6-89DA92D04734}"/>
              </a:ext>
            </a:extLst>
          </p:cNvPr>
          <p:cNvGraphicFramePr>
            <a:graphicFrameLocks noGrp="1"/>
          </p:cNvGraphicFramePr>
          <p:nvPr/>
        </p:nvGraphicFramePr>
        <p:xfrm>
          <a:off x="881063" y="2798763"/>
          <a:ext cx="7381875" cy="2882901"/>
        </p:xfrm>
        <a:graphic>
          <a:graphicData uri="http://schemas.openxmlformats.org/drawingml/2006/table">
            <a:tbl>
              <a:tblPr/>
              <a:tblGrid>
                <a:gridCol w="1677987">
                  <a:extLst>
                    <a:ext uri="{9D8B030D-6E8A-4147-A177-3AD203B41FA5}">
                      <a16:colId xmlns:a16="http://schemas.microsoft.com/office/drawing/2014/main" val="2016464466"/>
                    </a:ext>
                  </a:extLst>
                </a:gridCol>
                <a:gridCol w="1423988">
                  <a:extLst>
                    <a:ext uri="{9D8B030D-6E8A-4147-A177-3AD203B41FA5}">
                      <a16:colId xmlns:a16="http://schemas.microsoft.com/office/drawing/2014/main" val="1753206884"/>
                    </a:ext>
                  </a:extLst>
                </a:gridCol>
                <a:gridCol w="1431925">
                  <a:extLst>
                    <a:ext uri="{9D8B030D-6E8A-4147-A177-3AD203B41FA5}">
                      <a16:colId xmlns:a16="http://schemas.microsoft.com/office/drawing/2014/main" val="1215011012"/>
                    </a:ext>
                  </a:extLst>
                </a:gridCol>
                <a:gridCol w="1423987">
                  <a:extLst>
                    <a:ext uri="{9D8B030D-6E8A-4147-A177-3AD203B41FA5}">
                      <a16:colId xmlns:a16="http://schemas.microsoft.com/office/drawing/2014/main" val="1734793679"/>
                    </a:ext>
                  </a:extLst>
                </a:gridCol>
                <a:gridCol w="1423988">
                  <a:extLst>
                    <a:ext uri="{9D8B030D-6E8A-4147-A177-3AD203B41FA5}">
                      <a16:colId xmlns:a16="http://schemas.microsoft.com/office/drawing/2014/main" val="3496196851"/>
                    </a:ext>
                  </a:extLst>
                </a:gridCol>
              </a:tblGrid>
              <a:tr h="96043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計劃</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淨現值</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內部報酬率</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會計報酬率</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回收期</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048496955"/>
                  </a:ext>
                </a:extLst>
              </a:tr>
              <a:tr h="9620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M</a:t>
                      </a:r>
                      <a:endParaRPr kumimoji="0" lang="zh-TW" altLang="zh-HK"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$70.09</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13.593%</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64%</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2.2 </a:t>
                      </a:r>
                      <a:r>
                        <a:rPr kumimoji="0" lang="zh-TW" altLang="en-US"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年</a:t>
                      </a:r>
                      <a:endParaRPr kumimoji="0" lang="zh-TW" altLang="en-US"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extLst>
                  <a:ext uri="{0D108BD9-81ED-4DB2-BD59-A6C34878D82A}">
                    <a16:rowId xmlns:a16="http://schemas.microsoft.com/office/drawing/2014/main" val="4022385431"/>
                  </a:ext>
                </a:extLst>
              </a:tr>
              <a:tr h="96043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N</a:t>
                      </a:r>
                      <a:endParaRPr kumimoji="0" lang="zh-TW" altLang="zh-HK"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$23.68</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12.276%</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50%</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1.71 </a:t>
                      </a:r>
                      <a:r>
                        <a:rPr kumimoji="0" lang="zh-TW" altLang="en-US"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年</a:t>
                      </a:r>
                      <a:endParaRPr kumimoji="0" lang="zh-TW" altLang="en-US"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extLst>
                  <a:ext uri="{0D108BD9-81ED-4DB2-BD59-A6C34878D82A}">
                    <a16:rowId xmlns:a16="http://schemas.microsoft.com/office/drawing/2014/main" val="1701100547"/>
                  </a:ext>
                </a:extLst>
              </a:tr>
            </a:tbl>
          </a:graphicData>
        </a:graphic>
      </p:graphicFrame>
      <p:sp>
        <p:nvSpPr>
          <p:cNvPr id="7"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341436" y="234663"/>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1BCDBAFA-6B2A-2F80-8528-56C63EE21DD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10472C-6615-0346-95D1-DB9BE940D92C}" type="slidenum">
              <a:rPr kumimoji="0" lang="en-US" altLang="zh-TW" smtClean="0"/>
              <a:pPr/>
              <a:t>7</a:t>
            </a:fld>
            <a:endParaRPr kumimoji="0" lang="en-US" altLang="zh-TW"/>
          </a:p>
        </p:txBody>
      </p:sp>
      <p:sp>
        <p:nvSpPr>
          <p:cNvPr id="17411" name="Rectangle 2">
            <a:extLst>
              <a:ext uri="{FF2B5EF4-FFF2-40B4-BE49-F238E27FC236}">
                <a16:creationId xmlns:a16="http://schemas.microsoft.com/office/drawing/2014/main" id="{B15C30CB-6DDC-9F90-30FA-21C5C59553C4}"/>
              </a:ext>
            </a:extLst>
          </p:cNvPr>
          <p:cNvSpPr>
            <a:spLocks noGrp="1" noChangeArrowheads="1"/>
          </p:cNvSpPr>
          <p:nvPr>
            <p:ph type="title"/>
          </p:nvPr>
        </p:nvSpPr>
        <p:spPr/>
        <p:txBody>
          <a:bodyPr/>
          <a:lstStyle/>
          <a:p>
            <a:pPr eaLnBrk="1" hangingPunct="1"/>
            <a:r>
              <a:rPr lang="zh-TW" altLang="en-US"/>
              <a:t>淨現值</a:t>
            </a:r>
            <a:endParaRPr lang="en-US" altLang="zh-TW"/>
          </a:p>
        </p:txBody>
      </p:sp>
      <p:sp>
        <p:nvSpPr>
          <p:cNvPr id="17412" name="Rectangle 3">
            <a:extLst>
              <a:ext uri="{FF2B5EF4-FFF2-40B4-BE49-F238E27FC236}">
                <a16:creationId xmlns:a16="http://schemas.microsoft.com/office/drawing/2014/main" id="{483106C4-0B91-49CC-77BB-770BC2821E15}"/>
              </a:ext>
            </a:extLst>
          </p:cNvPr>
          <p:cNvSpPr>
            <a:spLocks noGrp="1" noChangeArrowheads="1"/>
          </p:cNvSpPr>
          <p:nvPr>
            <p:ph type="body" idx="1"/>
          </p:nvPr>
        </p:nvSpPr>
        <p:spPr>
          <a:xfrm>
            <a:off x="431800" y="1719263"/>
            <a:ext cx="8229600" cy="4411662"/>
          </a:xfrm>
        </p:spPr>
        <p:txBody>
          <a:bodyPr/>
          <a:lstStyle/>
          <a:p>
            <a:pPr marL="0" indent="0" eaLnBrk="1" hangingPunct="1">
              <a:buFont typeface="Wingdings" pitchFamily="2" charset="2"/>
              <a:buNone/>
            </a:pPr>
            <a:r>
              <a:rPr lang="zh-TW" altLang="en-US" b="1" dirty="0"/>
              <a:t>定義：</a:t>
            </a:r>
            <a:endParaRPr lang="en-US" altLang="zh-TW" b="1" dirty="0"/>
          </a:p>
          <a:p>
            <a:pPr marL="0" indent="0" eaLnBrk="1" hangingPunct="1">
              <a:buFont typeface="Wingdings" pitchFamily="2" charset="2"/>
              <a:buNone/>
            </a:pPr>
            <a:endParaRPr lang="en-US" altLang="zh-TW" b="1" dirty="0"/>
          </a:p>
          <a:p>
            <a:pPr marL="0" indent="0" eaLnBrk="1" hangingPunct="1">
              <a:buNone/>
            </a:pPr>
            <a:r>
              <a:rPr lang="zh-TW" altLang="en-US" dirty="0"/>
              <a:t>一種對投資</a:t>
            </a:r>
            <a:r>
              <a:rPr lang="zh-TW" altLang="en-US" dirty="0" smtClean="0"/>
              <a:t>計</a:t>
            </a:r>
            <a:r>
              <a:rPr lang="zh-TW" altLang="en-US" dirty="0">
                <a:solidFill>
                  <a:srgbClr val="000000"/>
                </a:solidFill>
              </a:rPr>
              <a:t>劃</a:t>
            </a:r>
            <a:r>
              <a:rPr lang="zh-TW" altLang="en-US" dirty="0" smtClean="0"/>
              <a:t>進行</a:t>
            </a:r>
            <a:r>
              <a:rPr lang="zh-TW" altLang="en-US" dirty="0"/>
              <a:t>評級的投資評估方法，即把「未來現金流量」以所需「回報率」貼現所得的「現值」總和。</a:t>
            </a:r>
            <a:endParaRPr lang="en-US" altLang="zh-TW"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6">
            <a:extLst>
              <a:ext uri="{FF2B5EF4-FFF2-40B4-BE49-F238E27FC236}">
                <a16:creationId xmlns:a16="http://schemas.microsoft.com/office/drawing/2014/main" id="{2B02A884-3236-E75F-3970-CAFDCCA5DB7B}"/>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6445637-1729-4E4A-A882-E57E4EF660EE}" type="slidenum">
              <a:rPr kumimoji="0" lang="en-US" altLang="zh-TW" smtClean="0"/>
              <a:pPr/>
              <a:t>70</a:t>
            </a:fld>
            <a:endParaRPr kumimoji="0" lang="en-US" altLang="zh-TW"/>
          </a:p>
        </p:txBody>
      </p:sp>
      <p:sp>
        <p:nvSpPr>
          <p:cNvPr id="146435" name="Rectangle 3">
            <a:extLst>
              <a:ext uri="{FF2B5EF4-FFF2-40B4-BE49-F238E27FC236}">
                <a16:creationId xmlns:a16="http://schemas.microsoft.com/office/drawing/2014/main" id="{6FE218D4-BC7F-057A-E867-9A9297116546}"/>
              </a:ext>
            </a:extLst>
          </p:cNvPr>
          <p:cNvSpPr>
            <a:spLocks noGrp="1" noChangeArrowheads="1"/>
          </p:cNvSpPr>
          <p:nvPr>
            <p:ph type="body" idx="4294967295"/>
          </p:nvPr>
        </p:nvSpPr>
        <p:spPr>
          <a:xfrm>
            <a:off x="233363" y="2168525"/>
            <a:ext cx="8659812" cy="3975100"/>
          </a:xfrm>
        </p:spPr>
        <p:txBody>
          <a:bodyPr/>
          <a:lstStyle/>
          <a:p>
            <a:pPr marL="0" indent="0" eaLnBrk="1" hangingPunct="1">
              <a:buFont typeface="Wingdings" pitchFamily="2" charset="2"/>
              <a:buNone/>
            </a:pPr>
            <a:r>
              <a:rPr lang="zh-TW" altLang="en-US" sz="3000" dirty="0"/>
              <a:t>首三種資本投資評估方法的結果如下：</a:t>
            </a:r>
            <a:endParaRPr lang="en-US" altLang="zh-TW" sz="3000" dirty="0"/>
          </a:p>
          <a:p>
            <a:pPr marL="0" indent="0" eaLnBrk="1" hangingPunct="1">
              <a:buFont typeface="Wingdings" pitchFamily="2" charset="2"/>
              <a:buChar char="Ø"/>
            </a:pPr>
            <a:r>
              <a:rPr lang="en-US" altLang="zh-TW" sz="3000" dirty="0"/>
              <a:t>  </a:t>
            </a:r>
            <a:r>
              <a:rPr lang="zh-HK" altLang="en-US" sz="3000" dirty="0"/>
              <a:t>淨現值</a:t>
            </a:r>
            <a:r>
              <a:rPr lang="en-US" altLang="zh-TW" sz="3000" baseline="-25000" dirty="0"/>
              <a:t>M </a:t>
            </a:r>
            <a:r>
              <a:rPr lang="en-US" altLang="zh-TW" sz="3000" dirty="0"/>
              <a:t>&gt; </a:t>
            </a:r>
            <a:r>
              <a:rPr lang="zh-HK" altLang="en-US" sz="3000" dirty="0"/>
              <a:t>淨現值</a:t>
            </a:r>
            <a:r>
              <a:rPr lang="en-US" altLang="zh-TW" sz="3000" baseline="-25000" dirty="0"/>
              <a:t>N </a:t>
            </a:r>
            <a:r>
              <a:rPr lang="en-US" altLang="zh-TW" sz="3000" dirty="0"/>
              <a:t>&gt; $0</a:t>
            </a:r>
            <a:endParaRPr lang="en-US" altLang="zh-TW" sz="3000" baseline="-25000" dirty="0"/>
          </a:p>
          <a:p>
            <a:pPr marL="0" indent="0" eaLnBrk="1" hangingPunct="1">
              <a:buFont typeface="Wingdings" pitchFamily="2" charset="2"/>
              <a:buChar char="Ø"/>
            </a:pPr>
            <a:r>
              <a:rPr lang="en-US" altLang="zh-TW" sz="3000" dirty="0"/>
              <a:t>  </a:t>
            </a:r>
            <a:r>
              <a:rPr lang="zh-HK" altLang="en-US" sz="3000" dirty="0"/>
              <a:t>內部報酬率</a:t>
            </a:r>
            <a:r>
              <a:rPr lang="en-US" altLang="zh-TW" sz="3000" baseline="-25000" dirty="0"/>
              <a:t>M</a:t>
            </a:r>
            <a:r>
              <a:rPr lang="en-US" altLang="zh-TW" sz="3000" dirty="0"/>
              <a:t> &gt; </a:t>
            </a:r>
            <a:r>
              <a:rPr lang="zh-HK" altLang="en-US" sz="3000" dirty="0"/>
              <a:t>內部報酬率</a:t>
            </a:r>
            <a:r>
              <a:rPr lang="en-US" altLang="zh-TW" sz="3000" baseline="-25000" dirty="0"/>
              <a:t>N</a:t>
            </a:r>
            <a:r>
              <a:rPr lang="en-US" altLang="zh-TW" sz="3000" dirty="0"/>
              <a:t> &gt; 10%</a:t>
            </a:r>
            <a:r>
              <a:rPr lang="zh-TW" altLang="en-US" sz="2500" i="1" dirty="0">
                <a:latin typeface="新細明體" panose="02020500000000000000" pitchFamily="18" charset="-120"/>
              </a:rPr>
              <a:t>（</a:t>
            </a:r>
            <a:r>
              <a:rPr lang="zh-HK" altLang="en-US" sz="2500" i="1" dirty="0"/>
              <a:t>所需回報率</a:t>
            </a:r>
            <a:r>
              <a:rPr lang="zh-TW" altLang="en-US" sz="2500" i="1" dirty="0">
                <a:latin typeface="新細明體" panose="02020500000000000000" pitchFamily="18" charset="-120"/>
              </a:rPr>
              <a:t>）</a:t>
            </a:r>
            <a:endParaRPr lang="en-US" altLang="zh-TW" sz="2500" i="1" dirty="0">
              <a:latin typeface="新細明體" panose="02020500000000000000" pitchFamily="18" charset="-120"/>
            </a:endParaRPr>
          </a:p>
          <a:p>
            <a:pPr marL="0" indent="0" eaLnBrk="1" hangingPunct="1">
              <a:buFont typeface="Wingdings" pitchFamily="2" charset="2"/>
              <a:buChar char="Ø"/>
            </a:pPr>
            <a:r>
              <a:rPr lang="en-US" altLang="zh-TW" sz="3000" dirty="0"/>
              <a:t>  </a:t>
            </a:r>
            <a:r>
              <a:rPr lang="zh-HK" altLang="en-US" sz="3000" dirty="0"/>
              <a:t>會計報酬率</a:t>
            </a:r>
            <a:r>
              <a:rPr lang="en-US" altLang="zh-TW" sz="3000" baseline="-25000" dirty="0"/>
              <a:t>M </a:t>
            </a:r>
            <a:r>
              <a:rPr lang="en-US" altLang="zh-TW" sz="3000" dirty="0"/>
              <a:t>&gt; </a:t>
            </a:r>
            <a:r>
              <a:rPr lang="zh-HK" altLang="en-US" sz="3000" dirty="0"/>
              <a:t>會計報酬率</a:t>
            </a:r>
            <a:r>
              <a:rPr lang="en-US" altLang="zh-TW" sz="3000" baseline="-25000" dirty="0"/>
              <a:t>N </a:t>
            </a:r>
            <a:r>
              <a:rPr lang="en-US" altLang="zh-TW" sz="3000" dirty="0"/>
              <a:t>&gt; </a:t>
            </a:r>
            <a:r>
              <a:rPr lang="zh-TW" altLang="en-US" sz="3000" dirty="0"/>
              <a:t>或等於</a:t>
            </a:r>
            <a:r>
              <a:rPr lang="en-US" altLang="zh-TW" sz="3000" dirty="0"/>
              <a:t> 50%</a:t>
            </a:r>
            <a:r>
              <a:rPr lang="zh-TW" altLang="en-US" sz="2400" i="1" dirty="0"/>
              <a:t>（目標</a:t>
            </a:r>
            <a:r>
              <a:rPr lang="zh-HK" altLang="en-US" sz="2400" i="1" dirty="0"/>
              <a:t>會計報酬率</a:t>
            </a:r>
            <a:r>
              <a:rPr lang="zh-TW" altLang="en-US" sz="2400" i="1" dirty="0"/>
              <a:t>）</a:t>
            </a:r>
            <a:endParaRPr lang="en-US" altLang="zh-TW" sz="2400" i="1" dirty="0"/>
          </a:p>
          <a:p>
            <a:pPr marL="0" indent="0" eaLnBrk="1" hangingPunct="1">
              <a:buFont typeface="Wingdings" pitchFamily="2" charset="2"/>
              <a:buNone/>
            </a:pPr>
            <a:r>
              <a:rPr lang="zh-TW" altLang="en-US" sz="3000" dirty="0"/>
              <a:t>總括而言，</a:t>
            </a:r>
            <a:r>
              <a:rPr lang="zh-HK" altLang="en-US" sz="3000" b="1" i="1" u="sng" dirty="0"/>
              <a:t>計劃 </a:t>
            </a:r>
            <a:r>
              <a:rPr lang="en-US" altLang="zh-TW" sz="3000" b="1" i="1" u="sng" dirty="0"/>
              <a:t>M</a:t>
            </a:r>
            <a:r>
              <a:rPr lang="zh-TW" altLang="en-US" sz="3000" b="1" i="1" u="sng" dirty="0"/>
              <a:t>更可取。</a:t>
            </a:r>
            <a:endParaRPr lang="en-US" altLang="zh-HK" sz="3000" dirty="0"/>
          </a:p>
        </p:txBody>
      </p:sp>
      <p:sp>
        <p:nvSpPr>
          <p:cNvPr id="146437" name="Rectangle 9">
            <a:extLst>
              <a:ext uri="{FF2B5EF4-FFF2-40B4-BE49-F238E27FC236}">
                <a16:creationId xmlns:a16="http://schemas.microsoft.com/office/drawing/2014/main" id="{22D331E8-5D75-0F72-6AD8-DF1DBF1DDDDA}"/>
              </a:ext>
            </a:extLst>
          </p:cNvPr>
          <p:cNvSpPr>
            <a:spLocks noChangeArrowheads="1"/>
          </p:cNvSpPr>
          <p:nvPr/>
        </p:nvSpPr>
        <p:spPr bwMode="auto">
          <a:xfrm>
            <a:off x="341313" y="1449388"/>
            <a:ext cx="4051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課業（五）</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341313" y="188568"/>
            <a:ext cx="7740650" cy="8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a:extLst>
              <a:ext uri="{FF2B5EF4-FFF2-40B4-BE49-F238E27FC236}">
                <a16:creationId xmlns:a16="http://schemas.microsoft.com/office/drawing/2014/main" id="{1D22ACA7-9FDA-1B7F-7EC1-ED6187AFEF5F}"/>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7FD8FA3C-E027-9B47-81FF-02A9EE61C1CA}" type="slidenum">
              <a:rPr kumimoji="0" lang="en-US" altLang="zh-TW" smtClean="0"/>
              <a:pPr/>
              <a:t>71</a:t>
            </a:fld>
            <a:endParaRPr kumimoji="0" lang="en-US" altLang="zh-TW"/>
          </a:p>
        </p:txBody>
      </p:sp>
      <p:sp>
        <p:nvSpPr>
          <p:cNvPr id="166915" name="Rectangle 3">
            <a:extLst>
              <a:ext uri="{FF2B5EF4-FFF2-40B4-BE49-F238E27FC236}">
                <a16:creationId xmlns:a16="http://schemas.microsoft.com/office/drawing/2014/main" id="{FC9AD914-95A4-9CC5-7D4C-74BB901D1D51}"/>
              </a:ext>
            </a:extLst>
          </p:cNvPr>
          <p:cNvSpPr>
            <a:spLocks noGrp="1" noChangeArrowheads="1"/>
          </p:cNvSpPr>
          <p:nvPr>
            <p:ph type="body" idx="4294967295"/>
          </p:nvPr>
        </p:nvSpPr>
        <p:spPr>
          <a:xfrm>
            <a:off x="233363" y="2168525"/>
            <a:ext cx="8659812" cy="3975100"/>
          </a:xfrm>
        </p:spPr>
        <p:txBody>
          <a:bodyPr/>
          <a:lstStyle/>
          <a:p>
            <a:pPr marL="0" indent="0" eaLnBrk="1" hangingPunct="1">
              <a:buFont typeface="Wingdings" pitchFamily="2" charset="2"/>
              <a:buNone/>
              <a:defRPr/>
            </a:pPr>
            <a:r>
              <a:rPr lang="zh-TW" altLang="en-US" sz="3000" dirty="0">
                <a:latin typeface="新細明體" panose="02020500000000000000" pitchFamily="18" charset="-120"/>
              </a:rPr>
              <a:t>然而，回收期的結果</a:t>
            </a:r>
            <a:endParaRPr lang="en-US" altLang="zh-TW" sz="3000" dirty="0">
              <a:latin typeface="新細明體" panose="02020500000000000000" pitchFamily="18" charset="-120"/>
            </a:endParaRPr>
          </a:p>
          <a:p>
            <a:pPr marL="0" indent="0" eaLnBrk="1" hangingPunct="1">
              <a:buFont typeface="Wingdings" pitchFamily="2" charset="2"/>
              <a:buNone/>
              <a:defRPr/>
            </a:pPr>
            <a:endParaRPr lang="en-US" altLang="zh-TW" sz="3000" dirty="0">
              <a:latin typeface="新細明體" panose="02020500000000000000" pitchFamily="18" charset="-120"/>
            </a:endParaRPr>
          </a:p>
          <a:p>
            <a:pPr marL="0" indent="0" eaLnBrk="1" hangingPunct="1">
              <a:buFont typeface="Wingdings" pitchFamily="2" charset="2"/>
              <a:buNone/>
              <a:defRPr/>
            </a:pPr>
            <a:r>
              <a:rPr lang="zh-TW" altLang="en-US" sz="3600" dirty="0">
                <a:latin typeface="新細明體" panose="02020500000000000000" pitchFamily="18" charset="-120"/>
              </a:rPr>
              <a:t>回收期</a:t>
            </a:r>
            <a:r>
              <a:rPr lang="en-US" altLang="zh-HK" sz="3600" kern="100" baseline="-25000" dirty="0">
                <a:cs typeface="Arial" panose="020B0604020202020204" pitchFamily="34" charset="0"/>
              </a:rPr>
              <a:t>M </a:t>
            </a:r>
            <a:r>
              <a:rPr lang="en-US" altLang="zh-HK" sz="3600" kern="100" dirty="0">
                <a:latin typeface="新細明體" panose="02020500000000000000" pitchFamily="18" charset="-120"/>
                <a:cs typeface="Times New Roman" panose="02020603050405020304" pitchFamily="18" charset="0"/>
              </a:rPr>
              <a:t>&gt; </a:t>
            </a:r>
            <a:r>
              <a:rPr lang="zh-TW" altLang="en-US" sz="3600" dirty="0">
                <a:latin typeface="新細明體" panose="02020500000000000000" pitchFamily="18" charset="-120"/>
              </a:rPr>
              <a:t>回收期</a:t>
            </a:r>
            <a:r>
              <a:rPr lang="en-US" altLang="zh-HK" sz="3600" kern="100" baseline="-25000" dirty="0">
                <a:cs typeface="Arial" panose="020B0604020202020204" pitchFamily="34" charset="0"/>
              </a:rPr>
              <a:t>N </a:t>
            </a:r>
            <a:endParaRPr lang="en-US" altLang="zh-TW" sz="3600" dirty="0">
              <a:cs typeface="Arial" panose="020B0604020202020204" pitchFamily="34" charset="0"/>
            </a:endParaRPr>
          </a:p>
          <a:p>
            <a:pPr marL="0" indent="0" eaLnBrk="1" hangingPunct="1">
              <a:buFont typeface="Wingdings" pitchFamily="2" charset="2"/>
              <a:buNone/>
              <a:defRPr/>
            </a:pPr>
            <a:endParaRPr lang="en-US" altLang="zh-TW" sz="3000" dirty="0">
              <a:latin typeface="新細明體" panose="02020500000000000000" pitchFamily="18" charset="-120"/>
            </a:endParaRPr>
          </a:p>
          <a:p>
            <a:pPr marL="0" indent="0" eaLnBrk="1" hangingPunct="1">
              <a:buFont typeface="Wingdings" pitchFamily="2" charset="2"/>
              <a:buNone/>
              <a:defRPr/>
            </a:pPr>
            <a:r>
              <a:rPr lang="zh-TW" altLang="en-US" sz="3000" dirty="0">
                <a:latin typeface="新細明體" panose="02020500000000000000" pitchFamily="18" charset="-120"/>
              </a:rPr>
              <a:t>由此可見，</a:t>
            </a:r>
            <a:r>
              <a:rPr lang="zh-HK" altLang="en-US" sz="3000" b="1" i="1" u="sng" dirty="0">
                <a:latin typeface="新細明體" panose="02020500000000000000" pitchFamily="18" charset="-120"/>
              </a:rPr>
              <a:t>計劃 </a:t>
            </a:r>
            <a:r>
              <a:rPr lang="en-US" altLang="zh-TW" sz="3000" b="1" i="1" u="sng" dirty="0">
                <a:cs typeface="Arial" panose="020B0604020202020204" pitchFamily="34" charset="0"/>
              </a:rPr>
              <a:t>N</a:t>
            </a:r>
            <a:r>
              <a:rPr lang="zh-TW" altLang="en-US" sz="3000" b="1" i="1" u="sng" dirty="0">
                <a:latin typeface="新細明體" panose="02020500000000000000" pitchFamily="18" charset="-120"/>
              </a:rPr>
              <a:t>更可取。</a:t>
            </a:r>
            <a:endParaRPr lang="en-US" altLang="zh-HK" sz="3000" dirty="0">
              <a:latin typeface="新細明體" panose="02020500000000000000" pitchFamily="18" charset="-120"/>
            </a:endParaRPr>
          </a:p>
        </p:txBody>
      </p:sp>
      <p:sp>
        <p:nvSpPr>
          <p:cNvPr id="148485" name="Rectangle 9">
            <a:extLst>
              <a:ext uri="{FF2B5EF4-FFF2-40B4-BE49-F238E27FC236}">
                <a16:creationId xmlns:a16="http://schemas.microsoft.com/office/drawing/2014/main" id="{FBF1E73E-61B1-E315-8ECE-AD6B59678453}"/>
              </a:ext>
            </a:extLst>
          </p:cNvPr>
          <p:cNvSpPr>
            <a:spLocks noChangeArrowheads="1"/>
          </p:cNvSpPr>
          <p:nvPr/>
        </p:nvSpPr>
        <p:spPr bwMode="auto">
          <a:xfrm>
            <a:off x="206375" y="1443038"/>
            <a:ext cx="355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cs typeface="Arial" panose="020B0604020202020204" pitchFamily="34" charset="0"/>
              </a:rPr>
              <a:t>課業（五）</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076F745F-E2FF-EB2C-26FF-269C14C97DE7}"/>
              </a:ext>
            </a:extLst>
          </p:cNvPr>
          <p:cNvSpPr txBox="1">
            <a:spLocks noChangeArrowheads="1"/>
          </p:cNvSpPr>
          <p:nvPr/>
        </p:nvSpPr>
        <p:spPr bwMode="auto">
          <a:xfrm>
            <a:off x="233363" y="278581"/>
            <a:ext cx="7740650" cy="81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HK" altLang="en-US" kern="0" dirty="0" smtClean="0"/>
              <a:t>個案</a:t>
            </a:r>
            <a:r>
              <a:rPr lang="zh-TW" altLang="en-US" kern="0" dirty="0" smtClean="0"/>
              <a:t>三 </a:t>
            </a:r>
            <a:r>
              <a:rPr lang="en-US" altLang="zh-CN" kern="0" dirty="0" smtClean="0"/>
              <a:t>:</a:t>
            </a:r>
            <a:r>
              <a:rPr lang="zh-TW" altLang="en-US" kern="0" dirty="0" smtClean="0"/>
              <a:t> 兩個</a:t>
            </a:r>
            <a:r>
              <a:rPr lang="zh-HK" altLang="en-US" kern="0" dirty="0" smtClean="0"/>
              <a:t>互斥項目 </a:t>
            </a:r>
            <a:r>
              <a:rPr lang="zh-TW" altLang="en-US" kern="0" dirty="0" smtClean="0"/>
              <a:t>（答案）</a:t>
            </a:r>
            <a:endParaRPr lang="en-US" altLang="zh-HK" kern="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6">
            <a:extLst>
              <a:ext uri="{FF2B5EF4-FFF2-40B4-BE49-F238E27FC236}">
                <a16:creationId xmlns:a16="http://schemas.microsoft.com/office/drawing/2014/main" id="{F395799C-0EA2-6A10-09A8-EF6344686ADF}"/>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731BA7F6-F7A0-B54E-9747-44FB54499013}" type="slidenum">
              <a:rPr kumimoji="0" lang="en-US" altLang="zh-TW" smtClean="0"/>
              <a:pPr/>
              <a:t>72</a:t>
            </a:fld>
            <a:endParaRPr kumimoji="0" lang="en-US" altLang="zh-TW"/>
          </a:p>
        </p:txBody>
      </p:sp>
      <p:sp>
        <p:nvSpPr>
          <p:cNvPr id="150531" name="Rectangle 2">
            <a:extLst>
              <a:ext uri="{FF2B5EF4-FFF2-40B4-BE49-F238E27FC236}">
                <a16:creationId xmlns:a16="http://schemas.microsoft.com/office/drawing/2014/main" id="{8DCFAB46-8430-4C8A-E7F3-5203CFBC45B8}"/>
              </a:ext>
            </a:extLst>
          </p:cNvPr>
          <p:cNvSpPr>
            <a:spLocks noGrp="1" noChangeArrowheads="1"/>
          </p:cNvSpPr>
          <p:nvPr>
            <p:ph type="title" idx="4294967295"/>
          </p:nvPr>
        </p:nvSpPr>
        <p:spPr>
          <a:xfrm>
            <a:off x="387243" y="368592"/>
            <a:ext cx="7650163" cy="780759"/>
          </a:xfrm>
        </p:spPr>
        <p:txBody>
          <a:bodyPr/>
          <a:lstStyle/>
          <a:p>
            <a:pPr eaLnBrk="1" hangingPunct="1"/>
            <a:r>
              <a:rPr lang="zh-TW" altLang="en-US" dirty="0">
                <a:cs typeface="Arial" panose="020B0604020202020204" pitchFamily="34" charset="0"/>
              </a:rPr>
              <a:t>活動三 </a:t>
            </a:r>
            <a:r>
              <a:rPr lang="en-US" altLang="zh-CN" dirty="0" smtClean="0">
                <a:cs typeface="Arial" panose="020B0604020202020204" pitchFamily="34" charset="0"/>
              </a:rPr>
              <a:t>:</a:t>
            </a:r>
            <a:r>
              <a:rPr lang="zh-TW" altLang="en-US" dirty="0" smtClean="0">
                <a:cs typeface="Arial" panose="020B0604020202020204" pitchFamily="34" charset="0"/>
              </a:rPr>
              <a:t> </a:t>
            </a:r>
            <a:r>
              <a:rPr lang="zh-TW" altLang="en-US" dirty="0">
                <a:cs typeface="Arial" panose="020B0604020202020204" pitchFamily="34" charset="0"/>
              </a:rPr>
              <a:t>東</a:t>
            </a:r>
            <a:r>
              <a:rPr lang="zh-TW" altLang="en-US" dirty="0"/>
              <a:t>尼公司 </a:t>
            </a:r>
            <a:r>
              <a:rPr lang="en-US" altLang="zh-TW" dirty="0"/>
              <a:t>—</a:t>
            </a:r>
            <a:r>
              <a:rPr lang="zh-TW" altLang="en-US" dirty="0"/>
              <a:t> 兩個互斥項目</a:t>
            </a:r>
            <a:endParaRPr lang="en-US" altLang="zh-HK" dirty="0"/>
          </a:p>
        </p:txBody>
      </p:sp>
      <p:sp>
        <p:nvSpPr>
          <p:cNvPr id="150532" name="Rectangle 3">
            <a:extLst>
              <a:ext uri="{FF2B5EF4-FFF2-40B4-BE49-F238E27FC236}">
                <a16:creationId xmlns:a16="http://schemas.microsoft.com/office/drawing/2014/main" id="{7FDB7C86-7612-4187-BBC4-709E93EE45A7}"/>
              </a:ext>
            </a:extLst>
          </p:cNvPr>
          <p:cNvSpPr>
            <a:spLocks noGrp="1" noChangeArrowheads="1"/>
          </p:cNvSpPr>
          <p:nvPr>
            <p:ph type="body" idx="4294967295"/>
          </p:nvPr>
        </p:nvSpPr>
        <p:spPr>
          <a:xfrm>
            <a:off x="431800" y="1989138"/>
            <a:ext cx="8229600" cy="3419475"/>
          </a:xfrm>
        </p:spPr>
        <p:txBody>
          <a:bodyPr/>
          <a:lstStyle/>
          <a:p>
            <a:pPr marL="0" indent="0" eaLnBrk="1" hangingPunct="1">
              <a:lnSpc>
                <a:spcPct val="110000"/>
              </a:lnSpc>
              <a:buFont typeface="Wingdings" pitchFamily="2" charset="2"/>
              <a:buNone/>
            </a:pPr>
            <a:r>
              <a:rPr lang="zh-TW" altLang="en-US" dirty="0"/>
              <a:t>根據學生工作紙第</a:t>
            </a:r>
            <a:r>
              <a:rPr lang="en-US" altLang="zh-TW" dirty="0"/>
              <a:t>10</a:t>
            </a:r>
            <a:r>
              <a:rPr lang="zh-TW" altLang="en-US" dirty="0"/>
              <a:t>頁的個案詳情，完成相關課業。</a:t>
            </a:r>
            <a:endParaRPr lang="en-US" altLang="zh-HK" dirty="0"/>
          </a:p>
          <a:p>
            <a:pPr marL="0" indent="0" eaLnBrk="1" hangingPunct="1">
              <a:lnSpc>
                <a:spcPct val="110000"/>
              </a:lnSpc>
              <a:buFont typeface="Wingdings" pitchFamily="2" charset="2"/>
              <a:buNone/>
            </a:pPr>
            <a:endParaRPr lang="en-US" altLang="zh-HK" dirty="0"/>
          </a:p>
          <a:p>
            <a:pPr marL="0" indent="0" eaLnBrk="1" hangingPunct="1">
              <a:buFont typeface="Wingdings" pitchFamily="2" charset="2"/>
              <a:buNone/>
            </a:pPr>
            <a:endParaRPr lang="en-US" altLang="zh-HK"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a:extLst>
              <a:ext uri="{FF2B5EF4-FFF2-40B4-BE49-F238E27FC236}">
                <a16:creationId xmlns:a16="http://schemas.microsoft.com/office/drawing/2014/main" id="{9AC271EE-F7F5-91A0-FCD3-0CEA00D3C02D}"/>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1DD64E6-F123-8A48-8CAD-F6ABE99F02B3}" type="slidenum">
              <a:rPr kumimoji="0" lang="en-US" altLang="zh-TW" smtClean="0"/>
              <a:pPr/>
              <a:t>73</a:t>
            </a:fld>
            <a:endParaRPr kumimoji="0" lang="en-US" altLang="zh-TW"/>
          </a:p>
        </p:txBody>
      </p:sp>
      <p:sp>
        <p:nvSpPr>
          <p:cNvPr id="144388" name="Rectangle 3">
            <a:extLst>
              <a:ext uri="{FF2B5EF4-FFF2-40B4-BE49-F238E27FC236}">
                <a16:creationId xmlns:a16="http://schemas.microsoft.com/office/drawing/2014/main" id="{E49AE808-BE81-93DF-08B3-D68050C45F83}"/>
              </a:ext>
            </a:extLst>
          </p:cNvPr>
          <p:cNvSpPr>
            <a:spLocks noGrp="1" noChangeArrowheads="1"/>
          </p:cNvSpPr>
          <p:nvPr>
            <p:ph type="body" idx="4294967295"/>
          </p:nvPr>
        </p:nvSpPr>
        <p:spPr>
          <a:xfrm>
            <a:off x="520700" y="1719263"/>
            <a:ext cx="8229600" cy="4592637"/>
          </a:xfrm>
        </p:spPr>
        <p:txBody>
          <a:bodyPr/>
          <a:lstStyle/>
          <a:p>
            <a:pPr marL="0" indent="0" eaLnBrk="1" hangingPunct="1">
              <a:lnSpc>
                <a:spcPct val="90000"/>
              </a:lnSpc>
              <a:buFont typeface="Wingdings" pitchFamily="2" charset="2"/>
              <a:buNone/>
            </a:pPr>
            <a:r>
              <a:rPr lang="zh-TW" altLang="en-US" sz="2800" b="1" dirty="0"/>
              <a:t>課業（一）</a:t>
            </a:r>
            <a:endParaRPr lang="en-US" altLang="zh-TW" sz="2800" b="1" dirty="0"/>
          </a:p>
          <a:p>
            <a:pPr marL="0" indent="0" eaLnBrk="1" hangingPunct="1">
              <a:lnSpc>
                <a:spcPct val="90000"/>
              </a:lnSpc>
              <a:buFont typeface="Wingdings" pitchFamily="2" charset="2"/>
              <a:buNone/>
            </a:pPr>
            <a:r>
              <a:rPr lang="zh-TW" altLang="en-US" sz="2800" dirty="0"/>
              <a:t>利用淨現值法：</a:t>
            </a:r>
            <a:endParaRPr lang="en-US" altLang="zh-TW" sz="2800" dirty="0"/>
          </a:p>
          <a:p>
            <a:pPr marL="0" indent="0"/>
            <a:r>
              <a:rPr lang="zh-TW" altLang="en-US" dirty="0">
                <a:latin typeface="新細明體" panose="02020500000000000000" pitchFamily="18" charset="-120"/>
              </a:rPr>
              <a:t>淨現值</a:t>
            </a:r>
            <a:r>
              <a:rPr lang="en-US" altLang="zh-HK" baseline="-25000" dirty="0">
                <a:ea typeface="SimSun" panose="02010600030101010101" pitchFamily="2" charset="-122"/>
              </a:rPr>
              <a:t>X</a:t>
            </a:r>
            <a:r>
              <a:rPr lang="en-US" altLang="zh-HK" dirty="0">
                <a:ea typeface="SimSun" panose="02010600030101010101" pitchFamily="2" charset="-122"/>
              </a:rPr>
              <a:t> = -$4,000 + $1,000/(1+10%)</a:t>
            </a:r>
            <a:r>
              <a:rPr lang="en-US" altLang="zh-HK" baseline="30000" dirty="0">
                <a:ea typeface="SimSun" panose="02010600030101010101" pitchFamily="2" charset="-122"/>
              </a:rPr>
              <a:t>1</a:t>
            </a:r>
            <a:r>
              <a:rPr lang="en-US" altLang="zh-HK" dirty="0">
                <a:ea typeface="SimSun" panose="02010600030101010101" pitchFamily="2" charset="-122"/>
              </a:rPr>
              <a:t> + $1,900/(1+10%)</a:t>
            </a:r>
            <a:r>
              <a:rPr lang="en-US" altLang="zh-HK" baseline="30000" dirty="0">
                <a:ea typeface="SimSun" panose="02010600030101010101" pitchFamily="2" charset="-122"/>
              </a:rPr>
              <a:t>2 </a:t>
            </a:r>
            <a:r>
              <a:rPr lang="en-US" altLang="zh-HK" dirty="0">
                <a:ea typeface="SimSun" panose="02010600030101010101" pitchFamily="2" charset="-122"/>
              </a:rPr>
              <a:t>+ $2,500/(1+10%)</a:t>
            </a:r>
            <a:r>
              <a:rPr lang="en-US" altLang="zh-HK" baseline="30000" dirty="0">
                <a:ea typeface="SimSun" panose="02010600030101010101" pitchFamily="2" charset="-122"/>
              </a:rPr>
              <a:t>3</a:t>
            </a:r>
            <a:endParaRPr lang="zh-TW" altLang="zh-HK" dirty="0">
              <a:ea typeface="SimSun" panose="02010600030101010101" pitchFamily="2" charset="-122"/>
            </a:endParaRPr>
          </a:p>
          <a:p>
            <a:pPr marL="0" indent="0">
              <a:buFont typeface="Wingdings" pitchFamily="2" charset="2"/>
              <a:buNone/>
            </a:pPr>
            <a:endParaRPr lang="en-US" altLang="zh-HK" dirty="0">
              <a:ea typeface="SimSun" panose="02010600030101010101" pitchFamily="2" charset="-122"/>
            </a:endParaRPr>
          </a:p>
          <a:p>
            <a:pPr marL="0" indent="0">
              <a:buFont typeface="Wingdings" pitchFamily="2" charset="2"/>
              <a:buNone/>
            </a:pPr>
            <a:r>
              <a:rPr lang="en-US" altLang="zh-HK" dirty="0">
                <a:ea typeface="SimSun" panose="02010600030101010101" pitchFamily="2" charset="-122"/>
              </a:rPr>
              <a:t>    </a:t>
            </a:r>
            <a:r>
              <a:rPr lang="zh-TW" altLang="en-US" dirty="0">
                <a:latin typeface="新細明體" panose="02020500000000000000" pitchFamily="18" charset="-120"/>
              </a:rPr>
              <a:t>淨現值</a:t>
            </a:r>
            <a:r>
              <a:rPr lang="en-US" altLang="zh-HK" baseline="-25000" dirty="0">
                <a:ea typeface="SimSun" panose="02010600030101010101" pitchFamily="2" charset="-122"/>
              </a:rPr>
              <a:t>X</a:t>
            </a:r>
            <a:r>
              <a:rPr lang="en-US" altLang="zh-HK" dirty="0">
                <a:ea typeface="SimSun" panose="02010600030101010101" pitchFamily="2" charset="-122"/>
              </a:rPr>
              <a:t> = -$4,000 + $4,357.63 </a:t>
            </a:r>
            <a:endParaRPr lang="zh-TW" altLang="zh-HK" dirty="0">
              <a:ea typeface="SimSun" panose="02010600030101010101" pitchFamily="2" charset="-122"/>
            </a:endParaRPr>
          </a:p>
          <a:p>
            <a:pPr marL="0" indent="0">
              <a:buFont typeface="Wingdings" pitchFamily="2" charset="2"/>
              <a:buNone/>
            </a:pPr>
            <a:r>
              <a:rPr lang="en-US" altLang="zh-HK" dirty="0">
                <a:ea typeface="SimSun" panose="02010600030101010101" pitchFamily="2" charset="-122"/>
              </a:rPr>
              <a:t>               = $357.63</a:t>
            </a:r>
            <a:endParaRPr lang="zh-TW" altLang="zh-HK" dirty="0">
              <a:ea typeface="SimSun" panose="02010600030101010101" pitchFamily="2" charset="-122"/>
            </a:endParaRPr>
          </a:p>
          <a:p>
            <a:pPr marL="0" indent="0" eaLnBrk="1" hangingPunct="1">
              <a:lnSpc>
                <a:spcPct val="90000"/>
              </a:lnSpc>
              <a:buFont typeface="Wingdings" pitchFamily="2" charset="2"/>
              <a:buNone/>
            </a:pPr>
            <a:endParaRPr lang="en-US" altLang="zh-TW" sz="2800" dirty="0"/>
          </a:p>
          <a:p>
            <a:pPr marL="0" indent="0" eaLnBrk="1" hangingPunct="1">
              <a:lnSpc>
                <a:spcPct val="90000"/>
              </a:lnSpc>
              <a:buFont typeface="Wingdings" pitchFamily="2" charset="2"/>
              <a:buNone/>
            </a:pPr>
            <a:endParaRPr lang="en-US" altLang="zh-TW" sz="2800" dirty="0"/>
          </a:p>
          <a:p>
            <a:pPr marL="0" indent="0" eaLnBrk="1" hangingPunct="1">
              <a:lnSpc>
                <a:spcPct val="90000"/>
              </a:lnSpc>
              <a:buFont typeface="Wingdings" pitchFamily="2" charset="2"/>
              <a:buNone/>
            </a:pPr>
            <a:endParaRPr lang="en-US" altLang="zh-TW" sz="2800" dirty="0"/>
          </a:p>
          <a:p>
            <a:pPr marL="0" indent="0" eaLnBrk="1" hangingPunct="1">
              <a:lnSpc>
                <a:spcPct val="90000"/>
              </a:lnSpc>
              <a:buFont typeface="Wingdings" pitchFamily="2" charset="2"/>
              <a:buNone/>
            </a:pPr>
            <a:r>
              <a:rPr lang="en-US" altLang="zh-TW" sz="2800" dirty="0"/>
              <a:t> </a:t>
            </a:r>
            <a:endParaRPr lang="en-US" altLang="zh-HK" sz="2800" dirty="0"/>
          </a:p>
        </p:txBody>
      </p:sp>
      <p:sp>
        <p:nvSpPr>
          <p:cNvPr id="5"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387243" y="368592"/>
            <a:ext cx="7650163" cy="81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6">
            <a:extLst>
              <a:ext uri="{FF2B5EF4-FFF2-40B4-BE49-F238E27FC236}">
                <a16:creationId xmlns:a16="http://schemas.microsoft.com/office/drawing/2014/main" id="{60391868-7A14-2FEB-A964-ABC157F3744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A7ADC97-47C8-F34E-AF89-008D9EB4E2C3}" type="slidenum">
              <a:rPr kumimoji="0" lang="en-US" altLang="zh-TW" smtClean="0"/>
              <a:pPr/>
              <a:t>74</a:t>
            </a:fld>
            <a:endParaRPr kumimoji="0" lang="en-US" altLang="zh-TW"/>
          </a:p>
        </p:txBody>
      </p:sp>
      <p:sp>
        <p:nvSpPr>
          <p:cNvPr id="146436" name="Rectangle 3">
            <a:extLst>
              <a:ext uri="{FF2B5EF4-FFF2-40B4-BE49-F238E27FC236}">
                <a16:creationId xmlns:a16="http://schemas.microsoft.com/office/drawing/2014/main" id="{5DE22472-DE5F-CF07-81E0-B5D5FAB013F3}"/>
              </a:ext>
            </a:extLst>
          </p:cNvPr>
          <p:cNvSpPr>
            <a:spLocks noGrp="1" noChangeArrowheads="1"/>
          </p:cNvSpPr>
          <p:nvPr>
            <p:ph type="body" idx="4294967295"/>
          </p:nvPr>
        </p:nvSpPr>
        <p:spPr>
          <a:xfrm>
            <a:off x="520700" y="1628775"/>
            <a:ext cx="8229600" cy="4411663"/>
          </a:xfrm>
        </p:spPr>
        <p:txBody>
          <a:bodyPr/>
          <a:lstStyle/>
          <a:p>
            <a:pPr marL="0" indent="0" eaLnBrk="1" hangingPunct="1">
              <a:buFont typeface="Wingdings" pitchFamily="2" charset="2"/>
              <a:buNone/>
            </a:pPr>
            <a:r>
              <a:rPr lang="zh-TW" altLang="en-US" b="1" dirty="0"/>
              <a:t>課業（一）</a:t>
            </a:r>
            <a:endParaRPr lang="en-US" altLang="zh-TW" b="1" dirty="0"/>
          </a:p>
          <a:p>
            <a:pPr marL="0" indent="0" eaLnBrk="1" hangingPunct="1">
              <a:buFont typeface="Wingdings" pitchFamily="2" charset="2"/>
              <a:buNone/>
            </a:pPr>
            <a:r>
              <a:rPr lang="zh-TW" altLang="en-US" dirty="0"/>
              <a:t>利用淨現值法：</a:t>
            </a:r>
            <a:endParaRPr lang="en-US" altLang="zh-TW" dirty="0"/>
          </a:p>
          <a:p>
            <a:pPr marL="0" indent="0"/>
            <a:r>
              <a:rPr lang="zh-HK" altLang="en-US" sz="3600" dirty="0">
                <a:latin typeface="新細明體" panose="02020500000000000000" pitchFamily="18" charset="-120"/>
              </a:rPr>
              <a:t>淨現值</a:t>
            </a:r>
            <a:r>
              <a:rPr lang="en-US" altLang="zh-HK" sz="3600" baseline="-25000" dirty="0">
                <a:ea typeface="SimSun" panose="02010600030101010101" pitchFamily="2" charset="-122"/>
              </a:rPr>
              <a:t>Y </a:t>
            </a:r>
            <a:r>
              <a:rPr lang="en-US" altLang="zh-HK" sz="3600" dirty="0">
                <a:ea typeface="SimSun" panose="02010600030101010101" pitchFamily="2" charset="-122"/>
              </a:rPr>
              <a:t>=</a:t>
            </a:r>
            <a:r>
              <a:rPr lang="en-US" altLang="zh-HK" sz="3600" baseline="-25000" dirty="0">
                <a:ea typeface="SimSun" panose="02010600030101010101" pitchFamily="2" charset="-122"/>
              </a:rPr>
              <a:t> </a:t>
            </a:r>
            <a:r>
              <a:rPr lang="en-US" altLang="zh-HK" sz="3600" dirty="0">
                <a:ea typeface="SimSun" panose="02010600030101010101" pitchFamily="2" charset="-122"/>
              </a:rPr>
              <a:t>-$2,000 + $1,400/(1+10%)</a:t>
            </a:r>
            <a:r>
              <a:rPr lang="en-US" altLang="zh-HK" sz="3600" baseline="30000" dirty="0">
                <a:ea typeface="SimSun" panose="02010600030101010101" pitchFamily="2" charset="-122"/>
              </a:rPr>
              <a:t>1</a:t>
            </a:r>
            <a:r>
              <a:rPr lang="en-US" altLang="zh-HK" sz="3600" dirty="0">
                <a:ea typeface="SimSun" panose="02010600030101010101" pitchFamily="2" charset="-122"/>
              </a:rPr>
              <a:t> + $1,000/(1+10%)</a:t>
            </a:r>
            <a:r>
              <a:rPr lang="en-US" altLang="zh-HK" sz="3600" baseline="30000" dirty="0">
                <a:ea typeface="SimSun" panose="02010600030101010101" pitchFamily="2" charset="-122"/>
              </a:rPr>
              <a:t>2 </a:t>
            </a:r>
            <a:r>
              <a:rPr lang="en-US" altLang="zh-HK" sz="3600" dirty="0">
                <a:ea typeface="SimSun" panose="02010600030101010101" pitchFamily="2" charset="-122"/>
              </a:rPr>
              <a:t>+ $950/(1+10%)</a:t>
            </a:r>
            <a:r>
              <a:rPr lang="en-US" altLang="zh-HK" sz="3600" baseline="30000" dirty="0">
                <a:ea typeface="SimSun" panose="02010600030101010101" pitchFamily="2" charset="-122"/>
              </a:rPr>
              <a:t>3</a:t>
            </a:r>
            <a:endParaRPr lang="zh-TW" altLang="zh-HK" sz="3600" dirty="0">
              <a:ea typeface="SimSun" panose="02010600030101010101" pitchFamily="2" charset="-122"/>
            </a:endParaRPr>
          </a:p>
          <a:p>
            <a:pPr marL="0" indent="0"/>
            <a:r>
              <a:rPr lang="zh-TW" altLang="en-US" sz="3600" dirty="0">
                <a:latin typeface="新細明體" panose="02020500000000000000" pitchFamily="18" charset="-120"/>
              </a:rPr>
              <a:t>淨現值</a:t>
            </a:r>
            <a:r>
              <a:rPr lang="en-US" altLang="zh-HK" sz="3600" baseline="-25000" dirty="0">
                <a:ea typeface="SimSun" panose="02010600030101010101" pitchFamily="2" charset="-122"/>
              </a:rPr>
              <a:t>Y</a:t>
            </a:r>
            <a:r>
              <a:rPr lang="en-US" altLang="zh-HK" sz="3600" dirty="0">
                <a:ea typeface="SimSun" panose="02010600030101010101" pitchFamily="2" charset="-122"/>
              </a:rPr>
              <a:t> = -$2,000 + $2170.54 </a:t>
            </a:r>
            <a:endParaRPr lang="zh-TW" altLang="zh-HK" sz="3600" dirty="0">
              <a:ea typeface="SimSun" panose="02010600030101010101" pitchFamily="2" charset="-122"/>
            </a:endParaRPr>
          </a:p>
          <a:p>
            <a:pPr marL="0" indent="0"/>
            <a:r>
              <a:rPr lang="en-US" altLang="zh-HK" sz="3600" dirty="0">
                <a:ea typeface="SimSun" panose="02010600030101010101" pitchFamily="2" charset="-122"/>
              </a:rPr>
              <a:t>= $170.54</a:t>
            </a:r>
            <a:endParaRPr lang="zh-TW" altLang="zh-HK" sz="3600" dirty="0">
              <a:ea typeface="SimSun" panose="02010600030101010101" pitchFamily="2" charset="-122"/>
            </a:endParaRPr>
          </a:p>
          <a:p>
            <a:pPr marL="0" indent="0" eaLnBrk="1" hangingPunct="1">
              <a:buFont typeface="Wingdings" pitchFamily="2" charset="2"/>
              <a:buNone/>
            </a:pPr>
            <a:endParaRPr lang="en-US" altLang="zh-HK" dirty="0"/>
          </a:p>
        </p:txBody>
      </p:sp>
      <p:sp>
        <p:nvSpPr>
          <p:cNvPr id="5"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387243" y="368592"/>
            <a:ext cx="7650163" cy="81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6">
            <a:extLst>
              <a:ext uri="{FF2B5EF4-FFF2-40B4-BE49-F238E27FC236}">
                <a16:creationId xmlns:a16="http://schemas.microsoft.com/office/drawing/2014/main" id="{29A2F00A-A418-1BAD-9AB9-21188BC44273}"/>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97B5DCB-385D-D941-ADCB-3AA14D33475E}" type="slidenum">
              <a:rPr kumimoji="0" lang="en-US" altLang="zh-TW" smtClean="0"/>
              <a:pPr/>
              <a:t>75</a:t>
            </a:fld>
            <a:endParaRPr kumimoji="0" lang="en-US" altLang="zh-TW"/>
          </a:p>
        </p:txBody>
      </p:sp>
      <p:sp>
        <p:nvSpPr>
          <p:cNvPr id="156675" name="Rectangle 3">
            <a:extLst>
              <a:ext uri="{FF2B5EF4-FFF2-40B4-BE49-F238E27FC236}">
                <a16:creationId xmlns:a16="http://schemas.microsoft.com/office/drawing/2014/main" id="{30C19D05-BDFB-E3C6-BA9E-880408E0A6A5}"/>
              </a:ext>
            </a:extLst>
          </p:cNvPr>
          <p:cNvSpPr>
            <a:spLocks noGrp="1" noChangeArrowheads="1"/>
          </p:cNvSpPr>
          <p:nvPr>
            <p:ph type="body" idx="4294967295"/>
          </p:nvPr>
        </p:nvSpPr>
        <p:spPr>
          <a:xfrm>
            <a:off x="431800" y="1989138"/>
            <a:ext cx="8229600" cy="4411662"/>
          </a:xfrm>
        </p:spPr>
        <p:txBody>
          <a:bodyPr/>
          <a:lstStyle/>
          <a:p>
            <a:pPr eaLnBrk="1" hangingPunct="1">
              <a:buFont typeface="Wingdings" pitchFamily="2" charset="2"/>
              <a:buNone/>
            </a:pPr>
            <a:r>
              <a:rPr lang="zh-TW" altLang="en-US"/>
              <a:t>比較兩個計劃的內部報酬率。</a:t>
            </a:r>
            <a:endParaRPr lang="en-US" altLang="zh-TW"/>
          </a:p>
          <a:p>
            <a:pPr eaLnBrk="1" hangingPunct="1">
              <a:buFont typeface="Wingdings" pitchFamily="2" charset="2"/>
              <a:buNone/>
            </a:pPr>
            <a:endParaRPr lang="en-US" altLang="zh-HK"/>
          </a:p>
          <a:p>
            <a:pPr eaLnBrk="1" hangingPunct="1">
              <a:buFont typeface="Wingdings" pitchFamily="2" charset="2"/>
              <a:buNone/>
            </a:pPr>
            <a:r>
              <a:rPr lang="zh-TW" altLang="en-US" sz="3600"/>
              <a:t>內部報酬率</a:t>
            </a:r>
            <a:r>
              <a:rPr lang="en-US" altLang="zh-HK" sz="3600" baseline="-25000">
                <a:ea typeface="SimSun" panose="02010600030101010101" pitchFamily="2" charset="-122"/>
                <a:cs typeface="Times New Roman" panose="02020603050405020304" pitchFamily="18" charset="0"/>
              </a:rPr>
              <a:t>X  </a:t>
            </a:r>
            <a:r>
              <a:rPr lang="zh-TW" altLang="en-US" sz="3600"/>
              <a:t>＞ 內部報酬率</a:t>
            </a:r>
            <a:r>
              <a:rPr lang="en-US" altLang="zh-HK" sz="3600" baseline="-25000">
                <a:ea typeface="SimSun" panose="02010600030101010101" pitchFamily="2" charset="-122"/>
              </a:rPr>
              <a:t>Y </a:t>
            </a:r>
            <a:endParaRPr lang="en-US" altLang="zh-HK" sz="3600">
              <a:ea typeface="SimSun" panose="02010600030101010101" pitchFamily="2" charset="-122"/>
            </a:endParaRPr>
          </a:p>
        </p:txBody>
      </p:sp>
      <p:sp>
        <p:nvSpPr>
          <p:cNvPr id="156676" name="Rectangle 11">
            <a:extLst>
              <a:ext uri="{FF2B5EF4-FFF2-40B4-BE49-F238E27FC236}">
                <a16:creationId xmlns:a16="http://schemas.microsoft.com/office/drawing/2014/main" id="{D4244D2E-33D3-B693-E739-F76303335415}"/>
              </a:ext>
            </a:extLst>
          </p:cNvPr>
          <p:cNvSpPr>
            <a:spLocks noChangeArrowheads="1"/>
          </p:cNvSpPr>
          <p:nvPr/>
        </p:nvSpPr>
        <p:spPr bwMode="auto">
          <a:xfrm>
            <a:off x="431800" y="1358900"/>
            <a:ext cx="341947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TW" altLang="en-US" b="1"/>
              <a:t>課業（二）</a:t>
            </a:r>
            <a:endParaRPr lang="en-US" altLang="zh-TW" b="1"/>
          </a:p>
          <a:p>
            <a:pPr eaLnBrk="1" hangingPunct="1">
              <a:buFont typeface="Wingdings" pitchFamily="2" charset="2"/>
              <a:buNone/>
            </a:pP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387243" y="368592"/>
            <a:ext cx="7650163" cy="81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6">
            <a:extLst>
              <a:ext uri="{FF2B5EF4-FFF2-40B4-BE49-F238E27FC236}">
                <a16:creationId xmlns:a16="http://schemas.microsoft.com/office/drawing/2014/main" id="{13DE37B1-A9E0-CE92-8C4C-67197DBF569E}"/>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AD2DE23-6836-3A4B-9FF4-1397ED44C20A}" type="slidenum">
              <a:rPr kumimoji="0" lang="en-US" altLang="zh-TW" smtClean="0"/>
              <a:pPr/>
              <a:t>76</a:t>
            </a:fld>
            <a:endParaRPr kumimoji="0" lang="en-US" altLang="zh-TW"/>
          </a:p>
        </p:txBody>
      </p:sp>
      <p:sp>
        <p:nvSpPr>
          <p:cNvPr id="158723" name="Rectangle 3">
            <a:extLst>
              <a:ext uri="{FF2B5EF4-FFF2-40B4-BE49-F238E27FC236}">
                <a16:creationId xmlns:a16="http://schemas.microsoft.com/office/drawing/2014/main" id="{F256463E-00E4-2EB6-C812-A13FA7250812}"/>
              </a:ext>
            </a:extLst>
          </p:cNvPr>
          <p:cNvSpPr>
            <a:spLocks noGrp="1" noChangeArrowheads="1"/>
          </p:cNvSpPr>
          <p:nvPr>
            <p:ph type="body" idx="4294967295"/>
          </p:nvPr>
        </p:nvSpPr>
        <p:spPr>
          <a:xfrm>
            <a:off x="431800" y="1989138"/>
            <a:ext cx="8229600" cy="4411662"/>
          </a:xfrm>
        </p:spPr>
        <p:txBody>
          <a:bodyPr/>
          <a:lstStyle/>
          <a:p>
            <a:pPr eaLnBrk="1" hangingPunct="1">
              <a:buFont typeface="Wingdings" pitchFamily="2" charset="2"/>
              <a:buNone/>
            </a:pPr>
            <a:r>
              <a:rPr lang="zh-TW" altLang="en-US"/>
              <a:t>比較兩個計劃的會計報酬率。</a:t>
            </a:r>
            <a:endParaRPr lang="en-US" altLang="zh-TW"/>
          </a:p>
          <a:p>
            <a:pPr eaLnBrk="1" hangingPunct="1">
              <a:buFont typeface="Wingdings" pitchFamily="2" charset="2"/>
              <a:buNone/>
            </a:pPr>
            <a:endParaRPr lang="en-US" altLang="zh-HK"/>
          </a:p>
          <a:p>
            <a:pPr eaLnBrk="1" hangingPunct="1">
              <a:buFont typeface="Wingdings" pitchFamily="2" charset="2"/>
              <a:buNone/>
            </a:pPr>
            <a:r>
              <a:rPr lang="zh-HK" altLang="en-US" sz="3600">
                <a:latin typeface="新細明體" panose="02020500000000000000" pitchFamily="18" charset="-120"/>
                <a:cs typeface="Times New Roman" panose="02020603050405020304" pitchFamily="18" charset="0"/>
              </a:rPr>
              <a:t>會計報酬率</a:t>
            </a:r>
            <a:r>
              <a:rPr lang="en-US" altLang="zh-HK" sz="3600" baseline="-25000">
                <a:ea typeface="SimSun" panose="02010600030101010101" pitchFamily="2" charset="-122"/>
                <a:cs typeface="Times New Roman" panose="02020603050405020304" pitchFamily="18" charset="0"/>
              </a:rPr>
              <a:t>X    </a:t>
            </a:r>
            <a:r>
              <a:rPr lang="zh-TW" altLang="en-US" sz="3600">
                <a:ea typeface="SimSun" panose="02010600030101010101" pitchFamily="2" charset="-122"/>
                <a:cs typeface="Times New Roman" panose="02020603050405020304" pitchFamily="18" charset="0"/>
              </a:rPr>
              <a:t>＞</a:t>
            </a:r>
            <a:r>
              <a:rPr lang="en-US" altLang="zh-HK" sz="3600">
                <a:ea typeface="SimSun" panose="02010600030101010101" pitchFamily="2" charset="-122"/>
                <a:cs typeface="Times New Roman" panose="02020603050405020304" pitchFamily="18" charset="0"/>
              </a:rPr>
              <a:t>  </a:t>
            </a:r>
            <a:r>
              <a:rPr lang="zh-HK" altLang="en-US" sz="3600">
                <a:latin typeface="新細明體" panose="02020500000000000000" pitchFamily="18" charset="-120"/>
                <a:cs typeface="Times New Roman" panose="02020603050405020304" pitchFamily="18" charset="0"/>
              </a:rPr>
              <a:t>會計報酬率</a:t>
            </a:r>
            <a:r>
              <a:rPr lang="en-US" altLang="zh-HK" sz="3600" baseline="-25000">
                <a:ea typeface="SimSun" panose="02010600030101010101" pitchFamily="2" charset="-122"/>
              </a:rPr>
              <a:t>Y </a:t>
            </a:r>
            <a:endParaRPr lang="en-US" altLang="zh-HK" sz="3600">
              <a:ea typeface="SimSun" panose="02010600030101010101" pitchFamily="2" charset="-122"/>
            </a:endParaRPr>
          </a:p>
        </p:txBody>
      </p:sp>
      <p:sp>
        <p:nvSpPr>
          <p:cNvPr id="158724" name="Rectangle 11">
            <a:extLst>
              <a:ext uri="{FF2B5EF4-FFF2-40B4-BE49-F238E27FC236}">
                <a16:creationId xmlns:a16="http://schemas.microsoft.com/office/drawing/2014/main" id="{1A9796AB-5840-F7F7-0D7A-C43B449F83C5}"/>
              </a:ext>
            </a:extLst>
          </p:cNvPr>
          <p:cNvSpPr>
            <a:spLocks noChangeArrowheads="1"/>
          </p:cNvSpPr>
          <p:nvPr/>
        </p:nvSpPr>
        <p:spPr bwMode="auto">
          <a:xfrm>
            <a:off x="431800" y="1358900"/>
            <a:ext cx="3060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HK" altLang="en-US" b="1">
                <a:cs typeface="Arial" panose="020B0604020202020204" pitchFamily="34" charset="0"/>
              </a:rPr>
              <a:t>課業</a:t>
            </a:r>
            <a:r>
              <a:rPr lang="zh-TW" altLang="en-US" b="1">
                <a:cs typeface="Arial" panose="020B0604020202020204" pitchFamily="34" charset="0"/>
              </a:rPr>
              <a:t>（</a:t>
            </a:r>
            <a:r>
              <a:rPr lang="zh-HK" altLang="en-US" b="1">
                <a:cs typeface="Arial" panose="020B0604020202020204" pitchFamily="34" charset="0"/>
              </a:rPr>
              <a:t>三</a:t>
            </a:r>
            <a:r>
              <a:rPr lang="zh-TW" altLang="en-US" b="1">
                <a:cs typeface="Arial" panose="020B0604020202020204" pitchFamily="34" charset="0"/>
              </a:rPr>
              <a:t>）</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341436" y="278580"/>
            <a:ext cx="7650163" cy="81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6">
            <a:extLst>
              <a:ext uri="{FF2B5EF4-FFF2-40B4-BE49-F238E27FC236}">
                <a16:creationId xmlns:a16="http://schemas.microsoft.com/office/drawing/2014/main" id="{521983F5-0742-AB2F-26AC-9FC0A7DED0C8}"/>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3A2C66E0-52C4-4D43-B212-D77742B25F8A}" type="slidenum">
              <a:rPr kumimoji="0" lang="en-US" altLang="zh-TW" smtClean="0"/>
              <a:pPr/>
              <a:t>77</a:t>
            </a:fld>
            <a:endParaRPr kumimoji="0" lang="en-US" altLang="zh-TW"/>
          </a:p>
        </p:txBody>
      </p:sp>
      <p:sp>
        <p:nvSpPr>
          <p:cNvPr id="156675" name="Rectangle 3">
            <a:extLst>
              <a:ext uri="{FF2B5EF4-FFF2-40B4-BE49-F238E27FC236}">
                <a16:creationId xmlns:a16="http://schemas.microsoft.com/office/drawing/2014/main" id="{67F3A5B5-9F04-04BF-6136-FD5FBA1E750A}"/>
              </a:ext>
            </a:extLst>
          </p:cNvPr>
          <p:cNvSpPr>
            <a:spLocks noGrp="1" noChangeArrowheads="1"/>
          </p:cNvSpPr>
          <p:nvPr>
            <p:ph type="body" idx="4294967295"/>
          </p:nvPr>
        </p:nvSpPr>
        <p:spPr>
          <a:xfrm>
            <a:off x="431800" y="1989138"/>
            <a:ext cx="8229600" cy="4049712"/>
          </a:xfrm>
        </p:spPr>
        <p:txBody>
          <a:bodyPr/>
          <a:lstStyle/>
          <a:p>
            <a:pPr>
              <a:defRPr/>
            </a:pPr>
            <a:r>
              <a:rPr lang="zh-HK" altLang="en-US" sz="2800" dirty="0">
                <a:latin typeface="新細明體" panose="02020500000000000000" pitchFamily="18" charset="-120"/>
              </a:rPr>
              <a:t>計劃</a:t>
            </a:r>
            <a:r>
              <a:rPr lang="en-US" altLang="zh-HK" sz="2800" dirty="0">
                <a:ea typeface="SimSun" panose="02010600030101010101" pitchFamily="2" charset="-122"/>
              </a:rPr>
              <a:t>X</a:t>
            </a:r>
            <a:r>
              <a:rPr lang="zh-HK" altLang="en-US" sz="2800" dirty="0">
                <a:latin typeface="新細明體" panose="02020500000000000000" pitchFamily="18" charset="-120"/>
              </a:rPr>
              <a:t>的回收期</a:t>
            </a:r>
            <a:endParaRPr lang="zh-TW" altLang="zh-HK" sz="2800" dirty="0">
              <a:latin typeface="新細明體" panose="02020500000000000000" pitchFamily="18" charset="-120"/>
            </a:endParaRPr>
          </a:p>
          <a:p>
            <a:pPr marL="0" indent="0">
              <a:buFont typeface="Wingdings" pitchFamily="2" charset="2"/>
              <a:buNone/>
              <a:defRPr/>
            </a:pPr>
            <a:r>
              <a:rPr lang="en-US" altLang="zh-HK" sz="2800" dirty="0">
                <a:ea typeface="SimSun" panose="02010600030101010101" pitchFamily="2" charset="-122"/>
              </a:rPr>
              <a:t>= 2</a:t>
            </a:r>
            <a:r>
              <a:rPr lang="zh-TW" altLang="en-US" sz="2800" dirty="0">
                <a:latin typeface="新細明體" panose="02020500000000000000" pitchFamily="18" charset="-120"/>
              </a:rPr>
              <a:t>年</a:t>
            </a:r>
            <a:r>
              <a:rPr lang="en-US" altLang="zh-HK" sz="2800" dirty="0">
                <a:ea typeface="SimSun" panose="02010600030101010101" pitchFamily="2" charset="-122"/>
              </a:rPr>
              <a:t> + ($4,000 - $2,900)/$2,500</a:t>
            </a:r>
            <a:endParaRPr lang="zh-TW" altLang="zh-HK" sz="2800" dirty="0">
              <a:ea typeface="SimSun" panose="02010600030101010101" pitchFamily="2" charset="-122"/>
            </a:endParaRPr>
          </a:p>
          <a:p>
            <a:pPr marL="0" indent="0">
              <a:buFont typeface="Wingdings" pitchFamily="2" charset="2"/>
              <a:buNone/>
              <a:defRPr/>
            </a:pPr>
            <a:r>
              <a:rPr lang="en-US" altLang="zh-HK" sz="2800" dirty="0">
                <a:ea typeface="SimSun" panose="02010600030101010101" pitchFamily="2" charset="-122"/>
              </a:rPr>
              <a:t>= 2</a:t>
            </a:r>
            <a:r>
              <a:rPr lang="zh-TW" altLang="en-US" sz="2800" dirty="0">
                <a:latin typeface="新細明體" panose="02020500000000000000" pitchFamily="18" charset="-120"/>
              </a:rPr>
              <a:t>年</a:t>
            </a:r>
            <a:r>
              <a:rPr lang="en-US" altLang="zh-HK" sz="2800" dirty="0">
                <a:ea typeface="SimSun" panose="02010600030101010101" pitchFamily="2" charset="-122"/>
              </a:rPr>
              <a:t>+ 0.44 </a:t>
            </a:r>
            <a:r>
              <a:rPr lang="zh-TW" altLang="en-US" sz="2800" dirty="0">
                <a:latin typeface="新細明體" panose="02020500000000000000" pitchFamily="18" charset="-120"/>
              </a:rPr>
              <a:t>年</a:t>
            </a:r>
            <a:endParaRPr lang="en-US" altLang="zh-TW" sz="2800" dirty="0">
              <a:latin typeface="新細明體" panose="02020500000000000000" pitchFamily="18" charset="-120"/>
            </a:endParaRPr>
          </a:p>
          <a:p>
            <a:pPr marL="0" indent="0">
              <a:buFont typeface="Wingdings" pitchFamily="2" charset="2"/>
              <a:buNone/>
              <a:defRPr/>
            </a:pPr>
            <a:r>
              <a:rPr lang="en-US" altLang="zh-HK" sz="2800" dirty="0">
                <a:ea typeface="SimSun" panose="02010600030101010101" pitchFamily="2" charset="-122"/>
              </a:rPr>
              <a:t>= 2.44</a:t>
            </a:r>
            <a:r>
              <a:rPr lang="zh-TW" altLang="en-US" sz="2800" dirty="0">
                <a:latin typeface="新細明體" panose="02020500000000000000" pitchFamily="18" charset="-120"/>
              </a:rPr>
              <a:t>年</a:t>
            </a:r>
            <a:endParaRPr lang="en-US" altLang="zh-TW" sz="2800" dirty="0">
              <a:latin typeface="新細明體" panose="02020500000000000000" pitchFamily="18" charset="-120"/>
            </a:endParaRPr>
          </a:p>
          <a:p>
            <a:pPr>
              <a:defRPr/>
            </a:pPr>
            <a:r>
              <a:rPr lang="zh-HK" altLang="en-US" sz="2800" dirty="0">
                <a:latin typeface="新細明體" panose="02020500000000000000" pitchFamily="18" charset="-120"/>
              </a:rPr>
              <a:t>計劃</a:t>
            </a:r>
            <a:r>
              <a:rPr lang="en-US" altLang="zh-HK" sz="2800" dirty="0">
                <a:ea typeface="SimSun" panose="02010600030101010101" pitchFamily="2" charset="-122"/>
              </a:rPr>
              <a:t>Y</a:t>
            </a:r>
            <a:r>
              <a:rPr lang="zh-HK" altLang="en-US" sz="2800" dirty="0">
                <a:latin typeface="新細明體" panose="02020500000000000000" pitchFamily="18" charset="-120"/>
              </a:rPr>
              <a:t>的回收期</a:t>
            </a:r>
            <a:endParaRPr lang="zh-TW" altLang="zh-HK" sz="2800" dirty="0">
              <a:latin typeface="新細明體" panose="02020500000000000000" pitchFamily="18" charset="-120"/>
            </a:endParaRPr>
          </a:p>
          <a:p>
            <a:pPr marL="0" indent="0">
              <a:buFont typeface="Wingdings" pitchFamily="2" charset="2"/>
              <a:buNone/>
              <a:defRPr/>
            </a:pPr>
            <a:r>
              <a:rPr lang="en-US" altLang="zh-HK" sz="2800" dirty="0">
                <a:ea typeface="SimSun" panose="02010600030101010101" pitchFamily="2" charset="-122"/>
              </a:rPr>
              <a:t>= 1</a:t>
            </a:r>
            <a:r>
              <a:rPr lang="zh-TW" altLang="en-US" sz="2800" dirty="0">
                <a:latin typeface="新細明體" panose="02020500000000000000" pitchFamily="18" charset="-120"/>
              </a:rPr>
              <a:t>年</a:t>
            </a:r>
            <a:r>
              <a:rPr lang="en-US" altLang="zh-HK" sz="2800" dirty="0">
                <a:ea typeface="SimSun" panose="02010600030101010101" pitchFamily="2" charset="-122"/>
              </a:rPr>
              <a:t>+ ($2,000 - $1,400)/$1,000</a:t>
            </a:r>
            <a:endParaRPr lang="zh-TW" altLang="zh-HK" sz="2800" dirty="0">
              <a:ea typeface="SimSun" panose="02010600030101010101" pitchFamily="2" charset="-122"/>
            </a:endParaRPr>
          </a:p>
          <a:p>
            <a:pPr marL="0" indent="0">
              <a:buFont typeface="Wingdings" pitchFamily="2" charset="2"/>
              <a:buNone/>
              <a:defRPr/>
            </a:pPr>
            <a:r>
              <a:rPr lang="en-US" altLang="zh-HK" sz="2800" dirty="0">
                <a:ea typeface="SimSun" panose="02010600030101010101" pitchFamily="2" charset="-122"/>
              </a:rPr>
              <a:t>= 1</a:t>
            </a:r>
            <a:r>
              <a:rPr lang="zh-TW" altLang="en-US" sz="2800" dirty="0">
                <a:latin typeface="新細明體" panose="02020500000000000000" pitchFamily="18" charset="-120"/>
              </a:rPr>
              <a:t>年</a:t>
            </a:r>
            <a:r>
              <a:rPr lang="en-US" altLang="zh-HK" sz="2800" dirty="0">
                <a:ea typeface="SimSun" panose="02010600030101010101" pitchFamily="2" charset="-122"/>
              </a:rPr>
              <a:t> +0.6</a:t>
            </a:r>
            <a:r>
              <a:rPr lang="zh-TW" altLang="en-US" sz="2800" dirty="0">
                <a:latin typeface="新細明體" panose="02020500000000000000" pitchFamily="18" charset="-120"/>
              </a:rPr>
              <a:t>年</a:t>
            </a:r>
            <a:endParaRPr lang="en-US" altLang="zh-TW" sz="2800" dirty="0">
              <a:latin typeface="新細明體" panose="02020500000000000000" pitchFamily="18" charset="-120"/>
            </a:endParaRPr>
          </a:p>
          <a:p>
            <a:pPr marL="0" indent="0">
              <a:buFont typeface="Wingdings" pitchFamily="2" charset="2"/>
              <a:buNone/>
              <a:defRPr/>
            </a:pPr>
            <a:r>
              <a:rPr lang="en-US" altLang="zh-HK" sz="2800" dirty="0">
                <a:ea typeface="SimSun" panose="02010600030101010101" pitchFamily="2" charset="-122"/>
              </a:rPr>
              <a:t>= 1.6</a:t>
            </a:r>
            <a:r>
              <a:rPr lang="zh-TW" altLang="en-US" sz="2800" dirty="0">
                <a:latin typeface="新細明體" panose="02020500000000000000" pitchFamily="18" charset="-120"/>
              </a:rPr>
              <a:t>年</a:t>
            </a:r>
            <a:endParaRPr lang="en-US" altLang="zh-TW" sz="2800" dirty="0">
              <a:latin typeface="新細明體" panose="02020500000000000000" pitchFamily="18" charset="-120"/>
            </a:endParaRPr>
          </a:p>
        </p:txBody>
      </p:sp>
      <p:sp>
        <p:nvSpPr>
          <p:cNvPr id="160772" name="Rectangle 11">
            <a:extLst>
              <a:ext uri="{FF2B5EF4-FFF2-40B4-BE49-F238E27FC236}">
                <a16:creationId xmlns:a16="http://schemas.microsoft.com/office/drawing/2014/main" id="{FB37BE61-D7A0-1139-97C2-758D534A726A}"/>
              </a:ext>
            </a:extLst>
          </p:cNvPr>
          <p:cNvSpPr>
            <a:spLocks noChangeArrowheads="1"/>
          </p:cNvSpPr>
          <p:nvPr/>
        </p:nvSpPr>
        <p:spPr bwMode="auto">
          <a:xfrm>
            <a:off x="431800" y="1358900"/>
            <a:ext cx="3689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HK" altLang="en-US" b="1">
                <a:cs typeface="Arial" panose="020B0604020202020204" pitchFamily="34" charset="0"/>
              </a:rPr>
              <a:t>課業</a:t>
            </a:r>
            <a:r>
              <a:rPr lang="zh-TW" altLang="en-US" b="1">
                <a:cs typeface="Arial" panose="020B0604020202020204" pitchFamily="34" charset="0"/>
              </a:rPr>
              <a:t>（</a:t>
            </a:r>
            <a:r>
              <a:rPr lang="zh-HK" altLang="en-US" b="1">
                <a:cs typeface="Arial" panose="020B0604020202020204" pitchFamily="34" charset="0"/>
              </a:rPr>
              <a:t>四</a:t>
            </a:r>
            <a:r>
              <a:rPr lang="zh-TW" altLang="en-US" b="1">
                <a:cs typeface="Arial" panose="020B0604020202020204" pitchFamily="34" charset="0"/>
              </a:rPr>
              <a:t>）</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296068" y="353362"/>
            <a:ext cx="7650163" cy="78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6">
            <a:extLst>
              <a:ext uri="{FF2B5EF4-FFF2-40B4-BE49-F238E27FC236}">
                <a16:creationId xmlns:a16="http://schemas.microsoft.com/office/drawing/2014/main" id="{38574DE9-25C7-CBAF-0315-1A728F61B417}"/>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D190588-78FF-0B4C-9D5F-45EE46BF89E7}" type="slidenum">
              <a:rPr kumimoji="0" lang="en-US" altLang="zh-TW" smtClean="0"/>
              <a:pPr/>
              <a:t>78</a:t>
            </a:fld>
            <a:endParaRPr kumimoji="0" lang="en-US" altLang="zh-TW"/>
          </a:p>
        </p:txBody>
      </p:sp>
      <p:sp>
        <p:nvSpPr>
          <p:cNvPr id="162819" name="Rectangle 3">
            <a:extLst>
              <a:ext uri="{FF2B5EF4-FFF2-40B4-BE49-F238E27FC236}">
                <a16:creationId xmlns:a16="http://schemas.microsoft.com/office/drawing/2014/main" id="{3444C1D9-7F1B-2AFE-4706-BCBA83642F1C}"/>
              </a:ext>
            </a:extLst>
          </p:cNvPr>
          <p:cNvSpPr>
            <a:spLocks noGrp="1" noChangeArrowheads="1"/>
          </p:cNvSpPr>
          <p:nvPr>
            <p:ph type="body" idx="4294967295"/>
          </p:nvPr>
        </p:nvSpPr>
        <p:spPr>
          <a:xfrm>
            <a:off x="292100" y="2414588"/>
            <a:ext cx="8229600" cy="2724150"/>
          </a:xfrm>
        </p:spPr>
        <p:txBody>
          <a:bodyPr/>
          <a:lstStyle/>
          <a:p>
            <a:pPr eaLnBrk="1" hangingPunct="1">
              <a:buFont typeface="Wingdings" pitchFamily="2" charset="2"/>
              <a:buNone/>
            </a:pPr>
            <a:r>
              <a:rPr lang="zh-TW" altLang="en-US"/>
              <a:t>比較兩個計劃的回收期。</a:t>
            </a:r>
            <a:endParaRPr lang="en-US" altLang="zh-TW"/>
          </a:p>
          <a:p>
            <a:pPr eaLnBrk="1" hangingPunct="1">
              <a:buFont typeface="Wingdings" pitchFamily="2" charset="2"/>
              <a:buNone/>
            </a:pPr>
            <a:endParaRPr lang="en-US" altLang="zh-HK"/>
          </a:p>
          <a:p>
            <a:pPr eaLnBrk="1" hangingPunct="1">
              <a:buFont typeface="Wingdings" pitchFamily="2" charset="2"/>
              <a:buNone/>
            </a:pPr>
            <a:r>
              <a:rPr lang="en-US" altLang="zh-HK" sz="3600">
                <a:ea typeface="SimSun" panose="02010600030101010101" pitchFamily="2" charset="-122"/>
                <a:cs typeface="Times New Roman" panose="02020603050405020304" pitchFamily="18" charset="0"/>
              </a:rPr>
              <a:t> </a:t>
            </a:r>
            <a:r>
              <a:rPr lang="zh-HK" altLang="en-US" sz="3600">
                <a:latin typeface="新細明體" panose="02020500000000000000" pitchFamily="18" charset="-120"/>
                <a:cs typeface="Times New Roman" panose="02020603050405020304" pitchFamily="18" charset="0"/>
              </a:rPr>
              <a:t>回收期</a:t>
            </a:r>
            <a:r>
              <a:rPr lang="en-US" altLang="zh-HK" sz="3600" baseline="-25000">
                <a:ea typeface="SimSun" panose="02010600030101010101" pitchFamily="2" charset="-122"/>
              </a:rPr>
              <a:t>X    </a:t>
            </a:r>
            <a:r>
              <a:rPr lang="zh-TW" altLang="en-US" sz="3600">
                <a:ea typeface="SimSun" panose="02010600030101010101" pitchFamily="2" charset="-122"/>
              </a:rPr>
              <a:t>＞</a:t>
            </a:r>
            <a:r>
              <a:rPr lang="en-US" altLang="zh-HK" sz="3600">
                <a:ea typeface="SimSun" panose="02010600030101010101" pitchFamily="2" charset="-122"/>
              </a:rPr>
              <a:t>  </a:t>
            </a:r>
            <a:r>
              <a:rPr lang="zh-HK" altLang="en-US" sz="3600">
                <a:latin typeface="新細明體" panose="02020500000000000000" pitchFamily="18" charset="-120"/>
                <a:cs typeface="Times New Roman" panose="02020603050405020304" pitchFamily="18" charset="0"/>
              </a:rPr>
              <a:t>回收期</a:t>
            </a:r>
            <a:r>
              <a:rPr lang="en-US" altLang="zh-HK" sz="3600" baseline="-25000">
                <a:ea typeface="SimSun" panose="02010600030101010101" pitchFamily="2" charset="-122"/>
              </a:rPr>
              <a:t>Y </a:t>
            </a:r>
            <a:endParaRPr lang="en-US" altLang="zh-HK" sz="3600">
              <a:ea typeface="SimSun" panose="02010600030101010101" pitchFamily="2" charset="-122"/>
            </a:endParaRPr>
          </a:p>
        </p:txBody>
      </p:sp>
      <p:sp>
        <p:nvSpPr>
          <p:cNvPr id="162820" name="Rectangle 11">
            <a:extLst>
              <a:ext uri="{FF2B5EF4-FFF2-40B4-BE49-F238E27FC236}">
                <a16:creationId xmlns:a16="http://schemas.microsoft.com/office/drawing/2014/main" id="{487749B3-8477-5732-4D8A-3986C042B241}"/>
              </a:ext>
            </a:extLst>
          </p:cNvPr>
          <p:cNvSpPr>
            <a:spLocks noChangeArrowheads="1"/>
          </p:cNvSpPr>
          <p:nvPr/>
        </p:nvSpPr>
        <p:spPr bwMode="auto">
          <a:xfrm>
            <a:off x="292100" y="1504950"/>
            <a:ext cx="3740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HK" altLang="en-US" b="1">
                <a:cs typeface="Arial" panose="020B0604020202020204" pitchFamily="34" charset="0"/>
              </a:rPr>
              <a:t>課業</a:t>
            </a:r>
            <a:r>
              <a:rPr lang="zh-TW" altLang="en-US" b="1">
                <a:cs typeface="Arial" panose="020B0604020202020204" pitchFamily="34" charset="0"/>
              </a:rPr>
              <a:t>（</a:t>
            </a:r>
            <a:r>
              <a:rPr lang="zh-HK" altLang="en-US" b="1">
                <a:cs typeface="Arial" panose="020B0604020202020204" pitchFamily="34" charset="0"/>
              </a:rPr>
              <a:t>四</a:t>
            </a:r>
            <a:r>
              <a:rPr lang="zh-TW" altLang="en-US" b="1">
                <a:cs typeface="Arial" panose="020B0604020202020204" pitchFamily="34" charset="0"/>
              </a:rPr>
              <a:t>）</a:t>
            </a:r>
            <a:endParaRPr lang="en-US" altLang="zh-TW" b="1">
              <a:cs typeface="Arial" panose="020B0604020202020204" pitchFamily="34" charset="0"/>
            </a:endParaRPr>
          </a:p>
        </p:txBody>
      </p:sp>
      <p:sp>
        <p:nvSpPr>
          <p:cNvPr id="5"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299279" y="395288"/>
            <a:ext cx="7650163" cy="78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6">
            <a:extLst>
              <a:ext uri="{FF2B5EF4-FFF2-40B4-BE49-F238E27FC236}">
                <a16:creationId xmlns:a16="http://schemas.microsoft.com/office/drawing/2014/main" id="{F33CDB22-A429-5868-D30C-EAF64695158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34BBDF11-E882-234B-99B4-F3298D19D324}" type="slidenum">
              <a:rPr kumimoji="0" lang="en-US" altLang="zh-TW" smtClean="0"/>
              <a:pPr/>
              <a:t>79</a:t>
            </a:fld>
            <a:endParaRPr kumimoji="0" lang="en-US" altLang="zh-TW"/>
          </a:p>
        </p:txBody>
      </p:sp>
      <p:sp>
        <p:nvSpPr>
          <p:cNvPr id="164867" name="Rectangle 3">
            <a:extLst>
              <a:ext uri="{FF2B5EF4-FFF2-40B4-BE49-F238E27FC236}">
                <a16:creationId xmlns:a16="http://schemas.microsoft.com/office/drawing/2014/main" id="{7360BE81-E4E8-CD9B-1DFD-868581B4AFC3}"/>
              </a:ext>
            </a:extLst>
          </p:cNvPr>
          <p:cNvSpPr>
            <a:spLocks noGrp="1" noChangeArrowheads="1"/>
          </p:cNvSpPr>
          <p:nvPr>
            <p:ph type="body" idx="4294967295"/>
          </p:nvPr>
        </p:nvSpPr>
        <p:spPr>
          <a:xfrm>
            <a:off x="457200" y="2108200"/>
            <a:ext cx="8229600" cy="4411663"/>
          </a:xfrm>
        </p:spPr>
        <p:txBody>
          <a:bodyPr/>
          <a:lstStyle/>
          <a:p>
            <a:pPr eaLnBrk="1" hangingPunct="1">
              <a:buFont typeface="Wingdings" pitchFamily="2" charset="2"/>
              <a:buNone/>
            </a:pPr>
            <a:r>
              <a:rPr lang="zh-HK" altLang="en-US"/>
              <a:t>結果</a:t>
            </a:r>
            <a:r>
              <a:rPr lang="zh-TW" altLang="en-US"/>
              <a:t>概要</a:t>
            </a:r>
            <a:r>
              <a:rPr lang="zh-HK" altLang="en-US"/>
              <a:t>：</a:t>
            </a: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TW"/>
          </a:p>
          <a:p>
            <a:pPr eaLnBrk="1" hangingPunct="1">
              <a:buFont typeface="Wingdings" pitchFamily="2" charset="2"/>
              <a:buNone/>
            </a:pPr>
            <a:endParaRPr lang="en-US" altLang="zh-HK"/>
          </a:p>
        </p:txBody>
      </p:sp>
      <p:sp>
        <p:nvSpPr>
          <p:cNvPr id="164868" name="Rectangle 31">
            <a:extLst>
              <a:ext uri="{FF2B5EF4-FFF2-40B4-BE49-F238E27FC236}">
                <a16:creationId xmlns:a16="http://schemas.microsoft.com/office/drawing/2014/main" id="{EA171443-3B97-7448-854A-D6BAB0C22554}"/>
              </a:ext>
            </a:extLst>
          </p:cNvPr>
          <p:cNvSpPr>
            <a:spLocks noChangeArrowheads="1"/>
          </p:cNvSpPr>
          <p:nvPr/>
        </p:nvSpPr>
        <p:spPr bwMode="auto">
          <a:xfrm>
            <a:off x="376238" y="1357313"/>
            <a:ext cx="3744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HK" altLang="en-US" b="1">
                <a:cs typeface="Arial" panose="020B0604020202020204" pitchFamily="34" charset="0"/>
              </a:rPr>
              <a:t>課業</a:t>
            </a:r>
            <a:r>
              <a:rPr lang="zh-TW" altLang="en-US" b="1">
                <a:cs typeface="Arial" panose="020B0604020202020204" pitchFamily="34" charset="0"/>
              </a:rPr>
              <a:t>（</a:t>
            </a:r>
            <a:r>
              <a:rPr lang="zh-HK" altLang="en-US" b="1">
                <a:cs typeface="Arial" panose="020B0604020202020204" pitchFamily="34" charset="0"/>
              </a:rPr>
              <a:t>五</a:t>
            </a:r>
            <a:r>
              <a:rPr lang="zh-TW" altLang="en-US" b="1">
                <a:cs typeface="Arial" panose="020B0604020202020204" pitchFamily="34" charset="0"/>
              </a:rPr>
              <a:t>）</a:t>
            </a:r>
            <a:endParaRPr lang="en-US" altLang="zh-TW" b="1">
              <a:cs typeface="Arial" panose="020B0604020202020204" pitchFamily="34" charset="0"/>
            </a:endParaRPr>
          </a:p>
        </p:txBody>
      </p:sp>
      <p:graphicFrame>
        <p:nvGraphicFramePr>
          <p:cNvPr id="2" name="表格 1">
            <a:extLst>
              <a:ext uri="{FF2B5EF4-FFF2-40B4-BE49-F238E27FC236}">
                <a16:creationId xmlns:a16="http://schemas.microsoft.com/office/drawing/2014/main" id="{6EC6313D-2FEC-B0BA-E472-8A199E4FD3CA}"/>
              </a:ext>
            </a:extLst>
          </p:cNvPr>
          <p:cNvGraphicFramePr>
            <a:graphicFrameLocks noGrp="1"/>
          </p:cNvGraphicFramePr>
          <p:nvPr/>
        </p:nvGraphicFramePr>
        <p:xfrm>
          <a:off x="520700" y="2889250"/>
          <a:ext cx="7561263" cy="2882901"/>
        </p:xfrm>
        <a:graphic>
          <a:graphicData uri="http://schemas.openxmlformats.org/drawingml/2006/table">
            <a:tbl>
              <a:tblPr/>
              <a:tblGrid>
                <a:gridCol w="1719263">
                  <a:extLst>
                    <a:ext uri="{9D8B030D-6E8A-4147-A177-3AD203B41FA5}">
                      <a16:colId xmlns:a16="http://schemas.microsoft.com/office/drawing/2014/main" val="651420835"/>
                    </a:ext>
                  </a:extLst>
                </a:gridCol>
                <a:gridCol w="1458912">
                  <a:extLst>
                    <a:ext uri="{9D8B030D-6E8A-4147-A177-3AD203B41FA5}">
                      <a16:colId xmlns:a16="http://schemas.microsoft.com/office/drawing/2014/main" val="3917570001"/>
                    </a:ext>
                  </a:extLst>
                </a:gridCol>
                <a:gridCol w="1466850">
                  <a:extLst>
                    <a:ext uri="{9D8B030D-6E8A-4147-A177-3AD203B41FA5}">
                      <a16:colId xmlns:a16="http://schemas.microsoft.com/office/drawing/2014/main" val="1338657887"/>
                    </a:ext>
                  </a:extLst>
                </a:gridCol>
                <a:gridCol w="1457325">
                  <a:extLst>
                    <a:ext uri="{9D8B030D-6E8A-4147-A177-3AD203B41FA5}">
                      <a16:colId xmlns:a16="http://schemas.microsoft.com/office/drawing/2014/main" val="1756406377"/>
                    </a:ext>
                  </a:extLst>
                </a:gridCol>
                <a:gridCol w="1458913">
                  <a:extLst>
                    <a:ext uri="{9D8B030D-6E8A-4147-A177-3AD203B41FA5}">
                      <a16:colId xmlns:a16="http://schemas.microsoft.com/office/drawing/2014/main" val="4181947318"/>
                    </a:ext>
                  </a:extLst>
                </a:gridCol>
              </a:tblGrid>
              <a:tr h="96043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計劃</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淨現值</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內部報酬率</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會計報酬率</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HK" altLang="en-US"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回收期</a:t>
                      </a:r>
                      <a:endParaRPr kumimoji="0" lang="zh-TW" altLang="en-US"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751447964"/>
                  </a:ext>
                </a:extLst>
              </a:tr>
              <a:tr h="962025">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X</a:t>
                      </a:r>
                      <a:endParaRPr kumimoji="0" lang="zh-TW" altLang="zh-HK"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$357.63</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15%</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54%</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2.44 </a:t>
                      </a:r>
                      <a:r>
                        <a:rPr kumimoji="0" lang="zh-TW" altLang="en-US"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年</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extLst>
                  <a:ext uri="{0D108BD9-81ED-4DB2-BD59-A6C34878D82A}">
                    <a16:rowId xmlns:a16="http://schemas.microsoft.com/office/drawing/2014/main" val="3012151448"/>
                  </a:ext>
                </a:extLst>
              </a:tr>
              <a:tr h="960438">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1" i="0" u="none" strike="noStrike" cap="none" normalizeH="0" baseline="0">
                          <a:ln>
                            <a:noFill/>
                          </a:ln>
                          <a:solidFill>
                            <a:schemeClr val="tx1"/>
                          </a:solidFill>
                          <a:effectLst/>
                          <a:latin typeface="Arial" panose="020B0604020202020204" pitchFamily="34" charset="0"/>
                          <a:ea typeface="新細明體" panose="02020500000000000000" pitchFamily="18" charset="-120"/>
                        </a:rPr>
                        <a:t>Y</a:t>
                      </a:r>
                      <a:endParaRPr kumimoji="0" lang="zh-TW" altLang="zh-HK" sz="2400" b="1"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$170.54</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13%</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91451" marR="91451"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45%</a:t>
                      </a:r>
                      <a:endParaRPr kumimoji="0" lang="zh-TW" altLang="zh-HK" sz="2400" b="0" i="0" u="none" strike="noStrike" cap="none" normalizeH="0" baseline="0">
                        <a:ln>
                          <a:noFill/>
                        </a:ln>
                        <a:solidFill>
                          <a:schemeClr val="tx1"/>
                        </a:solidFill>
                        <a:effectLst/>
                        <a:latin typeface="Times New Roman" panose="02020603050405020304" pitchFamily="18" charset="0"/>
                        <a:ea typeface="新細明體" panose="02020500000000000000" pitchFamily="18" charset="-12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lvl1pPr>
                        <a:spcBef>
                          <a:spcPct val="20000"/>
                        </a:spcBef>
                        <a:buClr>
                          <a:schemeClr val="tx2"/>
                        </a:buClr>
                        <a:buSzPct val="70000"/>
                        <a:buFont typeface="Wingdings" pitchFamily="2" charset="2"/>
                        <a:defRPr kumimoji="1" sz="28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defRPr kumimoji="1" sz="24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defRPr kumimoji="1" sz="22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HK"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1.6 </a:t>
                      </a:r>
                      <a:r>
                        <a:rPr kumimoji="0" lang="zh-TW" altLang="en-US" sz="2400" b="0" i="0" u="none" strike="noStrike" cap="none" normalizeH="0" baseline="0">
                          <a:ln>
                            <a:noFill/>
                          </a:ln>
                          <a:solidFill>
                            <a:schemeClr val="tx1"/>
                          </a:solidFill>
                          <a:effectLst/>
                          <a:latin typeface="Arial" panose="020B0604020202020204" pitchFamily="34" charset="0"/>
                          <a:ea typeface="新細明體" panose="02020500000000000000" pitchFamily="18" charset="-120"/>
                        </a:rPr>
                        <a:t>年</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extLst>
                  <a:ext uri="{0D108BD9-81ED-4DB2-BD59-A6C34878D82A}">
                    <a16:rowId xmlns:a16="http://schemas.microsoft.com/office/drawing/2014/main" val="2487552405"/>
                  </a:ext>
                </a:extLst>
              </a:tr>
            </a:tbl>
          </a:graphicData>
        </a:graphic>
      </p:graphicFrame>
      <p:sp>
        <p:nvSpPr>
          <p:cNvPr id="7"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387243" y="368592"/>
            <a:ext cx="7650163" cy="78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60CDC0B3-6EDD-6CE5-074B-720CC84D6D0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B4158A9-9FC7-104A-B836-0BA0D7E12289}" type="slidenum">
              <a:rPr kumimoji="0" lang="en-US" altLang="zh-TW" smtClean="0"/>
              <a:pPr/>
              <a:t>8</a:t>
            </a:fld>
            <a:endParaRPr kumimoji="0" lang="en-US" altLang="zh-TW"/>
          </a:p>
        </p:txBody>
      </p:sp>
      <p:sp>
        <p:nvSpPr>
          <p:cNvPr id="19459" name="Rectangle 2">
            <a:extLst>
              <a:ext uri="{FF2B5EF4-FFF2-40B4-BE49-F238E27FC236}">
                <a16:creationId xmlns:a16="http://schemas.microsoft.com/office/drawing/2014/main" id="{167C7712-7811-A6B0-6B91-BA1C810B8906}"/>
              </a:ext>
            </a:extLst>
          </p:cNvPr>
          <p:cNvSpPr>
            <a:spLocks noGrp="1" noChangeArrowheads="1"/>
          </p:cNvSpPr>
          <p:nvPr>
            <p:ph type="title"/>
          </p:nvPr>
        </p:nvSpPr>
        <p:spPr/>
        <p:txBody>
          <a:bodyPr/>
          <a:lstStyle/>
          <a:p>
            <a:pPr eaLnBrk="1" hangingPunct="1"/>
            <a:r>
              <a:rPr lang="zh-TW" altLang="en-US"/>
              <a:t>淨</a:t>
            </a:r>
            <a:r>
              <a:rPr lang="zh-HK" altLang="en-US"/>
              <a:t>現值</a:t>
            </a:r>
            <a:endParaRPr lang="en-US" altLang="zh-TW"/>
          </a:p>
        </p:txBody>
      </p:sp>
      <p:sp>
        <p:nvSpPr>
          <p:cNvPr id="19460" name="Rectangle 3">
            <a:extLst>
              <a:ext uri="{FF2B5EF4-FFF2-40B4-BE49-F238E27FC236}">
                <a16:creationId xmlns:a16="http://schemas.microsoft.com/office/drawing/2014/main" id="{94ABF1C4-BA1B-D816-4B4D-70237D16D787}"/>
              </a:ext>
            </a:extLst>
          </p:cNvPr>
          <p:cNvSpPr>
            <a:spLocks noGrp="1" noChangeArrowheads="1"/>
          </p:cNvSpPr>
          <p:nvPr>
            <p:ph type="body" sz="half" idx="1"/>
          </p:nvPr>
        </p:nvSpPr>
        <p:spPr>
          <a:xfrm>
            <a:off x="457200" y="1719263"/>
            <a:ext cx="8075613" cy="809625"/>
          </a:xfrm>
        </p:spPr>
        <p:txBody>
          <a:bodyPr/>
          <a:lstStyle/>
          <a:p>
            <a:pPr eaLnBrk="1" hangingPunct="1">
              <a:buFont typeface="Wingdings" pitchFamily="2" charset="2"/>
              <a:buNone/>
            </a:pPr>
            <a:r>
              <a:rPr lang="zh-HK" altLang="en-US" sz="2800" b="1" dirty="0"/>
              <a:t>淨現值</a:t>
            </a:r>
            <a:r>
              <a:rPr lang="zh-TW" altLang="en-US" sz="2800" b="1" dirty="0"/>
              <a:t>的等式如下：</a:t>
            </a:r>
            <a:endParaRPr lang="en-US" altLang="zh-TW" sz="2800" b="1" dirty="0"/>
          </a:p>
          <a:p>
            <a:pPr eaLnBrk="1" hangingPunct="1">
              <a:buFont typeface="Wingdings" pitchFamily="2" charset="2"/>
              <a:buNone/>
            </a:pPr>
            <a:endParaRPr lang="en-US" altLang="zh-TW" sz="2800" b="1" dirty="0"/>
          </a:p>
          <a:p>
            <a:pPr eaLnBrk="1" hangingPunct="1">
              <a:buFont typeface="Wingdings" pitchFamily="2" charset="2"/>
              <a:buNone/>
            </a:pPr>
            <a:endParaRPr lang="en-US" altLang="zh-TW" sz="2800" dirty="0"/>
          </a:p>
        </p:txBody>
      </p:sp>
      <p:graphicFrame>
        <p:nvGraphicFramePr>
          <p:cNvPr id="19461" name="Object 4">
            <a:extLst>
              <a:ext uri="{FF2B5EF4-FFF2-40B4-BE49-F238E27FC236}">
                <a16:creationId xmlns:a16="http://schemas.microsoft.com/office/drawing/2014/main" id="{BABD5750-DE9E-A215-8A88-F2DF7DD265FE}"/>
              </a:ext>
            </a:extLst>
          </p:cNvPr>
          <p:cNvGraphicFramePr>
            <a:graphicFrameLocks noGrp="1" noChangeAspect="1"/>
          </p:cNvGraphicFramePr>
          <p:nvPr>
            <p:ph sz="half" idx="2"/>
          </p:nvPr>
        </p:nvGraphicFramePr>
        <p:xfrm>
          <a:off x="611188" y="2798763"/>
          <a:ext cx="7651750" cy="2490787"/>
        </p:xfrm>
        <a:graphic>
          <a:graphicData uri="http://schemas.openxmlformats.org/presentationml/2006/ole">
            <mc:AlternateContent xmlns:mc="http://schemas.openxmlformats.org/markup-compatibility/2006">
              <mc:Choice xmlns:v="urn:schemas-microsoft-com:vml" Requires="v">
                <p:oleObj spid="_x0000_s1044" name="方程式" r:id="rId4" imgW="62903100" imgH="20485100" progId="Equation.3">
                  <p:embed/>
                </p:oleObj>
              </mc:Choice>
              <mc:Fallback>
                <p:oleObj name="方程式" r:id="rId4" imgW="62903100" imgH="204851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2798763"/>
                        <a:ext cx="7651750" cy="249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6">
            <a:extLst>
              <a:ext uri="{FF2B5EF4-FFF2-40B4-BE49-F238E27FC236}">
                <a16:creationId xmlns:a16="http://schemas.microsoft.com/office/drawing/2014/main" id="{2DBB4A89-EE18-084D-756D-518AE0BDE628}"/>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2A240327-64D6-F648-A078-F5EB00FE8177}" type="slidenum">
              <a:rPr kumimoji="0" lang="en-US" altLang="zh-TW" smtClean="0"/>
              <a:pPr/>
              <a:t>80</a:t>
            </a:fld>
            <a:endParaRPr kumimoji="0" lang="en-US" altLang="zh-TW"/>
          </a:p>
        </p:txBody>
      </p:sp>
      <p:sp>
        <p:nvSpPr>
          <p:cNvPr id="166915" name="Rectangle 3">
            <a:extLst>
              <a:ext uri="{FF2B5EF4-FFF2-40B4-BE49-F238E27FC236}">
                <a16:creationId xmlns:a16="http://schemas.microsoft.com/office/drawing/2014/main" id="{C1A66D27-BA39-B00D-E171-0CB5506BC8DC}"/>
              </a:ext>
            </a:extLst>
          </p:cNvPr>
          <p:cNvSpPr>
            <a:spLocks noGrp="1" noChangeArrowheads="1"/>
          </p:cNvSpPr>
          <p:nvPr>
            <p:ph type="body" idx="4294967295"/>
          </p:nvPr>
        </p:nvSpPr>
        <p:spPr>
          <a:xfrm>
            <a:off x="233363" y="2168525"/>
            <a:ext cx="8659812" cy="3975100"/>
          </a:xfrm>
        </p:spPr>
        <p:txBody>
          <a:bodyPr/>
          <a:lstStyle/>
          <a:p>
            <a:pPr marL="0" indent="0" eaLnBrk="1" hangingPunct="1">
              <a:buFont typeface="Wingdings" pitchFamily="2" charset="2"/>
              <a:buNone/>
            </a:pPr>
            <a:r>
              <a:rPr lang="zh-TW" altLang="en-US" sz="3000" dirty="0"/>
              <a:t>首三種資本投資評估法的結果如下：</a:t>
            </a:r>
            <a:endParaRPr lang="en-US" altLang="zh-TW" sz="3000" dirty="0"/>
          </a:p>
          <a:p>
            <a:pPr marL="0" indent="0" eaLnBrk="1" hangingPunct="1">
              <a:buFont typeface="Wingdings" pitchFamily="2" charset="2"/>
              <a:buChar char="Ø"/>
            </a:pPr>
            <a:r>
              <a:rPr lang="en-US" altLang="zh-TW" sz="3000" dirty="0"/>
              <a:t>  </a:t>
            </a:r>
            <a:r>
              <a:rPr lang="zh-HK" altLang="en-US" sz="3000" dirty="0"/>
              <a:t>淨現值</a:t>
            </a:r>
            <a:r>
              <a:rPr lang="en-US" altLang="zh-TW" sz="3000" baseline="-25000" dirty="0"/>
              <a:t>X </a:t>
            </a:r>
            <a:r>
              <a:rPr lang="en-US" altLang="zh-TW" sz="3000" dirty="0"/>
              <a:t>&gt; </a:t>
            </a:r>
            <a:r>
              <a:rPr lang="zh-HK" altLang="en-US" sz="3000" dirty="0"/>
              <a:t>淨現值</a:t>
            </a:r>
            <a:r>
              <a:rPr lang="en-US" altLang="zh-TW" sz="3000" baseline="-25000" dirty="0"/>
              <a:t>Y </a:t>
            </a:r>
            <a:r>
              <a:rPr lang="en-US" altLang="zh-TW" sz="3000" dirty="0"/>
              <a:t>&gt; $0</a:t>
            </a:r>
            <a:endParaRPr lang="en-US" altLang="zh-TW" sz="3000" baseline="-25000" dirty="0"/>
          </a:p>
          <a:p>
            <a:pPr marL="0" indent="0" eaLnBrk="1" hangingPunct="1">
              <a:buFont typeface="Wingdings" pitchFamily="2" charset="2"/>
              <a:buChar char="Ø"/>
            </a:pPr>
            <a:r>
              <a:rPr lang="en-US" altLang="zh-TW" sz="3000" dirty="0"/>
              <a:t>  </a:t>
            </a:r>
            <a:r>
              <a:rPr lang="zh-HK" altLang="en-US" sz="3000" dirty="0"/>
              <a:t>內部報酬率</a:t>
            </a:r>
            <a:r>
              <a:rPr lang="en-US" altLang="zh-TW" sz="3000" baseline="-25000" dirty="0"/>
              <a:t>X</a:t>
            </a:r>
            <a:r>
              <a:rPr lang="en-US" altLang="zh-TW" sz="3000" dirty="0"/>
              <a:t> &gt; </a:t>
            </a:r>
            <a:r>
              <a:rPr lang="zh-HK" altLang="en-US" sz="3000" dirty="0"/>
              <a:t>內部報酬率</a:t>
            </a:r>
            <a:r>
              <a:rPr lang="en-US" altLang="zh-TW" sz="3000" baseline="-25000" dirty="0"/>
              <a:t>Y</a:t>
            </a:r>
            <a:r>
              <a:rPr lang="en-US" altLang="zh-TW" sz="3000" dirty="0"/>
              <a:t> &gt; 10% </a:t>
            </a:r>
            <a:r>
              <a:rPr lang="zh-TW" altLang="en-US" sz="2500" i="1" dirty="0"/>
              <a:t>（</a:t>
            </a:r>
            <a:r>
              <a:rPr lang="zh-HK" altLang="en-US" sz="2500" i="1" dirty="0"/>
              <a:t>所需回報率</a:t>
            </a:r>
            <a:r>
              <a:rPr lang="zh-TW" altLang="en-US" sz="2500" i="1" dirty="0"/>
              <a:t>）</a:t>
            </a:r>
            <a:endParaRPr lang="en-US" altLang="zh-TW" sz="2500" i="1" baseline="-25000" dirty="0"/>
          </a:p>
          <a:p>
            <a:pPr marL="0" indent="0" eaLnBrk="1" hangingPunct="1">
              <a:buFont typeface="Wingdings" pitchFamily="2" charset="2"/>
              <a:buChar char="Ø"/>
            </a:pPr>
            <a:r>
              <a:rPr lang="en-US" altLang="zh-TW" sz="3000" dirty="0"/>
              <a:t>  </a:t>
            </a:r>
            <a:r>
              <a:rPr lang="zh-HK" altLang="en-US" sz="3000" dirty="0"/>
              <a:t>會計報酬率</a:t>
            </a:r>
            <a:r>
              <a:rPr lang="en-US" altLang="zh-TW" sz="3000" baseline="-25000" dirty="0"/>
              <a:t>X </a:t>
            </a:r>
            <a:r>
              <a:rPr lang="en-US" altLang="zh-TW" sz="3000" dirty="0"/>
              <a:t>&gt; </a:t>
            </a:r>
            <a:r>
              <a:rPr lang="zh-HK" altLang="en-US" sz="3000" dirty="0"/>
              <a:t>會計報酬率</a:t>
            </a:r>
            <a:r>
              <a:rPr lang="en-US" altLang="zh-TW" sz="3000" baseline="-25000" dirty="0"/>
              <a:t>Y </a:t>
            </a:r>
            <a:r>
              <a:rPr lang="en-US" altLang="zh-TW" sz="3000" dirty="0"/>
              <a:t>&gt; </a:t>
            </a:r>
            <a:r>
              <a:rPr lang="zh-HK" altLang="en-US" sz="3000" dirty="0"/>
              <a:t>或等於</a:t>
            </a:r>
            <a:r>
              <a:rPr lang="en-US" altLang="zh-TW" sz="3000" dirty="0"/>
              <a:t>40% </a:t>
            </a:r>
            <a:r>
              <a:rPr lang="zh-TW" altLang="en-US" sz="2400" i="1" dirty="0"/>
              <a:t>（目標會計報酬率）</a:t>
            </a:r>
            <a:endParaRPr lang="en-US" altLang="zh-TW" sz="2400" i="1" dirty="0"/>
          </a:p>
          <a:p>
            <a:pPr marL="0" indent="0" eaLnBrk="1" hangingPunct="1">
              <a:buFont typeface="Wingdings" pitchFamily="2" charset="2"/>
              <a:buNone/>
            </a:pPr>
            <a:r>
              <a:rPr lang="zh-TW" altLang="en-US" sz="3000" dirty="0"/>
              <a:t>我們可以得出結論，</a:t>
            </a:r>
            <a:r>
              <a:rPr lang="zh-HK" altLang="en-US" sz="3000" b="1" i="1" u="sng" dirty="0"/>
              <a:t>計劃 </a:t>
            </a:r>
            <a:r>
              <a:rPr lang="en-US" altLang="zh-TW" sz="3000" b="1" i="1" u="sng" dirty="0"/>
              <a:t>X</a:t>
            </a:r>
            <a:r>
              <a:rPr lang="zh-TW" altLang="en-US" sz="3000" b="1" i="1" u="sng" dirty="0"/>
              <a:t>更可取。</a:t>
            </a:r>
            <a:endParaRPr lang="en-US" altLang="zh-HK" sz="3000" dirty="0"/>
          </a:p>
        </p:txBody>
      </p:sp>
      <p:sp>
        <p:nvSpPr>
          <p:cNvPr id="166916" name="Rectangle 9">
            <a:extLst>
              <a:ext uri="{FF2B5EF4-FFF2-40B4-BE49-F238E27FC236}">
                <a16:creationId xmlns:a16="http://schemas.microsoft.com/office/drawing/2014/main" id="{675B2C04-B07C-D0BE-80FD-B9C3C44AB353}"/>
              </a:ext>
            </a:extLst>
          </p:cNvPr>
          <p:cNvSpPr>
            <a:spLocks noChangeArrowheads="1"/>
          </p:cNvSpPr>
          <p:nvPr/>
        </p:nvSpPr>
        <p:spPr bwMode="auto">
          <a:xfrm>
            <a:off x="341313" y="1449388"/>
            <a:ext cx="3330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HK" altLang="en-US" b="1">
                <a:cs typeface="Arial" panose="020B0604020202020204" pitchFamily="34" charset="0"/>
              </a:rPr>
              <a:t>課業</a:t>
            </a:r>
            <a:r>
              <a:rPr lang="zh-TW" altLang="en-US" b="1">
                <a:cs typeface="Arial" panose="020B0604020202020204" pitchFamily="34" charset="0"/>
              </a:rPr>
              <a:t>（</a:t>
            </a:r>
            <a:r>
              <a:rPr lang="zh-HK" altLang="en-US" b="1">
                <a:cs typeface="Arial" panose="020B0604020202020204" pitchFamily="34" charset="0"/>
              </a:rPr>
              <a:t>五</a:t>
            </a:r>
            <a:r>
              <a:rPr lang="zh-TW" altLang="en-US" b="1">
                <a:cs typeface="Arial" panose="020B0604020202020204" pitchFamily="34" charset="0"/>
              </a:rPr>
              <a:t>）</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306028" y="368592"/>
            <a:ext cx="7650163" cy="78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6">
            <a:extLst>
              <a:ext uri="{FF2B5EF4-FFF2-40B4-BE49-F238E27FC236}">
                <a16:creationId xmlns:a16="http://schemas.microsoft.com/office/drawing/2014/main" id="{AC9EFD11-341E-B4C1-7206-6436827C6C1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CBCA259-9487-604B-8821-934BA7DF4F4D}" type="slidenum">
              <a:rPr kumimoji="0" lang="en-US" altLang="zh-TW" smtClean="0"/>
              <a:pPr/>
              <a:t>81</a:t>
            </a:fld>
            <a:endParaRPr kumimoji="0" lang="en-US" altLang="zh-TW"/>
          </a:p>
        </p:txBody>
      </p:sp>
      <p:sp>
        <p:nvSpPr>
          <p:cNvPr id="166915" name="Rectangle 3">
            <a:extLst>
              <a:ext uri="{FF2B5EF4-FFF2-40B4-BE49-F238E27FC236}">
                <a16:creationId xmlns:a16="http://schemas.microsoft.com/office/drawing/2014/main" id="{07D8159F-53DE-C905-5525-D1BAF1E12DF4}"/>
              </a:ext>
            </a:extLst>
          </p:cNvPr>
          <p:cNvSpPr>
            <a:spLocks noGrp="1" noChangeArrowheads="1"/>
          </p:cNvSpPr>
          <p:nvPr>
            <p:ph type="body" idx="4294967295"/>
          </p:nvPr>
        </p:nvSpPr>
        <p:spPr>
          <a:xfrm>
            <a:off x="233363" y="2457450"/>
            <a:ext cx="8659812" cy="3686175"/>
          </a:xfrm>
        </p:spPr>
        <p:txBody>
          <a:bodyPr/>
          <a:lstStyle/>
          <a:p>
            <a:pPr marL="0" indent="0" eaLnBrk="1" hangingPunct="1">
              <a:buFont typeface="Wingdings" pitchFamily="2" charset="2"/>
              <a:buNone/>
              <a:defRPr/>
            </a:pPr>
            <a:r>
              <a:rPr lang="zh-TW" altLang="en-US" sz="3000" dirty="0"/>
              <a:t>然而，回收期的結果</a:t>
            </a:r>
            <a:endParaRPr lang="en-US" altLang="zh-TW" sz="3000" dirty="0"/>
          </a:p>
          <a:p>
            <a:pPr marL="0" indent="0" eaLnBrk="1" hangingPunct="1">
              <a:buFont typeface="Wingdings" pitchFamily="2" charset="2"/>
              <a:buNone/>
              <a:defRPr/>
            </a:pPr>
            <a:endParaRPr lang="en-US" altLang="zh-TW" sz="3000" dirty="0"/>
          </a:p>
          <a:p>
            <a:pPr marL="0" indent="0" eaLnBrk="1" hangingPunct="1">
              <a:buFont typeface="Wingdings" pitchFamily="2" charset="2"/>
              <a:buNone/>
              <a:defRPr/>
            </a:pPr>
            <a:r>
              <a:rPr lang="zh-HK" altLang="en-US" sz="3600" kern="100" dirty="0">
                <a:cs typeface="Times New Roman" panose="02020603050405020304" pitchFamily="18" charset="0"/>
              </a:rPr>
              <a:t>回收期</a:t>
            </a:r>
            <a:r>
              <a:rPr lang="en-US" altLang="zh-HK" sz="3600" kern="100" baseline="-25000" dirty="0">
                <a:cs typeface="Times New Roman" panose="02020603050405020304" pitchFamily="18" charset="0"/>
              </a:rPr>
              <a:t>X </a:t>
            </a:r>
            <a:r>
              <a:rPr lang="zh-TW" altLang="en-US" sz="3600" kern="100" dirty="0">
                <a:cs typeface="Times New Roman" panose="02020603050405020304" pitchFamily="18" charset="0"/>
              </a:rPr>
              <a:t>＞</a:t>
            </a:r>
            <a:r>
              <a:rPr lang="en-US" altLang="zh-HK" sz="3600" kern="100" dirty="0">
                <a:cs typeface="Times New Roman" panose="02020603050405020304" pitchFamily="18" charset="0"/>
              </a:rPr>
              <a:t> </a:t>
            </a:r>
            <a:r>
              <a:rPr lang="zh-HK" altLang="en-US" sz="3600" kern="100" dirty="0">
                <a:cs typeface="Times New Roman" panose="02020603050405020304" pitchFamily="18" charset="0"/>
              </a:rPr>
              <a:t>回收期</a:t>
            </a:r>
            <a:r>
              <a:rPr lang="en-US" altLang="zh-HK" sz="3600" kern="100" baseline="-25000" dirty="0">
                <a:cs typeface="Times New Roman" panose="02020603050405020304" pitchFamily="18" charset="0"/>
              </a:rPr>
              <a:t>Y </a:t>
            </a:r>
            <a:endParaRPr lang="en-US" altLang="zh-TW" sz="3600" dirty="0"/>
          </a:p>
          <a:p>
            <a:pPr marL="0" indent="0" eaLnBrk="1" hangingPunct="1">
              <a:buFont typeface="Wingdings" pitchFamily="2" charset="2"/>
              <a:buNone/>
              <a:defRPr/>
            </a:pPr>
            <a:endParaRPr lang="en-US" altLang="zh-TW" sz="3000" dirty="0"/>
          </a:p>
          <a:p>
            <a:pPr marL="0" indent="0" eaLnBrk="1" hangingPunct="1">
              <a:buFont typeface="Wingdings" pitchFamily="2" charset="2"/>
              <a:buNone/>
              <a:defRPr/>
            </a:pPr>
            <a:r>
              <a:rPr lang="zh-TW" altLang="en-US" sz="3000" dirty="0"/>
              <a:t>我們可以得出結論，</a:t>
            </a:r>
            <a:r>
              <a:rPr lang="zh-HK" altLang="en-US" sz="3000" b="1" i="1" u="sng" dirty="0"/>
              <a:t>計劃 </a:t>
            </a:r>
            <a:r>
              <a:rPr lang="en-US" altLang="zh-TW" sz="3000" b="1" i="1" u="sng" dirty="0"/>
              <a:t>Y</a:t>
            </a:r>
            <a:r>
              <a:rPr lang="zh-TW" altLang="en-US" sz="3000" b="1" i="1" u="sng" dirty="0"/>
              <a:t>更可取。</a:t>
            </a:r>
            <a:endParaRPr lang="en-US" altLang="zh-HK" sz="3000" dirty="0"/>
          </a:p>
        </p:txBody>
      </p:sp>
      <p:sp>
        <p:nvSpPr>
          <p:cNvPr id="168964" name="Rectangle 9">
            <a:extLst>
              <a:ext uri="{FF2B5EF4-FFF2-40B4-BE49-F238E27FC236}">
                <a16:creationId xmlns:a16="http://schemas.microsoft.com/office/drawing/2014/main" id="{8AA5C55B-9C93-0344-E02D-9A6EAB894C1C}"/>
              </a:ext>
            </a:extLst>
          </p:cNvPr>
          <p:cNvSpPr>
            <a:spLocks noChangeArrowheads="1"/>
          </p:cNvSpPr>
          <p:nvPr/>
        </p:nvSpPr>
        <p:spPr bwMode="auto">
          <a:xfrm>
            <a:off x="233363" y="1589088"/>
            <a:ext cx="3259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 typeface="Wingdings" pitchFamily="2" charset="2"/>
              <a:buNone/>
            </a:pPr>
            <a:r>
              <a:rPr lang="zh-HK" altLang="en-US" b="1">
                <a:cs typeface="Arial" panose="020B0604020202020204" pitchFamily="34" charset="0"/>
              </a:rPr>
              <a:t>課業</a:t>
            </a:r>
            <a:r>
              <a:rPr lang="zh-TW" altLang="en-US" b="1">
                <a:cs typeface="Arial" panose="020B0604020202020204" pitchFamily="34" charset="0"/>
              </a:rPr>
              <a:t>（</a:t>
            </a:r>
            <a:r>
              <a:rPr lang="zh-HK" altLang="en-US" b="1">
                <a:cs typeface="Arial" panose="020B0604020202020204" pitchFamily="34" charset="0"/>
              </a:rPr>
              <a:t>五</a:t>
            </a:r>
            <a:r>
              <a:rPr lang="zh-TW" altLang="en-US" b="1">
                <a:cs typeface="Arial" panose="020B0604020202020204" pitchFamily="34" charset="0"/>
              </a:rPr>
              <a:t>）</a:t>
            </a:r>
            <a:endParaRPr lang="en-US" altLang="zh-TW" b="1">
              <a:cs typeface="Arial" panose="020B0604020202020204" pitchFamily="34" charset="0"/>
            </a:endParaRPr>
          </a:p>
        </p:txBody>
      </p:sp>
      <p:sp>
        <p:nvSpPr>
          <p:cNvPr id="6" name="Rectangle 2">
            <a:extLst>
              <a:ext uri="{FF2B5EF4-FFF2-40B4-BE49-F238E27FC236}">
                <a16:creationId xmlns:a16="http://schemas.microsoft.com/office/drawing/2014/main" id="{8DCFAB46-8430-4C8A-E7F3-5203CFBC45B8}"/>
              </a:ext>
            </a:extLst>
          </p:cNvPr>
          <p:cNvSpPr txBox="1">
            <a:spLocks noChangeArrowheads="1"/>
          </p:cNvSpPr>
          <p:nvPr/>
        </p:nvSpPr>
        <p:spPr bwMode="auto">
          <a:xfrm>
            <a:off x="233363" y="365564"/>
            <a:ext cx="7650163" cy="78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Arial" charset="0"/>
                <a:ea typeface="新細明體" pitchFamily="18" charset="-120"/>
              </a:defRPr>
            </a:lvl2pPr>
            <a:lvl3pPr algn="l" rtl="0" eaLnBrk="0" fontAlgn="base" hangingPunct="0">
              <a:spcBef>
                <a:spcPct val="0"/>
              </a:spcBef>
              <a:spcAft>
                <a:spcPct val="0"/>
              </a:spcAft>
              <a:defRPr kumimoji="1" sz="3800" b="1">
                <a:solidFill>
                  <a:schemeClr val="tx2"/>
                </a:solidFill>
                <a:latin typeface="Arial" charset="0"/>
                <a:ea typeface="新細明體" pitchFamily="18" charset="-120"/>
              </a:defRPr>
            </a:lvl3pPr>
            <a:lvl4pPr algn="l" rtl="0" eaLnBrk="0" fontAlgn="base" hangingPunct="0">
              <a:spcBef>
                <a:spcPct val="0"/>
              </a:spcBef>
              <a:spcAft>
                <a:spcPct val="0"/>
              </a:spcAft>
              <a:defRPr kumimoji="1" sz="3800" b="1">
                <a:solidFill>
                  <a:schemeClr val="tx2"/>
                </a:solidFill>
                <a:latin typeface="Arial" charset="0"/>
                <a:ea typeface="新細明體" pitchFamily="18" charset="-120"/>
              </a:defRPr>
            </a:lvl4pPr>
            <a:lvl5pPr algn="l" rtl="0" eaLnBrk="0" fontAlgn="base" hangingPunct="0">
              <a:spcBef>
                <a:spcPct val="0"/>
              </a:spcBef>
              <a:spcAft>
                <a:spcPct val="0"/>
              </a:spcAft>
              <a:defRPr kumimoji="1" sz="3800" b="1">
                <a:solidFill>
                  <a:schemeClr val="tx2"/>
                </a:solidFill>
                <a:latin typeface="Arial" charset="0"/>
                <a:ea typeface="新細明體" pitchFamily="18" charset="-120"/>
              </a:defRPr>
            </a:lvl5pPr>
            <a:lvl6pPr marL="457200" algn="l" rtl="0" fontAlgn="base">
              <a:spcBef>
                <a:spcPct val="0"/>
              </a:spcBef>
              <a:spcAft>
                <a:spcPct val="0"/>
              </a:spcAft>
              <a:defRPr kumimoji="1" sz="3800" b="1">
                <a:solidFill>
                  <a:schemeClr val="tx2"/>
                </a:solidFill>
                <a:latin typeface="Arial" charset="0"/>
                <a:ea typeface="新細明體" pitchFamily="18" charset="-120"/>
              </a:defRPr>
            </a:lvl6pPr>
            <a:lvl7pPr marL="914400" algn="l" rtl="0" fontAlgn="base">
              <a:spcBef>
                <a:spcPct val="0"/>
              </a:spcBef>
              <a:spcAft>
                <a:spcPct val="0"/>
              </a:spcAft>
              <a:defRPr kumimoji="1" sz="3800" b="1">
                <a:solidFill>
                  <a:schemeClr val="tx2"/>
                </a:solidFill>
                <a:latin typeface="Arial" charset="0"/>
                <a:ea typeface="新細明體" pitchFamily="18" charset="-120"/>
              </a:defRPr>
            </a:lvl7pPr>
            <a:lvl8pPr marL="1371600" algn="l" rtl="0" fontAlgn="base">
              <a:spcBef>
                <a:spcPct val="0"/>
              </a:spcBef>
              <a:spcAft>
                <a:spcPct val="0"/>
              </a:spcAft>
              <a:defRPr kumimoji="1" sz="3800" b="1">
                <a:solidFill>
                  <a:schemeClr val="tx2"/>
                </a:solidFill>
                <a:latin typeface="Arial" charset="0"/>
                <a:ea typeface="新細明體" pitchFamily="18" charset="-120"/>
              </a:defRPr>
            </a:lvl8pPr>
            <a:lvl9pPr marL="1828800" algn="l" rtl="0" fontAlgn="base">
              <a:spcBef>
                <a:spcPct val="0"/>
              </a:spcBef>
              <a:spcAft>
                <a:spcPct val="0"/>
              </a:spcAft>
              <a:defRPr kumimoji="1" sz="3800" b="1">
                <a:solidFill>
                  <a:schemeClr val="tx2"/>
                </a:solidFill>
                <a:latin typeface="Arial" charset="0"/>
                <a:ea typeface="新細明體" pitchFamily="18" charset="-120"/>
              </a:defRPr>
            </a:lvl9pPr>
          </a:lstStyle>
          <a:p>
            <a:pPr eaLnBrk="1" hangingPunct="1"/>
            <a:r>
              <a:rPr lang="zh-TW" altLang="en-US" kern="0" dirty="0" smtClean="0">
                <a:cs typeface="Arial" panose="020B0604020202020204" pitchFamily="34" charset="0"/>
              </a:rPr>
              <a:t>活動三 </a:t>
            </a:r>
            <a:r>
              <a:rPr lang="en-US" altLang="zh-CN" kern="0" dirty="0" smtClean="0">
                <a:cs typeface="Arial" panose="020B0604020202020204" pitchFamily="34" charset="0"/>
              </a:rPr>
              <a:t>:</a:t>
            </a:r>
            <a:r>
              <a:rPr lang="zh-TW" altLang="en-US" kern="0" dirty="0" smtClean="0">
                <a:cs typeface="Arial" panose="020B0604020202020204" pitchFamily="34" charset="0"/>
              </a:rPr>
              <a:t> 東</a:t>
            </a:r>
            <a:r>
              <a:rPr lang="zh-TW" altLang="en-US" kern="0" dirty="0" smtClean="0"/>
              <a:t>尼公司 </a:t>
            </a:r>
            <a:r>
              <a:rPr lang="en-US" altLang="zh-TW" kern="0" dirty="0" smtClean="0"/>
              <a:t>—</a:t>
            </a:r>
            <a:r>
              <a:rPr lang="zh-TW" altLang="en-US" kern="0" dirty="0" smtClean="0"/>
              <a:t> 兩個互斥項目</a:t>
            </a:r>
            <a:endParaRPr lang="en-US" altLang="zh-HK" kern="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a:extLst>
              <a:ext uri="{FF2B5EF4-FFF2-40B4-BE49-F238E27FC236}">
                <a16:creationId xmlns:a16="http://schemas.microsoft.com/office/drawing/2014/main" id="{C9476F18-055D-CA81-CAEE-A202BCB2DEAC}"/>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F2003E4E-8562-5B4D-B942-94D3BFDB4046}" type="slidenum">
              <a:rPr kumimoji="0" lang="en-US" altLang="zh-TW" smtClean="0"/>
              <a:pPr/>
              <a:t>82</a:t>
            </a:fld>
            <a:endParaRPr kumimoji="0" lang="en-US" altLang="zh-TW"/>
          </a:p>
        </p:txBody>
      </p:sp>
      <p:sp>
        <p:nvSpPr>
          <p:cNvPr id="171011" name="Rectangle 2">
            <a:extLst>
              <a:ext uri="{FF2B5EF4-FFF2-40B4-BE49-F238E27FC236}">
                <a16:creationId xmlns:a16="http://schemas.microsoft.com/office/drawing/2014/main" id="{F4ECDA95-974A-347D-05B1-83A1A220C339}"/>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7E411917-C50D-BE87-A237-6F9228286224}"/>
              </a:ext>
            </a:extLst>
          </p:cNvPr>
          <p:cNvSpPr>
            <a:spLocks noGrp="1" noChangeArrowheads="1"/>
          </p:cNvSpPr>
          <p:nvPr>
            <p:ph type="body" idx="1"/>
          </p:nvPr>
        </p:nvSpPr>
        <p:spPr>
          <a:xfrm>
            <a:off x="457200" y="1484313"/>
            <a:ext cx="8229600" cy="4411662"/>
          </a:xfrm>
        </p:spPr>
        <p:txBody>
          <a:bodyPr/>
          <a:lstStyle/>
          <a:p>
            <a:pPr marL="0" indent="0">
              <a:lnSpc>
                <a:spcPct val="150000"/>
              </a:lnSpc>
              <a:buFont typeface="Wingdings" pitchFamily="2" charset="2"/>
              <a:buNone/>
            </a:pPr>
            <a:r>
              <a:rPr lang="zh-HK" altLang="en-US" dirty="0"/>
              <a:t>淨現值</a:t>
            </a:r>
            <a:r>
              <a:rPr lang="zh-TW" altLang="en-US" dirty="0"/>
              <a:t>法：</a:t>
            </a:r>
            <a:endParaRPr lang="zh-TW" altLang="zh-HK" dirty="0"/>
          </a:p>
          <a:p>
            <a:pPr marL="0" indent="0">
              <a:buFont typeface="Wingdings" pitchFamily="2" charset="2"/>
              <a:buNone/>
            </a:pPr>
            <a:r>
              <a:rPr lang="zh-TW" altLang="en-US" b="1" u="sng" dirty="0"/>
              <a:t>實用性</a:t>
            </a:r>
            <a:endParaRPr lang="zh-TW" altLang="zh-HK" b="1" u="sng" dirty="0"/>
          </a:p>
          <a:p>
            <a:r>
              <a:rPr lang="zh-TW" altLang="en-US" dirty="0">
                <a:latin typeface="新細明體" panose="02020500000000000000" pitchFamily="18" charset="-120"/>
              </a:rPr>
              <a:t>因為考慮金錢的時間值，故可顯示計劃的絕對價值</a:t>
            </a:r>
            <a:endParaRPr lang="zh-TW" altLang="zh-HK" dirty="0">
              <a:latin typeface="新細明體" panose="02020500000000000000" pitchFamily="18" charset="-120"/>
            </a:endParaRPr>
          </a:p>
          <a:p>
            <a:r>
              <a:rPr lang="zh-TW" altLang="en-US" dirty="0">
                <a:latin typeface="新細明體" panose="02020500000000000000" pitchFamily="18" charset="-120"/>
                <a:cs typeface="Times New Roman" panose="02020603050405020304" pitchFamily="18" charset="0"/>
              </a:rPr>
              <a:t>考慮所有現金流量</a:t>
            </a:r>
            <a:endParaRPr lang="en-US" altLang="zh-HK" dirty="0">
              <a:latin typeface="新細明體" panose="02020500000000000000" pitchFamily="18" charset="-120"/>
              <a:cs typeface="Times New Roman" panose="02020603050405020304" pitchFamily="18" charset="0"/>
            </a:endParaRPr>
          </a:p>
          <a:p>
            <a:r>
              <a:rPr lang="zh-TW" altLang="en-US" dirty="0">
                <a:latin typeface="新細明體" panose="02020500000000000000" pitchFamily="18" charset="-120"/>
                <a:cs typeface="Times New Roman" panose="02020603050405020304" pitchFamily="18" charset="0"/>
              </a:rPr>
              <a:t>有助比較相同規模的投資計劃</a:t>
            </a:r>
            <a:endParaRPr lang="en-US" altLang="zh-TW" dirty="0">
              <a:latin typeface="新細明體" panose="02020500000000000000" pitchFamily="18" charset="-120"/>
            </a:endParaRPr>
          </a:p>
        </p:txBody>
      </p:sp>
      <p:sp>
        <p:nvSpPr>
          <p:cNvPr id="171013" name="Rectangle 2">
            <a:extLst>
              <a:ext uri="{FF2B5EF4-FFF2-40B4-BE49-F238E27FC236}">
                <a16:creationId xmlns:a16="http://schemas.microsoft.com/office/drawing/2014/main" id="{48E9A547-7C42-169A-6070-633CF065641D}"/>
              </a:ext>
            </a:extLst>
          </p:cNvPr>
          <p:cNvSpPr>
            <a:spLocks noChangeArrowheads="1"/>
          </p:cNvSpPr>
          <p:nvPr/>
        </p:nvSpPr>
        <p:spPr bwMode="auto">
          <a:xfrm>
            <a:off x="431800" y="188913"/>
            <a:ext cx="7543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6">
            <a:extLst>
              <a:ext uri="{FF2B5EF4-FFF2-40B4-BE49-F238E27FC236}">
                <a16:creationId xmlns:a16="http://schemas.microsoft.com/office/drawing/2014/main" id="{247992A3-A8AA-8F08-D9C4-05BB438D972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49775A05-B8D1-8F4D-B002-8BE45C25F117}" type="slidenum">
              <a:rPr kumimoji="0" lang="en-US" altLang="zh-TW" smtClean="0"/>
              <a:pPr/>
              <a:t>83</a:t>
            </a:fld>
            <a:endParaRPr kumimoji="0" lang="en-US" altLang="zh-TW"/>
          </a:p>
        </p:txBody>
      </p:sp>
      <p:sp>
        <p:nvSpPr>
          <p:cNvPr id="173059" name="Rectangle 2">
            <a:extLst>
              <a:ext uri="{FF2B5EF4-FFF2-40B4-BE49-F238E27FC236}">
                <a16:creationId xmlns:a16="http://schemas.microsoft.com/office/drawing/2014/main" id="{ACF76169-7112-F2E2-0B7B-E2BF06E02C94}"/>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4256C370-4CF9-873B-15E3-0EBF14FE8C79}"/>
              </a:ext>
            </a:extLst>
          </p:cNvPr>
          <p:cNvSpPr>
            <a:spLocks noGrp="1" noChangeArrowheads="1"/>
          </p:cNvSpPr>
          <p:nvPr>
            <p:ph type="body" idx="1"/>
          </p:nvPr>
        </p:nvSpPr>
        <p:spPr>
          <a:xfrm>
            <a:off x="441325" y="1231900"/>
            <a:ext cx="8229600" cy="4730750"/>
          </a:xfrm>
        </p:spPr>
        <p:txBody>
          <a:bodyPr/>
          <a:lstStyle/>
          <a:p>
            <a:pPr marL="0" indent="0">
              <a:spcAft>
                <a:spcPts val="600"/>
              </a:spcAft>
              <a:buFont typeface="Wingdings" pitchFamily="2" charset="2"/>
              <a:buNone/>
            </a:pPr>
            <a:r>
              <a:rPr lang="zh-HK" altLang="en-US" dirty="0"/>
              <a:t>淨現值</a:t>
            </a:r>
            <a:r>
              <a:rPr lang="zh-TW" altLang="en-US" dirty="0"/>
              <a:t>法：</a:t>
            </a:r>
            <a:endParaRPr lang="zh-TW" altLang="zh-HK" dirty="0"/>
          </a:p>
          <a:p>
            <a:pPr marL="0" indent="0">
              <a:spcAft>
                <a:spcPts val="600"/>
              </a:spcAft>
              <a:buFont typeface="Wingdings" pitchFamily="2" charset="2"/>
              <a:buNone/>
            </a:pPr>
            <a:r>
              <a:rPr lang="zh-TW" altLang="en-US" b="1" u="sng" dirty="0"/>
              <a:t>限制</a:t>
            </a:r>
            <a:endParaRPr lang="zh-TW" altLang="zh-HK" b="1" u="sng" dirty="0"/>
          </a:p>
          <a:p>
            <a:pPr>
              <a:spcAft>
                <a:spcPts val="600"/>
              </a:spcAft>
            </a:pPr>
            <a:r>
              <a:rPr lang="zh-TW" altLang="en-US" sz="2800" dirty="0">
                <a:latin typeface="新細明體" panose="02020500000000000000" pitchFamily="18" charset="-120"/>
              </a:rPr>
              <a:t>難以確定</a:t>
            </a:r>
            <a:r>
              <a:rPr lang="zh-HK" altLang="en-US" sz="2800" dirty="0">
                <a:latin typeface="新細明體" panose="02020500000000000000" pitchFamily="18" charset="-120"/>
              </a:rPr>
              <a:t>資金成本</a:t>
            </a:r>
            <a:endParaRPr lang="en-US" altLang="zh-HK" sz="2800" dirty="0">
              <a:latin typeface="新細明體" panose="02020500000000000000" pitchFamily="18" charset="-120"/>
            </a:endParaRPr>
          </a:p>
          <a:p>
            <a:pPr marL="349250" lvl="1" indent="0">
              <a:spcAft>
                <a:spcPts val="600"/>
              </a:spcAft>
              <a:buNone/>
            </a:pPr>
            <a:r>
              <a:rPr lang="en-US" altLang="zh-HK" sz="2400" dirty="0">
                <a:latin typeface="新細明體" panose="02020500000000000000" pitchFamily="18" charset="-120"/>
              </a:rPr>
              <a:t> </a:t>
            </a:r>
            <a:r>
              <a:rPr lang="zh-TW" altLang="en-US" sz="2400" dirty="0">
                <a:latin typeface="新細明體" panose="02020500000000000000" pitchFamily="18" charset="-120"/>
              </a:rPr>
              <a:t>如：已產生的</a:t>
            </a:r>
            <a:r>
              <a:rPr lang="zh-HK" altLang="en-US" sz="2400" dirty="0">
                <a:latin typeface="新細明體" panose="02020500000000000000" pitchFamily="18" charset="-120"/>
              </a:rPr>
              <a:t>沉沒成本</a:t>
            </a:r>
            <a:r>
              <a:rPr lang="zh-TW" altLang="en-US" sz="2400" dirty="0">
                <a:latin typeface="新細明體" panose="02020500000000000000" pitchFamily="18" charset="-120"/>
              </a:rPr>
              <a:t>或</a:t>
            </a:r>
            <a:r>
              <a:rPr lang="zh-HK" altLang="en-US" sz="2400" dirty="0">
                <a:latin typeface="新細明體" panose="02020500000000000000" pitchFamily="18" charset="-120"/>
              </a:rPr>
              <a:t>隱藏成本</a:t>
            </a:r>
            <a:endParaRPr lang="zh-TW" altLang="zh-HK" sz="2400" dirty="0">
              <a:latin typeface="新細明體" panose="02020500000000000000" pitchFamily="18" charset="-120"/>
            </a:endParaRPr>
          </a:p>
          <a:p>
            <a:pPr>
              <a:spcAft>
                <a:spcPts val="600"/>
              </a:spcAft>
            </a:pPr>
            <a:r>
              <a:rPr lang="zh-TW" altLang="en-US" sz="2800" dirty="0">
                <a:latin typeface="新細明體" panose="02020500000000000000" pitchFamily="18" charset="-120"/>
              </a:rPr>
              <a:t>忽略不同計劃的規模</a:t>
            </a:r>
            <a:endParaRPr lang="zh-TW" altLang="zh-HK" sz="2800" dirty="0">
              <a:latin typeface="新細明體" panose="02020500000000000000" pitchFamily="18" charset="-120"/>
            </a:endParaRPr>
          </a:p>
          <a:p>
            <a:pPr>
              <a:spcAft>
                <a:spcPts val="600"/>
              </a:spcAft>
            </a:pPr>
            <a:r>
              <a:rPr lang="zh-TW" altLang="en-US" sz="2800" dirty="0">
                <a:latin typeface="新細明體" panose="02020500000000000000" pitchFamily="18" charset="-120"/>
                <a:cs typeface="Times New Roman" panose="02020603050405020304" pitchFamily="18" charset="0"/>
              </a:rPr>
              <a:t>難以比較處於不同</a:t>
            </a:r>
            <a:r>
              <a:rPr lang="zh-HK" altLang="en-US" sz="2800" dirty="0">
                <a:latin typeface="新細明體" panose="02020500000000000000" pitchFamily="18" charset="-120"/>
                <a:cs typeface="Times New Roman" panose="02020603050405020304" pitchFamily="18" charset="0"/>
              </a:rPr>
              <a:t>風險水平</a:t>
            </a:r>
            <a:r>
              <a:rPr lang="zh-TW" altLang="en-US" sz="2800" dirty="0">
                <a:latin typeface="新細明體" panose="02020500000000000000" pitchFamily="18" charset="-120"/>
                <a:cs typeface="Times New Roman" panose="02020603050405020304" pitchFamily="18" charset="0"/>
              </a:rPr>
              <a:t>的計劃</a:t>
            </a:r>
            <a:endParaRPr lang="en-US" altLang="zh-HK" sz="2800" dirty="0">
              <a:latin typeface="新細明體" panose="02020500000000000000" pitchFamily="18" charset="-120"/>
              <a:cs typeface="Times New Roman" panose="02020603050405020304" pitchFamily="18" charset="0"/>
            </a:endParaRPr>
          </a:p>
          <a:p>
            <a:pPr>
              <a:spcAft>
                <a:spcPts val="600"/>
              </a:spcAft>
            </a:pPr>
            <a:r>
              <a:rPr lang="zh-HK" altLang="en-US" sz="2800" dirty="0">
                <a:latin typeface="新細明體" panose="02020500000000000000" pitchFamily="18" charset="-120"/>
                <a:cs typeface="Times New Roman" panose="02020603050405020304" pitchFamily="18" charset="0"/>
              </a:rPr>
              <a:t>貼現率</a:t>
            </a:r>
            <a:r>
              <a:rPr lang="zh-TW" altLang="en-US" sz="2800" dirty="0">
                <a:latin typeface="新細明體" panose="02020500000000000000" pitchFamily="18" charset="-120"/>
                <a:cs typeface="Times New Roman" panose="02020603050405020304" pitchFamily="18" charset="0"/>
              </a:rPr>
              <a:t>／回報率非固定</a:t>
            </a:r>
            <a:endParaRPr lang="en-US" altLang="zh-TW" sz="2800" dirty="0">
              <a:latin typeface="新細明體" panose="02020500000000000000" pitchFamily="18" charset="-120"/>
            </a:endParaRPr>
          </a:p>
        </p:txBody>
      </p:sp>
      <p:sp>
        <p:nvSpPr>
          <p:cNvPr id="173061" name="Rectangle 2">
            <a:extLst>
              <a:ext uri="{FF2B5EF4-FFF2-40B4-BE49-F238E27FC236}">
                <a16:creationId xmlns:a16="http://schemas.microsoft.com/office/drawing/2014/main" id="{41B86C17-9190-6849-84C4-1E7FAA68CB4D}"/>
              </a:ext>
            </a:extLst>
          </p:cNvPr>
          <p:cNvSpPr>
            <a:spLocks noChangeArrowheads="1"/>
          </p:cNvSpPr>
          <p:nvPr/>
        </p:nvSpPr>
        <p:spPr bwMode="auto">
          <a:xfrm>
            <a:off x="431800" y="188913"/>
            <a:ext cx="7543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6">
            <a:extLst>
              <a:ext uri="{FF2B5EF4-FFF2-40B4-BE49-F238E27FC236}">
                <a16:creationId xmlns:a16="http://schemas.microsoft.com/office/drawing/2014/main" id="{D2F30BAD-1938-DB83-A9A2-6DF5B1A2AD7D}"/>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16F448F-D3EE-464F-97A7-7DEF8C0D5E02}" type="slidenum">
              <a:rPr kumimoji="0" lang="en-US" altLang="zh-TW" smtClean="0"/>
              <a:pPr/>
              <a:t>84</a:t>
            </a:fld>
            <a:endParaRPr kumimoji="0" lang="en-US" altLang="zh-TW"/>
          </a:p>
        </p:txBody>
      </p:sp>
      <p:sp>
        <p:nvSpPr>
          <p:cNvPr id="175107" name="Rectangle 2">
            <a:extLst>
              <a:ext uri="{FF2B5EF4-FFF2-40B4-BE49-F238E27FC236}">
                <a16:creationId xmlns:a16="http://schemas.microsoft.com/office/drawing/2014/main" id="{11F6B178-F43E-BDC4-1F57-614425B79BC8}"/>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9B0B7003-46C4-CF93-68C4-A89F650B7A6B}"/>
              </a:ext>
            </a:extLst>
          </p:cNvPr>
          <p:cNvSpPr>
            <a:spLocks noGrp="1" noChangeArrowheads="1"/>
          </p:cNvSpPr>
          <p:nvPr>
            <p:ph type="body" idx="1"/>
          </p:nvPr>
        </p:nvSpPr>
        <p:spPr>
          <a:xfrm>
            <a:off x="457200" y="1628775"/>
            <a:ext cx="8229600" cy="4502150"/>
          </a:xfrm>
        </p:spPr>
        <p:txBody>
          <a:bodyPr/>
          <a:lstStyle/>
          <a:p>
            <a:pPr marL="0" indent="0">
              <a:lnSpc>
                <a:spcPct val="150000"/>
              </a:lnSpc>
              <a:buFont typeface="Wingdings" pitchFamily="2" charset="2"/>
              <a:buNone/>
            </a:pPr>
            <a:r>
              <a:rPr lang="zh-HK" altLang="en-US" dirty="0"/>
              <a:t>內部報酬率</a:t>
            </a:r>
            <a:r>
              <a:rPr lang="zh-TW" altLang="en-US" dirty="0"/>
              <a:t>法</a:t>
            </a:r>
            <a:endParaRPr lang="zh-TW" altLang="zh-HK" dirty="0"/>
          </a:p>
          <a:p>
            <a:pPr marL="0" indent="0">
              <a:spcBef>
                <a:spcPts val="1200"/>
              </a:spcBef>
              <a:buFont typeface="Wingdings" pitchFamily="2" charset="2"/>
              <a:buNone/>
            </a:pPr>
            <a:r>
              <a:rPr lang="zh-TW" altLang="en-US" b="1" u="sng" dirty="0"/>
              <a:t>實用性</a:t>
            </a:r>
            <a:endParaRPr lang="zh-TW" altLang="zh-HK" b="1" u="sng" dirty="0"/>
          </a:p>
          <a:p>
            <a:r>
              <a:rPr lang="zh-TW" altLang="en-US" dirty="0"/>
              <a:t>考慮金錢的時間值</a:t>
            </a:r>
            <a:endParaRPr lang="zh-TW" altLang="zh-HK" dirty="0"/>
          </a:p>
          <a:p>
            <a:r>
              <a:rPr lang="zh-TW" altLang="en-US" dirty="0">
                <a:cs typeface="Times New Roman" panose="02020603050405020304" pitchFamily="18" charset="0"/>
              </a:rPr>
              <a:t>考慮所有現金流量</a:t>
            </a:r>
            <a:endParaRPr lang="zh-TW" altLang="zh-HK" dirty="0"/>
          </a:p>
          <a:p>
            <a:r>
              <a:rPr lang="zh-TW" altLang="en-US" dirty="0">
                <a:cs typeface="Times New Roman" panose="02020603050405020304" pitchFamily="18" charset="0"/>
              </a:rPr>
              <a:t>報酬率以百分比表達，故容易理解</a:t>
            </a:r>
            <a:endParaRPr lang="en-US" altLang="zh-TW" dirty="0"/>
          </a:p>
        </p:txBody>
      </p:sp>
      <p:sp>
        <p:nvSpPr>
          <p:cNvPr id="175109" name="Rectangle 2">
            <a:extLst>
              <a:ext uri="{FF2B5EF4-FFF2-40B4-BE49-F238E27FC236}">
                <a16:creationId xmlns:a16="http://schemas.microsoft.com/office/drawing/2014/main" id="{91EE4547-0525-9E83-B52F-5CC229BD6DE3}"/>
              </a:ext>
            </a:extLst>
          </p:cNvPr>
          <p:cNvSpPr>
            <a:spLocks noChangeArrowheads="1"/>
          </p:cNvSpPr>
          <p:nvPr/>
        </p:nvSpPr>
        <p:spPr bwMode="auto">
          <a:xfrm>
            <a:off x="431800" y="188913"/>
            <a:ext cx="7543800"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6">
            <a:extLst>
              <a:ext uri="{FF2B5EF4-FFF2-40B4-BE49-F238E27FC236}">
                <a16:creationId xmlns:a16="http://schemas.microsoft.com/office/drawing/2014/main" id="{6E490B2C-C1F9-B3AD-7C4E-8B94D220E959}"/>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58A1F70-0C6D-174D-9984-24DC94815DA4}" type="slidenum">
              <a:rPr kumimoji="0" lang="en-US" altLang="zh-TW" smtClean="0"/>
              <a:pPr/>
              <a:t>85</a:t>
            </a:fld>
            <a:endParaRPr kumimoji="0" lang="en-US" altLang="zh-TW"/>
          </a:p>
        </p:txBody>
      </p:sp>
      <p:sp>
        <p:nvSpPr>
          <p:cNvPr id="177155" name="Rectangle 2">
            <a:extLst>
              <a:ext uri="{FF2B5EF4-FFF2-40B4-BE49-F238E27FC236}">
                <a16:creationId xmlns:a16="http://schemas.microsoft.com/office/drawing/2014/main" id="{B76E6487-6796-2D04-B54C-359531CAAFFF}"/>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D0EF7ACF-C3C9-9193-E3E7-1A85EBFB8261}"/>
              </a:ext>
            </a:extLst>
          </p:cNvPr>
          <p:cNvSpPr>
            <a:spLocks noGrp="1" noChangeArrowheads="1"/>
          </p:cNvSpPr>
          <p:nvPr>
            <p:ph type="body" idx="1"/>
          </p:nvPr>
        </p:nvSpPr>
        <p:spPr>
          <a:xfrm>
            <a:off x="457200" y="1484313"/>
            <a:ext cx="8229600" cy="4646612"/>
          </a:xfrm>
        </p:spPr>
        <p:txBody>
          <a:bodyPr/>
          <a:lstStyle/>
          <a:p>
            <a:pPr marL="0" indent="0">
              <a:lnSpc>
                <a:spcPct val="150000"/>
              </a:lnSpc>
              <a:buFont typeface="Wingdings" pitchFamily="2" charset="2"/>
              <a:buNone/>
            </a:pPr>
            <a:r>
              <a:rPr lang="zh-HK" altLang="en-US" dirty="0"/>
              <a:t>內部報酬率</a:t>
            </a:r>
            <a:r>
              <a:rPr lang="zh-TW" altLang="en-US" dirty="0"/>
              <a:t>法：</a:t>
            </a:r>
            <a:endParaRPr lang="zh-TW" altLang="zh-HK" dirty="0"/>
          </a:p>
          <a:p>
            <a:pPr marL="0" indent="0">
              <a:spcBef>
                <a:spcPts val="1200"/>
              </a:spcBef>
              <a:buFont typeface="Wingdings" pitchFamily="2" charset="2"/>
              <a:buNone/>
            </a:pPr>
            <a:r>
              <a:rPr lang="zh-TW" altLang="en-US" b="1" u="sng" dirty="0"/>
              <a:t>限制</a:t>
            </a:r>
            <a:endParaRPr lang="zh-TW" altLang="zh-HK" b="1" u="sng" dirty="0"/>
          </a:p>
          <a:p>
            <a:r>
              <a:rPr lang="zh-TW" altLang="en-US" dirty="0"/>
              <a:t>難以計算</a:t>
            </a:r>
            <a:endParaRPr lang="zh-TW" altLang="zh-HK" dirty="0"/>
          </a:p>
          <a:p>
            <a:r>
              <a:rPr lang="zh-TW" altLang="en-US" dirty="0"/>
              <a:t>無法顯示計劃的絕對價值</a:t>
            </a:r>
            <a:endParaRPr lang="en-US" altLang="zh-HK" dirty="0"/>
          </a:p>
          <a:p>
            <a:r>
              <a:rPr lang="zh-TW" altLang="en-US" dirty="0">
                <a:cs typeface="Times New Roman" panose="02020603050405020304" pitchFamily="18" charset="0"/>
              </a:rPr>
              <a:t>當與互斥</a:t>
            </a:r>
            <a:r>
              <a:rPr lang="zh-TW" altLang="en-US" dirty="0" smtClean="0">
                <a:cs typeface="Times New Roman" panose="02020603050405020304" pitchFamily="18" charset="0"/>
              </a:rPr>
              <a:t>計</a:t>
            </a:r>
            <a:r>
              <a:rPr lang="zh-TW" altLang="en-US" dirty="0"/>
              <a:t>劃</a:t>
            </a:r>
            <a:r>
              <a:rPr lang="zh-TW" altLang="en-US" dirty="0" smtClean="0">
                <a:cs typeface="Times New Roman" panose="02020603050405020304" pitchFamily="18" charset="0"/>
              </a:rPr>
              <a:t>的</a:t>
            </a:r>
            <a:r>
              <a:rPr lang="zh-TW" altLang="en-US" dirty="0">
                <a:cs typeface="Times New Roman" panose="02020603050405020304" pitchFamily="18" charset="0"/>
              </a:rPr>
              <a:t>淨現值比較時，可能出現互相矛盾的結果。</a:t>
            </a:r>
            <a:endParaRPr lang="en-US" altLang="zh-TW" dirty="0"/>
          </a:p>
        </p:txBody>
      </p:sp>
      <p:sp>
        <p:nvSpPr>
          <p:cNvPr id="177157" name="Rectangle 2">
            <a:extLst>
              <a:ext uri="{FF2B5EF4-FFF2-40B4-BE49-F238E27FC236}">
                <a16:creationId xmlns:a16="http://schemas.microsoft.com/office/drawing/2014/main" id="{8157F505-2477-8913-F9EE-C18DBAA1240A}"/>
              </a:ext>
            </a:extLst>
          </p:cNvPr>
          <p:cNvSpPr>
            <a:spLocks noChangeArrowheads="1"/>
          </p:cNvSpPr>
          <p:nvPr/>
        </p:nvSpPr>
        <p:spPr bwMode="auto">
          <a:xfrm>
            <a:off x="431800" y="188913"/>
            <a:ext cx="75438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6">
            <a:extLst>
              <a:ext uri="{FF2B5EF4-FFF2-40B4-BE49-F238E27FC236}">
                <a16:creationId xmlns:a16="http://schemas.microsoft.com/office/drawing/2014/main" id="{7837125F-9B92-1F92-6A40-F524C5E8EC94}"/>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9B5A1DC-4981-0947-A140-26095AD81D9E}" type="slidenum">
              <a:rPr kumimoji="0" lang="en-US" altLang="zh-TW" smtClean="0"/>
              <a:pPr/>
              <a:t>86</a:t>
            </a:fld>
            <a:endParaRPr kumimoji="0" lang="en-US" altLang="zh-TW"/>
          </a:p>
        </p:txBody>
      </p:sp>
      <p:sp>
        <p:nvSpPr>
          <p:cNvPr id="179203" name="Rectangle 2">
            <a:extLst>
              <a:ext uri="{FF2B5EF4-FFF2-40B4-BE49-F238E27FC236}">
                <a16:creationId xmlns:a16="http://schemas.microsoft.com/office/drawing/2014/main" id="{D9BF13DC-F632-8ED2-DAFF-77029953C51E}"/>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427600C7-A487-28D1-529A-B79752703F03}"/>
              </a:ext>
            </a:extLst>
          </p:cNvPr>
          <p:cNvSpPr>
            <a:spLocks noGrp="1" noChangeArrowheads="1"/>
          </p:cNvSpPr>
          <p:nvPr>
            <p:ph type="body" idx="1"/>
          </p:nvPr>
        </p:nvSpPr>
        <p:spPr>
          <a:xfrm>
            <a:off x="457200" y="1598613"/>
            <a:ext cx="8229600" cy="4411662"/>
          </a:xfrm>
        </p:spPr>
        <p:txBody>
          <a:bodyPr/>
          <a:lstStyle/>
          <a:p>
            <a:pPr marL="0" indent="0">
              <a:buFont typeface="Wingdings" pitchFamily="2" charset="2"/>
              <a:buNone/>
              <a:defRPr/>
            </a:pPr>
            <a:r>
              <a:rPr lang="zh-HK" altLang="en-US" dirty="0"/>
              <a:t>會計報酬率</a:t>
            </a:r>
            <a:r>
              <a:rPr lang="zh-TW" altLang="en-US" dirty="0"/>
              <a:t>法：</a:t>
            </a:r>
            <a:endParaRPr lang="zh-TW" altLang="zh-HK" dirty="0"/>
          </a:p>
          <a:p>
            <a:pPr marL="0" indent="0">
              <a:spcBef>
                <a:spcPts val="1800"/>
              </a:spcBef>
              <a:buFont typeface="Wingdings" pitchFamily="2" charset="2"/>
              <a:buNone/>
              <a:defRPr/>
            </a:pPr>
            <a:r>
              <a:rPr lang="zh-TW" altLang="en-US" b="1" u="sng" dirty="0"/>
              <a:t>實用性</a:t>
            </a:r>
            <a:endParaRPr lang="zh-TW" altLang="zh-HK" b="1" u="sng" dirty="0"/>
          </a:p>
          <a:p>
            <a:pPr>
              <a:defRPr/>
            </a:pPr>
            <a:r>
              <a:rPr lang="zh-TW" altLang="en-US" dirty="0"/>
              <a:t>計算方法簡單</a:t>
            </a:r>
            <a:endParaRPr lang="zh-TW" altLang="zh-HK" dirty="0"/>
          </a:p>
          <a:p>
            <a:pPr>
              <a:defRPr/>
            </a:pPr>
            <a:r>
              <a:rPr lang="zh-TW" altLang="en-US" dirty="0">
                <a:cs typeface="Times New Roman" panose="02020603050405020304" pitchFamily="18" charset="0"/>
              </a:rPr>
              <a:t>容易理解</a:t>
            </a:r>
            <a:endParaRPr lang="en-US" altLang="zh-TW" dirty="0"/>
          </a:p>
        </p:txBody>
      </p:sp>
      <p:sp>
        <p:nvSpPr>
          <p:cNvPr id="179205" name="Rectangle 2">
            <a:extLst>
              <a:ext uri="{FF2B5EF4-FFF2-40B4-BE49-F238E27FC236}">
                <a16:creationId xmlns:a16="http://schemas.microsoft.com/office/drawing/2014/main" id="{9D31D253-7B4F-4224-4E7E-63358002CB16}"/>
              </a:ext>
            </a:extLst>
          </p:cNvPr>
          <p:cNvSpPr>
            <a:spLocks noChangeArrowheads="1"/>
          </p:cNvSpPr>
          <p:nvPr/>
        </p:nvSpPr>
        <p:spPr bwMode="auto">
          <a:xfrm>
            <a:off x="431800" y="188913"/>
            <a:ext cx="7543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6">
            <a:extLst>
              <a:ext uri="{FF2B5EF4-FFF2-40B4-BE49-F238E27FC236}">
                <a16:creationId xmlns:a16="http://schemas.microsoft.com/office/drawing/2014/main" id="{C50CF391-99C0-7452-C1EE-8D9736EC94F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AF426DFA-E4E5-0C44-BB27-E46740185727}" type="slidenum">
              <a:rPr kumimoji="0" lang="en-US" altLang="zh-TW" smtClean="0"/>
              <a:pPr/>
              <a:t>87</a:t>
            </a:fld>
            <a:endParaRPr kumimoji="0" lang="en-US" altLang="zh-TW"/>
          </a:p>
        </p:txBody>
      </p:sp>
      <p:sp>
        <p:nvSpPr>
          <p:cNvPr id="181251" name="Rectangle 2">
            <a:extLst>
              <a:ext uri="{FF2B5EF4-FFF2-40B4-BE49-F238E27FC236}">
                <a16:creationId xmlns:a16="http://schemas.microsoft.com/office/drawing/2014/main" id="{AF400B49-6DED-DFF4-8F1D-EA2CED57059F}"/>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DFD9CB62-7A21-9192-F78F-0DAD6E096BE0}"/>
              </a:ext>
            </a:extLst>
          </p:cNvPr>
          <p:cNvSpPr>
            <a:spLocks noGrp="1" noChangeArrowheads="1"/>
          </p:cNvSpPr>
          <p:nvPr>
            <p:ph type="body" idx="1"/>
          </p:nvPr>
        </p:nvSpPr>
        <p:spPr/>
        <p:txBody>
          <a:bodyPr/>
          <a:lstStyle/>
          <a:p>
            <a:pPr marL="0" indent="0">
              <a:buFont typeface="Wingdings" pitchFamily="2" charset="2"/>
              <a:buNone/>
            </a:pPr>
            <a:r>
              <a:rPr lang="zh-HK" altLang="en-US" dirty="0"/>
              <a:t>會計報酬率</a:t>
            </a:r>
            <a:r>
              <a:rPr lang="zh-TW" altLang="en-US" dirty="0"/>
              <a:t>法：</a:t>
            </a:r>
            <a:endParaRPr lang="zh-TW" altLang="zh-HK" dirty="0"/>
          </a:p>
          <a:p>
            <a:pPr marL="0" indent="0">
              <a:spcBef>
                <a:spcPts val="1800"/>
              </a:spcBef>
              <a:spcAft>
                <a:spcPts val="600"/>
              </a:spcAft>
              <a:buFont typeface="Wingdings" pitchFamily="2" charset="2"/>
              <a:buNone/>
            </a:pPr>
            <a:r>
              <a:rPr lang="zh-TW" altLang="en-US" b="1" u="sng" dirty="0"/>
              <a:t>限制</a:t>
            </a:r>
            <a:endParaRPr lang="zh-TW" altLang="zh-HK" b="1" u="sng" dirty="0"/>
          </a:p>
          <a:p>
            <a:r>
              <a:rPr lang="zh-TW" altLang="en-US" dirty="0"/>
              <a:t>忽略金錢的時間值</a:t>
            </a:r>
            <a:endParaRPr lang="zh-TW" altLang="zh-HK" dirty="0"/>
          </a:p>
          <a:p>
            <a:r>
              <a:rPr lang="zh-TW" altLang="en-US" dirty="0"/>
              <a:t>忽略計劃的現金流量</a:t>
            </a:r>
            <a:endParaRPr lang="zh-TW" altLang="zh-HK" dirty="0"/>
          </a:p>
          <a:p>
            <a:r>
              <a:rPr lang="zh-TW" altLang="en-US" dirty="0">
                <a:cs typeface="Times New Roman" panose="02020603050405020304" pitchFamily="18" charset="0"/>
              </a:rPr>
              <a:t>利潤可被操縱</a:t>
            </a:r>
            <a:endParaRPr lang="zh-HK" altLang="en-US" dirty="0"/>
          </a:p>
          <a:p>
            <a:pPr marL="0" indent="0" eaLnBrk="1" hangingPunct="1">
              <a:lnSpc>
                <a:spcPct val="90000"/>
              </a:lnSpc>
            </a:pPr>
            <a:endParaRPr lang="en-US" altLang="zh-TW" dirty="0"/>
          </a:p>
        </p:txBody>
      </p:sp>
      <p:sp>
        <p:nvSpPr>
          <p:cNvPr id="181253" name="Rectangle 2">
            <a:extLst>
              <a:ext uri="{FF2B5EF4-FFF2-40B4-BE49-F238E27FC236}">
                <a16:creationId xmlns:a16="http://schemas.microsoft.com/office/drawing/2014/main" id="{A549CDAA-4337-4DA4-19BB-5ABA6A4FC000}"/>
              </a:ext>
            </a:extLst>
          </p:cNvPr>
          <p:cNvSpPr>
            <a:spLocks noChangeArrowheads="1"/>
          </p:cNvSpPr>
          <p:nvPr/>
        </p:nvSpPr>
        <p:spPr bwMode="auto">
          <a:xfrm>
            <a:off x="431800" y="188913"/>
            <a:ext cx="7543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6">
            <a:extLst>
              <a:ext uri="{FF2B5EF4-FFF2-40B4-BE49-F238E27FC236}">
                <a16:creationId xmlns:a16="http://schemas.microsoft.com/office/drawing/2014/main" id="{366070F4-E9A1-6FE7-8B17-CDFB81653E3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C9DC157D-0C14-684F-A3DE-177D077507DB}" type="slidenum">
              <a:rPr kumimoji="0" lang="en-US" altLang="zh-TW" smtClean="0"/>
              <a:pPr/>
              <a:t>88</a:t>
            </a:fld>
            <a:endParaRPr kumimoji="0" lang="en-US" altLang="zh-TW"/>
          </a:p>
        </p:txBody>
      </p:sp>
      <p:sp>
        <p:nvSpPr>
          <p:cNvPr id="183299" name="Rectangle 2">
            <a:extLst>
              <a:ext uri="{FF2B5EF4-FFF2-40B4-BE49-F238E27FC236}">
                <a16:creationId xmlns:a16="http://schemas.microsoft.com/office/drawing/2014/main" id="{1269F01B-AB2B-BF87-3690-6063307C8FE9}"/>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EE0DEF34-D06E-3C73-74A9-DE2381C967F5}"/>
              </a:ext>
            </a:extLst>
          </p:cNvPr>
          <p:cNvSpPr>
            <a:spLocks noGrp="1" noChangeArrowheads="1"/>
          </p:cNvSpPr>
          <p:nvPr>
            <p:ph type="body" idx="1"/>
          </p:nvPr>
        </p:nvSpPr>
        <p:spPr/>
        <p:txBody>
          <a:bodyPr/>
          <a:lstStyle/>
          <a:p>
            <a:pPr marL="0" indent="0">
              <a:buFont typeface="Wingdings" pitchFamily="2" charset="2"/>
              <a:buNone/>
              <a:defRPr/>
            </a:pPr>
            <a:r>
              <a:rPr lang="zh-HK" altLang="en-US" dirty="0"/>
              <a:t>回收期</a:t>
            </a:r>
            <a:r>
              <a:rPr lang="zh-TW" altLang="en-US" dirty="0"/>
              <a:t>法：</a:t>
            </a:r>
            <a:endParaRPr lang="zh-TW" altLang="zh-HK" dirty="0"/>
          </a:p>
          <a:p>
            <a:pPr marL="0" indent="0">
              <a:spcBef>
                <a:spcPts val="1800"/>
              </a:spcBef>
              <a:buFont typeface="Wingdings" pitchFamily="2" charset="2"/>
              <a:buNone/>
              <a:defRPr/>
            </a:pPr>
            <a:r>
              <a:rPr lang="zh-TW" altLang="en-US" b="1" u="sng" dirty="0"/>
              <a:t>實用性：</a:t>
            </a:r>
            <a:endParaRPr lang="zh-TW" altLang="zh-HK" b="1" u="sng" dirty="0"/>
          </a:p>
          <a:p>
            <a:pPr>
              <a:defRPr/>
            </a:pPr>
            <a:r>
              <a:rPr lang="zh-TW" altLang="en-US" dirty="0"/>
              <a:t>計算方法簡單</a:t>
            </a:r>
            <a:endParaRPr lang="zh-TW" altLang="zh-HK" dirty="0"/>
          </a:p>
          <a:p>
            <a:pPr>
              <a:defRPr/>
            </a:pPr>
            <a:r>
              <a:rPr lang="zh-TW" altLang="en-US" dirty="0">
                <a:cs typeface="Times New Roman" panose="02020603050405020304" pitchFamily="18" charset="0"/>
              </a:rPr>
              <a:t>容易理解</a:t>
            </a:r>
            <a:endParaRPr lang="en-US" altLang="zh-TW" dirty="0"/>
          </a:p>
        </p:txBody>
      </p:sp>
      <p:sp>
        <p:nvSpPr>
          <p:cNvPr id="183301" name="Rectangle 2">
            <a:extLst>
              <a:ext uri="{FF2B5EF4-FFF2-40B4-BE49-F238E27FC236}">
                <a16:creationId xmlns:a16="http://schemas.microsoft.com/office/drawing/2014/main" id="{9418BCAE-A403-3B18-D1FF-03638ED08ACC}"/>
              </a:ext>
            </a:extLst>
          </p:cNvPr>
          <p:cNvSpPr>
            <a:spLocks noChangeArrowheads="1"/>
          </p:cNvSpPr>
          <p:nvPr/>
        </p:nvSpPr>
        <p:spPr bwMode="auto">
          <a:xfrm>
            <a:off x="431800" y="188913"/>
            <a:ext cx="75438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a:solidFill>
                  <a:schemeClr val="tx2"/>
                </a:solidFill>
                <a:cs typeface="Arial" panose="020B0604020202020204" pitchFamily="34" charset="0"/>
              </a:rPr>
              <a:t>活動四答案：</a:t>
            </a:r>
            <a:endParaRPr lang="en-US" altLang="zh-TW" sz="3800" b="1">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6">
            <a:extLst>
              <a:ext uri="{FF2B5EF4-FFF2-40B4-BE49-F238E27FC236}">
                <a16:creationId xmlns:a16="http://schemas.microsoft.com/office/drawing/2014/main" id="{57591799-AF5B-28CA-C7CA-A1B529D57668}"/>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5AAEFF44-6C44-B443-A2D9-B6EB06393B8A}" type="slidenum">
              <a:rPr kumimoji="0" lang="en-US" altLang="zh-TW" smtClean="0"/>
              <a:pPr/>
              <a:t>89</a:t>
            </a:fld>
            <a:endParaRPr kumimoji="0" lang="en-US" altLang="zh-TW"/>
          </a:p>
        </p:txBody>
      </p:sp>
      <p:sp>
        <p:nvSpPr>
          <p:cNvPr id="185347" name="Rectangle 2">
            <a:extLst>
              <a:ext uri="{FF2B5EF4-FFF2-40B4-BE49-F238E27FC236}">
                <a16:creationId xmlns:a16="http://schemas.microsoft.com/office/drawing/2014/main" id="{14428929-03B8-D6EC-3DAB-7E9F3E4D77AE}"/>
              </a:ext>
            </a:extLst>
          </p:cNvPr>
          <p:cNvSpPr>
            <a:spLocks noGrp="1" noChangeArrowheads="1"/>
          </p:cNvSpPr>
          <p:nvPr>
            <p:ph type="title"/>
          </p:nvPr>
        </p:nvSpPr>
        <p:spPr/>
        <p:txBody>
          <a:bodyPr/>
          <a:lstStyle/>
          <a:p>
            <a:pPr eaLnBrk="1" hangingPunct="1"/>
            <a:r>
              <a:rPr lang="en-US" altLang="zh-TW"/>
              <a:t> </a:t>
            </a:r>
          </a:p>
        </p:txBody>
      </p:sp>
      <p:sp>
        <p:nvSpPr>
          <p:cNvPr id="161796" name="Rectangle 3">
            <a:extLst>
              <a:ext uri="{FF2B5EF4-FFF2-40B4-BE49-F238E27FC236}">
                <a16:creationId xmlns:a16="http://schemas.microsoft.com/office/drawing/2014/main" id="{329B150A-CA9C-6587-BD9A-B99F0F83DFFB}"/>
              </a:ext>
            </a:extLst>
          </p:cNvPr>
          <p:cNvSpPr>
            <a:spLocks noGrp="1" noChangeArrowheads="1"/>
          </p:cNvSpPr>
          <p:nvPr>
            <p:ph type="body" idx="1"/>
          </p:nvPr>
        </p:nvSpPr>
        <p:spPr>
          <a:xfrm>
            <a:off x="457200" y="1719263"/>
            <a:ext cx="8229600" cy="3960812"/>
          </a:xfrm>
        </p:spPr>
        <p:txBody>
          <a:bodyPr/>
          <a:lstStyle/>
          <a:p>
            <a:pPr marL="0" indent="0">
              <a:buFont typeface="Wingdings" pitchFamily="2" charset="2"/>
              <a:buNone/>
            </a:pPr>
            <a:r>
              <a:rPr lang="zh-HK" altLang="en-US" dirty="0"/>
              <a:t>回收期</a:t>
            </a:r>
            <a:r>
              <a:rPr lang="zh-TW" altLang="en-US" dirty="0"/>
              <a:t>法：</a:t>
            </a:r>
            <a:endParaRPr lang="zh-TW" altLang="zh-HK" dirty="0"/>
          </a:p>
          <a:p>
            <a:pPr marL="0" indent="0">
              <a:spcBef>
                <a:spcPts val="1800"/>
              </a:spcBef>
              <a:buFont typeface="Wingdings" pitchFamily="2" charset="2"/>
              <a:buNone/>
            </a:pPr>
            <a:r>
              <a:rPr lang="zh-TW" altLang="en-US" b="1" u="sng" dirty="0"/>
              <a:t>限制</a:t>
            </a:r>
            <a:endParaRPr lang="zh-TW" altLang="zh-HK" b="1" u="sng" dirty="0"/>
          </a:p>
          <a:p>
            <a:r>
              <a:rPr lang="zh-TW" altLang="en-US" dirty="0"/>
              <a:t>忽略金錢的時間值，故無法顯示計劃的絕對價值</a:t>
            </a:r>
            <a:endParaRPr lang="zh-TW" altLang="zh-HK" dirty="0"/>
          </a:p>
          <a:p>
            <a:r>
              <a:rPr lang="zh-TW" altLang="en-US" dirty="0"/>
              <a:t>忽略回收期後的現金流量</a:t>
            </a:r>
            <a:endParaRPr lang="en-US" altLang="zh-HK" dirty="0"/>
          </a:p>
        </p:txBody>
      </p:sp>
      <p:sp>
        <p:nvSpPr>
          <p:cNvPr id="185349" name="Rectangle 2">
            <a:extLst>
              <a:ext uri="{FF2B5EF4-FFF2-40B4-BE49-F238E27FC236}">
                <a16:creationId xmlns:a16="http://schemas.microsoft.com/office/drawing/2014/main" id="{8261C01D-9314-85DA-CE86-894C13A68B71}"/>
              </a:ext>
            </a:extLst>
          </p:cNvPr>
          <p:cNvSpPr>
            <a:spLocks noChangeArrowheads="1"/>
          </p:cNvSpPr>
          <p:nvPr/>
        </p:nvSpPr>
        <p:spPr bwMode="auto">
          <a:xfrm>
            <a:off x="431800" y="188913"/>
            <a:ext cx="75438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lr>
                <a:schemeClr val="accent2"/>
              </a:buClr>
              <a:buSzPct val="70000"/>
              <a:buFont typeface="Wingdings" pitchFamily="2" charset="2"/>
              <a:buChar char="l"/>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lr>
                <a:schemeClr val="accent1"/>
              </a:buClr>
              <a:buSzPct val="70000"/>
              <a:buFont typeface="Wingdings" pitchFamily="2" charset="2"/>
              <a:buChar char="l"/>
              <a:defRPr kumimoji="1" sz="2600">
                <a:solidFill>
                  <a:schemeClr val="tx1"/>
                </a:solidFill>
                <a:latin typeface="Arial" panose="020B0604020202020204" pitchFamily="34" charset="0"/>
                <a:ea typeface="新細明體" panose="02020500000000000000" pitchFamily="18" charset="-120"/>
              </a:defRPr>
            </a:lvl3pPr>
            <a:lvl4pPr marL="1600200" indent="-228600">
              <a:spcBef>
                <a:spcPct val="20000"/>
              </a:spcBef>
              <a:buClr>
                <a:schemeClr val="tx2"/>
              </a:buClr>
              <a:buSzPct val="75000"/>
              <a:buFont typeface="Wingdings" pitchFamily="2" charset="2"/>
              <a:buChar char="§"/>
              <a:defRPr kumimoji="1" sz="2400">
                <a:solidFill>
                  <a:schemeClr val="tx1"/>
                </a:solidFill>
                <a:latin typeface="Arial" panose="020B0604020202020204" pitchFamily="34" charset="0"/>
                <a:ea typeface="新細明體" panose="02020500000000000000" pitchFamily="18" charset="-120"/>
              </a:defRPr>
            </a:lvl4pPr>
            <a:lvl5pPr marL="2057400" indent="-228600">
              <a:spcBef>
                <a:spcPct val="20000"/>
              </a:spcBef>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ClrTx/>
              <a:buSzTx/>
              <a:buFontTx/>
              <a:buNone/>
            </a:pPr>
            <a:r>
              <a:rPr lang="zh-TW" altLang="en-US" sz="3800" b="1" dirty="0">
                <a:solidFill>
                  <a:schemeClr val="tx2"/>
                </a:solidFill>
                <a:cs typeface="Arial" panose="020B0604020202020204" pitchFamily="34" charset="0"/>
              </a:rPr>
              <a:t>活動四答案：</a:t>
            </a:r>
            <a:endParaRPr lang="en-US" altLang="zh-TW" sz="3800" b="1" dirty="0">
              <a:solidFill>
                <a:schemeClr val="tx2"/>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6AFC8501-2939-391E-1AFE-5C1690CF53C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BD70532-F991-484C-9CCB-8B05B7DBECCF}" type="slidenum">
              <a:rPr kumimoji="0" lang="en-US" altLang="zh-TW" smtClean="0"/>
              <a:pPr/>
              <a:t>9</a:t>
            </a:fld>
            <a:endParaRPr kumimoji="0" lang="en-US" altLang="zh-TW"/>
          </a:p>
        </p:txBody>
      </p:sp>
      <p:sp>
        <p:nvSpPr>
          <p:cNvPr id="21507" name="Rectangle 2">
            <a:extLst>
              <a:ext uri="{FF2B5EF4-FFF2-40B4-BE49-F238E27FC236}">
                <a16:creationId xmlns:a16="http://schemas.microsoft.com/office/drawing/2014/main" id="{52508CD6-1A36-DACC-03B0-C9CB7AB35094}"/>
              </a:ext>
            </a:extLst>
          </p:cNvPr>
          <p:cNvSpPr>
            <a:spLocks noGrp="1" noChangeArrowheads="1"/>
          </p:cNvSpPr>
          <p:nvPr>
            <p:ph type="title"/>
          </p:nvPr>
        </p:nvSpPr>
        <p:spPr/>
        <p:txBody>
          <a:bodyPr/>
          <a:lstStyle/>
          <a:p>
            <a:pPr eaLnBrk="1" hangingPunct="1"/>
            <a:r>
              <a:rPr lang="zh-TW" altLang="en-US"/>
              <a:t>淨現值</a:t>
            </a:r>
            <a:endParaRPr lang="en-US" altLang="zh-TW"/>
          </a:p>
        </p:txBody>
      </p:sp>
      <p:sp>
        <p:nvSpPr>
          <p:cNvPr id="21508" name="Rectangle 3">
            <a:extLst>
              <a:ext uri="{FF2B5EF4-FFF2-40B4-BE49-F238E27FC236}">
                <a16:creationId xmlns:a16="http://schemas.microsoft.com/office/drawing/2014/main" id="{9A7AB51A-1B64-CDC9-4A78-1369ADB2BA36}"/>
              </a:ext>
            </a:extLst>
          </p:cNvPr>
          <p:cNvSpPr>
            <a:spLocks noGrp="1" noChangeArrowheads="1"/>
          </p:cNvSpPr>
          <p:nvPr>
            <p:ph type="body" idx="1"/>
          </p:nvPr>
        </p:nvSpPr>
        <p:spPr/>
        <p:txBody>
          <a:bodyPr/>
          <a:lstStyle/>
          <a:p>
            <a:pPr eaLnBrk="1" hangingPunct="1">
              <a:buFont typeface="Wingdings" pitchFamily="2" charset="2"/>
              <a:buNone/>
            </a:pPr>
            <a:r>
              <a:rPr lang="zh-TW" altLang="en-US" b="1" dirty="0"/>
              <a:t>決策標準：</a:t>
            </a:r>
            <a:endParaRPr lang="en-US" altLang="zh-TW" b="1" dirty="0"/>
          </a:p>
          <a:p>
            <a:pPr eaLnBrk="1" hangingPunct="1">
              <a:buFont typeface="Wingdings" pitchFamily="2" charset="2"/>
              <a:buNone/>
            </a:pPr>
            <a:endParaRPr lang="en-US" altLang="zh-TW" dirty="0"/>
          </a:p>
          <a:p>
            <a:pPr eaLnBrk="1" hangingPunct="1">
              <a:buFont typeface="Wingdings" pitchFamily="2" charset="2"/>
              <a:buNone/>
            </a:pPr>
            <a:r>
              <a:rPr lang="zh-TW" altLang="en-US" dirty="0"/>
              <a:t>如計劃的淨現值是：</a:t>
            </a:r>
            <a:endParaRPr lang="en-US" altLang="zh-TW" dirty="0"/>
          </a:p>
          <a:p>
            <a:pPr eaLnBrk="1" hangingPunct="1">
              <a:buFont typeface="Wingdings" pitchFamily="2" charset="2"/>
              <a:buNone/>
            </a:pPr>
            <a:r>
              <a:rPr lang="zh-TW" altLang="en-US" dirty="0"/>
              <a:t>＞</a:t>
            </a:r>
            <a:r>
              <a:rPr lang="en-US" altLang="zh-TW" dirty="0"/>
              <a:t>0</a:t>
            </a:r>
            <a:r>
              <a:rPr lang="zh-TW" altLang="en-US" dirty="0"/>
              <a:t>或正數，接受該計劃</a:t>
            </a:r>
            <a:endParaRPr lang="en-US" altLang="zh-TW" dirty="0"/>
          </a:p>
          <a:p>
            <a:pPr eaLnBrk="1" hangingPunct="1">
              <a:buFont typeface="Wingdings" pitchFamily="2" charset="2"/>
              <a:buNone/>
            </a:pPr>
            <a:r>
              <a:rPr lang="zh-TW" altLang="en-US" dirty="0"/>
              <a:t>＜</a:t>
            </a:r>
            <a:r>
              <a:rPr lang="en-US" altLang="zh-TW" dirty="0"/>
              <a:t>0</a:t>
            </a:r>
            <a:r>
              <a:rPr lang="zh-TW" altLang="en-US" dirty="0"/>
              <a:t>或負數，否決該計劃</a:t>
            </a:r>
            <a:endParaRPr lang="en-US" altLang="zh-TW" dirty="0"/>
          </a:p>
          <a:p>
            <a:pPr eaLnBrk="1" hangingPunct="1">
              <a:buNone/>
            </a:pPr>
            <a:r>
              <a:rPr lang="zh-TW" altLang="en-US" dirty="0"/>
              <a:t>＝</a:t>
            </a:r>
            <a:r>
              <a:rPr lang="en-US" altLang="zh-TW" dirty="0"/>
              <a:t>0</a:t>
            </a:r>
            <a:r>
              <a:rPr lang="zh-TW" altLang="en-US" dirty="0"/>
              <a:t>，不接受或否決有關</a:t>
            </a:r>
            <a:r>
              <a:rPr lang="zh-TW" altLang="en-US" dirty="0" smtClean="0"/>
              <a:t>計</a:t>
            </a:r>
            <a:r>
              <a:rPr lang="zh-TW" altLang="en-US" dirty="0">
                <a:solidFill>
                  <a:srgbClr val="000000"/>
                </a:solidFill>
              </a:rPr>
              <a:t>劃</a:t>
            </a:r>
            <a:r>
              <a:rPr lang="zh-TW" altLang="en-US" dirty="0" smtClean="0"/>
              <a:t>，</a:t>
            </a:r>
            <a:r>
              <a:rPr lang="zh-TW" altLang="en-US" dirty="0"/>
              <a:t>需要更多資料才能作進一步決策</a:t>
            </a:r>
            <a:endParaRPr lang="en-US" altLang="zh-TW"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6">
            <a:extLst>
              <a:ext uri="{FF2B5EF4-FFF2-40B4-BE49-F238E27FC236}">
                <a16:creationId xmlns:a16="http://schemas.microsoft.com/office/drawing/2014/main" id="{50E11539-B043-11DE-8191-1B2AF4245B4B}"/>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14DBE49-388C-0043-9005-A177BF768C22}" type="slidenum">
              <a:rPr kumimoji="0" lang="en-US" altLang="zh-TW" smtClean="0"/>
              <a:pPr/>
              <a:t>90</a:t>
            </a:fld>
            <a:endParaRPr kumimoji="0" lang="en-US" altLang="zh-TW"/>
          </a:p>
        </p:txBody>
      </p:sp>
      <p:sp>
        <p:nvSpPr>
          <p:cNvPr id="187395" name="Rectangle 8">
            <a:extLst>
              <a:ext uri="{FF2B5EF4-FFF2-40B4-BE49-F238E27FC236}">
                <a16:creationId xmlns:a16="http://schemas.microsoft.com/office/drawing/2014/main" id="{FEB57CF7-08BA-D6CC-13EA-4770C0A6EB4F}"/>
              </a:ext>
            </a:extLst>
          </p:cNvPr>
          <p:cNvSpPr>
            <a:spLocks noGrp="1" noChangeArrowheads="1"/>
          </p:cNvSpPr>
          <p:nvPr>
            <p:ph type="ctrTitle" idx="4294967295"/>
          </p:nvPr>
        </p:nvSpPr>
        <p:spPr>
          <a:xfrm>
            <a:off x="685800" y="2130425"/>
            <a:ext cx="7772400" cy="1470025"/>
          </a:xfrm>
        </p:spPr>
        <p:txBody>
          <a:bodyPr/>
          <a:lstStyle/>
          <a:p>
            <a:pPr algn="ctr"/>
            <a:r>
              <a:rPr lang="zh-TW" altLang="en-US" sz="4000"/>
              <a:t>完</a:t>
            </a:r>
            <a:endParaRPr lang="en-US" altLang="zh-TW" sz="4000"/>
          </a:p>
        </p:txBody>
      </p:sp>
      <p:sp>
        <p:nvSpPr>
          <p:cNvPr id="187396" name="Rectangle 9">
            <a:extLst>
              <a:ext uri="{FF2B5EF4-FFF2-40B4-BE49-F238E27FC236}">
                <a16:creationId xmlns:a16="http://schemas.microsoft.com/office/drawing/2014/main" id="{BD849456-9E99-2EB1-F127-388B7AA9825B}"/>
              </a:ext>
            </a:extLst>
          </p:cNvPr>
          <p:cNvSpPr>
            <a:spLocks noGrp="1" noChangeArrowheads="1"/>
          </p:cNvSpPr>
          <p:nvPr>
            <p:ph type="subTitle" idx="4294967295"/>
          </p:nvPr>
        </p:nvSpPr>
        <p:spPr>
          <a:xfrm>
            <a:off x="1371600" y="3886200"/>
            <a:ext cx="6400800" cy="1752600"/>
          </a:xfrm>
        </p:spPr>
        <p:txBody>
          <a:bodyPr/>
          <a:lstStyle/>
          <a:p>
            <a:pPr marL="0" indent="0" algn="ctr">
              <a:buFont typeface="Wingdings" pitchFamily="2" charset="2"/>
              <a:buNone/>
            </a:pPr>
            <a:r>
              <a:rPr lang="zh-TW" alt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27170</TotalTime>
  <Words>6536</Words>
  <Application>Microsoft Office PowerPoint</Application>
  <PresentationFormat>如螢幕大小 (4:3)</PresentationFormat>
  <Paragraphs>1060</Paragraphs>
  <Slides>90</Slides>
  <Notes>90</Notes>
  <HiddenSlides>0</HiddenSlides>
  <MMClips>0</MMClips>
  <ScaleCrop>false</ScaleCrop>
  <HeadingPairs>
    <vt:vector size="8" baseType="variant">
      <vt:variant>
        <vt:lpstr>使用字型</vt:lpstr>
      </vt:variant>
      <vt:variant>
        <vt:i4>11</vt:i4>
      </vt:variant>
      <vt:variant>
        <vt:lpstr>佈景主題</vt:lpstr>
      </vt:variant>
      <vt:variant>
        <vt:i4>1</vt:i4>
      </vt:variant>
      <vt:variant>
        <vt:lpstr>內嵌 OLE 伺服程式</vt:lpstr>
      </vt:variant>
      <vt:variant>
        <vt:i4>1</vt:i4>
      </vt:variant>
      <vt:variant>
        <vt:lpstr>投影片標題</vt:lpstr>
      </vt:variant>
      <vt:variant>
        <vt:i4>90</vt:i4>
      </vt:variant>
    </vt:vector>
  </HeadingPairs>
  <TitlesOfParts>
    <vt:vector size="103" baseType="lpstr">
      <vt:lpstr>Arial Unicode MS</vt:lpstr>
      <vt:lpstr>SimSun</vt:lpstr>
      <vt:lpstr>新細明體</vt:lpstr>
      <vt:lpstr>Arial</vt:lpstr>
      <vt:lpstr>Calibri</vt:lpstr>
      <vt:lpstr>Cambria Math</vt:lpstr>
      <vt:lpstr>Comic Sans MS</vt:lpstr>
      <vt:lpstr>Open Sans</vt:lpstr>
      <vt:lpstr>Times New Roman</vt:lpstr>
      <vt:lpstr>Verdana</vt:lpstr>
      <vt:lpstr>Wingdings</vt:lpstr>
      <vt:lpstr>Network</vt:lpstr>
      <vt:lpstr>方程式</vt:lpstr>
      <vt:lpstr>PowerPoint 簡報</vt:lpstr>
      <vt:lpstr>影響資本投資決策的財務及非財務因素</vt:lpstr>
      <vt:lpstr>影響資本投資決策的財務及非財務因素</vt:lpstr>
      <vt:lpstr>PowerPoint 簡報</vt:lpstr>
      <vt:lpstr>資本投資評估方法</vt:lpstr>
      <vt:lpstr>第一種資本投資評估方法 — 淨現值</vt:lpstr>
      <vt:lpstr>淨現值</vt:lpstr>
      <vt:lpstr>淨現值</vt:lpstr>
      <vt:lpstr>淨現值</vt:lpstr>
      <vt:lpstr> </vt:lpstr>
      <vt:lpstr> </vt:lpstr>
      <vt:lpstr>活動一答案</vt:lpstr>
      <vt:lpstr>淨現值</vt:lpstr>
      <vt:lpstr>淨現值（續）</vt:lpstr>
      <vt:lpstr>淨現值</vt:lpstr>
      <vt:lpstr>淨現值</vt:lpstr>
      <vt:lpstr>第二種資本投資評估法 — 內部報酬率</vt:lpstr>
      <vt:lpstr>內部報酬率</vt:lpstr>
      <vt:lpstr>內部報酬率</vt:lpstr>
      <vt:lpstr>內部報酬率</vt:lpstr>
      <vt:lpstr>內部報酬率</vt:lpstr>
      <vt:lpstr>內部報酬率</vt:lpstr>
      <vt:lpstr>PowerPoint 簡報</vt:lpstr>
      <vt:lpstr>內部報酬率 — 活動二（答案）</vt:lpstr>
      <vt:lpstr>第三種資本投資評估方法 — 會計報酬率</vt:lpstr>
      <vt:lpstr>會計報酬率</vt:lpstr>
      <vt:lpstr>會計報酬率</vt:lpstr>
      <vt:lpstr>會計報酬率</vt:lpstr>
      <vt:lpstr>會計報酬率</vt:lpstr>
      <vt:lpstr>答案</vt:lpstr>
      <vt:lpstr>第四種資本投資評估方法 — 回收期</vt:lpstr>
      <vt:lpstr>回收期</vt:lpstr>
      <vt:lpstr>回收期</vt:lpstr>
      <vt:lpstr>回收期</vt:lpstr>
      <vt:lpstr>回收期</vt:lpstr>
      <vt:lpstr>回收期</vt:lpstr>
      <vt:lpstr>回收期</vt:lpstr>
      <vt:lpstr>回收期</vt:lpstr>
      <vt:lpstr>回收期</vt:lpstr>
      <vt:lpstr>回收期</vt:lpstr>
      <vt:lpstr>答案</vt:lpstr>
      <vt:lpstr>總結</vt:lpstr>
      <vt:lpstr>總結 </vt:lpstr>
      <vt:lpstr>第一課節完</vt:lpstr>
      <vt:lpstr>PowerPoint 簡報</vt:lpstr>
      <vt:lpstr> </vt:lpstr>
      <vt:lpstr>個案一 — 投資計劃</vt:lpstr>
      <vt:lpstr>個案一 : 投資計劃</vt:lpstr>
      <vt:lpstr>個案一  : 投資計劃</vt:lpstr>
      <vt:lpstr>個案一 : 投資計劃 課業一（答案）</vt:lpstr>
      <vt:lpstr>個案一 : 投資計劃 課業（二）（答案）</vt:lpstr>
      <vt:lpstr>個案一 : 投資計劃 課業（三）（答案）</vt:lpstr>
      <vt:lpstr>個案一 : 投資計劃 課業（四）（答案）</vt:lpstr>
      <vt:lpstr>個案一 : 投資計劃 課業（五）（答案）</vt:lpstr>
      <vt:lpstr>個案二 : 應否購買新貨車？</vt:lpstr>
      <vt:lpstr>個案二 : 應否購買新貨車？</vt:lpstr>
      <vt:lpstr>PowerPoint 簡報</vt:lpstr>
      <vt:lpstr>PowerPoint 簡報</vt:lpstr>
      <vt:lpstr>PowerPoint 簡報</vt:lpstr>
      <vt:lpstr>PowerPoint 簡報</vt:lpstr>
      <vt:lpstr>PowerPoint 簡報</vt:lpstr>
      <vt:lpstr>個案三 : 兩個互斥項目</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活動三 : 東尼公司 — 兩個互斥項目</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 </vt:lpstr>
      <vt:lpstr> </vt:lpstr>
      <vt:lpstr> </vt:lpstr>
      <vt:lpstr> </vt:lpstr>
      <vt:lpstr> </vt:lpstr>
      <vt:lpstr> </vt:lpstr>
      <vt:lpstr> </vt:lpstr>
      <vt:lpstr>完</vt:lpstr>
    </vt:vector>
  </TitlesOfParts>
  <Company>VTC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NSS BAFS Curriculum Compulsory Part 1(d) Basics of Personal Financial Management</dc:title>
  <dc:creator>cmichael</dc:creator>
  <cp:lastModifiedBy>CDO(TE)11</cp:lastModifiedBy>
  <cp:revision>801</cp:revision>
  <cp:lastPrinted>2024-03-04T08:27:50Z</cp:lastPrinted>
  <dcterms:created xsi:type="dcterms:W3CDTF">2007-06-28T07:45:19Z</dcterms:created>
  <dcterms:modified xsi:type="dcterms:W3CDTF">2024-03-04T09:26:09Z</dcterms:modified>
</cp:coreProperties>
</file>