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81" r:id="rId3"/>
    <p:sldId id="280" r:id="rId4"/>
    <p:sldId id="278" r:id="rId5"/>
    <p:sldId id="267" r:id="rId6"/>
    <p:sldId id="296" r:id="rId7"/>
    <p:sldId id="298" r:id="rId8"/>
    <p:sldId id="295" r:id="rId9"/>
    <p:sldId id="282" r:id="rId10"/>
    <p:sldId id="264" r:id="rId11"/>
    <p:sldId id="265" r:id="rId12"/>
    <p:sldId id="283" r:id="rId13"/>
    <p:sldId id="284" r:id="rId14"/>
    <p:sldId id="270" r:id="rId15"/>
    <p:sldId id="293" r:id="rId16"/>
    <p:sldId id="285" r:id="rId17"/>
    <p:sldId id="302" r:id="rId18"/>
    <p:sldId id="294" r:id="rId19"/>
    <p:sldId id="292" r:id="rId20"/>
    <p:sldId id="299" r:id="rId21"/>
    <p:sldId id="300" r:id="rId22"/>
    <p:sldId id="287" r:id="rId23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2414" autoAdjust="0"/>
  </p:normalViewPr>
  <p:slideViewPr>
    <p:cSldViewPr>
      <p:cViewPr varScale="1">
        <p:scale>
          <a:sx n="60" d="100"/>
          <a:sy n="60" d="100"/>
        </p:scale>
        <p:origin x="20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4493"/>
    </p:cViewPr>
  </p:sorterViewPr>
  <p:notesViewPr>
    <p:cSldViewPr>
      <p:cViewPr>
        <p:scale>
          <a:sx n="71" d="100"/>
          <a:sy n="71" d="100"/>
        </p:scale>
        <p:origin x="-2640" y="-14"/>
      </p:cViewPr>
      <p:guideLst>
        <p:guide orient="horz" pos="3130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5EDBD-0BD0-4D83-86EA-C5C5A0A847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93FE8-492E-42B4-84FC-056D3AD0075E}">
      <dgm:prSet custT="1"/>
      <dgm:spPr/>
      <dgm:t>
        <a:bodyPr/>
        <a:lstStyle/>
        <a:p>
          <a:pPr rtl="0"/>
          <a:r>
            <a:rPr lang="en-US" sz="4000" b="1" dirty="0"/>
            <a:t> </a:t>
          </a:r>
          <a:r>
            <a:rPr lang="zh-TW" altLang="en-US" sz="4000" b="1" dirty="0"/>
            <a:t>課堂</a:t>
          </a:r>
          <a:r>
            <a:rPr lang="en-US" sz="4000" b="1" dirty="0"/>
            <a:t> 1</a:t>
          </a:r>
        </a:p>
      </dgm:t>
    </dgm:pt>
    <dgm:pt modelId="{9CDB642B-7A04-4FFE-B645-5365D5B2AF20}" type="parTrans" cxnId="{8BADB537-4801-418F-8259-CE6AEC32C539}">
      <dgm:prSet/>
      <dgm:spPr/>
      <dgm:t>
        <a:bodyPr/>
        <a:lstStyle/>
        <a:p>
          <a:endParaRPr lang="en-US"/>
        </a:p>
      </dgm:t>
    </dgm:pt>
    <dgm:pt modelId="{18C7C3C7-9F1E-4D3F-8304-3DDF688C6464}" type="sibTrans" cxnId="{8BADB537-4801-418F-8259-CE6AEC32C539}">
      <dgm:prSet/>
      <dgm:spPr/>
      <dgm:t>
        <a:bodyPr/>
        <a:lstStyle/>
        <a:p>
          <a:endParaRPr lang="en-US"/>
        </a:p>
      </dgm:t>
    </dgm:pt>
    <dgm:pt modelId="{2897537F-64CB-404C-BDB5-DE6ABE12D194}" type="pres">
      <dgm:prSet presAssocID="{BED5EDBD-0BD0-4D83-86EA-C5C5A0A847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1E1A34-7DC1-439D-A764-CB861C688FC6}" type="pres">
      <dgm:prSet presAssocID="{EC493FE8-492E-42B4-84FC-056D3AD007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B71E94-2421-49C7-8162-5BE99A400FDD}" type="presOf" srcId="{EC493FE8-492E-42B4-84FC-056D3AD0075E}" destId="{1B1E1A34-7DC1-439D-A764-CB861C688FC6}" srcOrd="0" destOrd="0" presId="urn:microsoft.com/office/officeart/2005/8/layout/vList2"/>
    <dgm:cxn modelId="{8BADB537-4801-418F-8259-CE6AEC32C539}" srcId="{BED5EDBD-0BD0-4D83-86EA-C5C5A0A84737}" destId="{EC493FE8-492E-42B4-84FC-056D3AD0075E}" srcOrd="0" destOrd="0" parTransId="{9CDB642B-7A04-4FFE-B645-5365D5B2AF20}" sibTransId="{18C7C3C7-9F1E-4D3F-8304-3DDF688C6464}"/>
    <dgm:cxn modelId="{60A293BC-DF8C-464F-AB2C-4E28435867BE}" type="presOf" srcId="{BED5EDBD-0BD0-4D83-86EA-C5C5A0A84737}" destId="{2897537F-64CB-404C-BDB5-DE6ABE12D194}" srcOrd="0" destOrd="0" presId="urn:microsoft.com/office/officeart/2005/8/layout/vList2"/>
    <dgm:cxn modelId="{75973BD6-9B3E-4A46-A461-A43F21D89AA3}" type="presParOf" srcId="{2897537F-64CB-404C-BDB5-DE6ABE12D194}" destId="{1B1E1A34-7DC1-439D-A764-CB861C688F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0544C-C1A6-4D55-94B8-BF8CC8D68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6FE6E5-9E26-4512-A02F-F3C0D61792D7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200" b="1" dirty="0"/>
            <a:t>   </a:t>
          </a:r>
          <a:r>
            <a:rPr lang="zh-TW" altLang="en-US" sz="3200" b="1" dirty="0"/>
            <a:t>第一產業</a:t>
          </a:r>
          <a:endParaRPr lang="en-US" sz="3200" dirty="0"/>
        </a:p>
      </dgm:t>
    </dgm:pt>
    <dgm:pt modelId="{813763E8-A4A7-4261-BE3C-FD95C49B208B}" type="parTrans" cxnId="{C7809EFA-ECBC-436A-9CD5-B692F80DB3DB}">
      <dgm:prSet/>
      <dgm:spPr/>
      <dgm:t>
        <a:bodyPr/>
        <a:lstStyle/>
        <a:p>
          <a:endParaRPr lang="en-US"/>
        </a:p>
      </dgm:t>
    </dgm:pt>
    <dgm:pt modelId="{F469273C-5EF9-4F55-88CC-7B8AEC143E53}" type="sibTrans" cxnId="{C7809EFA-ECBC-436A-9CD5-B692F80DB3DB}">
      <dgm:prSet/>
      <dgm:spPr/>
      <dgm:t>
        <a:bodyPr/>
        <a:lstStyle/>
        <a:p>
          <a:endParaRPr lang="en-US"/>
        </a:p>
      </dgm:t>
    </dgm:pt>
    <dgm:pt modelId="{BAFDC7CA-EA0F-47F2-90F3-50A0C38F6C26}" type="pres">
      <dgm:prSet presAssocID="{D090544C-C1A6-4D55-94B8-BF8CC8D68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ECC842-9AC8-44FF-AA4D-DDB5F45546CC}" type="pres">
      <dgm:prSet presAssocID="{CB6FE6E5-9E26-4512-A02F-F3C0D61792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809EFA-ECBC-436A-9CD5-B692F80DB3DB}" srcId="{D090544C-C1A6-4D55-94B8-BF8CC8D68977}" destId="{CB6FE6E5-9E26-4512-A02F-F3C0D61792D7}" srcOrd="0" destOrd="0" parTransId="{813763E8-A4A7-4261-BE3C-FD95C49B208B}" sibTransId="{F469273C-5EF9-4F55-88CC-7B8AEC143E53}"/>
    <dgm:cxn modelId="{B7AC4C83-17EB-45AF-8CDB-A18A5BBBFC85}" type="presOf" srcId="{CB6FE6E5-9E26-4512-A02F-F3C0D61792D7}" destId="{4BECC842-9AC8-44FF-AA4D-DDB5F45546CC}" srcOrd="0" destOrd="0" presId="urn:microsoft.com/office/officeart/2005/8/layout/vList2"/>
    <dgm:cxn modelId="{73ACBC30-890C-4C6C-AF4C-4813267D488C}" type="presOf" srcId="{D090544C-C1A6-4D55-94B8-BF8CC8D68977}" destId="{BAFDC7CA-EA0F-47F2-90F3-50A0C38F6C26}" srcOrd="0" destOrd="0" presId="urn:microsoft.com/office/officeart/2005/8/layout/vList2"/>
    <dgm:cxn modelId="{DADB2F5B-E3D2-4F5C-9A03-6AB0B1F72AC0}" type="presParOf" srcId="{BAFDC7CA-EA0F-47F2-90F3-50A0C38F6C26}" destId="{4BECC842-9AC8-44FF-AA4D-DDB5F45546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0544C-C1A6-4D55-94B8-BF8CC8D68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6FE6E5-9E26-4512-A02F-F3C0D61792D7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200" b="1" dirty="0"/>
            <a:t>   </a:t>
          </a:r>
          <a:r>
            <a:rPr lang="zh-TW" altLang="en-US" sz="3200" b="1" dirty="0"/>
            <a:t>第二產業</a:t>
          </a:r>
          <a:endParaRPr lang="en-US" sz="3200" dirty="0"/>
        </a:p>
      </dgm:t>
    </dgm:pt>
    <dgm:pt modelId="{813763E8-A4A7-4261-BE3C-FD95C49B208B}" type="parTrans" cxnId="{C7809EFA-ECBC-436A-9CD5-B692F80DB3DB}">
      <dgm:prSet/>
      <dgm:spPr/>
      <dgm:t>
        <a:bodyPr/>
        <a:lstStyle/>
        <a:p>
          <a:endParaRPr lang="en-US"/>
        </a:p>
      </dgm:t>
    </dgm:pt>
    <dgm:pt modelId="{F469273C-5EF9-4F55-88CC-7B8AEC143E53}" type="sibTrans" cxnId="{C7809EFA-ECBC-436A-9CD5-B692F80DB3DB}">
      <dgm:prSet/>
      <dgm:spPr/>
      <dgm:t>
        <a:bodyPr/>
        <a:lstStyle/>
        <a:p>
          <a:endParaRPr lang="en-US"/>
        </a:p>
      </dgm:t>
    </dgm:pt>
    <dgm:pt modelId="{BAFDC7CA-EA0F-47F2-90F3-50A0C38F6C26}" type="pres">
      <dgm:prSet presAssocID="{D090544C-C1A6-4D55-94B8-BF8CC8D68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ECC842-9AC8-44FF-AA4D-DDB5F45546CC}" type="pres">
      <dgm:prSet presAssocID="{CB6FE6E5-9E26-4512-A02F-F3C0D61792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2F7D25-65E5-49BB-8903-13D8427B390F}" type="presOf" srcId="{CB6FE6E5-9E26-4512-A02F-F3C0D61792D7}" destId="{4BECC842-9AC8-44FF-AA4D-DDB5F45546CC}" srcOrd="0" destOrd="0" presId="urn:microsoft.com/office/officeart/2005/8/layout/vList2"/>
    <dgm:cxn modelId="{C7809EFA-ECBC-436A-9CD5-B692F80DB3DB}" srcId="{D090544C-C1A6-4D55-94B8-BF8CC8D68977}" destId="{CB6FE6E5-9E26-4512-A02F-F3C0D61792D7}" srcOrd="0" destOrd="0" parTransId="{813763E8-A4A7-4261-BE3C-FD95C49B208B}" sibTransId="{F469273C-5EF9-4F55-88CC-7B8AEC143E53}"/>
    <dgm:cxn modelId="{6B7CEB12-6955-4EA3-871F-4B6B26BEBEDE}" type="presOf" srcId="{D090544C-C1A6-4D55-94B8-BF8CC8D68977}" destId="{BAFDC7CA-EA0F-47F2-90F3-50A0C38F6C26}" srcOrd="0" destOrd="0" presId="urn:microsoft.com/office/officeart/2005/8/layout/vList2"/>
    <dgm:cxn modelId="{5CF7A427-A875-4EED-8684-47524CECBF74}" type="presParOf" srcId="{BAFDC7CA-EA0F-47F2-90F3-50A0C38F6C26}" destId="{4BECC842-9AC8-44FF-AA4D-DDB5F45546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0544C-C1A6-4D55-94B8-BF8CC8D68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6FE6E5-9E26-4512-A02F-F3C0D61792D7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200" b="1" dirty="0"/>
            <a:t>   </a:t>
          </a:r>
          <a:r>
            <a:rPr lang="zh-TW" altLang="en-US" sz="3200" b="1" dirty="0"/>
            <a:t>第三產業</a:t>
          </a:r>
          <a:endParaRPr lang="en-US" sz="3200" dirty="0"/>
        </a:p>
      </dgm:t>
    </dgm:pt>
    <dgm:pt modelId="{813763E8-A4A7-4261-BE3C-FD95C49B208B}" type="parTrans" cxnId="{C7809EFA-ECBC-436A-9CD5-B692F80DB3DB}">
      <dgm:prSet/>
      <dgm:spPr/>
      <dgm:t>
        <a:bodyPr/>
        <a:lstStyle/>
        <a:p>
          <a:endParaRPr lang="en-US"/>
        </a:p>
      </dgm:t>
    </dgm:pt>
    <dgm:pt modelId="{F469273C-5EF9-4F55-88CC-7B8AEC143E53}" type="sibTrans" cxnId="{C7809EFA-ECBC-436A-9CD5-B692F80DB3DB}">
      <dgm:prSet/>
      <dgm:spPr/>
      <dgm:t>
        <a:bodyPr/>
        <a:lstStyle/>
        <a:p>
          <a:endParaRPr lang="en-US"/>
        </a:p>
      </dgm:t>
    </dgm:pt>
    <dgm:pt modelId="{BAFDC7CA-EA0F-47F2-90F3-50A0C38F6C26}" type="pres">
      <dgm:prSet presAssocID="{D090544C-C1A6-4D55-94B8-BF8CC8D68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ECC842-9AC8-44FF-AA4D-DDB5F45546CC}" type="pres">
      <dgm:prSet presAssocID="{CB6FE6E5-9E26-4512-A02F-F3C0D61792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809EFA-ECBC-436A-9CD5-B692F80DB3DB}" srcId="{D090544C-C1A6-4D55-94B8-BF8CC8D68977}" destId="{CB6FE6E5-9E26-4512-A02F-F3C0D61792D7}" srcOrd="0" destOrd="0" parTransId="{813763E8-A4A7-4261-BE3C-FD95C49B208B}" sibTransId="{F469273C-5EF9-4F55-88CC-7B8AEC143E53}"/>
    <dgm:cxn modelId="{806DBD3D-749E-4328-891C-2C99995AB370}" type="presOf" srcId="{D090544C-C1A6-4D55-94B8-BF8CC8D68977}" destId="{BAFDC7CA-EA0F-47F2-90F3-50A0C38F6C26}" srcOrd="0" destOrd="0" presId="urn:microsoft.com/office/officeart/2005/8/layout/vList2"/>
    <dgm:cxn modelId="{AC9F72FA-1F3F-4C8A-A5E1-6DCB280D540D}" type="presOf" srcId="{CB6FE6E5-9E26-4512-A02F-F3C0D61792D7}" destId="{4BECC842-9AC8-44FF-AA4D-DDB5F45546CC}" srcOrd="0" destOrd="0" presId="urn:microsoft.com/office/officeart/2005/8/layout/vList2"/>
    <dgm:cxn modelId="{EB2D2B9D-9260-47BB-9050-BC571792EBB3}" type="presParOf" srcId="{BAFDC7CA-EA0F-47F2-90F3-50A0C38F6C26}" destId="{4BECC842-9AC8-44FF-AA4D-DDB5F45546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E4787E-675C-4CE0-ABE2-A24979599F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AC7396DD-DE9A-4903-9B00-0ADD194A29A0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3200" b="1" dirty="0"/>
            <a:t>趨勢</a:t>
          </a:r>
          <a:endParaRPr lang="zh-HK" sz="3200" b="1" dirty="0"/>
        </a:p>
      </dgm:t>
    </dgm:pt>
    <dgm:pt modelId="{F10C292D-60AD-494A-837A-D3FB9FAF45C6}" type="parTrans" cxnId="{A41B3095-A257-4F30-82A8-C62EE04264B3}">
      <dgm:prSet/>
      <dgm:spPr/>
      <dgm:t>
        <a:bodyPr/>
        <a:lstStyle/>
        <a:p>
          <a:endParaRPr lang="zh-HK" altLang="en-US"/>
        </a:p>
      </dgm:t>
    </dgm:pt>
    <dgm:pt modelId="{2C6F2D2A-AD2A-4222-B928-F7CB80A29EE8}" type="sibTrans" cxnId="{A41B3095-A257-4F30-82A8-C62EE04264B3}">
      <dgm:prSet/>
      <dgm:spPr/>
      <dgm:t>
        <a:bodyPr/>
        <a:lstStyle/>
        <a:p>
          <a:endParaRPr lang="zh-HK" altLang="en-US"/>
        </a:p>
      </dgm:t>
    </dgm:pt>
    <dgm:pt modelId="{BF2C8DF3-7A98-4707-B7BD-B8D8FCD72E56}" type="pres">
      <dgm:prSet presAssocID="{5FE4787E-675C-4CE0-ABE2-A24979599F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89BA28-E306-4B8A-B3AE-C7D3A880CDCA}" type="pres">
      <dgm:prSet presAssocID="{AC7396DD-DE9A-4903-9B00-0ADD194A29A0}" presName="parentText" presStyleLbl="node1" presStyleIdx="0" presStyleCnt="1" custLinFactNeighborY="129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487F0C-93C9-40F5-964A-1762A18F4848}" type="presOf" srcId="{AC7396DD-DE9A-4903-9B00-0ADD194A29A0}" destId="{5389BA28-E306-4B8A-B3AE-C7D3A880CDCA}" srcOrd="0" destOrd="0" presId="urn:microsoft.com/office/officeart/2005/8/layout/vList2"/>
    <dgm:cxn modelId="{4D475060-1D24-487D-950C-90E14368E448}" type="presOf" srcId="{5FE4787E-675C-4CE0-ABE2-A24979599FBB}" destId="{BF2C8DF3-7A98-4707-B7BD-B8D8FCD72E56}" srcOrd="0" destOrd="0" presId="urn:microsoft.com/office/officeart/2005/8/layout/vList2"/>
    <dgm:cxn modelId="{A41B3095-A257-4F30-82A8-C62EE04264B3}" srcId="{5FE4787E-675C-4CE0-ABE2-A24979599FBB}" destId="{AC7396DD-DE9A-4903-9B00-0ADD194A29A0}" srcOrd="0" destOrd="0" parTransId="{F10C292D-60AD-494A-837A-D3FB9FAF45C6}" sibTransId="{2C6F2D2A-AD2A-4222-B928-F7CB80A29EE8}"/>
    <dgm:cxn modelId="{0327A998-F783-470C-AE7F-83312DD08EB7}" type="presParOf" srcId="{BF2C8DF3-7A98-4707-B7BD-B8D8FCD72E56}" destId="{5389BA28-E306-4B8A-B3AE-C7D3A880CD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E1A34-7DC1-439D-A764-CB861C688FC6}">
      <dsp:nvSpPr>
        <dsp:cNvPr id="0" name=""/>
        <dsp:cNvSpPr/>
      </dsp:nvSpPr>
      <dsp:spPr>
        <a:xfrm>
          <a:off x="0" y="126612"/>
          <a:ext cx="7772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 </a:t>
          </a:r>
          <a:r>
            <a:rPr lang="zh-TW" altLang="en-US" sz="4000" b="1" kern="1200" dirty="0"/>
            <a:t>課堂</a:t>
          </a:r>
          <a:r>
            <a:rPr lang="en-US" sz="4000" b="1" kern="1200" dirty="0"/>
            <a:t> 1</a:t>
          </a:r>
        </a:p>
      </dsp:txBody>
      <dsp:txXfrm>
        <a:off x="59399" y="186011"/>
        <a:ext cx="76536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CC842-9AC8-44FF-AA4D-DDB5F45546CC}">
      <dsp:nvSpPr>
        <dsp:cNvPr id="0" name=""/>
        <dsp:cNvSpPr/>
      </dsp:nvSpPr>
      <dsp:spPr>
        <a:xfrm>
          <a:off x="0" y="126612"/>
          <a:ext cx="77724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   </a:t>
          </a:r>
          <a:r>
            <a:rPr lang="zh-TW" altLang="en-US" sz="3200" b="1" kern="1200" dirty="0"/>
            <a:t>第一產業</a:t>
          </a:r>
          <a:endParaRPr lang="en-US" sz="3200" kern="1200" dirty="0"/>
        </a:p>
      </dsp:txBody>
      <dsp:txXfrm>
        <a:off x="59399" y="186011"/>
        <a:ext cx="76536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CC842-9AC8-44FF-AA4D-DDB5F45546CC}">
      <dsp:nvSpPr>
        <dsp:cNvPr id="0" name=""/>
        <dsp:cNvSpPr/>
      </dsp:nvSpPr>
      <dsp:spPr>
        <a:xfrm>
          <a:off x="0" y="126612"/>
          <a:ext cx="77724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   </a:t>
          </a:r>
          <a:r>
            <a:rPr lang="zh-TW" altLang="en-US" sz="3200" b="1" kern="1200" dirty="0"/>
            <a:t>第二產業</a:t>
          </a:r>
          <a:endParaRPr lang="en-US" sz="3200" kern="1200" dirty="0"/>
        </a:p>
      </dsp:txBody>
      <dsp:txXfrm>
        <a:off x="59399" y="186011"/>
        <a:ext cx="76536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CC842-9AC8-44FF-AA4D-DDB5F45546CC}">
      <dsp:nvSpPr>
        <dsp:cNvPr id="0" name=""/>
        <dsp:cNvSpPr/>
      </dsp:nvSpPr>
      <dsp:spPr>
        <a:xfrm>
          <a:off x="0" y="126612"/>
          <a:ext cx="77724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   </a:t>
          </a:r>
          <a:r>
            <a:rPr lang="zh-TW" altLang="en-US" sz="3200" b="1" kern="1200" dirty="0"/>
            <a:t>第三產業</a:t>
          </a:r>
          <a:endParaRPr lang="en-US" sz="3200" kern="1200" dirty="0"/>
        </a:p>
      </dsp:txBody>
      <dsp:txXfrm>
        <a:off x="59399" y="186011"/>
        <a:ext cx="76536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9BA28-E306-4B8A-B3AE-C7D3A880CDCA}">
      <dsp:nvSpPr>
        <dsp:cNvPr id="0" name=""/>
        <dsp:cNvSpPr/>
      </dsp:nvSpPr>
      <dsp:spPr>
        <a:xfrm>
          <a:off x="0" y="1079"/>
          <a:ext cx="8229600" cy="114192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/>
            <a:t>趨勢</a:t>
          </a:r>
          <a:endParaRPr lang="zh-HK" sz="3200" b="1" kern="1200" dirty="0"/>
        </a:p>
      </dsp:txBody>
      <dsp:txXfrm>
        <a:off x="55744" y="56823"/>
        <a:ext cx="8118112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6C48FF-FC4B-49B5-ACE2-DC2021F71766}" type="datetimeFigureOut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2800" y="4721225"/>
            <a:ext cx="5257800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FEEA03-FA55-4749-8FF0-A1C6A6D2169E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409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634AF9-3F22-413C-9332-3A09AE938D7A}" type="slidenum">
              <a:rPr lang="en-US" altLang="zh-HK"/>
              <a:pPr/>
              <a:t>1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zh-HK" smtClean="0"/>
              <a:t>這三種類</a:t>
            </a:r>
            <a:r>
              <a:rPr lang="zh-TW" altLang="en-US" smtClean="0"/>
              <a:t>型</a:t>
            </a:r>
            <a:r>
              <a:rPr lang="zh-TW" altLang="zh-HK" smtClean="0"/>
              <a:t>的</a:t>
            </a:r>
            <a:r>
              <a:rPr lang="zh-TW" altLang="en-US" smtClean="0"/>
              <a:t>產</a:t>
            </a:r>
            <a:r>
              <a:rPr lang="zh-TW" altLang="zh-HK" smtClean="0"/>
              <a:t>業有著密切的關係</a:t>
            </a:r>
            <a:r>
              <a:rPr lang="zh-TW" altLang="en-US" smtClean="0"/>
              <a:t>和</a:t>
            </a:r>
            <a:r>
              <a:rPr lang="zh-TW" altLang="zh-HK" smtClean="0"/>
              <a:t>相互關聯。</a:t>
            </a:r>
            <a:r>
              <a:rPr lang="zh-TW" altLang="en-US" smtClean="0"/>
              <a:t>初級生產</a:t>
            </a:r>
            <a:r>
              <a:rPr lang="zh-TW" altLang="zh-HK" smtClean="0"/>
              <a:t>需要</a:t>
            </a:r>
            <a:r>
              <a:rPr lang="zh-TW" altLang="en-US" smtClean="0"/>
              <a:t>第二生產</a:t>
            </a:r>
            <a:r>
              <a:rPr lang="zh-TW" altLang="zh-HK" smtClean="0"/>
              <a:t>的產品和投入，同樣，</a:t>
            </a:r>
            <a:r>
              <a:rPr lang="zh-TW" altLang="en-US" smtClean="0"/>
              <a:t>次級生產亦</a:t>
            </a:r>
            <a:r>
              <a:rPr lang="zh-TW" altLang="zh-HK" smtClean="0"/>
              <a:t>需要</a:t>
            </a:r>
            <a:r>
              <a:rPr lang="zh-TW" altLang="en-US" smtClean="0"/>
              <a:t>初級生產的投入和</a:t>
            </a:r>
            <a:r>
              <a:rPr lang="zh-TW" altLang="zh-HK" smtClean="0"/>
              <a:t>原料</a:t>
            </a:r>
            <a:r>
              <a:rPr lang="zh-TW" altLang="en-US" smtClean="0"/>
              <a:t>。</a:t>
            </a:r>
            <a:r>
              <a:rPr lang="zh-TW" altLang="zh-HK" smtClean="0"/>
              <a:t>最後，這兩個</a:t>
            </a:r>
            <a:r>
              <a:rPr lang="zh-TW" altLang="en-US" smtClean="0"/>
              <a:t>產</a:t>
            </a:r>
            <a:r>
              <a:rPr lang="zh-TW" altLang="zh-HK" smtClean="0"/>
              <a:t>業都需要</a:t>
            </a:r>
            <a:r>
              <a:rPr lang="zh-TW" altLang="en-US" smtClean="0"/>
              <a:t>第三級生產的</a:t>
            </a:r>
            <a:r>
              <a:rPr lang="zh-TW" altLang="zh-HK" smtClean="0"/>
              <a:t>服務。這表明一個事實，經濟活動通常不局限於一個單一類型的</a:t>
            </a:r>
            <a:r>
              <a:rPr lang="zh-TW" altLang="en-US" smtClean="0"/>
              <a:t>產</a:t>
            </a:r>
            <a:r>
              <a:rPr lang="zh-TW" altLang="zh-HK" smtClean="0"/>
              <a:t>業。</a:t>
            </a:r>
            <a:endParaRPr lang="en-US" altLang="zh-HK" smtClean="0"/>
          </a:p>
        </p:txBody>
      </p:sp>
      <p:sp>
        <p:nvSpPr>
          <p:cNvPr id="22531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3AFAB9-278D-4DA4-BB8B-35FF91CCD1E0}" type="slidenum">
              <a:rPr lang="en-US" altLang="zh-HK"/>
              <a:pPr/>
              <a:t>10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其他</a:t>
            </a:r>
            <a:r>
              <a:rPr lang="zh-TW" altLang="zh-HK" smtClean="0"/>
              <a:t>例子包括挪威和加拿大</a:t>
            </a:r>
            <a:r>
              <a:rPr lang="zh-TW" altLang="en-US" smtClean="0"/>
              <a:t>的三文</a:t>
            </a:r>
            <a:r>
              <a:rPr lang="zh-TW" altLang="zh-HK" smtClean="0"/>
              <a:t>魚捕撈</a:t>
            </a:r>
            <a:r>
              <a:rPr lang="zh-TW" altLang="en-US" smtClean="0"/>
              <a:t>，</a:t>
            </a:r>
            <a:r>
              <a:rPr lang="zh-TW" altLang="zh-HK" smtClean="0"/>
              <a:t>巴西的咖啡豆種植</a:t>
            </a:r>
            <a:r>
              <a:rPr lang="zh-TW" altLang="en-US" smtClean="0"/>
              <a:t>，</a:t>
            </a:r>
            <a:r>
              <a:rPr lang="zh-TW" altLang="zh-HK" smtClean="0"/>
              <a:t>泰國和越南</a:t>
            </a:r>
            <a:r>
              <a:rPr lang="zh-TW" altLang="en-US" smtClean="0"/>
              <a:t>的</a:t>
            </a:r>
            <a:r>
              <a:rPr lang="zh-TW" altLang="zh-HK" smtClean="0"/>
              <a:t>農業</a:t>
            </a:r>
            <a:r>
              <a:rPr lang="zh-TW" altLang="en-US" smtClean="0"/>
              <a:t>，</a:t>
            </a:r>
            <a:r>
              <a:rPr lang="zh-TW" altLang="zh-HK" smtClean="0"/>
              <a:t>印尼</a:t>
            </a:r>
            <a:r>
              <a:rPr lang="zh-TW" altLang="en-US" smtClean="0"/>
              <a:t>的伐木業</a:t>
            </a:r>
            <a:r>
              <a:rPr lang="zh-TW" altLang="zh-HK" smtClean="0"/>
              <a:t>等</a:t>
            </a:r>
            <a:r>
              <a:rPr lang="zh-TW" altLang="en-US" smtClean="0"/>
              <a:t>。</a:t>
            </a:r>
            <a:endParaRPr lang="zh-HK" altLang="en-US" smtClean="0"/>
          </a:p>
        </p:txBody>
      </p:sp>
      <p:sp>
        <p:nvSpPr>
          <p:cNvPr id="24579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85A7AB-3E53-4307-81AF-BF82FE85928B}" type="slidenum">
              <a:rPr lang="en-US" altLang="zh-HK"/>
              <a:pPr/>
              <a:t>11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內地有很多製造工廠，因而被稱為「世界工廠」。由於內地成本上升，近年來，越來越多的香港製造工廠選擇</a:t>
            </a:r>
            <a:r>
              <a:rPr lang="zh-CN" altLang="en-US" smtClean="0"/>
              <a:t>在</a:t>
            </a:r>
            <a:r>
              <a:rPr lang="zh-TW" altLang="en-US" smtClean="0"/>
              <a:t>不發達的國家、如越南、斯里蘭卡、柬埔寨等</a:t>
            </a:r>
            <a:r>
              <a:rPr lang="zh-CN" altLang="en-US" smtClean="0"/>
              <a:t>地方設廠</a:t>
            </a:r>
            <a:r>
              <a:rPr lang="zh-TW" altLang="en-US" smtClean="0"/>
              <a:t>。香港現在仍然有一些高價值的加工製造產業。</a:t>
            </a:r>
            <a:endParaRPr lang="zh-HK" altLang="en-US" smtClean="0"/>
          </a:p>
        </p:txBody>
      </p:sp>
      <p:sp>
        <p:nvSpPr>
          <p:cNvPr id="26627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4AB641-DD37-4083-BF97-2E44B1F4E2C4}" type="slidenum">
              <a:rPr lang="en-US" altLang="zh-HK"/>
              <a:pPr/>
              <a:t>12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許多富裕國家從製造業為主的經濟轉變為服務業為主。這些國家更注重服務性行業。</a:t>
            </a:r>
            <a:endParaRPr lang="zh-HK" altLang="en-US" smtClean="0"/>
          </a:p>
        </p:txBody>
      </p:sp>
      <p:sp>
        <p:nvSpPr>
          <p:cNvPr id="28675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CBC8B5-5897-43BC-826F-2F40EB53AEDE}" type="slidenum">
              <a:rPr lang="en-US" altLang="zh-HK"/>
              <a:pPr/>
              <a:t>13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78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4425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2100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8188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53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25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97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69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FA31FE-ADAF-4553-82C4-923C40C5D3D8}" type="slidenum">
              <a:rPr kumimoji="1" lang="en-US" altLang="zh-TW">
                <a:latin typeface="Arial" panose="020B0604020202020204" pitchFamily="34" charset="0"/>
              </a:rPr>
              <a:pPr/>
              <a:t>14</a:t>
            </a:fld>
            <a:endParaRPr kumimoji="1" lang="en-US" altLang="zh-TW">
              <a:latin typeface="Arial" panose="020B0604020202020204" pitchFamily="34" charset="0"/>
            </a:endParaRPr>
          </a:p>
        </p:txBody>
      </p:sp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+mj-lt"/>
              </a:rPr>
              <a:t>任何企業都是在滿足顧客。通過將較低價值的投入變成較高價值的輸出，從初級生產到第二</a:t>
            </a:r>
            <a:r>
              <a:rPr lang="zh-TW" altLang="en-US" dirty="0">
                <a:solidFill>
                  <a:prstClr val="black"/>
                </a:solidFill>
              </a:rPr>
              <a:t>級</a:t>
            </a:r>
            <a:r>
              <a:rPr lang="zh-TW" altLang="en-US" dirty="0"/>
              <a:t>生產</a:t>
            </a:r>
            <a:r>
              <a:rPr lang="zh-TW" altLang="en-US" dirty="0">
                <a:latin typeface="+mj-lt"/>
              </a:rPr>
              <a:t>，最後到第三級生產。</a:t>
            </a:r>
            <a:endParaRPr lang="en-US" altLang="zh-TW" dirty="0">
              <a:latin typeface="+mj-lt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ED538F5-E325-4951-89B8-50844D3DA471}" type="slidenum">
              <a:rPr lang="en-US" altLang="zh-TW" sz="1200"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zh-TW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78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4425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2100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8188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53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25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97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69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E1DC5B-80D0-42FB-B294-37D24035E8AC}" type="slidenum">
              <a:rPr kumimoji="1" lang="en-US" altLang="zh-TW">
                <a:latin typeface="Arial" panose="020B0604020202020204" pitchFamily="34" charset="0"/>
              </a:rPr>
              <a:pPr/>
              <a:t>15</a:t>
            </a:fld>
            <a:endParaRPr kumimoji="1" lang="en-US" altLang="zh-TW">
              <a:latin typeface="Arial" panose="020B0604020202020204" pitchFamily="34" charset="0"/>
            </a:endParaRPr>
          </a:p>
        </p:txBody>
      </p:sp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DBC8214-2BD2-4C78-9480-727F8AD4A491}" type="slidenum">
              <a:rPr lang="en-US" altLang="zh-TW" sz="1200"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zh-TW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教師分發</a:t>
            </a:r>
            <a:r>
              <a:rPr lang="zh-TW" altLang="en-US" b="1" smtClean="0"/>
              <a:t>工作紙</a:t>
            </a:r>
            <a:r>
              <a:rPr lang="zh-CN" altLang="en-US" b="1" smtClean="0"/>
              <a:t> </a:t>
            </a:r>
            <a:r>
              <a:rPr lang="en-US" altLang="zh-CN" b="1" smtClean="0"/>
              <a:t>(</a:t>
            </a:r>
            <a:r>
              <a:rPr lang="en-US" altLang="zh-TW" b="1" smtClean="0"/>
              <a:t>2)</a:t>
            </a:r>
            <a:r>
              <a:rPr lang="zh-TW" altLang="en-US" smtClean="0"/>
              <a:t>，把學生分為</a:t>
            </a:r>
            <a:r>
              <a:rPr lang="en-US" altLang="zh-TW" smtClean="0"/>
              <a:t>4-5</a:t>
            </a:r>
            <a:r>
              <a:rPr lang="zh-TW" altLang="en-US" smtClean="0"/>
              <a:t>組，請他們詳細研究數據，並討論對香港經濟活動的觀察所得。</a:t>
            </a:r>
          </a:p>
        </p:txBody>
      </p:sp>
      <p:sp>
        <p:nvSpPr>
          <p:cNvPr id="34819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0694CB-4E9C-4568-94B1-F9E7E67A6E2F}" type="slidenum">
              <a:rPr lang="en-US" altLang="zh-HK"/>
              <a:pPr/>
              <a:t>16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0" y="71437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表格</a:t>
            </a:r>
            <a:r>
              <a:rPr lang="en-US" altLang="zh-TW" smtClean="0"/>
              <a:t>1</a:t>
            </a:r>
            <a:r>
              <a:rPr lang="zh-TW" altLang="en-US" smtClean="0"/>
              <a:t>：各經濟活動佔</a:t>
            </a:r>
            <a:r>
              <a:rPr lang="zh-CN" altLang="en-US" smtClean="0"/>
              <a:t>本地生產總值</a:t>
            </a:r>
            <a:r>
              <a:rPr lang="zh-TW" altLang="en-US" smtClean="0"/>
              <a:t>（</a:t>
            </a:r>
            <a:r>
              <a:rPr lang="en-US" altLang="zh-TW" smtClean="0"/>
              <a:t>GDP</a:t>
            </a:r>
            <a:r>
              <a:rPr lang="zh-TW" altLang="en-US" smtClean="0"/>
              <a:t>）的百分比（按現在價格計算）</a:t>
            </a:r>
          </a:p>
          <a:p>
            <a:pPr>
              <a:spcBef>
                <a:spcPct val="0"/>
              </a:spcBef>
            </a:pPr>
            <a:r>
              <a:rPr lang="zh-TW" altLang="en-US" smtClean="0"/>
              <a:t>表格</a:t>
            </a:r>
            <a:r>
              <a:rPr lang="en-US" altLang="zh-TW" smtClean="0"/>
              <a:t>2</a:t>
            </a:r>
            <a:r>
              <a:rPr lang="zh-TW" altLang="en-US" smtClean="0"/>
              <a:t>：各產業的機構數目</a:t>
            </a:r>
          </a:p>
          <a:p>
            <a:pPr>
              <a:spcBef>
                <a:spcPct val="0"/>
              </a:spcBef>
            </a:pPr>
            <a:r>
              <a:rPr lang="zh-TW" altLang="en-US" smtClean="0"/>
              <a:t>表格</a:t>
            </a:r>
            <a:r>
              <a:rPr lang="en-US" altLang="zh-TW" smtClean="0"/>
              <a:t>3</a:t>
            </a:r>
            <a:r>
              <a:rPr lang="zh-TW" altLang="en-US" smtClean="0"/>
              <a:t>：各產業的受僱人數（公務員除外）</a:t>
            </a:r>
            <a:endParaRPr lang="en-US" altLang="zh-TW" smtClean="0"/>
          </a:p>
        </p:txBody>
      </p:sp>
      <p:sp>
        <p:nvSpPr>
          <p:cNvPr id="36867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570693-4E80-4E9B-A026-0E2F7C166F12}" type="slidenum">
              <a:rPr lang="en-US" altLang="zh-HK"/>
              <a:pPr/>
              <a:t>17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教師請每個分組提出自己的看法，然後總結香港經濟活動的趨勢。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學生可能會觀察到其他現象，例如：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64000"/>
              <a:buFont typeface="Wingdings" pitchFamily="2" charset="2"/>
              <a:buChar char="§"/>
              <a:defRPr/>
            </a:pPr>
            <a:r>
              <a:rPr lang="zh-TW" altLang="en-US" dirty="0"/>
              <a:t>蓬勃發展的服務業：房地產市場的蓬勃發展衍生很多地產代理公司，有許多零售商店和餐館</a:t>
            </a:r>
            <a:endParaRPr lang="en-US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64000"/>
              <a:buFont typeface="Wingdings" pitchFamily="2" charset="2"/>
              <a:buChar char="§"/>
              <a:defRPr/>
            </a:pPr>
            <a:r>
              <a:rPr lang="zh-TW" altLang="en-US" dirty="0"/>
              <a:t>基礎設施和建設工程項目的增多導致建築工人不足</a:t>
            </a:r>
            <a:endParaRPr lang="en-US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64000"/>
              <a:buFont typeface="Wingdings" pitchFamily="2" charset="2"/>
              <a:buChar char="§"/>
              <a:defRPr/>
            </a:pPr>
            <a:r>
              <a:rPr lang="zh-TW" altLang="en-US" dirty="0"/>
              <a:t>香港工廠不多</a:t>
            </a:r>
            <a:endParaRPr lang="en-US" dirty="0"/>
          </a:p>
          <a:p>
            <a:pPr marL="1085850" lvl="2" indent="-171450" fontAlgn="auto">
              <a:spcBef>
                <a:spcPts val="0"/>
              </a:spcBef>
              <a:spcAft>
                <a:spcPts val="0"/>
              </a:spcAft>
              <a:buSzPct val="64000"/>
              <a:buFont typeface="Wingdings" pitchFamily="2" charset="2"/>
              <a:buChar char="§"/>
              <a:defRPr/>
            </a:pPr>
            <a:endParaRPr lang="en-US" dirty="0"/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FFEC2F-160A-43A5-9037-EA8EBCDA3D7B}" type="slidenum">
              <a:rPr lang="en-US" altLang="zh-HK"/>
              <a:pPr/>
              <a:t>18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教師</a:t>
            </a:r>
            <a:r>
              <a:rPr lang="zh-TW" altLang="zh-HK" smtClean="0"/>
              <a:t>引導學生思考趨勢的原因</a:t>
            </a:r>
            <a:r>
              <a:rPr lang="zh-TW" altLang="en-US" smtClean="0"/>
              <a:t>及核對</a:t>
            </a:r>
            <a:r>
              <a:rPr lang="zh-TW" altLang="en-US" b="1" smtClean="0"/>
              <a:t>工作紙</a:t>
            </a:r>
            <a:r>
              <a:rPr lang="zh-CN" altLang="en-US" b="1" smtClean="0"/>
              <a:t> </a:t>
            </a:r>
            <a:r>
              <a:rPr lang="zh-TW" altLang="zh-HK" b="1" smtClean="0"/>
              <a:t>2</a:t>
            </a:r>
            <a:r>
              <a:rPr lang="zh-CN" altLang="en-US" b="1" smtClean="0"/>
              <a:t> </a:t>
            </a:r>
            <a:r>
              <a:rPr lang="zh-TW" altLang="zh-HK" smtClean="0"/>
              <a:t>的答案。</a:t>
            </a:r>
            <a:endParaRPr lang="en-US" altLang="en-US" smtClean="0"/>
          </a:p>
        </p:txBody>
      </p:sp>
      <p:sp>
        <p:nvSpPr>
          <p:cNvPr id="4096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4EAB27-A3DC-444B-A82F-5E3A20ECE811}" type="slidenum">
              <a:rPr lang="en-US" altLang="zh-HK"/>
              <a:pPr/>
              <a:t>19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61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51153D-20F1-4AEC-A103-F66D9BBCFC68}" type="slidenum">
              <a:rPr lang="en-US" altLang="zh-HK"/>
              <a:pPr/>
              <a:t>2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教師請學生作分組討論，把以上問題的答案填寫在</a:t>
            </a:r>
            <a:r>
              <a:rPr lang="zh-TW" altLang="en-US" b="1" smtClean="0"/>
              <a:t>工作紙 </a:t>
            </a:r>
            <a:r>
              <a:rPr lang="en-US" altLang="zh-TW" smtClean="0"/>
              <a:t>(2)</a:t>
            </a:r>
            <a:r>
              <a:rPr lang="zh-TW" altLang="en-US" smtClean="0"/>
              <a:t>。</a:t>
            </a:r>
            <a:endParaRPr lang="zh-HK" altLang="en-US" smtClean="0"/>
          </a:p>
        </p:txBody>
      </p:sp>
      <p:sp>
        <p:nvSpPr>
          <p:cNvPr id="43011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12B1C0-730D-4C3D-A0C8-452ABCC850B8}" type="slidenum">
              <a:rPr lang="en-US" altLang="zh-HK"/>
              <a:pPr/>
              <a:t>20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教師回應學生的答案，並解釋香港的企業所面臨的機遇和風險。</a:t>
            </a:r>
            <a:endParaRPr lang="zh-HK" altLang="en-US" smtClean="0"/>
          </a:p>
        </p:txBody>
      </p:sp>
      <p:sp>
        <p:nvSpPr>
          <p:cNvPr id="45059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962D9D-DD41-444E-B68E-F71E715D1107}" type="slidenum">
              <a:rPr lang="en-US" altLang="zh-HK"/>
              <a:pPr/>
              <a:t>21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4710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09918A-9B4F-4261-A159-4A68568AAE6E}" type="slidenum">
              <a:rPr lang="en-US" altLang="zh-HK"/>
              <a:pPr/>
              <a:t>22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使用有趣的故事引發學生的學習興趣。</a:t>
            </a:r>
            <a:endParaRPr lang="en-US" altLang="zh-TW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刺激學生思考，讓他們知道商業包括營商理念、投資、交換有價值的東西和風險的回報。</a:t>
            </a:r>
            <a:endParaRPr lang="en-US" altLang="en-US" smtClean="0"/>
          </a:p>
        </p:txBody>
      </p:sp>
      <p:sp>
        <p:nvSpPr>
          <p:cNvPr id="819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CFEE5B-FE33-499F-8BB3-A2A5A686A7DB}" type="slidenum">
              <a:rPr lang="en-US" altLang="zh-HK"/>
              <a:pPr/>
              <a:t>3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78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4425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2100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8188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53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25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97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69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9F6B79-F2F1-4C50-96EF-F60A85B721C2}" type="slidenum">
              <a:rPr kumimoji="1" lang="en-US" altLang="zh-TW">
                <a:latin typeface="Arial" panose="020B0604020202020204" pitchFamily="34" charset="0"/>
              </a:rPr>
              <a:pPr/>
              <a:t>4</a:t>
            </a:fld>
            <a:endParaRPr kumimoji="1" lang="en-US" altLang="zh-TW">
              <a:latin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4721225"/>
            <a:ext cx="5086350" cy="4471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+mj-lt"/>
              </a:rPr>
              <a:t>典型生產單位的生產元素包括人力資源／工人、資本</a:t>
            </a:r>
            <a:r>
              <a:rPr lang="en-US" altLang="zh-TW" dirty="0">
                <a:latin typeface="+mj-lt"/>
              </a:rPr>
              <a:t>(</a:t>
            </a:r>
            <a:r>
              <a:rPr lang="zh-TW" altLang="en-US" dirty="0">
                <a:latin typeface="+mj-lt"/>
              </a:rPr>
              <a:t>設備、機器和資金</a:t>
            </a:r>
            <a:r>
              <a:rPr lang="en-US" altLang="zh-TW" dirty="0">
                <a:latin typeface="+mj-lt"/>
              </a:rPr>
              <a:t>)</a:t>
            </a:r>
            <a:r>
              <a:rPr lang="zh-TW" altLang="en-US" dirty="0">
                <a:latin typeface="+mj-lt"/>
              </a:rPr>
              <a:t>、天然資源和企業家。</a:t>
            </a:r>
            <a:endParaRPr lang="en-US" altLang="zh-TW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+mj-lt"/>
              </a:rPr>
              <a:t>成功的企業讓企業家可以享受承擔風險所帶來的利潤。</a:t>
            </a:r>
            <a:endParaRPr lang="en-US" altLang="zh-TW" dirty="0">
              <a:latin typeface="+mj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+mj-lt"/>
              </a:rPr>
              <a:t>請學生做</a:t>
            </a:r>
            <a:r>
              <a:rPr lang="zh-TW" altLang="en-US" b="1" dirty="0">
                <a:latin typeface="+mj-lt"/>
              </a:rPr>
              <a:t>工作紙 </a:t>
            </a:r>
            <a:r>
              <a:rPr lang="en-US" altLang="zh-TW" b="1" dirty="0">
                <a:latin typeface="+mj-lt"/>
              </a:rPr>
              <a:t>(</a:t>
            </a:r>
            <a:r>
              <a:rPr lang="en-US" altLang="zh-TW" b="1" dirty="0"/>
              <a:t>1) </a:t>
            </a:r>
            <a:r>
              <a:rPr lang="zh-TW" altLang="en-US" dirty="0">
                <a:latin typeface="+mj-lt"/>
              </a:rPr>
              <a:t>有關 </a:t>
            </a:r>
            <a:r>
              <a:rPr lang="en-US" altLang="zh-HK" dirty="0" err="1"/>
              <a:t>GoGo</a:t>
            </a:r>
            <a:r>
              <a:rPr lang="en-US" altLang="zh-HK" dirty="0"/>
              <a:t> Van</a:t>
            </a:r>
            <a:r>
              <a:rPr lang="zh-TW" altLang="en-US" dirty="0"/>
              <a:t>和 </a:t>
            </a:r>
            <a:r>
              <a:rPr lang="en-US" altLang="zh-HK" dirty="0"/>
              <a:t>eBay</a:t>
            </a:r>
            <a:r>
              <a:rPr lang="zh-TW" altLang="en-US" dirty="0"/>
              <a:t>的部</a:t>
            </a:r>
            <a:r>
              <a:rPr lang="zh-CN" altLang="en-US" dirty="0"/>
              <a:t>分</a:t>
            </a:r>
            <a:r>
              <a:rPr lang="zh-TW" altLang="en-US" dirty="0"/>
              <a:t>。教師解釋「商業模式」的概念，即企業如何產生收入和賺取利潤。</a:t>
            </a:r>
            <a:endParaRPr lang="zh-HK" altLang="en-US" dirty="0"/>
          </a:p>
        </p:txBody>
      </p:sp>
      <p:sp>
        <p:nvSpPr>
          <p:cNvPr id="12291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28637F-4FC4-4F15-9322-60A0A919D32C}" type="slidenum">
              <a:rPr lang="en-US" altLang="zh-HK"/>
              <a:pPr/>
              <a:t>5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HK" smtClean="0"/>
              <a:t>Uber </a:t>
            </a:r>
            <a:r>
              <a:rPr lang="zh-TW" altLang="en-US" smtClean="0"/>
              <a:t>是一個相近的例子。</a:t>
            </a:r>
            <a:endParaRPr lang="zh-HK" altLang="en-US" smtClean="0"/>
          </a:p>
        </p:txBody>
      </p:sp>
      <p:sp>
        <p:nvSpPr>
          <p:cNvPr id="14339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FD60E3-4287-4DE9-A7A7-9BBA849BFE0E}" type="slidenum">
              <a:rPr lang="en-US" altLang="zh-HK"/>
              <a:pPr/>
              <a:t>6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這</a:t>
            </a:r>
            <a:r>
              <a:rPr lang="zh-TW" altLang="zh-HK" smtClean="0"/>
              <a:t>是</a:t>
            </a:r>
            <a:r>
              <a:rPr lang="zh-TW" altLang="en-US" smtClean="0"/>
              <a:t>互聯</a:t>
            </a:r>
            <a:r>
              <a:rPr lang="zh-TW" altLang="zh-HK" smtClean="0"/>
              <a:t>網上的人對人交易社</a:t>
            </a:r>
            <a:r>
              <a:rPr lang="zh-TW" altLang="en-US" smtClean="0"/>
              <a:t>群</a:t>
            </a:r>
            <a:r>
              <a:rPr lang="zh-TW" altLang="zh-HK" smtClean="0"/>
              <a:t>。買家和賣家匯集在</a:t>
            </a:r>
            <a:r>
              <a:rPr lang="zh-TW" altLang="en-US" smtClean="0"/>
              <a:t>同一個地方，</a:t>
            </a:r>
            <a:r>
              <a:rPr lang="zh-TW" altLang="zh-HK" smtClean="0"/>
              <a:t>賣方</a:t>
            </a:r>
            <a:r>
              <a:rPr lang="zh-TW" altLang="en-US" smtClean="0"/>
              <a:t>可以</a:t>
            </a:r>
            <a:r>
              <a:rPr lang="zh-TW" altLang="zh-HK" smtClean="0"/>
              <a:t>列出</a:t>
            </a:r>
            <a:r>
              <a:rPr lang="zh-TW" altLang="en-US" smtClean="0"/>
              <a:t>想</a:t>
            </a:r>
            <a:r>
              <a:rPr lang="zh-TW" altLang="zh-HK" smtClean="0"/>
              <a:t>銷售</a:t>
            </a:r>
            <a:r>
              <a:rPr lang="zh-TW" altLang="en-US" smtClean="0"/>
              <a:t>的東西，</a:t>
            </a:r>
            <a:r>
              <a:rPr lang="zh-TW" altLang="zh-HK" smtClean="0"/>
              <a:t>買家</a:t>
            </a:r>
            <a:r>
              <a:rPr lang="zh-TW" altLang="en-US" smtClean="0"/>
              <a:t>可以競投</a:t>
            </a:r>
            <a:r>
              <a:rPr lang="zh-TW" altLang="zh-HK" smtClean="0"/>
              <a:t>感興趣的</a:t>
            </a:r>
            <a:r>
              <a:rPr lang="zh-TW" altLang="en-US" smtClean="0"/>
              <a:t>東西</a:t>
            </a:r>
            <a:r>
              <a:rPr lang="zh-TW" altLang="zh-HK" smtClean="0"/>
              <a:t>，買賣雙方</a:t>
            </a:r>
            <a:r>
              <a:rPr lang="zh-TW" altLang="en-US" smtClean="0"/>
              <a:t>還可以</a:t>
            </a:r>
            <a:r>
              <a:rPr lang="zh-TW" altLang="zh-HK" smtClean="0"/>
              <a:t>瀏覽所有列出的項目</a:t>
            </a:r>
            <a:r>
              <a:rPr lang="zh-TW" altLang="en-US" smtClean="0"/>
              <a:t>。</a:t>
            </a:r>
            <a:endParaRPr lang="zh-HK" altLang="en-US" smtClean="0"/>
          </a:p>
        </p:txBody>
      </p:sp>
      <p:sp>
        <p:nvSpPr>
          <p:cNvPr id="16387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1B6116-3DAF-4091-9D6B-B1A3F0CEE3D2}" type="slidenum">
              <a:rPr lang="en-US" altLang="zh-HK"/>
              <a:pPr/>
              <a:t>7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78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4425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2100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8188" indent="-2222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53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25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97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6988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84937A-EBF7-4F56-A045-C9BD541720CA}" type="slidenum">
              <a:rPr kumimoji="1" lang="en-US" altLang="zh-TW">
                <a:latin typeface="Arial" panose="020B0604020202020204" pitchFamily="34" charset="0"/>
              </a:rPr>
              <a:pPr/>
              <a:t>8</a:t>
            </a:fld>
            <a:endParaRPr kumimoji="1" lang="en-US" altLang="zh-TW">
              <a:latin typeface="Arial" panose="020B0604020202020204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4741863"/>
            <a:ext cx="5086350" cy="447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教師</a:t>
            </a:r>
            <a:r>
              <a:rPr lang="zh-TW" altLang="zh-HK" smtClean="0"/>
              <a:t>總結學生</a:t>
            </a:r>
            <a:r>
              <a:rPr lang="zh-TW" altLang="en-US" smtClean="0"/>
              <a:t>在</a:t>
            </a:r>
            <a:r>
              <a:rPr lang="zh-TW" altLang="zh-HK" b="1" smtClean="0"/>
              <a:t>工作</a:t>
            </a:r>
            <a:r>
              <a:rPr lang="zh-TW" altLang="en-US" b="1" smtClean="0"/>
              <a:t>紙 </a:t>
            </a:r>
            <a:r>
              <a:rPr lang="en-US" altLang="zh-TW" b="1" smtClean="0"/>
              <a:t>(</a:t>
            </a:r>
            <a:r>
              <a:rPr lang="zh-TW" altLang="zh-HK" b="1" smtClean="0"/>
              <a:t>1</a:t>
            </a:r>
            <a:r>
              <a:rPr lang="en-US" altLang="zh-TW" b="1" smtClean="0"/>
              <a:t>) </a:t>
            </a:r>
            <a:r>
              <a:rPr lang="zh-TW" altLang="en-US" smtClean="0"/>
              <a:t>的答案</a:t>
            </a:r>
            <a:r>
              <a:rPr lang="zh-TW" altLang="zh-HK" smtClean="0"/>
              <a:t>和解釋</a:t>
            </a:r>
            <a:r>
              <a:rPr lang="zh-TW" altLang="en-US" smtClean="0"/>
              <a:t>甚麼是商業。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TW" altLang="zh-HK" smtClean="0"/>
              <a:t>教師</a:t>
            </a:r>
            <a:r>
              <a:rPr lang="zh-TW" altLang="en-US" smtClean="0"/>
              <a:t>作總結，</a:t>
            </a:r>
            <a:r>
              <a:rPr lang="zh-TW" altLang="zh-HK" smtClean="0"/>
              <a:t>強調</a:t>
            </a:r>
            <a:r>
              <a:rPr lang="zh-TW" altLang="en-US" smtClean="0"/>
              <a:t>商</a:t>
            </a:r>
            <a:r>
              <a:rPr lang="zh-TW" altLang="zh-HK" smtClean="0"/>
              <a:t>業</a:t>
            </a:r>
            <a:r>
              <a:rPr lang="zh-TW" altLang="en-US" smtClean="0"/>
              <a:t>在</a:t>
            </a:r>
            <a:r>
              <a:rPr lang="zh-TW" altLang="zh-HK" smtClean="0"/>
              <a:t>香港的角色和重要性。</a:t>
            </a:r>
            <a:endParaRPr lang="zh-HK" altLang="en-US" smtClean="0"/>
          </a:p>
        </p:txBody>
      </p:sp>
      <p:sp>
        <p:nvSpPr>
          <p:cNvPr id="20483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1910BB-4200-475A-822D-A7D4C18622A9}" type="slidenum">
              <a:rPr lang="en-US" altLang="zh-HK"/>
              <a:pPr/>
              <a:t>9</a:t>
            </a:fld>
            <a:endParaRPr lang="en-US" altLang="zh-H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8F6BE-661C-470E-BBA7-4224F99A435E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48599-C2C7-4152-B747-BA4945986B71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1571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6877-1683-4CE9-AA96-36E1637AD8F2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E5AB-5355-49EB-9D56-492999476953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0610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5C42D-805F-4401-BD43-A28FCB08BC50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AC3C7-E795-4B4E-A22A-A9F9B0AA617A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7530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608F2-87B0-4D2F-AB5C-FDDFFED9EF54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11AF4-AC4A-4147-BEC2-64909302CAB4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4857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496EEA-6FE2-40FC-A281-1D65D3B3A943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DAAF-E587-43B8-8326-39FCD08EBEDC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1371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1EFEF-E1C3-492F-9C4D-66802F067C17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047E-B3F4-4839-B705-DC034829DFB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7608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4CC6D0-5393-4807-831F-AD7EA52B13AD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CF2D1-185A-451D-8FAF-5B806368001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6225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1827F-8078-4A98-B529-FA6F133D5E08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E93A5-66BB-40E6-929B-CE8F02C7FF74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84322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2890C-CAC0-4A17-95EF-4F2FB615552C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B79B-AB15-43A7-810B-DDA9450D2C90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088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715730-5FD8-4AFE-9775-22AA31D3B946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06869-CAEA-407F-B146-A64BDD8D1D39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3306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CCBF9F-A289-44DF-8933-1A05F90AD350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D9945-0859-4010-B7EF-1BE2C718F320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508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502E25C-D076-4A4A-834D-5D62DC034FC2}" type="datetime1">
              <a:rPr lang="en-US" altLang="zh-HK"/>
              <a:pPr/>
              <a:t>3/20/2024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638CEFF-F2EA-40AB-8E79-50AA1A841185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2286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Diagram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349500"/>
            <a:ext cx="60325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1AB669-BB3F-41F6-991D-AC7528406ABB}" type="slidenum">
              <a:rPr lang="en-US" altLang="zh-HK">
                <a:solidFill>
                  <a:srgbClr val="898989"/>
                </a:solidFill>
              </a:rPr>
              <a:pPr/>
              <a:t>1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agram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04800"/>
            <a:ext cx="78740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iagram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540000"/>
            <a:ext cx="64135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43B7E9-6B30-45DE-95BE-EFBC7C30BF8D}" type="slidenum">
              <a:rPr lang="en-US" altLang="zh-HK">
                <a:solidFill>
                  <a:srgbClr val="898989"/>
                </a:solidFill>
              </a:rPr>
              <a:pPr/>
              <a:t>10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3048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4114800" cy="16764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68275" algn="l" fontAlgn="auto">
              <a:spcAft>
                <a:spcPts val="0"/>
              </a:spcAft>
              <a:defRPr/>
            </a:pPr>
            <a:r>
              <a:rPr lang="zh-TW" altLang="en-US" sz="2800" b="1" i="1" dirty="0">
                <a:solidFill>
                  <a:schemeClr val="bg2">
                    <a:lumMod val="25000"/>
                  </a:schemeClr>
                </a:solidFill>
              </a:rPr>
              <a:t>例如農業和漁業、採礦和採石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852488" y="2133600"/>
            <a:ext cx="764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TW" altLang="en-US" sz="3200" b="1"/>
              <a:t>直接提取或在生產過程中利用天然資源的所有活動</a:t>
            </a:r>
            <a:endParaRPr lang="en-US" altLang="zh-TW" sz="3200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8B09F87-F544-4B5C-9026-BC61EBD507BB}" type="slidenum">
              <a:rPr lang="en-US" altLang="zh-HK">
                <a:solidFill>
                  <a:srgbClr val="898989"/>
                </a:solidFill>
              </a:rPr>
              <a:pPr/>
              <a:t>11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533775"/>
            <a:ext cx="4143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3048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563" y="3505200"/>
            <a:ext cx="4114800" cy="16764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000" b="1" i="1" dirty="0">
                <a:solidFill>
                  <a:schemeClr val="bg2">
                    <a:lumMod val="25000"/>
                  </a:schemeClr>
                </a:solidFill>
              </a:rPr>
              <a:t>例如製造業，建造業，和電力、燃氣、水的供應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852488" y="2133600"/>
            <a:ext cx="764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TW" altLang="en-US" sz="3200" b="1"/>
              <a:t>把原材料變為製成品或半製成品的所有過程</a:t>
            </a:r>
            <a:endParaRPr lang="en-US" altLang="zh-TW" sz="3200" b="1"/>
          </a:p>
        </p:txBody>
      </p:sp>
      <p:pic>
        <p:nvPicPr>
          <p:cNvPr id="25604" name="Picture 2" descr="https://sp.yimg.com/xj/th?id=OIP.M81ef99e977474bbea018f89e324a76b1H0&amp;pid=15.1&amp;P=0&amp;w=230&amp;h=1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028950"/>
            <a:ext cx="2190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s://sp.yimg.com/xj/th?id=OIP.M687e16cbb16525c82723f522635c3ddcH0&amp;pid=15.1&amp;P=0&amp;w=251&amp;h=1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745038"/>
            <a:ext cx="19812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s://sp.yimg.com/xj/th?id=OIP.M21e2ce00d8ead7e4b70f32d2992af8ccH0&amp;pid=15.1&amp;P=0&amp;w=242&amp;h=16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45038"/>
            <a:ext cx="21082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53D166-CF92-459E-8D84-28EB00FDA1A1}" type="slidenum">
              <a:rPr lang="en-US" altLang="zh-HK">
                <a:solidFill>
                  <a:srgbClr val="898989"/>
                </a:solidFill>
              </a:rPr>
              <a:pPr/>
              <a:t>12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3048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033713"/>
            <a:ext cx="4343400" cy="34290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例如批發、零售和進口</a:t>
            </a:r>
            <a:r>
              <a:rPr lang="en-US" altLang="zh-TW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TW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出口貿易；飲食及酒店業；運輸、倉庫及通訊業；金融、保險、地產及商用服務業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852488" y="1914525"/>
            <a:ext cx="764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TW" altLang="en-US" sz="3200" b="1"/>
              <a:t>為企業和消費者提供服務的所有經濟活動</a:t>
            </a:r>
            <a:endParaRPr lang="en-US" altLang="zh-TW" sz="3200" b="1"/>
          </a:p>
        </p:txBody>
      </p:sp>
      <p:pic>
        <p:nvPicPr>
          <p:cNvPr id="27652" name="Picture 2" descr="https://sp.yimg.com/xj/th?id=OIP.M574626298e071055adc930661ef30f9cH0&amp;pid=15.1&amp;P=0&amp;w=227&amp;h=1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954338"/>
            <a:ext cx="19335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https://sp.yimg.com/xj/th?id=OIP.Mb4ad3e4fe375ad710b8da9d36d8b5edbH0&amp;pid=15.1&amp;P=0&amp;w=271&amp;h=1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038600"/>
            <a:ext cx="2286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https://sp.yimg.com/xj/th?id=OIP.M9a79973bb590d15646023ca63296a774H0&amp;pid=15.1&amp;P=0&amp;w=196&amp;h=1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876800"/>
            <a:ext cx="1866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3FAA2E-7C9D-48C5-9DCB-24D21529C52A}" type="slidenum">
              <a:rPr lang="en-US" altLang="zh-HK">
                <a:solidFill>
                  <a:srgbClr val="898989"/>
                </a:solidFill>
              </a:rPr>
              <a:pPr/>
              <a:t>13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1625"/>
            <a:ext cx="7616825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lt"/>
              </a:rPr>
              <a:t>產業的相互依賴 </a:t>
            </a:r>
            <a:r>
              <a:rPr lang="en-US" altLang="zh-TW" sz="3200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zh-TW" altLang="en-US" sz="3200" b="1" dirty="0">
                <a:solidFill>
                  <a:schemeClr val="bg1"/>
                </a:solidFill>
                <a:latin typeface="+mj-lt"/>
              </a:rPr>
              <a:t>例子</a:t>
            </a:r>
            <a:r>
              <a:rPr lang="zh-CN" alt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9698" name="Footer Placeholder 2"/>
          <p:cNvSpPr txBox="1">
            <a:spLocks noGrp="1"/>
          </p:cNvSpPr>
          <p:nvPr/>
        </p:nvSpPr>
        <p:spPr bwMode="auto">
          <a:xfrm>
            <a:off x="7938" y="6492875"/>
            <a:ext cx="464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200">
              <a:cs typeface="Arial" panose="020B0604020202020204" pitchFamily="34" charset="0"/>
            </a:endParaRP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HK" sz="1200">
              <a:cs typeface="Arial" panose="020B0604020202020204" pitchFamily="34" charset="0"/>
            </a:endParaRPr>
          </a:p>
        </p:txBody>
      </p:sp>
      <p:pic>
        <p:nvPicPr>
          <p:cNvPr id="29700" name="Picture 6" descr="th?id=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th?id=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89363"/>
            <a:ext cx="21145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th?id=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409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th?id=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2019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iagram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92300"/>
            <a:ext cx="86995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0134A2-C775-4D07-B510-1E9F1F0A6BC0}" type="slidenum">
              <a:rPr lang="en-US" altLang="zh-HK">
                <a:solidFill>
                  <a:srgbClr val="898989"/>
                </a:solidFill>
              </a:rPr>
              <a:pPr/>
              <a:t>14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7616825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bg1"/>
                </a:solidFill>
              </a:rPr>
              <a:t>產業的相互依賴 </a:t>
            </a:r>
            <a:r>
              <a:rPr lang="en-US" altLang="zh-TW" sz="3200" b="1" dirty="0">
                <a:solidFill>
                  <a:schemeClr val="bg1"/>
                </a:solidFill>
              </a:rPr>
              <a:t>- </a:t>
            </a:r>
            <a:r>
              <a:rPr lang="zh-TW" altLang="en-US" sz="3200" b="1" dirty="0">
                <a:solidFill>
                  <a:schemeClr val="bg1"/>
                </a:solidFill>
              </a:rPr>
              <a:t>例子</a:t>
            </a:r>
            <a:r>
              <a:rPr lang="en-US" altLang="zh-TW" sz="3200" b="1" dirty="0">
                <a:solidFill>
                  <a:schemeClr val="bg1"/>
                </a:solidFill>
              </a:rPr>
              <a:t>2</a:t>
            </a:r>
            <a:endParaRPr lang="en-US" altLang="zh-TW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746" name="Footer Placeholder 2"/>
          <p:cNvSpPr txBox="1">
            <a:spLocks noGrp="1"/>
          </p:cNvSpPr>
          <p:nvPr/>
        </p:nvSpPr>
        <p:spPr bwMode="auto">
          <a:xfrm>
            <a:off x="7938" y="6492875"/>
            <a:ext cx="464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200">
              <a:cs typeface="Arial" panose="020B0604020202020204" pitchFamily="34" charset="0"/>
            </a:endParaRP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HK" sz="1200">
              <a:cs typeface="Arial" panose="020B0604020202020204" pitchFamily="34" charset="0"/>
            </a:endParaRPr>
          </a:p>
        </p:txBody>
      </p:sp>
      <p:pic>
        <p:nvPicPr>
          <p:cNvPr id="6" name="Diagram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92300"/>
            <a:ext cx="86360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2" descr="https://sp.yimg.com/xj/th?id=OIP.M910d3fcb123311968490d97a7ac9bd11o0&amp;pid=15.1&amp;P=0&amp;w=218&amp;h=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486150"/>
            <a:ext cx="2076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https://sp.yimg.com/xj/th?id=OIP.Mb39139cb41489d3b3ce450a76b6b7279H0&amp;pid=15.1&amp;P=0&amp;w=215&amp;h=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4572000"/>
            <a:ext cx="2047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https://sp.yimg.com/xj/th?id=OIP.M6e01992f5234ad13a3cea2f0b8b04bedH0&amp;pid=15.1&amp;P=0&amp;w=166&amp;h=1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4949825"/>
            <a:ext cx="1581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https://sp.yimg.com/xj/th?id=OIP.M41786b0e4b737f27408706b2940e4968H0&amp;pid=15.1&amp;P=0&amp;w=212&amp;h=1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97250"/>
            <a:ext cx="2019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https://sp.yimg.com/xj/th?id=OIP.Mcd50208b738bb7a8e822dc0192978880o0&amp;pid=15.1&amp;P=0&amp;w=205&amp;h=1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1828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AC3EBD-AF3B-415B-8B9C-3D0D3773C648}" type="slidenum">
              <a:rPr lang="en-US" altLang="zh-HK">
                <a:solidFill>
                  <a:srgbClr val="898989"/>
                </a:solidFill>
              </a:rPr>
              <a:pPr/>
              <a:t>15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04800"/>
            <a:ext cx="778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762000" y="1695450"/>
            <a:ext cx="764381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TW" altLang="en-US" sz="3200" b="1"/>
              <a:t>利用統計表格，描述三種類型產業的趨勢，並指出其成因。</a:t>
            </a:r>
            <a:endParaRPr lang="en-US" altLang="zh-TW" sz="3200" b="1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TW" altLang="en-US" sz="3200" b="1"/>
              <a:t>把分組的觀察結果寫在工作紙</a:t>
            </a:r>
            <a:r>
              <a:rPr lang="zh-CN" altLang="en-US" sz="3200" b="1"/>
              <a:t> </a:t>
            </a:r>
            <a:r>
              <a:rPr lang="en-US" altLang="zh-CN" sz="3200" b="1"/>
              <a:t>(</a:t>
            </a:r>
            <a:r>
              <a:rPr lang="en-US" altLang="zh-TW" sz="3200" b="1"/>
              <a:t>2)</a:t>
            </a:r>
            <a:r>
              <a:rPr lang="zh-TW" altLang="en-US" sz="3200" b="1"/>
              <a:t>。</a:t>
            </a:r>
            <a:endParaRPr lang="en-US" altLang="zh-TW" sz="3200" b="1"/>
          </a:p>
        </p:txBody>
      </p:sp>
      <p:pic>
        <p:nvPicPr>
          <p:cNvPr id="33795" name="Picture 2" descr="https://sp.yimg.com/xj/th?id=OIP.Me9832c4ade4c8c2349d2a5d2bfd97fefH0&amp;pid=15.1&amp;P=0&amp;w=227&amp;h=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572000"/>
            <a:ext cx="21621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https://sp.yimg.com/xj/th?id=OIP.M5132b3cadf1eec78a36f7711ebb0f4c2H0&amp;pid=15.1&amp;P=0&amp;w=215&amp;h=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95800"/>
            <a:ext cx="2590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4900613"/>
          <a:ext cx="2438400" cy="13811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622629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96234451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182809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198843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表格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zh-H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1,2,3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1286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0601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06043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9F715E-648B-472E-8D80-5FA29CBE25B5}" type="slidenum">
              <a:rPr lang="en-US" altLang="zh-HK">
                <a:solidFill>
                  <a:srgbClr val="898989"/>
                </a:solidFill>
              </a:rPr>
              <a:pPr/>
              <a:t>16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92100"/>
            <a:ext cx="7785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C95007-AB89-42D4-8DD0-11668125F488}" type="slidenum">
              <a:rPr lang="en-US" altLang="zh-HK">
                <a:solidFill>
                  <a:srgbClr val="898989"/>
                </a:solidFill>
              </a:rPr>
              <a:pPr/>
              <a:t>17</a:t>
            </a:fld>
            <a:endParaRPr lang="en-US" altLang="zh-HK">
              <a:solidFill>
                <a:srgbClr val="89898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4063" y="3559175"/>
          <a:ext cx="5799137" cy="1408176"/>
        </p:xfrm>
        <a:graphic>
          <a:graphicData uri="http://schemas.openxmlformats.org/drawingml/2006/table">
            <a:tbl>
              <a:tblPr/>
              <a:tblGrid>
                <a:gridCol w="1474787">
                  <a:extLst>
                    <a:ext uri="{9D8B030D-6E8A-4147-A177-3AD203B41FA5}">
                      <a16:colId xmlns:a16="http://schemas.microsoft.com/office/drawing/2014/main" val="213612672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46938191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949353998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967276587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44887202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61847819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經濟活動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2009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年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2010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年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2011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年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2012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年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2013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年</a:t>
                      </a:r>
                      <a:r>
                        <a:rPr kumimoji="0" lang="en-US" altLang="zh-H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@</a:t>
                      </a:r>
                      <a:endParaRPr kumimoji="0" lang="zh-TW" altLang="zh-HK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3542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農、採礦及採石業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0.1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0.1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§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0.1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0.1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6453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製造業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1.8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1.8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1.6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1.5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1.4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64667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電力、燃氣及廢棄物管理業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2.2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2.0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1.8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1.8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1.7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8112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建造業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3.2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3.3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3.4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3.6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4.0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7895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服務業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92.7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93.0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93.1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93.0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92.9</a:t>
                      </a:r>
                      <a:endParaRPr kumimoji="0" lang="zh-TW" altLang="zh-H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2081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4063" y="5211763"/>
          <a:ext cx="5799137" cy="1315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8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企業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2010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2011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2012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2013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2014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採礦及採石業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製造業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12441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12011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11716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11541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11056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電力、燃氣及廢棄物管理業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324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326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417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422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建造業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1172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1158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1309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1261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服務業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321481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333045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337160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347768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354360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0413" y="1822450"/>
          <a:ext cx="5797550" cy="131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50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從事人數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2010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2011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2012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2013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2014</a:t>
                      </a:r>
                      <a:r>
                        <a:rPr lang="zh-TW" sz="1000">
                          <a:effectLst/>
                        </a:rPr>
                        <a:t>年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採礦及採石業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78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製造業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117590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110379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105308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103683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101480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電力、燃氣及廢棄物管理業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11075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10616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10275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10956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11039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建造業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55425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69395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70578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80061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86343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服務業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1942255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1998010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2024586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2067018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2099295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FreeSans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996" name="Rectangle 1"/>
          <p:cNvSpPr>
            <a:spLocks noChangeArrowheads="1"/>
          </p:cNvSpPr>
          <p:nvPr/>
        </p:nvSpPr>
        <p:spPr bwMode="auto">
          <a:xfrm>
            <a:off x="681038" y="1546225"/>
            <a:ext cx="7127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zh-HK" sz="1200" b="1" u="sng">
                <a:ea typeface="新細明體" panose="02020500000000000000" pitchFamily="18" charset="-120"/>
                <a:cs typeface="FreeSans"/>
              </a:rPr>
              <a:t>表</a:t>
            </a:r>
            <a:r>
              <a:rPr lang="en-US" altLang="zh-CN" sz="1200" b="1" u="sng">
                <a:ea typeface="新細明體" panose="02020500000000000000" pitchFamily="18" charset="-120"/>
                <a:cs typeface="FreeSans"/>
              </a:rPr>
              <a:t>1</a:t>
            </a:r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：</a:t>
            </a:r>
            <a:r>
              <a:rPr lang="zh-TW" altLang="en-US" sz="1200" b="1" u="sng">
                <a:cs typeface="FreeSans"/>
              </a:rPr>
              <a:t>各</a:t>
            </a:r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經濟活動</a:t>
            </a:r>
            <a:r>
              <a:rPr lang="zh-TW" altLang="en-US" sz="1200" b="1" u="sng">
                <a:cs typeface="FreeSans"/>
              </a:rPr>
              <a:t>佔</a:t>
            </a:r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本地生產總值的百分比（</a:t>
            </a:r>
            <a:r>
              <a:rPr lang="zh-TW" altLang="en-US" sz="1200" b="1" u="sng">
                <a:cs typeface="FreeSans"/>
              </a:rPr>
              <a:t>按現在</a:t>
            </a:r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價</a:t>
            </a:r>
            <a:r>
              <a:rPr lang="zh-TW" altLang="en-US" sz="1200" b="1" u="sng">
                <a:cs typeface="FreeSans"/>
              </a:rPr>
              <a:t>格</a:t>
            </a:r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計算）</a:t>
            </a:r>
            <a:r>
              <a:rPr lang="en-US" altLang="zh-CN" sz="1000">
                <a:ea typeface="新細明體" panose="02020500000000000000" pitchFamily="18" charset="-120"/>
                <a:cs typeface="FreeSans"/>
              </a:rPr>
              <a:t>(§</a:t>
            </a:r>
            <a:r>
              <a:rPr lang="zh-CN" altLang="en-US" sz="1000">
                <a:ea typeface="新細明體" panose="02020500000000000000" pitchFamily="18" charset="-120"/>
                <a:cs typeface="FreeSans"/>
              </a:rPr>
              <a:t>小於使用的單位一半，</a:t>
            </a:r>
            <a:r>
              <a:rPr lang="en-US" altLang="zh-CN" sz="1000">
                <a:ea typeface="新細明體" panose="02020500000000000000" pitchFamily="18" charset="-120"/>
                <a:cs typeface="FreeSans"/>
              </a:rPr>
              <a:t>@ </a:t>
            </a:r>
            <a:r>
              <a:rPr lang="zh-CN" altLang="en-US" sz="1000">
                <a:ea typeface="新細明體" panose="02020500000000000000" pitchFamily="18" charset="-120"/>
                <a:cs typeface="FreeSans"/>
              </a:rPr>
              <a:t>未來數字可能作修正</a:t>
            </a:r>
            <a:r>
              <a:rPr lang="en-US" altLang="zh-CN" sz="1000">
                <a:ea typeface="新細明體" panose="02020500000000000000" pitchFamily="18" charset="-120"/>
                <a:cs typeface="FreeSans"/>
              </a:rPr>
              <a:t>)</a:t>
            </a:r>
            <a:endParaRPr lang="en-US" altLang="zh-TW" sz="1000">
              <a:latin typeface="Arial" panose="020B0604020202020204" pitchFamily="34" charset="0"/>
              <a:cs typeface="FreeSans"/>
            </a:endParaRPr>
          </a:p>
        </p:txBody>
      </p:sp>
      <p:sp>
        <p:nvSpPr>
          <p:cNvPr id="35997" name="Rectangle 9"/>
          <p:cNvSpPr>
            <a:spLocks noChangeArrowheads="1"/>
          </p:cNvSpPr>
          <p:nvPr/>
        </p:nvSpPr>
        <p:spPr bwMode="auto">
          <a:xfrm>
            <a:off x="754063" y="3281363"/>
            <a:ext cx="1838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表</a:t>
            </a:r>
            <a:r>
              <a:rPr lang="en-US" altLang="zh-CN" sz="1200" b="1" u="sng">
                <a:ea typeface="新細明體" panose="02020500000000000000" pitchFamily="18" charset="-120"/>
                <a:cs typeface="FreeSans"/>
              </a:rPr>
              <a:t>2</a:t>
            </a:r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：各產業的機構數目</a:t>
            </a:r>
            <a:r>
              <a:rPr lang="zh-CN" altLang="en-US" sz="1200" b="1" u="sng"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endParaRPr lang="zh-TW" altLang="en-US" sz="1200">
              <a:cs typeface="Calibri" panose="020F0502020204030204" pitchFamily="34" charset="0"/>
            </a:endParaRPr>
          </a:p>
        </p:txBody>
      </p:sp>
      <p:sp>
        <p:nvSpPr>
          <p:cNvPr id="35998" name="Rectangle 10"/>
          <p:cNvSpPr>
            <a:spLocks noChangeArrowheads="1"/>
          </p:cNvSpPr>
          <p:nvPr/>
        </p:nvSpPr>
        <p:spPr bwMode="auto">
          <a:xfrm>
            <a:off x="717550" y="4948238"/>
            <a:ext cx="287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表</a:t>
            </a:r>
            <a:r>
              <a:rPr lang="en-US" altLang="zh-CN" sz="1200" b="1" u="sng">
                <a:ea typeface="新細明體" panose="02020500000000000000" pitchFamily="18" charset="-120"/>
                <a:cs typeface="FreeSans"/>
              </a:rPr>
              <a:t>3</a:t>
            </a:r>
            <a:r>
              <a:rPr lang="zh-CN" altLang="en-US" sz="1200" b="1" u="sng">
                <a:ea typeface="新細明體" panose="02020500000000000000" pitchFamily="18" charset="-120"/>
                <a:cs typeface="FreeSans"/>
              </a:rPr>
              <a:t>：各產業的受僱人數（公務員除外）</a:t>
            </a:r>
            <a:endParaRPr lang="zh-TW" altLang="en-US" sz="1200">
              <a:cs typeface="FreeSans"/>
            </a:endParaRPr>
          </a:p>
        </p:txBody>
      </p:sp>
      <p:sp>
        <p:nvSpPr>
          <p:cNvPr id="35999" name="Rectangle 11"/>
          <p:cNvSpPr>
            <a:spLocks noChangeArrowheads="1"/>
          </p:cNvSpPr>
          <p:nvPr/>
        </p:nvSpPr>
        <p:spPr bwMode="auto">
          <a:xfrm>
            <a:off x="4114800" y="6488113"/>
            <a:ext cx="2478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HK" altLang="en-US" i="1">
                <a:cs typeface="Calibri" panose="020F0502020204030204" pitchFamily="34" charset="0"/>
              </a:rPr>
              <a:t> </a:t>
            </a:r>
            <a:r>
              <a:rPr lang="en-US" altLang="zh-HK" sz="1100" i="1">
                <a:cs typeface="FreeSans"/>
              </a:rPr>
              <a:t>[</a:t>
            </a:r>
            <a:r>
              <a:rPr lang="zh-CN" altLang="en-US" sz="1100" i="1">
                <a:ea typeface="新細明體" panose="02020500000000000000" pitchFamily="18" charset="-120"/>
                <a:cs typeface="FreeSans"/>
              </a:rPr>
              <a:t>資料來源：</a:t>
            </a:r>
            <a:r>
              <a:rPr lang="zh-CN" altLang="en-US" sz="1100" i="1">
                <a:cs typeface="Calibri" panose="020F0502020204030204" pitchFamily="34" charset="0"/>
              </a:rPr>
              <a:t> </a:t>
            </a:r>
            <a:r>
              <a:rPr lang="en-US" altLang="zh-CN" sz="1100" i="1">
                <a:ea typeface="新細明體" panose="02020500000000000000" pitchFamily="18" charset="-120"/>
              </a:rPr>
              <a:t>2015</a:t>
            </a:r>
            <a:r>
              <a:rPr lang="zh-CN" altLang="en-US" sz="1100" i="1">
                <a:ea typeface="新細明體" panose="02020500000000000000" pitchFamily="18" charset="-120"/>
              </a:rPr>
              <a:t>版年香港統計年刊</a:t>
            </a:r>
            <a:r>
              <a:rPr lang="en-US" altLang="zh-HK" sz="1100" i="1"/>
              <a:t>]</a:t>
            </a:r>
            <a:endParaRPr lang="en-US" altLang="zh-HK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772400" cy="31242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800" b="1" dirty="0">
                <a:solidFill>
                  <a:schemeClr val="tx1"/>
                </a:solidFill>
              </a:rPr>
              <a:t>第一產業所佔比重不高，但穩定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800" b="1" dirty="0">
                <a:solidFill>
                  <a:schemeClr val="tx1"/>
                </a:solidFill>
              </a:rPr>
              <a:t>製造業正在萎縮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800" b="1" dirty="0">
                <a:solidFill>
                  <a:schemeClr val="tx1"/>
                </a:solidFill>
              </a:rPr>
              <a:t>服務業佔很高的百分比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800" b="1" dirty="0">
                <a:solidFill>
                  <a:schemeClr val="tx1"/>
                </a:solidFill>
              </a:rPr>
              <a:t>近年有更多的建築工程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7811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9029A3-E0F1-4C93-84EA-68CE5E34168F}" type="slidenum">
              <a:rPr lang="en-US" altLang="zh-HK">
                <a:solidFill>
                  <a:srgbClr val="898989"/>
                </a:solidFill>
              </a:rPr>
              <a:pPr/>
              <a:t>18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資料庫圖表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4000"/>
            <a:ext cx="8331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456113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46075" indent="-346075" fontAlgn="auto">
              <a:lnSpc>
                <a:spcPts val="4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zh-HK" b="1" dirty="0"/>
              <a:t>缺乏</a:t>
            </a:r>
            <a:r>
              <a:rPr lang="zh-TW" altLang="en-US" b="1" dirty="0"/>
              <a:t>天</a:t>
            </a:r>
            <a:r>
              <a:rPr lang="zh-TW" altLang="zh-HK" b="1" dirty="0"/>
              <a:t>然資源</a:t>
            </a:r>
            <a:r>
              <a:rPr lang="zh-TW" altLang="en-US" b="1" dirty="0"/>
              <a:t>投入初級生產</a:t>
            </a:r>
            <a:endParaRPr lang="en-US" altLang="zh-TW" b="1" dirty="0"/>
          </a:p>
          <a:p>
            <a:pPr marL="346075" indent="-346075" fontAlgn="auto">
              <a:lnSpc>
                <a:spcPts val="4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3300" b="1" dirty="0">
                <a:solidFill>
                  <a:schemeClr val="tx1"/>
                </a:solidFill>
              </a:rPr>
              <a:t>生產工廠轉移到中國內地及其他低成本地區</a:t>
            </a:r>
            <a:endParaRPr lang="en-US" altLang="zh-TW" sz="3300" b="1" dirty="0">
              <a:solidFill>
                <a:schemeClr val="tx1"/>
              </a:solidFill>
            </a:endParaRPr>
          </a:p>
          <a:p>
            <a:pPr marL="346075" indent="-346075" fontAlgn="auto">
              <a:lnSpc>
                <a:spcPts val="4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zh-HK" sz="3600" b="1" dirty="0"/>
              <a:t>近年住房項目和基礎</a:t>
            </a:r>
            <a:r>
              <a:rPr lang="zh-TW" altLang="en-US" sz="3600" b="1" dirty="0"/>
              <a:t>建</a:t>
            </a:r>
            <a:r>
              <a:rPr lang="zh-TW" altLang="zh-HK" sz="3600" b="1" dirty="0"/>
              <a:t>設工</a:t>
            </a:r>
            <a:r>
              <a:rPr lang="zh-TW" altLang="en-US" sz="3600" b="1" dirty="0"/>
              <a:t>程增加，使</a:t>
            </a:r>
            <a:r>
              <a:rPr lang="zh-TW" altLang="zh-HK" sz="3600" b="1" dirty="0"/>
              <a:t>建</a:t>
            </a:r>
            <a:r>
              <a:rPr lang="zh-TW" altLang="en-US" sz="3600" b="1" dirty="0"/>
              <a:t>築工程增加</a:t>
            </a:r>
            <a:endParaRPr lang="en-US" altLang="zh-TW" sz="3600" b="1" dirty="0"/>
          </a:p>
          <a:p>
            <a:pPr marL="346075" indent="-346075" fontAlgn="auto">
              <a:lnSpc>
                <a:spcPts val="4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3300" b="1" dirty="0">
                <a:solidFill>
                  <a:schemeClr val="tx1"/>
                </a:solidFill>
              </a:rPr>
              <a:t>向企業提供配套和增值服務</a:t>
            </a:r>
            <a:r>
              <a:rPr lang="en-US" altLang="zh-TW" sz="33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zh-TW" altLang="en-US" sz="3300" b="1" dirty="0">
                <a:solidFill>
                  <a:schemeClr val="tx1"/>
                </a:solidFill>
                <a:sym typeface="Wingdings" pitchFamily="2" charset="2"/>
              </a:rPr>
              <a:t>轉化成服務型經濟</a:t>
            </a:r>
            <a:endParaRPr lang="en-US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5478463"/>
            <a:ext cx="1781175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5E3036-4AC7-49F6-B2D3-59B3C6E4E38C}" type="slidenum">
              <a:rPr lang="en-US" altLang="zh-HK">
                <a:solidFill>
                  <a:srgbClr val="898989"/>
                </a:solidFill>
              </a:rPr>
              <a:pPr/>
              <a:t>19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https://sp.yimg.com/ib/th?id=OIP.M7ebfed5d255d00f9ce76b8fdfdec3edeo0&amp;pid=15.1&amp;P=0&amp;w=172.1.1&amp;h=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24050"/>
            <a:ext cx="1828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4" descr="https://sp.yimg.com/ib/th?id=OIP.M9c5464fe207e9f285f6938f64250491bH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62000" y="5334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800" b="1">
                <a:solidFill>
                  <a:srgbClr val="0066FF"/>
                </a:solidFill>
                <a:latin typeface="Arial" panose="020B0604020202020204" pitchFamily="34" charset="0"/>
              </a:rPr>
              <a:t>給蜜蜂咬了你會怎麼做？</a:t>
            </a:r>
            <a:endParaRPr kumimoji="1" lang="en-US" altLang="en-US" sz="2800" b="1">
              <a:solidFill>
                <a:srgbClr val="0066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125" name="Picture 7" descr="https://sp.yimg.com/ib/th?id=OIP.M83e025eecaccd235a2be00dafa922fd3H0&amp;pid=15.1&amp;P=0&amp;w=314.3.3&amp;h=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2514600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E84EEE-C943-42F1-A55D-FCE5D40F00A6}" type="slidenum">
              <a:rPr lang="en-US" altLang="zh-HK">
                <a:solidFill>
                  <a:srgbClr val="898989"/>
                </a:solidFill>
              </a:rPr>
              <a:pPr/>
              <a:t>2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04800"/>
            <a:ext cx="778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662FCA-AE26-4446-9767-5F0F14787839}" type="slidenum">
              <a:rPr lang="en-US" altLang="zh-HK">
                <a:solidFill>
                  <a:srgbClr val="898989"/>
                </a:solidFill>
              </a:rPr>
              <a:pPr/>
              <a:t>20</a:t>
            </a:fld>
            <a:endParaRPr lang="en-US" altLang="zh-HK">
              <a:solidFill>
                <a:srgbClr val="898989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66800" y="1928813"/>
            <a:ext cx="7239000" cy="1385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HK" sz="28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/>
              <a:t>根據現在的產業結構，香港的企業有哪些機遇和潛在風險？</a:t>
            </a:r>
            <a:endParaRPr lang="zh-HK" altLang="en-US" sz="2800" b="1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76788"/>
            <a:ext cx="1733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https://sp.yimg.com/xj/th?id=OIP.M0329908fda683dafd418ce492f901457H0&amp;pid=15.1&amp;P=0&amp;w=241&amp;h=1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10125"/>
            <a:ext cx="2295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04800"/>
            <a:ext cx="778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15C74F-C6C4-40A9-AD68-61E830793FF1}" type="slidenum">
              <a:rPr lang="en-US" altLang="zh-HK">
                <a:solidFill>
                  <a:srgbClr val="898989"/>
                </a:solidFill>
              </a:rPr>
              <a:pPr/>
              <a:t>21</a:t>
            </a:fld>
            <a:endParaRPr lang="en-US" altLang="zh-HK">
              <a:solidFill>
                <a:srgbClr val="898989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85800" y="1693863"/>
            <a:ext cx="3886200" cy="44989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4648200" y="1730375"/>
            <a:ext cx="4038600" cy="44656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38200" y="2020888"/>
            <a:ext cx="373380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2060"/>
                </a:solidFill>
                <a:latin typeface="+mn-lt"/>
              </a:rPr>
              <a:t>機遇</a:t>
            </a:r>
            <a:r>
              <a:rPr lang="en-US" altLang="zh-HK" sz="2000" b="1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HK" sz="2000" b="1" dirty="0">
              <a:solidFill>
                <a:srgbClr val="00206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zh-HK" sz="2000" b="1" dirty="0">
                <a:latin typeface="+mn-lt"/>
              </a:rPr>
              <a:t>開發各種服務，以滿足多樣化的市場需求</a:t>
            </a:r>
            <a:endParaRPr lang="en-US" altLang="zh-TW" sz="20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zh-HK" sz="20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>
                <a:latin typeface="+mn-lt"/>
              </a:rPr>
              <a:t>在服務業吸引外國投資，如銀行和金融業</a:t>
            </a:r>
            <a:endParaRPr lang="en-US" altLang="zh-TW" sz="20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zh-HK" sz="20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>
                <a:latin typeface="+mn-lt"/>
              </a:rPr>
              <a:t>加強專業服務的供應，如會計、法律、市場營銷等</a:t>
            </a:r>
            <a:endParaRPr lang="en-US" altLang="zh-HK" sz="20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HK" sz="20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000" dirty="0">
              <a:latin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83138" y="2122488"/>
            <a:ext cx="3886200" cy="31702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/>
              <a:t>風險</a:t>
            </a:r>
            <a:r>
              <a:rPr lang="en-US" altLang="zh-HK" sz="2000" b="1" dirty="0"/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HK" sz="2000" b="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/>
              <a:t>缺乏產品多元化，過份依賴某些產業，例如金融和房地產</a:t>
            </a:r>
            <a:endParaRPr lang="en-US" altLang="zh-TW" sz="2000" b="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zh-HK" sz="2000" b="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/>
              <a:t>服務行業更容易受到其他國家的經濟衰退影響</a:t>
            </a:r>
            <a:endParaRPr lang="en-US" altLang="zh-TW" sz="2000" b="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zh-HK" sz="2000" b="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/>
              <a:t>第二產業的研究和開發活動較弱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HK" smtClean="0"/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" y="1587500"/>
            <a:ext cx="8242300" cy="45339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8E478A-671E-4890-AA5C-5634A87C128A}" type="slidenum">
              <a:rPr lang="en-US" altLang="zh-HK">
                <a:solidFill>
                  <a:srgbClr val="898989"/>
                </a:solidFill>
              </a:rPr>
              <a:pPr/>
              <a:t>22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Sto</a:t>
            </a:r>
          </a:p>
        </p:txBody>
      </p:sp>
      <p:sp>
        <p:nvSpPr>
          <p:cNvPr id="717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HK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352800"/>
            <a:ext cx="1676400" cy="990600"/>
          </a:xfrm>
          <a:prstGeom prst="rect">
            <a:avLst/>
          </a:prstGeom>
          <a:noFill/>
          <a:ln w="38100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181600" y="6484938"/>
            <a:ext cx="411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HK" sz="1600">
                <a:solidFill>
                  <a:srgbClr val="0070C0"/>
                </a:solidFill>
              </a:rPr>
              <a:t>       </a:t>
            </a:r>
            <a:r>
              <a:rPr lang="zh-TW" altLang="en-US" sz="1600">
                <a:solidFill>
                  <a:srgbClr val="0070C0"/>
                </a:solidFill>
              </a:rPr>
              <a:t>資料來源：</a:t>
            </a:r>
            <a:r>
              <a:rPr lang="en-US" altLang="zh-TW" sz="1600">
                <a:solidFill>
                  <a:srgbClr val="0070C0"/>
                </a:solidFill>
              </a:rPr>
              <a:t>2015</a:t>
            </a:r>
            <a:r>
              <a:rPr lang="zh-TW" altLang="en-US" sz="1600">
                <a:solidFill>
                  <a:srgbClr val="0070C0"/>
                </a:solidFill>
              </a:rPr>
              <a:t>年</a:t>
            </a:r>
            <a:r>
              <a:rPr lang="en-US" altLang="zh-TW" sz="1600">
                <a:solidFill>
                  <a:srgbClr val="0070C0"/>
                </a:solidFill>
              </a:rPr>
              <a:t>3</a:t>
            </a:r>
            <a:r>
              <a:rPr lang="zh-TW" altLang="en-US" sz="1600">
                <a:solidFill>
                  <a:srgbClr val="0070C0"/>
                </a:solidFill>
              </a:rPr>
              <a:t>月</a:t>
            </a:r>
            <a:r>
              <a:rPr lang="en-US" altLang="zh-TW" sz="1600">
                <a:solidFill>
                  <a:srgbClr val="0070C0"/>
                </a:solidFill>
              </a:rPr>
              <a:t>30</a:t>
            </a:r>
            <a:r>
              <a:rPr lang="zh-TW" altLang="en-US" sz="1600">
                <a:solidFill>
                  <a:srgbClr val="0070C0"/>
                </a:solidFill>
              </a:rPr>
              <a:t>日，東方日報</a:t>
            </a:r>
            <a:endParaRPr lang="en-US" altLang="en-US" sz="160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429AC5-A46B-4B7F-B3FB-B1918DBA871D}" type="slidenum">
              <a:rPr lang="en-US" altLang="zh-HK">
                <a:solidFill>
                  <a:srgbClr val="898989"/>
                </a:solidFill>
              </a:rPr>
              <a:pPr/>
              <a:t>3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資料庫圖表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3200"/>
            <a:ext cx="83312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830263" y="1524000"/>
            <a:ext cx="7769225" cy="1322388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163776"/>
              </a:buClr>
              <a:buFont typeface="Arial" panose="020B0604020202020204" pitchFamily="34" charset="0"/>
              <a:buNone/>
            </a:pPr>
            <a:r>
              <a:rPr lang="zh-TW" altLang="en-US" sz="2800" b="1" smtClean="0"/>
              <a:t>把</a:t>
            </a:r>
            <a:r>
              <a:rPr lang="zh-TW" altLang="en-US" sz="2800" b="1" smtClean="0">
                <a:solidFill>
                  <a:srgbClr val="FF0000"/>
                </a:solidFill>
              </a:rPr>
              <a:t>個人力量組織</a:t>
            </a:r>
            <a:r>
              <a:rPr lang="zh-TW" altLang="en-US" sz="2800" b="1" smtClean="0"/>
              <a:t>起來，</a:t>
            </a:r>
            <a:r>
              <a:rPr lang="zh-TW" altLang="en-US" sz="2800" b="1" smtClean="0">
                <a:solidFill>
                  <a:srgbClr val="FF0000"/>
                </a:solidFill>
              </a:rPr>
              <a:t>製造和售賣</a:t>
            </a:r>
            <a:r>
              <a:rPr lang="zh-TW" altLang="en-US" sz="2800" b="1" smtClean="0"/>
              <a:t>可滿足消費者和社會需要的貨物和服務以獲取</a:t>
            </a:r>
            <a:r>
              <a:rPr lang="zh-TW" altLang="en-US" sz="2800" b="1" smtClean="0">
                <a:solidFill>
                  <a:srgbClr val="FF0000"/>
                </a:solidFill>
              </a:rPr>
              <a:t>利潤</a:t>
            </a:r>
            <a:r>
              <a:rPr lang="zh-TW" altLang="en-US" sz="2800" b="1" smtClean="0"/>
              <a:t>。</a:t>
            </a:r>
            <a:endParaRPr lang="en-US" altLang="zh-TW" sz="2800" b="1" smtClean="0">
              <a:solidFill>
                <a:srgbClr val="FF3300"/>
              </a:solidFill>
            </a:endParaRPr>
          </a:p>
        </p:txBody>
      </p:sp>
      <p:sp>
        <p:nvSpPr>
          <p:cNvPr id="9219" name="Slide Number Placeholder 1"/>
          <p:cNvSpPr txBox="1">
            <a:spLocks noGrp="1" noChangeArrowheads="1"/>
          </p:cNvSpPr>
          <p:nvPr/>
        </p:nvSpPr>
        <p:spPr bwMode="auto">
          <a:xfrm>
            <a:off x="82296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en-US" altLang="zh-HK" sz="120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pic>
        <p:nvPicPr>
          <p:cNvPr id="5" name="Diagram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654300"/>
            <a:ext cx="92456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2" descr="https://sp.yimg.com/xj/th?id=OIP.Mc5507149e44c4b79e3b4b9d1dba8d63eH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827463"/>
            <a:ext cx="2857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A8808A-5457-406B-A1F7-FBC39E7782E4}" type="slidenum">
              <a:rPr lang="en-US" altLang="zh-HK">
                <a:solidFill>
                  <a:srgbClr val="898989"/>
                </a:solidFill>
              </a:rPr>
              <a:pPr/>
              <a:t>4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smtClean="0">
                <a:solidFill>
                  <a:srgbClr val="0066FF"/>
                </a:solidFill>
              </a:rPr>
              <a:t>課堂活動 </a:t>
            </a:r>
            <a:r>
              <a:rPr lang="en-US" altLang="zh-TW" sz="3200" b="1" smtClean="0">
                <a:solidFill>
                  <a:srgbClr val="0066FF"/>
                </a:solidFill>
              </a:rPr>
              <a:t>(1) – </a:t>
            </a:r>
            <a:r>
              <a:rPr lang="zh-TW" altLang="en-US" sz="3200" b="1" smtClean="0">
                <a:solidFill>
                  <a:srgbClr val="0066FF"/>
                </a:solidFill>
              </a:rPr>
              <a:t>分組討論</a:t>
            </a:r>
            <a:endParaRPr lang="en-US" altLang="zh-TW" sz="3200" b="1" smtClean="0">
              <a:solidFill>
                <a:srgbClr val="0066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3810000" cy="50196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lnSpc>
                <a:spcPts val="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800" b="1" dirty="0">
                <a:latin typeface="+mj-lt"/>
              </a:rPr>
              <a:t>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b="1" dirty="0">
                <a:latin typeface="+mj-lt"/>
              </a:rPr>
              <a:t>你有沒有用過手機</a:t>
            </a:r>
            <a:r>
              <a:rPr lang="en-US" altLang="zh-TW" sz="2800" b="1" dirty="0">
                <a:latin typeface="+mj-lt"/>
              </a:rPr>
              <a:t>APP</a:t>
            </a:r>
            <a:r>
              <a:rPr lang="zh-TW" altLang="en-US" sz="2800" b="1" dirty="0">
                <a:latin typeface="+mj-lt"/>
              </a:rPr>
              <a:t>電召的士或貨車？</a:t>
            </a:r>
            <a:endParaRPr lang="en-US" altLang="zh-TW" sz="2800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6AF682-026C-4F74-B7AF-102E991603AA}" type="slidenum">
              <a:rPr lang="en-US" altLang="zh-HK">
                <a:solidFill>
                  <a:srgbClr val="898989"/>
                </a:solidFill>
              </a:rPr>
              <a:pPr/>
              <a:t>5</a:t>
            </a:fld>
            <a:endParaRPr lang="en-US" altLang="zh-HK">
              <a:solidFill>
                <a:srgbClr val="89898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00600" y="1295400"/>
            <a:ext cx="3733800" cy="5019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800" b="1" dirty="0">
                <a:latin typeface="+mj-lt"/>
              </a:rPr>
              <a:t>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+mj-lt"/>
              </a:rPr>
              <a:t>你有沒有在拍賣網或購物網買過東西？</a:t>
            </a:r>
            <a:endParaRPr lang="en-US" altLang="zh-TW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138613"/>
            <a:ext cx="16002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s://sp.yimg.com/xj/th?id=OIP.Ma0fa9ad251e1a320712169c57c02568dH0&amp;pid=15.1&amp;P=0&amp;w=262&amp;h=1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4935538"/>
            <a:ext cx="1905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s://sp.yimg.com/xj/th?id=OIP.M01c5a30d6b10be6a1ee8202ab1a5862fH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19065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https://sp.yimg.com/xj/th?id=OIP.M1f86dd2bbd6375713ce89ecc41823e4bH0&amp;pid=15.1&amp;P=0&amp;w=364&amp;h=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00613"/>
            <a:ext cx="30845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805238"/>
            <a:ext cx="21336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 descr="https://sp.yimg.com/xj/th?id=OIP.M178f313956ac8015e9c4c70bdf4691a1o0&amp;pid=15.1&amp;P=0&amp;w=300&amp;h=3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71925"/>
            <a:ext cx="1473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sz="3200" b="1" smtClean="0">
              <a:solidFill>
                <a:srgbClr val="00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274E15-DEF3-416C-A967-92C9D95F6E8E}" type="slidenum">
              <a:rPr lang="en-US" altLang="zh-HK">
                <a:solidFill>
                  <a:srgbClr val="898989"/>
                </a:solidFill>
              </a:rPr>
              <a:pPr/>
              <a:t>6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8" name="資料庫圖表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2100"/>
            <a:ext cx="83439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191000"/>
            <a:ext cx="43576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900238" y="1447800"/>
            <a:ext cx="5584825" cy="25146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2557463" y="2006600"/>
            <a:ext cx="4570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0066FF"/>
                </a:solidFill>
              </a:rPr>
              <a:t>我們聯絡司機，邀請他們加入，用</a:t>
            </a:r>
            <a:r>
              <a:rPr lang="en-US" altLang="zh-TW" sz="2400" b="1">
                <a:solidFill>
                  <a:srgbClr val="0066FF"/>
                </a:solidFill>
              </a:rPr>
              <a:t>APP</a:t>
            </a:r>
            <a:r>
              <a:rPr lang="zh-TW" altLang="en-US" sz="2400" b="1">
                <a:solidFill>
                  <a:srgbClr val="0066FF"/>
                </a:solidFill>
              </a:rPr>
              <a:t>提供工作給他們。我們收取他們一部份的收入作為佣金。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4348163" y="6488113"/>
            <a:ext cx="235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1400" i="1"/>
              <a:t>南華早報，</a:t>
            </a:r>
            <a:r>
              <a:rPr lang="en-US" altLang="zh-TW" sz="1400" i="1"/>
              <a:t>2014</a:t>
            </a:r>
            <a:r>
              <a:rPr lang="zh-TW" altLang="en-US" sz="1400" i="1"/>
              <a:t>年</a:t>
            </a:r>
            <a:r>
              <a:rPr lang="en-US" altLang="zh-TW" sz="1400" i="1"/>
              <a:t>10</a:t>
            </a:r>
            <a:r>
              <a:rPr lang="zh-TW" altLang="en-US" sz="1400" i="1"/>
              <a:t>月</a:t>
            </a:r>
            <a:r>
              <a:rPr lang="en-US" altLang="zh-TW" sz="1400" i="1"/>
              <a:t>13</a:t>
            </a:r>
            <a:r>
              <a:rPr lang="zh-TW" altLang="en-US" sz="1400" i="1"/>
              <a:t>日</a:t>
            </a:r>
            <a:endParaRPr lang="en-US" altLang="en-US" sz="1400" i="1"/>
          </a:p>
        </p:txBody>
      </p:sp>
      <p:sp>
        <p:nvSpPr>
          <p:cNvPr id="11" name="Flowchart: Delay 10"/>
          <p:cNvSpPr/>
          <p:nvPr/>
        </p:nvSpPr>
        <p:spPr>
          <a:xfrm>
            <a:off x="5108575" y="4506913"/>
            <a:ext cx="4038600" cy="1981200"/>
          </a:xfrm>
          <a:prstGeom prst="flowChartDela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5130800" y="4813300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2000" b="1"/>
              <a:t>通過手機</a:t>
            </a:r>
            <a:r>
              <a:rPr lang="en-US" altLang="zh-TW" sz="2000" b="1"/>
              <a:t>APP</a:t>
            </a:r>
            <a:r>
              <a:rPr lang="zh-TW" altLang="en-US" sz="2000" b="1"/>
              <a:t>和電話服務中心，客戶可以更有效地電召貨車。公司打算擴展到亞洲其他地區。</a:t>
            </a:r>
            <a:endParaRPr lang="en-US" altLang="en-US" sz="2000" b="1"/>
          </a:p>
        </p:txBody>
      </p:sp>
      <p:pic>
        <p:nvPicPr>
          <p:cNvPr id="13322" name="Picture 2" descr="https://sp.yimg.com/xj/th?id=OIP.M108e8bce13a407b7a682560b751de790o0&amp;pid=15.1&amp;P=0&amp;w=321&amp;h=1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8288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sz="3200" b="1" smtClean="0">
              <a:solidFill>
                <a:srgbClr val="0066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572000" cy="449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1" lang="en-US" altLang="zh-HK" sz="2800" b="1" dirty="0">
                <a:solidFill>
                  <a:srgbClr val="2F2B20"/>
                </a:solidFill>
                <a:cs typeface="Arial" charset="0"/>
              </a:rPr>
              <a:t>eBay</a:t>
            </a:r>
            <a:r>
              <a:rPr lang="zh-TW" altLang="zh-HK" sz="2800" dirty="0"/>
              <a:t>是</a:t>
            </a:r>
            <a:r>
              <a:rPr lang="zh-TW" altLang="zh-HK" sz="2800" dirty="0">
                <a:solidFill>
                  <a:srgbClr val="FF0000"/>
                </a:solidFill>
              </a:rPr>
              <a:t>拍賣收藏品</a:t>
            </a:r>
            <a:r>
              <a:rPr lang="zh-TW" altLang="en-US" sz="2800" dirty="0"/>
              <a:t>的</a:t>
            </a:r>
            <a:r>
              <a:rPr lang="zh-TW" altLang="zh-HK" sz="2800" dirty="0"/>
              <a:t>熱門渠道，</a:t>
            </a:r>
            <a:r>
              <a:rPr lang="zh-TW" altLang="zh-HK" sz="2800" dirty="0">
                <a:solidFill>
                  <a:srgbClr val="FF0000"/>
                </a:solidFill>
              </a:rPr>
              <a:t>公司收取交易費用</a:t>
            </a:r>
            <a:r>
              <a:rPr lang="zh-TW" altLang="en-US" sz="2800" dirty="0">
                <a:solidFill>
                  <a:srgbClr val="FF0000"/>
                </a:solidFill>
              </a:rPr>
              <a:t>的某個百分比</a:t>
            </a:r>
            <a:r>
              <a:rPr lang="zh-TW" altLang="zh-HK" sz="2800" dirty="0"/>
              <a:t>。</a:t>
            </a:r>
            <a:endParaRPr kumimoji="1" lang="en-US" altLang="zh-HK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2A0EF9-8423-488F-B885-3C79E5FBF77E}" type="slidenum">
              <a:rPr lang="en-US" altLang="zh-HK">
                <a:solidFill>
                  <a:srgbClr val="898989"/>
                </a:solidFill>
              </a:rPr>
              <a:pPr/>
              <a:t>7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8" name="資料庫圖表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2100"/>
            <a:ext cx="83439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2" descr="http://2.bp.blogspot.com/-9WDGwyCqSzM/TjWnnhZSn8I/AAAAAAAAACs/6zV2vZGzyFM/s640/dropshi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62300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1866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46563"/>
            <a:ext cx="2009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資料庫圖表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6700"/>
            <a:ext cx="85725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35100"/>
            <a:ext cx="8458200" cy="3670300"/>
          </a:xfrm>
        </p:spPr>
      </p:pic>
      <p:sp>
        <p:nvSpPr>
          <p:cNvPr id="17411" name="Slide Number Placeholder 1"/>
          <p:cNvSpPr txBox="1">
            <a:spLocks noGrp="1" noChangeArrowheads="1"/>
          </p:cNvSpPr>
          <p:nvPr/>
        </p:nvSpPr>
        <p:spPr bwMode="auto">
          <a:xfrm>
            <a:off x="82296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en-US" altLang="zh-HK" sz="120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pic>
        <p:nvPicPr>
          <p:cNvPr id="17412" name="Picture 2" descr="https://sp.yimg.com/xj/th?id=OIP.M01e9619c54eabf9c2fab1d4bacadc246o0&amp;pid=15.1&amp;P=0&amp;w=246&amp;h=1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13313"/>
            <a:ext cx="2343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764D11-BFD9-4D8D-A9CF-381A257E080A}" type="slidenum">
              <a:rPr lang="en-US" altLang="zh-HK">
                <a:solidFill>
                  <a:srgbClr val="898989"/>
                </a:solidFill>
              </a:rPr>
              <a:pPr/>
              <a:t>8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資料庫圖表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4000"/>
            <a:ext cx="8331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8100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800" b="1" dirty="0">
                <a:solidFill>
                  <a:srgbClr val="002060"/>
                </a:solidFill>
              </a:rPr>
              <a:t>提供就業機會</a:t>
            </a:r>
            <a:endParaRPr lang="en-US" sz="2800" b="1" dirty="0">
              <a:solidFill>
                <a:srgbClr val="002060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800" b="1" dirty="0">
                <a:solidFill>
                  <a:srgbClr val="002060"/>
                </a:solidFill>
              </a:rPr>
              <a:t>生產貨物和提供服務以滿足顧客的需要和需求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800" b="1" dirty="0">
                <a:solidFill>
                  <a:srgbClr val="002060"/>
                </a:solidFill>
              </a:rPr>
              <a:t>為人們和政府產生收入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zh-HK" sz="2800" b="1" dirty="0">
                <a:solidFill>
                  <a:srgbClr val="002060"/>
                </a:solidFill>
              </a:rPr>
              <a:t>促進經濟增長，提高人</a:t>
            </a:r>
            <a:r>
              <a:rPr lang="zh-TW" altLang="en-US" sz="2800" b="1" dirty="0">
                <a:solidFill>
                  <a:srgbClr val="002060"/>
                </a:solidFill>
              </a:rPr>
              <a:t>們的</a:t>
            </a:r>
            <a:r>
              <a:rPr lang="zh-TW" altLang="zh-HK" sz="2800" b="1" dirty="0">
                <a:solidFill>
                  <a:srgbClr val="002060"/>
                </a:solidFill>
              </a:rPr>
              <a:t>生活水平</a:t>
            </a:r>
            <a:endParaRPr lang="en-US" sz="2800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791200"/>
            <a:ext cx="1771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3E376E-4327-424E-898C-C173B72EC51F}" type="slidenum">
              <a:rPr lang="en-US" altLang="zh-HK">
                <a:solidFill>
                  <a:srgbClr val="898989"/>
                </a:solidFill>
              </a:rPr>
              <a:pPr/>
              <a:t>9</a:t>
            </a:fld>
            <a:endParaRPr lang="en-US" altLang="zh-HK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1355</Words>
  <Application>Microsoft Office PowerPoint</Application>
  <PresentationFormat>如螢幕大小 (4:3)</PresentationFormat>
  <Paragraphs>242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Calibri</vt:lpstr>
      <vt:lpstr>Arial</vt:lpstr>
      <vt:lpstr>新細明體</vt:lpstr>
      <vt:lpstr>Arial Narrow Bold</vt:lpstr>
      <vt:lpstr>Wingdings</vt:lpstr>
      <vt:lpstr>宋体</vt:lpstr>
      <vt:lpstr>FreeSans</vt:lpstr>
      <vt:lpstr>Office Theme</vt:lpstr>
      <vt:lpstr>PowerPoint 簡報</vt:lpstr>
      <vt:lpstr>PowerPoint 簡報</vt:lpstr>
      <vt:lpstr>Sto</vt:lpstr>
      <vt:lpstr>PowerPoint 簡報</vt:lpstr>
      <vt:lpstr>課堂活動 (1) – 分組討論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產業的相互依賴 - 例子 1</vt:lpstr>
      <vt:lpstr>產業的相互依賴 - 例子2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– Overview of HK Economy</dc:title>
  <dc:creator>MTC Masterlingua</dc:creator>
  <cp:lastModifiedBy>CHAN, Kar-yee Grace</cp:lastModifiedBy>
  <cp:revision>242</cp:revision>
  <cp:lastPrinted>2015-12-10T06:58:46Z</cp:lastPrinted>
  <dcterms:created xsi:type="dcterms:W3CDTF">2006-08-16T00:00:00Z</dcterms:created>
  <dcterms:modified xsi:type="dcterms:W3CDTF">2024-03-20T04:04:29Z</dcterms:modified>
</cp:coreProperties>
</file>