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3" r:id="rId2"/>
    <p:sldId id="299" r:id="rId3"/>
    <p:sldId id="271" r:id="rId4"/>
    <p:sldId id="287" r:id="rId5"/>
    <p:sldId id="262" r:id="rId6"/>
    <p:sldId id="273" r:id="rId7"/>
    <p:sldId id="274" r:id="rId8"/>
    <p:sldId id="298" r:id="rId9"/>
    <p:sldId id="300" r:id="rId10"/>
    <p:sldId id="301" r:id="rId11"/>
    <p:sldId id="278" r:id="rId12"/>
    <p:sldId id="284" r:id="rId13"/>
    <p:sldId id="279" r:id="rId14"/>
    <p:sldId id="302" r:id="rId15"/>
    <p:sldId id="285" r:id="rId16"/>
    <p:sldId id="280" r:id="rId17"/>
    <p:sldId id="283" r:id="rId18"/>
    <p:sldId id="292" r:id="rId19"/>
    <p:sldId id="294" r:id="rId20"/>
    <p:sldId id="281" r:id="rId21"/>
    <p:sldId id="295" r:id="rId22"/>
    <p:sldId id="296" r:id="rId23"/>
    <p:sldId id="297" r:id="rId24"/>
    <p:sldId id="276" r:id="rId25"/>
    <p:sldId id="282" r:id="rId26"/>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1565" autoAdjust="0"/>
  </p:normalViewPr>
  <p:slideViewPr>
    <p:cSldViewPr>
      <p:cViewPr varScale="1">
        <p:scale>
          <a:sx n="50" d="100"/>
          <a:sy n="50" d="100"/>
        </p:scale>
        <p:origin x="2314" y="48"/>
      </p:cViewPr>
      <p:guideLst>
        <p:guide orient="horz" pos="2160"/>
        <p:guide pos="2880"/>
      </p:guideLst>
    </p:cSldViewPr>
  </p:slideViewPr>
  <p:notesTextViewPr>
    <p:cViewPr>
      <p:scale>
        <a:sx n="100" d="100"/>
        <a:sy n="100" d="100"/>
      </p:scale>
      <p:origin x="0" y="0"/>
    </p:cViewPr>
  </p:notesTextViewPr>
  <p:sorterViewPr>
    <p:cViewPr>
      <p:scale>
        <a:sx n="118" d="100"/>
        <a:sy n="118" d="100"/>
      </p:scale>
      <p:origin x="0" y="0"/>
    </p:cViewPr>
  </p:sorterViewPr>
  <p:notesViewPr>
    <p:cSldViewPr>
      <p:cViewPr>
        <p:scale>
          <a:sx n="73" d="100"/>
          <a:sy n="73" d="100"/>
        </p:scale>
        <p:origin x="-2587" y="230"/>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a:t>
          </a:r>
          <a:r>
            <a:rPr lang="zh-TW" altLang="en-US" sz="4000" b="1" dirty="0"/>
            <a:t>課堂</a:t>
          </a:r>
          <a:r>
            <a:rPr lang="en-US" sz="4000" b="1" dirty="0"/>
            <a:t> 2</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514CD402-A3ED-4957-892C-CC9051777897}" type="presOf" srcId="{EC493FE8-492E-42B4-84FC-056D3AD0075E}" destId="{1B1E1A34-7DC1-439D-A764-CB861C688FC6}" srcOrd="0" destOrd="0" presId="urn:microsoft.com/office/officeart/2005/8/layout/vList2"/>
    <dgm:cxn modelId="{70B2F07C-AF92-4E9A-8A82-5D74BF00A638}" type="presOf" srcId="{BED5EDBD-0BD0-4D83-86EA-C5C5A0A84737}" destId="{2897537F-64CB-404C-BDB5-DE6ABE12D194}" srcOrd="0" destOrd="0" presId="urn:microsoft.com/office/officeart/2005/8/layout/vList2"/>
    <dgm:cxn modelId="{1023E966-1CF9-455A-816F-084ECC53BCF6}"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Lst>
  <dgm:cxnLst>
    <dgm:cxn modelId="{949514B4-9658-4540-8A16-99D2F7EE8F41}" type="presOf" srcId="{BED5EDBD-0BD0-4D83-86EA-C5C5A0A84737}" destId="{2897537F-64CB-404C-BDB5-DE6ABE12D19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accent4">
            <a:alpha val="90000"/>
          </a:schemeClr>
        </a:solidFill>
      </dgm:spPr>
      <dgm:t>
        <a:bodyPr/>
        <a:lstStyle/>
        <a:p>
          <a:pPr rtl="0"/>
          <a:endParaRPr lang="en-US" sz="2800" b="1" dirty="0"/>
        </a:p>
        <a:p>
          <a:pPr rtl="0"/>
          <a:r>
            <a:rPr lang="en-US" sz="3200" b="1" dirty="0"/>
            <a:t>  </a:t>
          </a:r>
          <a:r>
            <a:rPr lang="zh-TW" altLang="en-US" sz="3200" b="1" dirty="0"/>
            <a:t>有利因素</a:t>
          </a:r>
          <a:r>
            <a:rPr lang="en-US" sz="3200" b="1" dirty="0"/>
            <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Y="-30492">
        <dgm:presLayoutVars>
          <dgm:chMax val="0"/>
          <dgm:bulletEnabled val="1"/>
        </dgm:presLayoutVars>
      </dgm:prSet>
      <dgm:spPr/>
      <dgm:t>
        <a:bodyPr/>
        <a:lstStyle/>
        <a:p>
          <a:endParaRPr lang="zh-TW" altLang="en-US"/>
        </a:p>
      </dgm:t>
    </dgm:pt>
  </dgm:ptLst>
  <dgm:cxnLst>
    <dgm:cxn modelId="{91E923AE-8618-4DF9-A3E6-38A63F795B14}" type="presOf" srcId="{81846485-27C6-4791-8D0D-534C382539D0}" destId="{6DBE5D21-B047-4AE9-8782-687090CFAC45}"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B6488659-D1A8-4441-892F-E74E7CD7C8CD}" type="presOf" srcId="{0EEBB377-03B9-4383-A090-6E09C623EAF1}" destId="{1FB0EEE8-2307-4CFE-AD83-771CD6BC1182}" srcOrd="0" destOrd="0" presId="urn:microsoft.com/office/officeart/2005/8/layout/vList2"/>
    <dgm:cxn modelId="{3FABAE26-2F50-470F-8730-8ED881066207}"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dgm:t>
        <a:bodyPr/>
        <a:lstStyle/>
        <a:p>
          <a:pPr rtl="0"/>
          <a:endParaRPr lang="en-US" sz="2800" b="1" dirty="0"/>
        </a:p>
        <a:p>
          <a:pPr rtl="0"/>
          <a:r>
            <a:rPr lang="zh-TW" altLang="en-US" sz="2800" b="1" dirty="0"/>
            <a:t> 有利因素</a:t>
          </a:r>
          <a:r>
            <a:rPr lang="en-US" sz="3200" b="1" dirty="0"/>
            <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176" custLinFactNeighborY="-55819">
        <dgm:presLayoutVars>
          <dgm:chMax val="0"/>
          <dgm:bulletEnabled val="1"/>
        </dgm:presLayoutVars>
      </dgm:prSet>
      <dgm:spPr/>
      <dgm:t>
        <a:bodyPr/>
        <a:lstStyle/>
        <a:p>
          <a:endParaRPr lang="zh-TW" altLang="en-US"/>
        </a:p>
      </dgm:t>
    </dgm:pt>
  </dgm:ptLst>
  <dgm:cxnLst>
    <dgm:cxn modelId="{9DF124C6-1A68-458E-A691-62916D839AAC}" srcId="{0EEBB377-03B9-4383-A090-6E09C623EAF1}" destId="{81846485-27C6-4791-8D0D-534C382539D0}" srcOrd="0" destOrd="0" parTransId="{DB2C4720-33A3-4FD1-A4F5-591F8A151D0C}" sibTransId="{C43B85E6-1211-4ED0-BD44-AC847088A2F6}"/>
    <dgm:cxn modelId="{A35025CB-31E6-4DA2-9067-8E5D1BBF383C}" type="presOf" srcId="{81846485-27C6-4791-8D0D-534C382539D0}" destId="{6DBE5D21-B047-4AE9-8782-687090CFAC45}" srcOrd="0" destOrd="0" presId="urn:microsoft.com/office/officeart/2005/8/layout/vList2"/>
    <dgm:cxn modelId="{4F07AD2C-72E3-4C28-A4A7-1F6F68DF6F5B}" type="presOf" srcId="{0EEBB377-03B9-4383-A090-6E09C623EAF1}" destId="{1FB0EEE8-2307-4CFE-AD83-771CD6BC1182}" srcOrd="0" destOrd="0" presId="urn:microsoft.com/office/officeart/2005/8/layout/vList2"/>
    <dgm:cxn modelId="{E633E136-CD03-4C48-8CA0-C6FA2860D252}"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dgm:t>
        <a:bodyPr/>
        <a:lstStyle/>
        <a:p>
          <a:pPr rtl="0"/>
          <a:endParaRPr lang="en-US" sz="2800" b="1" dirty="0"/>
        </a:p>
        <a:p>
          <a:pPr rtl="0"/>
          <a:r>
            <a:rPr lang="en-US" sz="3200" b="1" dirty="0"/>
            <a:t>  </a:t>
          </a:r>
          <a:r>
            <a:rPr lang="zh-TW" altLang="en-US" sz="3200" b="1" dirty="0"/>
            <a:t>有利因素</a:t>
          </a:r>
          <a:r>
            <a:rPr lang="en-US" sz="3200" b="1" dirty="0"/>
            <a:t/>
          </a:r>
          <a:br>
            <a:rPr lang="en-US" sz="3200" b="1" dirty="0"/>
          </a:br>
          <a:endParaRPr lang="en-US" sz="3200" dirty="0"/>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76942" custLinFactNeighborX="-176" custLinFactNeighborY="-55819">
        <dgm:presLayoutVars>
          <dgm:chMax val="0"/>
          <dgm:bulletEnabled val="1"/>
        </dgm:presLayoutVars>
      </dgm:prSet>
      <dgm:spPr/>
      <dgm:t>
        <a:bodyPr/>
        <a:lstStyle/>
        <a:p>
          <a:endParaRPr lang="zh-TW" altLang="en-US"/>
        </a:p>
      </dgm:t>
    </dgm:pt>
  </dgm:ptLst>
  <dgm:cxnLst>
    <dgm:cxn modelId="{124A272A-8ABB-4092-9248-59AED0FA1896}" type="presOf" srcId="{0EEBB377-03B9-4383-A090-6E09C623EAF1}" destId="{1FB0EEE8-2307-4CFE-AD83-771CD6BC1182}" srcOrd="0" destOrd="0" presId="urn:microsoft.com/office/officeart/2005/8/layout/vList2"/>
    <dgm:cxn modelId="{B96B85D2-EF0B-41CB-9809-709546EE92EA}" type="presOf" srcId="{81846485-27C6-4791-8D0D-534C382539D0}" destId="{6DBE5D21-B047-4AE9-8782-687090CFAC45}"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C6EDE351-92B6-483D-99A7-122BF24AEE93}"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a:t>
          </a:r>
          <a:r>
            <a:rPr lang="zh-TW" altLang="en-US" sz="4000" b="1" kern="1200" dirty="0"/>
            <a:t>課堂</a:t>
          </a:r>
          <a:r>
            <a:rPr lang="en-US" sz="4000" b="1" kern="1200" dirty="0"/>
            <a:t> 2</a:t>
          </a:r>
        </a:p>
      </dsp:txBody>
      <dsp:txXfrm>
        <a:off x="59399" y="186011"/>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913507"/>
        </a:xfrm>
        <a:prstGeom prst="roundRect">
          <a:avLst/>
        </a:prstGeom>
        <a:solidFill>
          <a:schemeClr val="accent4">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a:t>
          </a:r>
          <a:r>
            <a:rPr lang="zh-TW" altLang="en-US" sz="3200" b="1" kern="1200" dirty="0"/>
            <a:t>有利因素</a:t>
          </a:r>
          <a:r>
            <a:rPr lang="en-US" sz="3200" b="1" kern="1200" dirty="0"/>
            <a:t/>
          </a:r>
          <a:br>
            <a:rPr lang="en-US" sz="3200" b="1" kern="1200" dirty="0"/>
          </a:br>
          <a:endParaRPr lang="en-US" sz="3200" kern="1200" dirty="0"/>
        </a:p>
      </dsp:txBody>
      <dsp:txXfrm>
        <a:off x="44594" y="44594"/>
        <a:ext cx="8049924" cy="824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989632"/>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zh-TW" altLang="en-US" sz="2800" b="1" kern="1200" dirty="0"/>
            <a:t> 有利因素</a:t>
          </a:r>
          <a:r>
            <a:rPr lang="en-US" sz="3200" b="1" kern="1200" dirty="0"/>
            <a:t/>
          </a:r>
          <a:br>
            <a:rPr lang="en-US" sz="3200" b="1" kern="1200" dirty="0"/>
          </a:br>
          <a:endParaRPr lang="en-US" sz="3200" kern="1200" dirty="0"/>
        </a:p>
      </dsp:txBody>
      <dsp:txXfrm>
        <a:off x="48310" y="48310"/>
        <a:ext cx="8042492" cy="893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124669"/>
          <a:ext cx="8139112" cy="395710"/>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a:t>
          </a:r>
          <a:r>
            <a:rPr lang="zh-TW" altLang="en-US" sz="3200" b="1" kern="1200" dirty="0"/>
            <a:t>有利因素</a:t>
          </a:r>
          <a:r>
            <a:rPr lang="en-US" sz="3200" b="1" kern="1200" dirty="0"/>
            <a:t/>
          </a:r>
          <a:br>
            <a:rPr lang="en-US" sz="3200" b="1" kern="1200" dirty="0"/>
          </a:br>
          <a:endParaRPr lang="en-US" sz="3200" kern="1200" dirty="0"/>
        </a:p>
      </dsp:txBody>
      <dsp:txXfrm>
        <a:off x="19317" y="143986"/>
        <a:ext cx="8100478" cy="3570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HK" altLang="en-US"/>
          </a:p>
        </p:txBody>
      </p:sp>
      <p:sp>
        <p:nvSpPr>
          <p:cNvPr id="3" name="日期版面配置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BA6E997-462E-4427-8A1E-4C43B7F16F66}" type="datetimeFigureOut">
              <a:rPr lang="zh-HK" altLang="en-US"/>
              <a:pPr>
                <a:defRPr/>
              </a:pPr>
              <a:t>20/3/2024</a:t>
            </a:fld>
            <a:endParaRPr lang="zh-HK"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HK" altLang="en-US"/>
          </a:p>
        </p:txBody>
      </p:sp>
      <p:sp>
        <p:nvSpPr>
          <p:cNvPr id="5" name="投影片編號版面配置區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FDA2475-1AA8-481A-A205-B881583EC83B}" type="slidenum">
              <a:rPr lang="zh-HK" altLang="en-US"/>
              <a:pPr/>
              <a:t>‹#›</a:t>
            </a:fld>
            <a:endParaRPr lang="zh-HK"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B83BEDA-13CC-4E00-89A8-E0F5FC6106B6}" type="datetimeFigureOut">
              <a:rPr lang="en-US" altLang="zh-HK"/>
              <a:pPr/>
              <a:t>3/20/2024</a:t>
            </a:fld>
            <a:endParaRPr lang="en-US" altLang="zh-HK"/>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812800" y="4721225"/>
            <a:ext cx="5181600" cy="44719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BBAEC01-7B8F-4188-A45A-37B716AED288}" type="slidenum">
              <a:rPr lang="en-US" altLang="zh-HK"/>
              <a:pPr/>
              <a:t>‹#›</a:t>
            </a:fld>
            <a:endParaRPr lang="en-US" altLang="zh-H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512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0A87727-955F-47C4-95FD-9E2C17E01064}" type="slidenum">
              <a:rPr lang="en-US" altLang="zh-HK"/>
              <a:pPr/>
              <a:t>1</a:t>
            </a:fld>
            <a:endParaRPr lang="en-US"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教師測試學生對於內地的重大戰略發展有多少認識。</a:t>
            </a: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F435A9E-CC32-4C75-A753-4B732878C4B9}" type="slidenum">
              <a:rPr lang="en-US" altLang="zh-HK"/>
              <a:pPr/>
              <a:t>10</a:t>
            </a:fld>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zh-TW" altLang="en-US" dirty="0"/>
              <a:t>教師可參考補充講義進一步了解細節：香港政府</a:t>
            </a:r>
            <a:r>
              <a:rPr lang="en-US" altLang="zh-TW" dirty="0"/>
              <a:t>2015-2016</a:t>
            </a:r>
            <a:r>
              <a:rPr lang="zh-TW" altLang="en-US" dirty="0"/>
              <a:t>財政預算案演辭撮要</a:t>
            </a:r>
            <a:r>
              <a:rPr lang="zh-CN" altLang="en-US" dirty="0"/>
              <a:t> </a:t>
            </a:r>
            <a:r>
              <a:rPr lang="en-US" altLang="zh-CN" dirty="0"/>
              <a:t>---</a:t>
            </a:r>
            <a:r>
              <a:rPr lang="zh-TW" altLang="en-US" dirty="0"/>
              <a:t>「一帶一路」。</a:t>
            </a:r>
            <a:endParaRPr lang="en-US" altLang="zh-TW" dirty="0"/>
          </a:p>
          <a:p>
            <a:pPr fontAlgn="auto">
              <a:spcBef>
                <a:spcPts val="0"/>
              </a:spcBef>
              <a:spcAft>
                <a:spcPts val="0"/>
              </a:spcAft>
              <a:defRPr/>
            </a:pPr>
            <a:endParaRPr lang="zh-TW" altLang="en-US" dirty="0"/>
          </a:p>
          <a:p>
            <a:pPr fontAlgn="auto">
              <a:spcBef>
                <a:spcPts val="0"/>
              </a:spcBef>
              <a:spcAft>
                <a:spcPts val="0"/>
              </a:spcAft>
              <a:defRPr/>
            </a:pPr>
            <a:r>
              <a:rPr lang="en-US" altLang="zh-TW" dirty="0"/>
              <a:t>[</a:t>
            </a:r>
            <a:r>
              <a:rPr lang="zh-TW" altLang="en-US" dirty="0"/>
              <a:t>註</a:t>
            </a:r>
            <a:r>
              <a:rPr lang="en-US" altLang="zh-TW" dirty="0"/>
              <a:t>1]</a:t>
            </a:r>
            <a:r>
              <a:rPr lang="zh-TW" altLang="en-US" dirty="0"/>
              <a:t>：</a:t>
            </a:r>
            <a:r>
              <a:rPr lang="en-US" altLang="zh-TW" dirty="0"/>
              <a:t>2016</a:t>
            </a:r>
            <a:r>
              <a:rPr lang="zh-TW" altLang="en-US" dirty="0"/>
              <a:t>年行政長官的施政報告把發展計劃稱為「一帶一路建設」。</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marL="228600" indent="-228600" fontAlgn="auto">
              <a:spcBef>
                <a:spcPts val="0"/>
              </a:spcBef>
              <a:spcAft>
                <a:spcPts val="0"/>
              </a:spcAft>
              <a:buFontTx/>
              <a:buAutoNum type="arabicPeriod"/>
              <a:defRPr/>
            </a:pPr>
            <a:endParaRPr lang="en-US" altLang="zh-TW" b="1" dirty="0">
              <a:solidFill>
                <a:srgbClr val="333399"/>
              </a:solidFill>
              <a:ea typeface="細明體"/>
              <a:cs typeface="細明體"/>
            </a:endParaRPr>
          </a:p>
          <a:p>
            <a:pPr marL="228600" indent="-228600" fontAlgn="auto">
              <a:spcBef>
                <a:spcPts val="0"/>
              </a:spcBef>
              <a:spcAft>
                <a:spcPts val="0"/>
              </a:spcAft>
              <a:buFontTx/>
              <a:buAutoNum type="arabicPeriod"/>
              <a:defRPr/>
            </a:pPr>
            <a:endParaRPr lang="en-US" altLang="zh-TW" dirty="0"/>
          </a:p>
          <a:p>
            <a:pPr marL="228600" indent="-228600" fontAlgn="auto">
              <a:spcBef>
                <a:spcPts val="0"/>
              </a:spcBef>
              <a:spcAft>
                <a:spcPts val="0"/>
              </a:spcAft>
              <a:buFontTx/>
              <a:buAutoNum type="arabicPeriod"/>
              <a:defRPr/>
            </a:pPr>
            <a:endParaRPr lang="en-US" altLang="zh-TW" dirty="0"/>
          </a:p>
          <a:p>
            <a:pPr marL="228600" indent="-228600" fontAlgn="auto">
              <a:spcBef>
                <a:spcPts val="0"/>
              </a:spcBef>
              <a:spcAft>
                <a:spcPts val="0"/>
              </a:spcAft>
              <a:buFontTx/>
              <a:buAutoNum type="arabicPeriod"/>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2560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B3B4575-F637-4CC2-9E3F-488BB58304F3}" type="slidenum">
              <a:rPr lang="en-US" altLang="zh-HK"/>
              <a:pPr/>
              <a:t>11</a:t>
            </a:fld>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F1F7D2A-AC76-4443-9EA4-2EC9714C9E3C}" type="slidenum">
              <a:rPr lang="en-US" altLang="zh-HK"/>
              <a:pPr/>
              <a:t>12</a:t>
            </a:fld>
            <a:endParaRPr lang="en-US"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特別提款權（</a:t>
            </a:r>
            <a:r>
              <a:rPr lang="en-US" altLang="zh-TW" smtClean="0"/>
              <a:t>SDR</a:t>
            </a:r>
            <a:r>
              <a:rPr lang="zh-TW" altLang="en-US" smtClean="0"/>
              <a:t>）的生效日期：</a:t>
            </a:r>
            <a:r>
              <a:rPr lang="en-US" altLang="zh-TW" smtClean="0"/>
              <a:t>2016</a:t>
            </a:r>
            <a:r>
              <a:rPr lang="zh-TW" altLang="en-US" smtClean="0"/>
              <a:t>年</a:t>
            </a:r>
            <a:r>
              <a:rPr lang="en-US" altLang="zh-TW" smtClean="0"/>
              <a:t>10</a:t>
            </a:r>
            <a:r>
              <a:rPr lang="zh-TW" altLang="en-US" smtClean="0"/>
              <a:t>月。特別提款權是國際貨幣基金組織於</a:t>
            </a:r>
            <a:r>
              <a:rPr lang="en-US" altLang="zh-TW" smtClean="0"/>
              <a:t>1969</a:t>
            </a:r>
            <a:r>
              <a:rPr lang="zh-TW" altLang="en-US" smtClean="0"/>
              <a:t>年創造，作為外匯儲備持有的資產。</a:t>
            </a:r>
          </a:p>
          <a:p>
            <a:pPr>
              <a:spcBef>
                <a:spcPct val="0"/>
              </a:spcBef>
            </a:pPr>
            <a:endParaRPr lang="zh-TW" altLang="en-US" smtClean="0"/>
          </a:p>
          <a:p>
            <a:pPr>
              <a:spcBef>
                <a:spcPct val="0"/>
              </a:spcBef>
            </a:pPr>
            <a:r>
              <a:rPr lang="zh-TW" altLang="en-US" smtClean="0"/>
              <a:t>權重：</a:t>
            </a:r>
          </a:p>
          <a:p>
            <a:pPr>
              <a:spcBef>
                <a:spcPct val="0"/>
              </a:spcBef>
            </a:pPr>
            <a:r>
              <a:rPr lang="zh-TW" altLang="en-US" smtClean="0"/>
              <a:t>美元</a:t>
            </a:r>
            <a:r>
              <a:rPr lang="en-US" altLang="zh-TW" smtClean="0"/>
              <a:t>$</a:t>
            </a:r>
            <a:r>
              <a:rPr lang="zh-TW" altLang="en-US" smtClean="0"/>
              <a:t>：</a:t>
            </a:r>
            <a:r>
              <a:rPr lang="en-US" altLang="zh-TW" smtClean="0"/>
              <a:t>41.73</a:t>
            </a:r>
            <a:r>
              <a:rPr lang="zh-TW" altLang="en-US" smtClean="0"/>
              <a:t>％</a:t>
            </a:r>
          </a:p>
          <a:p>
            <a:pPr>
              <a:spcBef>
                <a:spcPct val="0"/>
              </a:spcBef>
            </a:pPr>
            <a:r>
              <a:rPr lang="zh-TW" altLang="en-US" smtClean="0"/>
              <a:t>歐元€：</a:t>
            </a:r>
            <a:r>
              <a:rPr lang="en-US" altLang="zh-TW" smtClean="0"/>
              <a:t>30.93</a:t>
            </a:r>
            <a:r>
              <a:rPr lang="zh-TW" altLang="en-US" smtClean="0"/>
              <a:t>％</a:t>
            </a:r>
          </a:p>
          <a:p>
            <a:pPr>
              <a:spcBef>
                <a:spcPct val="0"/>
              </a:spcBef>
            </a:pPr>
            <a:r>
              <a:rPr lang="zh-TW" altLang="en-US" smtClean="0"/>
              <a:t>人民幣</a:t>
            </a:r>
            <a:r>
              <a:rPr lang="en-US" altLang="zh-TW" smtClean="0"/>
              <a:t>¥</a:t>
            </a:r>
            <a:r>
              <a:rPr lang="zh-TW" altLang="en-US" smtClean="0"/>
              <a:t>：</a:t>
            </a:r>
            <a:r>
              <a:rPr lang="en-US" altLang="zh-TW" smtClean="0"/>
              <a:t>10.92</a:t>
            </a:r>
            <a:r>
              <a:rPr lang="zh-TW" altLang="en-US" smtClean="0"/>
              <a:t>％</a:t>
            </a:r>
          </a:p>
          <a:p>
            <a:pPr>
              <a:spcBef>
                <a:spcPct val="0"/>
              </a:spcBef>
            </a:pPr>
            <a:r>
              <a:rPr lang="zh-TW" altLang="en-US" smtClean="0"/>
              <a:t>日元</a:t>
            </a:r>
            <a:r>
              <a:rPr lang="en-US" altLang="zh-TW" smtClean="0"/>
              <a:t>¥</a:t>
            </a:r>
            <a:r>
              <a:rPr lang="zh-TW" altLang="en-US" smtClean="0"/>
              <a:t>：</a:t>
            </a:r>
            <a:r>
              <a:rPr lang="en-US" altLang="zh-TW" smtClean="0"/>
              <a:t>8.33</a:t>
            </a:r>
            <a:r>
              <a:rPr lang="zh-TW" altLang="en-US" smtClean="0"/>
              <a:t>％</a:t>
            </a:r>
          </a:p>
          <a:p>
            <a:pPr>
              <a:spcBef>
                <a:spcPct val="0"/>
              </a:spcBef>
            </a:pPr>
            <a:r>
              <a:rPr lang="zh-TW" altLang="en-US" smtClean="0"/>
              <a:t>英鎊</a:t>
            </a:r>
            <a:r>
              <a:rPr lang="en-US" altLang="zh-TW" smtClean="0"/>
              <a:t>£</a:t>
            </a:r>
            <a:r>
              <a:rPr lang="zh-TW" altLang="en-US" smtClean="0"/>
              <a:t>：</a:t>
            </a:r>
            <a:r>
              <a:rPr lang="en-US" altLang="zh-TW" smtClean="0"/>
              <a:t>8.09</a:t>
            </a:r>
            <a:r>
              <a:rPr lang="zh-TW" altLang="en-US" smtClean="0"/>
              <a:t>％</a:t>
            </a:r>
            <a:endParaRPr lang="en-US" altLang="en-US" smtClean="0"/>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E4ED01-4F95-4FE5-BB66-3E559013EDDC}" type="slidenum">
              <a:rPr lang="en-US" altLang="zh-HK"/>
              <a:pPr/>
              <a:t>13</a:t>
            </a:fld>
            <a:endParaRPr lang="en-US"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教師讓學生作分組討論，把答案寫在</a:t>
            </a:r>
            <a:r>
              <a:rPr lang="zh-TW" altLang="en-US" b="1" smtClean="0"/>
              <a:t>工作紙 </a:t>
            </a:r>
            <a:r>
              <a:rPr lang="en-US" altLang="zh-TW" b="1" smtClean="0"/>
              <a:t>(3)</a:t>
            </a:r>
            <a:r>
              <a:rPr lang="zh-TW" altLang="en-US" smtClean="0"/>
              <a:t>。</a:t>
            </a:r>
            <a:endParaRPr lang="en-US" altLang="en-US" smtClean="0"/>
          </a:p>
        </p:txBody>
      </p:sp>
      <p:sp>
        <p:nvSpPr>
          <p:cNvPr id="317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A7A4A04-63E5-476B-B744-16213F2D5B7A}" type="slidenum">
              <a:rPr lang="en-US" altLang="zh-HK"/>
              <a:pPr/>
              <a:t>14</a:t>
            </a:fld>
            <a:endParaRPr lang="en-US"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Wingdings" pitchFamily="2" charset="2"/>
              <a:buNone/>
              <a:defRPr/>
            </a:pPr>
            <a:r>
              <a:rPr lang="zh-HK" altLang="en-US" dirty="0"/>
              <a:t>教師</a:t>
            </a:r>
            <a:r>
              <a:rPr lang="zh-TW" altLang="en-US" dirty="0"/>
              <a:t>請各組</a:t>
            </a:r>
            <a:r>
              <a:rPr lang="zh-HK" altLang="en-US" dirty="0"/>
              <a:t>學生</a:t>
            </a:r>
            <a:r>
              <a:rPr lang="zh-TW" altLang="en-US" dirty="0"/>
              <a:t>發表意見</a:t>
            </a:r>
            <a:r>
              <a:rPr lang="zh-HK" altLang="en-US" dirty="0"/>
              <a:t>，</a:t>
            </a:r>
            <a:r>
              <a:rPr lang="zh-TW" altLang="en-US" dirty="0"/>
              <a:t>然</a:t>
            </a:r>
            <a:r>
              <a:rPr lang="zh-HK" altLang="en-US" dirty="0"/>
              <a:t>後為活動作總結。</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地理接近 </a:t>
            </a:r>
            <a:r>
              <a:rPr lang="en-US" altLang="zh-TW" dirty="0">
                <a:solidFill>
                  <a:schemeClr val="accent5">
                    <a:lumMod val="50000"/>
                  </a:schemeClr>
                </a:solidFill>
              </a:rPr>
              <a:t>- </a:t>
            </a:r>
            <a:r>
              <a:rPr lang="zh-TW" altLang="en-US" i="1" dirty="0">
                <a:solidFill>
                  <a:schemeClr val="accent5">
                    <a:lumMod val="50000"/>
                  </a:schemeClr>
                </a:solidFill>
              </a:rPr>
              <a:t>許多外國企業利用香港作為通往中國內地的橋樑</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貨物再出口到內地 </a:t>
            </a:r>
            <a:r>
              <a:rPr lang="en-US" altLang="zh-TW" dirty="0">
                <a:solidFill>
                  <a:schemeClr val="accent5">
                    <a:lumMod val="50000"/>
                  </a:schemeClr>
                </a:solidFill>
              </a:rPr>
              <a:t>- </a:t>
            </a:r>
            <a:r>
              <a:rPr lang="zh-TW" altLang="en-US" i="1" dirty="0">
                <a:solidFill>
                  <a:schemeClr val="accent5">
                    <a:lumMod val="50000"/>
                  </a:schemeClr>
                </a:solidFill>
              </a:rPr>
              <a:t>內地是香港的主要貿易夥伴，香港擔當「中間人」的角色，出口內地貨物和進口來自各國及其他國家的貨物到內地</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配套服務，例如：籌集資本：</a:t>
            </a:r>
            <a:r>
              <a:rPr lang="zh-TW" altLang="en-US" i="1" dirty="0">
                <a:solidFill>
                  <a:schemeClr val="accent5">
                    <a:lumMod val="50000"/>
                  </a:schemeClr>
                </a:solidFill>
              </a:rPr>
              <a:t>香港是內地的國際股權融資中心。在香港上市的內地企業的股份採取</a:t>
            </a:r>
            <a:r>
              <a:rPr lang="en-US" altLang="zh-TW" i="1" dirty="0">
                <a:solidFill>
                  <a:schemeClr val="accent5">
                    <a:lumMod val="50000"/>
                  </a:schemeClr>
                </a:solidFill>
              </a:rPr>
              <a:t>H</a:t>
            </a:r>
            <a:r>
              <a:rPr lang="zh-TW" altLang="en-US" i="1" dirty="0">
                <a:solidFill>
                  <a:schemeClr val="accent5">
                    <a:lumMod val="50000"/>
                  </a:schemeClr>
                </a:solidFill>
              </a:rPr>
              <a:t>股、紅籌股及內地民營企業的形式，在</a:t>
            </a:r>
            <a:r>
              <a:rPr lang="en-US" altLang="zh-TW" i="1" dirty="0">
                <a:solidFill>
                  <a:schemeClr val="accent5">
                    <a:lumMod val="50000"/>
                  </a:schemeClr>
                </a:solidFill>
              </a:rPr>
              <a:t>2014</a:t>
            </a:r>
            <a:r>
              <a:rPr lang="zh-TW" altLang="en-US" i="1" dirty="0">
                <a:solidFill>
                  <a:schemeClr val="accent5">
                    <a:lumMod val="50000"/>
                  </a:schemeClr>
                </a:solidFill>
              </a:rPr>
              <a:t>年佔了總市值約</a:t>
            </a:r>
            <a:r>
              <a:rPr lang="en-US" altLang="zh-TW" i="1" dirty="0">
                <a:solidFill>
                  <a:schemeClr val="accent5">
                    <a:lumMod val="50000"/>
                  </a:schemeClr>
                </a:solidFill>
              </a:rPr>
              <a:t>60</a:t>
            </a:r>
            <a:r>
              <a:rPr lang="zh-TW" altLang="en-US" i="1" dirty="0">
                <a:solidFill>
                  <a:schemeClr val="accent5">
                    <a:lumMod val="50000"/>
                  </a:schemeClr>
                </a:solidFill>
              </a:rPr>
              <a:t>％。除了金融服務，其他配套服務包括保險、會計、市場營銷等</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知識和技能轉移，例如：</a:t>
            </a:r>
            <a:r>
              <a:rPr lang="zh-TW" altLang="en-US" i="1" dirty="0">
                <a:solidFill>
                  <a:schemeClr val="accent5">
                    <a:lumMod val="50000"/>
                  </a:schemeClr>
                </a:solidFill>
              </a:rPr>
              <a:t>管理經驗和資訊科技知識 </a:t>
            </a:r>
            <a:r>
              <a:rPr lang="en-US" altLang="zh-TW" i="1" dirty="0">
                <a:solidFill>
                  <a:schemeClr val="accent5">
                    <a:lumMod val="50000"/>
                  </a:schemeClr>
                </a:solidFill>
              </a:rPr>
              <a:t>- </a:t>
            </a:r>
            <a:r>
              <a:rPr lang="zh-TW" altLang="en-US" i="1" dirty="0">
                <a:solidFill>
                  <a:schemeClr val="accent5">
                    <a:lumMod val="50000"/>
                  </a:schemeClr>
                </a:solidFill>
              </a:rPr>
              <a:t>市場營銷經理受聘於內地的零售企業，提供管理和市場營銷知識</a:t>
            </a:r>
          </a:p>
          <a:p>
            <a:pPr marL="171450" indent="-171450" fontAlgn="auto">
              <a:spcBef>
                <a:spcPts val="0"/>
              </a:spcBef>
              <a:spcAft>
                <a:spcPts val="0"/>
              </a:spcAft>
              <a:buFont typeface="Wingdings" pitchFamily="2" charset="2"/>
              <a:buChar char="§"/>
              <a:defRPr/>
            </a:pPr>
            <a:r>
              <a:rPr lang="zh-TW" altLang="en-US" dirty="0">
                <a:solidFill>
                  <a:schemeClr val="accent5">
                    <a:lumMod val="50000"/>
                  </a:schemeClr>
                </a:solidFill>
              </a:rPr>
              <a:t>人流，例如：自遊行 </a:t>
            </a:r>
            <a:r>
              <a:rPr lang="en-US" altLang="zh-TW" dirty="0">
                <a:solidFill>
                  <a:schemeClr val="accent5">
                    <a:lumMod val="50000"/>
                  </a:schemeClr>
                </a:solidFill>
              </a:rPr>
              <a:t>- </a:t>
            </a:r>
            <a:r>
              <a:rPr lang="zh-TW" altLang="en-US" i="1" dirty="0">
                <a:solidFill>
                  <a:schemeClr val="accent5">
                    <a:lumMod val="50000"/>
                  </a:schemeClr>
                </a:solidFill>
              </a:rPr>
              <a:t>香港的旅遊業受內地的政策影響，旅客數目的增減也影響到其他行業，如酒店餐飲、零售等</a:t>
            </a:r>
            <a:endParaRPr lang="zh-TW" altLang="en-US" dirty="0">
              <a:solidFill>
                <a:schemeClr val="accent5">
                  <a:lumMod val="50000"/>
                </a:schemeClr>
              </a:solidFill>
            </a:endParaRPr>
          </a:p>
          <a:p>
            <a:pPr marL="171450" indent="-171450" fontAlgn="auto">
              <a:spcBef>
                <a:spcPts val="0"/>
              </a:spcBef>
              <a:spcAft>
                <a:spcPts val="0"/>
              </a:spcAft>
              <a:buFont typeface="Wingdings" pitchFamily="2" charset="2"/>
              <a:buChar char="§"/>
              <a:defRPr/>
            </a:pPr>
            <a:endParaRPr lang="en-US" altLang="zh-TW" i="1" dirty="0">
              <a:solidFill>
                <a:srgbClr val="FF0000"/>
              </a:solidFill>
            </a:endParaRPr>
          </a:p>
        </p:txBody>
      </p:sp>
      <p:sp>
        <p:nvSpPr>
          <p:cNvPr id="337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3463C0B-3921-4C21-B4A7-23284B52BA8C}" type="slidenum">
              <a:rPr lang="en-US" altLang="zh-HK"/>
              <a:pPr/>
              <a:t>15</a:t>
            </a:fld>
            <a:endParaRPr lang="en-US"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zh-TW" altLang="en-US" smtClean="0"/>
              <a:t>教師</a:t>
            </a:r>
            <a:r>
              <a:rPr lang="zh-TW" altLang="zh-HK" smtClean="0"/>
              <a:t>可參考補充講義</a:t>
            </a:r>
            <a:r>
              <a:rPr lang="zh-TW" altLang="en-US" smtClean="0"/>
              <a:t>的</a:t>
            </a:r>
            <a:r>
              <a:rPr lang="zh-TW" altLang="zh-HK" smtClean="0"/>
              <a:t>詳細</a:t>
            </a:r>
            <a:r>
              <a:rPr lang="zh-TW" altLang="en-US" smtClean="0"/>
              <a:t>資料</a:t>
            </a:r>
            <a:r>
              <a:rPr lang="zh-TW" altLang="zh-HK" smtClean="0"/>
              <a:t>。</a:t>
            </a:r>
            <a:endParaRPr lang="en-US" altLang="en-US" smtClean="0"/>
          </a:p>
          <a:p>
            <a:pPr>
              <a:lnSpc>
                <a:spcPts val="1200"/>
              </a:lnSpc>
              <a:spcBef>
                <a:spcPct val="0"/>
              </a:spcBef>
              <a:spcAft>
                <a:spcPts val="600"/>
              </a:spcAft>
              <a:buFontTx/>
              <a:buAutoNum type="arabicPeriod"/>
            </a:pPr>
            <a:r>
              <a:rPr lang="en-US" altLang="zh-TW" sz="1100" smtClean="0"/>
              <a:t>《</a:t>
            </a:r>
            <a:r>
              <a:rPr lang="zh-TW" altLang="en-US" sz="1100" smtClean="0"/>
              <a:t>內地與香港關於建立更緊密經貿關係的安排</a:t>
            </a:r>
            <a:r>
              <a:rPr lang="en-US" altLang="zh-TW" sz="1100" smtClean="0"/>
              <a:t>》</a:t>
            </a:r>
            <a:r>
              <a:rPr lang="zh-TW" altLang="en-US" sz="1100" smtClean="0"/>
              <a:t>為香港經濟帶來裨益  </a:t>
            </a:r>
            <a:r>
              <a:rPr lang="en-US" altLang="zh-TW" sz="1100" smtClean="0"/>
              <a:t>(</a:t>
            </a:r>
            <a:r>
              <a:rPr lang="zh-TW" altLang="en-US" sz="1100" smtClean="0"/>
              <a:t>香港政府</a:t>
            </a:r>
            <a:r>
              <a:rPr lang="en-US" altLang="zh-TW" sz="1100" smtClean="0"/>
              <a:t>)</a:t>
            </a:r>
            <a:endParaRPr lang="en-US" altLang="zh-HK" sz="1100" smtClean="0"/>
          </a:p>
          <a:p>
            <a:pPr>
              <a:lnSpc>
                <a:spcPts val="1200"/>
              </a:lnSpc>
              <a:spcBef>
                <a:spcPct val="0"/>
              </a:spcBef>
              <a:spcAft>
                <a:spcPts val="600"/>
              </a:spcAft>
              <a:buFontTx/>
              <a:buAutoNum type="arabicPeriod"/>
            </a:pPr>
            <a:r>
              <a:rPr lang="en-US" altLang="zh-HK" sz="1100" smtClean="0"/>
              <a:t>CEPA</a:t>
            </a:r>
            <a:r>
              <a:rPr lang="zh-TW" altLang="en-US" sz="1100" smtClean="0">
                <a:latin typeface="細明體" panose="02020509000000000000" pitchFamily="49" charset="-120"/>
                <a:ea typeface="細明體" panose="02020509000000000000" pitchFamily="49" charset="-120"/>
              </a:rPr>
              <a:t>助力兩地創富就業 </a:t>
            </a:r>
            <a:r>
              <a:rPr lang="en-US" altLang="zh-TW" sz="1100" smtClean="0"/>
              <a:t>(</a:t>
            </a:r>
            <a:r>
              <a:rPr lang="zh-TW" altLang="en-US" sz="1100" smtClean="0"/>
              <a:t>香港商報評論，</a:t>
            </a:r>
            <a:r>
              <a:rPr lang="en-US" altLang="zh-TW" sz="1100" smtClean="0"/>
              <a:t>2015</a:t>
            </a:r>
            <a:r>
              <a:rPr lang="zh-TW" altLang="en-US" sz="1100" smtClean="0"/>
              <a:t>年</a:t>
            </a:r>
            <a:r>
              <a:rPr lang="en-US" altLang="zh-TW" sz="1100" smtClean="0"/>
              <a:t>11</a:t>
            </a:r>
            <a:r>
              <a:rPr lang="zh-TW" altLang="en-US" sz="1100" smtClean="0"/>
              <a:t>月</a:t>
            </a:r>
            <a:r>
              <a:rPr lang="en-US" altLang="zh-TW" sz="1100" smtClean="0"/>
              <a:t>28</a:t>
            </a:r>
            <a:r>
              <a:rPr lang="zh-TW" altLang="en-US" sz="1100" smtClean="0"/>
              <a:t>日</a:t>
            </a:r>
            <a:r>
              <a:rPr lang="en-US" altLang="zh-TW" sz="1100" smtClean="0"/>
              <a:t>)</a:t>
            </a:r>
          </a:p>
          <a:p>
            <a:pPr>
              <a:lnSpc>
                <a:spcPts val="1200"/>
              </a:lnSpc>
              <a:spcBef>
                <a:spcPct val="0"/>
              </a:spcBef>
              <a:spcAft>
                <a:spcPts val="600"/>
              </a:spcAft>
              <a:buFontTx/>
              <a:buAutoNum type="arabicPeriod"/>
            </a:pPr>
            <a:r>
              <a:rPr lang="en-US" altLang="zh-TW" sz="1100" smtClean="0">
                <a:solidFill>
                  <a:srgbClr val="333399"/>
                </a:solidFill>
                <a:ea typeface="細明體" panose="02020509000000000000" pitchFamily="49" charset="-120"/>
              </a:rPr>
              <a:t>“</a:t>
            </a:r>
            <a:r>
              <a:rPr lang="zh-TW" altLang="en-US" sz="1100" smtClean="0">
                <a:solidFill>
                  <a:srgbClr val="333399"/>
                </a:solidFill>
                <a:ea typeface="細明體" panose="02020509000000000000" pitchFamily="49" charset="-120"/>
              </a:rPr>
              <a:t>抓緊優惠商機爭取更大開放</a:t>
            </a:r>
            <a:r>
              <a:rPr lang="en-US" altLang="zh-TW" sz="1100" smtClean="0">
                <a:solidFill>
                  <a:srgbClr val="333399"/>
                </a:solidFill>
                <a:ea typeface="細明體" panose="02020509000000000000" pitchFamily="49" charset="-120"/>
              </a:rPr>
              <a:t>”  (</a:t>
            </a:r>
            <a:r>
              <a:rPr lang="zh-TW" altLang="en-US" sz="1100" smtClean="0">
                <a:solidFill>
                  <a:srgbClr val="333399"/>
                </a:solidFill>
                <a:ea typeface="細明體" panose="02020509000000000000" pitchFamily="49" charset="-120"/>
              </a:rPr>
              <a:t>星島日報，</a:t>
            </a:r>
            <a:r>
              <a:rPr lang="en-US" altLang="zh-TW" sz="1100" smtClean="0"/>
              <a:t>2015</a:t>
            </a:r>
            <a:r>
              <a:rPr lang="zh-TW" altLang="en-US" sz="1100" smtClean="0"/>
              <a:t>年</a:t>
            </a:r>
            <a:r>
              <a:rPr lang="en-US" altLang="zh-TW" sz="1100" smtClean="0"/>
              <a:t>11</a:t>
            </a:r>
            <a:r>
              <a:rPr lang="zh-TW" altLang="en-US" sz="1100" smtClean="0"/>
              <a:t>月</a:t>
            </a:r>
            <a:r>
              <a:rPr lang="en-US" altLang="zh-TW" sz="1100" smtClean="0"/>
              <a:t>28</a:t>
            </a:r>
            <a:r>
              <a:rPr lang="zh-TW" altLang="en-US" sz="1100" smtClean="0"/>
              <a:t>日</a:t>
            </a:r>
            <a:r>
              <a:rPr lang="en-US" altLang="zh-TW" sz="1100" smtClean="0">
                <a:solidFill>
                  <a:srgbClr val="333399"/>
                </a:solidFill>
                <a:ea typeface="細明體" panose="02020509000000000000" pitchFamily="49" charset="-120"/>
              </a:rPr>
              <a:t>)</a:t>
            </a:r>
          </a:p>
          <a:p>
            <a:pPr>
              <a:lnSpc>
                <a:spcPts val="1200"/>
              </a:lnSpc>
              <a:spcBef>
                <a:spcPct val="0"/>
              </a:spcBef>
              <a:spcAft>
                <a:spcPts val="600"/>
              </a:spcAft>
              <a:buFontTx/>
              <a:buAutoNum type="arabicPeriod"/>
            </a:pPr>
            <a:r>
              <a:rPr lang="en-US" altLang="zh-TW" sz="1100" smtClean="0">
                <a:ea typeface="Microsoft YaHei" panose="020B0503020204020204" pitchFamily="34" charset="-122"/>
                <a:cs typeface="Times New Roman" panose="02020603050405020304" pitchFamily="18" charset="0"/>
              </a:rPr>
              <a:t>“</a:t>
            </a:r>
            <a:r>
              <a:rPr lang="zh-TW" altLang="en-US" sz="1100" smtClean="0">
                <a:latin typeface="細明體" panose="02020509000000000000" pitchFamily="49" charset="-120"/>
                <a:ea typeface="細明體" panose="02020509000000000000" pitchFamily="49" charset="-120"/>
                <a:cs typeface="Times New Roman" panose="02020603050405020304" pitchFamily="18" charset="0"/>
              </a:rPr>
              <a:t>港與內地實現服貿自由化</a:t>
            </a:r>
            <a:r>
              <a:rPr lang="en-US" altLang="zh-TW" sz="1100" smtClean="0">
                <a:ea typeface="Microsoft YaHei" panose="020B0503020204020204" pitchFamily="34" charset="-122"/>
                <a:cs typeface="Times New Roman" panose="02020603050405020304" pitchFamily="18" charset="0"/>
              </a:rPr>
              <a:t>” (</a:t>
            </a:r>
            <a:r>
              <a:rPr lang="zh-TW" altLang="en-US" sz="1100" smtClean="0">
                <a:cs typeface="Times New Roman" panose="02020603050405020304" pitchFamily="18" charset="0"/>
              </a:rPr>
              <a:t>香港商報</a:t>
            </a:r>
            <a:r>
              <a:rPr lang="zh-TW" altLang="en-US" sz="1100" smtClean="0">
                <a:ea typeface="Microsoft YaHei" panose="020B0503020204020204" pitchFamily="34" charset="-122"/>
              </a:rPr>
              <a:t>，</a:t>
            </a:r>
            <a:r>
              <a:rPr lang="en-US" altLang="zh-TW" sz="1100" smtClean="0"/>
              <a:t>2015</a:t>
            </a:r>
            <a:r>
              <a:rPr lang="zh-TW" altLang="en-US" sz="1100" smtClean="0"/>
              <a:t>年</a:t>
            </a:r>
            <a:r>
              <a:rPr lang="en-US" altLang="zh-TW" sz="1100" smtClean="0"/>
              <a:t>11</a:t>
            </a:r>
            <a:r>
              <a:rPr lang="zh-TW" altLang="en-US" sz="1100" smtClean="0"/>
              <a:t>月</a:t>
            </a:r>
            <a:r>
              <a:rPr lang="en-US" altLang="zh-TW" sz="1100" smtClean="0"/>
              <a:t>30</a:t>
            </a:r>
            <a:r>
              <a:rPr lang="zh-TW" altLang="en-US" sz="1100" smtClean="0"/>
              <a:t>日</a:t>
            </a:r>
            <a:r>
              <a:rPr lang="en-US" altLang="zh-TW" sz="1100" smtClean="0">
                <a:ea typeface="Microsoft YaHei" panose="020B0503020204020204" pitchFamily="34" charset="-122"/>
              </a:rPr>
              <a:t>)</a:t>
            </a:r>
          </a:p>
          <a:p>
            <a:pPr>
              <a:lnSpc>
                <a:spcPts val="1200"/>
              </a:lnSpc>
              <a:spcBef>
                <a:spcPct val="0"/>
              </a:spcBef>
              <a:spcAft>
                <a:spcPts val="600"/>
              </a:spcAft>
              <a:buFontTx/>
              <a:buAutoNum type="arabicPeriod"/>
            </a:pPr>
            <a:r>
              <a:rPr lang="en-US" altLang="zh-TW" sz="1100" smtClean="0">
                <a:ea typeface="Microsoft YaHei" panose="020B0503020204020204" pitchFamily="34" charset="-122"/>
              </a:rPr>
              <a:t>“</a:t>
            </a:r>
            <a:r>
              <a:rPr lang="zh-TW" altLang="en-US" sz="1100" smtClean="0">
                <a:latin typeface="細明體" panose="02020509000000000000" pitchFamily="49" charset="-120"/>
                <a:ea typeface="細明體" panose="02020509000000000000" pitchFamily="49" charset="-120"/>
              </a:rPr>
              <a:t>港要把握</a:t>
            </a:r>
            <a:r>
              <a:rPr lang="en-US" altLang="zh-HK" sz="1100" smtClean="0">
                <a:latin typeface="細明體" panose="02020509000000000000" pitchFamily="49" charset="-120"/>
                <a:ea typeface="細明體" panose="02020509000000000000" pitchFamily="49" charset="-120"/>
              </a:rPr>
              <a:t>CEPA</a:t>
            </a:r>
            <a:r>
              <a:rPr lang="zh-TW" altLang="en-US" sz="1100" smtClean="0">
                <a:latin typeface="細明體" panose="02020509000000000000" pitchFamily="49" charset="-120"/>
                <a:ea typeface="細明體" panose="02020509000000000000" pitchFamily="49" charset="-120"/>
              </a:rPr>
              <a:t>新機遇</a:t>
            </a:r>
            <a:r>
              <a:rPr lang="en-US" altLang="zh-TW" sz="1100" smtClean="0"/>
              <a:t>” (</a:t>
            </a:r>
            <a:r>
              <a:rPr lang="zh-TW" altLang="en-US" sz="1100" smtClean="0"/>
              <a:t>香港商報，</a:t>
            </a:r>
            <a:r>
              <a:rPr lang="en-US" altLang="zh-TW" sz="1100" smtClean="0"/>
              <a:t>2015</a:t>
            </a:r>
            <a:r>
              <a:rPr lang="zh-TW" altLang="en-US" sz="1100" smtClean="0"/>
              <a:t>年</a:t>
            </a:r>
            <a:r>
              <a:rPr lang="en-US" altLang="zh-TW" sz="1100" smtClean="0"/>
              <a:t>12</a:t>
            </a:r>
            <a:r>
              <a:rPr lang="zh-TW" altLang="en-US" sz="1100" smtClean="0"/>
              <a:t>月</a:t>
            </a:r>
            <a:r>
              <a:rPr lang="en-US" altLang="zh-TW" sz="1100" smtClean="0"/>
              <a:t>01</a:t>
            </a:r>
            <a:r>
              <a:rPr lang="zh-TW" altLang="en-US" sz="1100" smtClean="0"/>
              <a:t>日</a:t>
            </a:r>
            <a:r>
              <a:rPr lang="en-US" altLang="zh-TW" sz="1100" smtClean="0"/>
              <a:t>)</a:t>
            </a:r>
            <a:endParaRPr lang="en-US" altLang="zh-HK" sz="1100" smtClean="0"/>
          </a:p>
          <a:p>
            <a:pPr>
              <a:spcBef>
                <a:spcPct val="0"/>
              </a:spcBef>
            </a:pPr>
            <a:endParaRPr lang="en-US" altLang="zh-TW" b="1" smtClean="0">
              <a:solidFill>
                <a:srgbClr val="333399"/>
              </a:solidFill>
              <a:ea typeface="細明體" panose="02020509000000000000" pitchFamily="49" charset="-120"/>
            </a:endParaRPr>
          </a:p>
        </p:txBody>
      </p:sp>
      <p:sp>
        <p:nvSpPr>
          <p:cNvPr id="358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1FC1D45-642B-4F69-9DC9-C0F29490C778}" type="slidenum">
              <a:rPr lang="en-US" altLang="zh-HK"/>
              <a:pPr/>
              <a:t>16</a:t>
            </a:fld>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812800" y="4665663"/>
            <a:ext cx="5181600" cy="4471987"/>
          </a:xfrm>
        </p:spPr>
        <p:txBody>
          <a:bodyPr wrap="square" numCol="1" anchor="t" anchorCtr="0" compatLnSpc="1">
            <a:prstTxWarp prst="textNoShape">
              <a:avLst/>
            </a:prstTxWarp>
          </a:bodyPr>
          <a:lstStyle/>
          <a:p>
            <a:pPr>
              <a:spcBef>
                <a:spcPct val="0"/>
              </a:spcBef>
            </a:pPr>
            <a:r>
              <a:rPr lang="zh-TW" altLang="en-US" dirty="0" smtClean="0"/>
              <a:t>教師</a:t>
            </a:r>
            <a:r>
              <a:rPr lang="zh-TW" altLang="zh-HK" dirty="0" smtClean="0"/>
              <a:t>可參考補充講義</a:t>
            </a:r>
            <a:r>
              <a:rPr lang="zh-TW" altLang="en-US" dirty="0" smtClean="0"/>
              <a:t>的</a:t>
            </a:r>
            <a:r>
              <a:rPr lang="zh-TW" altLang="zh-HK" dirty="0" smtClean="0"/>
              <a:t>詳細信息。</a:t>
            </a:r>
            <a:endParaRPr lang="en-US" altLang="en-US" dirty="0" smtClean="0"/>
          </a:p>
          <a:p>
            <a:pPr>
              <a:lnSpc>
                <a:spcPts val="1200"/>
              </a:lnSpc>
              <a:spcBef>
                <a:spcPct val="0"/>
              </a:spcBef>
              <a:spcAft>
                <a:spcPts val="600"/>
              </a:spcAft>
              <a:buFontTx/>
              <a:buAutoNum type="arabicPeriod"/>
            </a:pPr>
            <a:r>
              <a:rPr lang="en-US" altLang="zh-TW" sz="1100" dirty="0" smtClean="0"/>
              <a:t>《</a:t>
            </a:r>
            <a:r>
              <a:rPr lang="zh-TW" altLang="en-US" sz="1100" dirty="0" smtClean="0"/>
              <a:t>內地與香港關於建立更緊密經貿關係的安排</a:t>
            </a:r>
            <a:r>
              <a:rPr lang="en-US" altLang="zh-TW" sz="1100" dirty="0" smtClean="0"/>
              <a:t>》</a:t>
            </a:r>
            <a:r>
              <a:rPr lang="zh-TW" altLang="en-US" sz="1100" dirty="0" smtClean="0"/>
              <a:t>為香港經濟帶來裨益  </a:t>
            </a:r>
            <a:r>
              <a:rPr lang="en-US" altLang="zh-TW" sz="1100" dirty="0" smtClean="0"/>
              <a:t>(</a:t>
            </a:r>
            <a:r>
              <a:rPr lang="zh-TW" altLang="en-US" sz="1100" dirty="0" smtClean="0"/>
              <a:t>香港政府</a:t>
            </a:r>
            <a:r>
              <a:rPr lang="en-US" altLang="zh-TW" sz="1100" dirty="0" smtClean="0"/>
              <a:t>)</a:t>
            </a:r>
            <a:endParaRPr lang="en-US" altLang="zh-HK" sz="1100" dirty="0" smtClean="0"/>
          </a:p>
          <a:p>
            <a:pPr>
              <a:lnSpc>
                <a:spcPts val="1200"/>
              </a:lnSpc>
              <a:spcBef>
                <a:spcPct val="0"/>
              </a:spcBef>
              <a:spcAft>
                <a:spcPts val="600"/>
              </a:spcAft>
              <a:buFontTx/>
              <a:buAutoNum type="arabicPeriod"/>
            </a:pPr>
            <a:r>
              <a:rPr lang="en-US" altLang="zh-HK" sz="1100" dirty="0" smtClean="0"/>
              <a:t>CEPA</a:t>
            </a:r>
            <a:r>
              <a:rPr lang="zh-TW" altLang="en-US" sz="1100" dirty="0" smtClean="0">
                <a:latin typeface="細明體" panose="02020509000000000000" pitchFamily="49" charset="-120"/>
                <a:ea typeface="細明體" panose="02020509000000000000" pitchFamily="49" charset="-120"/>
              </a:rPr>
              <a:t>助力兩地創富就業 </a:t>
            </a:r>
            <a:r>
              <a:rPr lang="en-US" altLang="zh-TW" sz="1100" dirty="0" smtClean="0"/>
              <a:t>(</a:t>
            </a:r>
            <a:r>
              <a:rPr lang="zh-TW" altLang="en-US" sz="1100" dirty="0" smtClean="0"/>
              <a:t>香港商報評論，</a:t>
            </a:r>
            <a:r>
              <a:rPr lang="en-US" altLang="zh-TW" sz="1100" dirty="0" smtClean="0"/>
              <a:t>2015</a:t>
            </a:r>
            <a:r>
              <a:rPr lang="zh-TW" altLang="en-US" sz="1100" dirty="0" smtClean="0"/>
              <a:t>年</a:t>
            </a:r>
            <a:r>
              <a:rPr lang="en-US" altLang="zh-TW" sz="1100" dirty="0" smtClean="0"/>
              <a:t>11</a:t>
            </a:r>
            <a:r>
              <a:rPr lang="zh-TW" altLang="en-US" sz="1100" dirty="0" smtClean="0"/>
              <a:t>月</a:t>
            </a:r>
            <a:r>
              <a:rPr lang="en-US" altLang="zh-TW" sz="1100" dirty="0" smtClean="0"/>
              <a:t>28</a:t>
            </a:r>
            <a:r>
              <a:rPr lang="zh-TW" altLang="en-US" sz="1100" dirty="0" smtClean="0"/>
              <a:t>日</a:t>
            </a:r>
            <a:r>
              <a:rPr lang="en-US" altLang="zh-TW" sz="1100" dirty="0" smtClean="0"/>
              <a:t>)</a:t>
            </a:r>
          </a:p>
          <a:p>
            <a:pPr>
              <a:lnSpc>
                <a:spcPts val="1200"/>
              </a:lnSpc>
              <a:spcBef>
                <a:spcPct val="0"/>
              </a:spcBef>
              <a:spcAft>
                <a:spcPts val="600"/>
              </a:spcAft>
              <a:buFontTx/>
              <a:buAutoNum type="arabicPeriod"/>
            </a:pPr>
            <a:r>
              <a:rPr lang="en-US" altLang="zh-TW" sz="1100" dirty="0" smtClean="0">
                <a:solidFill>
                  <a:srgbClr val="333399"/>
                </a:solidFill>
                <a:ea typeface="細明體" panose="02020509000000000000" pitchFamily="49" charset="-120"/>
              </a:rPr>
              <a:t>“</a:t>
            </a:r>
            <a:r>
              <a:rPr lang="zh-TW" altLang="en-US" sz="1100" dirty="0" smtClean="0">
                <a:solidFill>
                  <a:srgbClr val="333399"/>
                </a:solidFill>
                <a:ea typeface="細明體" panose="02020509000000000000" pitchFamily="49" charset="-120"/>
              </a:rPr>
              <a:t>抓緊優惠商機爭取更大開放</a:t>
            </a:r>
            <a:r>
              <a:rPr lang="en-US" altLang="zh-TW" sz="1100" dirty="0" smtClean="0">
                <a:solidFill>
                  <a:srgbClr val="333399"/>
                </a:solidFill>
                <a:ea typeface="細明體" panose="02020509000000000000" pitchFamily="49" charset="-120"/>
              </a:rPr>
              <a:t>”  (</a:t>
            </a:r>
            <a:r>
              <a:rPr lang="zh-TW" altLang="en-US" sz="1100" dirty="0" smtClean="0">
                <a:solidFill>
                  <a:srgbClr val="333399"/>
                </a:solidFill>
                <a:ea typeface="細明體" panose="02020509000000000000" pitchFamily="49" charset="-120"/>
              </a:rPr>
              <a:t>星島日報，</a:t>
            </a:r>
            <a:r>
              <a:rPr lang="en-US" altLang="zh-TW" sz="1100" dirty="0" smtClean="0"/>
              <a:t>2015</a:t>
            </a:r>
            <a:r>
              <a:rPr lang="zh-TW" altLang="en-US" sz="1100" dirty="0" smtClean="0"/>
              <a:t>年</a:t>
            </a:r>
            <a:r>
              <a:rPr lang="en-US" altLang="zh-TW" sz="1100" dirty="0" smtClean="0"/>
              <a:t>11</a:t>
            </a:r>
            <a:r>
              <a:rPr lang="zh-TW" altLang="en-US" sz="1100" dirty="0" smtClean="0"/>
              <a:t>月</a:t>
            </a:r>
            <a:r>
              <a:rPr lang="en-US" altLang="zh-TW" sz="1100" dirty="0" smtClean="0"/>
              <a:t>28</a:t>
            </a:r>
            <a:r>
              <a:rPr lang="zh-TW" altLang="en-US" sz="1100" dirty="0" smtClean="0"/>
              <a:t>日</a:t>
            </a:r>
            <a:r>
              <a:rPr lang="en-US" altLang="zh-TW" sz="1100" dirty="0" smtClean="0">
                <a:solidFill>
                  <a:srgbClr val="333399"/>
                </a:solidFill>
                <a:ea typeface="細明體" panose="02020509000000000000" pitchFamily="49" charset="-120"/>
              </a:rPr>
              <a:t>)</a:t>
            </a:r>
          </a:p>
          <a:p>
            <a:pPr>
              <a:lnSpc>
                <a:spcPts val="1200"/>
              </a:lnSpc>
              <a:spcBef>
                <a:spcPct val="0"/>
              </a:spcBef>
              <a:spcAft>
                <a:spcPts val="600"/>
              </a:spcAft>
              <a:buFontTx/>
              <a:buAutoNum type="arabicPeriod"/>
            </a:pPr>
            <a:r>
              <a:rPr lang="en-US" altLang="zh-TW" sz="1100" dirty="0" smtClean="0">
                <a:ea typeface="Microsoft YaHei" panose="020B0503020204020204" pitchFamily="34" charset="-122"/>
                <a:cs typeface="Times New Roman" panose="02020603050405020304" pitchFamily="18" charset="0"/>
              </a:rPr>
              <a:t>“</a:t>
            </a:r>
            <a:r>
              <a:rPr lang="zh-TW" altLang="en-US" sz="1100" dirty="0" smtClean="0">
                <a:latin typeface="細明體" panose="02020509000000000000" pitchFamily="49" charset="-120"/>
                <a:ea typeface="細明體" panose="02020509000000000000" pitchFamily="49" charset="-120"/>
                <a:cs typeface="Times New Roman" panose="02020603050405020304" pitchFamily="18" charset="0"/>
              </a:rPr>
              <a:t>港與內地實現服貿自由化</a:t>
            </a:r>
            <a:r>
              <a:rPr lang="en-US" altLang="zh-TW" sz="1100" dirty="0" smtClean="0">
                <a:ea typeface="Microsoft YaHei" panose="020B0503020204020204" pitchFamily="34" charset="-122"/>
                <a:cs typeface="Times New Roman" panose="02020603050405020304" pitchFamily="18" charset="0"/>
              </a:rPr>
              <a:t>” (</a:t>
            </a:r>
            <a:r>
              <a:rPr lang="zh-TW" altLang="en-US" sz="1100" dirty="0" smtClean="0">
                <a:cs typeface="Times New Roman" panose="02020603050405020304" pitchFamily="18" charset="0"/>
              </a:rPr>
              <a:t>香港商報</a:t>
            </a:r>
            <a:r>
              <a:rPr lang="zh-TW" altLang="en-US" sz="1100" dirty="0" smtClean="0">
                <a:ea typeface="Microsoft YaHei" panose="020B0503020204020204" pitchFamily="34" charset="-122"/>
              </a:rPr>
              <a:t>，</a:t>
            </a:r>
            <a:r>
              <a:rPr lang="en-US" altLang="zh-TW" sz="1100" dirty="0" smtClean="0"/>
              <a:t>2015</a:t>
            </a:r>
            <a:r>
              <a:rPr lang="zh-TW" altLang="en-US" sz="1100" dirty="0" smtClean="0"/>
              <a:t>年</a:t>
            </a:r>
            <a:r>
              <a:rPr lang="en-US" altLang="zh-TW" sz="1100" dirty="0" smtClean="0"/>
              <a:t>11</a:t>
            </a:r>
            <a:r>
              <a:rPr lang="zh-TW" altLang="en-US" sz="1100" dirty="0" smtClean="0"/>
              <a:t>月</a:t>
            </a:r>
            <a:r>
              <a:rPr lang="en-US" altLang="zh-TW" sz="1100" dirty="0" smtClean="0"/>
              <a:t>30</a:t>
            </a:r>
            <a:r>
              <a:rPr lang="zh-TW" altLang="en-US" sz="1100" dirty="0" smtClean="0"/>
              <a:t>日</a:t>
            </a:r>
            <a:r>
              <a:rPr lang="en-US" altLang="zh-TW" sz="1100" dirty="0" smtClean="0">
                <a:ea typeface="Microsoft YaHei" panose="020B0503020204020204" pitchFamily="34" charset="-122"/>
              </a:rPr>
              <a:t>)</a:t>
            </a:r>
          </a:p>
          <a:p>
            <a:pPr>
              <a:lnSpc>
                <a:spcPts val="1200"/>
              </a:lnSpc>
              <a:spcBef>
                <a:spcPct val="0"/>
              </a:spcBef>
              <a:spcAft>
                <a:spcPts val="600"/>
              </a:spcAft>
              <a:buFontTx/>
              <a:buAutoNum type="arabicPeriod"/>
            </a:pPr>
            <a:r>
              <a:rPr lang="en-US" altLang="zh-TW" sz="1100" dirty="0" smtClean="0">
                <a:ea typeface="Microsoft YaHei" panose="020B0503020204020204" pitchFamily="34" charset="-122"/>
              </a:rPr>
              <a:t>“</a:t>
            </a:r>
            <a:r>
              <a:rPr lang="zh-TW" altLang="en-US" sz="1100" dirty="0" smtClean="0">
                <a:latin typeface="細明體" panose="02020509000000000000" pitchFamily="49" charset="-120"/>
                <a:ea typeface="細明體" panose="02020509000000000000" pitchFamily="49" charset="-120"/>
              </a:rPr>
              <a:t>港要把握</a:t>
            </a:r>
            <a:r>
              <a:rPr lang="en-US" altLang="zh-HK" sz="1100" dirty="0" smtClean="0">
                <a:latin typeface="細明體" panose="02020509000000000000" pitchFamily="49" charset="-120"/>
                <a:ea typeface="細明體" panose="02020509000000000000" pitchFamily="49" charset="-120"/>
              </a:rPr>
              <a:t>CEPA</a:t>
            </a:r>
            <a:r>
              <a:rPr lang="zh-TW" altLang="en-US" sz="1100" dirty="0" smtClean="0">
                <a:latin typeface="細明體" panose="02020509000000000000" pitchFamily="49" charset="-120"/>
                <a:ea typeface="細明體" panose="02020509000000000000" pitchFamily="49" charset="-120"/>
              </a:rPr>
              <a:t>新機遇</a:t>
            </a:r>
            <a:r>
              <a:rPr lang="en-US" altLang="zh-TW" sz="1100" dirty="0" smtClean="0"/>
              <a:t>” (</a:t>
            </a:r>
            <a:r>
              <a:rPr lang="zh-TW" altLang="en-US" sz="1100" dirty="0" smtClean="0"/>
              <a:t>香港商報，</a:t>
            </a:r>
            <a:r>
              <a:rPr lang="en-US" altLang="zh-TW" sz="1100" dirty="0" smtClean="0"/>
              <a:t>2015</a:t>
            </a:r>
            <a:r>
              <a:rPr lang="zh-TW" altLang="en-US" sz="1100" dirty="0" smtClean="0"/>
              <a:t>年</a:t>
            </a:r>
            <a:r>
              <a:rPr lang="en-US" altLang="zh-TW" sz="1100" dirty="0" smtClean="0"/>
              <a:t>12</a:t>
            </a:r>
            <a:r>
              <a:rPr lang="zh-TW" altLang="en-US" sz="1100" dirty="0" smtClean="0"/>
              <a:t>月</a:t>
            </a:r>
            <a:r>
              <a:rPr lang="en-US" altLang="zh-TW" sz="1100" dirty="0" smtClean="0"/>
              <a:t>01</a:t>
            </a:r>
            <a:r>
              <a:rPr lang="zh-TW" altLang="en-US" sz="1100" dirty="0" smtClean="0"/>
              <a:t>日</a:t>
            </a:r>
            <a:r>
              <a:rPr lang="en-US" altLang="zh-TW" sz="1100" dirty="0" smtClean="0"/>
              <a:t>)</a:t>
            </a:r>
            <a:endParaRPr lang="en-US" altLang="zh-HK" sz="1100" dirty="0" smtClean="0"/>
          </a:p>
        </p:txBody>
      </p:sp>
      <p:sp>
        <p:nvSpPr>
          <p:cNvPr id="378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4FD36A0-F311-48CD-9E99-7DAE9F09B9BF}" type="slidenum">
              <a:rPr lang="en-US" altLang="zh-HK"/>
              <a:pPr/>
              <a:t>17</a:t>
            </a:fld>
            <a:endParaRPr lang="en-US"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zh-TW" altLang="en-US" smtClean="0"/>
              <a:t>教師</a:t>
            </a:r>
            <a:r>
              <a:rPr lang="zh-TW" altLang="zh-HK" smtClean="0"/>
              <a:t>可參考補充講義</a:t>
            </a:r>
            <a:r>
              <a:rPr lang="zh-TW" altLang="en-US" smtClean="0"/>
              <a:t>的</a:t>
            </a:r>
            <a:r>
              <a:rPr lang="zh-TW" altLang="zh-HK" smtClean="0"/>
              <a:t>詳細信息。</a:t>
            </a:r>
            <a:endParaRPr lang="en-US" altLang="zh-HK" sz="1400" smtClean="0"/>
          </a:p>
          <a:p>
            <a:pPr>
              <a:lnSpc>
                <a:spcPts val="1200"/>
              </a:lnSpc>
              <a:spcBef>
                <a:spcPct val="0"/>
              </a:spcBef>
              <a:spcAft>
                <a:spcPts val="600"/>
              </a:spcAft>
              <a:buFontTx/>
              <a:buAutoNum type="arabicPeriod"/>
            </a:pPr>
            <a:r>
              <a:rPr lang="en-US" altLang="zh-TW" smtClean="0"/>
              <a:t>《</a:t>
            </a:r>
            <a:r>
              <a:rPr lang="zh-TW" altLang="en-US" smtClean="0"/>
              <a:t>內地與香港關於建立更緊密經貿關係的安排</a:t>
            </a:r>
            <a:r>
              <a:rPr lang="en-US" altLang="zh-TW" smtClean="0"/>
              <a:t>》</a:t>
            </a:r>
            <a:r>
              <a:rPr lang="zh-TW" altLang="en-US" smtClean="0"/>
              <a:t>為香港經濟帶來裨益  </a:t>
            </a:r>
            <a:r>
              <a:rPr lang="en-US" altLang="zh-TW" smtClean="0"/>
              <a:t>(</a:t>
            </a:r>
            <a:r>
              <a:rPr lang="zh-TW" altLang="en-US" smtClean="0"/>
              <a:t>香港政府</a:t>
            </a:r>
            <a:r>
              <a:rPr lang="en-US" altLang="zh-TW" smtClean="0"/>
              <a:t>)</a:t>
            </a:r>
            <a:endParaRPr lang="en-US" altLang="zh-HK" smtClean="0"/>
          </a:p>
          <a:p>
            <a:pPr>
              <a:lnSpc>
                <a:spcPts val="1200"/>
              </a:lnSpc>
              <a:spcBef>
                <a:spcPct val="0"/>
              </a:spcBef>
              <a:spcAft>
                <a:spcPts val="600"/>
              </a:spcAft>
              <a:buFontTx/>
              <a:buAutoNum type="arabicPeriod"/>
            </a:pPr>
            <a:r>
              <a:rPr lang="en-US" altLang="zh-HK" smtClean="0"/>
              <a:t>CEPA</a:t>
            </a:r>
            <a:r>
              <a:rPr lang="zh-TW" altLang="en-US" smtClean="0">
                <a:latin typeface="細明體" panose="02020509000000000000" pitchFamily="49" charset="-120"/>
                <a:ea typeface="細明體" panose="02020509000000000000" pitchFamily="49" charset="-120"/>
              </a:rPr>
              <a:t>助力兩地創富就業 </a:t>
            </a:r>
            <a:r>
              <a:rPr lang="en-US" altLang="zh-TW" smtClean="0"/>
              <a:t>(</a:t>
            </a:r>
            <a:r>
              <a:rPr lang="zh-TW" altLang="en-US" smtClean="0"/>
              <a:t>香港商報評論，</a:t>
            </a:r>
            <a:r>
              <a:rPr lang="en-US" altLang="zh-TW" smtClean="0"/>
              <a:t>2015</a:t>
            </a:r>
            <a:r>
              <a:rPr lang="zh-TW" altLang="en-US" smtClean="0"/>
              <a:t>年</a:t>
            </a:r>
            <a:r>
              <a:rPr lang="en-US" altLang="zh-TW" smtClean="0"/>
              <a:t>11</a:t>
            </a:r>
            <a:r>
              <a:rPr lang="zh-TW" altLang="en-US" smtClean="0"/>
              <a:t>月</a:t>
            </a:r>
            <a:r>
              <a:rPr lang="en-US" altLang="zh-TW" smtClean="0"/>
              <a:t>28</a:t>
            </a:r>
            <a:r>
              <a:rPr lang="zh-TW" altLang="en-US" smtClean="0"/>
              <a:t>日</a:t>
            </a:r>
            <a:r>
              <a:rPr lang="en-US" altLang="zh-TW" smtClean="0"/>
              <a:t>)</a:t>
            </a:r>
          </a:p>
          <a:p>
            <a:pPr>
              <a:lnSpc>
                <a:spcPts val="1200"/>
              </a:lnSpc>
              <a:spcBef>
                <a:spcPct val="0"/>
              </a:spcBef>
              <a:spcAft>
                <a:spcPts val="600"/>
              </a:spcAft>
              <a:buFontTx/>
              <a:buAutoNum type="arabicPeriod"/>
            </a:pPr>
            <a:r>
              <a:rPr lang="en-US" altLang="zh-TW" smtClean="0">
                <a:solidFill>
                  <a:srgbClr val="333399"/>
                </a:solidFill>
                <a:ea typeface="細明體" panose="02020509000000000000" pitchFamily="49" charset="-120"/>
              </a:rPr>
              <a:t>“</a:t>
            </a:r>
            <a:r>
              <a:rPr lang="zh-TW" altLang="en-US" smtClean="0">
                <a:solidFill>
                  <a:srgbClr val="333399"/>
                </a:solidFill>
                <a:ea typeface="細明體" panose="02020509000000000000" pitchFamily="49" charset="-120"/>
              </a:rPr>
              <a:t>抓緊優惠商機爭取更大開放</a:t>
            </a:r>
            <a:r>
              <a:rPr lang="en-US" altLang="zh-TW" smtClean="0">
                <a:solidFill>
                  <a:srgbClr val="333399"/>
                </a:solidFill>
                <a:ea typeface="細明體" panose="02020509000000000000" pitchFamily="49" charset="-120"/>
              </a:rPr>
              <a:t>”  (</a:t>
            </a:r>
            <a:r>
              <a:rPr lang="zh-TW" altLang="en-US" smtClean="0">
                <a:solidFill>
                  <a:srgbClr val="333399"/>
                </a:solidFill>
                <a:ea typeface="細明體" panose="02020509000000000000" pitchFamily="49" charset="-120"/>
              </a:rPr>
              <a:t>星島日報，</a:t>
            </a:r>
            <a:r>
              <a:rPr lang="en-US" altLang="zh-TW" smtClean="0"/>
              <a:t>2015</a:t>
            </a:r>
            <a:r>
              <a:rPr lang="zh-TW" altLang="en-US" smtClean="0"/>
              <a:t>年</a:t>
            </a:r>
            <a:r>
              <a:rPr lang="en-US" altLang="zh-TW" smtClean="0"/>
              <a:t>11</a:t>
            </a:r>
            <a:r>
              <a:rPr lang="zh-TW" altLang="en-US" smtClean="0"/>
              <a:t>月</a:t>
            </a:r>
            <a:r>
              <a:rPr lang="en-US" altLang="zh-TW" smtClean="0"/>
              <a:t>28</a:t>
            </a:r>
            <a:r>
              <a:rPr lang="zh-TW" altLang="en-US" smtClean="0"/>
              <a:t>日</a:t>
            </a:r>
            <a:r>
              <a:rPr lang="en-US" altLang="zh-TW" smtClean="0">
                <a:solidFill>
                  <a:srgbClr val="333399"/>
                </a:solidFill>
                <a:ea typeface="細明體" panose="02020509000000000000" pitchFamily="49" charset="-120"/>
              </a:rPr>
              <a:t>)</a:t>
            </a:r>
          </a:p>
          <a:p>
            <a:pPr>
              <a:lnSpc>
                <a:spcPts val="1200"/>
              </a:lnSpc>
              <a:spcBef>
                <a:spcPct val="0"/>
              </a:spcBef>
              <a:spcAft>
                <a:spcPts val="600"/>
              </a:spcAft>
              <a:buFontTx/>
              <a:buAutoNum type="arabicPeriod"/>
            </a:pPr>
            <a:r>
              <a:rPr lang="en-US" altLang="zh-TW" smtClean="0">
                <a:ea typeface="Microsoft YaHei" panose="020B0503020204020204" pitchFamily="34" charset="-122"/>
                <a:cs typeface="Times New Roman" panose="02020603050405020304" pitchFamily="18" charset="0"/>
              </a:rPr>
              <a:t>“</a:t>
            </a:r>
            <a:r>
              <a:rPr lang="zh-TW" altLang="en-US" smtClean="0">
                <a:latin typeface="細明體" panose="02020509000000000000" pitchFamily="49" charset="-120"/>
                <a:ea typeface="細明體" panose="02020509000000000000" pitchFamily="49" charset="-120"/>
                <a:cs typeface="Times New Roman" panose="02020603050405020304" pitchFamily="18" charset="0"/>
              </a:rPr>
              <a:t>港與內地實現服貿自由化</a:t>
            </a:r>
            <a:r>
              <a:rPr lang="en-US" altLang="zh-TW" smtClean="0">
                <a:ea typeface="Microsoft YaHei" panose="020B0503020204020204" pitchFamily="34" charset="-122"/>
                <a:cs typeface="Times New Roman" panose="02020603050405020304" pitchFamily="18" charset="0"/>
              </a:rPr>
              <a:t>” (</a:t>
            </a:r>
            <a:r>
              <a:rPr lang="zh-TW" altLang="en-US" smtClean="0"/>
              <a:t>香港商報</a:t>
            </a:r>
            <a:r>
              <a:rPr lang="zh-TW" altLang="en-US" smtClean="0">
                <a:ea typeface="Microsoft YaHei" panose="020B0503020204020204" pitchFamily="34" charset="-122"/>
              </a:rPr>
              <a:t>，</a:t>
            </a:r>
            <a:r>
              <a:rPr lang="en-US" altLang="zh-TW" smtClean="0"/>
              <a:t>2015</a:t>
            </a:r>
            <a:r>
              <a:rPr lang="zh-TW" altLang="en-US" smtClean="0"/>
              <a:t>年</a:t>
            </a:r>
            <a:r>
              <a:rPr lang="en-US" altLang="zh-TW" smtClean="0"/>
              <a:t>11</a:t>
            </a:r>
            <a:r>
              <a:rPr lang="zh-TW" altLang="en-US" smtClean="0"/>
              <a:t>月</a:t>
            </a:r>
            <a:r>
              <a:rPr lang="en-US" altLang="zh-TW" smtClean="0"/>
              <a:t>30</a:t>
            </a:r>
            <a:r>
              <a:rPr lang="zh-TW" altLang="en-US" smtClean="0"/>
              <a:t>日</a:t>
            </a:r>
            <a:r>
              <a:rPr lang="en-US" altLang="zh-TW" smtClean="0">
                <a:ea typeface="Microsoft YaHei" panose="020B0503020204020204" pitchFamily="34" charset="-122"/>
              </a:rPr>
              <a:t>)</a:t>
            </a:r>
          </a:p>
          <a:p>
            <a:pPr>
              <a:lnSpc>
                <a:spcPts val="1200"/>
              </a:lnSpc>
              <a:spcBef>
                <a:spcPct val="0"/>
              </a:spcBef>
              <a:spcAft>
                <a:spcPts val="600"/>
              </a:spcAft>
              <a:buFontTx/>
              <a:buAutoNum type="arabicPeriod"/>
            </a:pPr>
            <a:r>
              <a:rPr lang="en-US" altLang="zh-TW" smtClean="0">
                <a:ea typeface="Microsoft YaHei" panose="020B0503020204020204" pitchFamily="34" charset="-122"/>
              </a:rPr>
              <a:t>“</a:t>
            </a:r>
            <a:r>
              <a:rPr lang="zh-TW" altLang="en-US" smtClean="0">
                <a:latin typeface="細明體" panose="02020509000000000000" pitchFamily="49" charset="-120"/>
                <a:ea typeface="細明體" panose="02020509000000000000" pitchFamily="49" charset="-120"/>
              </a:rPr>
              <a:t>港要把握</a:t>
            </a:r>
            <a:r>
              <a:rPr lang="en-US" altLang="zh-HK" smtClean="0">
                <a:latin typeface="細明體" panose="02020509000000000000" pitchFamily="49" charset="-120"/>
                <a:ea typeface="細明體" panose="02020509000000000000" pitchFamily="49" charset="-120"/>
              </a:rPr>
              <a:t>CEPA</a:t>
            </a:r>
            <a:r>
              <a:rPr lang="zh-TW" altLang="en-US" smtClean="0">
                <a:latin typeface="細明體" panose="02020509000000000000" pitchFamily="49" charset="-120"/>
                <a:ea typeface="細明體" panose="02020509000000000000" pitchFamily="49" charset="-120"/>
              </a:rPr>
              <a:t>新機遇</a:t>
            </a:r>
            <a:r>
              <a:rPr lang="en-US" altLang="zh-TW" smtClean="0"/>
              <a:t>” (</a:t>
            </a:r>
            <a:r>
              <a:rPr lang="zh-TW" altLang="en-US" smtClean="0"/>
              <a:t>香港商報，</a:t>
            </a:r>
            <a:r>
              <a:rPr lang="en-US" altLang="zh-TW" smtClean="0"/>
              <a:t>2015</a:t>
            </a:r>
            <a:r>
              <a:rPr lang="zh-TW" altLang="en-US" smtClean="0"/>
              <a:t>年</a:t>
            </a:r>
            <a:r>
              <a:rPr lang="en-US" altLang="zh-TW" smtClean="0"/>
              <a:t>12</a:t>
            </a:r>
            <a:r>
              <a:rPr lang="zh-TW" altLang="en-US" smtClean="0"/>
              <a:t>月</a:t>
            </a:r>
            <a:r>
              <a:rPr lang="en-US" altLang="zh-TW" smtClean="0"/>
              <a:t>01</a:t>
            </a:r>
            <a:r>
              <a:rPr lang="zh-TW" altLang="en-US" smtClean="0"/>
              <a:t>日</a:t>
            </a:r>
            <a:r>
              <a:rPr lang="en-US" altLang="zh-TW" smtClean="0"/>
              <a:t>)</a:t>
            </a:r>
            <a:endParaRPr lang="en-US" altLang="zh-HK" smtClean="0"/>
          </a:p>
        </p:txBody>
      </p:sp>
      <p:sp>
        <p:nvSpPr>
          <p:cNvPr id="399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FC07C14-DCF3-4B81-B0F9-F40704D7D278}" type="slidenum">
              <a:rPr lang="en-US" altLang="zh-HK"/>
              <a:pPr/>
              <a:t>18</a:t>
            </a:fld>
            <a:endParaRPr lang="en-US" altLang="zh-H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19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B2711E0-B28C-4814-AE51-49B5860E29CB}" type="slidenum">
              <a:rPr lang="en-US" altLang="zh-HK"/>
              <a:pPr/>
              <a:t>19</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教師重溫甚麼是商業和香港的工業結構。</a:t>
            </a:r>
            <a:endParaRPr lang="en-US" altLang="en-US" smtClean="0"/>
          </a:p>
        </p:txBody>
      </p:sp>
      <p:sp>
        <p:nvSpPr>
          <p:cNvPr id="71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511FC99-1069-4449-99D8-E825A61FC109}" type="slidenum">
              <a:rPr lang="en-US" altLang="zh-HK"/>
              <a:pPr/>
              <a:t>2</a:t>
            </a:fld>
            <a:endParaRPr lang="en-US" altLang="zh-H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教師分發新聞公報 「</a:t>
            </a:r>
            <a:r>
              <a:rPr lang="en-US" altLang="zh-TW" smtClean="0"/>
              <a:t>《</a:t>
            </a:r>
            <a:r>
              <a:rPr lang="zh-TW" altLang="en-US" smtClean="0"/>
              <a:t>內地與香港關於建立更緊密經貿關係的安排</a:t>
            </a:r>
            <a:r>
              <a:rPr lang="en-US" altLang="zh-TW" smtClean="0"/>
              <a:t>》</a:t>
            </a:r>
            <a:r>
              <a:rPr lang="zh-TW" altLang="en-US" smtClean="0"/>
              <a:t>框架下簽署新協議以基本實現內地與香港服務貿易自由化」，工業貿易署，</a:t>
            </a:r>
            <a:r>
              <a:rPr lang="en-US" altLang="zh-HK" smtClean="0"/>
              <a:t>2015</a:t>
            </a:r>
            <a:r>
              <a:rPr lang="zh-TW" altLang="en-US" smtClean="0"/>
              <a:t>年</a:t>
            </a:r>
            <a:r>
              <a:rPr lang="en-US" altLang="zh-TW" smtClean="0"/>
              <a:t>11</a:t>
            </a:r>
            <a:r>
              <a:rPr lang="zh-TW" altLang="en-US" smtClean="0"/>
              <a:t>月</a:t>
            </a:r>
            <a:r>
              <a:rPr lang="en-US" altLang="zh-TW" smtClean="0"/>
              <a:t>27</a:t>
            </a:r>
            <a:r>
              <a:rPr lang="zh-TW" altLang="en-US" smtClean="0"/>
              <a:t>日。</a:t>
            </a:r>
            <a:endParaRPr lang="en-US" altLang="en-US" smtClean="0"/>
          </a:p>
          <a:p>
            <a:pPr>
              <a:spcBef>
                <a:spcPct val="0"/>
              </a:spcBef>
            </a:pPr>
            <a:endParaRPr lang="en-US" altLang="en-US" smtClean="0"/>
          </a:p>
          <a:p>
            <a:pPr>
              <a:spcBef>
                <a:spcPct val="0"/>
              </a:spcBef>
            </a:pPr>
            <a:r>
              <a:rPr lang="zh-TW" altLang="en-US" smtClean="0"/>
              <a:t>學生可分組或在家中完成</a:t>
            </a:r>
            <a:r>
              <a:rPr lang="zh-TW" altLang="en-US" b="1" smtClean="0"/>
              <a:t>工作紙 </a:t>
            </a:r>
            <a:r>
              <a:rPr lang="en-US" altLang="zh-TW" b="1" smtClean="0"/>
              <a:t>(4)</a:t>
            </a:r>
            <a:r>
              <a:rPr lang="zh-TW" altLang="en-US" smtClean="0"/>
              <a:t>。</a:t>
            </a:r>
            <a:endParaRPr lang="en-US" altLang="en-US" smtClean="0"/>
          </a:p>
        </p:txBody>
      </p:sp>
      <p:sp>
        <p:nvSpPr>
          <p:cNvPr id="440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1BC2C64-0369-42A6-9B0E-931252D60F16}" type="slidenum">
              <a:rPr lang="en-US" altLang="zh-HK"/>
              <a:pPr/>
              <a:t>20</a:t>
            </a:fld>
            <a:endParaRPr lang="en-US"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60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8B47F4A-3B36-4FF1-90AB-886B2DABD4CC}" type="slidenum">
              <a:rPr lang="en-US" altLang="zh-HK"/>
              <a:pPr/>
              <a:t>21</a:t>
            </a:fld>
            <a:endParaRPr lang="en-US" altLang="zh-H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81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67D9347-A66F-4230-AD27-0A08618B427D}" type="slidenum">
              <a:rPr lang="en-US" altLang="zh-HK"/>
              <a:pPr/>
              <a:t>22</a:t>
            </a:fld>
            <a:endParaRPr lang="en-US" altLang="zh-H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b="1" smtClean="0"/>
              <a:t>[</a:t>
            </a:r>
            <a:r>
              <a:rPr lang="zh-CN" altLang="en-US" b="1" smtClean="0"/>
              <a:t>補充參考</a:t>
            </a:r>
            <a:r>
              <a:rPr lang="zh-TW" altLang="en-US" b="1" smtClean="0"/>
              <a:t>資料</a:t>
            </a:r>
            <a:r>
              <a:rPr lang="en-US" altLang="zh-TW" b="1" smtClean="0"/>
              <a:t>]</a:t>
            </a:r>
          </a:p>
          <a:p>
            <a:pPr>
              <a:spcBef>
                <a:spcPct val="0"/>
              </a:spcBef>
            </a:pPr>
            <a:endParaRPr lang="en-US" altLang="zh-TW" i="1" smtClean="0"/>
          </a:p>
          <a:p>
            <a:pPr>
              <a:spcBef>
                <a:spcPct val="0"/>
              </a:spcBef>
            </a:pPr>
            <a:r>
              <a:rPr lang="zh-TW" altLang="en-US" smtClean="0"/>
              <a:t>該協議在多個重要業界有開放措施，這些開放措施進一步覆蓋整個中國大陸。國民待遇可以適用於香港的</a:t>
            </a:r>
            <a:r>
              <a:rPr lang="en-US" altLang="zh-TW" smtClean="0"/>
              <a:t>62</a:t>
            </a:r>
            <a:r>
              <a:rPr lang="zh-TW" altLang="en-US" smtClean="0"/>
              <a:t>個業界。</a:t>
            </a:r>
          </a:p>
          <a:p>
            <a:pPr>
              <a:spcBef>
                <a:spcPct val="0"/>
              </a:spcBef>
            </a:pPr>
            <a:endParaRPr lang="zh-TW" altLang="en-US" smtClean="0"/>
          </a:p>
          <a:p>
            <a:pPr>
              <a:spcBef>
                <a:spcPct val="0"/>
              </a:spcBef>
            </a:pPr>
            <a:r>
              <a:rPr lang="zh-TW" altLang="en-US" smtClean="0"/>
              <a:t>減少在跨境服務和文化及電信領域的正面清單上的限制性措施。進一步開放的業界還包括法律、會計、保險、證券、銀行、運輸、視訊等。</a:t>
            </a:r>
            <a:endParaRPr lang="en-US" altLang="en-US" smtClean="0"/>
          </a:p>
        </p:txBody>
      </p:sp>
      <p:sp>
        <p:nvSpPr>
          <p:cNvPr id="501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BDCD94-A2CB-4FB8-BA8F-8DC04338FDF6}" type="slidenum">
              <a:rPr lang="en-US" altLang="zh-HK"/>
              <a:pPr/>
              <a:t>23</a:t>
            </a:fld>
            <a:endParaRPr lang="en-US" altLang="zh-H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a:p>
            <a:pPr>
              <a:spcBef>
                <a:spcPct val="0"/>
              </a:spcBef>
            </a:pPr>
            <a:endParaRPr lang="en-US" altLang="zh-HK" smtClean="0"/>
          </a:p>
        </p:txBody>
      </p:sp>
      <p:sp>
        <p:nvSpPr>
          <p:cNvPr id="522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6D9BFA-2E93-4E71-B4B9-6A0AF0131A92}" type="slidenum">
              <a:rPr lang="en-US" altLang="zh-HK"/>
              <a:pPr/>
              <a:t>24</a:t>
            </a:fld>
            <a:endParaRPr lang="en-US" altLang="zh-H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542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AE70EE0-54CD-4C7D-A81B-BE804A8483DC}" type="slidenum">
              <a:rPr lang="en-US" altLang="zh-HK"/>
              <a:pPr/>
              <a:t>25</a:t>
            </a:fld>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教師請學生形容香港經濟的主要特性。</a:t>
            </a:r>
            <a:endParaRPr lang="en-US" altLang="zh-HK" smtClean="0"/>
          </a:p>
          <a:p>
            <a:pPr>
              <a:spcBef>
                <a:spcPct val="0"/>
              </a:spcBef>
            </a:pPr>
            <a:endParaRPr lang="en-US" altLang="en-US" smtClean="0"/>
          </a:p>
        </p:txBody>
      </p:sp>
      <p:sp>
        <p:nvSpPr>
          <p:cNvPr id="92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49C36DE-7CE9-4EB9-AABD-2AA0A726948F}" type="slidenum">
              <a:rPr lang="en-US" altLang="zh-HK"/>
              <a:pPr/>
              <a:t>3</a:t>
            </a:fld>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 typeface="Wingdings" panose="05000000000000000000" pitchFamily="2" charset="2"/>
              <a:buNone/>
            </a:pPr>
            <a:r>
              <a:rPr lang="zh-TW" altLang="en-US" smtClean="0"/>
              <a:t>教師總結</a:t>
            </a:r>
            <a:r>
              <a:rPr lang="en-US" altLang="zh-HK" smtClean="0"/>
              <a:t>:</a:t>
            </a:r>
          </a:p>
          <a:p>
            <a:pPr>
              <a:spcBef>
                <a:spcPct val="0"/>
              </a:spcBef>
              <a:buFont typeface="Wingdings" panose="05000000000000000000" pitchFamily="2" charset="2"/>
              <a:buNone/>
            </a:pPr>
            <a:endParaRPr lang="en-US" altLang="en-US" smtClean="0"/>
          </a:p>
          <a:p>
            <a:pPr>
              <a:spcBef>
                <a:spcPct val="0"/>
              </a:spcBef>
              <a:buFont typeface="Wingdings" panose="05000000000000000000" pitchFamily="2" charset="2"/>
              <a:buChar char="§"/>
            </a:pPr>
            <a:r>
              <a:rPr lang="zh-TW" altLang="en-US" smtClean="0"/>
              <a:t>缺乏天然資源 </a:t>
            </a:r>
            <a:r>
              <a:rPr lang="en-US" altLang="zh-TW" smtClean="0"/>
              <a:t>– </a:t>
            </a:r>
            <a:r>
              <a:rPr lang="zh-TW" altLang="en-US" i="1" smtClean="0"/>
              <a:t>初級生產所佔比重不高，沒有足夠的土地給大型製造工廠</a:t>
            </a:r>
          </a:p>
          <a:p>
            <a:pPr>
              <a:spcBef>
                <a:spcPct val="0"/>
              </a:spcBef>
              <a:buFont typeface="Wingdings" panose="05000000000000000000" pitchFamily="2" charset="2"/>
              <a:buChar char="§"/>
            </a:pPr>
            <a:r>
              <a:rPr lang="zh-TW" altLang="en-US" smtClean="0"/>
              <a:t>依賴對外貿易 </a:t>
            </a:r>
            <a:r>
              <a:rPr lang="en-US" altLang="zh-TW" smtClean="0"/>
              <a:t>– </a:t>
            </a:r>
            <a:r>
              <a:rPr lang="zh-TW" altLang="en-US" i="1" smtClean="0"/>
              <a:t>香港經濟以出口主導，因為缺乏天然資源，所以依賴與其他國家的貿易，並需要出口產品和服務，賺取外匯用來支付其進口商品或服務</a:t>
            </a:r>
            <a:endParaRPr lang="en-US" altLang="zh-TW" i="1" smtClean="0"/>
          </a:p>
          <a:p>
            <a:pPr>
              <a:spcBef>
                <a:spcPct val="0"/>
              </a:spcBef>
              <a:buFont typeface="Wingdings" panose="05000000000000000000" pitchFamily="2" charset="2"/>
              <a:buChar char="§"/>
            </a:pPr>
            <a:r>
              <a:rPr lang="zh-TW" altLang="en-US" smtClean="0"/>
              <a:t>沒有外匯管制 </a:t>
            </a:r>
            <a:r>
              <a:rPr lang="en-US" altLang="zh-TW" smtClean="0"/>
              <a:t>– </a:t>
            </a:r>
            <a:r>
              <a:rPr lang="zh-TW" altLang="en-US" i="1" smtClean="0"/>
              <a:t>資金可以自由流入及流出</a:t>
            </a:r>
          </a:p>
          <a:p>
            <a:pPr>
              <a:spcBef>
                <a:spcPct val="0"/>
              </a:spcBef>
              <a:buFont typeface="Wingdings" panose="05000000000000000000" pitchFamily="2" charset="2"/>
              <a:buChar char="§"/>
            </a:pPr>
            <a:r>
              <a:rPr lang="zh-TW" altLang="en-US" smtClean="0"/>
              <a:t>健全的法制和稅制 </a:t>
            </a:r>
            <a:r>
              <a:rPr lang="en-US" altLang="zh-TW" smtClean="0"/>
              <a:t>– </a:t>
            </a:r>
            <a:r>
              <a:rPr lang="zh-TW" altLang="en-US" i="1" smtClean="0"/>
              <a:t>法制既健全又獨立於內地；稅率相對較低，無銷售稅</a:t>
            </a:r>
            <a:r>
              <a:rPr lang="en-US" altLang="zh-TW" i="1" smtClean="0"/>
              <a:t>/</a:t>
            </a:r>
            <a:r>
              <a:rPr lang="zh-TW" altLang="en-US" i="1" smtClean="0"/>
              <a:t>增值稅</a:t>
            </a:r>
          </a:p>
          <a:p>
            <a:pPr>
              <a:spcBef>
                <a:spcPct val="0"/>
              </a:spcBef>
              <a:buFont typeface="Wingdings" panose="05000000000000000000" pitchFamily="2" charset="2"/>
              <a:buChar char="§"/>
            </a:pPr>
            <a:r>
              <a:rPr lang="zh-TW" altLang="en-US" smtClean="0"/>
              <a:t>高效的基礎設施和通訊系統 </a:t>
            </a:r>
            <a:r>
              <a:rPr lang="en-US" altLang="zh-TW" smtClean="0"/>
              <a:t>–</a:t>
            </a:r>
            <a:r>
              <a:rPr lang="en-US" altLang="zh-TW" i="1" smtClean="0"/>
              <a:t> </a:t>
            </a:r>
            <a:r>
              <a:rPr lang="zh-TW" altLang="en-US" i="1" smtClean="0"/>
              <a:t>高效的交通網絡如機場和先進的通訊設施，有利於信息的自由流通</a:t>
            </a:r>
          </a:p>
          <a:p>
            <a:pPr>
              <a:spcBef>
                <a:spcPct val="0"/>
              </a:spcBef>
              <a:buFont typeface="Wingdings" panose="05000000000000000000" pitchFamily="2" charset="2"/>
              <a:buChar char="§"/>
            </a:pPr>
            <a:r>
              <a:rPr lang="zh-TW" altLang="en-US" smtClean="0"/>
              <a:t>自由及開放的經濟 </a:t>
            </a:r>
            <a:r>
              <a:rPr lang="en-US" altLang="zh-TW" smtClean="0"/>
              <a:t>– </a:t>
            </a:r>
            <a:r>
              <a:rPr lang="zh-TW" altLang="en-US" i="1" smtClean="0"/>
              <a:t>香港政府基本上一直採取積極不干預政策；貿易沒有障礙</a:t>
            </a:r>
            <a:endParaRPr lang="en-US" altLang="en-US" i="1" smtClean="0"/>
          </a:p>
        </p:txBody>
      </p:sp>
      <p:sp>
        <p:nvSpPr>
          <p:cNvPr id="112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36335A2-9038-40E3-A596-D4C8B27EF99B}" type="slidenum">
              <a:rPr lang="en-US" altLang="zh-HK"/>
              <a:pPr/>
              <a:t>4</a:t>
            </a:fld>
            <a:endParaRPr lang="en-US" altLang="zh-H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Wingdings" pitchFamily="2" charset="2"/>
              <a:buNone/>
              <a:defRPr/>
            </a:pPr>
            <a:r>
              <a:rPr lang="zh-TW" altLang="en-US" dirty="0">
                <a:latin typeface="+mj-lt"/>
              </a:rPr>
              <a:t>教師進一步解釋自由市場經濟的主要特點：</a:t>
            </a:r>
          </a:p>
          <a:p>
            <a:pPr fontAlgn="auto">
              <a:spcBef>
                <a:spcPts val="0"/>
              </a:spcBef>
              <a:spcAft>
                <a:spcPts val="0"/>
              </a:spcAft>
              <a:buFont typeface="Wingdings" pitchFamily="2" charset="2"/>
              <a:buNone/>
              <a:defRPr/>
            </a:pPr>
            <a:endParaRPr lang="zh-TW" altLang="en-US" dirty="0">
              <a:latin typeface="+mj-lt"/>
            </a:endParaRPr>
          </a:p>
          <a:p>
            <a:pPr marL="171450" indent="-171450" fontAlgn="auto">
              <a:spcBef>
                <a:spcPts val="0"/>
              </a:spcBef>
              <a:spcAft>
                <a:spcPts val="0"/>
              </a:spcAft>
              <a:buFont typeface="Arial" panose="020B0604020202020204" pitchFamily="34" charset="0"/>
              <a:buChar char="•"/>
              <a:defRPr/>
            </a:pPr>
            <a:r>
              <a:rPr lang="zh-TW" altLang="en-US" dirty="0">
                <a:latin typeface="+mj-lt"/>
              </a:rPr>
              <a:t>市場能有效運作，有賴於需求和供應 </a:t>
            </a:r>
            <a:r>
              <a:rPr lang="en-US" altLang="zh-TW" dirty="0">
                <a:latin typeface="+mj-lt"/>
              </a:rPr>
              <a:t>- </a:t>
            </a:r>
            <a:r>
              <a:rPr lang="zh-TW" altLang="en-US" dirty="0">
                <a:latin typeface="+mj-lt"/>
              </a:rPr>
              <a:t>「無形之手」</a:t>
            </a:r>
            <a:r>
              <a:rPr lang="en-US" altLang="zh-TW" dirty="0">
                <a:latin typeface="+mj-lt"/>
              </a:rPr>
              <a:t>- </a:t>
            </a:r>
            <a:r>
              <a:rPr lang="zh-TW" altLang="en-US" dirty="0">
                <a:latin typeface="+mj-lt"/>
              </a:rPr>
              <a:t>商品和服務的價格由買賣雙方決定。</a:t>
            </a:r>
          </a:p>
          <a:p>
            <a:pPr marL="171450" indent="-171450" fontAlgn="auto">
              <a:spcBef>
                <a:spcPts val="0"/>
              </a:spcBef>
              <a:spcAft>
                <a:spcPts val="0"/>
              </a:spcAft>
              <a:buFont typeface="Arial" panose="020B0604020202020204" pitchFamily="34" charset="0"/>
              <a:buChar char="•"/>
              <a:defRPr/>
            </a:pPr>
            <a:r>
              <a:rPr lang="zh-TW" altLang="en-US" dirty="0">
                <a:latin typeface="+mj-lt"/>
              </a:rPr>
              <a:t>競爭自由，香港主要採用資本主義</a:t>
            </a:r>
            <a:r>
              <a:rPr lang="en-US" altLang="zh-TW" dirty="0">
                <a:latin typeface="+mj-lt"/>
              </a:rPr>
              <a:t>/</a:t>
            </a:r>
            <a:r>
              <a:rPr lang="zh-TW" altLang="en-US" dirty="0">
                <a:latin typeface="+mj-lt"/>
              </a:rPr>
              <a:t>市場經濟，生產者自由地生產和銷售，</a:t>
            </a:r>
            <a:r>
              <a:rPr lang="zh-TW" altLang="en-US" dirty="0"/>
              <a:t>以追求私人利潤</a:t>
            </a:r>
            <a:r>
              <a:rPr lang="zh-TW" altLang="en-US" dirty="0">
                <a:latin typeface="+mj-lt"/>
              </a:rPr>
              <a:t>。</a:t>
            </a:r>
          </a:p>
          <a:p>
            <a:pPr marL="171450" indent="-171450" fontAlgn="auto">
              <a:spcBef>
                <a:spcPts val="0"/>
              </a:spcBef>
              <a:spcAft>
                <a:spcPts val="0"/>
              </a:spcAft>
              <a:buFont typeface="Arial" panose="020B0604020202020204" pitchFamily="34" charset="0"/>
              <a:buChar char="•"/>
              <a:defRPr/>
            </a:pPr>
            <a:r>
              <a:rPr lang="zh-TW" altLang="en-US" dirty="0">
                <a:latin typeface="+mj-lt"/>
              </a:rPr>
              <a:t>雖然最近行政長官提出採取一些「積極措施」，以及「市場推動者」的需要（適度有為），但</a:t>
            </a:r>
            <a:r>
              <a:rPr lang="zh-TW" altLang="en-US" dirty="0"/>
              <a:t>香港基本上還是以政府不干預（大市場、小政府）主導</a:t>
            </a:r>
            <a:r>
              <a:rPr lang="zh-TW" altLang="en-US" dirty="0">
                <a:latin typeface="+mj-lt"/>
              </a:rPr>
              <a:t>。</a:t>
            </a:r>
            <a:endParaRPr lang="en-US" dirty="0">
              <a:latin typeface="+mj-lt"/>
            </a:endParaRPr>
          </a:p>
        </p:txBody>
      </p:sp>
      <p:sp>
        <p:nvSpPr>
          <p:cNvPr id="133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DDEE30F-F954-4D41-B997-2B3054CD4632}" type="slidenum">
              <a:rPr lang="en-US" altLang="zh-HK"/>
              <a:pPr/>
              <a:t>5</a:t>
            </a:fld>
            <a:endParaRPr lang="en-US"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教師請學生考慮</a:t>
            </a:r>
            <a:r>
              <a:rPr lang="zh-CN" altLang="en-US" smtClean="0"/>
              <a:t>到</a:t>
            </a:r>
            <a:r>
              <a:rPr lang="zh-TW" altLang="en-US" smtClean="0"/>
              <a:t>香港</a:t>
            </a:r>
            <a:r>
              <a:rPr lang="zh-CN" altLang="en-US" smtClean="0"/>
              <a:t>的</a:t>
            </a:r>
            <a:r>
              <a:rPr lang="zh-TW" altLang="en-US" smtClean="0"/>
              <a:t>經濟</a:t>
            </a:r>
            <a:r>
              <a:rPr lang="zh-CN" altLang="en-US" smtClean="0"/>
              <a:t>獨特</a:t>
            </a:r>
            <a:r>
              <a:rPr lang="zh-TW" altLang="en-US" smtClean="0"/>
              <a:t>性</a:t>
            </a:r>
            <a:r>
              <a:rPr lang="zh-TW" altLang="en-US" smtClean="0">
                <a:solidFill>
                  <a:srgbClr val="000000"/>
                </a:solidFill>
              </a:rPr>
              <a:t>，</a:t>
            </a:r>
            <a:r>
              <a:rPr lang="zh-TW" altLang="en-US" smtClean="0"/>
              <a:t>想想外國公司在香港設立公司有</a:t>
            </a:r>
            <a:r>
              <a:rPr lang="zh-CN" altLang="en-US" smtClean="0"/>
              <a:t>什麼有</a:t>
            </a:r>
            <a:r>
              <a:rPr lang="zh-TW" altLang="en-US" smtClean="0"/>
              <a:t>利因素。</a:t>
            </a:r>
          </a:p>
        </p:txBody>
      </p:sp>
      <p:sp>
        <p:nvSpPr>
          <p:cNvPr id="1536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F5830E9-BCD8-4460-91FA-A19BB8E9AC98}" type="slidenum">
              <a:rPr lang="en-US" altLang="zh-HK"/>
              <a:pPr/>
              <a:t>6</a:t>
            </a:fld>
            <a:endParaRPr lang="en-US"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教師說明</a:t>
            </a:r>
            <a:r>
              <a:rPr lang="zh-TW" altLang="zh-HK" smtClean="0"/>
              <a:t>外國企業</a:t>
            </a:r>
            <a:r>
              <a:rPr lang="zh-TW" altLang="en-US" smtClean="0"/>
              <a:t>只要在</a:t>
            </a:r>
            <a:r>
              <a:rPr lang="zh-TW" altLang="zh-HK" smtClean="0"/>
              <a:t>香港</a:t>
            </a:r>
            <a:r>
              <a:rPr lang="zh-TW" altLang="en-US" smtClean="0"/>
              <a:t>這個</a:t>
            </a:r>
            <a:r>
              <a:rPr lang="zh-TW" altLang="zh-HK" smtClean="0"/>
              <a:t>國際城市設立辦事處或經營單位</a:t>
            </a:r>
            <a:r>
              <a:rPr lang="zh-TW" altLang="en-US" smtClean="0"/>
              <a:t>，就能</a:t>
            </a:r>
            <a:r>
              <a:rPr lang="zh-TW" altLang="zh-HK" smtClean="0"/>
              <a:t>享受這些優勢</a:t>
            </a:r>
            <a:r>
              <a:rPr lang="zh-TW" altLang="en-US" smtClean="0"/>
              <a:t>。</a:t>
            </a:r>
            <a:endParaRPr lang="en-US" altLang="en-US" smtClean="0"/>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C66EC6-3ACC-4ED6-8EDA-6F77ED3FF36F}" type="slidenum">
              <a:rPr lang="en-US" altLang="zh-HK"/>
              <a:pPr/>
              <a:t>7</a:t>
            </a:fld>
            <a:endParaRPr lang="en-US"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194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D0D786-981B-450E-A900-C22966627179}" type="slidenum">
              <a:rPr lang="en-US" altLang="zh-HK"/>
              <a:pPr/>
              <a:t>8</a:t>
            </a:fld>
            <a:endParaRPr lang="en-US" altLang="zh-H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25740DF-4713-471A-B2B2-D1CB42988250}" type="slidenum">
              <a:rPr lang="en-US" altLang="zh-HK"/>
              <a:pPr/>
              <a:t>9</a:t>
            </a:fld>
            <a:endParaRPr lang="en-US"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2DF4703-949D-440F-8803-5811D1D5955C}"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A1FFDABF-1160-4CF0-BA7F-2ED9903D290C}" type="slidenum">
              <a:rPr lang="en-US" altLang="zh-HK"/>
              <a:pPr/>
              <a:t>‹#›</a:t>
            </a:fld>
            <a:endParaRPr lang="en-US" altLang="zh-HK"/>
          </a:p>
        </p:txBody>
      </p:sp>
    </p:spTree>
    <p:extLst>
      <p:ext uri="{BB962C8B-B14F-4D97-AF65-F5344CB8AC3E}">
        <p14:creationId xmlns:p14="http://schemas.microsoft.com/office/powerpoint/2010/main" val="295560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9C9049B-2189-496A-8B89-88F6E0362C99}"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13903EEB-91A4-44CD-A02B-29ABD2ABB4A9}" type="slidenum">
              <a:rPr lang="en-US" altLang="zh-HK"/>
              <a:pPr/>
              <a:t>‹#›</a:t>
            </a:fld>
            <a:endParaRPr lang="en-US" altLang="zh-HK"/>
          </a:p>
        </p:txBody>
      </p:sp>
    </p:spTree>
    <p:extLst>
      <p:ext uri="{BB962C8B-B14F-4D97-AF65-F5344CB8AC3E}">
        <p14:creationId xmlns:p14="http://schemas.microsoft.com/office/powerpoint/2010/main" val="144996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585BCA2-01D3-4747-AAF9-6EF84B817E93}"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8100553E-A617-47F3-B326-061A1880AABF}" type="slidenum">
              <a:rPr lang="en-US" altLang="zh-HK"/>
              <a:pPr/>
              <a:t>‹#›</a:t>
            </a:fld>
            <a:endParaRPr lang="en-US" altLang="zh-HK"/>
          </a:p>
        </p:txBody>
      </p:sp>
    </p:spTree>
    <p:extLst>
      <p:ext uri="{BB962C8B-B14F-4D97-AF65-F5344CB8AC3E}">
        <p14:creationId xmlns:p14="http://schemas.microsoft.com/office/powerpoint/2010/main" val="24222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7C61A36-247D-46B6-9E07-0B47BF400CDA}"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E813426D-F1D8-4524-8F11-4DB100EAA1EB}" type="slidenum">
              <a:rPr lang="en-US" altLang="zh-HK"/>
              <a:pPr/>
              <a:t>‹#›</a:t>
            </a:fld>
            <a:endParaRPr lang="en-US" altLang="zh-HK"/>
          </a:p>
        </p:txBody>
      </p:sp>
    </p:spTree>
    <p:extLst>
      <p:ext uri="{BB962C8B-B14F-4D97-AF65-F5344CB8AC3E}">
        <p14:creationId xmlns:p14="http://schemas.microsoft.com/office/powerpoint/2010/main" val="330088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6CDD1C7-A6EB-4BFE-B6DE-F0FD0B320911}"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9520F5F0-FA06-4F76-9BD9-25BDBB5BCD69}" type="slidenum">
              <a:rPr lang="en-US" altLang="zh-HK"/>
              <a:pPr/>
              <a:t>‹#›</a:t>
            </a:fld>
            <a:endParaRPr lang="en-US" altLang="zh-HK"/>
          </a:p>
        </p:txBody>
      </p:sp>
    </p:spTree>
    <p:extLst>
      <p:ext uri="{BB962C8B-B14F-4D97-AF65-F5344CB8AC3E}">
        <p14:creationId xmlns:p14="http://schemas.microsoft.com/office/powerpoint/2010/main" val="291347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9694B25-4B6B-475F-8FB1-C5EAA487D69B}"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55AF169F-E7AD-4D74-8CAD-ED5AB7EF34FA}" type="slidenum">
              <a:rPr lang="en-US" altLang="zh-HK"/>
              <a:pPr/>
              <a:t>‹#›</a:t>
            </a:fld>
            <a:endParaRPr lang="en-US" altLang="zh-HK"/>
          </a:p>
        </p:txBody>
      </p:sp>
    </p:spTree>
    <p:extLst>
      <p:ext uri="{BB962C8B-B14F-4D97-AF65-F5344CB8AC3E}">
        <p14:creationId xmlns:p14="http://schemas.microsoft.com/office/powerpoint/2010/main" val="309693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BEB8EC6-F438-4B76-9DDD-B358512A2F79}" type="datetime1">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0384CCDC-ECC8-44E5-B286-38F8224BCA94}" type="slidenum">
              <a:rPr lang="en-US" altLang="zh-HK"/>
              <a:pPr/>
              <a:t>‹#›</a:t>
            </a:fld>
            <a:endParaRPr lang="en-US" altLang="zh-HK"/>
          </a:p>
        </p:txBody>
      </p:sp>
    </p:spTree>
    <p:extLst>
      <p:ext uri="{BB962C8B-B14F-4D97-AF65-F5344CB8AC3E}">
        <p14:creationId xmlns:p14="http://schemas.microsoft.com/office/powerpoint/2010/main" val="36740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B4A540B-BC22-4FE8-92C8-A785875A49FA}" type="datetime1">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D252BB95-DA69-4179-B9CB-7911C505A615}" type="slidenum">
              <a:rPr lang="en-US" altLang="zh-HK"/>
              <a:pPr/>
              <a:t>‹#›</a:t>
            </a:fld>
            <a:endParaRPr lang="en-US" altLang="zh-HK"/>
          </a:p>
        </p:txBody>
      </p:sp>
    </p:spTree>
    <p:extLst>
      <p:ext uri="{BB962C8B-B14F-4D97-AF65-F5344CB8AC3E}">
        <p14:creationId xmlns:p14="http://schemas.microsoft.com/office/powerpoint/2010/main" val="318943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DF84EAB-A3FD-4F21-B3B0-AA548F4825F8}" type="datetime1">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230409E1-64C3-4AF5-A7CD-9BD66624DA9F}" type="slidenum">
              <a:rPr lang="en-US" altLang="zh-HK"/>
              <a:pPr/>
              <a:t>‹#›</a:t>
            </a:fld>
            <a:endParaRPr lang="en-US" altLang="zh-HK"/>
          </a:p>
        </p:txBody>
      </p:sp>
    </p:spTree>
    <p:extLst>
      <p:ext uri="{BB962C8B-B14F-4D97-AF65-F5344CB8AC3E}">
        <p14:creationId xmlns:p14="http://schemas.microsoft.com/office/powerpoint/2010/main" val="374557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9D8F00C-4FDC-4407-AEDD-A0D40B25237B}"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518101D8-B164-49B1-B68C-8C15D8368B5C}" type="slidenum">
              <a:rPr lang="en-US" altLang="zh-HK"/>
              <a:pPr/>
              <a:t>‹#›</a:t>
            </a:fld>
            <a:endParaRPr lang="en-US" altLang="zh-HK"/>
          </a:p>
        </p:txBody>
      </p:sp>
    </p:spTree>
    <p:extLst>
      <p:ext uri="{BB962C8B-B14F-4D97-AF65-F5344CB8AC3E}">
        <p14:creationId xmlns:p14="http://schemas.microsoft.com/office/powerpoint/2010/main" val="90308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EC62BC9-8141-4517-9EFF-41EEF9E6CB46}"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59B075D0-D133-4856-8D5D-D1A049DC5C23}" type="slidenum">
              <a:rPr lang="en-US" altLang="zh-HK"/>
              <a:pPr/>
              <a:t>‹#›</a:t>
            </a:fld>
            <a:endParaRPr lang="en-US" altLang="zh-HK"/>
          </a:p>
        </p:txBody>
      </p:sp>
    </p:spTree>
    <p:extLst>
      <p:ext uri="{BB962C8B-B14F-4D97-AF65-F5344CB8AC3E}">
        <p14:creationId xmlns:p14="http://schemas.microsoft.com/office/powerpoint/2010/main" val="51226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EDDC03B8-490E-464B-A0CF-E499A86A3068}" type="datetime1">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C6DEFCA-C0A4-4A9B-B757-49E389BCBBEB}"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tatic.hkej.com/hkej/images/2015/11/30/1192969_b542555536671ddf9d22c8634312b96e.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9.jpeg"/><Relationship Id="rId5" Type="http://schemas.openxmlformats.org/officeDocument/2006/relationships/diagramQuickStyle" Target="../diagrams/quickStyle3.xml"/><Relationship Id="rId10" Type="http://schemas.openxmlformats.org/officeDocument/2006/relationships/image" Target="../media/image18.jpeg"/><Relationship Id="rId4" Type="http://schemas.openxmlformats.org/officeDocument/2006/relationships/diagramLayout" Target="../diagrams/layout3.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3.png"/><Relationship Id="rId4" Type="http://schemas.openxmlformats.org/officeDocument/2006/relationships/diagramLayout" Target="../diagrams/layout4.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500" y="2349500"/>
            <a:ext cx="6032500" cy="3060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88C67D-2C87-43D6-9F38-F3DFB5A9F4DB}" type="slidenum">
              <a:rPr lang="en-US" altLang="zh-HK">
                <a:solidFill>
                  <a:srgbClr val="898989"/>
                </a:solidFill>
              </a:rPr>
              <a:pPr/>
              <a:t>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799114"/>
            <a:ext cx="5486400" cy="1371600"/>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rtlCol="0">
            <a:normAutofit/>
          </a:bodyPr>
          <a:lstStyle/>
          <a:p>
            <a:pPr marL="168275" indent="0" fontAlgn="auto">
              <a:spcAft>
                <a:spcPts val="0"/>
              </a:spcAft>
              <a:buFont typeface="Arial" panose="020B0604020202020204" pitchFamily="34" charset="0"/>
              <a:buNone/>
              <a:defRPr/>
            </a:pPr>
            <a:r>
              <a:rPr lang="zh-TW" altLang="en-US" b="1" dirty="0"/>
              <a:t>內地的最新發展？</a:t>
            </a:r>
            <a:endParaRPr lang="en-US" b="1" dirty="0"/>
          </a:p>
        </p:txBody>
      </p:sp>
      <p:sp>
        <p:nvSpPr>
          <p:cNvPr id="22532" name="Title 1"/>
          <p:cNvSpPr>
            <a:spLocks noGrp="1" noChangeArrowheads="1"/>
          </p:cNvSpPr>
          <p:nvPr>
            <p:ph type="title"/>
          </p:nvPr>
        </p:nvSpPr>
        <p:spPr/>
        <p:txBody>
          <a:bodyPr/>
          <a:lstStyle/>
          <a:p>
            <a:r>
              <a:rPr lang="zh-TW" altLang="en-US" sz="3200" b="1" smtClean="0">
                <a:solidFill>
                  <a:srgbClr val="7030A0"/>
                </a:solidFill>
              </a:rPr>
              <a:t>你可知道</a:t>
            </a:r>
            <a:r>
              <a:rPr lang="en-US" altLang="zh-HK" sz="3200" b="1" smtClean="0">
                <a:solidFill>
                  <a:srgbClr val="7030A0"/>
                </a:solidFill>
              </a:rPr>
              <a:t>. . . . . . </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D07E35D-D427-4387-BED0-4B8939AF8D49}" type="slidenum">
              <a:rPr lang="en-US" altLang="zh-HK">
                <a:solidFill>
                  <a:srgbClr val="898989"/>
                </a:solidFill>
              </a:rPr>
              <a:pPr/>
              <a:t>10</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355600"/>
            <a:ext cx="8178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57200" y="1447800"/>
            <a:ext cx="8153400" cy="4778375"/>
          </a:xfrm>
          <a:prstGeom prst="rect">
            <a:avLst/>
          </a:prstGeom>
          <a:noFill/>
          <a:ln>
            <a:noFill/>
          </a:ln>
          <a:effectLst/>
        </p:spPr>
        <p:txBody>
          <a:bodyPr/>
          <a:lstStyle/>
          <a:p>
            <a:pPr marL="742950" lvl="1" indent="-285750" eaLnBrk="1" fontAlgn="auto" hangingPunct="1">
              <a:spcBef>
                <a:spcPts val="0"/>
              </a:spcBef>
              <a:spcAft>
                <a:spcPct val="50000"/>
              </a:spcAft>
              <a:buClr>
                <a:schemeClr val="accent2"/>
              </a:buClr>
              <a:buSzPct val="70000"/>
              <a:buFont typeface="Wingdings" pitchFamily="2" charset="2"/>
              <a:buNone/>
              <a:defRPr/>
            </a:pPr>
            <a:endParaRPr lang="en-US" altLang="zh-TW" sz="2500" b="1" dirty="0">
              <a:latin typeface="Times New Roman" pitchFamily="18" charset="0"/>
            </a:endParaRPr>
          </a:p>
          <a:p>
            <a:pPr marL="230188" lvl="1" eaLnBrk="1" fontAlgn="auto" hangingPunct="1">
              <a:spcBef>
                <a:spcPct val="20000"/>
              </a:spcBef>
              <a:spcAft>
                <a:spcPts val="0"/>
              </a:spcAft>
              <a:buClr>
                <a:schemeClr val="accent2"/>
              </a:buClr>
              <a:buSzPct val="70000"/>
              <a:defRPr/>
            </a:pPr>
            <a:r>
              <a:rPr lang="zh-TW" altLang="zh-HK" dirty="0">
                <a:latin typeface="+mn-lt"/>
              </a:rPr>
              <a:t>中央政府提出了建設</a:t>
            </a:r>
            <a:r>
              <a:rPr lang="zh-TW" altLang="en-US" dirty="0">
                <a:latin typeface="+mn-lt"/>
              </a:rPr>
              <a:t>「</a:t>
            </a:r>
            <a:r>
              <a:rPr lang="zh-TW" altLang="zh-HK" dirty="0">
                <a:solidFill>
                  <a:srgbClr val="FF0000"/>
                </a:solidFill>
                <a:latin typeface="+mn-lt"/>
              </a:rPr>
              <a:t>一帶一路</a:t>
            </a:r>
            <a:r>
              <a:rPr lang="zh-TW" altLang="en-US" dirty="0">
                <a:latin typeface="+mn-lt"/>
              </a:rPr>
              <a:t>」</a:t>
            </a:r>
            <a:r>
              <a:rPr lang="zh-TW" altLang="zh-HK" dirty="0">
                <a:latin typeface="+mn-lt"/>
              </a:rPr>
              <a:t>[</a:t>
            </a:r>
            <a:r>
              <a:rPr lang="zh-TW" altLang="en-US" dirty="0">
                <a:latin typeface="+mn-lt"/>
              </a:rPr>
              <a:t>註</a:t>
            </a:r>
            <a:r>
              <a:rPr lang="zh-TW" altLang="zh-HK" dirty="0">
                <a:latin typeface="+mn-lt"/>
              </a:rPr>
              <a:t>1]</a:t>
            </a:r>
            <a:r>
              <a:rPr lang="zh-TW" altLang="en-US" dirty="0">
                <a:latin typeface="+mn-lt"/>
              </a:rPr>
              <a:t>。</a:t>
            </a:r>
            <a:r>
              <a:rPr lang="zh-TW" altLang="zh-HK" dirty="0">
                <a:latin typeface="+mn-lt"/>
              </a:rPr>
              <a:t>這些經濟合作走廊跨越亞洲</a:t>
            </a:r>
            <a:r>
              <a:rPr lang="zh-TW" altLang="en-US" dirty="0">
                <a:latin typeface="+mn-lt"/>
              </a:rPr>
              <a:t>、</a:t>
            </a:r>
            <a:r>
              <a:rPr lang="zh-TW" altLang="zh-HK" dirty="0">
                <a:latin typeface="+mn-lt"/>
              </a:rPr>
              <a:t>歐洲和非洲不同地區，將促進各國</a:t>
            </a:r>
            <a:r>
              <a:rPr lang="zh-TW" altLang="en-US" dirty="0">
                <a:latin typeface="+mn-lt"/>
              </a:rPr>
              <a:t>在</a:t>
            </a:r>
            <a:r>
              <a:rPr lang="zh-TW" altLang="zh-HK" dirty="0">
                <a:latin typeface="+mn-lt"/>
              </a:rPr>
              <a:t>政治</a:t>
            </a:r>
            <a:r>
              <a:rPr lang="zh-TW" altLang="en-US" dirty="0">
                <a:latin typeface="+mn-lt"/>
              </a:rPr>
              <a:t>、</a:t>
            </a:r>
            <a:r>
              <a:rPr lang="zh-TW" altLang="zh-HK" dirty="0">
                <a:latin typeface="+mn-lt"/>
              </a:rPr>
              <a:t>經濟和社會領域</a:t>
            </a:r>
            <a:r>
              <a:rPr lang="zh-TW" altLang="en-US" dirty="0">
                <a:latin typeface="+mn-lt"/>
              </a:rPr>
              <a:t>一同發展</a:t>
            </a:r>
            <a:r>
              <a:rPr lang="zh-TW" altLang="zh-HK" dirty="0">
                <a:latin typeface="+mn-lt"/>
              </a:rPr>
              <a:t>和培養合作（來源：香港特區政府）。</a:t>
            </a:r>
            <a:endParaRPr lang="en-US" altLang="zh-TW" dirty="0">
              <a:latin typeface="+mn-lt"/>
            </a:endParaRPr>
          </a:p>
          <a:p>
            <a:pPr marL="230188" lvl="1" eaLnBrk="1" fontAlgn="auto" hangingPunct="1">
              <a:spcBef>
                <a:spcPct val="20000"/>
              </a:spcBef>
              <a:spcAft>
                <a:spcPts val="0"/>
              </a:spcAft>
              <a:buClr>
                <a:schemeClr val="accent2"/>
              </a:buClr>
              <a:buSzPct val="70000"/>
              <a:defRPr/>
            </a:pPr>
            <a:endParaRPr lang="en-US" altLang="zh-TW" sz="2900" b="1" dirty="0">
              <a:latin typeface="+mn-lt"/>
            </a:endParaRPr>
          </a:p>
          <a:p>
            <a:pPr marL="342900" indent="-342900" eaLnBrk="1" fontAlgn="auto" hangingPunct="1">
              <a:spcBef>
                <a:spcPts val="0"/>
              </a:spcBef>
              <a:spcAft>
                <a:spcPts val="0"/>
              </a:spcAft>
              <a:buClr>
                <a:schemeClr val="tx2"/>
              </a:buClr>
              <a:buSzPct val="70000"/>
              <a:buFont typeface="Wingdings" pitchFamily="2" charset="2"/>
              <a:buNone/>
              <a:defRPr/>
            </a:pPr>
            <a:endParaRPr lang="en-US" altLang="zh-TW" sz="2900" b="1" dirty="0">
              <a:solidFill>
                <a:srgbClr val="FF3399"/>
              </a:solidFill>
              <a:latin typeface="+mn-lt"/>
            </a:endParaRPr>
          </a:p>
          <a:p>
            <a:pPr marL="342900" indent="-342900" eaLnBrk="1" fontAlgn="auto" hangingPunct="1">
              <a:spcBef>
                <a:spcPts val="0"/>
              </a:spcBef>
              <a:spcAft>
                <a:spcPct val="5000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24580" name="Rectangle 4"/>
          <p:cNvSpPr>
            <a:spLocks noChangeArrowheads="1"/>
          </p:cNvSpPr>
          <p:nvPr/>
        </p:nvSpPr>
        <p:spPr bwMode="auto">
          <a:xfrm>
            <a:off x="381000" y="3810000"/>
            <a:ext cx="4281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sz="3200" b="1">
              <a:solidFill>
                <a:srgbClr val="26598F"/>
              </a:solidFill>
              <a:latin typeface="Arial" panose="020B0604020202020204" pitchFamily="34" charset="0"/>
              <a:cs typeface="Arial" panose="020B0604020202020204" pitchFamily="34" charset="0"/>
            </a:endParaRPr>
          </a:p>
          <a:p>
            <a:pPr>
              <a:lnSpc>
                <a:spcPts val="2000"/>
              </a:lnSpc>
            </a:pPr>
            <a:endParaRPr lang="en-US" altLang="zh-TW"/>
          </a:p>
        </p:txBody>
      </p:sp>
      <p:sp>
        <p:nvSpPr>
          <p:cNvPr id="2" name="Flowchart: Card 1"/>
          <p:cNvSpPr/>
          <p:nvPr/>
        </p:nvSpPr>
        <p:spPr>
          <a:xfrm>
            <a:off x="2355056" y="3232150"/>
            <a:ext cx="4357688" cy="2838450"/>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i="1" u="sng">
                <a:solidFill>
                  <a:srgbClr val="FF0000"/>
                </a:solidFill>
                <a:latin typeface="Arial" panose="020B0604020202020204" pitchFamily="34" charset="0"/>
                <a:cs typeface="Arial" panose="020B0604020202020204" pitchFamily="34" charset="0"/>
              </a:rPr>
              <a:t>拓一帶一路  廠商會考察中亞</a:t>
            </a:r>
          </a:p>
          <a:p>
            <a:pPr algn="ctr" eaLnBrk="1" hangingPunct="1"/>
            <a:endParaRPr lang="en-US" altLang="en-US" b="1" i="1" u="sng">
              <a:solidFill>
                <a:srgbClr val="403152"/>
              </a:solidFill>
              <a:latin typeface="Arial" panose="020B0604020202020204" pitchFamily="34" charset="0"/>
              <a:cs typeface="Arial" panose="020B0604020202020204" pitchFamily="34" charset="0"/>
            </a:endParaRPr>
          </a:p>
          <a:p>
            <a:pPr eaLnBrk="1" hangingPunct="1"/>
            <a:r>
              <a:rPr lang="en-US" altLang="en-US" b="1">
                <a:solidFill>
                  <a:srgbClr val="403152"/>
                </a:solidFill>
                <a:latin typeface="Arial" panose="020B0604020202020204" pitchFamily="34" charset="0"/>
                <a:cs typeface="Arial" panose="020B0604020202020204" pitchFamily="34" charset="0"/>
              </a:rPr>
              <a:t>一帶一路是國家重點國策，十三五規劃大綱已訂明，香港在其中也有角色，港商也希望有機會分一杯羹。據知，中華廠商會會長李秀恆初步打算於明年初，率團到現代絲綢之路沿綫的中亞國家考察。</a:t>
            </a:r>
          </a:p>
          <a:p>
            <a:pPr algn="r" eaLnBrk="1" hangingPunct="1"/>
            <a:r>
              <a:rPr lang="en-US" altLang="en-US">
                <a:solidFill>
                  <a:srgbClr val="403152"/>
                </a:solidFill>
                <a:latin typeface="Arial" panose="020B0604020202020204" pitchFamily="34" charset="0"/>
                <a:cs typeface="Arial" panose="020B0604020202020204" pitchFamily="34" charset="0"/>
              </a:rPr>
              <a:t> </a:t>
            </a:r>
            <a:r>
              <a:rPr lang="en-US" altLang="zh-TW" sz="1600">
                <a:solidFill>
                  <a:srgbClr val="403152"/>
                </a:solidFill>
              </a:rPr>
              <a:t>(</a:t>
            </a:r>
            <a:r>
              <a:rPr lang="zh-TW" altLang="en-US" sz="1600">
                <a:solidFill>
                  <a:srgbClr val="403152"/>
                </a:solidFill>
              </a:rPr>
              <a:t>香港經濟日報，</a:t>
            </a:r>
            <a:r>
              <a:rPr lang="en-US" altLang="zh-TW" sz="1600">
                <a:solidFill>
                  <a:srgbClr val="403152"/>
                </a:solidFill>
              </a:rPr>
              <a:t>2015</a:t>
            </a:r>
            <a:r>
              <a:rPr lang="zh-TW" altLang="en-US" sz="1600">
                <a:solidFill>
                  <a:srgbClr val="403152"/>
                </a:solidFill>
              </a:rPr>
              <a:t>年</a:t>
            </a:r>
            <a:r>
              <a:rPr lang="en-US" altLang="zh-TW" sz="1600">
                <a:solidFill>
                  <a:srgbClr val="403152"/>
                </a:solidFill>
              </a:rPr>
              <a:t>11</a:t>
            </a:r>
            <a:r>
              <a:rPr lang="zh-TW" altLang="en-US" sz="1600">
                <a:solidFill>
                  <a:srgbClr val="403152"/>
                </a:solidFill>
              </a:rPr>
              <a:t>月</a:t>
            </a:r>
            <a:r>
              <a:rPr lang="en-US" altLang="zh-TW" sz="1600">
                <a:solidFill>
                  <a:srgbClr val="403152"/>
                </a:solidFill>
              </a:rPr>
              <a:t>27</a:t>
            </a:r>
            <a:r>
              <a:rPr lang="zh-TW" altLang="en-US" sz="1600">
                <a:solidFill>
                  <a:srgbClr val="403152"/>
                </a:solidFill>
              </a:rPr>
              <a:t>日</a:t>
            </a:r>
            <a:r>
              <a:rPr lang="en-US" altLang="zh-TW" sz="1600">
                <a:solidFill>
                  <a:srgbClr val="403152"/>
                </a:solidFill>
              </a:rPr>
              <a:t>)</a:t>
            </a:r>
            <a:endParaRPr lang="en-US" altLang="zh-HK" sz="1600" b="1">
              <a:solidFill>
                <a:srgbClr val="403152"/>
              </a:solidFill>
              <a:latin typeface="Arial" panose="020B0604020202020204" pitchFamily="34" charset="0"/>
              <a:cs typeface="Arial" panose="020B0604020202020204" pitchFamily="34" charset="0"/>
            </a:endParaRPr>
          </a:p>
          <a:p>
            <a:pPr algn="ctr" eaLnBrk="1" hangingPunct="1"/>
            <a:endParaRPr lang="en-US" altLang="zh-HK">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A32601-89B8-4C87-8140-CAE472D16C30}" type="slidenum">
              <a:rPr lang="en-US" altLang="zh-HK">
                <a:solidFill>
                  <a:srgbClr val="898989"/>
                </a:solidFill>
              </a:rPr>
              <a:pPr/>
              <a:t>11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28600"/>
            <a:ext cx="8178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662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6628" name="文字方塊 4"/>
          <p:cNvSpPr txBox="1">
            <a:spLocks noChangeArrowheads="1"/>
          </p:cNvSpPr>
          <p:nvPr/>
        </p:nvSpPr>
        <p:spPr bwMode="auto">
          <a:xfrm>
            <a:off x="762000" y="1981200"/>
            <a:ext cx="8077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sz="1400"/>
          </a:p>
          <a:p>
            <a:pPr eaLnBrk="1" hangingPunct="1"/>
            <a:r>
              <a:rPr lang="zh-TW" altLang="en-US" sz="2000" b="1"/>
              <a:t>中國領導的</a:t>
            </a:r>
            <a:r>
              <a:rPr lang="zh-TW" altLang="en-US" sz="2000" b="1">
                <a:solidFill>
                  <a:srgbClr val="FF0000"/>
                </a:solidFill>
              </a:rPr>
              <a:t>亞洲基礎設施投資銀行（</a:t>
            </a:r>
            <a:r>
              <a:rPr lang="en-US" altLang="zh-TW" sz="2000" b="1">
                <a:solidFill>
                  <a:srgbClr val="FF0000"/>
                </a:solidFill>
              </a:rPr>
              <a:t>AIIB</a:t>
            </a:r>
            <a:r>
              <a:rPr lang="zh-TW" altLang="en-US" sz="2000" b="1">
                <a:solidFill>
                  <a:srgbClr val="FF0000"/>
                </a:solidFill>
              </a:rPr>
              <a:t>，簡稱亞投行）</a:t>
            </a:r>
            <a:r>
              <a:rPr lang="zh-TW" altLang="en-US" sz="2000" b="1"/>
              <a:t>是</a:t>
            </a:r>
            <a:r>
              <a:rPr lang="en-US" altLang="zh-TW" sz="2000" b="1"/>
              <a:t>21</a:t>
            </a:r>
            <a:r>
              <a:rPr lang="zh-TW" altLang="en-US" sz="2000" b="1"/>
              <a:t>世紀的多邊發展銀行（</a:t>
            </a:r>
            <a:r>
              <a:rPr lang="en-US" altLang="zh-TW" sz="2000" b="1"/>
              <a:t>MDB</a:t>
            </a:r>
            <a:r>
              <a:rPr lang="zh-TW" altLang="en-US" sz="2000" b="1"/>
              <a:t>）。亞投行將補充並與現有的多邊發展銀行合作，共同應對嚴峻的基礎設施需求，注重基礎設施和其他生產部門在亞洲的發展和增強區域連通性。</a:t>
            </a:r>
            <a:endParaRPr lang="en-US" altLang="zh-HK" sz="2000" b="1"/>
          </a:p>
          <a:p>
            <a:pPr eaLnBrk="1" hangingPunct="1"/>
            <a:endParaRPr lang="en-US" altLang="zh-HK" sz="2000" b="1"/>
          </a:p>
          <a:p>
            <a:pPr eaLnBrk="1" hangingPunct="1"/>
            <a:r>
              <a:rPr lang="en-US" altLang="zh-HK" sz="1400"/>
              <a:t> </a:t>
            </a:r>
            <a:endParaRPr lang="zh-HK" altLang="en-US" sz="1400"/>
          </a:p>
        </p:txBody>
      </p:sp>
      <p:pic>
        <p:nvPicPr>
          <p:cNvPr id="26630" name="Picture 8" descr="https://sp.yimg.com/xj/th?id=OIP.M9abb2e816acb3644bbcc02fac1545023o0&amp;pid=15.1&amp;P=0&amp;w=266&amp;h=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620453"/>
            <a:ext cx="3505200" cy="238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1"/>
          <p:cNvSpPr txBox="1">
            <a:spLocks noChangeArrowheads="1"/>
          </p:cNvSpPr>
          <p:nvPr/>
        </p:nvSpPr>
        <p:spPr bwMode="auto">
          <a:xfrm>
            <a:off x="6172200" y="622617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1400" i="1">
                <a:solidFill>
                  <a:srgbClr val="0070C0"/>
                </a:solidFill>
              </a:rPr>
              <a:t>來源：雅虎圖片</a:t>
            </a:r>
            <a:endParaRPr lang="en-US" altLang="en-US" sz="1400" i="1">
              <a:solidFill>
                <a:srgbClr val="0070C0"/>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9360E1-13B1-441F-A15E-C8764045F6F6}" type="slidenum">
              <a:rPr lang="en-US" altLang="zh-HK">
                <a:solidFill>
                  <a:srgbClr val="898989"/>
                </a:solidFill>
              </a:rPr>
              <a:pPr/>
              <a:t>12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55600"/>
            <a:ext cx="8166100" cy="12065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2867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8676" name="TextBox 3"/>
          <p:cNvSpPr txBox="1">
            <a:spLocks noChangeArrowheads="1"/>
          </p:cNvSpPr>
          <p:nvPr/>
        </p:nvSpPr>
        <p:spPr bwMode="auto">
          <a:xfrm>
            <a:off x="646113" y="19812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000" b="1"/>
              <a:t>國際貨幣基金組織（</a:t>
            </a:r>
            <a:r>
              <a:rPr lang="en-US" altLang="zh-TW" sz="2000" b="1"/>
              <a:t>IMF</a:t>
            </a:r>
            <a:r>
              <a:rPr lang="zh-TW" altLang="en-US" sz="2000" b="1"/>
              <a:t>）已在華盛頓的董事會會議批准人民幣加入，成為</a:t>
            </a:r>
            <a:r>
              <a:rPr lang="zh-TW" altLang="en-US" sz="2000" b="1">
                <a:solidFill>
                  <a:srgbClr val="FF0000"/>
                </a:solidFill>
              </a:rPr>
              <a:t>特別提款權</a:t>
            </a:r>
            <a:r>
              <a:rPr lang="zh-TW" altLang="en-US" sz="2000" b="1"/>
              <a:t>貨幣</a:t>
            </a:r>
            <a:r>
              <a:rPr lang="en-US" altLang="zh-TW" sz="2000" b="1"/>
              <a:t>......</a:t>
            </a:r>
          </a:p>
          <a:p>
            <a:pPr eaLnBrk="1" hangingPunct="1"/>
            <a:endParaRPr lang="en-US" altLang="zh-TW" sz="2000" b="1"/>
          </a:p>
          <a:p>
            <a:pPr eaLnBrk="1" hangingPunct="1"/>
            <a:r>
              <a:rPr lang="zh-TW" altLang="en-US" sz="2000" b="1"/>
              <a:t>人民幣的加入將於</a:t>
            </a:r>
            <a:r>
              <a:rPr lang="en-US" altLang="zh-TW" sz="2000" b="1"/>
              <a:t>2016</a:t>
            </a:r>
            <a:r>
              <a:rPr lang="zh-TW" altLang="en-US" sz="2000" b="1"/>
              <a:t>年</a:t>
            </a:r>
            <a:r>
              <a:rPr lang="en-US" altLang="zh-TW" sz="2000" b="1"/>
              <a:t>10</a:t>
            </a:r>
            <a:r>
              <a:rPr lang="zh-TW" altLang="en-US" sz="2000" b="1"/>
              <a:t>月</a:t>
            </a:r>
            <a:r>
              <a:rPr lang="en-US" altLang="zh-TW" sz="2000" b="1"/>
              <a:t>1</a:t>
            </a:r>
            <a:r>
              <a:rPr lang="zh-TW" altLang="en-US" sz="2000" b="1"/>
              <a:t>日生效。</a:t>
            </a:r>
            <a:r>
              <a:rPr lang="en-US" altLang="zh-TW" sz="2000" b="1"/>
              <a:t>......</a:t>
            </a:r>
            <a:r>
              <a:rPr lang="zh-TW" altLang="en-US" sz="2000" b="1"/>
              <a:t> 此舉被看作是承認中國的金融和經濟發展經過多年的改革之後的成果，但當局可能需要一段時間來研究如何進一步改善。</a:t>
            </a:r>
            <a:endParaRPr lang="en-US" altLang="en-US"/>
          </a:p>
        </p:txBody>
      </p:sp>
      <p:sp>
        <p:nvSpPr>
          <p:cNvPr id="28677" name="TextBox 1"/>
          <p:cNvSpPr txBox="1">
            <a:spLocks noChangeArrowheads="1"/>
          </p:cNvSpPr>
          <p:nvPr/>
        </p:nvSpPr>
        <p:spPr bwMode="auto">
          <a:xfrm>
            <a:off x="5921375" y="41656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1600" i="1"/>
              <a:t>南華早報，</a:t>
            </a:r>
            <a:r>
              <a:rPr lang="en-US" altLang="zh-TW" sz="1600" i="1"/>
              <a:t>2015</a:t>
            </a:r>
            <a:r>
              <a:rPr lang="zh-TW" altLang="en-US" sz="1600" i="1"/>
              <a:t>年</a:t>
            </a:r>
            <a:r>
              <a:rPr lang="en-US" altLang="zh-TW" sz="1600" i="1"/>
              <a:t>11</a:t>
            </a:r>
            <a:r>
              <a:rPr lang="zh-TW" altLang="en-US" sz="1600" i="1"/>
              <a:t>月</a:t>
            </a:r>
            <a:r>
              <a:rPr lang="en-US" altLang="zh-TW" sz="1600" i="1"/>
              <a:t>30</a:t>
            </a:r>
            <a:r>
              <a:rPr lang="zh-TW" altLang="en-US" sz="1600" i="1"/>
              <a:t>日</a:t>
            </a:r>
            <a:endParaRPr lang="en-US" altLang="en-US" sz="1600" i="1"/>
          </a:p>
        </p:txBody>
      </p:sp>
      <p:pic>
        <p:nvPicPr>
          <p:cNvPr id="28678" name="Picture 2" descr="https://sp.yimg.com/xj/th?id=OIP.M9f224318f8ab0705b7fff54f00e7a94eo0&amp;pid=15.1&amp;P=0&amp;w=296&amp;h=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14875"/>
            <a:ext cx="2819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https://sp.yimg.com/xj/th?id=OIP.Me517bccc0f002b9f69a3bb2405a3a15cH0&amp;pid=15.1&amp;P=0&amp;w=360&amp;h=1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263" y="4979988"/>
            <a:ext cx="2857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4"/>
          <p:cNvSpPr/>
          <p:nvPr/>
        </p:nvSpPr>
        <p:spPr>
          <a:xfrm>
            <a:off x="6307138" y="4714875"/>
            <a:ext cx="2644775" cy="2049463"/>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81" name="TextBox 5"/>
          <p:cNvSpPr txBox="1">
            <a:spLocks noChangeArrowheads="1"/>
          </p:cNvSpPr>
          <p:nvPr/>
        </p:nvSpPr>
        <p:spPr bwMode="auto">
          <a:xfrm>
            <a:off x="6718300" y="5026025"/>
            <a:ext cx="2195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b="1">
                <a:solidFill>
                  <a:srgbClr val="7030A0"/>
                </a:solidFill>
              </a:rPr>
              <a:t>人民幣國際化顯著的一步。</a:t>
            </a:r>
            <a:endParaRPr lang="en-US" altLang="en-US" b="1">
              <a:solidFill>
                <a:srgbClr val="7030A0"/>
              </a:solidFill>
            </a:endParaRPr>
          </a:p>
        </p:txBody>
      </p:sp>
      <p:sp>
        <p:nvSpPr>
          <p:cNvPr id="7" name="Slide Number Placeholder 6"/>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C26AFE1-5CA0-4A18-B059-483EF786B198}" type="slidenum">
              <a:rPr lang="en-US" altLang="zh-HK">
                <a:solidFill>
                  <a:srgbClr val="898989"/>
                </a:solidFill>
              </a:rPr>
              <a:pPr/>
              <a:t>13</a:t>
            </a:fld>
            <a:endParaRPr lang="en-US" altLang="zh-HK">
              <a:solidFill>
                <a:srgbClr val="898989"/>
              </a:solidFill>
            </a:endParaRPr>
          </a:p>
        </p:txBody>
      </p:sp>
      <p:sp>
        <p:nvSpPr>
          <p:cNvPr id="28683" name="TextBox 1"/>
          <p:cNvSpPr txBox="1">
            <a:spLocks noChangeArrowheads="1"/>
          </p:cNvSpPr>
          <p:nvPr/>
        </p:nvSpPr>
        <p:spPr bwMode="auto">
          <a:xfrm>
            <a:off x="304800" y="64135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1400" i="1">
                <a:solidFill>
                  <a:srgbClr val="0070C0"/>
                </a:solidFill>
              </a:rPr>
              <a:t>來源：雅虎圖片</a:t>
            </a:r>
            <a:endParaRPr lang="en-US" altLang="en-US" sz="1400" i="1">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1417638"/>
            <a:ext cx="5486400" cy="1981200"/>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a:normAutofit/>
          </a:bodyPr>
          <a:lstStyle>
            <a:lvl1pPr marL="1682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indent="0">
              <a:lnSpc>
                <a:spcPts val="1300"/>
              </a:lnSpc>
              <a:buFont typeface="Arial" panose="020B0604020202020204" pitchFamily="34" charset="0"/>
              <a:buNone/>
            </a:pPr>
            <a:endParaRPr lang="en-US" altLang="zh-HK" b="1" smtClean="0"/>
          </a:p>
          <a:p>
            <a:pPr indent="0">
              <a:buFont typeface="Arial" panose="020B0604020202020204" pitchFamily="34" charset="0"/>
              <a:buNone/>
            </a:pPr>
            <a:r>
              <a:rPr lang="zh-TW" altLang="en-US" b="1" smtClean="0"/>
              <a:t>請說明香港和內地的聯繫。為甚麼我們要關注內地的最新發展呢？</a:t>
            </a:r>
            <a:endParaRPr lang="en-US" altLang="en-US" b="1" smtClean="0"/>
          </a:p>
        </p:txBody>
      </p:sp>
      <p:sp>
        <p:nvSpPr>
          <p:cNvPr id="30724" name="Title 1"/>
          <p:cNvSpPr>
            <a:spLocks noGrp="1" noChangeArrowheads="1"/>
          </p:cNvSpPr>
          <p:nvPr>
            <p:ph type="title"/>
          </p:nvPr>
        </p:nvSpPr>
        <p:spPr/>
        <p:txBody>
          <a:bodyPr/>
          <a:lstStyle/>
          <a:p>
            <a:r>
              <a:rPr lang="zh-TW" altLang="en-US" sz="3200" b="1" u="sng" smtClean="0">
                <a:solidFill>
                  <a:srgbClr val="7030A0"/>
                </a:solidFill>
              </a:rPr>
              <a:t>課堂活動</a:t>
            </a:r>
            <a:r>
              <a:rPr lang="en-US" altLang="en-US" sz="3200" b="1" u="sng" smtClean="0">
                <a:solidFill>
                  <a:srgbClr val="7030A0"/>
                </a:solidFill>
              </a:rPr>
              <a:t> </a:t>
            </a:r>
            <a:r>
              <a:rPr lang="en-US" altLang="zh-HK" sz="3200" b="1" u="sng" smtClean="0">
                <a:solidFill>
                  <a:srgbClr val="7030A0"/>
                </a:solidFill>
              </a:rPr>
              <a:t>(3) – </a:t>
            </a:r>
            <a:r>
              <a:rPr lang="zh-TW" altLang="en-US" sz="3200" b="1" u="sng" smtClean="0">
                <a:solidFill>
                  <a:srgbClr val="7030A0"/>
                </a:solidFill>
              </a:rPr>
              <a:t>分組討論</a:t>
            </a:r>
            <a:endParaRPr lang="en-US" altLang="en-US" sz="3200" b="1" u="sng" smtClean="0">
              <a:solidFill>
                <a:srgbClr val="7030A0"/>
              </a:solidFill>
            </a:endParaRPr>
          </a:p>
        </p:txBody>
      </p:sp>
      <p:pic>
        <p:nvPicPr>
          <p:cNvPr id="30725" name="Picture 8" descr="https://sp.yimg.com/xj/th?id=OIP.Mb89a2dd8e9dbe5455d9f65476d5e37ddH0&amp;pid=15.1&amp;P=0&amp;w=288&amp;h=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6200"/>
            <a:ext cx="33083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3AABF4-A687-47F4-AEBA-22E75BE6A1D7}" type="slidenum">
              <a:rPr lang="en-US" altLang="zh-HK">
                <a:solidFill>
                  <a:srgbClr val="898989"/>
                </a:solidFill>
              </a:rPr>
              <a:pPr/>
              <a:t>14</a:t>
            </a:fld>
            <a:endParaRPr lang="en-US" altLang="zh-HK">
              <a:solidFill>
                <a:srgbClr val="898989"/>
              </a:solidFill>
            </a:endParaRPr>
          </a:p>
        </p:txBody>
      </p:sp>
      <p:pic>
        <p:nvPicPr>
          <p:cNvPr id="30727" name="Picture 2" descr="https://sp.yimg.com/xj/th?id=OIP.Ma666c49819d798c4edc620dfc915d8cf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004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4" descr="https://sp.yimg.com/xj/th?id=OIP.Mef11064d14c9a5dde27b33ec6e8b0441o0&amp;pid=15.1&amp;P=0&amp;w=274&amp;h=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2286000"/>
            <a:ext cx="26098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60400"/>
            <a:ext cx="81661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277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5" name="資料庫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235200"/>
            <a:ext cx="7950200"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4EB2D0B-26D8-4B17-896C-026F853145B3}" type="slidenum">
              <a:rPr lang="en-US" altLang="zh-HK">
                <a:solidFill>
                  <a:srgbClr val="898989"/>
                </a:solidFill>
              </a:rPr>
              <a:pPr/>
              <a:t>15</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55600"/>
            <a:ext cx="8242300" cy="125730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481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34820" name="TextBox 1"/>
          <p:cNvSpPr txBox="1">
            <a:spLocks noChangeArrowheads="1"/>
          </p:cNvSpPr>
          <p:nvPr/>
        </p:nvSpPr>
        <p:spPr bwMode="auto">
          <a:xfrm>
            <a:off x="587375" y="1727200"/>
            <a:ext cx="815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TW" sz="2000">
                <a:solidFill>
                  <a:srgbClr val="FF0000"/>
                </a:solidFill>
              </a:rPr>
              <a:t>《 </a:t>
            </a:r>
            <a:r>
              <a:rPr lang="zh-TW" altLang="en-US" sz="2000">
                <a:solidFill>
                  <a:srgbClr val="FF0000"/>
                </a:solidFill>
              </a:rPr>
              <a:t>內 地 與 香 港 關 於 建 立 更 緊 密 經 貿 關 係 的 安 排 </a:t>
            </a:r>
            <a:r>
              <a:rPr lang="en-US" altLang="zh-TW" sz="2000">
                <a:solidFill>
                  <a:srgbClr val="FF0000"/>
                </a:solidFill>
              </a:rPr>
              <a:t>》(CEPA) </a:t>
            </a:r>
            <a:r>
              <a:rPr lang="zh-TW" altLang="en-US" sz="2000"/>
              <a:t>是 中 國 內 地 與 香 港 簽 訂 的 首 項 自 由 貿 易 協 議 。 主 體 文 件 於 </a:t>
            </a:r>
            <a:r>
              <a:rPr lang="en-US" altLang="zh-TW" sz="2000"/>
              <a:t>2003</a:t>
            </a:r>
            <a:r>
              <a:rPr lang="zh-TW" altLang="en-US" sz="2000"/>
              <a:t>年</a:t>
            </a:r>
            <a:r>
              <a:rPr lang="en-US" altLang="zh-TW" sz="2000"/>
              <a:t> </a:t>
            </a:r>
            <a:r>
              <a:rPr lang="zh-TW" altLang="en-US" sz="2000"/>
              <a:t>簽 署 。</a:t>
            </a:r>
            <a:endParaRPr lang="en-US" altLang="zh-TW" sz="2000"/>
          </a:p>
          <a:p>
            <a:pPr eaLnBrk="1" hangingPunct="1"/>
            <a:r>
              <a:rPr lang="en-US" altLang="zh-HK" sz="2000" b="1"/>
              <a:t>CEPA </a:t>
            </a:r>
            <a:r>
              <a:rPr lang="en-US" altLang="zh-TW" sz="2000"/>
              <a:t> </a:t>
            </a:r>
            <a:r>
              <a:rPr lang="zh-TW" altLang="en-US" sz="2000"/>
              <a:t>採 取 「</a:t>
            </a:r>
            <a:r>
              <a:rPr lang="en-US" altLang="zh-TW" sz="2000"/>
              <a:t> </a:t>
            </a:r>
            <a:r>
              <a:rPr lang="zh-TW" altLang="en-US" sz="2000"/>
              <a:t>循 序 漸 進 」</a:t>
            </a:r>
            <a:r>
              <a:rPr lang="en-US" altLang="zh-TW" sz="2000"/>
              <a:t> </a:t>
            </a:r>
            <a:r>
              <a:rPr lang="zh-TW" altLang="en-US" sz="2000"/>
              <a:t>的 方 式 ， 雙 方 一 直 保 持 緊 密 磋 商 ， 不 斷 加 入 更 多 開 放 措 施 。</a:t>
            </a:r>
            <a:endParaRPr lang="en-US" altLang="en-US" sz="2000" b="1"/>
          </a:p>
          <a:p>
            <a:pPr eaLnBrk="1" hangingPunct="1"/>
            <a:r>
              <a:rPr lang="en-US" altLang="zh-HK" sz="2000" b="1"/>
              <a:t>CEPA</a:t>
            </a:r>
            <a:r>
              <a:rPr lang="zh-TW" altLang="en-US" sz="2000"/>
              <a:t>是為 內 地 、 香 港 與 及 外 國 投 資 者 帶 來 新 的 商 機 。 對 香 港 來 說 ， </a:t>
            </a:r>
            <a:r>
              <a:rPr lang="en-US" altLang="zh-HK" sz="2000" b="1"/>
              <a:t>CEPA</a:t>
            </a:r>
            <a:r>
              <a:rPr lang="zh-TW" altLang="en-US" sz="2000"/>
              <a:t>協 助 香 港 商 界 開 拓 內 地 市 場 的 龐 大 商 機 。 </a:t>
            </a:r>
            <a:r>
              <a:rPr lang="en-US" altLang="zh-HK" sz="1400" i="1"/>
              <a:t>(</a:t>
            </a:r>
            <a:r>
              <a:rPr lang="zh-TW" altLang="en-US" sz="1400" i="1"/>
              <a:t>來源：香港工業貿易署</a:t>
            </a:r>
            <a:r>
              <a:rPr lang="en-US" altLang="zh-TW" sz="1400" i="1"/>
              <a:t>)</a:t>
            </a:r>
            <a:endParaRPr lang="en-US" altLang="zh-HK" sz="1400" i="1"/>
          </a:p>
        </p:txBody>
      </p:sp>
      <p:pic>
        <p:nvPicPr>
          <p:cNvPr id="34822" name="Picture 4" descr="https://sp.yimg.com/xj/th?id=OIP.Mcc8e462613115ee3af7890d62c8ff1beo0&amp;pid=15.1&amp;P=0&amp;w=281&amp;h=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162426"/>
            <a:ext cx="343089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41300"/>
            <a:ext cx="8216900" cy="14859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686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36868" name="TextBox 1"/>
          <p:cNvSpPr txBox="1">
            <a:spLocks noChangeArrowheads="1"/>
          </p:cNvSpPr>
          <p:nvPr/>
        </p:nvSpPr>
        <p:spPr bwMode="auto">
          <a:xfrm>
            <a:off x="762000" y="2209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pic>
        <p:nvPicPr>
          <p:cNvPr id="5" name="Diagram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1854200"/>
            <a:ext cx="8128000" cy="4470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1CFC5F8-55A9-4D8A-974E-12A373927AB3}" type="slidenum">
              <a:rPr lang="en-US" altLang="zh-HK">
                <a:solidFill>
                  <a:srgbClr val="898989"/>
                </a:solidFill>
              </a:rPr>
              <a:pPr/>
              <a:t>17</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noChangeArrowheads="1"/>
          </p:cNvSpPr>
          <p:nvPr>
            <p:ph type="title"/>
          </p:nvPr>
        </p:nvSpPr>
        <p:spPr/>
        <p:txBody>
          <a:bodyPr/>
          <a:lstStyle/>
          <a:p>
            <a:endParaRPr lang="en-US" altLang="zh-HK" smtClean="0"/>
          </a:p>
        </p:txBody>
      </p:sp>
      <p:sp>
        <p:nvSpPr>
          <p:cNvPr id="38914" name="Content Placeholder 2"/>
          <p:cNvSpPr>
            <a:spLocks noGrp="1" noChangeArrowheads="1"/>
          </p:cNvSpPr>
          <p:nvPr>
            <p:ph idx="1"/>
          </p:nvPr>
        </p:nvSpPr>
        <p:spPr/>
        <p:txBody>
          <a:bodyPr/>
          <a:lstStyle/>
          <a:p>
            <a:endParaRPr lang="en-US" altLang="zh-HK" smtClean="0"/>
          </a:p>
        </p:txBody>
      </p:sp>
      <p:pic>
        <p:nvPicPr>
          <p:cNvPr id="38915" name="Picture 2" descr="http://static.hkej.com/hkej/images/2015/11/30/1192969_b542555536671ddf9d22c8634312b96e_620.jpg">
            <a:hlinkClick r:id="rId3" tooltip="特區政府與國家商務部在上周五簽署《CEPA服務貿易協議》。（新華社資料圖片）"/>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3" y="2822575"/>
            <a:ext cx="5715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57200" y="304800"/>
            <a:ext cx="8150225"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HK">
              <a:solidFill>
                <a:srgbClr val="FFFFFF"/>
              </a:solidFill>
            </a:endParaRPr>
          </a:p>
        </p:txBody>
      </p:sp>
      <p:sp>
        <p:nvSpPr>
          <p:cNvPr id="6" name="Rectangle 5"/>
          <p:cNvSpPr/>
          <p:nvPr/>
        </p:nvSpPr>
        <p:spPr>
          <a:xfrm>
            <a:off x="457200" y="304800"/>
            <a:ext cx="8229600" cy="2462213"/>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C00000"/>
                </a:solidFill>
                <a:latin typeface="Arial" panose="020B0604020202020204" pitchFamily="34" charset="0"/>
                <a:cs typeface="Arial" panose="020B0604020202020204" pitchFamily="34" charset="0"/>
              </a:rPr>
              <a:t>曾俊華指</a:t>
            </a:r>
            <a:r>
              <a:rPr lang="en-US" altLang="zh-HK" sz="2400" b="1">
                <a:solidFill>
                  <a:srgbClr val="C00000"/>
                </a:solidFill>
                <a:latin typeface="Arial" panose="020B0604020202020204" pitchFamily="34" charset="0"/>
                <a:cs typeface="Arial" panose="020B0604020202020204" pitchFamily="34" charset="0"/>
              </a:rPr>
              <a:t>《</a:t>
            </a:r>
            <a:r>
              <a:rPr lang="en-US" altLang="en-US" sz="2400" b="1">
                <a:solidFill>
                  <a:srgbClr val="C00000"/>
                </a:solidFill>
                <a:latin typeface="Arial" panose="020B0604020202020204" pitchFamily="34" charset="0"/>
                <a:cs typeface="Arial" panose="020B0604020202020204" pitchFamily="34" charset="0"/>
              </a:rPr>
              <a:t>服貿</a:t>
            </a:r>
            <a:r>
              <a:rPr lang="en-US" altLang="zh-HK" sz="2400" b="1">
                <a:solidFill>
                  <a:srgbClr val="C00000"/>
                </a:solidFill>
                <a:latin typeface="Arial" panose="020B0604020202020204" pitchFamily="34" charset="0"/>
                <a:cs typeface="Arial" panose="020B0604020202020204" pitchFamily="34" charset="0"/>
              </a:rPr>
              <a:t>》</a:t>
            </a:r>
            <a:r>
              <a:rPr lang="en-US" altLang="en-US" sz="2400" b="1">
                <a:solidFill>
                  <a:srgbClr val="C00000"/>
                </a:solidFill>
                <a:latin typeface="Arial" panose="020B0604020202020204" pitchFamily="34" charset="0"/>
                <a:cs typeface="Arial" panose="020B0604020202020204" pitchFamily="34" charset="0"/>
              </a:rPr>
              <a:t>助港企吸資</a:t>
            </a:r>
            <a:endParaRPr lang="en-US" altLang="en-US" sz="2400">
              <a:solidFill>
                <a:srgbClr val="C00000"/>
              </a:solidFill>
              <a:latin typeface="Arial" panose="020B0604020202020204" pitchFamily="34" charset="0"/>
              <a:ea typeface="Roboto" pitchFamily="2" charset="0"/>
              <a:cs typeface="Arial" panose="020B0604020202020204" pitchFamily="34" charset="0"/>
            </a:endParaRPr>
          </a:p>
          <a:p>
            <a:endParaRPr lang="en-US" altLang="en-US" b="1">
              <a:ea typeface="Roboto" pitchFamily="2" charset="0"/>
              <a:cs typeface="Arial" panose="020B0604020202020204" pitchFamily="34" charset="0"/>
            </a:endParaRPr>
          </a:p>
          <a:p>
            <a:r>
              <a:rPr lang="en-US" altLang="en-US" b="1">
                <a:ea typeface="Roboto" pitchFamily="2" charset="0"/>
                <a:cs typeface="Arial" panose="020B0604020202020204" pitchFamily="34" charset="0"/>
              </a:rPr>
              <a:t>財政司司長曾俊華昨天撰寫網誌，表示在上周五（</a:t>
            </a:r>
            <a:r>
              <a:rPr lang="en-US" altLang="zh-HK" b="1">
                <a:ea typeface="Roboto" pitchFamily="2" charset="0"/>
                <a:cs typeface="Arial" panose="020B0604020202020204" pitchFamily="34" charset="0"/>
              </a:rPr>
              <a:t>27</a:t>
            </a:r>
            <a:r>
              <a:rPr lang="en-US" altLang="en-US" b="1">
                <a:ea typeface="Roboto" pitchFamily="2" charset="0"/>
                <a:cs typeface="Arial" panose="020B0604020202020204" pitchFamily="34" charset="0"/>
              </a:rPr>
              <a:t>日）代表特區政府跟國家商務部簽署了</a:t>
            </a:r>
            <a:r>
              <a:rPr lang="en-US" altLang="zh-HK" b="1">
                <a:ea typeface="Roboto" pitchFamily="2" charset="0"/>
                <a:cs typeface="Arial" panose="020B0604020202020204" pitchFamily="34" charset="0"/>
              </a:rPr>
              <a:t>《CEPA</a:t>
            </a:r>
            <a:r>
              <a:rPr lang="en-US" altLang="en-US" b="1">
                <a:ea typeface="Roboto" pitchFamily="2" charset="0"/>
                <a:cs typeface="Arial" panose="020B0604020202020204" pitchFamily="34" charset="0"/>
              </a:rPr>
              <a:t>服務貿易協議</a:t>
            </a:r>
            <a:r>
              <a:rPr lang="en-US" altLang="zh-HK" b="1">
                <a:ea typeface="Roboto" pitchFamily="2" charset="0"/>
                <a:cs typeface="Arial" panose="020B0604020202020204" pitchFamily="34" charset="0"/>
              </a:rPr>
              <a:t>》</a:t>
            </a:r>
            <a:r>
              <a:rPr lang="en-US" altLang="en-US" b="1">
                <a:ea typeface="Roboto" pitchFamily="2" charset="0"/>
                <a:cs typeface="Arial" panose="020B0604020202020204" pitchFamily="34" charset="0"/>
              </a:rPr>
              <a:t>，是標誌着內地和香港基本實現服務貿易自由化，是</a:t>
            </a:r>
            <a:r>
              <a:rPr lang="en-US" altLang="zh-HK" b="1">
                <a:ea typeface="Roboto" pitchFamily="2" charset="0"/>
                <a:cs typeface="Arial" panose="020B0604020202020204" pitchFamily="34" charset="0"/>
              </a:rPr>
              <a:t>CEPA</a:t>
            </a:r>
            <a:r>
              <a:rPr lang="en-US" altLang="en-US" b="1">
                <a:ea typeface="Roboto" pitchFamily="2" charset="0"/>
                <a:cs typeface="Arial" panose="020B0604020202020204" pitchFamily="34" charset="0"/>
              </a:rPr>
              <a:t>在</a:t>
            </a:r>
            <a:r>
              <a:rPr lang="en-US" altLang="zh-HK" b="1">
                <a:ea typeface="Roboto" pitchFamily="2" charset="0"/>
                <a:cs typeface="Arial" panose="020B0604020202020204" pitchFamily="34" charset="0"/>
              </a:rPr>
              <a:t>2003</a:t>
            </a:r>
            <a:r>
              <a:rPr lang="en-US" altLang="en-US" b="1">
                <a:ea typeface="Roboto" pitchFamily="2" charset="0"/>
                <a:cs typeface="Arial" panose="020B0604020202020204" pitchFamily="34" charset="0"/>
              </a:rPr>
              <a:t>年開通以來，內地與香港實現更緊密經貿合作的另一里程碑。他認為，協議提供的貿易便利，在深度和寬度都有明顯提升，把多項在廣東落實的措施 </a:t>
            </a:r>
            <a:r>
              <a:rPr lang="en-US" altLang="zh-HK" sz="2000" b="1">
                <a:ea typeface="Roboto" pitchFamily="2" charset="0"/>
                <a:cs typeface="Arial" panose="020B0604020202020204" pitchFamily="34" charset="0"/>
              </a:rPr>
              <a:t>... </a:t>
            </a:r>
            <a:r>
              <a:rPr lang="en-US" altLang="zh-HK" sz="1600" i="1">
                <a:solidFill>
                  <a:srgbClr val="111111"/>
                </a:solidFill>
                <a:latin typeface="Arial" panose="020B0604020202020204" pitchFamily="34" charset="0"/>
                <a:cs typeface="Arial" panose="020B0604020202020204" pitchFamily="34" charset="0"/>
              </a:rPr>
              <a:t>(</a:t>
            </a:r>
            <a:r>
              <a:rPr lang="zh-TW" altLang="en-US" sz="1600" i="1">
                <a:solidFill>
                  <a:srgbClr val="111111"/>
                </a:solidFill>
                <a:latin typeface="Arial" panose="020B0604020202020204" pitchFamily="34" charset="0"/>
              </a:rPr>
              <a:t>香港經濟日報，</a:t>
            </a:r>
            <a:r>
              <a:rPr lang="en-US" altLang="zh-HK" sz="1600" i="1">
                <a:solidFill>
                  <a:srgbClr val="111111"/>
                </a:solidFill>
                <a:latin typeface="Arial" panose="020B0604020202020204" pitchFamily="34" charset="0"/>
                <a:cs typeface="Arial" panose="020B0604020202020204" pitchFamily="34" charset="0"/>
              </a:rPr>
              <a:t>2015</a:t>
            </a:r>
            <a:r>
              <a:rPr lang="zh-TW" altLang="en-US" sz="1600" i="1">
                <a:solidFill>
                  <a:srgbClr val="111111"/>
                </a:solidFill>
                <a:latin typeface="Arial" panose="020B0604020202020204" pitchFamily="34" charset="0"/>
              </a:rPr>
              <a:t>年</a:t>
            </a:r>
            <a:r>
              <a:rPr lang="en-US" altLang="zh-TW" sz="1600" i="1">
                <a:solidFill>
                  <a:srgbClr val="111111"/>
                </a:solidFill>
                <a:latin typeface="Arial" panose="020B0604020202020204" pitchFamily="34" charset="0"/>
              </a:rPr>
              <a:t>11</a:t>
            </a:r>
            <a:r>
              <a:rPr lang="zh-TW" altLang="en-US" sz="1600" i="1">
                <a:solidFill>
                  <a:srgbClr val="111111"/>
                </a:solidFill>
                <a:latin typeface="Arial" panose="020B0604020202020204" pitchFamily="34" charset="0"/>
              </a:rPr>
              <a:t>月</a:t>
            </a:r>
            <a:r>
              <a:rPr lang="en-US" altLang="zh-TW" sz="1600" i="1">
                <a:solidFill>
                  <a:srgbClr val="111111"/>
                </a:solidFill>
                <a:latin typeface="Arial" panose="020B0604020202020204" pitchFamily="34" charset="0"/>
              </a:rPr>
              <a:t>30</a:t>
            </a:r>
            <a:r>
              <a:rPr lang="zh-TW" altLang="en-US" sz="1600" i="1">
                <a:solidFill>
                  <a:srgbClr val="111111"/>
                </a:solidFill>
                <a:latin typeface="Arial" panose="020B0604020202020204" pitchFamily="34" charset="0"/>
              </a:rPr>
              <a:t>日</a:t>
            </a:r>
            <a:r>
              <a:rPr lang="en-US" altLang="zh-HK" sz="1600" i="1">
                <a:solidFill>
                  <a:srgbClr val="111111"/>
                </a:solidFill>
                <a:latin typeface="Arial" panose="020B0604020202020204" pitchFamily="34" charset="0"/>
                <a:cs typeface="Arial" panose="020B0604020202020204" pitchFamily="34" charset="0"/>
              </a:rPr>
              <a:t>)</a:t>
            </a:r>
            <a:r>
              <a:rPr lang="en-US" altLang="zh-HK" sz="2000" b="1">
                <a:solidFill>
                  <a:srgbClr val="111111"/>
                </a:solidFill>
                <a:latin typeface="Arial" panose="020B0604020202020204" pitchFamily="34" charset="0"/>
                <a:cs typeface="Arial" panose="020B0604020202020204" pitchFamily="34" charset="0"/>
              </a:rPr>
              <a:t/>
            </a:r>
            <a:br>
              <a:rPr lang="en-US" altLang="zh-HK" sz="2000" b="1">
                <a:solidFill>
                  <a:srgbClr val="111111"/>
                </a:solidFill>
                <a:latin typeface="Arial" panose="020B0604020202020204" pitchFamily="34" charset="0"/>
                <a:cs typeface="Arial" panose="020B0604020202020204" pitchFamily="34" charset="0"/>
              </a:rPr>
            </a:br>
            <a:endParaRPr lang="en-US" altLang="zh-HK" sz="2000" b="1">
              <a:solidFill>
                <a:srgbClr val="0066CC"/>
              </a:solidFill>
              <a:cs typeface="Roboto" pitchFamily="2"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49531EB-6915-4058-B148-65C827AE6EDC}" type="slidenum">
              <a:rPr lang="en-US" altLang="zh-HK">
                <a:solidFill>
                  <a:srgbClr val="898989"/>
                </a:solidFill>
              </a:rPr>
              <a:pPr/>
              <a:t>18</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55600"/>
            <a:ext cx="8242300" cy="1257300"/>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096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9" name="Flowchart: Document 8"/>
          <p:cNvSpPr/>
          <p:nvPr/>
        </p:nvSpPr>
        <p:spPr>
          <a:xfrm>
            <a:off x="671513" y="1828800"/>
            <a:ext cx="8167687" cy="5029200"/>
          </a:xfrm>
          <a:prstGeom prst="flowChartDocument">
            <a:avLst/>
          </a:prstGeom>
          <a:solidFill>
            <a:schemeClr val="accent4">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t" hangingPunct="1"/>
            <a:r>
              <a:rPr lang="en-US" altLang="zh-TW" sz="2400" b="1">
                <a:solidFill>
                  <a:srgbClr val="0066FF"/>
                </a:solidFill>
              </a:rPr>
              <a:t>CEPA</a:t>
            </a:r>
            <a:r>
              <a:rPr lang="zh-TW" altLang="en-US" sz="2400" b="1">
                <a:solidFill>
                  <a:srgbClr val="0066FF"/>
                </a:solidFill>
              </a:rPr>
              <a:t>新協議 助港參與「一帶一路」 </a:t>
            </a:r>
            <a:endParaRPr lang="en-US" altLang="zh-TW" sz="2400" b="1">
              <a:solidFill>
                <a:srgbClr val="0066FF"/>
              </a:solidFill>
            </a:endParaRPr>
          </a:p>
          <a:p>
            <a:pPr eaLnBrk="1" fontAlgn="t" hangingPunct="1"/>
            <a:r>
              <a:rPr lang="zh-TW" altLang="en-US" sz="2400" b="1">
                <a:solidFill>
                  <a:srgbClr val="0066FF"/>
                </a:solidFill>
              </a:rPr>
              <a:t>財司：新里程碑 港銀開業年限要求撤銷 </a:t>
            </a:r>
            <a:endParaRPr lang="en-US" altLang="zh-TW" sz="2400"/>
          </a:p>
          <a:p>
            <a:pPr eaLnBrk="1" fontAlgn="t" hangingPunct="1"/>
            <a:endParaRPr lang="en-US" altLang="zh-TW" sz="2400" b="1"/>
          </a:p>
          <a:p>
            <a:pPr eaLnBrk="1" fontAlgn="t" hangingPunct="1"/>
            <a:endParaRPr lang="en-US" altLang="zh-TW" sz="2400" b="1"/>
          </a:p>
          <a:p>
            <a:pPr eaLnBrk="1" fontAlgn="t" hangingPunct="1"/>
            <a:r>
              <a:rPr lang="zh-TW" altLang="en-US" sz="2400" b="1"/>
              <a:t>內地和香港昨簽署新一份</a:t>
            </a:r>
            <a:r>
              <a:rPr lang="en-US" altLang="zh-TW" sz="2400" b="1"/>
              <a:t>CEPA</a:t>
            </a:r>
            <a:r>
              <a:rPr lang="zh-TW" altLang="en-US" sz="2400" b="1"/>
              <a:t>（內地與香港關於建立更緊密經貿關係的安排）協議，將大部分在廣東先行先試的開放措施，推展至全國實施。</a:t>
            </a:r>
            <a:r>
              <a:rPr lang="zh-TW" altLang="en-US" sz="2400"/>
              <a:t>                                            </a:t>
            </a:r>
            <a:endParaRPr lang="en-US" altLang="zh-TW" sz="2400"/>
          </a:p>
          <a:p>
            <a:pPr eaLnBrk="1" fontAlgn="t" hangingPunct="1"/>
            <a:endParaRPr lang="en-US" altLang="en-US" sz="2000" i="1"/>
          </a:p>
          <a:p>
            <a:pPr eaLnBrk="1" fontAlgn="t" hangingPunct="1"/>
            <a:r>
              <a:rPr lang="en-US" altLang="zh-HK" sz="1600" i="1">
                <a:solidFill>
                  <a:srgbClr val="111111"/>
                </a:solidFill>
                <a:latin typeface="Arial" panose="020B0604020202020204" pitchFamily="34" charset="0"/>
                <a:cs typeface="Arial" panose="020B0604020202020204" pitchFamily="34" charset="0"/>
              </a:rPr>
              <a:t>(</a:t>
            </a:r>
            <a:r>
              <a:rPr lang="zh-TW" altLang="en-US" sz="1600" i="1">
                <a:solidFill>
                  <a:srgbClr val="111111"/>
                </a:solidFill>
                <a:latin typeface="Arial" panose="020B0604020202020204" pitchFamily="34" charset="0"/>
                <a:cs typeface="Arial" panose="020B0604020202020204" pitchFamily="34" charset="0"/>
              </a:rPr>
              <a:t>香港經濟日報，</a:t>
            </a:r>
            <a:r>
              <a:rPr lang="en-US" altLang="zh-HK" sz="1600" i="1">
                <a:solidFill>
                  <a:srgbClr val="111111"/>
                </a:solidFill>
                <a:latin typeface="Arial" panose="020B0604020202020204" pitchFamily="34" charset="0"/>
                <a:cs typeface="Arial" panose="020B0604020202020204" pitchFamily="34" charset="0"/>
              </a:rPr>
              <a:t>2015</a:t>
            </a:r>
            <a:r>
              <a:rPr lang="zh-TW" altLang="en-US" sz="1600" i="1">
                <a:solidFill>
                  <a:srgbClr val="111111"/>
                </a:solidFill>
                <a:latin typeface="Arial" panose="020B0604020202020204" pitchFamily="34" charset="0"/>
                <a:cs typeface="Arial" panose="020B0604020202020204" pitchFamily="34" charset="0"/>
              </a:rPr>
              <a:t>年</a:t>
            </a:r>
            <a:r>
              <a:rPr lang="en-US" altLang="zh-TW" sz="1600" i="1">
                <a:solidFill>
                  <a:srgbClr val="111111"/>
                </a:solidFill>
                <a:latin typeface="Arial" panose="020B0604020202020204" pitchFamily="34" charset="0"/>
                <a:cs typeface="Arial" panose="020B0604020202020204" pitchFamily="34" charset="0"/>
              </a:rPr>
              <a:t>11</a:t>
            </a:r>
            <a:r>
              <a:rPr lang="zh-TW" altLang="en-US" sz="1600" i="1">
                <a:solidFill>
                  <a:srgbClr val="111111"/>
                </a:solidFill>
                <a:latin typeface="Arial" panose="020B0604020202020204" pitchFamily="34" charset="0"/>
                <a:cs typeface="Arial" panose="020B0604020202020204" pitchFamily="34" charset="0"/>
              </a:rPr>
              <a:t>月</a:t>
            </a:r>
            <a:r>
              <a:rPr lang="en-US" altLang="zh-TW" sz="1600" i="1">
                <a:solidFill>
                  <a:srgbClr val="111111"/>
                </a:solidFill>
                <a:latin typeface="Arial" panose="020B0604020202020204" pitchFamily="34" charset="0"/>
                <a:cs typeface="Arial" panose="020B0604020202020204" pitchFamily="34" charset="0"/>
              </a:rPr>
              <a:t>28</a:t>
            </a:r>
            <a:r>
              <a:rPr lang="zh-TW" altLang="en-US" sz="1600" i="1">
                <a:solidFill>
                  <a:srgbClr val="111111"/>
                </a:solidFill>
                <a:latin typeface="Arial" panose="020B0604020202020204" pitchFamily="34" charset="0"/>
                <a:cs typeface="Arial" panose="020B0604020202020204" pitchFamily="34" charset="0"/>
              </a:rPr>
              <a:t>日</a:t>
            </a:r>
            <a:r>
              <a:rPr lang="en-US" altLang="zh-HK" sz="1600" i="1">
                <a:solidFill>
                  <a:srgbClr val="111111"/>
                </a:solidFill>
                <a:latin typeface="Arial" panose="020B0604020202020204" pitchFamily="34" charset="0"/>
                <a:cs typeface="Arial" panose="020B0604020202020204" pitchFamily="34" charset="0"/>
              </a:rPr>
              <a:t>)</a:t>
            </a:r>
            <a:endParaRPr lang="en-US" altLang="zh-HK" sz="1600" i="1"/>
          </a:p>
        </p:txBody>
      </p:sp>
      <p:pic>
        <p:nvPicPr>
          <p:cNvPr id="40965" name="Picture 2" descr="https://sp.yimg.com/xj/th?id=OIP.M69474b42094b4702e8e5669fb845ea74o2&amp;pid=15.1&amp;P=0&amp;w=264&amp;h=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866900"/>
            <a:ext cx="2514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7DBB5D1-513A-46DB-B7AB-BD185ABA55F3}" type="slidenum">
              <a:rPr lang="en-US" altLang="zh-HK">
                <a:solidFill>
                  <a:srgbClr val="898989"/>
                </a:solidFill>
              </a:rPr>
              <a:pPr/>
              <a:t>19</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500" y="2349500"/>
            <a:ext cx="566420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5" name="Diagram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400" y="508000"/>
            <a:ext cx="8051800" cy="1244600"/>
          </a:xfrm>
          <a:prstGeom prst="rect">
            <a:avLst/>
          </a:prstGeom>
          <a:noFill/>
          <a:extLst>
            <a:ext uri="{909E8E84-426E-40DD-AFC4-6F175D3DCCD1}">
              <a14:hiddenFill xmlns:a14="http://schemas.microsoft.com/office/drawing/2010/main">
                <a:solidFill>
                  <a:srgbClr val="FFFFFF"/>
                </a:solidFill>
              </a14:hiddenFill>
            </a:ext>
          </a:extLst>
        </p:spPr>
      </p:pic>
      <p:sp>
        <p:nvSpPr>
          <p:cNvPr id="6148" name="AutoShape 2" descr="https://sp.yimg.com/xj/th?id=OIP.M00eb16b0c16a370f96bb8ca9982984efH0&amp;pid=15.1&amp;P=0&amp;w=225&amp;h=165"/>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614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2743200"/>
            <a:ext cx="2143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9DC46D9-1426-4042-80CA-402BC20B5773}" type="slidenum">
              <a:rPr lang="en-US" altLang="zh-HK">
                <a:solidFill>
                  <a:srgbClr val="898989"/>
                </a:solidFill>
              </a:rPr>
              <a:pPr/>
              <a:t>2</a:t>
            </a:fld>
            <a:endParaRPr lang="en-US" altLang="zh-HK">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660400"/>
            <a:ext cx="8229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301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33400" y="2286000"/>
            <a:ext cx="8077200" cy="2678113"/>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800" b="1" i="1">
                <a:solidFill>
                  <a:srgbClr val="403152"/>
                </a:solidFill>
              </a:rPr>
              <a:t>回答下列問題：</a:t>
            </a:r>
            <a:endParaRPr lang="en-US" altLang="en-US" sz="2800" b="1" i="1">
              <a:solidFill>
                <a:srgbClr val="403152"/>
              </a:solidFill>
            </a:endParaRPr>
          </a:p>
          <a:p>
            <a:pPr eaLnBrk="1" hangingPunct="1"/>
            <a:endParaRPr lang="en-US" altLang="en-US" sz="2000" b="1"/>
          </a:p>
          <a:p>
            <a:pPr eaLnBrk="1" hangingPunct="1">
              <a:buFont typeface="Calibri" panose="020F0502020204030204" pitchFamily="34" charset="0"/>
              <a:buAutoNum type="arabicPeriod"/>
            </a:pPr>
            <a:r>
              <a:rPr lang="en-US" altLang="zh-HK" sz="2400" b="1">
                <a:solidFill>
                  <a:srgbClr val="262626"/>
                </a:solidFill>
              </a:rPr>
              <a:t>CEPA</a:t>
            </a:r>
            <a:r>
              <a:rPr lang="zh-TW" altLang="en-US" sz="2400" b="1">
                <a:solidFill>
                  <a:srgbClr val="262626"/>
                </a:solidFill>
              </a:rPr>
              <a:t>協議的主要內容是甚麼</a:t>
            </a:r>
            <a:r>
              <a:rPr lang="en-US" altLang="zh-HK" sz="2400" b="1">
                <a:solidFill>
                  <a:srgbClr val="262626"/>
                </a:solidFill>
              </a:rPr>
              <a:t>?</a:t>
            </a:r>
          </a:p>
          <a:p>
            <a:pPr eaLnBrk="1" hangingPunct="1">
              <a:buFont typeface="Calibri" panose="020F0502020204030204" pitchFamily="34" charset="0"/>
              <a:buAutoNum type="arabicPeriod"/>
            </a:pPr>
            <a:r>
              <a:rPr lang="zh-TW" altLang="en-US" sz="2400" b="1">
                <a:solidFill>
                  <a:srgbClr val="262626"/>
                </a:solidFill>
              </a:rPr>
              <a:t>協議的「最惠待遇」有甚麼好處？</a:t>
            </a:r>
            <a:endParaRPr lang="en-US" altLang="en-US" sz="2400" b="1">
              <a:solidFill>
                <a:srgbClr val="262626"/>
              </a:solidFill>
            </a:endParaRPr>
          </a:p>
          <a:p>
            <a:pPr eaLnBrk="1" hangingPunct="1">
              <a:buFont typeface="Calibri" panose="020F0502020204030204" pitchFamily="34" charset="0"/>
              <a:buAutoNum type="arabicPeriod"/>
            </a:pPr>
            <a:r>
              <a:rPr lang="zh-TW" altLang="en-US" sz="2400" b="1">
                <a:solidFill>
                  <a:srgbClr val="262626"/>
                </a:solidFill>
              </a:rPr>
              <a:t>協議能達到甚麼目標？</a:t>
            </a:r>
            <a:endParaRPr lang="en-US" altLang="en-US"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p:txBody>
      </p:sp>
      <p:pic>
        <p:nvPicPr>
          <p:cNvPr id="430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89500"/>
            <a:ext cx="1817688"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494D3AF-333A-400B-B9C3-D6B87407A4AD}" type="slidenum">
              <a:rPr lang="en-US" altLang="zh-HK">
                <a:solidFill>
                  <a:srgbClr val="898989"/>
                </a:solidFill>
              </a:rPr>
              <a:pPr/>
              <a:t>20</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660400"/>
            <a:ext cx="8229600" cy="147320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505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98488" y="2286000"/>
            <a:ext cx="8077200" cy="1938338"/>
          </a:xfrm>
          <a:prstGeom prst="rect">
            <a:avLst/>
          </a:prstGeom>
          <a:solidFill>
            <a:schemeClr val="accent4">
              <a:lumMod val="20000"/>
              <a:lumOff val="80000"/>
            </a:schemeClr>
          </a:solidFill>
        </p:spPr>
        <p:txBody>
          <a:bodyPr>
            <a:spAutoFit/>
          </a:bodyPr>
          <a:lstStyle/>
          <a:p>
            <a:pPr marL="457200" indent="-457200" eaLnBrk="1" fontAlgn="auto" hangingPunct="1">
              <a:spcBef>
                <a:spcPts val="0"/>
              </a:spcBef>
              <a:spcAft>
                <a:spcPts val="0"/>
              </a:spcAft>
              <a:buFont typeface="+mj-lt"/>
              <a:buAutoNum type="arabicPeriod"/>
              <a:defRPr/>
            </a:pPr>
            <a:r>
              <a:rPr lang="en-US" altLang="zh-HK" sz="2400" b="1" dirty="0">
                <a:solidFill>
                  <a:schemeClr val="tx1">
                    <a:lumMod val="85000"/>
                    <a:lumOff val="15000"/>
                  </a:schemeClr>
                </a:solidFill>
                <a:latin typeface="+mn-lt"/>
              </a:rPr>
              <a:t>CEPA</a:t>
            </a:r>
            <a:r>
              <a:rPr lang="zh-TW" altLang="en-US" sz="2400" b="1" dirty="0">
                <a:solidFill>
                  <a:schemeClr val="tx1">
                    <a:lumMod val="85000"/>
                    <a:lumOff val="15000"/>
                  </a:schemeClr>
                </a:solidFill>
                <a:latin typeface="+mn-lt"/>
              </a:rPr>
              <a:t>協議的主要內容是甚麼</a:t>
            </a:r>
            <a:r>
              <a:rPr lang="en-US" altLang="zh-HK" sz="2400" b="1" dirty="0">
                <a:solidFill>
                  <a:schemeClr val="tx1">
                    <a:lumMod val="85000"/>
                    <a:lumOff val="15000"/>
                  </a:schemeClr>
                </a:solidFill>
                <a:latin typeface="+mn-lt"/>
              </a:rPr>
              <a:t>?</a:t>
            </a:r>
          </a:p>
          <a:p>
            <a:pPr marL="457200" indent="-457200" eaLnBrk="1" fontAlgn="auto" hangingPunct="1">
              <a:spcBef>
                <a:spcPts val="0"/>
              </a:spcBef>
              <a:spcAft>
                <a:spcPts val="0"/>
              </a:spcAft>
              <a:buFont typeface="+mj-lt"/>
              <a:buAutoNum type="arabicPeriod"/>
              <a:defRPr/>
            </a:pPr>
            <a:endParaRPr lang="en-US" sz="2400" b="1" dirty="0">
              <a:solidFill>
                <a:schemeClr val="tx1">
                  <a:lumMod val="85000"/>
                  <a:lumOff val="15000"/>
                </a:schemeClr>
              </a:solidFill>
              <a:latin typeface="+mn-lt"/>
            </a:endParaRPr>
          </a:p>
          <a:p>
            <a:pPr eaLnBrk="1" fontAlgn="auto" hangingPunct="1">
              <a:spcBef>
                <a:spcPts val="0"/>
              </a:spcBef>
              <a:spcAft>
                <a:spcPts val="0"/>
              </a:spcAft>
              <a:defRPr/>
            </a:pPr>
            <a:r>
              <a:rPr lang="en-US" sz="2400" b="1" dirty="0">
                <a:solidFill>
                  <a:schemeClr val="tx1">
                    <a:lumMod val="85000"/>
                    <a:lumOff val="15000"/>
                  </a:schemeClr>
                </a:solidFill>
                <a:latin typeface="+mn-lt"/>
              </a:rPr>
              <a:t>       </a:t>
            </a:r>
            <a:r>
              <a:rPr lang="zh-TW" altLang="en-US" sz="2400" b="1" u="sng" dirty="0">
                <a:solidFill>
                  <a:srgbClr val="FF0000"/>
                </a:solidFill>
                <a:latin typeface="+mn-lt"/>
              </a:rPr>
              <a:t>答案</a:t>
            </a:r>
            <a:endParaRPr lang="en-US" sz="2400" b="1" u="sng" dirty="0">
              <a:solidFill>
                <a:srgbClr val="FF0000"/>
              </a:solidFill>
              <a:latin typeface="+mn-lt"/>
            </a:endParaRPr>
          </a:p>
          <a:p>
            <a:pPr marL="461963" eaLnBrk="1" fontAlgn="auto" hangingPunct="1">
              <a:spcBef>
                <a:spcPts val="0"/>
              </a:spcBef>
              <a:spcAft>
                <a:spcPts val="0"/>
              </a:spcAft>
              <a:defRPr/>
            </a:pPr>
            <a:r>
              <a:rPr lang="zh-TW" altLang="zh-HK" sz="2400" dirty="0">
                <a:latin typeface="+mn-lt"/>
              </a:rPr>
              <a:t>該協議的主要內容</a:t>
            </a:r>
            <a:r>
              <a:rPr lang="zh-TW" altLang="en-US" sz="2400" dirty="0">
                <a:latin typeface="+mn-lt"/>
              </a:rPr>
              <a:t>包括國民待遇、最惠待遇、保障措施、例外及投資便利化等條款。</a:t>
            </a:r>
            <a:endParaRPr lang="en-US" sz="2400" b="1" dirty="0">
              <a:solidFill>
                <a:schemeClr val="tx1">
                  <a:lumMod val="85000"/>
                  <a:lumOff val="15000"/>
                </a:schemeClr>
              </a:solidFill>
              <a:latin typeface="+mn-lt"/>
            </a:endParaRPr>
          </a:p>
        </p:txBody>
      </p:sp>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89500"/>
            <a:ext cx="1817688"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713A363-D821-4EB4-BD86-D54C696B1779}" type="slidenum">
              <a:rPr lang="en-US" altLang="zh-HK">
                <a:solidFill>
                  <a:srgbClr val="898989"/>
                </a:solidFill>
              </a:rPr>
              <a:pPr/>
              <a:t>21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660400"/>
            <a:ext cx="8229600" cy="14732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710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98488" y="2286000"/>
            <a:ext cx="8077200" cy="3046413"/>
          </a:xfrm>
          <a:prstGeom prst="rect">
            <a:avLst/>
          </a:prstGeom>
          <a:solidFill>
            <a:schemeClr val="accent4">
              <a:lumMod val="20000"/>
              <a:lumOff val="80000"/>
            </a:schemeClr>
          </a:solidFill>
        </p:spPr>
        <p:txBody>
          <a:bodyPr>
            <a:spAutoFit/>
          </a:bodyPr>
          <a:lstStyle>
            <a:lvl1pPr marL="346075" indent="-3460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400" b="1">
                <a:solidFill>
                  <a:srgbClr val="262626"/>
                </a:solidFill>
              </a:rPr>
              <a:t>2. </a:t>
            </a:r>
            <a:r>
              <a:rPr lang="zh-TW" altLang="en-US" sz="2400" b="1">
                <a:solidFill>
                  <a:srgbClr val="262626"/>
                </a:solidFill>
              </a:rPr>
              <a:t>協議的「最惠待遇」有甚麼好處？</a:t>
            </a:r>
            <a:endParaRPr lang="en-US" altLang="zh-HK" sz="2400" b="1">
              <a:solidFill>
                <a:srgbClr val="262626"/>
              </a:solidFill>
            </a:endParaRPr>
          </a:p>
          <a:p>
            <a:pPr eaLnBrk="1" hangingPunct="1"/>
            <a:endParaRPr lang="en-US" altLang="en-US"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a:p>
            <a:pPr eaLnBrk="1" hangingPunct="1"/>
            <a:r>
              <a:rPr lang="en-US" altLang="en-US" sz="2400" b="1">
                <a:solidFill>
                  <a:srgbClr val="262626"/>
                </a:solidFill>
              </a:rPr>
              <a:t>       </a:t>
            </a:r>
            <a:r>
              <a:rPr lang="zh-TW" altLang="en-US" sz="2400" b="1" u="sng">
                <a:solidFill>
                  <a:srgbClr val="FF0000"/>
                </a:solidFill>
              </a:rPr>
              <a:t>答案</a:t>
            </a:r>
            <a:r>
              <a:rPr lang="en-US" altLang="zh-HK" sz="2400" b="1" u="sng">
                <a:solidFill>
                  <a:srgbClr val="FF0000"/>
                </a:solidFill>
              </a:rPr>
              <a:t>:</a:t>
            </a:r>
          </a:p>
          <a:p>
            <a:pPr eaLnBrk="1" hangingPunct="1"/>
            <a:r>
              <a:rPr lang="zh-TW" altLang="en-US" sz="2400">
                <a:solidFill>
                  <a:srgbClr val="262626"/>
                </a:solidFill>
              </a:rPr>
              <a:t>「最惠待遇」</a:t>
            </a:r>
            <a:r>
              <a:rPr lang="zh-TW" altLang="en-US" sz="2400"/>
              <a:t>表明香港可享受內地最優惠的開放措施。</a:t>
            </a:r>
            <a:endParaRPr lang="en-US" altLang="en-US" sz="2400">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p:txBody>
      </p:sp>
      <p:pic>
        <p:nvPicPr>
          <p:cNvPr id="471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89500"/>
            <a:ext cx="1817688"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96DDDE2-3EEE-4BCD-B3BD-CAAD39E023BD}" type="slidenum">
              <a:rPr lang="en-US" altLang="zh-HK">
                <a:solidFill>
                  <a:srgbClr val="898989"/>
                </a:solidFill>
              </a:rPr>
              <a:pPr/>
              <a:t>22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660400"/>
            <a:ext cx="8229600" cy="1473200"/>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915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598488" y="2273300"/>
            <a:ext cx="8077200" cy="3046413"/>
          </a:xfrm>
          <a:prstGeom prst="rect">
            <a:avLst/>
          </a:prstGeom>
          <a:solidFill>
            <a:schemeClr val="accent4">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400" b="1">
                <a:solidFill>
                  <a:srgbClr val="262626"/>
                </a:solidFill>
              </a:rPr>
              <a:t>3. </a:t>
            </a:r>
            <a:r>
              <a:rPr lang="zh-TW" altLang="en-US" sz="2400" b="1">
                <a:solidFill>
                  <a:srgbClr val="262626"/>
                </a:solidFill>
              </a:rPr>
              <a:t>協議能達到甚麼目標？</a:t>
            </a:r>
            <a:endParaRPr lang="en-US" altLang="zh-HK"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a:p>
            <a:pPr eaLnBrk="1" hangingPunct="1">
              <a:lnSpc>
                <a:spcPct val="200000"/>
              </a:lnSpc>
            </a:pPr>
            <a:r>
              <a:rPr lang="en-US" altLang="en-US" sz="2400" b="1">
                <a:solidFill>
                  <a:srgbClr val="262626"/>
                </a:solidFill>
              </a:rPr>
              <a:t>       </a:t>
            </a:r>
            <a:r>
              <a:rPr lang="zh-TW" altLang="en-US" sz="2400" b="1" u="sng">
                <a:solidFill>
                  <a:srgbClr val="FF0000"/>
                </a:solidFill>
              </a:rPr>
              <a:t>答案</a:t>
            </a:r>
            <a:r>
              <a:rPr lang="en-US" altLang="zh-HK" sz="2400" b="1" u="sng">
                <a:solidFill>
                  <a:srgbClr val="FF0000"/>
                </a:solidFill>
              </a:rPr>
              <a:t>:</a:t>
            </a:r>
          </a:p>
          <a:p>
            <a:pPr eaLnBrk="1" hangingPunct="1"/>
            <a:r>
              <a:rPr lang="zh-TW" altLang="en-US" sz="2400" b="1">
                <a:latin typeface="新細明體" panose="02020500000000000000" pitchFamily="18" charset="-120"/>
              </a:rPr>
              <a:t>協議令內地與香港基本實現服務貿易自由化，使兩地多年來在</a:t>
            </a:r>
            <a:r>
              <a:rPr lang="en-US" altLang="zh-TW" sz="2400" b="1">
                <a:solidFill>
                  <a:srgbClr val="262626"/>
                </a:solidFill>
                <a:latin typeface="新細明體" panose="02020500000000000000" pitchFamily="18" charset="-120"/>
              </a:rPr>
              <a:t>CEPA</a:t>
            </a:r>
            <a:r>
              <a:rPr lang="zh-TW" altLang="en-US" sz="2400" b="1">
                <a:latin typeface="新細明體" panose="02020500000000000000" pitchFamily="18" charset="-120"/>
              </a:rPr>
              <a:t>下持續開放服務貿易達到一個新的里程碑。</a:t>
            </a:r>
            <a:endParaRPr lang="en-US" altLang="en-US"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a:p>
            <a:pPr eaLnBrk="1" hangingPunct="1">
              <a:buFont typeface="Calibri" panose="020F0502020204030204" pitchFamily="34" charset="0"/>
              <a:buAutoNum type="arabicPeriod"/>
            </a:pPr>
            <a:endParaRPr lang="en-US" altLang="en-US" sz="2400" b="1">
              <a:solidFill>
                <a:srgbClr val="262626"/>
              </a:solidFill>
            </a:endParaRPr>
          </a:p>
        </p:txBody>
      </p:sp>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013" y="5029200"/>
            <a:ext cx="1665287" cy="141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8556078-472E-4531-AA9F-34EBF8C7BAE1}" type="slidenum">
              <a:rPr lang="en-US" altLang="zh-HK">
                <a:solidFill>
                  <a:srgbClr val="898989"/>
                </a:solidFill>
              </a:rPr>
              <a:pPr/>
              <a:t>23</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55600"/>
            <a:ext cx="8267700" cy="1168400"/>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381000" y="1700213"/>
            <a:ext cx="8229600" cy="4525962"/>
          </a:xfrm>
          <a:prstGeom prst="rect">
            <a:avLst/>
          </a:prstGeom>
          <a:solidFill>
            <a:schemeClr val="accent4">
              <a:lumMod val="20000"/>
              <a:lumOff val="80000"/>
            </a:schemeClr>
          </a:solidFill>
          <a:ln>
            <a:noFill/>
          </a:ln>
          <a:effectLst/>
        </p:spPr>
        <p:txBody>
          <a:bodyPr/>
          <a:lstStyle/>
          <a:p>
            <a:pPr marL="742950" lvl="1" indent="-285750" eaLnBrk="1" fontAlgn="auto" hangingPunct="1">
              <a:spcBef>
                <a:spcPts val="0"/>
              </a:spcBef>
              <a:spcAft>
                <a:spcPct val="50000"/>
              </a:spcAft>
              <a:buClr>
                <a:schemeClr val="accent2"/>
              </a:buClr>
              <a:buSzPct val="70000"/>
              <a:buFont typeface="Wingdings" pitchFamily="2" charset="2"/>
              <a:buNone/>
              <a:defRPr/>
            </a:pPr>
            <a:endParaRPr lang="en-US" altLang="zh-TW" sz="2500" b="1" dirty="0">
              <a:latin typeface="Times New Roman" pitchFamily="18" charset="0"/>
            </a:endParaRPr>
          </a:p>
          <a:p>
            <a:pPr marL="742950" lvl="1" indent="-285750" eaLnBrk="1" fontAlgn="auto" hangingPunct="1">
              <a:spcBef>
                <a:spcPct val="20000"/>
              </a:spcBef>
              <a:spcAft>
                <a:spcPts val="0"/>
              </a:spcAft>
              <a:buClr>
                <a:schemeClr val="accent2"/>
              </a:buClr>
              <a:buSzPct val="70000"/>
              <a:buFont typeface="Wingdings" pitchFamily="2" charset="2"/>
              <a:buBlip>
                <a:blip r:embed="rId4"/>
              </a:buBlip>
              <a:defRPr/>
            </a:pPr>
            <a:endParaRPr lang="en-US" altLang="zh-TW" sz="2500" b="1" dirty="0">
              <a:solidFill>
                <a:schemeClr val="accent2"/>
              </a:solidFill>
              <a:latin typeface="+mn-lt"/>
            </a:endParaRPr>
          </a:p>
          <a:p>
            <a:pPr marL="342900" indent="-342900" eaLnBrk="1" fontAlgn="auto" hangingPunct="1">
              <a:spcBef>
                <a:spcPct val="20000"/>
              </a:spcBef>
              <a:spcAft>
                <a:spcPts val="0"/>
              </a:spcAft>
              <a:buClr>
                <a:schemeClr val="bg1"/>
              </a:buClr>
              <a:buSzPct val="70000"/>
              <a:buFont typeface="Wingdings" pitchFamily="2" charset="2"/>
              <a:buBlip>
                <a:blip r:embed="rId4"/>
              </a:buBlip>
              <a:defRPr/>
            </a:pPr>
            <a:endParaRPr lang="en-US" altLang="zh-TW" sz="2900" b="1" dirty="0">
              <a:solidFill>
                <a:schemeClr val="accent2"/>
              </a:solidFill>
              <a:latin typeface="+mn-lt"/>
            </a:endParaRPr>
          </a:p>
          <a:p>
            <a:pPr marL="342900" indent="-342900" eaLnBrk="1" fontAlgn="auto" hangingPunct="1">
              <a:spcBef>
                <a:spcPct val="20000"/>
              </a:spcBef>
              <a:spcAft>
                <a:spcPts val="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ts val="0"/>
              </a:spcBef>
              <a:spcAft>
                <a:spcPts val="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ts val="0"/>
              </a:spcAft>
              <a:buClr>
                <a:schemeClr val="tx2"/>
              </a:buClr>
              <a:buSzPct val="70000"/>
              <a:buFont typeface="Wingdings" pitchFamily="2" charset="2"/>
              <a:buNone/>
              <a:defRPr/>
            </a:pPr>
            <a:endParaRPr lang="en-US" altLang="zh-TW" sz="2900" b="1" dirty="0">
              <a:solidFill>
                <a:srgbClr val="FF3399"/>
              </a:solidFill>
              <a:latin typeface="+mn-lt"/>
            </a:endParaRPr>
          </a:p>
          <a:p>
            <a:pPr marL="342900" indent="-342900" eaLnBrk="1" fontAlgn="auto" hangingPunct="1">
              <a:spcBef>
                <a:spcPts val="0"/>
              </a:spcBef>
              <a:spcAft>
                <a:spcPct val="5000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pic>
        <p:nvPicPr>
          <p:cNvPr id="5" name="資料庫圖表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778000"/>
            <a:ext cx="8356600" cy="4584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EFFCAF8-5D7E-4328-A79B-9946852DA59A}" type="slidenum">
              <a:rPr lang="en-US" altLang="zh-HK">
                <a:solidFill>
                  <a:srgbClr val="898989"/>
                </a:solidFill>
              </a:rPr>
              <a:pPr/>
              <a:t>24</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6D68DB7-61CC-4E5F-8762-89FC3E81CD45}" type="slidenum">
              <a:rPr lang="en-US" altLang="zh-HK">
                <a:solidFill>
                  <a:srgbClr val="898989"/>
                </a:solidFill>
              </a:rPr>
              <a:pPr/>
              <a:t>25</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257800" cy="1981201"/>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rtlCol="0">
            <a:normAutofit/>
          </a:bodyPr>
          <a:lstStyle/>
          <a:p>
            <a:pPr marL="168275" indent="0" fontAlgn="auto">
              <a:spcAft>
                <a:spcPts val="0"/>
              </a:spcAft>
              <a:buFont typeface="Arial" panose="020B0604020202020204" pitchFamily="34" charset="0"/>
              <a:buNone/>
              <a:defRPr/>
            </a:pPr>
            <a:r>
              <a:rPr lang="zh-TW" altLang="en-US" b="1" dirty="0"/>
              <a:t>你認為香港的經濟有甚麼特性呢？</a:t>
            </a:r>
            <a:endParaRPr lang="en-US" b="1" dirty="0"/>
          </a:p>
        </p:txBody>
      </p:sp>
      <p:sp>
        <p:nvSpPr>
          <p:cNvPr id="8196" name="Title 1"/>
          <p:cNvSpPr>
            <a:spLocks noGrp="1" noChangeArrowheads="1"/>
          </p:cNvSpPr>
          <p:nvPr>
            <p:ph type="title"/>
          </p:nvPr>
        </p:nvSpPr>
        <p:spPr/>
        <p:txBody>
          <a:bodyPr/>
          <a:lstStyle/>
          <a:p>
            <a:endParaRPr lang="en-US" altLang="zh-HK" sz="3200" b="1" smtClean="0">
              <a:solidFill>
                <a:srgbClr val="7030A0"/>
              </a:solidFill>
            </a:endParaRPr>
          </a:p>
        </p:txBody>
      </p:sp>
      <p:pic>
        <p:nvPicPr>
          <p:cNvPr id="8197" name="Picture 2" descr="https://sp.yimg.com/xj/th?id=OIP.Me53c03ec9ee19c454c359dc25a4d813do0&amp;pid=15.1&amp;P=0&amp;w=398&amp;h=1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28575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https://sp.yimg.com/xj/th?id=OIP.Mf901a7cca8942a2f553a1235058b80f9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0" y="1295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https://sp.yimg.com/xj/th?id=OIP.Mb89a2dd8e9dbe5455d9f65476d5e37ddH0&amp;pid=15.1&amp;P=0&amp;w=288&amp;h=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050" y="4310063"/>
            <a:ext cx="3308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335D471-B316-4071-BE14-2F5EEF44BFB4}" type="slidenum">
              <a:rPr lang="en-US" altLang="zh-HK">
                <a:solidFill>
                  <a:srgbClr val="898989"/>
                </a:solidFill>
              </a:rPr>
              <a:pPr/>
              <a:t>3</a:t>
            </a:fld>
            <a:endParaRPr lang="en-US" altLang="zh-HK">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28600"/>
            <a:ext cx="8166100" cy="14732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684213" y="1751013"/>
            <a:ext cx="7850187" cy="3429000"/>
          </a:xfrm>
          <a:prstGeom prst="rect">
            <a:avLst/>
          </a:prstGeom>
          <a:solidFill>
            <a:schemeClr val="accent4">
              <a:lumMod val="20000"/>
              <a:lumOff val="80000"/>
            </a:schemeClr>
          </a:solidFill>
          <a:ln>
            <a:noFill/>
          </a:ln>
          <a:effectLst/>
        </p:spPr>
        <p:txBody>
          <a:bodyPr/>
          <a:lstStyle/>
          <a:p>
            <a:pPr marL="457200" indent="-457200" eaLnBrk="1" fontAlgn="auto" hangingPunct="1">
              <a:lnSpc>
                <a:spcPts val="4100"/>
              </a:lnSpc>
              <a:spcBef>
                <a:spcPts val="0"/>
              </a:spcBef>
              <a:spcAft>
                <a:spcPts val="0"/>
              </a:spcAft>
              <a:buFont typeface="Wingdings" pitchFamily="2" charset="2"/>
              <a:buChar char="§"/>
              <a:defRPr/>
            </a:pPr>
            <a:r>
              <a:rPr lang="zh-TW" altLang="en-US" sz="2800" b="1" dirty="0">
                <a:latin typeface="+mj-lt"/>
              </a:rPr>
              <a:t>缺乏天然資源</a:t>
            </a:r>
            <a:endParaRPr lang="en-US" altLang="zh-TW" sz="2800" b="1" dirty="0">
              <a:latin typeface="+mj-lt"/>
            </a:endParaRPr>
          </a:p>
          <a:p>
            <a:pPr marL="457200" indent="-457200" eaLnBrk="1" fontAlgn="auto" hangingPunct="1">
              <a:lnSpc>
                <a:spcPts val="4100"/>
              </a:lnSpc>
              <a:spcBef>
                <a:spcPts val="0"/>
              </a:spcBef>
              <a:spcAft>
                <a:spcPts val="0"/>
              </a:spcAft>
              <a:buFont typeface="Wingdings" pitchFamily="2" charset="2"/>
              <a:buChar char="§"/>
              <a:defRPr/>
            </a:pPr>
            <a:r>
              <a:rPr lang="zh-TW" altLang="en-US" sz="2800" b="1" dirty="0">
                <a:latin typeface="+mj-lt"/>
              </a:rPr>
              <a:t>依賴對外貿易</a:t>
            </a:r>
            <a:endParaRPr lang="en-US" altLang="zh-TW" sz="2800" b="1" dirty="0">
              <a:latin typeface="+mj-lt"/>
            </a:endParaRPr>
          </a:p>
          <a:p>
            <a:pPr marL="457200" indent="-457200" eaLnBrk="1" fontAlgn="auto" hangingPunct="1">
              <a:lnSpc>
                <a:spcPts val="4100"/>
              </a:lnSpc>
              <a:spcBef>
                <a:spcPts val="0"/>
              </a:spcBef>
              <a:spcAft>
                <a:spcPts val="0"/>
              </a:spcAft>
              <a:buFont typeface="Wingdings" pitchFamily="2" charset="2"/>
              <a:buChar char="§"/>
              <a:defRPr/>
            </a:pPr>
            <a:r>
              <a:rPr lang="zh-TW" altLang="en-US" sz="2800" b="1" dirty="0">
                <a:latin typeface="+mj-lt"/>
              </a:rPr>
              <a:t>沒有外匯管制</a:t>
            </a:r>
            <a:endParaRPr lang="en-US" altLang="zh-TW" sz="2800" b="1" dirty="0">
              <a:latin typeface="+mj-lt"/>
            </a:endParaRPr>
          </a:p>
          <a:p>
            <a:pPr marL="457200" indent="-457200" eaLnBrk="1" fontAlgn="auto" hangingPunct="1">
              <a:lnSpc>
                <a:spcPts val="4100"/>
              </a:lnSpc>
              <a:spcBef>
                <a:spcPts val="0"/>
              </a:spcBef>
              <a:spcAft>
                <a:spcPts val="0"/>
              </a:spcAft>
              <a:buFont typeface="Wingdings" pitchFamily="2" charset="2"/>
              <a:buChar char="§"/>
              <a:defRPr/>
            </a:pPr>
            <a:r>
              <a:rPr lang="zh-TW" altLang="en-US" sz="2800" b="1" dirty="0">
                <a:latin typeface="+mj-lt"/>
              </a:rPr>
              <a:t>健全的法制和稅制</a:t>
            </a:r>
            <a:endParaRPr lang="en-US" altLang="zh-TW" sz="2800" b="1" dirty="0">
              <a:latin typeface="+mj-lt"/>
            </a:endParaRPr>
          </a:p>
          <a:p>
            <a:pPr marL="457200" indent="-457200" eaLnBrk="1" fontAlgn="auto" hangingPunct="1">
              <a:lnSpc>
                <a:spcPts val="4100"/>
              </a:lnSpc>
              <a:spcBef>
                <a:spcPts val="0"/>
              </a:spcBef>
              <a:spcAft>
                <a:spcPts val="0"/>
              </a:spcAft>
              <a:buFont typeface="Wingdings" pitchFamily="2" charset="2"/>
              <a:buChar char="§"/>
              <a:defRPr/>
            </a:pPr>
            <a:r>
              <a:rPr lang="zh-TW" altLang="zh-HK" sz="2800" b="1" dirty="0">
                <a:latin typeface="+mn-lt"/>
              </a:rPr>
              <a:t>高效的基礎設施和通訊系統</a:t>
            </a:r>
            <a:endParaRPr lang="en-US" altLang="zh-TW" sz="2800" b="1" dirty="0">
              <a:latin typeface="+mn-lt"/>
            </a:endParaRPr>
          </a:p>
          <a:p>
            <a:pPr marL="457200" indent="-457200" eaLnBrk="1" fontAlgn="auto" hangingPunct="1">
              <a:lnSpc>
                <a:spcPts val="4100"/>
              </a:lnSpc>
              <a:spcBef>
                <a:spcPts val="0"/>
              </a:spcBef>
              <a:spcAft>
                <a:spcPts val="0"/>
              </a:spcAft>
              <a:buFont typeface="Wingdings" pitchFamily="2" charset="2"/>
              <a:buChar char="§"/>
              <a:defRPr/>
            </a:pPr>
            <a:r>
              <a:rPr lang="zh-TW" altLang="en-US" sz="2900" b="1" dirty="0">
                <a:latin typeface="+mn-lt"/>
              </a:rPr>
              <a:t>自由及開放的經濟</a:t>
            </a:r>
            <a:endParaRPr lang="en-US" altLang="zh-TW" sz="2900" b="1" dirty="0">
              <a:latin typeface="+mn-lt"/>
            </a:endParaRPr>
          </a:p>
        </p:txBody>
      </p:sp>
      <p:pic>
        <p:nvPicPr>
          <p:cNvPr id="10244" name="Picture 2" descr="https://sp.yimg.com/xj/th?id=OIP.M83bb23206cc4666bc61f1cfa9cc0df5eH0&amp;pid=15.1&amp;P=0&amp;w=239&amp;h=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527550"/>
            <a:ext cx="3124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3B9BEC9-EEA4-4759-9FAF-93DC9FBF1AAC}" type="slidenum">
              <a:rPr lang="en-US" altLang="zh-HK">
                <a:solidFill>
                  <a:srgbClr val="898989"/>
                </a:solidFill>
              </a:rPr>
              <a:pPr/>
              <a:t>4</a:t>
            </a:fld>
            <a:endParaRPr lang="en-US" altLang="zh-HK">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508000"/>
            <a:ext cx="8280400" cy="10795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1229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97297" name="Oval 17"/>
          <p:cNvSpPr>
            <a:spLocks noChangeArrowheads="1"/>
          </p:cNvSpPr>
          <p:nvPr/>
        </p:nvSpPr>
        <p:spPr bwMode="auto">
          <a:xfrm>
            <a:off x="381000" y="2636838"/>
            <a:ext cx="2819400" cy="2652712"/>
          </a:xfrm>
          <a:prstGeom prst="ellipse">
            <a:avLst/>
          </a:prstGeom>
          <a:solidFill>
            <a:srgbClr val="00B05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400" b="1"/>
              <a:t>市場力量：</a:t>
            </a:r>
            <a:br>
              <a:rPr lang="zh-TW" altLang="en-US" sz="2400" b="1"/>
            </a:br>
            <a:r>
              <a:rPr lang="zh-TW" altLang="en-US" sz="2400" b="1"/>
              <a:t>供應和需求</a:t>
            </a:r>
          </a:p>
        </p:txBody>
      </p:sp>
      <p:sp>
        <p:nvSpPr>
          <p:cNvPr id="97298" name="Oval 18"/>
          <p:cNvSpPr>
            <a:spLocks noChangeArrowheads="1"/>
          </p:cNvSpPr>
          <p:nvPr/>
        </p:nvSpPr>
        <p:spPr bwMode="auto">
          <a:xfrm>
            <a:off x="3419475" y="3963988"/>
            <a:ext cx="2736850" cy="2476500"/>
          </a:xfrm>
          <a:prstGeom prst="ellipse">
            <a:avLst/>
          </a:prstGeom>
          <a:solidFill>
            <a:srgbClr val="FFC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HK" altLang="en-US" sz="2400"/>
          </a:p>
          <a:p>
            <a:pPr algn="ctr" eaLnBrk="1" hangingPunct="1"/>
            <a:r>
              <a:rPr lang="zh-HK" altLang="en-US" sz="2400" b="1"/>
              <a:t>自由</a:t>
            </a:r>
            <a:br>
              <a:rPr lang="zh-HK" altLang="en-US" sz="2400" b="1"/>
            </a:br>
            <a:r>
              <a:rPr lang="zh-HK" altLang="en-US" sz="2400" b="1"/>
              <a:t>競爭</a:t>
            </a:r>
          </a:p>
        </p:txBody>
      </p:sp>
      <p:sp>
        <p:nvSpPr>
          <p:cNvPr id="97296" name="Oval 16"/>
          <p:cNvSpPr>
            <a:spLocks noChangeArrowheads="1"/>
          </p:cNvSpPr>
          <p:nvPr/>
        </p:nvSpPr>
        <p:spPr bwMode="auto">
          <a:xfrm>
            <a:off x="6156325" y="2636838"/>
            <a:ext cx="2757488" cy="256540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eaLnBrk="1" fontAlgn="auto" hangingPunct="1">
              <a:spcBef>
                <a:spcPts val="0"/>
              </a:spcBef>
              <a:spcAft>
                <a:spcPts val="0"/>
              </a:spcAft>
              <a:defRPr/>
            </a:pPr>
            <a:r>
              <a:rPr lang="zh-TW" altLang="en-US" sz="2400" b="1" dirty="0">
                <a:latin typeface="+mn-lt"/>
              </a:rPr>
              <a:t>最少的政府干預</a:t>
            </a:r>
            <a:endParaRPr lang="en-US" altLang="zh-TW" sz="2400" b="1" dirty="0">
              <a:latin typeface="+mn-lt"/>
            </a:endParaRPr>
          </a:p>
        </p:txBody>
      </p:sp>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EE38072-1DB8-4DF7-9664-DBF89C8D82E6}" type="slidenum">
              <a:rPr lang="en-US" altLang="zh-HK">
                <a:solidFill>
                  <a:srgbClr val="898989"/>
                </a:solidFill>
              </a:rPr>
              <a:pPr/>
              <a:t>5</a:t>
            </a:fld>
            <a:endParaRPr lang="en-US" altLang="zh-HK">
              <a:solidFill>
                <a:srgbClr val="898989"/>
              </a:solidFill>
            </a:endParaRPr>
          </a:p>
        </p:txBody>
      </p:sp>
      <p:pic>
        <p:nvPicPr>
          <p:cNvPr id="12296" name="Picture 2" descr="https://sp.yimg.com/xj/th?id=OIP.M14a40a076b07ee686bcd287165394462H0&amp;pid=15.1&amp;P=0&amp;w=200&amp;h=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74875"/>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7297"/>
                                        </p:tgtEl>
                                        <p:attrNameLst>
                                          <p:attrName>style.visibility</p:attrName>
                                        </p:attrNameLst>
                                      </p:cBhvr>
                                      <p:to>
                                        <p:strVal val="visible"/>
                                      </p:to>
                                    </p:set>
                                    <p:animEffect transition="in" filter="wipe(down)">
                                      <p:cBhvr>
                                        <p:cTn id="7" dur="290">
                                          <p:stCondLst>
                                            <p:cond delay="0"/>
                                          </p:stCondLst>
                                        </p:cTn>
                                        <p:tgtEl>
                                          <p:spTgt spid="97297"/>
                                        </p:tgtEl>
                                      </p:cBhvr>
                                    </p:animEffect>
                                    <p:anim calcmode="lin" valueType="num">
                                      <p:cBhvr>
                                        <p:cTn id="8" dur="911" tmFilter="0,0; 0.14,0.36; 0.43,0.73; 0.71,0.91; 1.0,1.0">
                                          <p:stCondLst>
                                            <p:cond delay="0"/>
                                          </p:stCondLst>
                                        </p:cTn>
                                        <p:tgtEl>
                                          <p:spTgt spid="9729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729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729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729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7297"/>
                                        </p:tgtEl>
                                        <p:attrNameLst>
                                          <p:attrName>ppt_y</p:attrName>
                                        </p:attrNameLst>
                                      </p:cBhvr>
                                      <p:tavLst>
                                        <p:tav tm="0" fmla="#ppt_y-sin(pi*$)/81">
                                          <p:val>
                                            <p:fltVal val="0"/>
                                          </p:val>
                                        </p:tav>
                                        <p:tav tm="100000">
                                          <p:val>
                                            <p:fltVal val="1"/>
                                          </p:val>
                                        </p:tav>
                                      </p:tavLst>
                                    </p:anim>
                                    <p:animScale>
                                      <p:cBhvr>
                                        <p:cTn id="13" dur="13">
                                          <p:stCondLst>
                                            <p:cond delay="325"/>
                                          </p:stCondLst>
                                        </p:cTn>
                                        <p:tgtEl>
                                          <p:spTgt spid="97297"/>
                                        </p:tgtEl>
                                      </p:cBhvr>
                                      <p:to x="100000" y="60000"/>
                                    </p:animScale>
                                    <p:animScale>
                                      <p:cBhvr>
                                        <p:cTn id="14" dur="83" decel="50000">
                                          <p:stCondLst>
                                            <p:cond delay="338"/>
                                          </p:stCondLst>
                                        </p:cTn>
                                        <p:tgtEl>
                                          <p:spTgt spid="97297"/>
                                        </p:tgtEl>
                                      </p:cBhvr>
                                      <p:to x="100000" y="100000"/>
                                    </p:animScale>
                                    <p:animScale>
                                      <p:cBhvr>
                                        <p:cTn id="15" dur="13">
                                          <p:stCondLst>
                                            <p:cond delay="656"/>
                                          </p:stCondLst>
                                        </p:cTn>
                                        <p:tgtEl>
                                          <p:spTgt spid="97297"/>
                                        </p:tgtEl>
                                      </p:cBhvr>
                                      <p:to x="100000" y="80000"/>
                                    </p:animScale>
                                    <p:animScale>
                                      <p:cBhvr>
                                        <p:cTn id="16" dur="83" decel="50000">
                                          <p:stCondLst>
                                            <p:cond delay="669"/>
                                          </p:stCondLst>
                                        </p:cTn>
                                        <p:tgtEl>
                                          <p:spTgt spid="97297"/>
                                        </p:tgtEl>
                                      </p:cBhvr>
                                      <p:to x="100000" y="100000"/>
                                    </p:animScale>
                                    <p:animScale>
                                      <p:cBhvr>
                                        <p:cTn id="17" dur="13">
                                          <p:stCondLst>
                                            <p:cond delay="821"/>
                                          </p:stCondLst>
                                        </p:cTn>
                                        <p:tgtEl>
                                          <p:spTgt spid="97297"/>
                                        </p:tgtEl>
                                      </p:cBhvr>
                                      <p:to x="100000" y="90000"/>
                                    </p:animScale>
                                    <p:animScale>
                                      <p:cBhvr>
                                        <p:cTn id="18" dur="83" decel="50000">
                                          <p:stCondLst>
                                            <p:cond delay="834"/>
                                          </p:stCondLst>
                                        </p:cTn>
                                        <p:tgtEl>
                                          <p:spTgt spid="97297"/>
                                        </p:tgtEl>
                                      </p:cBhvr>
                                      <p:to x="100000" y="100000"/>
                                    </p:animScale>
                                    <p:animScale>
                                      <p:cBhvr>
                                        <p:cTn id="19" dur="13">
                                          <p:stCondLst>
                                            <p:cond delay="904"/>
                                          </p:stCondLst>
                                        </p:cTn>
                                        <p:tgtEl>
                                          <p:spTgt spid="97297"/>
                                        </p:tgtEl>
                                      </p:cBhvr>
                                      <p:to x="100000" y="95000"/>
                                    </p:animScale>
                                    <p:animScale>
                                      <p:cBhvr>
                                        <p:cTn id="20" dur="83" decel="50000">
                                          <p:stCondLst>
                                            <p:cond delay="917"/>
                                          </p:stCondLst>
                                        </p:cTn>
                                        <p:tgtEl>
                                          <p:spTgt spid="97297"/>
                                        </p:tgtEl>
                                      </p:cBhvr>
                                      <p:to x="100000" y="100000"/>
                                    </p:animScale>
                                  </p:childTnLst>
                                </p:cTn>
                              </p:par>
                            </p:childTnLst>
                          </p:cTn>
                        </p:par>
                        <p:par>
                          <p:cTn id="21" fill="hold" nodeType="afterGroup">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97298"/>
                                        </p:tgtEl>
                                        <p:attrNameLst>
                                          <p:attrName>style.visibility</p:attrName>
                                        </p:attrNameLst>
                                      </p:cBhvr>
                                      <p:to>
                                        <p:strVal val="visible"/>
                                      </p:to>
                                    </p:set>
                                    <p:animEffect transition="in" filter="wipe(down)">
                                      <p:cBhvr>
                                        <p:cTn id="24" dur="290">
                                          <p:stCondLst>
                                            <p:cond delay="0"/>
                                          </p:stCondLst>
                                        </p:cTn>
                                        <p:tgtEl>
                                          <p:spTgt spid="97298"/>
                                        </p:tgtEl>
                                      </p:cBhvr>
                                    </p:animEffect>
                                    <p:anim calcmode="lin" valueType="num">
                                      <p:cBhvr>
                                        <p:cTn id="25" dur="911" tmFilter="0,0; 0.14,0.36; 0.43,0.73; 0.71,0.91; 1.0,1.0">
                                          <p:stCondLst>
                                            <p:cond delay="0"/>
                                          </p:stCondLst>
                                        </p:cTn>
                                        <p:tgtEl>
                                          <p:spTgt spid="97298"/>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97298"/>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97298"/>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97298"/>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97298"/>
                                        </p:tgtEl>
                                        <p:attrNameLst>
                                          <p:attrName>ppt_y</p:attrName>
                                        </p:attrNameLst>
                                      </p:cBhvr>
                                      <p:tavLst>
                                        <p:tav tm="0" fmla="#ppt_y-sin(pi*$)/81">
                                          <p:val>
                                            <p:fltVal val="0"/>
                                          </p:val>
                                        </p:tav>
                                        <p:tav tm="100000">
                                          <p:val>
                                            <p:fltVal val="1"/>
                                          </p:val>
                                        </p:tav>
                                      </p:tavLst>
                                    </p:anim>
                                    <p:animScale>
                                      <p:cBhvr>
                                        <p:cTn id="30" dur="13">
                                          <p:stCondLst>
                                            <p:cond delay="325"/>
                                          </p:stCondLst>
                                        </p:cTn>
                                        <p:tgtEl>
                                          <p:spTgt spid="97298"/>
                                        </p:tgtEl>
                                      </p:cBhvr>
                                      <p:to x="100000" y="60000"/>
                                    </p:animScale>
                                    <p:animScale>
                                      <p:cBhvr>
                                        <p:cTn id="31" dur="83" decel="50000">
                                          <p:stCondLst>
                                            <p:cond delay="338"/>
                                          </p:stCondLst>
                                        </p:cTn>
                                        <p:tgtEl>
                                          <p:spTgt spid="97298"/>
                                        </p:tgtEl>
                                      </p:cBhvr>
                                      <p:to x="100000" y="100000"/>
                                    </p:animScale>
                                    <p:animScale>
                                      <p:cBhvr>
                                        <p:cTn id="32" dur="13">
                                          <p:stCondLst>
                                            <p:cond delay="656"/>
                                          </p:stCondLst>
                                        </p:cTn>
                                        <p:tgtEl>
                                          <p:spTgt spid="97298"/>
                                        </p:tgtEl>
                                      </p:cBhvr>
                                      <p:to x="100000" y="80000"/>
                                    </p:animScale>
                                    <p:animScale>
                                      <p:cBhvr>
                                        <p:cTn id="33" dur="83" decel="50000">
                                          <p:stCondLst>
                                            <p:cond delay="669"/>
                                          </p:stCondLst>
                                        </p:cTn>
                                        <p:tgtEl>
                                          <p:spTgt spid="97298"/>
                                        </p:tgtEl>
                                      </p:cBhvr>
                                      <p:to x="100000" y="100000"/>
                                    </p:animScale>
                                    <p:animScale>
                                      <p:cBhvr>
                                        <p:cTn id="34" dur="13">
                                          <p:stCondLst>
                                            <p:cond delay="821"/>
                                          </p:stCondLst>
                                        </p:cTn>
                                        <p:tgtEl>
                                          <p:spTgt spid="97298"/>
                                        </p:tgtEl>
                                      </p:cBhvr>
                                      <p:to x="100000" y="90000"/>
                                    </p:animScale>
                                    <p:animScale>
                                      <p:cBhvr>
                                        <p:cTn id="35" dur="83" decel="50000">
                                          <p:stCondLst>
                                            <p:cond delay="834"/>
                                          </p:stCondLst>
                                        </p:cTn>
                                        <p:tgtEl>
                                          <p:spTgt spid="97298"/>
                                        </p:tgtEl>
                                      </p:cBhvr>
                                      <p:to x="100000" y="100000"/>
                                    </p:animScale>
                                    <p:animScale>
                                      <p:cBhvr>
                                        <p:cTn id="36" dur="13">
                                          <p:stCondLst>
                                            <p:cond delay="904"/>
                                          </p:stCondLst>
                                        </p:cTn>
                                        <p:tgtEl>
                                          <p:spTgt spid="97298"/>
                                        </p:tgtEl>
                                      </p:cBhvr>
                                      <p:to x="100000" y="95000"/>
                                    </p:animScale>
                                    <p:animScale>
                                      <p:cBhvr>
                                        <p:cTn id="37" dur="83" decel="50000">
                                          <p:stCondLst>
                                            <p:cond delay="917"/>
                                          </p:stCondLst>
                                        </p:cTn>
                                        <p:tgtEl>
                                          <p:spTgt spid="97298"/>
                                        </p:tgtEl>
                                      </p:cBhvr>
                                      <p:to x="100000" y="100000"/>
                                    </p:animScale>
                                  </p:childTnLst>
                                </p:cTn>
                              </p:par>
                            </p:childTnLst>
                          </p:cTn>
                        </p:par>
                        <p:par>
                          <p:cTn id="38" fill="hold" nodeType="afterGroup">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97296"/>
                                        </p:tgtEl>
                                        <p:attrNameLst>
                                          <p:attrName>style.visibility</p:attrName>
                                        </p:attrNameLst>
                                      </p:cBhvr>
                                      <p:to>
                                        <p:strVal val="visible"/>
                                      </p:to>
                                    </p:set>
                                    <p:animEffect transition="in" filter="wipe(down)">
                                      <p:cBhvr>
                                        <p:cTn id="41" dur="290">
                                          <p:stCondLst>
                                            <p:cond delay="0"/>
                                          </p:stCondLst>
                                        </p:cTn>
                                        <p:tgtEl>
                                          <p:spTgt spid="97296"/>
                                        </p:tgtEl>
                                      </p:cBhvr>
                                    </p:animEffect>
                                    <p:anim calcmode="lin" valueType="num">
                                      <p:cBhvr>
                                        <p:cTn id="42" dur="911" tmFilter="0,0; 0.14,0.36; 0.43,0.73; 0.71,0.91; 1.0,1.0">
                                          <p:stCondLst>
                                            <p:cond delay="0"/>
                                          </p:stCondLst>
                                        </p:cTn>
                                        <p:tgtEl>
                                          <p:spTgt spid="97296"/>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97296"/>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97296"/>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97296"/>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97296"/>
                                        </p:tgtEl>
                                        <p:attrNameLst>
                                          <p:attrName>ppt_y</p:attrName>
                                        </p:attrNameLst>
                                      </p:cBhvr>
                                      <p:tavLst>
                                        <p:tav tm="0" fmla="#ppt_y-sin(pi*$)/81">
                                          <p:val>
                                            <p:fltVal val="0"/>
                                          </p:val>
                                        </p:tav>
                                        <p:tav tm="100000">
                                          <p:val>
                                            <p:fltVal val="1"/>
                                          </p:val>
                                        </p:tav>
                                      </p:tavLst>
                                    </p:anim>
                                    <p:animScale>
                                      <p:cBhvr>
                                        <p:cTn id="47" dur="13">
                                          <p:stCondLst>
                                            <p:cond delay="325"/>
                                          </p:stCondLst>
                                        </p:cTn>
                                        <p:tgtEl>
                                          <p:spTgt spid="97296"/>
                                        </p:tgtEl>
                                      </p:cBhvr>
                                      <p:to x="100000" y="60000"/>
                                    </p:animScale>
                                    <p:animScale>
                                      <p:cBhvr>
                                        <p:cTn id="48" dur="83" decel="50000">
                                          <p:stCondLst>
                                            <p:cond delay="338"/>
                                          </p:stCondLst>
                                        </p:cTn>
                                        <p:tgtEl>
                                          <p:spTgt spid="97296"/>
                                        </p:tgtEl>
                                      </p:cBhvr>
                                      <p:to x="100000" y="100000"/>
                                    </p:animScale>
                                    <p:animScale>
                                      <p:cBhvr>
                                        <p:cTn id="49" dur="13">
                                          <p:stCondLst>
                                            <p:cond delay="656"/>
                                          </p:stCondLst>
                                        </p:cTn>
                                        <p:tgtEl>
                                          <p:spTgt spid="97296"/>
                                        </p:tgtEl>
                                      </p:cBhvr>
                                      <p:to x="100000" y="80000"/>
                                    </p:animScale>
                                    <p:animScale>
                                      <p:cBhvr>
                                        <p:cTn id="50" dur="83" decel="50000">
                                          <p:stCondLst>
                                            <p:cond delay="669"/>
                                          </p:stCondLst>
                                        </p:cTn>
                                        <p:tgtEl>
                                          <p:spTgt spid="97296"/>
                                        </p:tgtEl>
                                      </p:cBhvr>
                                      <p:to x="100000" y="100000"/>
                                    </p:animScale>
                                    <p:animScale>
                                      <p:cBhvr>
                                        <p:cTn id="51" dur="13">
                                          <p:stCondLst>
                                            <p:cond delay="821"/>
                                          </p:stCondLst>
                                        </p:cTn>
                                        <p:tgtEl>
                                          <p:spTgt spid="97296"/>
                                        </p:tgtEl>
                                      </p:cBhvr>
                                      <p:to x="100000" y="90000"/>
                                    </p:animScale>
                                    <p:animScale>
                                      <p:cBhvr>
                                        <p:cTn id="52" dur="83" decel="50000">
                                          <p:stCondLst>
                                            <p:cond delay="834"/>
                                          </p:stCondLst>
                                        </p:cTn>
                                        <p:tgtEl>
                                          <p:spTgt spid="97296"/>
                                        </p:tgtEl>
                                      </p:cBhvr>
                                      <p:to x="100000" y="100000"/>
                                    </p:animScale>
                                    <p:animScale>
                                      <p:cBhvr>
                                        <p:cTn id="53" dur="13">
                                          <p:stCondLst>
                                            <p:cond delay="904"/>
                                          </p:stCondLst>
                                        </p:cTn>
                                        <p:tgtEl>
                                          <p:spTgt spid="97296"/>
                                        </p:tgtEl>
                                      </p:cBhvr>
                                      <p:to x="100000" y="95000"/>
                                    </p:animScale>
                                    <p:animScale>
                                      <p:cBhvr>
                                        <p:cTn id="54" dur="83" decel="50000">
                                          <p:stCondLst>
                                            <p:cond delay="917"/>
                                          </p:stCondLst>
                                        </p:cTn>
                                        <p:tgtEl>
                                          <p:spTgt spid="972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animBg="1"/>
      <p:bldP spid="97298" grpId="0" animBg="1"/>
      <p:bldP spid="972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5638800" cy="2228849"/>
          </a:xfrm>
          <a:solidFill>
            <a:schemeClr val="accent4">
              <a:lumMod val="20000"/>
              <a:lumOff val="80000"/>
            </a:schemeClr>
          </a:solidFill>
          <a:effectLst>
            <a:glow rad="139700">
              <a:schemeClr val="accent2">
                <a:satMod val="175000"/>
                <a:alpha val="40000"/>
              </a:schemeClr>
            </a:glow>
          </a:effectLst>
          <a:scene3d>
            <a:camera prst="orthographicFront"/>
            <a:lightRig rig="threePt" dir="t"/>
          </a:scene3d>
          <a:sp3d>
            <a:bevelT prst="relaxedInset"/>
          </a:sp3d>
        </p:spPr>
        <p:txBody>
          <a:bodyPr rtlCol="0">
            <a:normAutofit/>
          </a:bodyPr>
          <a:lstStyle/>
          <a:p>
            <a:pPr fontAlgn="auto">
              <a:spcAft>
                <a:spcPts val="0"/>
              </a:spcAft>
              <a:tabLst>
                <a:tab pos="5291138" algn="l"/>
              </a:tabLst>
              <a:defRPr/>
            </a:pPr>
            <a:r>
              <a:rPr lang="zh-TW" altLang="en-US" b="1" dirty="0"/>
              <a:t>假如有外國公司有意在香港設立辦事處</a:t>
            </a:r>
            <a:r>
              <a:rPr lang="en-US" altLang="zh-TW" b="1" dirty="0"/>
              <a:t>/</a:t>
            </a:r>
            <a:r>
              <a:rPr lang="zh-TW" altLang="en-US" b="1" dirty="0"/>
              <a:t>經營單位，試列出支持這計畫的有利因素。</a:t>
            </a:r>
            <a:endParaRPr lang="en-US" b="1" dirty="0"/>
          </a:p>
        </p:txBody>
      </p:sp>
      <p:sp>
        <p:nvSpPr>
          <p:cNvPr id="14340" name="Title 1"/>
          <p:cNvSpPr>
            <a:spLocks noGrp="1" noChangeArrowheads="1"/>
          </p:cNvSpPr>
          <p:nvPr>
            <p:ph type="title"/>
          </p:nvPr>
        </p:nvSpPr>
        <p:spPr/>
        <p:txBody>
          <a:bodyPr/>
          <a:lstStyle/>
          <a:p>
            <a:r>
              <a:rPr lang="zh-TW" altLang="en-US" sz="3200" b="1" smtClean="0">
                <a:solidFill>
                  <a:srgbClr val="7030A0"/>
                </a:solidFill>
              </a:rPr>
              <a:t>一起來思考</a:t>
            </a:r>
            <a:endParaRPr lang="en-US" altLang="en-US" sz="3200" b="1" smtClean="0">
              <a:solidFill>
                <a:srgbClr val="7030A0"/>
              </a:solidFill>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24400"/>
            <a:ext cx="1666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4" descr="https://sp.yimg.com/xj/th?id=OIP.M4ffc5c0999aabc41be7f569460efcc2eo0&amp;pid=15.1&amp;P=0&amp;w=357&amp;h=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286375"/>
            <a:ext cx="2857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https://sp.yimg.com/xj/th?id=OIP.M63f592a14b389b290abd4c3f77814f77o0&amp;pid=15.1&amp;P=0&amp;w=265&amp;h=1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962400"/>
            <a:ext cx="25241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8F9B0B2-9CD0-43CD-B0CA-0B2BCBB05A4D}" type="slidenum">
              <a:rPr lang="en-US" altLang="zh-HK">
                <a:solidFill>
                  <a:srgbClr val="898989"/>
                </a:solidFill>
              </a:rPr>
              <a:pPr/>
              <a:t>6</a:t>
            </a:fld>
            <a:endParaRPr lang="en-US" altLang="zh-HK">
              <a:solidFill>
                <a:srgbClr val="898989"/>
              </a:solidFill>
            </a:endParaRPr>
          </a:p>
        </p:txBody>
      </p:sp>
      <p:pic>
        <p:nvPicPr>
          <p:cNvPr id="14345" name="Picture 2" descr="https://sp.yimg.com/xj/th?id=OIP.M57d3940b355eb0e24df38e8cf6c68c69H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0"/>
            <a:ext cx="2438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533401"/>
          <a:ext cx="8139112"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16387"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6" name="Diagram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7900" y="2197100"/>
            <a:ext cx="7632700" cy="431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4698DA1-74F2-495D-94C4-DBE2D70B0391}" type="slidenum">
              <a:rPr lang="en-US" altLang="zh-HK">
                <a:solidFill>
                  <a:srgbClr val="898989"/>
                </a:solidFill>
              </a:rPr>
              <a:pPr/>
              <a:t>7</a:t>
            </a:fld>
            <a:endParaRPr lang="en-US" altLang="zh-HK">
              <a:solidFill>
                <a:srgbClr val="898989"/>
              </a:solidFill>
            </a:endParaRPr>
          </a:p>
        </p:txBody>
      </p:sp>
      <p:pic>
        <p:nvPicPr>
          <p:cNvPr id="16390" name="Picture 2" descr="https://sp.yimg.com/xj/th?id=OIP.Me2f3174d6c5309623f10558355df3915o0&amp;pid=15.1&amp;P=0&amp;w=275&amp;h=1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2100" y="5327650"/>
            <a:ext cx="22717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s://sp.yimg.com/xj/th?id=OIP.M0719c0dacb748b01595e9b5fb0ae7b70o0&amp;pid=15.1&amp;P=0&amp;w=172&amp;h=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1413" y="1981200"/>
            <a:ext cx="16383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https://sp.yimg.com/xj/th?id=OIP.M398efc884b6bf8edad1aa116f7c09393o0&amp;pid=15.1&amp;P=0&amp;w=209&amp;h=1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5181600"/>
            <a:ext cx="19907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https://sp.yimg.com/xj/th?id=OIP.M0a6583c7649a2de15508976392835045H0&amp;pid=15.1&amp;P=0&amp;w=313&amp;h=1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981200"/>
            <a:ext cx="2038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533401"/>
          <a:ext cx="8139112"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18435"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768350" y="2016125"/>
            <a:ext cx="7986713" cy="738188"/>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400" b="1">
                <a:solidFill>
                  <a:srgbClr val="403152"/>
                </a:solidFill>
              </a:rPr>
              <a:t>香港連續</a:t>
            </a:r>
            <a:r>
              <a:rPr lang="en-US" altLang="zh-TW" sz="2400" b="1">
                <a:solidFill>
                  <a:srgbClr val="403152"/>
                </a:solidFill>
              </a:rPr>
              <a:t>21</a:t>
            </a:r>
            <a:r>
              <a:rPr lang="zh-TW" altLang="en-US" sz="2400" b="1">
                <a:solidFill>
                  <a:srgbClr val="403152"/>
                </a:solidFill>
              </a:rPr>
              <a:t>年蟬聯「世界最自由經濟體」首位  </a:t>
            </a:r>
            <a:endParaRPr lang="en-US" altLang="zh-TW" sz="2400" b="1">
              <a:solidFill>
                <a:srgbClr val="403152"/>
              </a:solidFill>
            </a:endParaRPr>
          </a:p>
          <a:p>
            <a:pPr eaLnBrk="1" hangingPunct="1"/>
            <a:r>
              <a:rPr lang="en-US" altLang="zh-TW" b="1">
                <a:solidFill>
                  <a:srgbClr val="403152"/>
                </a:solidFill>
              </a:rPr>
              <a:t>(</a:t>
            </a:r>
            <a:r>
              <a:rPr lang="zh-TW" altLang="en-US" b="1" i="1">
                <a:solidFill>
                  <a:srgbClr val="403152"/>
                </a:solidFill>
              </a:rPr>
              <a:t>南華早報，</a:t>
            </a:r>
            <a:r>
              <a:rPr lang="en-US" altLang="zh-TW" b="1" i="1">
                <a:solidFill>
                  <a:srgbClr val="403152"/>
                </a:solidFill>
              </a:rPr>
              <a:t>2015</a:t>
            </a:r>
            <a:r>
              <a:rPr lang="zh-TW" altLang="en-US" b="1" i="1">
                <a:solidFill>
                  <a:srgbClr val="403152"/>
                </a:solidFill>
              </a:rPr>
              <a:t>年</a:t>
            </a:r>
            <a:r>
              <a:rPr lang="en-US" altLang="zh-TW" b="1" i="1">
                <a:solidFill>
                  <a:srgbClr val="403152"/>
                </a:solidFill>
              </a:rPr>
              <a:t>1</a:t>
            </a:r>
            <a:r>
              <a:rPr lang="zh-TW" altLang="en-US" b="1" i="1">
                <a:solidFill>
                  <a:srgbClr val="403152"/>
                </a:solidFill>
              </a:rPr>
              <a:t>月</a:t>
            </a:r>
            <a:r>
              <a:rPr lang="en-US" altLang="zh-TW" b="1" i="1">
                <a:solidFill>
                  <a:srgbClr val="403152"/>
                </a:solidFill>
              </a:rPr>
              <a:t>28</a:t>
            </a:r>
            <a:r>
              <a:rPr lang="zh-TW" altLang="en-US" b="1" i="1">
                <a:solidFill>
                  <a:srgbClr val="403152"/>
                </a:solidFill>
              </a:rPr>
              <a:t>日</a:t>
            </a:r>
            <a:r>
              <a:rPr lang="en-US" altLang="zh-TW" b="1">
                <a:solidFill>
                  <a:srgbClr val="403152"/>
                </a:solidFill>
              </a:rPr>
              <a:t>)</a:t>
            </a:r>
            <a:endParaRPr lang="en-US" altLang="zh-HK"/>
          </a:p>
        </p:txBody>
      </p:sp>
      <p:pic>
        <p:nvPicPr>
          <p:cNvPr id="1843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257550"/>
            <a:ext cx="46291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AutoShape 4" descr="https://www.scmp.com/sites/default/files/styles/236w/public/2015/01/28/econofree-0128-02.png?itok=1ChIkmP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1843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916238"/>
            <a:ext cx="2700338" cy="367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FD23DD4-006E-468D-9FC2-4DD7CC5E41C5}" type="slidenum">
              <a:rPr lang="en-US" altLang="zh-HK">
                <a:solidFill>
                  <a:srgbClr val="898989"/>
                </a:solidFill>
              </a:rPr>
              <a:pPr/>
              <a:t>8</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533400"/>
          <a:ext cx="8139112"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20483" name="Rectangle 4"/>
          <p:cNvSpPr>
            <a:spLocks noChangeArrowheads="1"/>
          </p:cNvSpPr>
          <p:nvPr/>
        </p:nvSpPr>
        <p:spPr bwMode="auto">
          <a:xfrm>
            <a:off x="649288" y="2209800"/>
            <a:ext cx="80375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0484" name="TextBox 1"/>
          <p:cNvSpPr txBox="1">
            <a:spLocks noChangeArrowheads="1"/>
          </p:cNvSpPr>
          <p:nvPr/>
        </p:nvSpPr>
        <p:spPr bwMode="auto">
          <a:xfrm>
            <a:off x="1143000" y="24384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p:txBody>
      </p:sp>
      <p:sp>
        <p:nvSpPr>
          <p:cNvPr id="20485" name="AutoShape 4" descr="https://www.scmp.com/sites/default/files/styles/236w/public/2015/01/28/econofree-0128-02.png?itok=1ChIkmP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Flowchart: Document 4"/>
          <p:cNvSpPr/>
          <p:nvPr/>
        </p:nvSpPr>
        <p:spPr>
          <a:xfrm>
            <a:off x="476250" y="2011363"/>
            <a:ext cx="7924800" cy="4191000"/>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400" b="1">
                <a:solidFill>
                  <a:srgbClr val="403152"/>
                </a:solidFill>
              </a:rPr>
              <a:t>奧地利香港盼合璧 當創新之都</a:t>
            </a:r>
            <a:br>
              <a:rPr lang="zh-TW" altLang="en-US" sz="2400" b="1">
                <a:solidFill>
                  <a:srgbClr val="403152"/>
                </a:solidFill>
              </a:rPr>
            </a:br>
            <a:r>
              <a:rPr lang="zh-TW" altLang="en-US" sz="2400" b="1">
                <a:solidFill>
                  <a:srgbClr val="403152"/>
                </a:solidFill>
              </a:rPr>
              <a:t>港有創業</a:t>
            </a:r>
            <a:r>
              <a:rPr lang="en-US" altLang="zh-TW" sz="2400" b="1">
                <a:solidFill>
                  <a:srgbClr val="403152"/>
                </a:solidFill>
              </a:rPr>
              <a:t>DNA </a:t>
            </a:r>
            <a:r>
              <a:rPr lang="zh-TW" altLang="en-US" sz="2400" b="1">
                <a:solidFill>
                  <a:srgbClr val="FF0000"/>
                </a:solidFill>
              </a:rPr>
              <a:t>進入中國大門跳板</a:t>
            </a:r>
          </a:p>
          <a:p>
            <a:pPr eaLnBrk="1" hangingPunct="1"/>
            <a:endParaRPr lang="en-US" altLang="zh-TW" sz="2400">
              <a:solidFill>
                <a:srgbClr val="403152"/>
              </a:solidFill>
            </a:endParaRPr>
          </a:p>
          <a:p>
            <a:pPr eaLnBrk="1" hangingPunct="1"/>
            <a:r>
              <a:rPr lang="zh-TW" altLang="en-US" sz="2000" b="1">
                <a:solidFill>
                  <a:srgbClr val="403152"/>
                </a:solidFill>
              </a:rPr>
              <a:t>全球多</a:t>
            </a:r>
            <a:r>
              <a:rPr lang="en-US" altLang="zh-TW" sz="2000" b="1">
                <a:solidFill>
                  <a:srgbClr val="403152"/>
                </a:solidFill>
              </a:rPr>
              <a:t>(</a:t>
            </a:r>
            <a:r>
              <a:rPr lang="zh-TW" altLang="en-US" sz="2000" b="1">
                <a:solidFill>
                  <a:srgbClr val="403152"/>
                </a:solidFill>
              </a:rPr>
              <a:t>個</a:t>
            </a:r>
            <a:r>
              <a:rPr lang="en-US" altLang="zh-TW" sz="2000" b="1">
                <a:solidFill>
                  <a:srgbClr val="403152"/>
                </a:solidFill>
              </a:rPr>
              <a:t>)</a:t>
            </a:r>
            <a:r>
              <a:rPr lang="zh-TW" altLang="en-US" sz="2000" b="1">
                <a:solidFill>
                  <a:srgbClr val="403152"/>
                </a:solidFill>
              </a:rPr>
              <a:t>城市爭相做創新之都，單打獨鬥或難以在這場激烈競賽中勝出，以成為歐洲創新之都為目標的奧地利，成立「</a:t>
            </a:r>
            <a:r>
              <a:rPr lang="en-US" altLang="zh-TW" sz="2000" b="1">
                <a:solidFill>
                  <a:srgbClr val="403152"/>
                </a:solidFill>
              </a:rPr>
              <a:t>Global Incubator Network</a:t>
            </a:r>
            <a:r>
              <a:rPr lang="zh-TW" altLang="en-US" sz="2000" b="1">
                <a:solidFill>
                  <a:srgbClr val="403152"/>
                </a:solidFill>
              </a:rPr>
              <a:t>」（環球孵化網絡，簡稱</a:t>
            </a:r>
            <a:r>
              <a:rPr lang="en-US" altLang="zh-TW" sz="2000" b="1">
                <a:solidFill>
                  <a:srgbClr val="403152"/>
                </a:solidFill>
              </a:rPr>
              <a:t>GIN</a:t>
            </a:r>
            <a:r>
              <a:rPr lang="zh-TW" altLang="en-US" sz="2000" b="1">
                <a:solidFill>
                  <a:srgbClr val="403152"/>
                </a:solidFill>
              </a:rPr>
              <a:t>），擬與香港、新加坡和 </a:t>
            </a:r>
            <a:r>
              <a:rPr lang="en-US" altLang="zh-TW" sz="2000" b="1">
                <a:solidFill>
                  <a:srgbClr val="403152"/>
                </a:solidFill>
              </a:rPr>
              <a:t>…….    </a:t>
            </a:r>
            <a:r>
              <a:rPr lang="en-US" altLang="zh-TW" sz="1600" i="1">
                <a:solidFill>
                  <a:srgbClr val="403152"/>
                </a:solidFill>
              </a:rPr>
              <a:t>(</a:t>
            </a:r>
            <a:r>
              <a:rPr lang="zh-TW" altLang="en-US" sz="1600" i="1">
                <a:solidFill>
                  <a:srgbClr val="403152"/>
                </a:solidFill>
              </a:rPr>
              <a:t>香港經濟日報，</a:t>
            </a:r>
            <a:r>
              <a:rPr lang="en-US" altLang="zh-TW" sz="1600" i="1">
                <a:solidFill>
                  <a:srgbClr val="403152"/>
                </a:solidFill>
              </a:rPr>
              <a:t>2015</a:t>
            </a:r>
            <a:r>
              <a:rPr lang="zh-TW" altLang="en-US" sz="1600" i="1">
                <a:solidFill>
                  <a:srgbClr val="403152"/>
                </a:solidFill>
              </a:rPr>
              <a:t>年</a:t>
            </a:r>
            <a:r>
              <a:rPr lang="en-US" altLang="zh-TW" sz="1600" i="1">
                <a:solidFill>
                  <a:srgbClr val="403152"/>
                </a:solidFill>
              </a:rPr>
              <a:t>12</a:t>
            </a:r>
            <a:r>
              <a:rPr lang="zh-TW" altLang="en-US" sz="1600" i="1">
                <a:solidFill>
                  <a:srgbClr val="403152"/>
                </a:solidFill>
              </a:rPr>
              <a:t>月</a:t>
            </a:r>
            <a:r>
              <a:rPr lang="en-US" altLang="zh-TW" sz="1600" i="1">
                <a:solidFill>
                  <a:srgbClr val="403152"/>
                </a:solidFill>
              </a:rPr>
              <a:t>22</a:t>
            </a:r>
            <a:r>
              <a:rPr lang="zh-TW" altLang="en-US" sz="1600" i="1">
                <a:solidFill>
                  <a:srgbClr val="403152"/>
                </a:solidFill>
              </a:rPr>
              <a:t>日</a:t>
            </a:r>
            <a:r>
              <a:rPr lang="en-US" altLang="zh-TW" sz="1600" i="1">
                <a:solidFill>
                  <a:srgbClr val="403152"/>
                </a:solidFill>
              </a:rPr>
              <a:t>)</a:t>
            </a:r>
            <a:endParaRPr lang="en-US" altLang="zh-HK" sz="1600" i="1">
              <a:solidFill>
                <a:srgbClr val="403152"/>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25245A-A446-4C66-806D-6C0349DB4CC8}" type="slidenum">
              <a:rPr lang="en-US" altLang="zh-HK">
                <a:solidFill>
                  <a:srgbClr val="898989"/>
                </a:solidFill>
              </a:rPr>
              <a:pPr/>
              <a:t>9</a:t>
            </a:fld>
            <a:endParaRPr lang="en-US" altLang="zh-HK">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2027</Words>
  <Application>Microsoft Office PowerPoint</Application>
  <PresentationFormat>如螢幕大小 (4:3)</PresentationFormat>
  <Paragraphs>313</Paragraphs>
  <Slides>25</Slides>
  <Notes>25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25</vt:i4>
      </vt:variant>
    </vt:vector>
  </HeadingPairs>
  <TitlesOfParts>
    <vt:vector size="35" baseType="lpstr">
      <vt:lpstr>Calibri</vt:lpstr>
      <vt:lpstr>Arial</vt:lpstr>
      <vt:lpstr>新細明體</vt:lpstr>
      <vt:lpstr>Wingdings</vt:lpstr>
      <vt:lpstr>Times New Roman</vt:lpstr>
      <vt:lpstr>Roboto</vt:lpstr>
      <vt:lpstr>宋体</vt:lpstr>
      <vt:lpstr>細明體</vt:lpstr>
      <vt:lpstr>Microsoft YaHei</vt:lpstr>
      <vt:lpstr>Office Theme</vt:lpstr>
      <vt:lpstr>PowerPoint 簡報</vt:lpstr>
      <vt:lpstr>PowerPoint 簡報</vt:lpstr>
      <vt:lpstr>PowerPoint 簡報</vt:lpstr>
      <vt:lpstr>PowerPoint 簡報</vt:lpstr>
      <vt:lpstr>PowerPoint 簡報</vt:lpstr>
      <vt:lpstr>一起來思考</vt:lpstr>
      <vt:lpstr>PowerPoint 簡報</vt:lpstr>
      <vt:lpstr>PowerPoint 簡報</vt:lpstr>
      <vt:lpstr>PowerPoint 簡報</vt:lpstr>
      <vt:lpstr>你可知道. . . . . . </vt:lpstr>
      <vt:lpstr>PowerPoint 簡報</vt:lpstr>
      <vt:lpstr>PowerPoint 簡報</vt:lpstr>
      <vt:lpstr>PowerPoint 簡報</vt:lpstr>
      <vt:lpstr>課堂活動 (3) – 分組討論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 Linkage with Mainland China</dc:title>
  <dc:creator>MTC Masterlingua</dc:creator>
  <cp:lastModifiedBy>CHAN, Kar-yee Grace</cp:lastModifiedBy>
  <cp:revision>287</cp:revision>
  <cp:lastPrinted>2015-12-10T07:00:22Z</cp:lastPrinted>
  <dcterms:created xsi:type="dcterms:W3CDTF">2006-08-16T00:00:00Z</dcterms:created>
  <dcterms:modified xsi:type="dcterms:W3CDTF">2024-03-20T04:05:59Z</dcterms:modified>
</cp:coreProperties>
</file>