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80" r:id="rId3"/>
    <p:sldId id="286" r:id="rId4"/>
    <p:sldId id="296" r:id="rId5"/>
    <p:sldId id="305" r:id="rId6"/>
    <p:sldId id="281" r:id="rId7"/>
    <p:sldId id="297" r:id="rId8"/>
    <p:sldId id="282" r:id="rId9"/>
    <p:sldId id="298" r:id="rId10"/>
    <p:sldId id="290" r:id="rId11"/>
    <p:sldId id="301" r:id="rId12"/>
    <p:sldId id="284" r:id="rId13"/>
    <p:sldId id="300" r:id="rId14"/>
    <p:sldId id="294" r:id="rId15"/>
    <p:sldId id="306" r:id="rId16"/>
    <p:sldId id="295" r:id="rId17"/>
    <p:sldId id="291" r:id="rId18"/>
    <p:sldId id="292" r:id="rId19"/>
    <p:sldId id="293"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9728" autoAdjust="0"/>
  </p:normalViewPr>
  <p:slideViewPr>
    <p:cSldViewPr>
      <p:cViewPr varScale="1">
        <p:scale>
          <a:sx n="49" d="100"/>
          <a:sy n="49" d="100"/>
        </p:scale>
        <p:origin x="2362" y="29"/>
      </p:cViewPr>
      <p:guideLst>
        <p:guide orient="horz" pos="2160"/>
        <p:guide pos="2880"/>
      </p:guideLst>
    </p:cSldViewPr>
  </p:slideViewPr>
  <p:notesTextViewPr>
    <p:cViewPr>
      <p:scale>
        <a:sx n="100" d="100"/>
        <a:sy n="100" d="100"/>
      </p:scale>
      <p:origin x="0" y="0"/>
    </p:cViewPr>
  </p:notesTextViewPr>
  <p:sorterViewPr>
    <p:cViewPr>
      <p:scale>
        <a:sx n="144" d="100"/>
        <a:sy n="144" d="100"/>
      </p:scale>
      <p:origin x="0" y="0"/>
    </p:cViewPr>
  </p:sorterViewPr>
  <p:notesViewPr>
    <p:cSldViewPr>
      <p:cViewPr>
        <p:scale>
          <a:sx n="76" d="100"/>
          <a:sy n="76" d="100"/>
        </p:scale>
        <p:origin x="-2846" y="2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a:t>
          </a:r>
          <a:r>
            <a:rPr lang="zh-TW" altLang="en-US" sz="4000" b="1" dirty="0"/>
            <a:t>課堂</a:t>
          </a:r>
          <a:r>
            <a:rPr lang="en-US" sz="4000" b="1" dirty="0"/>
            <a:t> 3</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1ABB2B8C-3160-4D94-9083-D0B5721946EE}" type="presOf" srcId="{BED5EDBD-0BD0-4D83-86EA-C5C5A0A84737}" destId="{2897537F-64CB-404C-BDB5-DE6ABE12D194}" srcOrd="0" destOrd="0" presId="urn:microsoft.com/office/officeart/2005/8/layout/vList2"/>
    <dgm:cxn modelId="{5CF3E415-F3BC-4B47-B337-7EDD392B7F4B}" type="presOf" srcId="{EC493FE8-492E-42B4-84FC-056D3AD0075E}" destId="{1B1E1A34-7DC1-439D-A764-CB861C688FC6}" srcOrd="0" destOrd="0" presId="urn:microsoft.com/office/officeart/2005/8/layout/vList2"/>
    <dgm:cxn modelId="{22DC3C95-9BFE-49F7-B727-82A5A7E86B68}"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A494C-3B61-48C6-BE0E-981F4DBC9A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B4997D-892A-48D9-B256-C486CEC49133}" type="pres">
      <dgm:prSet presAssocID="{CDBA494C-3B61-48C6-BE0E-981F4DBC9A50}" presName="linear" presStyleCnt="0">
        <dgm:presLayoutVars>
          <dgm:animLvl val="lvl"/>
          <dgm:resizeHandles val="exact"/>
        </dgm:presLayoutVars>
      </dgm:prSet>
      <dgm:spPr/>
      <dgm:t>
        <a:bodyPr/>
        <a:lstStyle/>
        <a:p>
          <a:endParaRPr lang="zh-TW" altLang="en-US"/>
        </a:p>
      </dgm:t>
    </dgm:pt>
  </dgm:ptLst>
  <dgm:cxnLst>
    <dgm:cxn modelId="{3CED5C91-956D-4448-9F3C-1B12CDAD8EDD}" type="presOf" srcId="{CDBA494C-3B61-48C6-BE0E-981F4DBC9A50}" destId="{A7B4997D-892A-48D9-B256-C486CEC4913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BA494C-3B61-48C6-BE0E-981F4DBC9A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100D71-256C-4258-A913-FE10B3ACDC50}">
      <dgm:prSet custT="1"/>
      <dgm:spPr>
        <a:solidFill>
          <a:schemeClr val="accent5">
            <a:lumMod val="75000"/>
          </a:schemeClr>
        </a:solidFill>
      </dgm:spPr>
      <dgm:t>
        <a:bodyPr/>
        <a:lstStyle/>
        <a:p>
          <a:pPr rtl="0"/>
          <a:r>
            <a:rPr lang="zh-TW" altLang="en-US" sz="3200" b="1" dirty="0"/>
            <a:t>挑戰</a:t>
          </a:r>
          <a:endParaRPr lang="en-US" sz="3200" b="1" dirty="0"/>
        </a:p>
      </dgm:t>
    </dgm:pt>
    <dgm:pt modelId="{11618982-A5FC-4A83-93F4-3135583EADFC}" type="parTrans" cxnId="{2695734A-6B1F-44DF-AE82-B8D76D3DB834}">
      <dgm:prSet/>
      <dgm:spPr/>
      <dgm:t>
        <a:bodyPr/>
        <a:lstStyle/>
        <a:p>
          <a:endParaRPr lang="en-US"/>
        </a:p>
      </dgm:t>
    </dgm:pt>
    <dgm:pt modelId="{D9FE766F-A5C7-4FC2-8F3D-E484111830B5}" type="sibTrans" cxnId="{2695734A-6B1F-44DF-AE82-B8D76D3DB834}">
      <dgm:prSet/>
      <dgm:spPr/>
      <dgm:t>
        <a:bodyPr/>
        <a:lstStyle/>
        <a:p>
          <a:endParaRPr lang="en-US"/>
        </a:p>
      </dgm:t>
    </dgm:pt>
    <dgm:pt modelId="{A7B4997D-892A-48D9-B256-C486CEC49133}" type="pres">
      <dgm:prSet presAssocID="{CDBA494C-3B61-48C6-BE0E-981F4DBC9A50}" presName="linear" presStyleCnt="0">
        <dgm:presLayoutVars>
          <dgm:animLvl val="lvl"/>
          <dgm:resizeHandles val="exact"/>
        </dgm:presLayoutVars>
      </dgm:prSet>
      <dgm:spPr/>
      <dgm:t>
        <a:bodyPr/>
        <a:lstStyle/>
        <a:p>
          <a:endParaRPr lang="zh-TW" altLang="en-US"/>
        </a:p>
      </dgm:t>
    </dgm:pt>
    <dgm:pt modelId="{5ACA42C8-5CF5-4E5B-9224-EE3D06E89EAA}" type="pres">
      <dgm:prSet presAssocID="{39100D71-256C-4258-A913-FE10B3ACDC50}" presName="parentText" presStyleLbl="node1" presStyleIdx="0" presStyleCnt="1">
        <dgm:presLayoutVars>
          <dgm:chMax val="0"/>
          <dgm:bulletEnabled val="1"/>
        </dgm:presLayoutVars>
      </dgm:prSet>
      <dgm:spPr/>
      <dgm:t>
        <a:bodyPr/>
        <a:lstStyle/>
        <a:p>
          <a:endParaRPr lang="zh-TW" altLang="en-US"/>
        </a:p>
      </dgm:t>
    </dgm:pt>
  </dgm:ptLst>
  <dgm:cxnLst>
    <dgm:cxn modelId="{7AC9FBA6-D169-4ACF-B75E-DB5D3368BCEC}" type="presOf" srcId="{CDBA494C-3B61-48C6-BE0E-981F4DBC9A50}" destId="{A7B4997D-892A-48D9-B256-C486CEC49133}" srcOrd="0" destOrd="0" presId="urn:microsoft.com/office/officeart/2005/8/layout/vList2"/>
    <dgm:cxn modelId="{1E4B9F04-A1AB-4DEA-842D-0EFE0BD9BE2E}" type="presOf" srcId="{39100D71-256C-4258-A913-FE10B3ACDC50}" destId="{5ACA42C8-5CF5-4E5B-9224-EE3D06E89EAA}" srcOrd="0" destOrd="0" presId="urn:microsoft.com/office/officeart/2005/8/layout/vList2"/>
    <dgm:cxn modelId="{2695734A-6B1F-44DF-AE82-B8D76D3DB834}" srcId="{CDBA494C-3B61-48C6-BE0E-981F4DBC9A50}" destId="{39100D71-256C-4258-A913-FE10B3ACDC50}" srcOrd="0" destOrd="0" parTransId="{11618982-A5FC-4A83-93F4-3135583EADFC}" sibTransId="{D9FE766F-A5C7-4FC2-8F3D-E484111830B5}"/>
    <dgm:cxn modelId="{7249AFCA-C71E-4B9B-B561-B8A677ABE319}" type="presParOf" srcId="{A7B4997D-892A-48D9-B256-C486CEC49133}" destId="{5ACA42C8-5CF5-4E5B-9224-EE3D06E89E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a:t>
          </a:r>
          <a:r>
            <a:rPr lang="zh-TW" altLang="en-US" sz="4000" b="1" kern="1200" dirty="0"/>
            <a:t>課堂</a:t>
          </a:r>
          <a:r>
            <a:rPr lang="en-US" sz="4000" b="1" kern="1200" dirty="0"/>
            <a:t> 3</a:t>
          </a:r>
        </a:p>
      </dsp:txBody>
      <dsp:txXfrm>
        <a:off x="59399" y="186011"/>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A42C8-5CF5-4E5B-9224-EE3D06E89EAA}">
      <dsp:nvSpPr>
        <dsp:cNvPr id="0" name=""/>
        <dsp:cNvSpPr/>
      </dsp:nvSpPr>
      <dsp:spPr>
        <a:xfrm>
          <a:off x="0" y="126612"/>
          <a:ext cx="7772400" cy="121680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altLang="en-US" sz="3200" b="1" kern="1200" dirty="0"/>
            <a:t>挑戰</a:t>
          </a:r>
          <a:endParaRPr lang="en-US" sz="3200" b="1" kern="1200" dirty="0"/>
        </a:p>
      </dsp:txBody>
      <dsp:txXfrm>
        <a:off x="59399" y="186011"/>
        <a:ext cx="76536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AE11196-5E78-481A-BFD3-8DDDD283B07C}" type="datetimeFigureOut">
              <a:rPr lang="en-US" altLang="zh-HK"/>
              <a:pPr/>
              <a:t>3/20/2024</a:t>
            </a:fld>
            <a:endParaRPr lang="en-US" altLang="zh-H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1066800" y="4343400"/>
            <a:ext cx="48006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4562469-1135-413A-ACCD-5DB1157CBC7F}" type="slidenum">
              <a:rPr lang="en-US" altLang="zh-HK"/>
              <a:pPr/>
              <a:t>‹#›</a:t>
            </a:fld>
            <a:endParaRPr lang="en-US" altLang="zh-H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409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F5FBC79-C3D2-40B8-A5B8-561F50E9C072}" type="slidenum">
              <a:rPr lang="en-US" altLang="zh-HK"/>
              <a:pPr/>
              <a:t>1</a:t>
            </a:fld>
            <a:endParaRPr lang="en-US"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社會文化因素涵蓋廣泛，包括人口統計、人口趨勢、性別、種族等。人口統計有助企業識別其產品市場，亦幫助確定市場規模和勞動力的組成（例如</a:t>
            </a:r>
            <a:r>
              <a:rPr lang="en-US" altLang="zh-TW" smtClean="0"/>
              <a:t>X</a:t>
            </a:r>
            <a:r>
              <a:rPr lang="zh-TW" altLang="en-US" smtClean="0"/>
              <a:t>世代和</a:t>
            </a:r>
            <a:r>
              <a:rPr lang="en-US" altLang="zh-TW" smtClean="0"/>
              <a:t>Y</a:t>
            </a:r>
            <a:r>
              <a:rPr lang="zh-TW" altLang="en-US" smtClean="0"/>
              <a:t>世代，男女比例）。</a:t>
            </a:r>
            <a:endParaRPr lang="en-US" altLang="zh-TW" smtClean="0"/>
          </a:p>
          <a:p>
            <a:pPr>
              <a:spcBef>
                <a:spcPct val="0"/>
              </a:spcBef>
            </a:pPr>
            <a:endParaRPr lang="en-US" altLang="en-US" smtClean="0"/>
          </a:p>
          <a:p>
            <a:pPr>
              <a:spcBef>
                <a:spcPct val="0"/>
              </a:spcBef>
            </a:pPr>
            <a:r>
              <a:rPr lang="zh-TW" altLang="en-US" smtClean="0"/>
              <a:t>社會變革是另一個具挑戰的環境因素。人們的態度、價值觀和生活方式塑造社會環境。如今，人們喜歡在工作時有更多自由、更好的工作與生活平衡、工作既具挑戰又令人有滿足感。港人的價值觀包括唯物論、方便、公義等。這些都會影響人們的消費模式、偏好、消費優次等。</a:t>
            </a:r>
            <a:endParaRPr lang="en-US" altLang="en-US" smtClean="0"/>
          </a:p>
        </p:txBody>
      </p:sp>
      <p:sp>
        <p:nvSpPr>
          <p:cNvPr id="225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8026E9C-B71C-4572-A826-BF5442F52243}" type="slidenum">
              <a:rPr lang="en-US" altLang="zh-HK"/>
              <a:pPr/>
              <a:t>10</a:t>
            </a:fld>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社會文化因素通常是企業爭取成功的無形障礙，尤其在海外市場，民族文化是</a:t>
            </a:r>
            <a:r>
              <a:rPr lang="zh-CN" altLang="en-US" smtClean="0"/>
              <a:t>必</a:t>
            </a:r>
            <a:r>
              <a:rPr lang="zh-TW" altLang="en-US" smtClean="0"/>
              <a:t>需面對的挑戰。</a:t>
            </a:r>
            <a:endParaRPr lang="en-US" altLang="zh-TW" smtClean="0"/>
          </a:p>
          <a:p>
            <a:pPr>
              <a:spcBef>
                <a:spcPct val="0"/>
              </a:spcBef>
            </a:pPr>
            <a:endParaRPr lang="en-US" altLang="en-US" smtClean="0"/>
          </a:p>
          <a:p>
            <a:pPr>
              <a:spcBef>
                <a:spcPct val="0"/>
              </a:spcBef>
            </a:pPr>
            <a:r>
              <a:rPr lang="zh-TW" altLang="en-US" smtClean="0"/>
              <a:t>例如：總部設在美國的消費電子零售商</a:t>
            </a:r>
            <a:r>
              <a:rPr lang="en-US" altLang="zh-TW" smtClean="0"/>
              <a:t>Best Buy (</a:t>
            </a:r>
            <a:r>
              <a:rPr lang="zh-TW" altLang="en-US" smtClean="0"/>
              <a:t>內地稱百思買</a:t>
            </a:r>
            <a:r>
              <a:rPr lang="en-US" altLang="zh-TW" smtClean="0"/>
              <a:t>) </a:t>
            </a:r>
            <a:r>
              <a:rPr lang="zh-TW" altLang="en-US" smtClean="0"/>
              <a:t>因為忽略了中國人購買產品時喜歡討價還價的文化，所以在內地無法成功。</a:t>
            </a:r>
            <a:r>
              <a:rPr lang="en-US" altLang="zh-TW" smtClean="0"/>
              <a:t>Best Buy</a:t>
            </a:r>
            <a:r>
              <a:rPr lang="zh-TW" altLang="en-US" smtClean="0"/>
              <a:t>只提供標準價格，再加上其他幾個市場因素，</a:t>
            </a:r>
            <a:r>
              <a:rPr lang="en-US" altLang="zh-TW" smtClean="0"/>
              <a:t>Best Buy</a:t>
            </a:r>
            <a:r>
              <a:rPr lang="zh-TW" altLang="en-US" smtClean="0"/>
              <a:t>最終決定撤出中國市場。</a:t>
            </a:r>
            <a:endParaRPr lang="en-US" altLang="zh-TW" smtClean="0"/>
          </a:p>
          <a:p>
            <a:pPr>
              <a:spcBef>
                <a:spcPct val="0"/>
              </a:spcBef>
            </a:pPr>
            <a:endParaRPr lang="en-US" altLang="en-US" smtClean="0"/>
          </a:p>
          <a:p>
            <a:pPr>
              <a:spcBef>
                <a:spcPct val="0"/>
              </a:spcBef>
            </a:pPr>
            <a:r>
              <a:rPr lang="zh-TW" altLang="en-US" smtClean="0"/>
              <a:t>例如：肯德基進入內地市場時一直本地化，提供很多本地化的產品以適應當地人的口味，包括老北京雞肉卷、涼茶、蔥油餅、粥、蘑菇春卷等。</a:t>
            </a:r>
            <a:endParaRPr lang="en-US" altLang="en-US" smtClean="0"/>
          </a:p>
          <a:p>
            <a:pPr>
              <a:spcBef>
                <a:spcPct val="0"/>
              </a:spcBef>
            </a:pPr>
            <a:endParaRPr lang="en-US" altLang="en-US" smtClean="0"/>
          </a:p>
        </p:txBody>
      </p:sp>
      <p:sp>
        <p:nvSpPr>
          <p:cNvPr id="245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BD60B4-80E7-4550-9E9E-85E6B23B15A4}" type="slidenum">
              <a:rPr lang="en-US" altLang="zh-HK"/>
              <a:pPr/>
              <a:t>11</a:t>
            </a:fld>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技術因素對企業經營有很大影響。技術的應用可以刺激經濟增長和提高產品</a:t>
            </a:r>
            <a:r>
              <a:rPr lang="en-US" altLang="zh-TW" smtClean="0"/>
              <a:t>/</a:t>
            </a:r>
            <a:r>
              <a:rPr lang="zh-TW" altLang="en-US" smtClean="0"/>
              <a:t>服務質素。新機器可以提高生產率和降低成本（如</a:t>
            </a:r>
            <a:r>
              <a:rPr lang="en-US" altLang="zh-TW" smtClean="0"/>
              <a:t>3D</a:t>
            </a:r>
            <a:r>
              <a:rPr lang="zh-TW" altLang="en-US" smtClean="0"/>
              <a:t>打印和自動洗碗機）。新材料可幫助保護環境（例如太陽能系統及消費類產品的生物降解材料所使用的多晶矽原料），而新發明可以更好地滿足消費者的需求（例如手機應用程式和電動車）。此外，先進資訊及</a:t>
            </a:r>
            <a:r>
              <a:rPr lang="zh-TW" altLang="zh-HK" smtClean="0"/>
              <a:t>通</a:t>
            </a:r>
            <a:r>
              <a:rPr lang="zh-TW" altLang="en-US" smtClean="0"/>
              <a:t>訊科技有助提高訊息流和通訊質素。</a:t>
            </a:r>
            <a:endParaRPr lang="en-US" altLang="en-US" sz="1100" smtClean="0"/>
          </a:p>
        </p:txBody>
      </p:sp>
      <p:sp>
        <p:nvSpPr>
          <p:cNvPr id="266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6D31436-E9F2-4CCE-90C0-08C825F8C053}" type="slidenum">
              <a:rPr lang="en-US" altLang="zh-HK"/>
              <a:pPr/>
              <a:t>12</a:t>
            </a:fld>
            <a:endParaRPr lang="en-US"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企業需要了解技術發展，探討應用新科技如何節省經營成本、設計新產品或服務，提高工作效率和質素等。因此，企業可能需要投放更多在研究和開發。</a:t>
            </a:r>
            <a:endParaRPr lang="zh-HK" altLang="en-US" smtClean="0"/>
          </a:p>
        </p:txBody>
      </p:sp>
      <p:sp>
        <p:nvSpPr>
          <p:cNvPr id="28675"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A504A7-4D3F-47A2-8DAE-9E2FEDD8A00B}" type="slidenum">
              <a:rPr lang="en-US" altLang="zh-HK"/>
              <a:pPr/>
              <a:t>13</a:t>
            </a:fld>
            <a:endParaRPr lang="en-US"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1" fontAlgn="auto">
              <a:spcBef>
                <a:spcPts val="0"/>
              </a:spcBef>
              <a:spcAft>
                <a:spcPts val="0"/>
              </a:spcAft>
              <a:defRPr/>
            </a:pPr>
            <a:r>
              <a:rPr lang="zh-TW" altLang="en-US" dirty="0"/>
              <a:t>物理因素主要指自然環境的土地和自然資源的利用，有時也指原料耗竭。</a:t>
            </a:r>
            <a:endParaRPr lang="en-US" altLang="zh-TW" dirty="0"/>
          </a:p>
          <a:p>
            <a:pPr marL="0" lvl="1" fontAlgn="auto">
              <a:spcBef>
                <a:spcPts val="0"/>
              </a:spcBef>
              <a:spcAft>
                <a:spcPts val="0"/>
              </a:spcAft>
              <a:defRPr/>
            </a:pPr>
            <a:endParaRPr kumimoji="1" lang="en-US" altLang="zh-TW" kern="0" dirty="0">
              <a:solidFill>
                <a:srgbClr val="000000"/>
              </a:solidFill>
            </a:endParaRPr>
          </a:p>
          <a:p>
            <a:pPr marL="0" lvl="1" fontAlgn="auto">
              <a:spcBef>
                <a:spcPts val="0"/>
              </a:spcBef>
              <a:spcAft>
                <a:spcPts val="0"/>
              </a:spcAft>
              <a:defRPr/>
            </a:pPr>
            <a:r>
              <a:rPr lang="zh-TW" altLang="en-US" dirty="0"/>
              <a:t>物理因素</a:t>
            </a:r>
            <a:r>
              <a:rPr kumimoji="1" lang="zh-TW" altLang="en-US" kern="0" dirty="0">
                <a:solidFill>
                  <a:srgbClr val="000000"/>
                </a:solidFill>
              </a:rPr>
              <a:t>也涉及到一個國家或地區的地理和氣候條件。環境污染和基礎設施（如港口和機場設施）也包括在內。</a:t>
            </a:r>
            <a:endParaRPr kumimoji="1" lang="en-US" altLang="zh-TW" kern="0" dirty="0">
              <a:solidFill>
                <a:srgbClr val="000000"/>
              </a:solidFill>
            </a:endParaRPr>
          </a:p>
          <a:p>
            <a:pPr marL="0" lvl="1" fontAlgn="auto">
              <a:spcBef>
                <a:spcPts val="0"/>
              </a:spcBef>
              <a:spcAft>
                <a:spcPts val="0"/>
              </a:spcAft>
              <a:defRPr/>
            </a:pPr>
            <a:endParaRPr kumimoji="1" lang="en-US" altLang="zh-TW" kern="0" dirty="0">
              <a:solidFill>
                <a:srgbClr val="000000"/>
              </a:solidFill>
            </a:endParaRPr>
          </a:p>
          <a:p>
            <a:pPr marL="0" lvl="1" fontAlgn="auto">
              <a:spcBef>
                <a:spcPts val="0"/>
              </a:spcBef>
              <a:spcAft>
                <a:spcPts val="0"/>
              </a:spcAft>
              <a:defRPr/>
            </a:pPr>
            <a:r>
              <a:rPr kumimoji="1" lang="zh-TW" altLang="en-US" kern="0" dirty="0">
                <a:solidFill>
                  <a:srgbClr val="000000"/>
                </a:solidFill>
              </a:rPr>
              <a:t>企業選擇廠址、運輸方式、通訊方法、產品或服務供應時都需要考慮物理因素和不同的天氣條件。</a:t>
            </a:r>
            <a:endParaRPr kumimoji="1" lang="en-US" altLang="zh-TW" kern="0" dirty="0">
              <a:solidFill>
                <a:srgbClr val="000000"/>
              </a:solidFill>
            </a:endParaRPr>
          </a:p>
          <a:p>
            <a:pPr fontAlgn="auto">
              <a:spcBef>
                <a:spcPts val="0"/>
              </a:spcBef>
              <a:spcAft>
                <a:spcPts val="0"/>
              </a:spcAft>
              <a:defRPr/>
            </a:pPr>
            <a:endParaRPr lang="en-US" dirty="0"/>
          </a:p>
        </p:txBody>
      </p:sp>
      <p:sp>
        <p:nvSpPr>
          <p:cNvPr id="3072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54B1838-5F29-403F-83FE-E9088E3880E0}" type="slidenum">
              <a:rPr lang="en-US" altLang="zh-HK"/>
              <a:pPr/>
              <a:t>14</a:t>
            </a:fld>
            <a:endParaRPr lang="en-US"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a:t>
            </a:r>
            <a:r>
              <a:rPr lang="zh-TW" altLang="zh-HK" smtClean="0"/>
              <a:t>可以</a:t>
            </a:r>
            <a:r>
              <a:rPr lang="zh-TW" altLang="en-US" smtClean="0"/>
              <a:t>測試</a:t>
            </a:r>
            <a:r>
              <a:rPr lang="zh-TW" altLang="zh-HK" smtClean="0"/>
              <a:t>學生對這些基礎設施項目的認識。</a:t>
            </a:r>
            <a:endParaRPr lang="en-US" altLang="zh-TW" smtClean="0"/>
          </a:p>
          <a:p>
            <a:pPr>
              <a:spcBef>
                <a:spcPct val="0"/>
              </a:spcBef>
            </a:pPr>
            <a:endParaRPr lang="en-US" altLang="en-US" smtClean="0"/>
          </a:p>
          <a:p>
            <a:pPr>
              <a:spcBef>
                <a:spcPct val="0"/>
              </a:spcBef>
            </a:pPr>
            <a:r>
              <a:rPr lang="zh-TW" altLang="en-US" smtClean="0"/>
              <a:t>物理因素會影響企業運作的效率。材料和成品的運送有賴於良好的交通系統、訊息流動也需要良好的溝通網絡。</a:t>
            </a:r>
            <a:endParaRPr lang="en-US" altLang="en-US" smtClean="0"/>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6544359-A000-4BC1-A857-801B862A6351}" type="slidenum">
              <a:rPr lang="en-US" altLang="zh-HK"/>
              <a:pPr/>
              <a:t>15</a:t>
            </a:fld>
            <a:endParaRPr lang="en-US"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經濟的整體消費和客戶的購買力 </a:t>
            </a:r>
            <a:r>
              <a:rPr lang="en-US" altLang="zh-TW" dirty="0">
                <a:solidFill>
                  <a:schemeClr val="accent5">
                    <a:lumMod val="50000"/>
                  </a:schemeClr>
                </a:solidFill>
              </a:rPr>
              <a:t>– </a:t>
            </a:r>
            <a:r>
              <a:rPr lang="zh-TW" altLang="en-US" i="1" dirty="0">
                <a:solidFill>
                  <a:schemeClr val="accent5">
                    <a:lumMod val="50000"/>
                  </a:schemeClr>
                </a:solidFill>
              </a:rPr>
              <a:t>經濟因素：經濟形勢惡化</a:t>
            </a:r>
            <a:endParaRPr lang="en-US" altLang="zh-TW" i="1" dirty="0">
              <a:solidFill>
                <a:schemeClr val="accent5">
                  <a:lumMod val="50000"/>
                </a:schemeClr>
              </a:solidFill>
            </a:endParaRP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營運</a:t>
            </a:r>
            <a:r>
              <a:rPr lang="en-US" altLang="zh-TW" dirty="0">
                <a:solidFill>
                  <a:schemeClr val="accent5">
                    <a:lumMod val="50000"/>
                  </a:schemeClr>
                </a:solidFill>
              </a:rPr>
              <a:t>/</a:t>
            </a:r>
            <a:r>
              <a:rPr lang="zh-TW" altLang="en-US" dirty="0">
                <a:solidFill>
                  <a:schemeClr val="accent5">
                    <a:lumMod val="50000"/>
                  </a:schemeClr>
                </a:solidFill>
              </a:rPr>
              <a:t>投資成本 </a:t>
            </a:r>
            <a:r>
              <a:rPr lang="en-US" altLang="zh-TW" dirty="0">
                <a:solidFill>
                  <a:schemeClr val="accent5">
                    <a:lumMod val="50000"/>
                  </a:schemeClr>
                </a:solidFill>
              </a:rPr>
              <a:t>– </a:t>
            </a:r>
            <a:r>
              <a:rPr lang="zh-TW" altLang="en-US" i="1" dirty="0">
                <a:solidFill>
                  <a:schemeClr val="accent5">
                    <a:lumMod val="50000"/>
                  </a:schemeClr>
                </a:solidFill>
              </a:rPr>
              <a:t>經濟因素：</a:t>
            </a:r>
            <a:r>
              <a:rPr lang="zh-HK" altLang="en-US" i="1" dirty="0">
                <a:solidFill>
                  <a:schemeClr val="accent5">
                    <a:lumMod val="50000"/>
                  </a:schemeClr>
                </a:solidFill>
              </a:rPr>
              <a:t>通脹和利率</a:t>
            </a:r>
            <a:endParaRPr lang="en-US" altLang="zh-TW" i="1" dirty="0">
              <a:solidFill>
                <a:schemeClr val="accent5">
                  <a:lumMod val="50000"/>
                </a:schemeClr>
              </a:solidFill>
            </a:endParaRP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消費習慣、行為和偏好 </a:t>
            </a:r>
            <a:r>
              <a:rPr lang="en-US" altLang="zh-TW" dirty="0">
                <a:solidFill>
                  <a:schemeClr val="accent5">
                    <a:lumMod val="50000"/>
                  </a:schemeClr>
                </a:solidFill>
              </a:rPr>
              <a:t>– </a:t>
            </a:r>
            <a:r>
              <a:rPr lang="zh-TW" altLang="en-US" i="1" dirty="0">
                <a:solidFill>
                  <a:schemeClr val="accent5">
                    <a:lumMod val="50000"/>
                  </a:schemeClr>
                </a:solidFill>
              </a:rPr>
              <a:t>社會因素：人們價值觀改變</a:t>
            </a:r>
            <a:endParaRPr lang="en-US" altLang="zh-TW" i="1" dirty="0">
              <a:solidFill>
                <a:schemeClr val="accent5">
                  <a:lumMod val="50000"/>
                </a:schemeClr>
              </a:solidFill>
            </a:endParaRP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獲取商業資訊和運輸產品</a:t>
            </a:r>
            <a:r>
              <a:rPr lang="en-US" altLang="zh-TW" dirty="0">
                <a:solidFill>
                  <a:schemeClr val="accent5">
                    <a:lumMod val="50000"/>
                  </a:schemeClr>
                </a:solidFill>
              </a:rPr>
              <a:t>/</a:t>
            </a:r>
            <a:r>
              <a:rPr lang="zh-TW" altLang="en-US" dirty="0">
                <a:solidFill>
                  <a:schemeClr val="accent5">
                    <a:lumMod val="50000"/>
                  </a:schemeClr>
                </a:solidFill>
              </a:rPr>
              <a:t>材料的效率 </a:t>
            </a:r>
            <a:r>
              <a:rPr lang="en-US" altLang="zh-TW" dirty="0">
                <a:solidFill>
                  <a:schemeClr val="accent5">
                    <a:lumMod val="50000"/>
                  </a:schemeClr>
                </a:solidFill>
              </a:rPr>
              <a:t>– </a:t>
            </a:r>
            <a:r>
              <a:rPr lang="zh-TW" altLang="en-US" i="1" dirty="0">
                <a:solidFill>
                  <a:schemeClr val="accent5">
                    <a:lumMod val="50000"/>
                  </a:schemeClr>
                </a:solidFill>
              </a:rPr>
              <a:t>物理因素</a:t>
            </a:r>
            <a:endParaRPr lang="en-US" altLang="zh-TW" i="1" dirty="0">
              <a:solidFill>
                <a:schemeClr val="accent5">
                  <a:lumMod val="50000"/>
                </a:schemeClr>
              </a:solidFill>
            </a:endParaRP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技術在企業經營中的應用 </a:t>
            </a:r>
            <a:r>
              <a:rPr lang="en-US" altLang="zh-TW" dirty="0">
                <a:solidFill>
                  <a:schemeClr val="accent5">
                    <a:lumMod val="50000"/>
                  </a:schemeClr>
                </a:solidFill>
              </a:rPr>
              <a:t>– </a:t>
            </a:r>
            <a:r>
              <a:rPr lang="zh-TW" altLang="en-US" i="1" dirty="0"/>
              <a:t>技術因素</a:t>
            </a:r>
            <a:endParaRPr lang="en-US" altLang="zh-TW" i="1" dirty="0">
              <a:solidFill>
                <a:schemeClr val="accent5">
                  <a:lumMod val="50000"/>
                </a:schemeClr>
              </a:solidFill>
            </a:endParaRP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政治風險和市場風險水平 </a:t>
            </a:r>
            <a:r>
              <a:rPr lang="en-US" altLang="zh-TW" dirty="0">
                <a:solidFill>
                  <a:schemeClr val="accent5">
                    <a:lumMod val="50000"/>
                  </a:schemeClr>
                </a:solidFill>
              </a:rPr>
              <a:t>– </a:t>
            </a:r>
            <a:r>
              <a:rPr lang="zh-TW" altLang="en-US" i="1" dirty="0">
                <a:solidFill>
                  <a:schemeClr val="accent5">
                    <a:lumMod val="50000"/>
                  </a:schemeClr>
                </a:solidFill>
              </a:rPr>
              <a:t>政治因素：如果政治局勢變得不穩定和不確定，政治風險水平較高；社會因素：如果消費者的口味和偏好快速變化，市場風險會提高</a:t>
            </a:r>
            <a:endParaRPr lang="en-US" dirty="0"/>
          </a:p>
        </p:txBody>
      </p:sp>
      <p:sp>
        <p:nvSpPr>
          <p:cNvPr id="348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58149EA-9B0D-4B52-909F-2148DD9FBAE2}" type="slidenum">
              <a:rPr lang="en-US" altLang="zh-HK"/>
              <a:pPr/>
              <a:t>16</a:t>
            </a:fld>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學生分成四人一組完成</a:t>
            </a:r>
            <a:r>
              <a:rPr lang="zh-TW" altLang="en-US" b="1" smtClean="0"/>
              <a:t>工作紙</a:t>
            </a:r>
            <a:r>
              <a:rPr lang="zh-CN" altLang="en-US" b="1" smtClean="0"/>
              <a:t> </a:t>
            </a:r>
            <a:r>
              <a:rPr lang="en-US" altLang="zh-CN" b="1" smtClean="0"/>
              <a:t>(</a:t>
            </a:r>
            <a:r>
              <a:rPr lang="en-US" altLang="zh-TW" b="1" smtClean="0"/>
              <a:t>6)</a:t>
            </a:r>
            <a:r>
              <a:rPr lang="zh-TW" altLang="en-US" smtClean="0"/>
              <a:t>。</a:t>
            </a:r>
            <a:endParaRPr lang="zh-HK" altLang="en-US" smtClean="0"/>
          </a:p>
        </p:txBody>
      </p:sp>
      <p:sp>
        <p:nvSpPr>
          <p:cNvPr id="3686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6E9BCE7-2ADB-45CD-9C4A-4CDD67308654}" type="slidenum">
              <a:rPr lang="en-US" altLang="zh-HK"/>
              <a:pPr/>
              <a:t>17</a:t>
            </a:fld>
            <a:endParaRPr lang="en-US"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教師鼓勵學生盡量思考有甚麼挑戰，然後就他們提出的意見作回應。</a:t>
            </a:r>
            <a:endParaRPr lang="en-US" altLang="en-US" smtClean="0"/>
          </a:p>
        </p:txBody>
      </p:sp>
      <p:sp>
        <p:nvSpPr>
          <p:cNvPr id="389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6966CAC-CA5A-4E28-A232-358945DEEBD8}" type="slidenum">
              <a:rPr lang="en-US" altLang="zh-HK"/>
              <a:pPr/>
              <a:t>18</a:t>
            </a:fld>
            <a:endParaRPr lang="en-US" altLang="zh-H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4096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0992E6-03E0-49F7-A79F-7F9E14BD44F1}" type="slidenum">
              <a:rPr lang="en-US" altLang="zh-HK"/>
              <a:pPr/>
              <a:t>19</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教師可以經營雜貨店、時裝店或文具店作為例子，帶出商業運作會受很多外在環境因素影響。</a:t>
            </a:r>
            <a:endParaRPr lang="en-US" altLang="en-US" smtClean="0"/>
          </a:p>
        </p:txBody>
      </p:sp>
      <p:sp>
        <p:nvSpPr>
          <p:cNvPr id="61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EC96358-7662-4694-B146-F1F6EB860C65}" type="slidenum">
              <a:rPr lang="en-US" altLang="zh-HK"/>
              <a:pPr/>
              <a:t>2</a:t>
            </a:fld>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教師向學生說明影響商業決定的五個環境因素。</a:t>
            </a:r>
          </a:p>
        </p:txBody>
      </p:sp>
      <p:sp>
        <p:nvSpPr>
          <p:cNvPr id="81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6A3C10-4AC1-41CC-AE54-776A7081AD30}" type="slidenum">
              <a:rPr lang="en-US" altLang="zh-HK"/>
              <a:pPr/>
              <a:t>3</a:t>
            </a:fld>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教師請學生把</a:t>
            </a:r>
            <a:r>
              <a:rPr lang="zh-TW" altLang="en-US" b="1" smtClean="0"/>
              <a:t>工作紙 </a:t>
            </a:r>
            <a:r>
              <a:rPr lang="en-US" altLang="zh-TW" b="1" smtClean="0"/>
              <a:t>(5) </a:t>
            </a:r>
            <a:r>
              <a:rPr lang="zh-TW" altLang="en-US" smtClean="0"/>
              <a:t>的因素分類，以了解他們對不同的環境因素的認識。</a:t>
            </a:r>
            <a:endParaRPr lang="en-US" altLang="en-US" smtClean="0"/>
          </a:p>
        </p:txBody>
      </p:sp>
      <p:sp>
        <p:nvSpPr>
          <p:cNvPr id="102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F8D67AD-7D33-4C24-A358-32E4C4D0D84F}" type="slidenum">
              <a:rPr lang="en-US" altLang="zh-HK"/>
              <a:pPr/>
              <a:t>4</a:t>
            </a:fld>
            <a:endParaRPr lang="en-US" altLang="zh-H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lnSpc>
                <a:spcPct val="150000"/>
              </a:lnSpc>
              <a:spcBef>
                <a:spcPts val="0"/>
              </a:spcBef>
              <a:spcAft>
                <a:spcPts val="600"/>
              </a:spcAft>
              <a:buFont typeface="Wingdings" pitchFamily="2" charset="2"/>
              <a:buNone/>
              <a:defRPr/>
            </a:pPr>
            <a:r>
              <a:rPr lang="zh-TW" altLang="en-US" dirty="0">
                <a:solidFill>
                  <a:schemeClr val="accent5">
                    <a:lumMod val="50000"/>
                  </a:schemeClr>
                </a:solidFill>
              </a:rPr>
              <a:t>教師核對學生的答案，並作解釋。</a:t>
            </a:r>
            <a:endParaRPr lang="en-US" altLang="zh-TW" dirty="0">
              <a:solidFill>
                <a:schemeClr val="accent5">
                  <a:lumMod val="50000"/>
                </a:schemeClr>
              </a:solidFill>
            </a:endParaRP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健康意識 </a:t>
            </a:r>
            <a:r>
              <a:rPr lang="en-US" altLang="zh-TW" dirty="0">
                <a:solidFill>
                  <a:schemeClr val="accent5">
                    <a:lumMod val="50000"/>
                  </a:schemeClr>
                </a:solidFill>
              </a:rPr>
              <a:t>- </a:t>
            </a:r>
            <a:r>
              <a:rPr lang="zh-TW" altLang="en-US" dirty="0">
                <a:solidFill>
                  <a:schemeClr val="accent5">
                    <a:lumMod val="50000"/>
                  </a:schemeClr>
                </a:solidFill>
              </a:rPr>
              <a:t>影響日常生活和購買習慣的社會價值觀和思維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社會文化因素</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競爭法</a:t>
            </a:r>
            <a:r>
              <a:rPr lang="zh-CN" altLang="en-US" dirty="0">
                <a:solidFill>
                  <a:schemeClr val="accent5">
                    <a:lumMod val="50000"/>
                  </a:schemeClr>
                </a:solidFill>
              </a:rPr>
              <a:t>是</a:t>
            </a:r>
            <a:r>
              <a:rPr lang="zh-TW" altLang="en-US" dirty="0">
                <a:solidFill>
                  <a:schemeClr val="accent5">
                    <a:lumMod val="50000"/>
                  </a:schemeClr>
                </a:solidFill>
              </a:rPr>
              <a:t>新</a:t>
            </a:r>
            <a:r>
              <a:rPr lang="zh-CN" altLang="en-US" dirty="0">
                <a:solidFill>
                  <a:schemeClr val="accent5">
                    <a:lumMod val="50000"/>
                  </a:schemeClr>
                </a:solidFill>
              </a:rPr>
              <a:t>的</a:t>
            </a:r>
            <a:r>
              <a:rPr lang="zh-TW" altLang="en-US" dirty="0">
                <a:solidFill>
                  <a:schemeClr val="accent5">
                    <a:lumMod val="50000"/>
                  </a:schemeClr>
                </a:solidFill>
              </a:rPr>
              <a:t>規定</a:t>
            </a:r>
            <a:r>
              <a:rPr lang="zh-TW" altLang="en-US" dirty="0">
                <a:solidFill>
                  <a:srgbClr val="4BACC6">
                    <a:lumMod val="50000"/>
                  </a:srgbClr>
                </a:solidFill>
              </a:rPr>
              <a:t>，</a:t>
            </a:r>
            <a:r>
              <a:rPr lang="zh-TW" altLang="en-US" dirty="0">
                <a:solidFill>
                  <a:schemeClr val="accent5">
                    <a:lumMod val="50000"/>
                  </a:schemeClr>
                </a:solidFill>
              </a:rPr>
              <a:t>可能會對商業行為尤其價格的制定造成影響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法律因素</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消費物價指數</a:t>
            </a:r>
            <a:r>
              <a:rPr lang="en-US" altLang="zh-TW" dirty="0">
                <a:solidFill>
                  <a:schemeClr val="accent5">
                    <a:lumMod val="50000"/>
                  </a:schemeClr>
                </a:solidFill>
              </a:rPr>
              <a:t>- </a:t>
            </a:r>
            <a:r>
              <a:rPr lang="zh-TW" altLang="en-US" dirty="0">
                <a:solidFill>
                  <a:schemeClr val="accent5">
                    <a:lumMod val="50000"/>
                  </a:schemeClr>
                </a:solidFill>
              </a:rPr>
              <a:t>該指數可顯示產品價格的一般水平，可能會影響產品定價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經濟因素</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韓國文化的接受度</a:t>
            </a:r>
            <a:r>
              <a:rPr lang="en-US" altLang="zh-TW" dirty="0">
                <a:solidFill>
                  <a:schemeClr val="accent5">
                    <a:lumMod val="50000"/>
                  </a:schemeClr>
                </a:solidFill>
              </a:rPr>
              <a:t>- </a:t>
            </a:r>
            <a:r>
              <a:rPr lang="zh-TW" altLang="en-US" dirty="0">
                <a:solidFill>
                  <a:schemeClr val="accent5">
                    <a:lumMod val="50000"/>
                  </a:schemeClr>
                </a:solidFill>
              </a:rPr>
              <a:t>我們的社會對一些（例如日本和韓國）國家的文化有好感，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社會文化因素</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全自動操作</a:t>
            </a:r>
            <a:r>
              <a:rPr lang="en-US" altLang="zh-TW" dirty="0">
                <a:solidFill>
                  <a:schemeClr val="accent5">
                    <a:lumMod val="50000"/>
                  </a:schemeClr>
                </a:solidFill>
              </a:rPr>
              <a:t>- </a:t>
            </a:r>
            <a:r>
              <a:rPr lang="zh-TW" altLang="en-US" dirty="0">
                <a:solidFill>
                  <a:schemeClr val="accent5">
                    <a:lumMod val="50000"/>
                  </a:schemeClr>
                </a:solidFill>
              </a:rPr>
              <a:t>一些企業採用了自動化，甚至在運用機械人操作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技術因素</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人口老齡化</a:t>
            </a:r>
            <a:r>
              <a:rPr lang="en-US" altLang="zh-TW" dirty="0">
                <a:solidFill>
                  <a:schemeClr val="accent5">
                    <a:lumMod val="50000"/>
                  </a:schemeClr>
                </a:solidFill>
              </a:rPr>
              <a:t>- </a:t>
            </a:r>
            <a:r>
              <a:rPr lang="zh-TW" altLang="en-US" dirty="0">
                <a:solidFill>
                  <a:schemeClr val="accent5">
                    <a:lumMod val="50000"/>
                  </a:schemeClr>
                </a:solidFill>
              </a:rPr>
              <a:t>這涉及到人口組成，社會上有較多老年人可能會影響勞動力和產品類型的組成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社會文化因素</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利率提高 </a:t>
            </a:r>
            <a:r>
              <a:rPr lang="en-US" altLang="zh-TW" dirty="0">
                <a:solidFill>
                  <a:schemeClr val="accent5">
                    <a:lumMod val="50000"/>
                  </a:schemeClr>
                </a:solidFill>
              </a:rPr>
              <a:t>- </a:t>
            </a:r>
            <a:r>
              <a:rPr lang="zh-TW" altLang="en-US" dirty="0">
                <a:solidFill>
                  <a:schemeClr val="accent5">
                    <a:lumMod val="50000"/>
                  </a:schemeClr>
                </a:solidFill>
              </a:rPr>
              <a:t>利率影響經營生意的借貸成本和影響人們的消費意欲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經濟因素</a:t>
            </a:r>
            <a:r>
              <a:rPr lang="zh-TW" altLang="en-US" dirty="0">
                <a:solidFill>
                  <a:schemeClr val="accent5">
                    <a:lumMod val="50000"/>
                  </a:schemeClr>
                </a:solidFill>
              </a:rPr>
              <a:t>　</a:t>
            </a:r>
          </a:p>
          <a:p>
            <a:pPr marL="171450" indent="-171450" fontAlgn="auto">
              <a:spcBef>
                <a:spcPts val="0"/>
              </a:spcBef>
              <a:spcAft>
                <a:spcPts val="600"/>
              </a:spcAft>
              <a:buFont typeface="Wingdings" pitchFamily="2" charset="2"/>
              <a:buChar char="§"/>
              <a:defRPr/>
            </a:pPr>
            <a:r>
              <a:rPr lang="zh-TW" altLang="en-US" dirty="0">
                <a:solidFill>
                  <a:schemeClr val="accent5">
                    <a:lumMod val="50000"/>
                  </a:schemeClr>
                </a:solidFill>
              </a:rPr>
              <a:t>第三條跑道發展項目 </a:t>
            </a:r>
            <a:r>
              <a:rPr lang="en-US" altLang="zh-TW" dirty="0">
                <a:solidFill>
                  <a:schemeClr val="accent5">
                    <a:lumMod val="50000"/>
                  </a:schemeClr>
                </a:solidFill>
              </a:rPr>
              <a:t>– </a:t>
            </a:r>
            <a:r>
              <a:rPr lang="zh-TW" altLang="en-US" dirty="0">
                <a:solidFill>
                  <a:schemeClr val="accent5">
                    <a:lumMod val="50000"/>
                  </a:schemeClr>
                </a:solidFill>
              </a:rPr>
              <a:t>影響運輸成本和效率　</a:t>
            </a:r>
            <a:r>
              <a:rPr lang="zh-TW" altLang="en-US" dirty="0">
                <a:solidFill>
                  <a:schemeClr val="accent5">
                    <a:lumMod val="50000"/>
                  </a:schemeClr>
                </a:solidFill>
                <a:sym typeface="Wingdings" panose="05000000000000000000" pitchFamily="2" charset="2"/>
              </a:rPr>
              <a:t></a:t>
            </a:r>
            <a:r>
              <a:rPr lang="zh-TW" altLang="en-US" dirty="0">
                <a:solidFill>
                  <a:schemeClr val="accent5">
                    <a:lumMod val="50000"/>
                  </a:schemeClr>
                </a:solidFill>
              </a:rPr>
              <a:t>　</a:t>
            </a:r>
            <a:r>
              <a:rPr lang="zh-TW" altLang="en-US" b="1" i="1" dirty="0"/>
              <a:t>物理因素</a:t>
            </a:r>
          </a:p>
          <a:p>
            <a:pPr marL="171450" indent="-171450" fontAlgn="auto">
              <a:spcBef>
                <a:spcPts val="0"/>
              </a:spcBef>
              <a:spcAft>
                <a:spcPts val="0"/>
              </a:spcAft>
              <a:buFont typeface="Wingdings" pitchFamily="2" charset="2"/>
              <a:buChar char="§"/>
              <a:defRPr/>
            </a:pPr>
            <a:endParaRPr lang="zh-HK" altLang="en-US" dirty="0"/>
          </a:p>
        </p:txBody>
      </p:sp>
      <p:sp>
        <p:nvSpPr>
          <p:cNvPr id="1229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A487F7-E485-40D8-9B1E-43830A4F7003}" type="slidenum">
              <a:rPr lang="en-US" altLang="zh-HK"/>
              <a:pPr/>
              <a:t>5</a:t>
            </a:fld>
            <a:endParaRPr lang="en-US"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教師進一步以實例解釋現實生活中的環境因素。</a:t>
            </a:r>
          </a:p>
          <a:p>
            <a:pPr>
              <a:spcBef>
                <a:spcPct val="0"/>
              </a:spcBef>
            </a:pPr>
            <a:endParaRPr lang="zh-TW" altLang="en-US" smtClean="0"/>
          </a:p>
          <a:p>
            <a:pPr>
              <a:spcBef>
                <a:spcPct val="0"/>
              </a:spcBef>
            </a:pPr>
            <a:r>
              <a:rPr lang="zh-TW" altLang="en-US" smtClean="0"/>
              <a:t>政治和法律環境涉及一個特定國家或地區的政治穩定和政治氣候、政治制度、政府政策</a:t>
            </a:r>
            <a:r>
              <a:rPr lang="en-US" altLang="zh-TW" smtClean="0"/>
              <a:t>/</a:t>
            </a:r>
            <a:r>
              <a:rPr lang="zh-TW" altLang="en-US" smtClean="0"/>
              <a:t>活動和多個領域的立法。</a:t>
            </a:r>
          </a:p>
          <a:p>
            <a:pPr>
              <a:spcBef>
                <a:spcPct val="0"/>
              </a:spcBef>
            </a:pPr>
            <a:endParaRPr lang="zh-TW" altLang="en-US" smtClean="0"/>
          </a:p>
          <a:p>
            <a:pPr>
              <a:spcBef>
                <a:spcPct val="0"/>
              </a:spcBef>
            </a:pPr>
            <a:r>
              <a:rPr lang="zh-TW" altLang="en-US" smtClean="0"/>
              <a:t>例如：香港相對穩定的政治情況意味著較低的政治風險。因此</a:t>
            </a:r>
            <a:r>
              <a:rPr lang="zh-TW" altLang="en-US" smtClean="0">
                <a:solidFill>
                  <a:srgbClr val="000000"/>
                </a:solidFill>
              </a:rPr>
              <a:t>，</a:t>
            </a:r>
            <a:r>
              <a:rPr lang="zh-TW" altLang="en-US" smtClean="0"/>
              <a:t>外國公司都願意在香港設立辦事處。</a:t>
            </a:r>
          </a:p>
          <a:p>
            <a:pPr>
              <a:spcBef>
                <a:spcPct val="0"/>
              </a:spcBef>
            </a:pPr>
            <a:endParaRPr lang="zh-TW" altLang="en-US" smtClean="0"/>
          </a:p>
          <a:p>
            <a:pPr>
              <a:spcBef>
                <a:spcPct val="0"/>
              </a:spcBef>
            </a:pPr>
            <a:r>
              <a:rPr lang="zh-TW" altLang="en-US" smtClean="0"/>
              <a:t>法律方面，有僱傭條例和有關的勞工法例保障員工；商品說明條例等保障消費者；投資者條例等保障投資者；版權條例等保護知識產權。</a:t>
            </a:r>
            <a:endParaRPr lang="en-US" altLang="en-US" smtClean="0"/>
          </a:p>
        </p:txBody>
      </p:sp>
      <p:sp>
        <p:nvSpPr>
          <p:cNvPr id="143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2308384-E5C8-4006-90BA-E146CBF68500}" type="slidenum">
              <a:rPr lang="en-US" altLang="zh-HK"/>
              <a:pPr/>
              <a:t>6</a:t>
            </a:fld>
            <a:endParaRPr lang="en-US"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zh-TW" altLang="en-US" dirty="0"/>
              <a:t>如果實施標準工時，公司可能需要僱用更多的工人，勞工成本也可能增加。</a:t>
            </a:r>
          </a:p>
          <a:p>
            <a:pPr fontAlgn="auto">
              <a:spcBef>
                <a:spcPts val="0"/>
              </a:spcBef>
              <a:spcAft>
                <a:spcPts val="0"/>
              </a:spcAft>
              <a:defRPr/>
            </a:pPr>
            <a:endParaRPr lang="zh-TW" altLang="en-US" dirty="0"/>
          </a:p>
          <a:p>
            <a:pPr fontAlgn="auto">
              <a:spcBef>
                <a:spcPts val="0"/>
              </a:spcBef>
              <a:spcAft>
                <a:spcPts val="0"/>
              </a:spcAft>
              <a:defRPr/>
            </a:pPr>
            <a:r>
              <a:rPr lang="zh-TW" altLang="en-US" dirty="0"/>
              <a:t>公司需避免侵犯他人的知識產權、商標、原創作品或設計。</a:t>
            </a:r>
            <a:endParaRPr lang="en-US" altLang="zh-TW" dirty="0"/>
          </a:p>
          <a:p>
            <a:pPr fontAlgn="auto">
              <a:spcBef>
                <a:spcPts val="0"/>
              </a:spcBef>
              <a:spcAft>
                <a:spcPts val="0"/>
              </a:spcAft>
              <a:defRPr/>
            </a:pPr>
            <a:endParaRPr lang="en-US" dirty="0"/>
          </a:p>
          <a:p>
            <a:pPr fontAlgn="auto">
              <a:spcBef>
                <a:spcPts val="0"/>
              </a:spcBef>
              <a:spcAft>
                <a:spcPts val="0"/>
              </a:spcAft>
              <a:buFont typeface="Arial"/>
              <a:buNone/>
              <a:defRPr/>
            </a:pPr>
            <a:r>
              <a:rPr lang="zh-TW" altLang="en-US" dirty="0"/>
              <a:t>隨着競爭法於</a:t>
            </a:r>
            <a:r>
              <a:rPr lang="en-US" altLang="zh-TW" dirty="0"/>
              <a:t>2015</a:t>
            </a:r>
            <a:r>
              <a:rPr lang="zh-TW" altLang="en-US" dirty="0"/>
              <a:t>年</a:t>
            </a:r>
            <a:r>
              <a:rPr lang="en-US" altLang="zh-TW" dirty="0"/>
              <a:t>12</a:t>
            </a:r>
            <a:r>
              <a:rPr lang="zh-TW" altLang="en-US" dirty="0"/>
              <a:t>月</a:t>
            </a:r>
            <a:r>
              <a:rPr lang="en-US" altLang="zh-TW" dirty="0"/>
              <a:t>14</a:t>
            </a:r>
            <a:r>
              <a:rPr lang="zh-TW" altLang="en-US" dirty="0"/>
              <a:t>日實施，公司的定價方式可能會受到影響，他們需要注意：</a:t>
            </a:r>
            <a:endParaRPr lang="en-US" dirty="0"/>
          </a:p>
          <a:p>
            <a:pPr marL="171450" indent="-171450" fontAlgn="auto">
              <a:spcBef>
                <a:spcPts val="0"/>
              </a:spcBef>
              <a:spcAft>
                <a:spcPts val="0"/>
              </a:spcAft>
              <a:buFont typeface="Wingdings" pitchFamily="2" charset="2"/>
              <a:buChar char="§"/>
              <a:defRPr/>
            </a:pPr>
            <a:r>
              <a:rPr lang="zh-TW" altLang="en-US" dirty="0"/>
              <a:t>「第一行為守則」禁止</a:t>
            </a:r>
            <a:r>
              <a:rPr lang="zh-TW" altLang="zh-HK" dirty="0"/>
              <a:t>反競爭協議</a:t>
            </a:r>
            <a:r>
              <a:rPr lang="zh-TW" altLang="en-US" dirty="0"/>
              <a:t>；</a:t>
            </a:r>
            <a:endParaRPr lang="en-US" altLang="zh-HK" dirty="0">
              <a:solidFill>
                <a:srgbClr val="0F0F0F"/>
              </a:solidFill>
            </a:endParaRPr>
          </a:p>
          <a:p>
            <a:pPr marL="171450" indent="-171450" fontAlgn="auto">
              <a:spcBef>
                <a:spcPts val="0"/>
              </a:spcBef>
              <a:spcAft>
                <a:spcPts val="0"/>
              </a:spcAft>
              <a:buFont typeface="Wingdings" pitchFamily="2" charset="2"/>
              <a:buChar char="§"/>
              <a:defRPr/>
            </a:pPr>
            <a:r>
              <a:rPr lang="zh-TW" altLang="en-US" dirty="0"/>
              <a:t>「第二行為守則」禁止濫用市場權勢；及</a:t>
            </a:r>
            <a:endParaRPr lang="en-US" altLang="zh-HK" dirty="0">
              <a:solidFill>
                <a:srgbClr val="0F0F0F"/>
              </a:solidFill>
            </a:endParaRPr>
          </a:p>
          <a:p>
            <a:pPr marL="171450" indent="-171450" fontAlgn="auto">
              <a:spcBef>
                <a:spcPts val="0"/>
              </a:spcBef>
              <a:spcAft>
                <a:spcPts val="0"/>
              </a:spcAft>
              <a:buFont typeface="Wingdings" pitchFamily="2" charset="2"/>
              <a:buChar char="§"/>
              <a:defRPr/>
            </a:pPr>
            <a:r>
              <a:rPr lang="zh-TW" altLang="en-US" dirty="0"/>
              <a:t>「</a:t>
            </a:r>
            <a:r>
              <a:rPr lang="zh-HK" altLang="en-US" dirty="0"/>
              <a:t>合併守則</a:t>
            </a:r>
            <a:r>
              <a:rPr lang="zh-TW" altLang="en-US" dirty="0"/>
              <a:t>」禁止</a:t>
            </a:r>
            <a:r>
              <a:rPr lang="zh-TW" altLang="en-US" dirty="0">
                <a:solidFill>
                  <a:srgbClr val="0F0F0F"/>
                </a:solidFill>
              </a:rPr>
              <a:t>反競爭的兼併和收購。</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34E2BD4-5FDE-4689-AA1D-519D92EBEC62}" type="slidenum">
              <a:rPr lang="en-US" altLang="zh-HK"/>
              <a:pPr/>
              <a:t>7</a:t>
            </a:fld>
            <a:endParaRPr lang="en-US"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Wingdings" pitchFamily="2" charset="2"/>
              <a:buNone/>
              <a:defRPr/>
            </a:pPr>
            <a:r>
              <a:rPr lang="zh-TW" altLang="en-US" dirty="0"/>
              <a:t>經濟的整體情況可以嚴重影響企業的成敗。</a:t>
            </a:r>
            <a:endParaRPr lang="en-US" dirty="0"/>
          </a:p>
          <a:p>
            <a:pPr marL="171450" indent="-171450" fontAlgn="auto">
              <a:spcBef>
                <a:spcPts val="0"/>
              </a:spcBef>
              <a:spcAft>
                <a:spcPts val="0"/>
              </a:spcAft>
              <a:buFont typeface="Wingdings" pitchFamily="2" charset="2"/>
              <a:buChar char="§"/>
              <a:defRPr/>
            </a:pPr>
            <a:r>
              <a:rPr lang="zh-TW" altLang="zh-HK" dirty="0"/>
              <a:t>經濟增長與</a:t>
            </a:r>
            <a:r>
              <a:rPr lang="zh-TW" altLang="en-US" dirty="0"/>
              <a:t>商業循環</a:t>
            </a:r>
            <a:r>
              <a:rPr lang="en-US" altLang="zh-TW" dirty="0"/>
              <a:t> </a:t>
            </a:r>
            <a:r>
              <a:rPr lang="en-US" dirty="0"/>
              <a:t>– </a:t>
            </a:r>
            <a:r>
              <a:rPr lang="zh-TW" altLang="en-US" i="1" dirty="0"/>
              <a:t>經濟增長放緩會使人們的消費力下降；蓬勃發展和經濟衰退是兩個不同的經濟情況</a:t>
            </a:r>
            <a:endParaRPr lang="zh-HK" i="1" dirty="0"/>
          </a:p>
          <a:p>
            <a:pPr marL="171450" indent="-171450" fontAlgn="auto">
              <a:spcBef>
                <a:spcPts val="0"/>
              </a:spcBef>
              <a:spcAft>
                <a:spcPts val="0"/>
              </a:spcAft>
              <a:buFont typeface="Wingdings" pitchFamily="2" charset="2"/>
              <a:buChar char="§"/>
              <a:defRPr/>
            </a:pPr>
            <a:r>
              <a:rPr lang="zh-TW" altLang="en-US" dirty="0"/>
              <a:t>國民收入的水平</a:t>
            </a:r>
            <a:r>
              <a:rPr lang="en-US" dirty="0"/>
              <a:t> – </a:t>
            </a:r>
            <a:r>
              <a:rPr lang="zh-TW" altLang="en-US" i="1" dirty="0"/>
              <a:t>高的收入水平代表高消費力和高潛力賺取更多收入</a:t>
            </a:r>
            <a:endParaRPr lang="en-US" altLang="zh-TW" i="1" dirty="0"/>
          </a:p>
          <a:p>
            <a:pPr marL="171450" indent="-171450" fontAlgn="auto">
              <a:spcBef>
                <a:spcPts val="0"/>
              </a:spcBef>
              <a:spcAft>
                <a:spcPts val="0"/>
              </a:spcAft>
              <a:buFont typeface="Wingdings" pitchFamily="2" charset="2"/>
              <a:buChar char="§"/>
              <a:defRPr/>
            </a:pPr>
            <a:r>
              <a:rPr lang="zh-TW" altLang="zh-HK" dirty="0"/>
              <a:t>通脹或通縮率</a:t>
            </a:r>
            <a:r>
              <a:rPr lang="en-US" altLang="zh-TW" dirty="0"/>
              <a:t> </a:t>
            </a:r>
            <a:r>
              <a:rPr lang="en-US" dirty="0"/>
              <a:t>– </a:t>
            </a:r>
            <a:r>
              <a:rPr lang="zh-TW" altLang="en-US" i="1" dirty="0"/>
              <a:t>一般價格水平的上升或下降；</a:t>
            </a:r>
            <a:r>
              <a:rPr lang="zh-TW" altLang="zh-HK" i="1" dirty="0"/>
              <a:t>通脹或通縮率</a:t>
            </a:r>
            <a:r>
              <a:rPr lang="zh-TW" altLang="en-US" i="1" dirty="0"/>
              <a:t>會影響人們的購買力</a:t>
            </a:r>
            <a:endParaRPr lang="en-US" altLang="zh-TW" i="1" dirty="0"/>
          </a:p>
          <a:p>
            <a:pPr marL="171450" indent="-171450" fontAlgn="auto">
              <a:spcBef>
                <a:spcPts val="0"/>
              </a:spcBef>
              <a:spcAft>
                <a:spcPts val="0"/>
              </a:spcAft>
              <a:buFont typeface="Wingdings" pitchFamily="2" charset="2"/>
              <a:buChar char="§"/>
              <a:defRPr/>
            </a:pPr>
            <a:r>
              <a:rPr lang="zh-TW" altLang="zh-HK" dirty="0"/>
              <a:t>失業率和工資水平</a:t>
            </a:r>
            <a:r>
              <a:rPr lang="en-US" altLang="zh-TW" dirty="0"/>
              <a:t> </a:t>
            </a:r>
            <a:r>
              <a:rPr lang="en-US" dirty="0"/>
              <a:t>– </a:t>
            </a:r>
            <a:r>
              <a:rPr lang="zh-TW" altLang="en-US" i="1" dirty="0"/>
              <a:t>高失業率可能顯示經濟不蓬勃或停滯不前；工資增長水平影響人們的消費力</a:t>
            </a:r>
            <a:endParaRPr lang="en-US" altLang="zh-TW" i="1" dirty="0"/>
          </a:p>
          <a:p>
            <a:pPr marL="171450" indent="-171450" fontAlgn="auto">
              <a:spcBef>
                <a:spcPts val="0"/>
              </a:spcBef>
              <a:spcAft>
                <a:spcPts val="0"/>
              </a:spcAft>
              <a:buFont typeface="Wingdings" pitchFamily="2" charset="2"/>
              <a:buChar char="§"/>
              <a:defRPr/>
            </a:pPr>
            <a:r>
              <a:rPr lang="zh-TW" altLang="zh-HK" dirty="0"/>
              <a:t>利率</a:t>
            </a:r>
            <a:r>
              <a:rPr lang="en-US" altLang="zh-TW" dirty="0"/>
              <a:t> </a:t>
            </a:r>
            <a:r>
              <a:rPr lang="en-US" dirty="0"/>
              <a:t>– </a:t>
            </a:r>
            <a:r>
              <a:rPr lang="zh-TW" altLang="en-US" i="1" dirty="0"/>
              <a:t>貨幣政策和貨幣供應量會影響利率，利率水平將影響借貸或投資的成本</a:t>
            </a:r>
            <a:endParaRPr lang="zh-HK" i="1" dirty="0"/>
          </a:p>
          <a:p>
            <a:pPr marL="171450" indent="-171450" fontAlgn="auto">
              <a:spcBef>
                <a:spcPts val="0"/>
              </a:spcBef>
              <a:spcAft>
                <a:spcPts val="0"/>
              </a:spcAft>
              <a:buFont typeface="Wingdings" pitchFamily="2" charset="2"/>
              <a:buChar char="§"/>
              <a:defRPr/>
            </a:pPr>
            <a:r>
              <a:rPr lang="zh-TW" altLang="zh-HK" dirty="0"/>
              <a:t>匯率</a:t>
            </a:r>
            <a:r>
              <a:rPr lang="en-US" altLang="zh-TW" dirty="0"/>
              <a:t> </a:t>
            </a:r>
            <a:r>
              <a:rPr lang="en-US" dirty="0"/>
              <a:t>– </a:t>
            </a:r>
            <a:r>
              <a:rPr lang="zh-TW" altLang="en-US" i="1" dirty="0"/>
              <a:t>香港經濟開放，採取聯繫匯率制度，港幣跟美元掛鈎，美元的強弱影響本港或海外產品或服務的相對成本</a:t>
            </a:r>
            <a:endParaRPr lang="en-US" i="1" dirty="0"/>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882E758-0DA3-4646-84BE-EF1538DEB7B4}" type="slidenum">
              <a:rPr lang="en-US" altLang="zh-HK"/>
              <a:pPr/>
              <a:t>8</a:t>
            </a:fld>
            <a:endParaRPr lang="en-US" altLang="zh-H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2048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1E70801-8229-4091-A1FC-6C7AEF8DA0C5}" type="slidenum">
              <a:rPr lang="en-US" altLang="zh-HK"/>
              <a:pPr/>
              <a:t>9</a:t>
            </a:fld>
            <a:endParaRPr lang="en-US"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4E6349E-4D91-45F9-B367-ECB8E863DA5B}"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35ECC23F-3BEE-4A6F-8820-6662C130DBF3}" type="slidenum">
              <a:rPr lang="en-US" altLang="zh-HK"/>
              <a:pPr/>
              <a:t>‹#›</a:t>
            </a:fld>
            <a:endParaRPr lang="en-US" altLang="zh-HK"/>
          </a:p>
        </p:txBody>
      </p:sp>
    </p:spTree>
    <p:extLst>
      <p:ext uri="{BB962C8B-B14F-4D97-AF65-F5344CB8AC3E}">
        <p14:creationId xmlns:p14="http://schemas.microsoft.com/office/powerpoint/2010/main" val="71952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2624898-791D-494C-A135-F17DE2DF1C30}"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B28F3617-D136-459D-B460-A2EB142F7FD5}" type="slidenum">
              <a:rPr lang="en-US" altLang="zh-HK"/>
              <a:pPr/>
              <a:t>‹#›</a:t>
            </a:fld>
            <a:endParaRPr lang="en-US" altLang="zh-HK"/>
          </a:p>
        </p:txBody>
      </p:sp>
    </p:spTree>
    <p:extLst>
      <p:ext uri="{BB962C8B-B14F-4D97-AF65-F5344CB8AC3E}">
        <p14:creationId xmlns:p14="http://schemas.microsoft.com/office/powerpoint/2010/main" val="352441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FE80097-1201-4119-9A73-E3BB10916A5A}"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2144173D-1D8F-4665-BCAD-0317A52B7261}" type="slidenum">
              <a:rPr lang="en-US" altLang="zh-HK"/>
              <a:pPr/>
              <a:t>‹#›</a:t>
            </a:fld>
            <a:endParaRPr lang="en-US" altLang="zh-HK"/>
          </a:p>
        </p:txBody>
      </p:sp>
    </p:spTree>
    <p:extLst>
      <p:ext uri="{BB962C8B-B14F-4D97-AF65-F5344CB8AC3E}">
        <p14:creationId xmlns:p14="http://schemas.microsoft.com/office/powerpoint/2010/main" val="229589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FB3E31-0F1C-4359-BA8E-4C28D81E1A05}"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F9EE8315-76FE-460E-A901-2DFFC6DDC21F}" type="slidenum">
              <a:rPr lang="en-US" altLang="zh-HK"/>
              <a:pPr/>
              <a:t>‹#›</a:t>
            </a:fld>
            <a:endParaRPr lang="en-US" altLang="zh-HK"/>
          </a:p>
        </p:txBody>
      </p:sp>
    </p:spTree>
    <p:extLst>
      <p:ext uri="{BB962C8B-B14F-4D97-AF65-F5344CB8AC3E}">
        <p14:creationId xmlns:p14="http://schemas.microsoft.com/office/powerpoint/2010/main" val="197163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2E6A330-4916-4124-99ED-25EDC4386BCA}"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A8399AF4-7DAD-44A7-8382-B4428C0B376C}" type="slidenum">
              <a:rPr lang="en-US" altLang="zh-HK"/>
              <a:pPr/>
              <a:t>‹#›</a:t>
            </a:fld>
            <a:endParaRPr lang="en-US" altLang="zh-HK"/>
          </a:p>
        </p:txBody>
      </p:sp>
    </p:spTree>
    <p:extLst>
      <p:ext uri="{BB962C8B-B14F-4D97-AF65-F5344CB8AC3E}">
        <p14:creationId xmlns:p14="http://schemas.microsoft.com/office/powerpoint/2010/main" val="1753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644F624-2972-4FA4-820C-6250321B9C4C}"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8FB062D9-1E9D-451F-A0E1-5B1EDF63B0C6}" type="slidenum">
              <a:rPr lang="en-US" altLang="zh-HK"/>
              <a:pPr/>
              <a:t>‹#›</a:t>
            </a:fld>
            <a:endParaRPr lang="en-US" altLang="zh-HK"/>
          </a:p>
        </p:txBody>
      </p:sp>
    </p:spTree>
    <p:extLst>
      <p:ext uri="{BB962C8B-B14F-4D97-AF65-F5344CB8AC3E}">
        <p14:creationId xmlns:p14="http://schemas.microsoft.com/office/powerpoint/2010/main" val="240281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22EB1A3-C761-40E9-B9FC-1EEECC3E9384}" type="datetimeFigureOut">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8B0122B4-51B9-40D8-95E4-A3F8F222D491}" type="slidenum">
              <a:rPr lang="en-US" altLang="zh-HK"/>
              <a:pPr/>
              <a:t>‹#›</a:t>
            </a:fld>
            <a:endParaRPr lang="en-US" altLang="zh-HK"/>
          </a:p>
        </p:txBody>
      </p:sp>
    </p:spTree>
    <p:extLst>
      <p:ext uri="{BB962C8B-B14F-4D97-AF65-F5344CB8AC3E}">
        <p14:creationId xmlns:p14="http://schemas.microsoft.com/office/powerpoint/2010/main" val="192385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C4B96B7-CFF1-47CC-81C4-0E2F71E45357}" type="datetimeFigureOut">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68972A36-D578-4B5C-AD1F-ACAF114E1011}" type="slidenum">
              <a:rPr lang="en-US" altLang="zh-HK"/>
              <a:pPr/>
              <a:t>‹#›</a:t>
            </a:fld>
            <a:endParaRPr lang="en-US" altLang="zh-HK"/>
          </a:p>
        </p:txBody>
      </p:sp>
    </p:spTree>
    <p:extLst>
      <p:ext uri="{BB962C8B-B14F-4D97-AF65-F5344CB8AC3E}">
        <p14:creationId xmlns:p14="http://schemas.microsoft.com/office/powerpoint/2010/main" val="107521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DA97B69-C093-4894-8F91-7ADC2433DB0C}" type="datetimeFigureOut">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B090ADE9-DFC0-43D0-8648-38B300C3C23F}" type="slidenum">
              <a:rPr lang="en-US" altLang="zh-HK"/>
              <a:pPr/>
              <a:t>‹#›</a:t>
            </a:fld>
            <a:endParaRPr lang="en-US" altLang="zh-HK"/>
          </a:p>
        </p:txBody>
      </p:sp>
    </p:spTree>
    <p:extLst>
      <p:ext uri="{BB962C8B-B14F-4D97-AF65-F5344CB8AC3E}">
        <p14:creationId xmlns:p14="http://schemas.microsoft.com/office/powerpoint/2010/main" val="349663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B613693-B3FC-4928-A553-D59C218BC45B}"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D2F94AB1-4343-431C-9997-46856506A92E}" type="slidenum">
              <a:rPr lang="en-US" altLang="zh-HK"/>
              <a:pPr/>
              <a:t>‹#›</a:t>
            </a:fld>
            <a:endParaRPr lang="en-US" altLang="zh-HK"/>
          </a:p>
        </p:txBody>
      </p:sp>
    </p:spTree>
    <p:extLst>
      <p:ext uri="{BB962C8B-B14F-4D97-AF65-F5344CB8AC3E}">
        <p14:creationId xmlns:p14="http://schemas.microsoft.com/office/powerpoint/2010/main" val="58615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ABE1F47-A4F0-4396-95BC-29DE167B07EA}"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E613CC0C-E87E-4F60-A098-A4B0434BEEE2}" type="slidenum">
              <a:rPr lang="en-US" altLang="zh-HK"/>
              <a:pPr/>
              <a:t>‹#›</a:t>
            </a:fld>
            <a:endParaRPr lang="en-US" altLang="zh-HK"/>
          </a:p>
        </p:txBody>
      </p:sp>
    </p:spTree>
    <p:extLst>
      <p:ext uri="{BB962C8B-B14F-4D97-AF65-F5344CB8AC3E}">
        <p14:creationId xmlns:p14="http://schemas.microsoft.com/office/powerpoint/2010/main" val="186183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F9DACF32-93F7-4997-98D0-FCF625CC6BC5}" type="datetimeFigureOut">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FA60E0C-9637-4B0C-ADE7-D31F4D193744}"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pn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2349500"/>
            <a:ext cx="6019800" cy="306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6700"/>
            <a:ext cx="8255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150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7" name="資料庫圖表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2247900"/>
            <a:ext cx="7886700"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66700"/>
            <a:ext cx="8267700" cy="1193800"/>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Grp="1" noChangeArrowheads="1"/>
          </p:cNvSpPr>
          <p:nvPr>
            <p:ph type="body" idx="1"/>
          </p:nvPr>
        </p:nvSpPr>
        <p:spPr>
          <a:xfrm>
            <a:off x="457200" y="1700213"/>
            <a:ext cx="8229600" cy="4979987"/>
          </a:xfrm>
          <a:solidFill>
            <a:schemeClr val="accent5">
              <a:lumMod val="40000"/>
              <a:lumOff val="60000"/>
            </a:schemeClr>
          </a:solidFill>
        </p:spPr>
        <p:txBody>
          <a:bodyPr rtlCol="0">
            <a:normAutofit/>
          </a:bodyPr>
          <a:lstStyle/>
          <a:p>
            <a:pPr fontAlgn="auto">
              <a:spcBef>
                <a:spcPct val="0"/>
              </a:spcBef>
              <a:spcAft>
                <a:spcPct val="50000"/>
              </a:spcAft>
              <a:buFont typeface="Wingdings" pitchFamily="2" charset="2"/>
              <a:buNone/>
              <a:defRPr/>
            </a:pPr>
            <a:endParaRPr lang="en-US" altLang="zh-TW" b="1" dirty="0"/>
          </a:p>
          <a:p>
            <a:pPr fontAlgn="auto">
              <a:spcBef>
                <a:spcPct val="0"/>
              </a:spcBef>
              <a:spcAft>
                <a:spcPct val="50000"/>
              </a:spcAft>
              <a:buClr>
                <a:schemeClr val="bg1"/>
              </a:buClr>
              <a:buFont typeface="Wingdings" pitchFamily="2" charset="2"/>
              <a:buBlip>
                <a:blip r:embed="rId4"/>
              </a:buBlip>
              <a:defRPr/>
            </a:pPr>
            <a:endParaRPr lang="en-US" altLang="zh-TW" b="1" dirty="0"/>
          </a:p>
          <a:p>
            <a:pPr fontAlgn="auto">
              <a:spcAft>
                <a:spcPts val="0"/>
              </a:spcAft>
              <a:defRPr/>
            </a:pPr>
            <a:endParaRPr lang="en-US" altLang="zh-TW" dirty="0"/>
          </a:p>
        </p:txBody>
      </p:sp>
      <p:sp>
        <p:nvSpPr>
          <p:cNvPr id="2355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23556" name="Picture 2" descr="https://sp.yimg.com/ib/th?id=OIP.M08a751fc4713d73c2c5470404fc1c7f1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75" y="1976438"/>
            <a:ext cx="24193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4870450" y="1676400"/>
            <a:ext cx="3133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zh-HK" sz="1800" b="1">
                <a:latin typeface="Arial" panose="020B0604020202020204" pitchFamily="34" charset="0"/>
              </a:rPr>
              <a:t>印度 - 神</a:t>
            </a:r>
            <a:r>
              <a:rPr lang="zh-TW" altLang="en-US" sz="1800" b="1">
                <a:latin typeface="Arial" panose="020B0604020202020204" pitchFamily="34" charset="0"/>
              </a:rPr>
              <a:t>聖的動物 </a:t>
            </a:r>
            <a:r>
              <a:rPr lang="en-US" altLang="zh-TW" sz="1800" b="1">
                <a:latin typeface="Arial" panose="020B0604020202020204" pitchFamily="34" charset="0"/>
              </a:rPr>
              <a:t>[T: should be “sacred”, not “scared”</a:t>
            </a:r>
            <a:endParaRPr lang="en-US" altLang="zh-HK" sz="1800" b="1">
              <a:latin typeface="Arial" panose="020B0604020202020204" pitchFamily="34" charset="0"/>
            </a:endParaRPr>
          </a:p>
        </p:txBody>
      </p:sp>
      <p:pic>
        <p:nvPicPr>
          <p:cNvPr id="10" name="Picture 12" descr="https://sp.yimg.com/ib/th?id=OIP.Mebb948b6e83d31f23168115dbe7512b1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513" y="4573588"/>
            <a:ext cx="22288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1"/>
          <p:cNvSpPr txBox="1">
            <a:spLocks noChangeArrowheads="1"/>
          </p:cNvSpPr>
          <p:nvPr/>
        </p:nvSpPr>
        <p:spPr bwMode="auto">
          <a:xfrm>
            <a:off x="6386513" y="3910013"/>
            <a:ext cx="220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b="1"/>
              <a:t>印度的「不同」漢堡</a:t>
            </a:r>
            <a:endParaRPr lang="en-US" altLang="en-US" b="1"/>
          </a:p>
        </p:txBody>
      </p:sp>
      <p:pic>
        <p:nvPicPr>
          <p:cNvPr id="23560" name="Picture 2" descr="http://www.indexmundi.com/graphs/population-pyramids/hong-kong-population-pyramid-2014.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3" y="1789113"/>
            <a:ext cx="38814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 descr="https://sp.yimg.com/xj/th?id=OIP.M4494464bd5df86ba47d52ede161c3ed0H0&amp;pid=15.1&amp;P=0&amp;w=229&amp;h=1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1950" y="4332288"/>
            <a:ext cx="3071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6700"/>
            <a:ext cx="8255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560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5604"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5" name="資料庫圖表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892300"/>
            <a:ext cx="74676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4" descr="https://sp.yimg.com/xj/th?id=OIP.Mc7f38bfd1a48f012cd198eada3e8c4c6o0&amp;pid=15.1&amp;P=0&amp;w=188&amp;h=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913" y="1965325"/>
            <a:ext cx="1600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https://sp.yimg.com/xj/th?id=OIP.M574b548fd397340f1d5485513e3f7e6aH0&amp;pid=15.1&amp;P=0&amp;w=231&amp;h=1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4483100"/>
            <a:ext cx="1981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descr="https://sp.yimg.com/xj/th?id=OIP.M2bae84a85917ac9317de37172b87711bo0&amp;pid=15.1&amp;P=0&amp;w=159&amp;h=1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9525" y="1754188"/>
            <a:ext cx="15144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https://sp.yimg.com/xj/th?id=OIP.M861e0f5d11987da269432804e7d4d6eco0&amp;pid=15.1&amp;P=0&amp;w=320&amp;h=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5688013"/>
            <a:ext cx="2857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https://sp.yimg.com/xj/th?id=OIP.M958eca532ccd7f8c8bc2cbe8eb63c4eco0&amp;pid=15.1&amp;P=0&amp;w=286&amp;h=1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739900"/>
            <a:ext cx="19669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6700"/>
            <a:ext cx="8255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765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27652" name="Picture 13" descr="https://sp.yimg.com/ib/th?id=OIP.Me45a9cf7b212b098d9e2d9a2347cab29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1785938"/>
            <a:ext cx="28575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1511300" y="3529013"/>
            <a:ext cx="2254250" cy="369887"/>
          </a:xfrm>
          <a:prstGeom prst="rect">
            <a:avLst/>
          </a:prstGeom>
          <a:noFill/>
          <a:ln>
            <a:noFill/>
          </a:ln>
        </p:spPr>
        <p:txBody>
          <a:bodyPr>
            <a:spAutoFit/>
          </a:bodyPr>
          <a:lstStyle>
            <a:lvl1pPr>
              <a:defRPr>
                <a:solidFill>
                  <a:schemeClr val="tx1"/>
                </a:solidFill>
                <a:latin typeface="Arial" pitchFamily="34" charset="0"/>
                <a:ea typeface="新細明體" pitchFamily="18" charset="-120"/>
              </a:defRPr>
            </a:lvl1pPr>
            <a:lvl2pPr marL="742950" indent="-285750">
              <a:defRPr>
                <a:solidFill>
                  <a:schemeClr val="tx1"/>
                </a:solidFill>
                <a:latin typeface="Arial" pitchFamily="34" charset="0"/>
                <a:ea typeface="新細明體" pitchFamily="18" charset="-120"/>
              </a:defRPr>
            </a:lvl2pPr>
            <a:lvl3pPr marL="1143000" indent="-228600">
              <a:defRPr>
                <a:solidFill>
                  <a:schemeClr val="tx1"/>
                </a:solidFill>
                <a:latin typeface="Arial" pitchFamily="34" charset="0"/>
                <a:ea typeface="新細明體" pitchFamily="18" charset="-120"/>
              </a:defRPr>
            </a:lvl3pPr>
            <a:lvl4pPr marL="1600200" indent="-228600">
              <a:defRPr>
                <a:solidFill>
                  <a:schemeClr val="tx1"/>
                </a:solidFill>
                <a:latin typeface="Arial" pitchFamily="34" charset="0"/>
                <a:ea typeface="新細明體" pitchFamily="18" charset="-120"/>
              </a:defRPr>
            </a:lvl4pPr>
            <a:lvl5pPr marL="2057400" indent="-22860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fontAlgn="auto" hangingPunct="1">
              <a:spcBef>
                <a:spcPts val="0"/>
              </a:spcBef>
              <a:spcAft>
                <a:spcPts val="0"/>
              </a:spcAft>
              <a:defRPr/>
            </a:pPr>
            <a:r>
              <a:rPr lang="zh-TW" altLang="en-US" b="1" dirty="0">
                <a:latin typeface="+mj-lt"/>
              </a:rPr>
              <a:t>航拍</a:t>
            </a:r>
            <a:endParaRPr lang="en-US" b="1" dirty="0">
              <a:latin typeface="+mj-lt"/>
            </a:endParaRPr>
          </a:p>
        </p:txBody>
      </p:sp>
      <p:pic>
        <p:nvPicPr>
          <p:cNvPr id="27654" name="Picture 6" descr="https://sp.yimg.com/ib/th?id=OIP.M4342a00a45974f5efe44d70e45502c09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48138"/>
            <a:ext cx="27130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
          <p:cNvSpPr txBox="1">
            <a:spLocks noChangeArrowheads="1"/>
          </p:cNvSpPr>
          <p:nvPr/>
        </p:nvSpPr>
        <p:spPr bwMode="auto">
          <a:xfrm>
            <a:off x="2041525" y="6307138"/>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zh-HK" b="1"/>
              <a:t>全自動操作</a:t>
            </a:r>
            <a:endParaRPr lang="en-US" altLang="en-US" b="1"/>
          </a:p>
        </p:txBody>
      </p:sp>
      <p:pic>
        <p:nvPicPr>
          <p:cNvPr id="27656" name="Picture 14" descr="th?id=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450" y="4722813"/>
            <a:ext cx="19875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ocument 4"/>
          <p:cNvSpPr/>
          <p:nvPr/>
        </p:nvSpPr>
        <p:spPr>
          <a:xfrm>
            <a:off x="4492625" y="1865313"/>
            <a:ext cx="4270375" cy="3697287"/>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000" b="1" i="1" dirty="0">
                <a:solidFill>
                  <a:srgbClr val="C00000"/>
                </a:solidFill>
              </a:rPr>
              <a:t>網購風氣盛行 </a:t>
            </a:r>
            <a:r>
              <a:rPr lang="en-US" altLang="zh-TW" sz="2000" b="1" i="1" dirty="0">
                <a:solidFill>
                  <a:srgbClr val="C00000"/>
                </a:solidFill>
              </a:rPr>
              <a:t>Visa</a:t>
            </a:r>
            <a:r>
              <a:rPr lang="zh-TW" altLang="en-US" sz="2000" b="1" i="1" dirty="0">
                <a:solidFill>
                  <a:srgbClr val="C00000"/>
                </a:solidFill>
              </a:rPr>
              <a:t>大打方便牌</a:t>
            </a:r>
          </a:p>
          <a:p>
            <a:pPr eaLnBrk="1" fontAlgn="auto" hangingPunct="1">
              <a:spcBef>
                <a:spcPts val="0"/>
              </a:spcBef>
              <a:spcAft>
                <a:spcPts val="0"/>
              </a:spcAft>
              <a:defRPr/>
            </a:pPr>
            <a:endParaRPr lang="en-US" altLang="zh-TW" b="1" dirty="0">
              <a:solidFill>
                <a:schemeClr val="tx1"/>
              </a:solidFill>
            </a:endParaRPr>
          </a:p>
          <a:p>
            <a:pPr eaLnBrk="1" fontAlgn="auto" hangingPunct="1">
              <a:spcBef>
                <a:spcPts val="0"/>
              </a:spcBef>
              <a:spcAft>
                <a:spcPts val="0"/>
              </a:spcAft>
              <a:defRPr/>
            </a:pPr>
            <a:r>
              <a:rPr lang="zh-TW" altLang="en-US" b="1" dirty="0">
                <a:solidFill>
                  <a:schemeClr val="tx1"/>
                </a:solidFill>
              </a:rPr>
              <a:t>綫上購物已成潮流，據</a:t>
            </a:r>
            <a:r>
              <a:rPr lang="en-US" altLang="zh-TW" b="1" dirty="0">
                <a:solidFill>
                  <a:schemeClr val="tx1"/>
                </a:solidFill>
              </a:rPr>
              <a:t>Visa</a:t>
            </a:r>
            <a:r>
              <a:rPr lang="zh-TW" altLang="en-US" b="1" dirty="0">
                <a:solidFill>
                  <a:schemeClr val="tx1"/>
                </a:solidFill>
              </a:rPr>
              <a:t>電子商務消費者報告顯示，近</a:t>
            </a:r>
            <a:r>
              <a:rPr lang="en-US" altLang="zh-TW" b="1" dirty="0">
                <a:solidFill>
                  <a:schemeClr val="tx1"/>
                </a:solidFill>
              </a:rPr>
              <a:t>9</a:t>
            </a:r>
            <a:r>
              <a:rPr lang="zh-TW" altLang="en-US" b="1" dirty="0">
                <a:solidFill>
                  <a:schemeClr val="tx1"/>
                </a:solidFill>
              </a:rPr>
              <a:t>成香港消費者都曾進行網上購物，網上消費額更按年大增三分一之多，其中更有</a:t>
            </a:r>
            <a:r>
              <a:rPr lang="en-US" altLang="zh-TW" b="1" dirty="0">
                <a:solidFill>
                  <a:schemeClr val="tx1"/>
                </a:solidFill>
              </a:rPr>
              <a:t>3</a:t>
            </a:r>
            <a:r>
              <a:rPr lang="zh-TW" altLang="en-US" b="1" dirty="0">
                <a:solidFill>
                  <a:schemeClr val="tx1"/>
                </a:solidFill>
              </a:rPr>
              <a:t>成多用家會</a:t>
            </a:r>
            <a:r>
              <a:rPr lang="zh-TW" altLang="en-US" b="1" dirty="0">
                <a:solidFill>
                  <a:srgbClr val="FF0000"/>
                </a:solidFill>
              </a:rPr>
              <a:t>以智能電話完成交易</a:t>
            </a:r>
            <a:r>
              <a:rPr lang="zh-TW" altLang="en-US" b="1" dirty="0">
                <a:solidFill>
                  <a:schemeClr val="tx1"/>
                </a:solidFill>
              </a:rPr>
              <a:t>。於是</a:t>
            </a:r>
            <a:r>
              <a:rPr lang="zh-TW" altLang="en-US" b="1" dirty="0">
                <a:solidFill>
                  <a:srgbClr val="FF0000"/>
                </a:solidFill>
              </a:rPr>
              <a:t>幫助消費者更快捷、更安全地完成交易</a:t>
            </a:r>
            <a:r>
              <a:rPr lang="zh-TW" altLang="en-US" b="1" dirty="0">
                <a:solidFill>
                  <a:schemeClr val="tx1"/>
                </a:solidFill>
              </a:rPr>
              <a:t>，就成為不同支付工具的重要任務。</a:t>
            </a:r>
            <a:endParaRPr lang="en-US" altLang="zh-TW" b="1" dirty="0">
              <a:solidFill>
                <a:schemeClr val="tx1"/>
              </a:solidFill>
            </a:endParaRPr>
          </a:p>
          <a:p>
            <a:pPr eaLnBrk="1" fontAlgn="auto" hangingPunct="1">
              <a:spcBef>
                <a:spcPts val="0"/>
              </a:spcBef>
              <a:spcAft>
                <a:spcPts val="0"/>
              </a:spcAft>
              <a:defRPr/>
            </a:pPr>
            <a:r>
              <a:rPr lang="en-US" altLang="zh-TW" sz="1600" i="1" dirty="0">
                <a:solidFill>
                  <a:schemeClr val="tx1"/>
                </a:solidFill>
              </a:rPr>
              <a:t>(</a:t>
            </a:r>
            <a:r>
              <a:rPr lang="zh-TW" altLang="en-US" sz="1600" i="1" dirty="0">
                <a:solidFill>
                  <a:schemeClr val="tx1"/>
                </a:solidFill>
              </a:rPr>
              <a:t>香港經濟日報，</a:t>
            </a:r>
            <a:r>
              <a:rPr lang="en-US" altLang="zh-TW" sz="1600" i="1" dirty="0">
                <a:solidFill>
                  <a:schemeClr val="tx1"/>
                </a:solidFill>
              </a:rPr>
              <a:t>2015</a:t>
            </a:r>
            <a:r>
              <a:rPr lang="zh-TW" altLang="en-US" sz="1600" i="1" dirty="0">
                <a:solidFill>
                  <a:schemeClr val="tx1"/>
                </a:solidFill>
              </a:rPr>
              <a:t>年</a:t>
            </a:r>
            <a:r>
              <a:rPr lang="en-US" altLang="zh-TW" sz="1600" i="1" dirty="0">
                <a:solidFill>
                  <a:schemeClr val="tx1"/>
                </a:solidFill>
              </a:rPr>
              <a:t>11</a:t>
            </a:r>
            <a:r>
              <a:rPr lang="zh-TW" altLang="en-US" sz="1600" i="1" dirty="0">
                <a:solidFill>
                  <a:schemeClr val="tx1"/>
                </a:solidFill>
              </a:rPr>
              <a:t>月</a:t>
            </a:r>
            <a:r>
              <a:rPr lang="en-US" altLang="zh-TW" sz="1600" i="1" dirty="0">
                <a:solidFill>
                  <a:schemeClr val="tx1"/>
                </a:solidFill>
              </a:rPr>
              <a:t>30</a:t>
            </a:r>
            <a:r>
              <a:rPr lang="zh-TW" altLang="en-US" sz="1600" i="1" dirty="0">
                <a:solidFill>
                  <a:schemeClr val="tx1"/>
                </a:solidFill>
              </a:rPr>
              <a:t>日</a:t>
            </a:r>
            <a:r>
              <a:rPr lang="en-US" altLang="zh-TW" sz="1600" i="1" dirty="0">
                <a:solidFill>
                  <a:schemeClr val="tx1"/>
                </a:solidFill>
              </a:rPr>
              <a:t>)</a:t>
            </a:r>
            <a:endParaRPr lang="zh-TW" altLang="en-US" sz="1600" i="1" dirty="0">
              <a:solidFill>
                <a:schemeClr val="tx1"/>
              </a:solidFill>
            </a:endParaRPr>
          </a:p>
        </p:txBody>
      </p:sp>
      <p:sp>
        <p:nvSpPr>
          <p:cNvPr id="27658" name="TextBox 3"/>
          <p:cNvSpPr txBox="1">
            <a:spLocks noChangeArrowheads="1"/>
          </p:cNvSpPr>
          <p:nvPr/>
        </p:nvSpPr>
        <p:spPr bwMode="auto">
          <a:xfrm>
            <a:off x="5153025" y="5538788"/>
            <a:ext cx="2320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b="1"/>
              <a:t>訊息技術的進步使網上購物更容易</a:t>
            </a:r>
            <a:endParaRPr lang="en-US" altLang="en-US"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6700"/>
            <a:ext cx="8255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969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1" name="資料庫圖表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828800"/>
            <a:ext cx="80137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3738" y="5197475"/>
            <a:ext cx="2095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descr="https://sp.yimg.com/xj/th?id=OIP.M8224046a5e505cf45c5d68d53012bd32o0&amp;pid=15.1&amp;P=0&amp;w=254&amp;h=1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908" y="3654425"/>
            <a:ext cx="2419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https://sp.yimg.com/xj/th?id=OIP.Md3249bc1750fcebdfb4000fe84ce2ba1H0&amp;pid=15.1&amp;P=0&amp;w=300&amp;h=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0650" y="1700213"/>
            <a:ext cx="2443163"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6700"/>
            <a:ext cx="8255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174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31748" name="Picture 8" descr="https://sp.yimg.com/xj/th?id=OIP.Ma4190a1bd74e6e1af505f7cfd11417feo0&amp;pid=15.1&amp;P=0&amp;w=230&amp;h=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4857750"/>
            <a:ext cx="26479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2" descr="https://sp.yimg.com/xj/th?id=OIP.Mf4ac68132e2ee03a6d9b1f240dea123bH0&amp;pid=15.1&amp;P=0&amp;w=310&amp;h=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113" y="3317875"/>
            <a:ext cx="30876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21027" y="3313907"/>
            <a:ext cx="3351212" cy="1908175"/>
          </a:xfrm>
          <a:prstGeom prst="rect">
            <a:avLst/>
          </a:prstGeom>
          <a:solidFill>
            <a:schemeClr val="accent5">
              <a:lumMod val="40000"/>
              <a:lumOff val="6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b="1" dirty="0">
              <a:solidFill>
                <a:srgbClr val="254061"/>
              </a:solidFill>
            </a:endParaRPr>
          </a:p>
          <a:p>
            <a:pPr eaLnBrk="1" hangingPunct="1">
              <a:buFont typeface="Wingdings" panose="05000000000000000000" pitchFamily="2" charset="2"/>
              <a:buChar char="ü"/>
            </a:pPr>
            <a:r>
              <a:rPr lang="zh-TW" altLang="en-US" sz="2000" b="1" dirty="0">
                <a:solidFill>
                  <a:srgbClr val="254061"/>
                </a:solidFill>
              </a:rPr>
              <a:t>港鐵的延伸</a:t>
            </a:r>
          </a:p>
          <a:p>
            <a:pPr eaLnBrk="1" hangingPunct="1">
              <a:buFont typeface="Wingdings" panose="05000000000000000000" pitchFamily="2" charset="2"/>
              <a:buChar char="ü"/>
            </a:pPr>
            <a:r>
              <a:rPr lang="zh-TW" altLang="en-US" sz="2000" b="1" dirty="0">
                <a:solidFill>
                  <a:srgbClr val="254061"/>
                </a:solidFill>
              </a:rPr>
              <a:t>第三條跑道發展項目</a:t>
            </a:r>
          </a:p>
          <a:p>
            <a:pPr eaLnBrk="1" hangingPunct="1">
              <a:buFont typeface="Wingdings" panose="05000000000000000000" pitchFamily="2" charset="2"/>
              <a:buChar char="ü"/>
            </a:pPr>
            <a:r>
              <a:rPr lang="zh-TW" altLang="en-US" sz="2000" b="1" dirty="0">
                <a:solidFill>
                  <a:srgbClr val="254061"/>
                </a:solidFill>
              </a:rPr>
              <a:t>高速鐵路</a:t>
            </a:r>
          </a:p>
          <a:p>
            <a:pPr eaLnBrk="1" hangingPunct="1">
              <a:buFont typeface="Wingdings" panose="05000000000000000000" pitchFamily="2" charset="2"/>
              <a:buChar char="ü"/>
            </a:pPr>
            <a:r>
              <a:rPr lang="zh-TW" altLang="en-US" sz="2000" b="1" dirty="0">
                <a:solidFill>
                  <a:srgbClr val="254061"/>
                </a:solidFill>
              </a:rPr>
              <a:t>港珠澳大橋</a:t>
            </a:r>
          </a:p>
          <a:p>
            <a:pPr eaLnBrk="1" hangingPunct="1">
              <a:buFont typeface="Wingdings" panose="05000000000000000000" pitchFamily="2" charset="2"/>
              <a:buChar char="ü"/>
            </a:pPr>
            <a:r>
              <a:rPr lang="zh-TW" altLang="en-US" sz="2000" b="1" dirty="0">
                <a:solidFill>
                  <a:srgbClr val="254061"/>
                </a:solidFill>
              </a:rPr>
              <a:t>通訊設施升級</a:t>
            </a:r>
            <a:endParaRPr lang="en-US" altLang="en-US" dirty="0"/>
          </a:p>
        </p:txBody>
      </p:sp>
      <p:pic>
        <p:nvPicPr>
          <p:cNvPr id="3175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9271" y="1797980"/>
            <a:ext cx="27527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3" name="AutoShape 5" descr="https://sp.yimg.com/xj/th?id=OIP.M4fa86695099dfbea6e9db350b094042aH0&amp;pid=15.1&amp;P=0&amp;w=220&amp;h=16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31754" name="AutoShape 8" descr="https://sp.yimg.com/xj/th?id=OIP.M80cc7081dd276ee5829d4ea8dc5bd256o0&amp;pid=15.1&amp;P=0&amp;w=300&amp;h=300"/>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52400"/>
            <a:ext cx="78740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62000" y="1752600"/>
            <a:ext cx="7848600" cy="1600200"/>
          </a:xfrm>
        </p:spPr>
        <p:txBody>
          <a:bodyPr>
            <a:normAutofit/>
          </a:bodyPr>
          <a:lstStyle/>
          <a:p>
            <a:pPr algn="l"/>
            <a:endParaRPr lang="en-US" altLang="zh-TW" smtClean="0">
              <a:solidFill>
                <a:srgbClr val="898989"/>
              </a:solidFill>
            </a:endParaRPr>
          </a:p>
          <a:p>
            <a:pPr algn="l"/>
            <a:endParaRPr lang="en-US" altLang="zh-HK" b="1" smtClean="0">
              <a:solidFill>
                <a:schemeClr val="tx1"/>
              </a:solidFill>
            </a:endParaRPr>
          </a:p>
        </p:txBody>
      </p:sp>
      <p:sp>
        <p:nvSpPr>
          <p:cNvPr id="2" name="Rounded Rectangle 1"/>
          <p:cNvSpPr/>
          <p:nvPr/>
        </p:nvSpPr>
        <p:spPr>
          <a:xfrm>
            <a:off x="685800" y="1676400"/>
            <a:ext cx="8077200" cy="4876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0"/>
              </a:spcBef>
              <a:spcAft>
                <a:spcPts val="0"/>
              </a:spcAft>
              <a:buFont typeface="Wingdings" pitchFamily="2" charset="2"/>
              <a:buChar char="ü"/>
              <a:defRPr/>
            </a:pPr>
            <a:r>
              <a:rPr lang="zh-TW" altLang="en-US" sz="3600" b="1" dirty="0">
                <a:solidFill>
                  <a:schemeClr val="accent5">
                    <a:lumMod val="50000"/>
                  </a:schemeClr>
                </a:solidFill>
              </a:rPr>
              <a:t>經濟的整體消費和顧客的購買力</a:t>
            </a:r>
          </a:p>
          <a:p>
            <a:pPr marL="457200" indent="-457200" eaLnBrk="1" fontAlgn="auto" hangingPunct="1">
              <a:spcBef>
                <a:spcPts val="0"/>
              </a:spcBef>
              <a:spcAft>
                <a:spcPts val="0"/>
              </a:spcAft>
              <a:buFont typeface="Wingdings" pitchFamily="2" charset="2"/>
              <a:buChar char="ü"/>
              <a:defRPr/>
            </a:pPr>
            <a:r>
              <a:rPr lang="zh-TW" altLang="en-US" sz="3600" b="1" dirty="0">
                <a:solidFill>
                  <a:schemeClr val="accent5">
                    <a:lumMod val="50000"/>
                  </a:schemeClr>
                </a:solidFill>
              </a:rPr>
              <a:t>營運</a:t>
            </a:r>
            <a:r>
              <a:rPr lang="en-US" altLang="zh-TW" sz="3600" b="1" dirty="0">
                <a:solidFill>
                  <a:schemeClr val="accent5">
                    <a:lumMod val="50000"/>
                  </a:schemeClr>
                </a:solidFill>
              </a:rPr>
              <a:t>/</a:t>
            </a:r>
            <a:r>
              <a:rPr lang="zh-TW" altLang="en-US" sz="3600" b="1" dirty="0">
                <a:solidFill>
                  <a:schemeClr val="accent5">
                    <a:lumMod val="50000"/>
                  </a:schemeClr>
                </a:solidFill>
              </a:rPr>
              <a:t>投資成本</a:t>
            </a:r>
          </a:p>
          <a:p>
            <a:pPr marL="457200" indent="-457200" eaLnBrk="1" fontAlgn="auto" hangingPunct="1">
              <a:spcBef>
                <a:spcPts val="0"/>
              </a:spcBef>
              <a:spcAft>
                <a:spcPts val="0"/>
              </a:spcAft>
              <a:buFont typeface="Wingdings" pitchFamily="2" charset="2"/>
              <a:buChar char="ü"/>
              <a:defRPr/>
            </a:pPr>
            <a:r>
              <a:rPr lang="zh-TW" altLang="en-US" sz="3600" b="1" dirty="0">
                <a:solidFill>
                  <a:schemeClr val="accent5">
                    <a:lumMod val="50000"/>
                  </a:schemeClr>
                </a:solidFill>
              </a:rPr>
              <a:t>消費習慣、行為和偏好</a:t>
            </a:r>
          </a:p>
          <a:p>
            <a:pPr marL="457200" indent="-457200" eaLnBrk="1" fontAlgn="auto" hangingPunct="1">
              <a:spcBef>
                <a:spcPts val="0"/>
              </a:spcBef>
              <a:spcAft>
                <a:spcPts val="0"/>
              </a:spcAft>
              <a:buFont typeface="Wingdings" pitchFamily="2" charset="2"/>
              <a:buChar char="ü"/>
              <a:defRPr/>
            </a:pPr>
            <a:r>
              <a:rPr lang="zh-TW" altLang="en-US" sz="3600" b="1" dirty="0">
                <a:solidFill>
                  <a:schemeClr val="accent5">
                    <a:lumMod val="50000"/>
                  </a:schemeClr>
                </a:solidFill>
              </a:rPr>
              <a:t>獲取商業資訊和運輸產品</a:t>
            </a:r>
            <a:r>
              <a:rPr lang="en-US" altLang="zh-TW" sz="3600" b="1" dirty="0">
                <a:solidFill>
                  <a:schemeClr val="accent5">
                    <a:lumMod val="50000"/>
                  </a:schemeClr>
                </a:solidFill>
              </a:rPr>
              <a:t>/</a:t>
            </a:r>
            <a:r>
              <a:rPr lang="zh-TW" altLang="en-US" sz="3600" b="1" dirty="0">
                <a:solidFill>
                  <a:schemeClr val="accent5">
                    <a:lumMod val="50000"/>
                  </a:schemeClr>
                </a:solidFill>
              </a:rPr>
              <a:t>材料的效率</a:t>
            </a:r>
          </a:p>
          <a:p>
            <a:pPr marL="457200" indent="-457200" eaLnBrk="1" fontAlgn="auto" hangingPunct="1">
              <a:spcBef>
                <a:spcPts val="0"/>
              </a:spcBef>
              <a:spcAft>
                <a:spcPts val="0"/>
              </a:spcAft>
              <a:buFont typeface="Wingdings" pitchFamily="2" charset="2"/>
              <a:buChar char="ü"/>
              <a:defRPr/>
            </a:pPr>
            <a:r>
              <a:rPr lang="zh-TW" altLang="en-US" sz="3600" b="1" dirty="0">
                <a:solidFill>
                  <a:schemeClr val="accent5">
                    <a:lumMod val="50000"/>
                  </a:schemeClr>
                </a:solidFill>
              </a:rPr>
              <a:t>技術在企業經營中的應用</a:t>
            </a:r>
          </a:p>
          <a:p>
            <a:pPr marL="457200" indent="-457200" eaLnBrk="1" fontAlgn="auto" hangingPunct="1">
              <a:spcBef>
                <a:spcPts val="0"/>
              </a:spcBef>
              <a:spcAft>
                <a:spcPts val="0"/>
              </a:spcAft>
              <a:buFont typeface="Wingdings" pitchFamily="2" charset="2"/>
              <a:buChar char="ü"/>
              <a:defRPr/>
            </a:pPr>
            <a:r>
              <a:rPr lang="zh-TW" altLang="en-US" sz="3600" b="1" dirty="0">
                <a:solidFill>
                  <a:schemeClr val="accent5">
                    <a:lumMod val="50000"/>
                  </a:schemeClr>
                </a:solidFill>
              </a:rPr>
              <a:t>政治風險和市場風險水平</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68300"/>
            <a:ext cx="8102600" cy="12319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95300" y="1693863"/>
            <a:ext cx="7848600" cy="1752600"/>
          </a:xfrm>
        </p:spPr>
        <p:txBody>
          <a:bodyPr rtlCol="0">
            <a:normAutofit/>
          </a:bodyPr>
          <a:lstStyle/>
          <a:p>
            <a:pPr algn="l" fontAlgn="auto">
              <a:spcAft>
                <a:spcPts val="0"/>
              </a:spcAft>
              <a:defRPr/>
            </a:pPr>
            <a:r>
              <a:rPr lang="zh-TW" altLang="en-US" b="1" dirty="0">
                <a:solidFill>
                  <a:schemeClr val="accent5">
                    <a:lumMod val="50000"/>
                  </a:schemeClr>
                </a:solidFill>
              </a:rPr>
              <a:t>在今天的營商環境下，開設咖啡館有甚麼挑戰？</a:t>
            </a:r>
            <a:endParaRPr lang="en-US" b="1" dirty="0">
              <a:solidFill>
                <a:schemeClr val="accent5">
                  <a:lumMod val="50000"/>
                </a:schemeClr>
              </a:solidFill>
            </a:endParaRPr>
          </a:p>
        </p:txBody>
      </p:sp>
      <p:sp>
        <p:nvSpPr>
          <p:cNvPr id="35843" name="AutoShape 2" descr="https://sp.yimg.com/xj/th?id=OIP.M88864da81026d80e76d9ea9dc575eae7H0&amp;pid=15.1&amp;P=0&amp;w=300&amp;h=300"/>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58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1312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AutoShape 5" descr="https://sp.yimg.com/xj/th?id=OIP.M9ec770febe856d65746ea79d9236aca6H0&amp;pid=15.1&amp;P=0&amp;w=404&amp;h=156"/>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5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0"/>
            <a:ext cx="2857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AutoShape 8" descr="https://sp.yimg.com/xj/th?id=OIP.M56041facdff6a10c3cfc37b137f2d20eo0&amp;pid=15.1&amp;P=0&amp;w=229&amp;h=173"/>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584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3" y="3203575"/>
            <a:ext cx="21812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524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資料庫圖表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727200"/>
            <a:ext cx="8001000" cy="468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79400"/>
            <a:ext cx="8255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512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51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8" y="1630363"/>
            <a:ext cx="1981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4" descr="https://sp.yimg.com/xj/th?id=OIP.M8d596976359642be0660535c98c48a67H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763" y="2336800"/>
            <a:ext cx="220821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2" descr="https://sp.yimg.com/xj/th?id=OIP.M89740fb0f5f354e7d4cf86f6116dee05H0&amp;pid=15.1&amp;P=0&amp;w=177&amp;h=168"/>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1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3810000"/>
            <a:ext cx="2062163"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4338" y="4495800"/>
            <a:ext cx="2362200"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AutoShape 8" descr="https://sp.yimg.com/xj/th?id=OIP.Ma79f01c5e3084f10fc994409afdcff1eH0&amp;pid=15.1&amp;P=0&amp;w=191&amp;h=167"/>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13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6525" y="4046538"/>
            <a:ext cx="2352675"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1" name="AutoShape 11" descr="https://sp.yimg.com/xj/th?id=OIP.M5b6e8a09a5730cb45f3ce5fa2fae1e79o0&amp;pid=15.1&amp;P=0&amp;w=208&amp;h=174"/>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1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1579563"/>
            <a:ext cx="19812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2" descr="https://sp.yimg.com/xj/th?id=OIP.Md23af7b1f7ae3f699b7b00cdf9f0d726o0&amp;pid=15.1&amp;P=0&amp;w=245&amp;h=1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1844675"/>
            <a:ext cx="2333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99263" y="6519863"/>
            <a:ext cx="2114550" cy="338137"/>
          </a:xfrm>
          <a:prstGeom prst="rect">
            <a:avLst/>
          </a:prstGeom>
          <a:noFill/>
        </p:spPr>
        <p:txBody>
          <a:bodyPr>
            <a:spAutoFit/>
          </a:bodyPr>
          <a:lstStyle/>
          <a:p>
            <a:pPr eaLnBrk="1" fontAlgn="auto" hangingPunct="1">
              <a:spcBef>
                <a:spcPts val="0"/>
              </a:spcBef>
              <a:spcAft>
                <a:spcPts val="0"/>
              </a:spcAft>
              <a:defRPr/>
            </a:pPr>
            <a:r>
              <a:rPr lang="zh-TW" altLang="en-US" sz="1600" i="1" dirty="0">
                <a:solidFill>
                  <a:schemeClr val="accent5">
                    <a:lumMod val="75000"/>
                  </a:schemeClr>
                </a:solidFill>
                <a:latin typeface="+mn-lt"/>
              </a:rPr>
              <a:t>來源：雅虎圖片</a:t>
            </a:r>
            <a:endParaRPr lang="en-US" sz="1600" i="1" dirty="0">
              <a:solidFill>
                <a:schemeClr val="accent5">
                  <a:lumMod val="75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7170"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7171" name="AutoShape 2" descr="https://sp.yimg.com/xj/th?id=OIP.M89740fb0f5f354e7d4cf86f6116dee05H0&amp;pid=15.1&amp;P=0&amp;w=177&amp;h=168"/>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7172" name="AutoShape 8" descr="https://sp.yimg.com/xj/th?id=OIP.Ma79f01c5e3084f10fc994409afdcff1eH0&amp;pid=15.1&amp;P=0&amp;w=191&amp;h=167"/>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7173" name="AutoShape 11" descr="https://sp.yimg.com/xj/th?id=OIP.M5b6e8a09a5730cb45f3ce5fa2fae1e79o0&amp;pid=15.1&amp;P=0&amp;w=208&amp;h=174"/>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4" name="文字方塊 3"/>
          <p:cNvSpPr txBox="1"/>
          <p:nvPr/>
        </p:nvSpPr>
        <p:spPr>
          <a:xfrm>
            <a:off x="639763" y="312738"/>
            <a:ext cx="7999412" cy="1570037"/>
          </a:xfrm>
          <a:prstGeom prst="rect">
            <a:avLst/>
          </a:prstGeom>
          <a:solidFill>
            <a:schemeClr val="accent5">
              <a:lumMod val="40000"/>
              <a:lumOff val="60000"/>
            </a:schemeClr>
          </a:solidFill>
        </p:spPr>
        <p:txBody>
          <a:bodyPr>
            <a:spAutoFit/>
          </a:bodyPr>
          <a:lstStyle/>
          <a:p>
            <a:pPr eaLnBrk="1" fontAlgn="auto" hangingPunct="1">
              <a:spcBef>
                <a:spcPts val="0"/>
              </a:spcBef>
              <a:spcAft>
                <a:spcPts val="0"/>
              </a:spcAft>
              <a:defRPr/>
            </a:pPr>
            <a:r>
              <a:rPr lang="zh-TW" altLang="zh-HK" sz="2400" b="1" dirty="0">
                <a:latin typeface="+mn-lt"/>
              </a:rPr>
              <a:t>在商業世界</a:t>
            </a:r>
            <a:r>
              <a:rPr lang="zh-TW" altLang="en-US" sz="2400" b="1" dirty="0">
                <a:latin typeface="+mn-lt"/>
              </a:rPr>
              <a:t>裏</a:t>
            </a:r>
            <a:r>
              <a:rPr lang="zh-TW" altLang="zh-HK" sz="2400" b="1" dirty="0">
                <a:latin typeface="+mn-lt"/>
              </a:rPr>
              <a:t>，有很多因素</a:t>
            </a:r>
            <a:r>
              <a:rPr lang="zh-TW" altLang="en-US" sz="2400" b="1" dirty="0">
                <a:latin typeface="+mn-lt"/>
              </a:rPr>
              <a:t>會為企業</a:t>
            </a:r>
            <a:r>
              <a:rPr lang="zh-TW" altLang="zh-HK" sz="2400" b="1" dirty="0">
                <a:latin typeface="+mn-lt"/>
              </a:rPr>
              <a:t>帶來意想不到的變化和挑戰。</a:t>
            </a:r>
            <a:br>
              <a:rPr lang="zh-TW" altLang="zh-HK" sz="2400" b="1" dirty="0">
                <a:latin typeface="+mn-lt"/>
              </a:rPr>
            </a:br>
            <a:r>
              <a:rPr lang="zh-TW" altLang="zh-HK" sz="2400" b="1" dirty="0">
                <a:latin typeface="+mn-lt"/>
              </a:rPr>
              <a:t>管理</a:t>
            </a:r>
            <a:r>
              <a:rPr lang="zh-TW" altLang="en-US" sz="2400" b="1" dirty="0">
                <a:latin typeface="+mn-lt"/>
              </a:rPr>
              <a:t>人員</a:t>
            </a:r>
            <a:r>
              <a:rPr lang="zh-TW" altLang="zh-HK" sz="2400" b="1" dirty="0">
                <a:latin typeface="+mn-lt"/>
              </a:rPr>
              <a:t>必須考慮這些因素，因為它們可能會影響</a:t>
            </a:r>
            <a:r>
              <a:rPr lang="zh-TW" altLang="en-US" sz="2400" b="1" dirty="0">
                <a:latin typeface="+mn-lt"/>
              </a:rPr>
              <a:t>商業決定</a:t>
            </a:r>
            <a:r>
              <a:rPr lang="zh-TW" altLang="zh-HK" sz="2400" b="1" dirty="0">
                <a:latin typeface="+mn-lt"/>
              </a:rPr>
              <a:t>。這些因素是：</a:t>
            </a:r>
            <a:endParaRPr lang="en-US" altLang="zh-HK" sz="2400" b="1" dirty="0">
              <a:solidFill>
                <a:schemeClr val="accent5">
                  <a:lumMod val="50000"/>
                </a:schemeClr>
              </a:solidFill>
              <a:latin typeface="+mn-lt"/>
            </a:endParaRPr>
          </a:p>
        </p:txBody>
      </p:sp>
      <p:pic>
        <p:nvPicPr>
          <p:cNvPr id="10" name="資料庫圖表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54200"/>
            <a:ext cx="87630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9700"/>
            <a:ext cx="7861300" cy="1574800"/>
          </a:xfrm>
          <a:prstGeom prst="rect">
            <a:avLst/>
          </a:prstGeom>
          <a:noFill/>
          <a:extLst>
            <a:ext uri="{909E8E84-426E-40DD-AFC4-6F175D3DCCD1}">
              <a14:hiddenFill xmlns:a14="http://schemas.microsoft.com/office/drawing/2010/main">
                <a:solidFill>
                  <a:srgbClr val="FFFFFF"/>
                </a:solidFill>
              </a14:hiddenFill>
            </a:ext>
          </a:extLst>
        </p:spPr>
      </p:pic>
      <p:sp>
        <p:nvSpPr>
          <p:cNvPr id="8" name="Snip Diagonal Corner Rectangle 7"/>
          <p:cNvSpPr/>
          <p:nvPr/>
        </p:nvSpPr>
        <p:spPr>
          <a:xfrm>
            <a:off x="758825" y="1639888"/>
            <a:ext cx="8153400" cy="48768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健康意識</a:t>
            </a:r>
          </a:p>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競爭法</a:t>
            </a:r>
          </a:p>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消費物價指數</a:t>
            </a:r>
          </a:p>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韓國文化的接受度</a:t>
            </a:r>
          </a:p>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全自動操作</a:t>
            </a:r>
          </a:p>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人口老齡化</a:t>
            </a:r>
          </a:p>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利率提高</a:t>
            </a:r>
          </a:p>
          <a:p>
            <a:pPr marL="457200" indent="-457200" eaLnBrk="1" fontAlgn="auto" hangingPunct="1">
              <a:lnSpc>
                <a:spcPts val="4100"/>
              </a:lnSpc>
              <a:spcBef>
                <a:spcPts val="0"/>
              </a:spcBef>
              <a:spcAft>
                <a:spcPts val="0"/>
              </a:spcAft>
              <a:buFont typeface="Wingdings" pitchFamily="2" charset="2"/>
              <a:buChar char="ü"/>
              <a:defRPr/>
            </a:pPr>
            <a:r>
              <a:rPr lang="zh-TW" altLang="en-US" sz="2800" b="1" dirty="0">
                <a:solidFill>
                  <a:schemeClr val="accent5">
                    <a:lumMod val="50000"/>
                  </a:schemeClr>
                </a:solidFill>
              </a:rPr>
              <a:t>第三條跑道發展項目</a:t>
            </a:r>
            <a:endParaRPr lang="en-US" altLang="zh-TW" sz="2800" b="1" dirty="0">
              <a:solidFill>
                <a:schemeClr val="accent5">
                  <a:lumMod val="50000"/>
                </a:schemeClr>
              </a:solidFill>
            </a:endParaRPr>
          </a:p>
        </p:txBody>
      </p:sp>
      <p:pic>
        <p:nvPicPr>
          <p:cNvPr id="9219" name="Picture 2" descr="https://sp.yimg.com/xj/th?id=OIP.M48cc0dcb3ecfbdd7c5f3b98e241c8ccc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343400"/>
            <a:ext cx="205422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52400"/>
          <a:ext cx="8153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nip Diagonal Corner Rectangle 7"/>
          <p:cNvSpPr/>
          <p:nvPr/>
        </p:nvSpPr>
        <p:spPr>
          <a:xfrm>
            <a:off x="533400" y="1676400"/>
            <a:ext cx="8458200" cy="50292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4100"/>
              </a:lnSpc>
              <a:spcBef>
                <a:spcPts val="0"/>
              </a:spcBef>
              <a:spcAft>
                <a:spcPts val="0"/>
              </a:spcAft>
              <a:defRPr/>
            </a:pPr>
            <a:r>
              <a:rPr lang="zh-TW" altLang="en-US" sz="2800" b="1" dirty="0">
                <a:solidFill>
                  <a:schemeClr val="accent5">
                    <a:lumMod val="50000"/>
                  </a:schemeClr>
                </a:solidFill>
              </a:rPr>
              <a:t>健康意識　－　</a:t>
            </a:r>
            <a:r>
              <a:rPr lang="zh-TW" altLang="en-US" sz="2800" b="1" dirty="0">
                <a:solidFill>
                  <a:srgbClr val="FF0000"/>
                </a:solidFill>
              </a:rPr>
              <a:t>社會文化因素</a:t>
            </a:r>
          </a:p>
          <a:p>
            <a:pPr eaLnBrk="1" fontAlgn="auto" hangingPunct="1">
              <a:lnSpc>
                <a:spcPts val="4100"/>
              </a:lnSpc>
              <a:spcBef>
                <a:spcPts val="0"/>
              </a:spcBef>
              <a:spcAft>
                <a:spcPts val="0"/>
              </a:spcAft>
              <a:defRPr/>
            </a:pPr>
            <a:r>
              <a:rPr lang="zh-TW" altLang="en-US" sz="2800" b="1" dirty="0">
                <a:solidFill>
                  <a:schemeClr val="accent5">
                    <a:lumMod val="50000"/>
                  </a:schemeClr>
                </a:solidFill>
              </a:rPr>
              <a:t>競爭法　－　</a:t>
            </a:r>
            <a:r>
              <a:rPr lang="zh-TW" altLang="en-US" sz="2800" b="1" dirty="0">
                <a:solidFill>
                  <a:srgbClr val="FF0000"/>
                </a:solidFill>
              </a:rPr>
              <a:t>法律因素</a:t>
            </a:r>
          </a:p>
          <a:p>
            <a:pPr eaLnBrk="1" fontAlgn="auto" hangingPunct="1">
              <a:lnSpc>
                <a:spcPts val="4100"/>
              </a:lnSpc>
              <a:spcBef>
                <a:spcPts val="0"/>
              </a:spcBef>
              <a:spcAft>
                <a:spcPts val="0"/>
              </a:spcAft>
              <a:defRPr/>
            </a:pPr>
            <a:r>
              <a:rPr lang="zh-TW" altLang="en-US" sz="2800" b="1" dirty="0">
                <a:solidFill>
                  <a:schemeClr val="accent5">
                    <a:lumMod val="50000"/>
                  </a:schemeClr>
                </a:solidFill>
              </a:rPr>
              <a:t>消費物價指數　－　</a:t>
            </a:r>
            <a:r>
              <a:rPr lang="zh-TW" altLang="en-US" sz="2800" b="1" dirty="0">
                <a:solidFill>
                  <a:srgbClr val="FF0000"/>
                </a:solidFill>
              </a:rPr>
              <a:t>經濟因素</a:t>
            </a:r>
          </a:p>
          <a:p>
            <a:pPr eaLnBrk="1" fontAlgn="auto" hangingPunct="1">
              <a:lnSpc>
                <a:spcPts val="4100"/>
              </a:lnSpc>
              <a:spcBef>
                <a:spcPts val="0"/>
              </a:spcBef>
              <a:spcAft>
                <a:spcPts val="0"/>
              </a:spcAft>
              <a:defRPr/>
            </a:pPr>
            <a:r>
              <a:rPr lang="zh-TW" altLang="en-US" sz="2800" b="1" dirty="0">
                <a:solidFill>
                  <a:schemeClr val="accent5">
                    <a:lumMod val="50000"/>
                  </a:schemeClr>
                </a:solidFill>
              </a:rPr>
              <a:t>韓國文化的接受度　－　</a:t>
            </a:r>
            <a:r>
              <a:rPr lang="zh-TW" altLang="en-US" sz="2800" b="1" dirty="0">
                <a:solidFill>
                  <a:srgbClr val="FF0000"/>
                </a:solidFill>
              </a:rPr>
              <a:t>社會文化因素</a:t>
            </a:r>
          </a:p>
          <a:p>
            <a:pPr eaLnBrk="1" fontAlgn="auto" hangingPunct="1">
              <a:lnSpc>
                <a:spcPts val="4100"/>
              </a:lnSpc>
              <a:spcBef>
                <a:spcPts val="0"/>
              </a:spcBef>
              <a:spcAft>
                <a:spcPts val="0"/>
              </a:spcAft>
              <a:defRPr/>
            </a:pPr>
            <a:r>
              <a:rPr lang="zh-TW" altLang="en-US" sz="2800" b="1" dirty="0">
                <a:solidFill>
                  <a:schemeClr val="accent5">
                    <a:lumMod val="50000"/>
                  </a:schemeClr>
                </a:solidFill>
              </a:rPr>
              <a:t>全自動操作　－　</a:t>
            </a:r>
            <a:r>
              <a:rPr lang="zh-TW" altLang="en-US" sz="2800" b="1" dirty="0">
                <a:solidFill>
                  <a:srgbClr val="FF0000"/>
                </a:solidFill>
              </a:rPr>
              <a:t>技術因素</a:t>
            </a:r>
          </a:p>
          <a:p>
            <a:pPr eaLnBrk="1" fontAlgn="auto" hangingPunct="1">
              <a:lnSpc>
                <a:spcPts val="4100"/>
              </a:lnSpc>
              <a:spcBef>
                <a:spcPts val="0"/>
              </a:spcBef>
              <a:spcAft>
                <a:spcPts val="0"/>
              </a:spcAft>
              <a:defRPr/>
            </a:pPr>
            <a:r>
              <a:rPr lang="zh-TW" altLang="en-US" sz="2800" b="1" dirty="0">
                <a:solidFill>
                  <a:schemeClr val="accent5">
                    <a:lumMod val="50000"/>
                  </a:schemeClr>
                </a:solidFill>
              </a:rPr>
              <a:t>人口老齡化　－　</a:t>
            </a:r>
            <a:r>
              <a:rPr lang="zh-TW" altLang="en-US" sz="2800" b="1" dirty="0">
                <a:solidFill>
                  <a:srgbClr val="FF0000"/>
                </a:solidFill>
              </a:rPr>
              <a:t>社會文化因素</a:t>
            </a:r>
          </a:p>
          <a:p>
            <a:pPr eaLnBrk="1" fontAlgn="auto" hangingPunct="1">
              <a:lnSpc>
                <a:spcPts val="4100"/>
              </a:lnSpc>
              <a:spcBef>
                <a:spcPts val="0"/>
              </a:spcBef>
              <a:spcAft>
                <a:spcPts val="0"/>
              </a:spcAft>
              <a:defRPr/>
            </a:pPr>
            <a:r>
              <a:rPr lang="zh-TW" altLang="en-US" sz="2800" b="1" dirty="0">
                <a:solidFill>
                  <a:schemeClr val="accent5">
                    <a:lumMod val="50000"/>
                  </a:schemeClr>
                </a:solidFill>
              </a:rPr>
              <a:t>利率提高　－　</a:t>
            </a:r>
            <a:r>
              <a:rPr lang="zh-TW" altLang="en-US" sz="2800" b="1" dirty="0">
                <a:solidFill>
                  <a:srgbClr val="FF0000"/>
                </a:solidFill>
              </a:rPr>
              <a:t>經濟因素</a:t>
            </a:r>
            <a:r>
              <a:rPr lang="zh-TW" altLang="en-US" sz="2800" b="1" dirty="0">
                <a:solidFill>
                  <a:schemeClr val="accent5">
                    <a:lumMod val="50000"/>
                  </a:schemeClr>
                </a:solidFill>
              </a:rPr>
              <a:t>　</a:t>
            </a:r>
          </a:p>
          <a:p>
            <a:pPr eaLnBrk="1" fontAlgn="auto" hangingPunct="1">
              <a:lnSpc>
                <a:spcPts val="4100"/>
              </a:lnSpc>
              <a:spcBef>
                <a:spcPts val="0"/>
              </a:spcBef>
              <a:spcAft>
                <a:spcPts val="0"/>
              </a:spcAft>
              <a:defRPr/>
            </a:pPr>
            <a:r>
              <a:rPr lang="zh-TW" altLang="en-US" sz="2800" b="1" dirty="0">
                <a:solidFill>
                  <a:schemeClr val="accent5">
                    <a:lumMod val="50000"/>
                  </a:schemeClr>
                </a:solidFill>
              </a:rPr>
              <a:t>第三條跑道發展項目　－　</a:t>
            </a:r>
            <a:r>
              <a:rPr lang="zh-TW" altLang="en-US" sz="2800" b="1" dirty="0">
                <a:solidFill>
                  <a:srgbClr val="FF0000"/>
                </a:solidFill>
              </a:rPr>
              <a:t>物理因素</a:t>
            </a:r>
            <a:endParaRPr lang="en-US" altLang="zh-TW" sz="2800" b="1" i="1" dirty="0">
              <a:solidFill>
                <a:srgbClr val="FF0000"/>
              </a:solidFill>
            </a:endParaRPr>
          </a:p>
        </p:txBody>
      </p:sp>
      <p:grpSp>
        <p:nvGrpSpPr>
          <p:cNvPr id="11267" name="群組 4"/>
          <p:cNvGrpSpPr>
            <a:grpSpLocks/>
          </p:cNvGrpSpPr>
          <p:nvPr/>
        </p:nvGrpSpPr>
        <p:grpSpPr bwMode="auto">
          <a:xfrm>
            <a:off x="501650" y="228600"/>
            <a:ext cx="7772400" cy="1470025"/>
            <a:chOff x="0" y="71"/>
            <a:chExt cx="7772400" cy="1469881"/>
          </a:xfrm>
        </p:grpSpPr>
        <p:sp>
          <p:nvSpPr>
            <p:cNvPr id="6" name="圓角矩形 5"/>
            <p:cNvSpPr/>
            <p:nvPr/>
          </p:nvSpPr>
          <p:spPr>
            <a:xfrm>
              <a:off x="0" y="71"/>
              <a:ext cx="7772400" cy="1469881"/>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圓角矩形 4"/>
            <p:cNvSpPr/>
            <p:nvPr/>
          </p:nvSpPr>
          <p:spPr>
            <a:xfrm>
              <a:off x="71438" y="71502"/>
              <a:ext cx="7629525" cy="132702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eaLnBrk="1" fontAlgn="auto" hangingPunct="1">
                <a:spcBef>
                  <a:spcPts val="0"/>
                </a:spcBef>
                <a:spcAft>
                  <a:spcPts val="0"/>
                </a:spcAft>
                <a:defRPr/>
              </a:pPr>
              <a:r>
                <a:rPr lang="zh-TW" altLang="en-US" sz="3200" b="1" dirty="0">
                  <a:solidFill>
                    <a:schemeClr val="bg1"/>
                  </a:solidFill>
                </a:rPr>
                <a:t>課堂活動 </a:t>
              </a:r>
              <a:r>
                <a:rPr lang="en-US" altLang="zh-HK" sz="3200" b="1" dirty="0">
                  <a:solidFill>
                    <a:schemeClr val="bg1"/>
                  </a:solidFill>
                </a:rPr>
                <a:t>(5)  </a:t>
              </a:r>
              <a:r>
                <a:rPr lang="en-US" altLang="zh-HK" sz="3200" b="1" dirty="0"/>
                <a:t>–</a:t>
              </a:r>
              <a:r>
                <a:rPr lang="en-US" altLang="zh-HK" sz="3200" b="1" dirty="0">
                  <a:solidFill>
                    <a:schemeClr val="bg1"/>
                  </a:solidFill>
                </a:rPr>
                <a:t> </a:t>
              </a:r>
            </a:p>
            <a:p>
              <a:pPr eaLnBrk="1" fontAlgn="auto" hangingPunct="1">
                <a:spcBef>
                  <a:spcPts val="0"/>
                </a:spcBef>
                <a:spcAft>
                  <a:spcPts val="0"/>
                </a:spcAft>
                <a:defRPr/>
              </a:pPr>
              <a:r>
                <a:rPr lang="zh-TW" altLang="en-US" sz="3200" b="1" dirty="0"/>
                <a:t>環境因素的分類</a:t>
              </a:r>
              <a:endParaRPr lang="en-US" altLang="zh-HK" sz="3200" b="1"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66700"/>
            <a:ext cx="8216900" cy="1485900"/>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1331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7" name="資料庫圖表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2247900"/>
            <a:ext cx="7886700"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6700"/>
            <a:ext cx="8255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Grp="1" noChangeArrowheads="1"/>
          </p:cNvSpPr>
          <p:nvPr>
            <p:ph type="body" idx="1"/>
          </p:nvPr>
        </p:nvSpPr>
        <p:spPr/>
        <p:txBody>
          <a:bodyPr rtlCol="0">
            <a:normAutofit/>
          </a:bodyPr>
          <a:lstStyle/>
          <a:p>
            <a:pPr fontAlgn="auto">
              <a:spcBef>
                <a:spcPct val="0"/>
              </a:spcBef>
              <a:spcAft>
                <a:spcPct val="50000"/>
              </a:spcAft>
              <a:buFont typeface="Wingdings" pitchFamily="2" charset="2"/>
              <a:buNone/>
              <a:defRPr/>
            </a:pPr>
            <a:endParaRPr lang="en-US" altLang="zh-TW" b="1" dirty="0"/>
          </a:p>
          <a:p>
            <a:pPr marL="0" indent="0" fontAlgn="auto">
              <a:spcBef>
                <a:spcPct val="0"/>
              </a:spcBef>
              <a:spcAft>
                <a:spcPct val="50000"/>
              </a:spcAft>
              <a:buClr>
                <a:schemeClr val="bg1"/>
              </a:buClr>
              <a:buFont typeface="Arial" panose="020B0604020202020204" pitchFamily="34" charset="0"/>
              <a:buNone/>
              <a:defRPr/>
            </a:pPr>
            <a:endParaRPr lang="en-US" altLang="zh-TW" b="1" dirty="0"/>
          </a:p>
          <a:p>
            <a:pPr fontAlgn="auto">
              <a:spcAft>
                <a:spcPts val="0"/>
              </a:spcAft>
              <a:defRPr/>
            </a:pPr>
            <a:endParaRPr lang="en-US" altLang="zh-TW" dirty="0"/>
          </a:p>
        </p:txBody>
      </p:sp>
      <p:sp>
        <p:nvSpPr>
          <p:cNvPr id="1536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5364" name="Picture 5" descr="http://static.apple.nextmedia.com/images/apple-photos/apple/20151128/large/28la9p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1981200"/>
            <a:ext cx="25685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4625" y="4049713"/>
            <a:ext cx="2568575" cy="1630362"/>
          </a:xfrm>
          <a:prstGeom prst="rect">
            <a:avLst/>
          </a:prstGeom>
          <a:solidFill>
            <a:schemeClr val="accent5">
              <a:lumMod val="40000"/>
              <a:lumOff val="6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b="1">
                <a:solidFill>
                  <a:schemeClr val="tx2"/>
                </a:solidFill>
              </a:rPr>
              <a:t>倘立法</a:t>
            </a:r>
            <a:r>
              <a:rPr lang="en-US" altLang="zh-TW" b="1">
                <a:solidFill>
                  <a:schemeClr val="tx2"/>
                </a:solidFill>
              </a:rPr>
              <a:t>, </a:t>
            </a:r>
            <a:r>
              <a:rPr lang="zh-TW" altLang="en-US" b="1">
                <a:solidFill>
                  <a:schemeClr val="tx2"/>
                </a:solidFill>
              </a:rPr>
              <a:t>整體行業需增聘</a:t>
            </a:r>
            <a:r>
              <a:rPr lang="en-US" altLang="zh-TW" b="1">
                <a:solidFill>
                  <a:schemeClr val="tx2"/>
                </a:solidFill>
              </a:rPr>
              <a:t>30</a:t>
            </a:r>
            <a:r>
              <a:rPr lang="zh-TW" altLang="en-US" b="1">
                <a:solidFill>
                  <a:schemeClr val="tx2"/>
                </a:solidFill>
              </a:rPr>
              <a:t>萬人。一 群廚師到會議場外持標語示威，爭取標時</a:t>
            </a:r>
            <a:r>
              <a:rPr lang="zh-TW" altLang="en-US" b="1"/>
              <a:t>立法。</a:t>
            </a:r>
            <a:endParaRPr lang="en-US" altLang="zh-TW" b="1"/>
          </a:p>
          <a:p>
            <a:pPr eaLnBrk="1" hangingPunct="1"/>
            <a:r>
              <a:rPr lang="en-US" altLang="zh-TW" sz="1400" i="1"/>
              <a:t>(</a:t>
            </a:r>
            <a:r>
              <a:rPr lang="zh-TW" altLang="en-US" sz="1400" i="1"/>
              <a:t>蘋果日報，</a:t>
            </a:r>
            <a:r>
              <a:rPr lang="en-US" altLang="zh-TW" sz="1400" i="1"/>
              <a:t>2015</a:t>
            </a:r>
            <a:r>
              <a:rPr lang="zh-TW" altLang="en-US" sz="1400" i="1"/>
              <a:t>年</a:t>
            </a:r>
            <a:r>
              <a:rPr lang="en-US" altLang="zh-TW" sz="1400" i="1"/>
              <a:t>11</a:t>
            </a:r>
            <a:r>
              <a:rPr lang="zh-TW" altLang="en-US" sz="1400" i="1"/>
              <a:t>月</a:t>
            </a:r>
            <a:r>
              <a:rPr lang="en-US" altLang="zh-TW" sz="1400" i="1"/>
              <a:t>28</a:t>
            </a:r>
            <a:r>
              <a:rPr lang="zh-TW" altLang="en-US" sz="1400" i="1"/>
              <a:t>日</a:t>
            </a:r>
            <a:r>
              <a:rPr lang="en-US" altLang="zh-TW" sz="1400" i="1"/>
              <a:t>)</a:t>
            </a:r>
            <a:r>
              <a:rPr lang="zh-TW" altLang="en-US" sz="1400" i="1"/>
              <a:t/>
            </a:r>
            <a:br>
              <a:rPr lang="zh-TW" altLang="en-US" sz="1400" i="1"/>
            </a:br>
            <a:endParaRPr lang="en-US" altLang="zh-HK" sz="1400" i="1"/>
          </a:p>
        </p:txBody>
      </p:sp>
      <p:sp>
        <p:nvSpPr>
          <p:cNvPr id="9" name="摺角紙張 8"/>
          <p:cNvSpPr/>
          <p:nvPr/>
        </p:nvSpPr>
        <p:spPr>
          <a:xfrm>
            <a:off x="5003800" y="3429000"/>
            <a:ext cx="4038600" cy="3429000"/>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zh-TW" b="1" dirty="0"/>
          </a:p>
          <a:p>
            <a:pPr eaLnBrk="1" fontAlgn="auto" hangingPunct="1">
              <a:spcBef>
                <a:spcPts val="0"/>
              </a:spcBef>
              <a:spcAft>
                <a:spcPts val="0"/>
              </a:spcAft>
              <a:defRPr/>
            </a:pPr>
            <a:r>
              <a:rPr lang="zh-TW" altLang="en-US" b="1" dirty="0">
                <a:solidFill>
                  <a:schemeClr val="accent5">
                    <a:lumMod val="50000"/>
                  </a:schemeClr>
                </a:solidFill>
              </a:rPr>
              <a:t>競爭法生效初期着重教育  </a:t>
            </a:r>
            <a:endParaRPr lang="en-US" altLang="zh-TW" b="1" dirty="0">
              <a:solidFill>
                <a:schemeClr val="accent5">
                  <a:lumMod val="50000"/>
                </a:schemeClr>
              </a:solidFill>
            </a:endParaRPr>
          </a:p>
          <a:p>
            <a:pPr eaLnBrk="1" fontAlgn="auto" hangingPunct="1">
              <a:spcBef>
                <a:spcPts val="0"/>
              </a:spcBef>
              <a:spcAft>
                <a:spcPts val="0"/>
              </a:spcAft>
              <a:defRPr/>
            </a:pPr>
            <a:r>
              <a:rPr lang="en-US" altLang="zh-TW" sz="1600" i="1" dirty="0">
                <a:solidFill>
                  <a:schemeClr val="accent5">
                    <a:lumMod val="50000"/>
                  </a:schemeClr>
                </a:solidFill>
              </a:rPr>
              <a:t>(</a:t>
            </a:r>
            <a:r>
              <a:rPr lang="zh-TW" altLang="en-US" sz="1600" i="1" dirty="0">
                <a:solidFill>
                  <a:schemeClr val="accent5">
                    <a:lumMod val="50000"/>
                  </a:schemeClr>
                </a:solidFill>
              </a:rPr>
              <a:t>信報，</a:t>
            </a:r>
            <a:r>
              <a:rPr lang="en-US" altLang="zh-TW" sz="1600" i="1" dirty="0">
                <a:solidFill>
                  <a:schemeClr val="accent5">
                    <a:lumMod val="50000"/>
                  </a:schemeClr>
                </a:solidFill>
              </a:rPr>
              <a:t>2015</a:t>
            </a:r>
            <a:r>
              <a:rPr lang="zh-TW" altLang="en-US" sz="1600" i="1" dirty="0">
                <a:solidFill>
                  <a:schemeClr val="accent5">
                    <a:lumMod val="50000"/>
                  </a:schemeClr>
                </a:solidFill>
              </a:rPr>
              <a:t>年</a:t>
            </a:r>
            <a:r>
              <a:rPr lang="en-US" altLang="zh-TW" sz="1600" i="1" dirty="0">
                <a:solidFill>
                  <a:schemeClr val="accent5">
                    <a:lumMod val="50000"/>
                  </a:schemeClr>
                </a:solidFill>
              </a:rPr>
              <a:t>12</a:t>
            </a:r>
            <a:r>
              <a:rPr lang="zh-TW" altLang="en-US" sz="1600" i="1" dirty="0">
                <a:solidFill>
                  <a:schemeClr val="accent5">
                    <a:lumMod val="50000"/>
                  </a:schemeClr>
                </a:solidFill>
              </a:rPr>
              <a:t>月</a:t>
            </a:r>
            <a:r>
              <a:rPr lang="en-US" altLang="zh-TW" sz="1600" i="1" dirty="0">
                <a:solidFill>
                  <a:schemeClr val="accent5">
                    <a:lumMod val="50000"/>
                  </a:schemeClr>
                </a:solidFill>
              </a:rPr>
              <a:t>8</a:t>
            </a:r>
            <a:r>
              <a:rPr lang="zh-TW" altLang="en-US" sz="1600" i="1" dirty="0">
                <a:solidFill>
                  <a:schemeClr val="accent5">
                    <a:lumMod val="50000"/>
                  </a:schemeClr>
                </a:solidFill>
              </a:rPr>
              <a:t>日</a:t>
            </a:r>
            <a:r>
              <a:rPr lang="en-US" altLang="zh-TW" sz="1600" i="1" dirty="0">
                <a:solidFill>
                  <a:schemeClr val="accent5">
                    <a:lumMod val="50000"/>
                  </a:schemeClr>
                </a:solidFill>
              </a:rPr>
              <a:t>)</a:t>
            </a:r>
            <a:r>
              <a:rPr lang="zh-TW" altLang="en-US" sz="1600" i="1" dirty="0">
                <a:solidFill>
                  <a:schemeClr val="accent5">
                    <a:lumMod val="50000"/>
                  </a:schemeClr>
                </a:solidFill>
              </a:rPr>
              <a:t/>
            </a:r>
            <a:br>
              <a:rPr lang="zh-TW" altLang="en-US" sz="1600" i="1" dirty="0">
                <a:solidFill>
                  <a:schemeClr val="accent5">
                    <a:lumMod val="50000"/>
                  </a:schemeClr>
                </a:solidFill>
              </a:rPr>
            </a:br>
            <a:endParaRPr lang="zh-TW" altLang="en-US" sz="1600" i="1" dirty="0">
              <a:solidFill>
                <a:schemeClr val="accent5">
                  <a:lumMod val="50000"/>
                </a:schemeClr>
              </a:solidFill>
            </a:endParaRPr>
          </a:p>
          <a:p>
            <a:pPr eaLnBrk="1" fontAlgn="auto" hangingPunct="1">
              <a:spcBef>
                <a:spcPts val="0"/>
              </a:spcBef>
              <a:spcAft>
                <a:spcPts val="0"/>
              </a:spcAft>
              <a:defRPr/>
            </a:pPr>
            <a:r>
              <a:rPr lang="en-US" altLang="zh-TW" b="1" dirty="0">
                <a:solidFill>
                  <a:schemeClr val="accent5">
                    <a:lumMod val="50000"/>
                  </a:schemeClr>
                </a:solidFill>
              </a:rPr>
              <a:t>《</a:t>
            </a:r>
            <a:r>
              <a:rPr lang="zh-TW" altLang="en-US" b="1" dirty="0">
                <a:solidFill>
                  <a:schemeClr val="accent5">
                    <a:lumMod val="50000"/>
                  </a:schemeClr>
                </a:solidFill>
              </a:rPr>
              <a:t>競爭條例</a:t>
            </a:r>
            <a:r>
              <a:rPr lang="en-US" altLang="zh-TW" b="1" dirty="0">
                <a:solidFill>
                  <a:schemeClr val="accent5">
                    <a:lumMod val="50000"/>
                  </a:schemeClr>
                </a:solidFill>
              </a:rPr>
              <a:t>》</a:t>
            </a:r>
            <a:r>
              <a:rPr lang="zh-TW" altLang="en-US" b="1" dirty="0">
                <a:solidFill>
                  <a:schemeClr val="accent5">
                    <a:lumMod val="50000"/>
                  </a:schemeClr>
                </a:solidFill>
              </a:rPr>
              <a:t>下周一（</a:t>
            </a:r>
            <a:r>
              <a:rPr lang="en-US" altLang="zh-TW" b="1" dirty="0">
                <a:solidFill>
                  <a:schemeClr val="accent5">
                    <a:lumMod val="50000"/>
                  </a:schemeClr>
                </a:solidFill>
              </a:rPr>
              <a:t>14</a:t>
            </a:r>
            <a:r>
              <a:rPr lang="zh-TW" altLang="en-US" b="1" dirty="0">
                <a:solidFill>
                  <a:schemeClr val="accent5">
                    <a:lumMod val="50000"/>
                  </a:schemeClr>
                </a:solidFill>
              </a:rPr>
              <a:t>日）正式生效，外界關注競爭事務委員會如何應付日後工作。商務及經濟發展局局長蘇錦樑昨天到灣仔的競委會辦公室了解運作情況。他表示，法例實施初期，會着重教育方面工作，相信競爭法實施後，市民會有更多選擇，對經濟持續發展亦有幫助。</a:t>
            </a:r>
            <a:endParaRPr lang="zh-HK" altLang="en-US" b="1" dirty="0">
              <a:solidFill>
                <a:schemeClr val="accent5">
                  <a:lumMod val="50000"/>
                </a:schemeClr>
              </a:solidFill>
            </a:endParaRPr>
          </a:p>
        </p:txBody>
      </p:sp>
      <p:pic>
        <p:nvPicPr>
          <p:cNvPr id="153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150" y="5637213"/>
            <a:ext cx="240665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AutoShape 4" descr="https://sp.yimg.com/xj/th?id=OIP.M80cc7081dd276ee5829d4ea8dc5bd256o0&amp;pid=15.1&amp;P=0&amp;w=300&amp;h=300"/>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153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922463"/>
            <a:ext cx="1600200"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124200" y="1863725"/>
            <a:ext cx="4343400" cy="14954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b="1" dirty="0">
                <a:solidFill>
                  <a:schemeClr val="accent5">
                    <a:lumMod val="50000"/>
                  </a:schemeClr>
                </a:solidFill>
              </a:rPr>
              <a:t>版權條例</a:t>
            </a:r>
          </a:p>
          <a:p>
            <a:pPr eaLnBrk="1" fontAlgn="auto" hangingPunct="1">
              <a:spcBef>
                <a:spcPts val="0"/>
              </a:spcBef>
              <a:spcAft>
                <a:spcPts val="0"/>
              </a:spcAft>
              <a:defRPr/>
            </a:pPr>
            <a:r>
              <a:rPr lang="zh-TW" altLang="en-US" b="1" dirty="0">
                <a:solidFill>
                  <a:schemeClr val="accent5">
                    <a:lumMod val="50000"/>
                  </a:schemeClr>
                </a:solidFill>
              </a:rPr>
              <a:t>防止盜用版權條例</a:t>
            </a:r>
          </a:p>
          <a:p>
            <a:pPr eaLnBrk="1" fontAlgn="auto" hangingPunct="1">
              <a:spcBef>
                <a:spcPts val="0"/>
              </a:spcBef>
              <a:spcAft>
                <a:spcPts val="0"/>
              </a:spcAft>
              <a:defRPr/>
            </a:pPr>
            <a:r>
              <a:rPr lang="zh-TW" altLang="en-US" b="1" dirty="0">
                <a:solidFill>
                  <a:schemeClr val="accent5">
                    <a:lumMod val="50000"/>
                  </a:schemeClr>
                </a:solidFill>
              </a:rPr>
              <a:t>商標條例</a:t>
            </a:r>
            <a:endParaRPr lang="zh-HK" altLang="en-US"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6700"/>
            <a:ext cx="8255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1741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7412"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6" name="資料庫圖表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7696200" cy="49149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2" descr="https://sp.yimg.com/xj/th?id=OIP.M893d3dc4843c45d73ca1bf8f44998ab1H0&amp;pid=15.1&amp;P=0&amp;w=250&amp;h=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1779588"/>
            <a:ext cx="238125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s://sp.yimg.com/xj/th?id=OIP.M3993a1c530d832ec9815196efc4fd288o0&amp;pid=15.1&amp;P=0&amp;w=249&amp;h=1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48275"/>
            <a:ext cx="2371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79400"/>
            <a:ext cx="8255000" cy="14605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1945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9460"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19461" name="Picture 5" descr="http://blogs.r.ftdata.co.uk/ftdata/files/2013/07/China-GD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4875"/>
            <a:ext cx="4799013"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ttp://static.apple.nextmedia.com/images/apple-photos/apple/20150901/large/a0401b.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3" y="2854325"/>
            <a:ext cx="41910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1772</Words>
  <Application>Microsoft Office PowerPoint</Application>
  <PresentationFormat>如螢幕大小 (4:3)</PresentationFormat>
  <Paragraphs>228</Paragraphs>
  <Slides>19</Slides>
  <Notes>19</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19</vt:i4>
      </vt:variant>
    </vt:vector>
  </HeadingPairs>
  <TitlesOfParts>
    <vt:vector size="26" baseType="lpstr">
      <vt:lpstr>Calibri</vt:lpstr>
      <vt:lpstr>Arial</vt:lpstr>
      <vt:lpstr>新細明體</vt:lpstr>
      <vt:lpstr>Wingdings</vt:lpstr>
      <vt:lpstr>Times New Roman</vt:lpstr>
      <vt:lpstr>宋体</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 Environmental Factors</dc:title>
  <dc:creator>MTC Masterlingua</dc:creator>
  <cp:lastModifiedBy>CHAN, Kar-yee Grace</cp:lastModifiedBy>
  <cp:revision>279</cp:revision>
  <dcterms:created xsi:type="dcterms:W3CDTF">2006-08-16T00:00:00Z</dcterms:created>
  <dcterms:modified xsi:type="dcterms:W3CDTF">2024-03-20T04:07:14Z</dcterms:modified>
</cp:coreProperties>
</file>