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90" r:id="rId3"/>
    <p:sldId id="277" r:id="rId4"/>
    <p:sldId id="309" r:id="rId5"/>
    <p:sldId id="295" r:id="rId6"/>
    <p:sldId id="298" r:id="rId7"/>
    <p:sldId id="300" r:id="rId8"/>
    <p:sldId id="302" r:id="rId9"/>
    <p:sldId id="308" r:id="rId10"/>
    <p:sldId id="301" r:id="rId11"/>
    <p:sldId id="313" r:id="rId12"/>
    <p:sldId id="310" r:id="rId13"/>
    <p:sldId id="315" r:id="rId14"/>
    <p:sldId id="299" r:id="rId15"/>
    <p:sldId id="306" r:id="rId16"/>
    <p:sldId id="312" r:id="rId17"/>
    <p:sldId id="281" r:id="rId18"/>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5850" autoAdjust="0"/>
  </p:normalViewPr>
  <p:slideViewPr>
    <p:cSldViewPr>
      <p:cViewPr varScale="1">
        <p:scale>
          <a:sx n="45" d="100"/>
          <a:sy n="45" d="100"/>
        </p:scale>
        <p:origin x="2458" y="43"/>
      </p:cViewPr>
      <p:guideLst>
        <p:guide orient="horz" pos="2160"/>
        <p:guide pos="2880"/>
      </p:guideLst>
    </p:cSldViewPr>
  </p:slideViewPr>
  <p:notesTextViewPr>
    <p:cViewPr>
      <p:scale>
        <a:sx n="125" d="100"/>
        <a:sy n="125" d="100"/>
      </p:scale>
      <p:origin x="0" y="0"/>
    </p:cViewPr>
  </p:notesTextViewPr>
  <p:sorterViewPr>
    <p:cViewPr>
      <p:scale>
        <a:sx n="126" d="100"/>
        <a:sy n="126" d="100"/>
      </p:scale>
      <p:origin x="0" y="3828"/>
    </p:cViewPr>
  </p:sorterViewPr>
  <p:notesViewPr>
    <p:cSldViewPr>
      <p:cViewPr>
        <p:scale>
          <a:sx n="78" d="100"/>
          <a:sy n="78" d="100"/>
        </p:scale>
        <p:origin x="-2803" y="518"/>
      </p:cViewPr>
      <p:guideLst>
        <p:guide orient="horz" pos="3130"/>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5EDBD-0BD0-4D83-86EA-C5C5A0A847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C493FE8-492E-42B4-84FC-056D3AD0075E}">
      <dgm:prSet custT="1"/>
      <dgm:spPr/>
      <dgm:t>
        <a:bodyPr/>
        <a:lstStyle/>
        <a:p>
          <a:pPr rtl="0"/>
          <a:r>
            <a:rPr lang="en-US" sz="4000" b="1" dirty="0"/>
            <a:t>  </a:t>
          </a:r>
          <a:r>
            <a:rPr lang="zh-TW" altLang="en-US" sz="4000" b="1" dirty="0"/>
            <a:t>課堂</a:t>
          </a:r>
          <a:r>
            <a:rPr lang="en-US" sz="4000" b="1" dirty="0"/>
            <a:t> 4</a:t>
          </a:r>
        </a:p>
      </dgm:t>
    </dgm:pt>
    <dgm:pt modelId="{9CDB642B-7A04-4FFE-B645-5365D5B2AF20}" type="parTrans" cxnId="{8BADB537-4801-418F-8259-CE6AEC32C539}">
      <dgm:prSet/>
      <dgm:spPr/>
      <dgm:t>
        <a:bodyPr/>
        <a:lstStyle/>
        <a:p>
          <a:endParaRPr lang="en-US"/>
        </a:p>
      </dgm:t>
    </dgm:pt>
    <dgm:pt modelId="{18C7C3C7-9F1E-4D3F-8304-3DDF688C6464}" type="sibTrans" cxnId="{8BADB537-4801-418F-8259-CE6AEC32C539}">
      <dgm:prSet/>
      <dgm:spPr/>
      <dgm:t>
        <a:bodyPr/>
        <a:lstStyle/>
        <a:p>
          <a:endParaRPr lang="en-US"/>
        </a:p>
      </dgm:t>
    </dgm:pt>
    <dgm:pt modelId="{2897537F-64CB-404C-BDB5-DE6ABE12D194}" type="pres">
      <dgm:prSet presAssocID="{BED5EDBD-0BD0-4D83-86EA-C5C5A0A84737}" presName="linear" presStyleCnt="0">
        <dgm:presLayoutVars>
          <dgm:animLvl val="lvl"/>
          <dgm:resizeHandles val="exact"/>
        </dgm:presLayoutVars>
      </dgm:prSet>
      <dgm:spPr/>
      <dgm:t>
        <a:bodyPr/>
        <a:lstStyle/>
        <a:p>
          <a:endParaRPr lang="zh-TW" altLang="en-US"/>
        </a:p>
      </dgm:t>
    </dgm:pt>
    <dgm:pt modelId="{1B1E1A34-7DC1-439D-A764-CB861C688FC6}" type="pres">
      <dgm:prSet presAssocID="{EC493FE8-492E-42B4-84FC-056D3AD0075E}" presName="parentText" presStyleLbl="node1" presStyleIdx="0" presStyleCnt="1">
        <dgm:presLayoutVars>
          <dgm:chMax val="0"/>
          <dgm:bulletEnabled val="1"/>
        </dgm:presLayoutVars>
      </dgm:prSet>
      <dgm:spPr/>
      <dgm:t>
        <a:bodyPr/>
        <a:lstStyle/>
        <a:p>
          <a:endParaRPr lang="zh-TW" altLang="en-US"/>
        </a:p>
      </dgm:t>
    </dgm:pt>
  </dgm:ptLst>
  <dgm:cxnLst>
    <dgm:cxn modelId="{8BADB537-4801-418F-8259-CE6AEC32C539}" srcId="{BED5EDBD-0BD0-4D83-86EA-C5C5A0A84737}" destId="{EC493FE8-492E-42B4-84FC-056D3AD0075E}" srcOrd="0" destOrd="0" parTransId="{9CDB642B-7A04-4FFE-B645-5365D5B2AF20}" sibTransId="{18C7C3C7-9F1E-4D3F-8304-3DDF688C6464}"/>
    <dgm:cxn modelId="{919A3FE6-BA56-46C0-8702-A0369B77A3B0}" type="presOf" srcId="{EC493FE8-492E-42B4-84FC-056D3AD0075E}" destId="{1B1E1A34-7DC1-439D-A764-CB861C688FC6}" srcOrd="0" destOrd="0" presId="urn:microsoft.com/office/officeart/2005/8/layout/vList2"/>
    <dgm:cxn modelId="{628FA358-7956-42BF-8E60-7361BD1AF9DA}" type="presOf" srcId="{BED5EDBD-0BD0-4D83-86EA-C5C5A0A84737}" destId="{2897537F-64CB-404C-BDB5-DE6ABE12D194}" srcOrd="0" destOrd="0" presId="urn:microsoft.com/office/officeart/2005/8/layout/vList2"/>
    <dgm:cxn modelId="{74DACB63-65C3-4410-B580-AF4C29946544}" type="presParOf" srcId="{2897537F-64CB-404C-BDB5-DE6ABE12D194}" destId="{1B1E1A34-7DC1-439D-A764-CB861C688F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F6DA4D-9AE4-490B-8B2F-43BF8299D1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1C9BF2-A468-42FB-BDB9-D2155BD3FA64}">
      <dgm:prSet custT="1"/>
      <dgm:spPr>
        <a:solidFill>
          <a:schemeClr val="accent6">
            <a:lumMod val="75000"/>
          </a:schemeClr>
        </a:solidFill>
      </dgm:spPr>
      <dgm:t>
        <a:bodyPr/>
        <a:lstStyle/>
        <a:p>
          <a:pPr rtl="0"/>
          <a:r>
            <a:rPr lang="zh-TW" altLang="en-US" sz="3200" b="1" dirty="0"/>
            <a:t>全球一體化</a:t>
          </a:r>
          <a:r>
            <a:rPr lang="en-US" sz="3200" b="1" dirty="0"/>
            <a:t> </a:t>
          </a:r>
          <a:r>
            <a:rPr lang="en-US" sz="4700" dirty="0"/>
            <a:t> </a:t>
          </a:r>
        </a:p>
      </dgm:t>
    </dgm:pt>
    <dgm:pt modelId="{BEB36BD2-D0A0-4055-BA84-65780860A2ED}" type="parTrans" cxnId="{D7D9C7EF-2760-4BCF-AFDC-B4FE21C01935}">
      <dgm:prSet/>
      <dgm:spPr/>
      <dgm:t>
        <a:bodyPr/>
        <a:lstStyle/>
        <a:p>
          <a:endParaRPr lang="en-US"/>
        </a:p>
      </dgm:t>
    </dgm:pt>
    <dgm:pt modelId="{0BA400A7-0ECB-46DB-A0C8-0CAF6F84638C}" type="sibTrans" cxnId="{D7D9C7EF-2760-4BCF-AFDC-B4FE21C01935}">
      <dgm:prSet/>
      <dgm:spPr/>
      <dgm:t>
        <a:bodyPr/>
        <a:lstStyle/>
        <a:p>
          <a:endParaRPr lang="en-US"/>
        </a:p>
      </dgm:t>
    </dgm:pt>
    <dgm:pt modelId="{3CD501DA-CA8C-4858-96FD-D3C41562BBAC}" type="pres">
      <dgm:prSet presAssocID="{ABF6DA4D-9AE4-490B-8B2F-43BF8299D13C}" presName="linear" presStyleCnt="0">
        <dgm:presLayoutVars>
          <dgm:animLvl val="lvl"/>
          <dgm:resizeHandles val="exact"/>
        </dgm:presLayoutVars>
      </dgm:prSet>
      <dgm:spPr/>
      <dgm:t>
        <a:bodyPr/>
        <a:lstStyle/>
        <a:p>
          <a:endParaRPr lang="zh-TW" altLang="en-US"/>
        </a:p>
      </dgm:t>
    </dgm:pt>
    <dgm:pt modelId="{C5688017-B64F-46ED-B555-B58DF7B660E8}" type="pres">
      <dgm:prSet presAssocID="{511C9BF2-A468-42FB-BDB9-D2155BD3FA64}" presName="parentText" presStyleLbl="node1" presStyleIdx="0" presStyleCnt="1">
        <dgm:presLayoutVars>
          <dgm:chMax val="0"/>
          <dgm:bulletEnabled val="1"/>
        </dgm:presLayoutVars>
      </dgm:prSet>
      <dgm:spPr/>
      <dgm:t>
        <a:bodyPr/>
        <a:lstStyle/>
        <a:p>
          <a:endParaRPr lang="zh-TW" altLang="en-US"/>
        </a:p>
      </dgm:t>
    </dgm:pt>
  </dgm:ptLst>
  <dgm:cxnLst>
    <dgm:cxn modelId="{9543C6CF-9E87-47D0-BDE7-F47757F6330B}" type="presOf" srcId="{511C9BF2-A468-42FB-BDB9-D2155BD3FA64}" destId="{C5688017-B64F-46ED-B555-B58DF7B660E8}" srcOrd="0" destOrd="0" presId="urn:microsoft.com/office/officeart/2005/8/layout/vList2"/>
    <dgm:cxn modelId="{E9546C6D-5273-4BAA-A904-3895D21518F2}" type="presOf" srcId="{ABF6DA4D-9AE4-490B-8B2F-43BF8299D13C}" destId="{3CD501DA-CA8C-4858-96FD-D3C41562BBAC}" srcOrd="0" destOrd="0" presId="urn:microsoft.com/office/officeart/2005/8/layout/vList2"/>
    <dgm:cxn modelId="{D7D9C7EF-2760-4BCF-AFDC-B4FE21C01935}" srcId="{ABF6DA4D-9AE4-490B-8B2F-43BF8299D13C}" destId="{511C9BF2-A468-42FB-BDB9-D2155BD3FA64}" srcOrd="0" destOrd="0" parTransId="{BEB36BD2-D0A0-4055-BA84-65780860A2ED}" sibTransId="{0BA400A7-0ECB-46DB-A0C8-0CAF6F84638C}"/>
    <dgm:cxn modelId="{AA1531CD-496A-4D99-B363-BA6D306E0559}" type="presParOf" srcId="{3CD501DA-CA8C-4858-96FD-D3C41562BBAC}" destId="{C5688017-B64F-46ED-B555-B58DF7B660E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E1A34-7DC1-439D-A764-CB861C688FC6}">
      <dsp:nvSpPr>
        <dsp:cNvPr id="0" name=""/>
        <dsp:cNvSpPr/>
      </dsp:nvSpPr>
      <dsp:spPr>
        <a:xfrm>
          <a:off x="0" y="126612"/>
          <a:ext cx="777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a:t>  </a:t>
          </a:r>
          <a:r>
            <a:rPr lang="zh-TW" altLang="en-US" sz="4000" b="1" kern="1200" dirty="0"/>
            <a:t>課堂</a:t>
          </a:r>
          <a:r>
            <a:rPr lang="en-US" sz="4000" b="1" kern="1200" dirty="0"/>
            <a:t> 4</a:t>
          </a:r>
        </a:p>
      </dsp:txBody>
      <dsp:txXfrm>
        <a:off x="59399" y="186011"/>
        <a:ext cx="76536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88017-B64F-46ED-B555-B58DF7B660E8}">
      <dsp:nvSpPr>
        <dsp:cNvPr id="0" name=""/>
        <dsp:cNvSpPr/>
      </dsp:nvSpPr>
      <dsp:spPr>
        <a:xfrm>
          <a:off x="0" y="539"/>
          <a:ext cx="8229600" cy="1141920"/>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altLang="en-US" sz="3200" b="1" kern="1200" dirty="0"/>
            <a:t>全球一體化</a:t>
          </a:r>
          <a:r>
            <a:rPr lang="en-US" sz="3200" b="1" kern="1200" dirty="0"/>
            <a:t> </a:t>
          </a:r>
          <a:r>
            <a:rPr lang="en-US" sz="4700" kern="1200" dirty="0"/>
            <a:t> </a:t>
          </a:r>
        </a:p>
      </dsp:txBody>
      <dsp:txXfrm>
        <a:off x="55744" y="56283"/>
        <a:ext cx="811811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HK"/>
          </a:p>
        </p:txBody>
      </p:sp>
      <p:sp>
        <p:nvSpPr>
          <p:cNvPr id="3" name="Date Placeholder 2"/>
          <p:cNvSpPr>
            <a:spLocks noGrp="1"/>
          </p:cNvSpPr>
          <p:nvPr>
            <p:ph type="dt" idx="1"/>
          </p:nvPr>
        </p:nvSpPr>
        <p:spPr>
          <a:xfrm>
            <a:off x="3856038" y="0"/>
            <a:ext cx="2949575"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D29351F-8489-4623-89B4-1643D0629710}" type="datetimeFigureOut">
              <a:rPr lang="en-US" altLang="zh-HK"/>
              <a:pPr/>
              <a:t>3/20/2024</a:t>
            </a:fld>
            <a:endParaRPr lang="en-US" altLang="zh-HK"/>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812800" y="4721225"/>
            <a:ext cx="5181600" cy="4471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0863"/>
            <a:ext cx="2949575"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HK"/>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F77A564-3EA5-4DF3-AA28-D35CA9ADB8F5}" type="slidenum">
              <a:rPr lang="en-US" altLang="zh-HK"/>
              <a:pPr/>
              <a:t>‹#›</a:t>
            </a:fld>
            <a:endParaRPr lang="en-US" altLang="zh-H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409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91F329-462E-455A-827E-833FDF09760A}" type="slidenum">
              <a:rPr lang="en-US" altLang="zh-HK"/>
              <a:pPr/>
              <a:t>1</a:t>
            </a:fld>
            <a:endParaRPr lang="en-US"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r>
              <a:rPr lang="zh-TW" altLang="en-US" smtClean="0"/>
              <a:t>企業有時</a:t>
            </a:r>
            <a:r>
              <a:rPr lang="zh-CN" altLang="en-US" smtClean="0">
                <a:latin typeface="新細明體" panose="02020500000000000000" pitchFamily="18" charset="-120"/>
                <a:ea typeface="新細明體" panose="02020500000000000000" pitchFamily="18" charset="-120"/>
              </a:rPr>
              <a:t>或</a:t>
            </a:r>
            <a:r>
              <a:rPr lang="zh-TW" altLang="en-US" smtClean="0">
                <a:latin typeface="新細明體" panose="02020500000000000000" pitchFamily="18" charset="-120"/>
              </a:rPr>
              <a:t>不</a:t>
            </a:r>
            <a:r>
              <a:rPr lang="zh-CN" altLang="en-US" smtClean="0">
                <a:latin typeface="新細明體" panose="02020500000000000000" pitchFamily="18" charset="-120"/>
                <a:ea typeface="新細明體" panose="02020500000000000000" pitchFamily="18" charset="-120"/>
              </a:rPr>
              <a:t>以</a:t>
            </a:r>
            <a:r>
              <a:rPr lang="zh-TW" altLang="en-US" smtClean="0">
                <a:latin typeface="新細明體" panose="02020500000000000000" pitchFamily="18" charset="-120"/>
              </a:rPr>
              <a:t>涉及股權安排的合營企業</a:t>
            </a:r>
            <a:r>
              <a:rPr lang="zh-CN" altLang="en-US" smtClean="0">
                <a:latin typeface="新細明體" panose="02020500000000000000" pitchFamily="18" charset="-120"/>
                <a:ea typeface="新細明體" panose="02020500000000000000" pitchFamily="18" charset="-120"/>
              </a:rPr>
              <a:t>經營</a:t>
            </a:r>
            <a:r>
              <a:rPr lang="zh-TW" altLang="en-US" smtClean="0"/>
              <a:t>，而選擇結成戰略聯盟。</a:t>
            </a:r>
            <a:endParaRPr lang="en-US" altLang="zh-TW" smtClean="0"/>
          </a:p>
          <a:p>
            <a:pPr marL="171450" indent="-171450">
              <a:spcBef>
                <a:spcPct val="0"/>
              </a:spcBef>
              <a:buFont typeface="Wingdings" panose="05000000000000000000" pitchFamily="2" charset="2"/>
              <a:buChar char="§"/>
            </a:pPr>
            <a:r>
              <a:rPr lang="zh-TW" altLang="en-US" smtClean="0"/>
              <a:t>戰略聯盟是企業之間的協議，結合他們的能力和資源去實現全球一體化目標，並獲得互惠互利和協同效應。</a:t>
            </a:r>
            <a:endParaRPr lang="en-US" altLang="zh-TW" smtClean="0">
              <a:solidFill>
                <a:schemeClr val="accent2"/>
              </a:solidFill>
            </a:endParaRPr>
          </a:p>
        </p:txBody>
      </p:sp>
      <p:sp>
        <p:nvSpPr>
          <p:cNvPr id="2253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7397A2-2CC6-4E67-8479-9929EA3C3E5D}" type="slidenum">
              <a:rPr lang="en-US" altLang="zh-HK"/>
              <a:pPr/>
              <a:t>10</a:t>
            </a:fld>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buFont typeface="Wingdings" panose="05000000000000000000" pitchFamily="2" charset="2"/>
              <a:buNone/>
            </a:pPr>
            <a:endParaRPr lang="en-US" altLang="zh-TW" smtClean="0">
              <a:solidFill>
                <a:schemeClr val="accent2"/>
              </a:solidFill>
            </a:endParaRPr>
          </a:p>
        </p:txBody>
      </p:sp>
      <p:sp>
        <p:nvSpPr>
          <p:cNvPr id="2457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88DCB07-13B4-4866-A92F-168008362308}" type="slidenum">
              <a:rPr lang="en-US" altLang="zh-HK"/>
              <a:pPr/>
              <a:t>11</a:t>
            </a:fld>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r>
              <a:rPr lang="zh-TW" altLang="en-US" smtClean="0"/>
              <a:t>隨着市場的擴大，一些企業會決定直接在其他國家投資，以更好地進入市場並獲得競爭優勢。</a:t>
            </a:r>
            <a:endParaRPr lang="en-US" altLang="zh-TW" smtClean="0"/>
          </a:p>
          <a:p>
            <a:pPr marL="171450" indent="-171450">
              <a:spcBef>
                <a:spcPct val="0"/>
              </a:spcBef>
              <a:buFont typeface="Wingdings" panose="05000000000000000000" pitchFamily="2" charset="2"/>
              <a:buChar char="§"/>
            </a:pPr>
            <a:r>
              <a:rPr lang="zh-TW" altLang="en-US" smtClean="0"/>
              <a:t>外商直接投資（</a:t>
            </a:r>
            <a:r>
              <a:rPr lang="en-US" altLang="zh-TW" smtClean="0"/>
              <a:t>FDI</a:t>
            </a:r>
            <a:r>
              <a:rPr lang="zh-TW" altLang="en-US" smtClean="0"/>
              <a:t>）是在外國正式建立商業營運。例如：建設廠房和廠區、僱用當地人和建立分銷網絡。</a:t>
            </a:r>
            <a:endParaRPr lang="en-US" altLang="zh-TW" smtClean="0"/>
          </a:p>
          <a:p>
            <a:pPr marL="171450" indent="-171450">
              <a:spcBef>
                <a:spcPct val="0"/>
              </a:spcBef>
              <a:buFont typeface="Wingdings" panose="05000000000000000000" pitchFamily="2" charset="2"/>
              <a:buChar char="§"/>
            </a:pPr>
            <a:r>
              <a:rPr lang="zh-TW" altLang="en-US" smtClean="0"/>
              <a:t>這方式</a:t>
            </a:r>
            <a:r>
              <a:rPr lang="zh-CN" altLang="en-US" smtClean="0"/>
              <a:t>所</a:t>
            </a:r>
            <a:r>
              <a:rPr lang="zh-TW" altLang="zh-HK" smtClean="0"/>
              <a:t>涉及</a:t>
            </a:r>
            <a:r>
              <a:rPr lang="zh-CN" altLang="en-US" smtClean="0"/>
              <a:t>的</a:t>
            </a:r>
            <a:r>
              <a:rPr lang="zh-TW" altLang="zh-HK" smtClean="0"/>
              <a:t>成本和風險</a:t>
            </a:r>
            <a:r>
              <a:rPr lang="zh-TW" altLang="en-US" smtClean="0"/>
              <a:t>較</a:t>
            </a:r>
            <a:r>
              <a:rPr lang="zh-TW" altLang="zh-HK" smtClean="0"/>
              <a:t>高，但</a:t>
            </a:r>
            <a:r>
              <a:rPr lang="zh-CN" altLang="en-US" smtClean="0"/>
              <a:t>對企業</a:t>
            </a:r>
            <a:r>
              <a:rPr lang="zh-TW" altLang="zh-HK" smtClean="0"/>
              <a:t>有</a:t>
            </a:r>
            <a:r>
              <a:rPr lang="zh-TW" altLang="en-US" smtClean="0"/>
              <a:t>較</a:t>
            </a:r>
            <a:r>
              <a:rPr lang="zh-TW" altLang="zh-HK" smtClean="0"/>
              <a:t>好的控制</a:t>
            </a:r>
            <a:r>
              <a:rPr lang="zh-TW" altLang="en-US" smtClean="0">
                <a:solidFill>
                  <a:srgbClr val="000000"/>
                </a:solidFill>
              </a:rPr>
              <a:t>，</a:t>
            </a:r>
            <a:r>
              <a:rPr lang="zh-CN" altLang="en-US" smtClean="0">
                <a:solidFill>
                  <a:srgbClr val="000000"/>
                </a:solidFill>
              </a:rPr>
              <a:t>亦</a:t>
            </a:r>
            <a:r>
              <a:rPr lang="zh-TW" altLang="en-US" smtClean="0"/>
              <a:t>可獲較</a:t>
            </a:r>
            <a:r>
              <a:rPr lang="zh-TW" altLang="zh-HK" smtClean="0"/>
              <a:t>高的潛在回報。</a:t>
            </a:r>
            <a:endParaRPr lang="en-US" altLang="en-US" smtClean="0"/>
          </a:p>
        </p:txBody>
      </p:sp>
      <p:sp>
        <p:nvSpPr>
          <p:cNvPr id="2662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C9BCC17-150A-4B35-AB3D-A37AF8B92027}" type="slidenum">
              <a:rPr lang="en-US" altLang="zh-HK"/>
              <a:pPr/>
              <a:t>12</a:t>
            </a:fld>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anose="05000000000000000000" pitchFamily="2" charset="2"/>
              <a:buNone/>
            </a:pPr>
            <a:r>
              <a:rPr lang="zh-TW" altLang="en-US" smtClean="0"/>
              <a:t>教師</a:t>
            </a:r>
            <a:r>
              <a:rPr lang="zh-TW" altLang="zh-HK" smtClean="0"/>
              <a:t>可以引導學生思考更多的例子。</a:t>
            </a:r>
            <a:endParaRPr lang="en-US" altLang="zh-TW" smtClean="0"/>
          </a:p>
          <a:p>
            <a:pPr>
              <a:spcBef>
                <a:spcPct val="0"/>
              </a:spcBef>
              <a:buFont typeface="Wingdings" panose="05000000000000000000" pitchFamily="2" charset="2"/>
              <a:buNone/>
            </a:pPr>
            <a:endParaRPr lang="en-US" altLang="en-US" smtClean="0"/>
          </a:p>
          <a:p>
            <a:pPr>
              <a:spcBef>
                <a:spcPct val="0"/>
              </a:spcBef>
              <a:buFont typeface="Wingdings" panose="05000000000000000000" pitchFamily="2" charset="2"/>
              <a:buNone/>
            </a:pPr>
            <a:r>
              <a:rPr lang="zh-CN" altLang="en-US" smtClean="0"/>
              <a:t>教師可</a:t>
            </a:r>
            <a:r>
              <a:rPr lang="zh-TW" altLang="en-US" smtClean="0"/>
              <a:t>根據學生的能力給予提示，讓學生把各方法的好處和壞處寫出來。考慮因素包括風險水平、控制程度、潛在利潤、成本、靈活度、與合營夥伴的潛在衝突等。</a:t>
            </a:r>
            <a:endParaRPr lang="en-US" altLang="en-US" smtClean="0"/>
          </a:p>
        </p:txBody>
      </p:sp>
      <p:sp>
        <p:nvSpPr>
          <p:cNvPr id="2867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E3AFDC5-4227-4455-94BF-ED5AB7F27CE5}" type="slidenum">
              <a:rPr lang="en-US" altLang="zh-HK"/>
              <a:pPr/>
              <a:t>13</a:t>
            </a:fld>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zh-TW" altLang="en-US" dirty="0"/>
              <a:t>學生分為四人一組，討論全球一體化</a:t>
            </a:r>
            <a:r>
              <a:rPr lang="zh-TW" altLang="en-US" dirty="0">
                <a:solidFill>
                  <a:schemeClr val="accent6">
                    <a:lumMod val="50000"/>
                  </a:schemeClr>
                </a:solidFill>
              </a:rPr>
              <a:t>對香港企業的影響，並完成</a:t>
            </a:r>
            <a:r>
              <a:rPr lang="zh-TW" altLang="en-US" b="1" dirty="0">
                <a:solidFill>
                  <a:schemeClr val="accent6">
                    <a:lumMod val="50000"/>
                  </a:schemeClr>
                </a:solidFill>
              </a:rPr>
              <a:t>工作紙</a:t>
            </a:r>
            <a:r>
              <a:rPr lang="zh-CN" altLang="en-US" b="1" dirty="0">
                <a:solidFill>
                  <a:schemeClr val="accent6">
                    <a:lumMod val="50000"/>
                  </a:schemeClr>
                </a:solidFill>
              </a:rPr>
              <a:t> </a:t>
            </a:r>
            <a:r>
              <a:rPr lang="en-US" altLang="zh-CN" b="1" dirty="0">
                <a:solidFill>
                  <a:schemeClr val="accent6">
                    <a:lumMod val="50000"/>
                  </a:schemeClr>
                </a:solidFill>
              </a:rPr>
              <a:t>(</a:t>
            </a:r>
            <a:r>
              <a:rPr lang="en-US" altLang="zh-TW" b="1" dirty="0">
                <a:solidFill>
                  <a:schemeClr val="accent6">
                    <a:lumMod val="50000"/>
                  </a:schemeClr>
                </a:solidFill>
              </a:rPr>
              <a:t>8)</a:t>
            </a:r>
            <a:r>
              <a:rPr lang="zh-TW" altLang="en-US" dirty="0">
                <a:solidFill>
                  <a:schemeClr val="accent6">
                    <a:lumMod val="50000"/>
                  </a:schemeClr>
                </a:solidFill>
              </a:rPr>
              <a:t>。</a:t>
            </a:r>
            <a:endParaRPr lang="en-US" dirty="0"/>
          </a:p>
        </p:txBody>
      </p:sp>
      <p:sp>
        <p:nvSpPr>
          <p:cNvPr id="3072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4F6AF9E-410F-41A3-8C0E-1BA83067FF55}" type="slidenum">
              <a:rPr lang="en-US" altLang="zh-HK"/>
              <a:pPr/>
              <a:t>14</a:t>
            </a:fld>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buFont typeface="Wingdings" pitchFamily="2" charset="2"/>
              <a:buNone/>
              <a:defRPr/>
            </a:pPr>
            <a:r>
              <a:rPr lang="zh-TW" altLang="en-US" dirty="0">
                <a:solidFill>
                  <a:srgbClr val="C00000"/>
                </a:solidFill>
              </a:rPr>
              <a:t>教師請每組分享他們的意見，然後作總結及歸納重點。以下答案只供參考。</a:t>
            </a:r>
            <a:endParaRPr lang="en-US" altLang="zh-TW" dirty="0">
              <a:solidFill>
                <a:srgbClr val="C00000"/>
              </a:solidFill>
            </a:endParaRPr>
          </a:p>
          <a:p>
            <a:pPr fontAlgn="auto">
              <a:spcBef>
                <a:spcPts val="0"/>
              </a:spcBef>
              <a:spcAft>
                <a:spcPts val="0"/>
              </a:spcAft>
              <a:buFont typeface="Wingdings" pitchFamily="2" charset="2"/>
              <a:buNone/>
              <a:defRPr/>
            </a:pPr>
            <a:endParaRPr lang="en-US" dirty="0">
              <a:solidFill>
                <a:srgbClr val="C00000"/>
              </a:solidFill>
            </a:endParaRPr>
          </a:p>
          <a:p>
            <a:pPr marL="171450" indent="-171450" fontAlgn="auto">
              <a:spcBef>
                <a:spcPts val="0"/>
              </a:spcBef>
              <a:spcAft>
                <a:spcPts val="0"/>
              </a:spcAft>
              <a:buFont typeface="Wingdings" pitchFamily="2" charset="2"/>
              <a:buChar char="§"/>
              <a:defRPr/>
            </a:pPr>
            <a:r>
              <a:rPr lang="zh-TW" altLang="en-US" dirty="0">
                <a:solidFill>
                  <a:srgbClr val="C00000"/>
                </a:solidFill>
              </a:rPr>
              <a:t>企業將變得更加一體化，和世界經濟相互依存</a:t>
            </a:r>
            <a:r>
              <a:rPr lang="en-US" dirty="0">
                <a:solidFill>
                  <a:srgbClr val="C00000"/>
                </a:solidFill>
              </a:rPr>
              <a:t> – </a:t>
            </a:r>
            <a:r>
              <a:rPr lang="zh-TW" altLang="en-US" i="1" dirty="0">
                <a:solidFill>
                  <a:srgbClr val="C00000"/>
                </a:solidFill>
              </a:rPr>
              <a:t>來自其他國家的影響力更大，例如金融海嘯，從全球獲得資源和人才</a:t>
            </a:r>
            <a:r>
              <a:rPr lang="en-US" i="1" dirty="0">
                <a:solidFill>
                  <a:srgbClr val="C00000"/>
                </a:solidFill>
                <a:sym typeface="Wingdings" pitchFamily="2" charset="2"/>
              </a:rPr>
              <a:t> </a:t>
            </a:r>
            <a:r>
              <a:rPr lang="zh-HK" altLang="en-US" i="1" dirty="0">
                <a:solidFill>
                  <a:srgbClr val="C00000"/>
                </a:solidFill>
                <a:sym typeface="Wingdings" pitchFamily="2" charset="2"/>
              </a:rPr>
              <a:t>全球採購</a:t>
            </a:r>
            <a:r>
              <a:rPr lang="zh-TW" altLang="en-US" i="1" dirty="0">
                <a:solidFill>
                  <a:srgbClr val="C00000"/>
                </a:solidFill>
              </a:rPr>
              <a:t>。</a:t>
            </a:r>
            <a:endParaRPr lang="en-US" altLang="zh-HK" i="1" dirty="0">
              <a:solidFill>
                <a:srgbClr val="C00000"/>
              </a:solidFill>
              <a:sym typeface="Wingdings" pitchFamily="2" charset="2"/>
            </a:endParaRPr>
          </a:p>
          <a:p>
            <a:pPr marL="171450" indent="-171450" fontAlgn="auto">
              <a:spcBef>
                <a:spcPts val="0"/>
              </a:spcBef>
              <a:spcAft>
                <a:spcPts val="0"/>
              </a:spcAft>
              <a:buFont typeface="Wingdings" pitchFamily="2" charset="2"/>
              <a:buChar char="§"/>
              <a:defRPr/>
            </a:pPr>
            <a:r>
              <a:rPr lang="zh-TW" altLang="en-US" dirty="0">
                <a:solidFill>
                  <a:srgbClr val="C00000"/>
                </a:solidFill>
              </a:rPr>
              <a:t>與其他國家的公司進行更多的合作 </a:t>
            </a:r>
            <a:r>
              <a:rPr lang="en-US" dirty="0">
                <a:solidFill>
                  <a:srgbClr val="C00000"/>
                </a:solidFill>
              </a:rPr>
              <a:t>– </a:t>
            </a:r>
            <a:r>
              <a:rPr lang="zh-TW" altLang="en-US" i="1" dirty="0">
                <a:solidFill>
                  <a:srgbClr val="C00000"/>
                </a:solidFill>
              </a:rPr>
              <a:t>建立全球網絡和聯繫，與外國公司組成戰略聯盟或合營企業。</a:t>
            </a:r>
            <a:endParaRPr lang="en-US" altLang="zh-TW" i="1" dirty="0">
              <a:solidFill>
                <a:srgbClr val="C00000"/>
              </a:solidFill>
            </a:endParaRPr>
          </a:p>
          <a:p>
            <a:pPr marL="171450" indent="-171450" fontAlgn="auto">
              <a:spcBef>
                <a:spcPts val="0"/>
              </a:spcBef>
              <a:spcAft>
                <a:spcPts val="0"/>
              </a:spcAft>
              <a:buFont typeface="Wingdings" pitchFamily="2" charset="2"/>
              <a:buChar char="§"/>
              <a:defRPr/>
            </a:pPr>
            <a:r>
              <a:rPr lang="zh-TW" altLang="en-US" dirty="0">
                <a:solidFill>
                  <a:srgbClr val="C00000"/>
                </a:solidFill>
              </a:rPr>
              <a:t>不只是爭奪本地市場，也在外國市場競爭</a:t>
            </a:r>
            <a:r>
              <a:rPr lang="en-US" altLang="zh-TW" dirty="0">
                <a:solidFill>
                  <a:srgbClr val="C00000"/>
                </a:solidFill>
              </a:rPr>
              <a:t> </a:t>
            </a:r>
            <a:r>
              <a:rPr lang="en-US" dirty="0">
                <a:solidFill>
                  <a:srgbClr val="C00000"/>
                </a:solidFill>
              </a:rPr>
              <a:t>– </a:t>
            </a:r>
            <a:r>
              <a:rPr lang="zh-TW" altLang="en-US" i="1" dirty="0">
                <a:solidFill>
                  <a:srgbClr val="C00000"/>
                </a:solidFill>
              </a:rPr>
              <a:t>香港公司可以拓展海外業務，同時亦需面對外國公司的競爭，相</a:t>
            </a:r>
            <a:r>
              <a:rPr lang="zh-CN" altLang="en-US" i="1" dirty="0">
                <a:solidFill>
                  <a:srgbClr val="C00000"/>
                </a:solidFill>
              </a:rPr>
              <a:t>反</a:t>
            </a:r>
            <a:r>
              <a:rPr lang="zh-TW" altLang="en-US" i="1" dirty="0">
                <a:solidFill>
                  <a:srgbClr val="C00000"/>
                </a:solidFill>
              </a:rPr>
              <a:t>外國公司也需要和香港公司競爭。</a:t>
            </a:r>
            <a:endParaRPr lang="en-US" altLang="zh-TW" i="1" dirty="0">
              <a:solidFill>
                <a:srgbClr val="C00000"/>
              </a:solidFill>
            </a:endParaRPr>
          </a:p>
          <a:p>
            <a:pPr marL="171450" indent="-171450" fontAlgn="auto">
              <a:spcBef>
                <a:spcPts val="0"/>
              </a:spcBef>
              <a:spcAft>
                <a:spcPts val="0"/>
              </a:spcAft>
              <a:buFont typeface="Wingdings" pitchFamily="2" charset="2"/>
              <a:buChar char="§"/>
              <a:defRPr/>
            </a:pPr>
            <a:r>
              <a:rPr lang="zh-TW" altLang="en-US" dirty="0">
                <a:solidFill>
                  <a:srgbClr val="C00000"/>
                </a:solidFill>
              </a:rPr>
              <a:t>面對鄰近國家和地區的金融業、旅遊業和物流業的挑戰</a:t>
            </a:r>
            <a:r>
              <a:rPr lang="en-US" altLang="zh-TW" dirty="0"/>
              <a:t> </a:t>
            </a:r>
            <a:r>
              <a:rPr lang="en-US" dirty="0">
                <a:solidFill>
                  <a:srgbClr val="C00000"/>
                </a:solidFill>
              </a:rPr>
              <a:t>– </a:t>
            </a:r>
            <a:r>
              <a:rPr lang="zh-TW" altLang="en-US" i="1" dirty="0">
                <a:solidFill>
                  <a:srgbClr val="C00000"/>
                </a:solidFill>
              </a:rPr>
              <a:t>鄰近地方</a:t>
            </a:r>
            <a:r>
              <a:rPr lang="zh-TW" altLang="en-US" i="1">
                <a:solidFill>
                  <a:srgbClr val="C00000"/>
                </a:solidFill>
              </a:rPr>
              <a:t>和地區例如</a:t>
            </a:r>
            <a:r>
              <a:rPr lang="zh-TW" altLang="en-US" i="1" dirty="0">
                <a:solidFill>
                  <a:srgbClr val="C00000"/>
                </a:solidFill>
              </a:rPr>
              <a:t>深圳和新加坡，均有很強的競爭力。</a:t>
            </a:r>
            <a:endParaRPr lang="en-US" i="1" dirty="0"/>
          </a:p>
        </p:txBody>
      </p:sp>
      <p:sp>
        <p:nvSpPr>
          <p:cNvPr id="327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09026E6-6918-4BF7-B85A-6A90BD9B0F71}" type="slidenum">
              <a:rPr lang="en-US" altLang="zh-HK"/>
              <a:pPr/>
              <a:t>15</a:t>
            </a:fld>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endParaRPr lang="en-US" altLang="zh-HK" smtClean="0"/>
          </a:p>
          <a:p>
            <a:pPr marL="171450" indent="-171450">
              <a:spcBef>
                <a:spcPct val="0"/>
              </a:spcBef>
            </a:pPr>
            <a:endParaRPr lang="en-US" altLang="zh-HK" smtClean="0"/>
          </a:p>
          <a:p>
            <a:pPr marL="171450" indent="-171450">
              <a:spcBef>
                <a:spcPct val="0"/>
              </a:spcBef>
            </a:pPr>
            <a:endParaRPr lang="en-US" altLang="zh-HK" smtClean="0"/>
          </a:p>
        </p:txBody>
      </p:sp>
      <p:sp>
        <p:nvSpPr>
          <p:cNvPr id="348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9C4F6D7-9B82-4E19-8097-1B3FB59B5A8C}" type="slidenum">
              <a:rPr lang="en-US" altLang="zh-HK"/>
              <a:pPr/>
              <a:t>16</a:t>
            </a:fld>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368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00D8245-374F-49A0-90C5-3800DB1A0328}" type="slidenum">
              <a:rPr lang="en-US" altLang="zh-HK"/>
              <a:pPr/>
              <a:t>17</a:t>
            </a:fld>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學生很可能會選購零食，例如巧克力條、薯片、杯麵、咖啡等。</a:t>
            </a:r>
            <a:endParaRPr lang="en-US" altLang="zh-TW" smtClean="0"/>
          </a:p>
          <a:p>
            <a:pPr>
              <a:spcBef>
                <a:spcPct val="0"/>
              </a:spcBef>
            </a:pPr>
            <a:endParaRPr lang="en-US" altLang="en-US" smtClean="0"/>
          </a:p>
          <a:p>
            <a:pPr>
              <a:spcBef>
                <a:spcPct val="0"/>
              </a:spcBef>
            </a:pPr>
            <a:r>
              <a:rPr lang="zh-TW" altLang="en-US" smtClean="0"/>
              <a:t>教師可以引導學生思考這些產品的生產過程 </a:t>
            </a:r>
            <a:r>
              <a:rPr lang="en-US" altLang="zh-TW" smtClean="0"/>
              <a:t>- </a:t>
            </a:r>
            <a:r>
              <a:rPr lang="zh-TW" altLang="en-US" smtClean="0"/>
              <a:t>原料是從哪裡來的（可可豆和咖啡豆來自南美、土豆在美國種植、塑料在內地製做等）、如何運到生產場地、如何銷售到世界各地。例如，像</a:t>
            </a:r>
            <a:r>
              <a:rPr lang="en-US" altLang="zh-TW" smtClean="0"/>
              <a:t>M</a:t>
            </a:r>
            <a:r>
              <a:rPr lang="zh-TW" altLang="en-US" smtClean="0"/>
              <a:t>＆</a:t>
            </a:r>
            <a:r>
              <a:rPr lang="en-US" altLang="zh-TW" smtClean="0"/>
              <a:t>M’s</a:t>
            </a:r>
            <a:r>
              <a:rPr lang="zh-TW" altLang="en-US" smtClean="0"/>
              <a:t>、卡夫、品客、日產這些大企業，他們在全世界推廣產品，但這些產品可能在墨西哥、內地及一些東南亞國家的低成本地區生產。這些商業活動展示全球一體化的概念和世界商業的全球一體化對人們的影響。</a:t>
            </a:r>
            <a:endParaRPr lang="en-US" altLang="en-US" smtClean="0"/>
          </a:p>
          <a:p>
            <a:pPr>
              <a:spcBef>
                <a:spcPct val="0"/>
              </a:spcBef>
            </a:pPr>
            <a:r>
              <a:rPr lang="en-US" altLang="en-US" smtClean="0"/>
              <a:t>  </a:t>
            </a:r>
          </a:p>
        </p:txBody>
      </p:sp>
      <p:sp>
        <p:nvSpPr>
          <p:cNvPr id="614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12FC64-897F-4D8C-A2ED-C1C79DE9E49B}" type="slidenum">
              <a:rPr lang="en-US" altLang="zh-HK"/>
              <a:pPr/>
              <a:t>2</a:t>
            </a:fld>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smtClean="0"/>
              <a:t>全球一體化可視為一個整合過程，涵蓋許多方面，例如經濟、文化、社會、技術和政治。</a:t>
            </a:r>
            <a:endParaRPr lang="en-US" altLang="zh-TW" smtClean="0"/>
          </a:p>
          <a:p>
            <a:pPr>
              <a:spcBef>
                <a:spcPct val="0"/>
              </a:spcBef>
            </a:pPr>
            <a:endParaRPr lang="en-US" altLang="en-US" smtClean="0"/>
          </a:p>
          <a:p>
            <a:pPr>
              <a:spcBef>
                <a:spcPct val="0"/>
              </a:spcBef>
            </a:pPr>
            <a:r>
              <a:rPr lang="zh-TW" altLang="en-US" smtClean="0"/>
              <a:t>從課堂活動 </a:t>
            </a:r>
            <a:r>
              <a:rPr lang="en-US" altLang="zh-TW" smtClean="0"/>
              <a:t>(7)</a:t>
            </a:r>
            <a:r>
              <a:rPr lang="zh-TW" altLang="en-US" smtClean="0"/>
              <a:t>可</a:t>
            </a:r>
            <a:r>
              <a:rPr lang="zh-CN" altLang="en-US" smtClean="0">
                <a:latin typeface="新細明體" panose="02020500000000000000" pitchFamily="18" charset="-120"/>
                <a:ea typeface="新細明體" panose="02020500000000000000" pitchFamily="18" charset="-120"/>
              </a:rPr>
              <a:t>見</a:t>
            </a:r>
            <a:r>
              <a:rPr lang="zh-TW" altLang="en-US" smtClean="0"/>
              <a:t>，標準化產品通常在一個國家設計，然後在其他國家製造和組裝，再行銷全球。世界各地的人們都「統一」在一個社會或一個「地球村」。</a:t>
            </a:r>
            <a:endParaRPr lang="en-US" altLang="en-US" smtClean="0"/>
          </a:p>
        </p:txBody>
      </p:sp>
      <p:sp>
        <p:nvSpPr>
          <p:cNvPr id="819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6E78E5B-AAF4-4861-AFAB-CEAF82AD15E2}" type="slidenum">
              <a:rPr lang="en-US" altLang="zh-HK"/>
              <a:pPr/>
              <a:t>3</a:t>
            </a:fld>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Wingdings" pitchFamily="2" charset="2"/>
              <a:buChar char="§"/>
              <a:defRPr/>
            </a:pPr>
            <a:r>
              <a:rPr lang="zh-TW" altLang="en-US" dirty="0"/>
              <a:t>把握全球市場機會</a:t>
            </a:r>
            <a:r>
              <a:rPr lang="zh-HK" altLang="en-US" dirty="0"/>
              <a:t> </a:t>
            </a:r>
            <a:r>
              <a:rPr lang="en-US" altLang="zh-TW" dirty="0"/>
              <a:t>–</a:t>
            </a:r>
            <a:r>
              <a:rPr lang="zh-TW" altLang="en-US" i="1" dirty="0"/>
              <a:t>增加銷售和利潤；提供外判的機會；增加商業領域和市場的多元化</a:t>
            </a:r>
            <a:endParaRPr lang="en-US" altLang="zh-TW" i="1" dirty="0"/>
          </a:p>
          <a:p>
            <a:pPr marL="171450" indent="-171450" fontAlgn="auto">
              <a:spcBef>
                <a:spcPts val="0"/>
              </a:spcBef>
              <a:spcAft>
                <a:spcPts val="0"/>
              </a:spcAft>
              <a:buFont typeface="Wingdings" pitchFamily="2" charset="2"/>
              <a:buChar char="§"/>
              <a:defRPr/>
            </a:pPr>
            <a:r>
              <a:rPr lang="zh-TW" altLang="en-US" dirty="0">
                <a:solidFill>
                  <a:schemeClr val="accent6">
                    <a:lumMod val="50000"/>
                  </a:schemeClr>
                </a:solidFill>
                <a:sym typeface="Calisto MT" pitchFamily="18" charset="0"/>
              </a:rPr>
              <a:t>獲取成本更低的材料</a:t>
            </a:r>
            <a:r>
              <a:rPr lang="en-US" altLang="zh-TW" dirty="0">
                <a:solidFill>
                  <a:schemeClr val="accent6">
                    <a:lumMod val="50000"/>
                  </a:schemeClr>
                </a:solidFill>
                <a:sym typeface="Calisto MT" pitchFamily="18" charset="0"/>
              </a:rPr>
              <a:t>/</a:t>
            </a:r>
            <a:r>
              <a:rPr lang="zh-TW" altLang="en-US" dirty="0">
                <a:solidFill>
                  <a:schemeClr val="accent6">
                    <a:lumMod val="50000"/>
                  </a:schemeClr>
                </a:solidFill>
                <a:sym typeface="Calisto MT" pitchFamily="18" charset="0"/>
              </a:rPr>
              <a:t>產品</a:t>
            </a:r>
            <a:r>
              <a:rPr lang="en-US" altLang="zh-TW" dirty="0">
                <a:solidFill>
                  <a:schemeClr val="accent6">
                    <a:lumMod val="50000"/>
                  </a:schemeClr>
                </a:solidFill>
                <a:sym typeface="Calisto MT" pitchFamily="18" charset="0"/>
              </a:rPr>
              <a:t>/</a:t>
            </a:r>
            <a:r>
              <a:rPr lang="zh-TW" altLang="en-US" dirty="0">
                <a:solidFill>
                  <a:schemeClr val="accent6">
                    <a:lumMod val="50000"/>
                  </a:schemeClr>
                </a:solidFill>
                <a:sym typeface="Calisto MT" pitchFamily="18" charset="0"/>
              </a:rPr>
              <a:t>勞動力 </a:t>
            </a:r>
            <a:r>
              <a:rPr lang="en-US" altLang="en-US" dirty="0">
                <a:solidFill>
                  <a:schemeClr val="accent6">
                    <a:lumMod val="50000"/>
                  </a:schemeClr>
                </a:solidFill>
                <a:sym typeface="Calisto MT" pitchFamily="18" charset="0"/>
              </a:rPr>
              <a:t>–</a:t>
            </a:r>
            <a:r>
              <a:rPr lang="zh-TW" altLang="en-US" dirty="0">
                <a:solidFill>
                  <a:schemeClr val="accent6">
                    <a:lumMod val="50000"/>
                  </a:schemeClr>
                </a:solidFill>
                <a:sym typeface="Calisto MT" pitchFamily="18" charset="0"/>
              </a:rPr>
              <a:t> </a:t>
            </a:r>
            <a:r>
              <a:rPr lang="zh-TW" altLang="en-US" i="1" dirty="0">
                <a:solidFill>
                  <a:schemeClr val="accent6">
                    <a:lumMod val="50000"/>
                  </a:schemeClr>
                </a:solidFill>
                <a:sym typeface="Calisto MT" pitchFamily="18" charset="0"/>
              </a:rPr>
              <a:t>一些國家有獨特和稀少的資源（例如：鋼鐵礦）或者所需要的資源太大，難於運輸；有些國家可以提供廉價的勞動力；資源的流動性較高，有利於全球採購</a:t>
            </a:r>
            <a:endParaRPr lang="en-US" altLang="en-US" i="1" dirty="0">
              <a:solidFill>
                <a:schemeClr val="accent6">
                  <a:lumMod val="50000"/>
                </a:schemeClr>
              </a:solidFill>
              <a:sym typeface="Calisto MT" pitchFamily="18" charset="0"/>
            </a:endParaRPr>
          </a:p>
          <a:p>
            <a:pPr marL="171450" indent="-171450" fontAlgn="auto">
              <a:spcBef>
                <a:spcPts val="0"/>
              </a:spcBef>
              <a:spcAft>
                <a:spcPts val="0"/>
              </a:spcAft>
              <a:buFont typeface="Wingdings" pitchFamily="2" charset="2"/>
              <a:buChar char="§"/>
              <a:defRPr/>
            </a:pPr>
            <a:r>
              <a:rPr lang="zh-TW" altLang="en-US" dirty="0">
                <a:solidFill>
                  <a:schemeClr val="accent6">
                    <a:lumMod val="50000"/>
                  </a:schemeClr>
                </a:solidFill>
                <a:sym typeface="Calisto MT" pitchFamily="18" charset="0"/>
              </a:rPr>
              <a:t>享受規模經濟 </a:t>
            </a:r>
            <a:r>
              <a:rPr lang="en-US" altLang="en-US" i="1" dirty="0">
                <a:solidFill>
                  <a:schemeClr val="accent6">
                    <a:lumMod val="50000"/>
                  </a:schemeClr>
                </a:solidFill>
                <a:sym typeface="Calisto MT" pitchFamily="18" charset="0"/>
              </a:rPr>
              <a:t>– </a:t>
            </a:r>
            <a:r>
              <a:rPr lang="zh-TW" altLang="zh-HK" i="1" dirty="0"/>
              <a:t>增加生產規模可以降低平均成本</a:t>
            </a:r>
            <a:endParaRPr lang="en-US" altLang="zh-TW" i="1" dirty="0"/>
          </a:p>
          <a:p>
            <a:pPr marL="171450" indent="-171450" fontAlgn="auto">
              <a:spcBef>
                <a:spcPts val="0"/>
              </a:spcBef>
              <a:spcAft>
                <a:spcPts val="0"/>
              </a:spcAft>
              <a:buFont typeface="Wingdings" pitchFamily="2" charset="2"/>
              <a:buChar char="§"/>
              <a:defRPr/>
            </a:pPr>
            <a:r>
              <a:rPr lang="zh-TW" altLang="en-US" dirty="0">
                <a:solidFill>
                  <a:schemeClr val="accent6">
                    <a:lumMod val="50000"/>
                  </a:schemeClr>
                </a:solidFill>
                <a:sym typeface="Calisto MT" pitchFamily="18" charset="0"/>
              </a:rPr>
              <a:t>發展全球品牌和創建全球連接 </a:t>
            </a:r>
            <a:r>
              <a:rPr lang="en-US" altLang="en-US" dirty="0">
                <a:solidFill>
                  <a:schemeClr val="accent6">
                    <a:lumMod val="50000"/>
                  </a:schemeClr>
                </a:solidFill>
                <a:sym typeface="Calisto MT" pitchFamily="18" charset="0"/>
              </a:rPr>
              <a:t>– </a:t>
            </a:r>
            <a:r>
              <a:rPr lang="zh-TW" altLang="en-US" i="1" dirty="0">
                <a:solidFill>
                  <a:schemeClr val="accent6">
                    <a:lumMod val="50000"/>
                  </a:schemeClr>
                </a:solidFill>
                <a:sym typeface="Calisto MT" pitchFamily="18" charset="0"/>
              </a:rPr>
              <a:t>開發並進入策略市場和國際合作，擴大全球市場佔有率</a:t>
            </a:r>
            <a:endParaRPr lang="en-US" altLang="zh-TW" i="1" dirty="0"/>
          </a:p>
          <a:p>
            <a:pPr marL="171450" indent="-171450" fontAlgn="auto">
              <a:spcBef>
                <a:spcPts val="0"/>
              </a:spcBef>
              <a:spcAft>
                <a:spcPts val="0"/>
              </a:spcAft>
              <a:buFont typeface="Wingdings" pitchFamily="2" charset="2"/>
              <a:buChar char="§"/>
              <a:defRPr/>
            </a:pPr>
            <a:r>
              <a:rPr lang="zh-TW" altLang="en-US" dirty="0">
                <a:solidFill>
                  <a:srgbClr val="990033"/>
                </a:solidFill>
              </a:rPr>
              <a:t>規避貿易壁壘或限制 </a:t>
            </a:r>
            <a:r>
              <a:rPr lang="en-US" altLang="zh-TW" dirty="0">
                <a:solidFill>
                  <a:srgbClr val="990033"/>
                </a:solidFill>
              </a:rPr>
              <a:t>– </a:t>
            </a:r>
            <a:r>
              <a:rPr lang="zh-TW" altLang="en-US" i="1" dirty="0">
                <a:solidFill>
                  <a:srgbClr val="990033"/>
                </a:solidFill>
              </a:rPr>
              <a:t>在海外設立工廠或操作可避免進口配額和關稅等壁壘和限制，並更好地控制海外的直接投資</a:t>
            </a:r>
            <a:endParaRPr lang="en-US" altLang="zh-TW" i="1" dirty="0">
              <a:solidFill>
                <a:srgbClr val="990033"/>
              </a:solidFill>
            </a:endParaRPr>
          </a:p>
          <a:p>
            <a:pPr marL="171450" indent="-171450" fontAlgn="auto">
              <a:spcBef>
                <a:spcPts val="0"/>
              </a:spcBef>
              <a:spcAft>
                <a:spcPts val="0"/>
              </a:spcAft>
              <a:buFont typeface="Wingdings" pitchFamily="2" charset="2"/>
              <a:buChar char="§"/>
              <a:defRPr/>
            </a:pPr>
            <a:r>
              <a:rPr lang="zh-TW" altLang="en-US" dirty="0"/>
              <a:t>有利的政府待遇 </a:t>
            </a:r>
            <a:r>
              <a:rPr lang="en-US" altLang="zh-TW" dirty="0"/>
              <a:t>– </a:t>
            </a:r>
            <a:r>
              <a:rPr lang="zh-TW" altLang="en-US" dirty="0"/>
              <a:t>一些發展中國家會提供稅務優惠和優惠稅率，以鼓勵外國公司於其國家投資</a:t>
            </a:r>
            <a:endParaRPr lang="en-US" altLang="zh-TW" b="1" dirty="0"/>
          </a:p>
        </p:txBody>
      </p:sp>
      <p:sp>
        <p:nvSpPr>
          <p:cNvPr id="1024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793E32B-59D5-451F-A2F1-37DDC787A7C2}" type="slidenum">
              <a:rPr lang="en-US" altLang="zh-HK"/>
              <a:pPr/>
              <a:t>4</a:t>
            </a:fld>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just" fontAlgn="auto" hangingPunct="0">
              <a:spcBef>
                <a:spcPts val="0"/>
              </a:spcBef>
              <a:spcAft>
                <a:spcPts val="0"/>
              </a:spcAft>
              <a:buFont typeface="+mj-lt"/>
              <a:buNone/>
              <a:defRPr/>
            </a:pPr>
            <a:r>
              <a:rPr lang="zh-TW" altLang="en-US" dirty="0"/>
              <a:t>許多大公司實際上是在一個無國界的世界中營運。跨國公司（</a:t>
            </a:r>
            <a:r>
              <a:rPr lang="en-US" altLang="zh-TW" dirty="0"/>
              <a:t>MNC</a:t>
            </a:r>
            <a:r>
              <a:rPr lang="zh-TW" altLang="en-US" dirty="0"/>
              <a:t>）在其所處國家以外的世界各地均有設施，在全球經營，為利潤、設施、銷售和服務作管理決定。跨國公司通常採取「放眼全球，本地行動」的做法。他們須應付不同的環境、經濟發展階段、法律和稅收制度，往往承受較高的政治風險。他們還須應付各種時區和地域的距離，管理由許多不同民族和文化組成的工作團隊。</a:t>
            </a:r>
            <a:r>
              <a:rPr lang="en-GB" dirty="0">
                <a:cs typeface="Times New Roman"/>
              </a:rPr>
              <a:t> </a:t>
            </a:r>
          </a:p>
          <a:p>
            <a:pPr algn="just" fontAlgn="auto" hangingPunct="0">
              <a:spcBef>
                <a:spcPts val="0"/>
              </a:spcBef>
              <a:spcAft>
                <a:spcPts val="0"/>
              </a:spcAft>
              <a:buFont typeface="+mj-lt"/>
              <a:buNone/>
              <a:defRPr/>
            </a:pPr>
            <a:endParaRPr lang="en-US" dirty="0">
              <a:cs typeface="Times New Roman"/>
            </a:endParaRPr>
          </a:p>
          <a:p>
            <a:pPr algn="just" fontAlgn="auto" hangingPunct="0">
              <a:lnSpc>
                <a:spcPts val="1700"/>
              </a:lnSpc>
              <a:spcBef>
                <a:spcPts val="0"/>
              </a:spcBef>
              <a:spcAft>
                <a:spcPts val="0"/>
              </a:spcAft>
              <a:defRPr/>
            </a:pPr>
            <a:r>
              <a:rPr lang="zh-TW" altLang="en-US" dirty="0">
                <a:solidFill>
                  <a:schemeClr val="accent6">
                    <a:lumMod val="50000"/>
                  </a:schemeClr>
                </a:solidFill>
              </a:rPr>
              <a:t>學生可以瀏覽長江和記實業有限公司的網站，尋找公司的全球足印。</a:t>
            </a:r>
            <a:r>
              <a:rPr lang="en-US" dirty="0">
                <a:cs typeface="Times New Roman"/>
              </a:rPr>
              <a:t>http://www.ckh.com.hk/en/businesses/global.php</a:t>
            </a:r>
          </a:p>
          <a:p>
            <a:pPr algn="just" fontAlgn="auto" hangingPunct="0">
              <a:lnSpc>
                <a:spcPts val="1700"/>
              </a:lnSpc>
              <a:spcBef>
                <a:spcPts val="0"/>
              </a:spcBef>
              <a:spcAft>
                <a:spcPts val="0"/>
              </a:spcAft>
              <a:defRPr/>
            </a:pPr>
            <a:endParaRPr lang="en-US" dirty="0">
              <a:cs typeface="Times New Roman"/>
            </a:endParaRPr>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1229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069D9B4-97DC-409B-A95F-4BA1245BB149}" type="slidenum">
              <a:rPr lang="en-US" altLang="zh-HK"/>
              <a:pPr/>
              <a:t>5</a:t>
            </a:fld>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HK" smtClean="0"/>
          </a:p>
        </p:txBody>
      </p:sp>
      <p:sp>
        <p:nvSpPr>
          <p:cNvPr id="1433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16ADD0B-A372-404C-9EDD-DEA6BD550367}" type="slidenum">
              <a:rPr lang="en-US" altLang="zh-HK"/>
              <a:pPr/>
              <a:t>6</a:t>
            </a:fld>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r>
              <a:rPr lang="zh-TW" altLang="en-US" smtClean="0">
                <a:solidFill>
                  <a:srgbClr val="C0504D"/>
                </a:solidFill>
              </a:rPr>
              <a:t>企業可以使用授權來迅速進入國際市場，但同時承受相對風險。</a:t>
            </a:r>
            <a:endParaRPr lang="en-US" altLang="zh-TW" smtClean="0">
              <a:solidFill>
                <a:srgbClr val="C0504D"/>
              </a:solidFill>
            </a:endParaRPr>
          </a:p>
          <a:p>
            <a:pPr marL="171450" indent="-171450">
              <a:spcBef>
                <a:spcPct val="0"/>
              </a:spcBef>
              <a:buFont typeface="Wingdings" panose="05000000000000000000" pitchFamily="2" charset="2"/>
              <a:buChar char="§"/>
            </a:pPr>
            <a:r>
              <a:rPr lang="zh-TW" altLang="en-US" smtClean="0">
                <a:solidFill>
                  <a:srgbClr val="C0504D"/>
                </a:solidFill>
              </a:rPr>
              <a:t>三麗鷗（授權人）作出授權及收取專利稅，允許外國企業（獲授權者）銷售其產品，或使用其知識產權（如版權、專利、商標）。</a:t>
            </a:r>
            <a:endParaRPr lang="en-US" altLang="zh-TW" smtClean="0">
              <a:solidFill>
                <a:srgbClr val="C0504D"/>
              </a:solidFill>
            </a:endParaRPr>
          </a:p>
          <a:p>
            <a:pPr marL="171450" indent="-171450">
              <a:lnSpc>
                <a:spcPts val="4400"/>
              </a:lnSpc>
              <a:spcBef>
                <a:spcPct val="0"/>
              </a:spcBef>
              <a:buFont typeface="Wingdings" panose="05000000000000000000" pitchFamily="2" charset="2"/>
              <a:buChar char="§"/>
            </a:pPr>
            <a:endParaRPr lang="en-US" altLang="zh-TW" smtClean="0">
              <a:solidFill>
                <a:srgbClr val="C0504D"/>
              </a:solidFill>
            </a:endParaRPr>
          </a:p>
          <a:p>
            <a:pPr marL="171450" indent="-171450">
              <a:lnSpc>
                <a:spcPts val="4400"/>
              </a:lnSpc>
              <a:spcBef>
                <a:spcPct val="0"/>
              </a:spcBef>
              <a:buFont typeface="Wingdings" panose="05000000000000000000" pitchFamily="2" charset="2"/>
              <a:buChar char="§"/>
            </a:pPr>
            <a:endParaRPr lang="en-US" altLang="zh-TW" sz="3200" smtClean="0">
              <a:solidFill>
                <a:srgbClr val="C0504D"/>
              </a:solidFill>
            </a:endParaRPr>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AD08632-82CA-4A52-90E6-CDA61803C3BE}" type="slidenum">
              <a:rPr lang="en-US" altLang="zh-HK"/>
              <a:pPr/>
              <a:t>7</a:t>
            </a:fld>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fontAlgn="auto">
              <a:spcBef>
                <a:spcPts val="0"/>
              </a:spcBef>
              <a:spcAft>
                <a:spcPts val="0"/>
              </a:spcAft>
              <a:buFont typeface="Wingdings" pitchFamily="2" charset="2"/>
              <a:buChar char="§"/>
              <a:defRPr/>
            </a:pPr>
            <a:r>
              <a:rPr lang="zh-TW" altLang="en-US" sz="1000" dirty="0">
                <a:solidFill>
                  <a:schemeClr val="accent2"/>
                </a:solidFill>
                <a:latin typeface="+mj-ea"/>
                <a:ea typeface="+mj-ea"/>
              </a:rPr>
              <a:t>組建合營企業是企業進入國際市場的常見方式。</a:t>
            </a:r>
            <a:endParaRPr lang="en-US" altLang="zh-TW" sz="1000" dirty="0">
              <a:solidFill>
                <a:schemeClr val="accent2"/>
              </a:solidFill>
              <a:latin typeface="+mj-ea"/>
              <a:ea typeface="+mj-ea"/>
            </a:endParaRPr>
          </a:p>
          <a:p>
            <a:pPr marL="171450" indent="-171450" fontAlgn="auto">
              <a:spcBef>
                <a:spcPts val="0"/>
              </a:spcBef>
              <a:spcAft>
                <a:spcPts val="0"/>
              </a:spcAft>
              <a:buFont typeface="Wingdings" pitchFamily="2" charset="2"/>
              <a:buChar char="§"/>
              <a:defRPr/>
            </a:pPr>
            <a:r>
              <a:rPr lang="zh-TW" altLang="en-US" sz="1000" dirty="0">
                <a:solidFill>
                  <a:schemeClr val="accent2"/>
                </a:solidFill>
                <a:latin typeface="+mj-ea"/>
                <a:ea typeface="+mj-ea"/>
              </a:rPr>
              <a:t>通過與本地企業的股權協議，他們可以在其他國家生產及</a:t>
            </a:r>
            <a:r>
              <a:rPr lang="en-US" altLang="zh-TW" sz="1000" dirty="0">
                <a:solidFill>
                  <a:schemeClr val="accent2"/>
                </a:solidFill>
                <a:latin typeface="+mj-ea"/>
                <a:ea typeface="+mj-ea"/>
              </a:rPr>
              <a:t>/</a:t>
            </a:r>
            <a:r>
              <a:rPr lang="zh-TW" altLang="en-US" sz="1000" dirty="0">
                <a:solidFill>
                  <a:schemeClr val="accent2"/>
                </a:solidFill>
                <a:latin typeface="+mj-ea"/>
                <a:ea typeface="+mj-ea"/>
              </a:rPr>
              <a:t>或銷售產品。</a:t>
            </a:r>
            <a:endParaRPr lang="en-US" altLang="zh-TW" sz="1000" dirty="0">
              <a:solidFill>
                <a:schemeClr val="accent2"/>
              </a:solidFill>
              <a:latin typeface="+mj-ea"/>
              <a:ea typeface="+mj-ea"/>
            </a:endParaRPr>
          </a:p>
          <a:p>
            <a:pPr marL="171450" indent="-171450" fontAlgn="auto">
              <a:spcBef>
                <a:spcPts val="0"/>
              </a:spcBef>
              <a:spcAft>
                <a:spcPts val="0"/>
              </a:spcAft>
              <a:buFont typeface="Wingdings" pitchFamily="2" charset="2"/>
              <a:buChar char="§"/>
              <a:defRPr/>
            </a:pPr>
            <a:r>
              <a:rPr lang="zh-TW" altLang="en-US" sz="1000" dirty="0">
                <a:solidFill>
                  <a:schemeClr val="accent2"/>
                </a:solidFill>
                <a:latin typeface="+mj-ea"/>
                <a:ea typeface="+mj-ea"/>
              </a:rPr>
              <a:t>風險、資本、專家經驗可以在「合作夥伴」間共享。</a:t>
            </a:r>
            <a:endParaRPr lang="en-US" altLang="zh-TW" sz="1000" dirty="0">
              <a:solidFill>
                <a:schemeClr val="accent2"/>
              </a:solidFill>
              <a:latin typeface="+mj-ea"/>
              <a:ea typeface="+mj-ea"/>
            </a:endParaRPr>
          </a:p>
          <a:p>
            <a:pPr marL="171450" indent="-171450" fontAlgn="auto">
              <a:spcBef>
                <a:spcPts val="0"/>
              </a:spcBef>
              <a:spcAft>
                <a:spcPts val="0"/>
              </a:spcAft>
              <a:buFont typeface="Wingdings" pitchFamily="2" charset="2"/>
              <a:buChar char="§"/>
              <a:defRPr/>
            </a:pPr>
            <a:endParaRPr lang="en-US" altLang="zh-TW" sz="1000" dirty="0">
              <a:solidFill>
                <a:schemeClr val="accent2"/>
              </a:solidFill>
              <a:latin typeface="+mj-ea"/>
              <a:ea typeface="+mj-ea"/>
            </a:endParaRPr>
          </a:p>
          <a:p>
            <a:pPr fontAlgn="auto">
              <a:lnSpc>
                <a:spcPts val="1600"/>
              </a:lnSpc>
              <a:spcBef>
                <a:spcPts val="0"/>
              </a:spcBef>
              <a:spcAft>
                <a:spcPts val="0"/>
              </a:spcAft>
              <a:defRPr/>
            </a:pPr>
            <a:r>
              <a:rPr lang="zh-TW" altLang="en-US" sz="1000" dirty="0">
                <a:latin typeface="+mj-ea"/>
                <a:ea typeface="+mj-ea"/>
              </a:rPr>
              <a:t>其他例子：</a:t>
            </a:r>
            <a:endParaRPr lang="en-US" altLang="zh-TW" sz="1000" dirty="0">
              <a:latin typeface="+mj-ea"/>
              <a:ea typeface="+mj-ea"/>
            </a:endParaRPr>
          </a:p>
          <a:p>
            <a:pPr fontAlgn="auto">
              <a:lnSpc>
                <a:spcPts val="1600"/>
              </a:lnSpc>
              <a:spcBef>
                <a:spcPts val="0"/>
              </a:spcBef>
              <a:spcAft>
                <a:spcPts val="0"/>
              </a:spcAft>
              <a:defRPr/>
            </a:pPr>
            <a:r>
              <a:rPr lang="zh-TW" altLang="en-US" sz="1000" dirty="0">
                <a:latin typeface="+mj-ea"/>
                <a:ea typeface="+mj-ea"/>
              </a:rPr>
              <a:t>德國汽車製造商寶馬週三表示，將在快速增長的中國市場顯著擴大經營，生產的車型數量增加一倍，與當地一個合作夥伴擴展聯盟</a:t>
            </a:r>
            <a:r>
              <a:rPr lang="en-US" altLang="zh-TW" sz="1000" dirty="0">
                <a:latin typeface="+mj-ea"/>
                <a:ea typeface="+mj-ea"/>
              </a:rPr>
              <a:t>......</a:t>
            </a:r>
            <a:r>
              <a:rPr lang="zh-TW" altLang="en-US" sz="1000" dirty="0">
                <a:latin typeface="+mj-ea"/>
                <a:ea typeface="+mj-ea"/>
              </a:rPr>
              <a:t>來源：紐約時報，</a:t>
            </a:r>
            <a:r>
              <a:rPr lang="en-US" altLang="zh-TW" sz="1000" dirty="0">
                <a:latin typeface="+mj-ea"/>
                <a:ea typeface="+mj-ea"/>
              </a:rPr>
              <a:t>2014</a:t>
            </a:r>
            <a:r>
              <a:rPr lang="zh-TW" altLang="en-US" sz="1000" dirty="0">
                <a:latin typeface="+mj-ea"/>
                <a:ea typeface="+mj-ea"/>
              </a:rPr>
              <a:t>年</a:t>
            </a:r>
            <a:r>
              <a:rPr lang="en-US" altLang="zh-TW" sz="1000" dirty="0">
                <a:latin typeface="+mj-ea"/>
                <a:ea typeface="+mj-ea"/>
              </a:rPr>
              <a:t>7</a:t>
            </a:r>
            <a:r>
              <a:rPr lang="zh-TW" altLang="en-US" sz="1000" dirty="0">
                <a:latin typeface="+mj-ea"/>
                <a:ea typeface="+mj-ea"/>
              </a:rPr>
              <a:t>月</a:t>
            </a:r>
            <a:r>
              <a:rPr lang="en-US" altLang="zh-TW" sz="1000" dirty="0">
                <a:latin typeface="+mj-ea"/>
                <a:ea typeface="+mj-ea"/>
              </a:rPr>
              <a:t>16</a:t>
            </a:r>
            <a:r>
              <a:rPr lang="zh-TW" altLang="en-US" sz="1000" dirty="0">
                <a:latin typeface="+mj-ea"/>
                <a:ea typeface="+mj-ea"/>
              </a:rPr>
              <a:t>日</a:t>
            </a:r>
            <a:endParaRPr lang="en-US" altLang="zh-TW" sz="1000" dirty="0">
              <a:latin typeface="+mj-ea"/>
              <a:ea typeface="+mj-ea"/>
            </a:endParaRPr>
          </a:p>
          <a:p>
            <a:pPr fontAlgn="auto">
              <a:lnSpc>
                <a:spcPts val="1600"/>
              </a:lnSpc>
              <a:spcBef>
                <a:spcPts val="0"/>
              </a:spcBef>
              <a:spcAft>
                <a:spcPts val="0"/>
              </a:spcAft>
              <a:defRPr/>
            </a:pPr>
            <a:endParaRPr lang="en-US" sz="1000" dirty="0">
              <a:solidFill>
                <a:srgbClr val="C00000"/>
              </a:solidFill>
              <a:latin typeface="+mj-ea"/>
              <a:ea typeface="+mj-ea"/>
            </a:endParaRPr>
          </a:p>
          <a:p>
            <a:pPr fontAlgn="auto">
              <a:spcBef>
                <a:spcPts val="0"/>
              </a:spcBef>
              <a:spcAft>
                <a:spcPts val="0"/>
              </a:spcAft>
              <a:defRPr/>
            </a:pPr>
            <a:r>
              <a:rPr lang="zh-TW" altLang="en-US" sz="1000" dirty="0">
                <a:latin typeface="+mj-ea"/>
                <a:ea typeface="+mj-ea"/>
              </a:rPr>
              <a:t>寶馬和華晨中國</a:t>
            </a:r>
            <a:r>
              <a:rPr lang="en-US" sz="1000" dirty="0" err="1">
                <a:latin typeface="+mj-ea"/>
                <a:ea typeface="+mj-ea"/>
              </a:rPr>
              <a:t>汽車集團控股有限公司</a:t>
            </a:r>
            <a:r>
              <a:rPr lang="zh-TW" altLang="en-US" sz="1000" dirty="0">
                <a:latin typeface="+mj-ea"/>
                <a:ea typeface="+mj-ea"/>
              </a:rPr>
              <a:t>組成合營企業，名為華晨寶馬汽車有限公司。</a:t>
            </a:r>
            <a:endParaRPr lang="en-US" altLang="zh-TW" sz="1000" dirty="0">
              <a:solidFill>
                <a:schemeClr val="accent2"/>
              </a:solidFill>
              <a:latin typeface="+mj-ea"/>
              <a:ea typeface="+mj-ea"/>
            </a:endParaRPr>
          </a:p>
          <a:p>
            <a:pPr marL="171450" indent="-171450" fontAlgn="auto">
              <a:spcBef>
                <a:spcPts val="0"/>
              </a:spcBef>
              <a:spcAft>
                <a:spcPts val="0"/>
              </a:spcAft>
              <a:buFont typeface="Wingdings" pitchFamily="2" charset="2"/>
              <a:buChar char="§"/>
              <a:defRPr/>
            </a:pPr>
            <a:endParaRPr lang="en-US" dirty="0"/>
          </a:p>
        </p:txBody>
      </p:sp>
      <p:sp>
        <p:nvSpPr>
          <p:cNvPr id="1843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A09166C-BADC-49A7-A7D2-79BE04440188}" type="slidenum">
              <a:rPr lang="en-US" altLang="zh-HK"/>
              <a:pPr/>
              <a:t>8</a:t>
            </a:fld>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 typeface="Wingdings" panose="05000000000000000000" pitchFamily="2" charset="2"/>
              <a:buChar char="§"/>
            </a:pPr>
            <a:r>
              <a:rPr lang="zh-TW" altLang="en-US" smtClean="0">
                <a:solidFill>
                  <a:schemeClr val="accent2"/>
                </a:solidFill>
              </a:rPr>
              <a:t>特許權類似授權，是擴大海外業務的另一種流行方式。</a:t>
            </a:r>
            <a:endParaRPr lang="en-US" altLang="zh-TW" smtClean="0">
              <a:solidFill>
                <a:schemeClr val="accent2"/>
              </a:solidFill>
            </a:endParaRPr>
          </a:p>
          <a:p>
            <a:pPr marL="171450" indent="-171450">
              <a:spcBef>
                <a:spcPct val="0"/>
              </a:spcBef>
              <a:buFont typeface="Wingdings" panose="05000000000000000000" pitchFamily="2" charset="2"/>
              <a:buChar char="§"/>
            </a:pPr>
            <a:r>
              <a:rPr lang="zh-TW" altLang="en-US" smtClean="0">
                <a:solidFill>
                  <a:schemeClr val="accent2"/>
                </a:solidFill>
              </a:rPr>
              <a:t>跨國公司</a:t>
            </a:r>
            <a:r>
              <a:rPr lang="en-US" altLang="zh-TW" smtClean="0">
                <a:solidFill>
                  <a:schemeClr val="accent2"/>
                </a:solidFill>
              </a:rPr>
              <a:t> (</a:t>
            </a:r>
            <a:r>
              <a:rPr lang="zh-TW" altLang="en-US" smtClean="0">
                <a:solidFill>
                  <a:schemeClr val="accent2"/>
                </a:solidFill>
              </a:rPr>
              <a:t>特許權擁有人</a:t>
            </a:r>
            <a:r>
              <a:rPr lang="en-US" altLang="zh-TW" smtClean="0">
                <a:solidFill>
                  <a:schemeClr val="accent2"/>
                </a:solidFill>
              </a:rPr>
              <a:t>) </a:t>
            </a:r>
            <a:r>
              <a:rPr lang="zh-TW" altLang="en-US" smtClean="0">
                <a:solidFill>
                  <a:schemeClr val="accent2"/>
                </a:solidFill>
              </a:rPr>
              <a:t>向其他外國公司 </a:t>
            </a:r>
            <a:r>
              <a:rPr lang="en-US" altLang="zh-TW" smtClean="0">
                <a:solidFill>
                  <a:schemeClr val="accent2"/>
                </a:solidFill>
              </a:rPr>
              <a:t>(</a:t>
            </a:r>
            <a:r>
              <a:rPr lang="zh-TW" altLang="en-US" smtClean="0">
                <a:solidFill>
                  <a:schemeClr val="accent2"/>
                </a:solidFill>
              </a:rPr>
              <a:t>特許權使用人</a:t>
            </a:r>
            <a:r>
              <a:rPr lang="en-US" altLang="zh-TW" smtClean="0">
                <a:solidFill>
                  <a:schemeClr val="accent2"/>
                </a:solidFill>
              </a:rPr>
              <a:t>) </a:t>
            </a:r>
            <a:r>
              <a:rPr lang="zh-TW" altLang="en-US" smtClean="0">
                <a:solidFill>
                  <a:schemeClr val="accent2"/>
                </a:solidFill>
              </a:rPr>
              <a:t>授權，容許特許權使用人在他們的國家推銷跨國公司的產品，使用其品牌和規定的標準。</a:t>
            </a:r>
            <a:endParaRPr lang="en-US" altLang="zh-TW" smtClean="0">
              <a:solidFill>
                <a:schemeClr val="accent2"/>
              </a:solidFill>
            </a:endParaRPr>
          </a:p>
          <a:p>
            <a:pPr marL="171450" indent="-171450">
              <a:spcBef>
                <a:spcPct val="0"/>
              </a:spcBef>
              <a:buFont typeface="Wingdings" panose="05000000000000000000" pitchFamily="2" charset="2"/>
              <a:buChar char="§"/>
            </a:pPr>
            <a:r>
              <a:rPr lang="zh-TW" altLang="en-US" smtClean="0">
                <a:solidFill>
                  <a:schemeClr val="accent2"/>
                </a:solidFill>
              </a:rPr>
              <a:t>特許權使用人在特許權擁有人的支持下負責所有業務，使用特許權擁有人已建立的商業模式</a:t>
            </a:r>
            <a:r>
              <a:rPr lang="en-US" altLang="zh-TW" smtClean="0">
                <a:solidFill>
                  <a:schemeClr val="accent2"/>
                </a:solidFill>
              </a:rPr>
              <a:t>/</a:t>
            </a:r>
            <a:r>
              <a:rPr lang="zh-TW" altLang="en-US" smtClean="0">
                <a:solidFill>
                  <a:schemeClr val="accent2"/>
                </a:solidFill>
              </a:rPr>
              <a:t>操作模式。</a:t>
            </a:r>
            <a:endParaRPr lang="en-US" altLang="zh-TW" smtClean="0">
              <a:solidFill>
                <a:schemeClr val="accent2"/>
              </a:solidFill>
            </a:endParaRPr>
          </a:p>
          <a:p>
            <a:pPr marL="171450" indent="-171450">
              <a:spcBef>
                <a:spcPct val="0"/>
              </a:spcBef>
              <a:buFont typeface="Wingdings" panose="05000000000000000000" pitchFamily="2" charset="2"/>
              <a:buChar char="§"/>
            </a:pPr>
            <a:r>
              <a:rPr lang="zh-TW" altLang="en-US" smtClean="0">
                <a:solidFill>
                  <a:schemeClr val="accent2"/>
                </a:solidFill>
              </a:rPr>
              <a:t>同授權一樣，特許權擁有人將收取特許權使用人專利稅和其他費用。</a:t>
            </a:r>
            <a:endParaRPr lang="en-US" altLang="zh-TW" smtClean="0">
              <a:solidFill>
                <a:schemeClr val="accent2"/>
              </a:solidFill>
            </a:endParaRPr>
          </a:p>
          <a:p>
            <a:pPr marL="171450" indent="-171450">
              <a:spcBef>
                <a:spcPct val="0"/>
              </a:spcBef>
              <a:buFont typeface="Wingdings" panose="05000000000000000000" pitchFamily="2" charset="2"/>
              <a:buChar char="§"/>
            </a:pPr>
            <a:r>
              <a:rPr lang="zh-TW" altLang="en-US" smtClean="0">
                <a:solidFill>
                  <a:schemeClr val="accent2"/>
                </a:solidFill>
              </a:rPr>
              <a:t>一些香港的企業，例如珠寶連鎖店在內地招募特許權使用人，以便在內地拓展業務。</a:t>
            </a:r>
            <a:endParaRPr lang="en-US" altLang="en-US" smtClean="0"/>
          </a:p>
        </p:txBody>
      </p:sp>
      <p:sp>
        <p:nvSpPr>
          <p:cNvPr id="2048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9F6422E-487E-4360-8BFB-CC6B9F09427D}" type="slidenum">
              <a:rPr lang="en-US" altLang="zh-HK"/>
              <a:pPr/>
              <a:t>9</a:t>
            </a:fld>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7BFEDD7-9530-4791-B8BF-DCBBFD45043B}"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F3FA34CA-52D4-4C42-96A5-3568CA0495C4}" type="slidenum">
              <a:rPr lang="en-US" altLang="zh-HK"/>
              <a:pPr/>
              <a:t>‹#›</a:t>
            </a:fld>
            <a:endParaRPr lang="en-US" altLang="zh-HK"/>
          </a:p>
        </p:txBody>
      </p:sp>
    </p:spTree>
    <p:extLst>
      <p:ext uri="{BB962C8B-B14F-4D97-AF65-F5344CB8AC3E}">
        <p14:creationId xmlns:p14="http://schemas.microsoft.com/office/powerpoint/2010/main" val="173194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8AB05A4-A5E6-45C7-BAF6-2D2F4600F75E}"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FDA31AEC-BF2B-4B72-823D-619626C3C7AF}" type="slidenum">
              <a:rPr lang="en-US" altLang="zh-HK"/>
              <a:pPr/>
              <a:t>‹#›</a:t>
            </a:fld>
            <a:endParaRPr lang="en-US" altLang="zh-HK"/>
          </a:p>
        </p:txBody>
      </p:sp>
    </p:spTree>
    <p:extLst>
      <p:ext uri="{BB962C8B-B14F-4D97-AF65-F5344CB8AC3E}">
        <p14:creationId xmlns:p14="http://schemas.microsoft.com/office/powerpoint/2010/main" val="233994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7259E1B-A159-49D4-A9F7-394C83590EAB}"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B6477047-E241-42B3-9076-997139A16096}" type="slidenum">
              <a:rPr lang="en-US" altLang="zh-HK"/>
              <a:pPr/>
              <a:t>‹#›</a:t>
            </a:fld>
            <a:endParaRPr lang="en-US" altLang="zh-HK"/>
          </a:p>
        </p:txBody>
      </p:sp>
    </p:spTree>
    <p:extLst>
      <p:ext uri="{BB962C8B-B14F-4D97-AF65-F5344CB8AC3E}">
        <p14:creationId xmlns:p14="http://schemas.microsoft.com/office/powerpoint/2010/main" val="25497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061451D-CFF8-4758-B766-315EAC681E78}"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73C5C39D-1B3A-44A8-9382-642DDE4BE8B1}" type="slidenum">
              <a:rPr lang="en-US" altLang="zh-HK"/>
              <a:pPr/>
              <a:t>‹#›</a:t>
            </a:fld>
            <a:endParaRPr lang="en-US" altLang="zh-HK"/>
          </a:p>
        </p:txBody>
      </p:sp>
    </p:spTree>
    <p:extLst>
      <p:ext uri="{BB962C8B-B14F-4D97-AF65-F5344CB8AC3E}">
        <p14:creationId xmlns:p14="http://schemas.microsoft.com/office/powerpoint/2010/main" val="389707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35316EC-72F6-4C77-B57E-11293F2C0B5D}" type="datetime1">
              <a:rPr lang="en-US" altLang="zh-HK"/>
              <a:pPr/>
              <a:t>3/20/2024</a:t>
            </a:fld>
            <a:endParaRPr lang="en-US" altLang="zh-HK"/>
          </a:p>
        </p:txBody>
      </p:sp>
      <p:sp>
        <p:nvSpPr>
          <p:cNvPr id="5" name="Footer Placeholder 4"/>
          <p:cNvSpPr>
            <a:spLocks noGrp="1"/>
          </p:cNvSpPr>
          <p:nvPr>
            <p:ph type="ftr" sz="quarter" idx="11"/>
          </p:nvPr>
        </p:nvSpPr>
        <p:spPr/>
        <p:txBody>
          <a:bodyPr/>
          <a:lstStyle>
            <a:lvl1pPr>
              <a:defRPr/>
            </a:lvl1pPr>
          </a:lstStyle>
          <a:p>
            <a:endParaRPr lang="en-US" altLang="zh-HK"/>
          </a:p>
        </p:txBody>
      </p:sp>
      <p:sp>
        <p:nvSpPr>
          <p:cNvPr id="6" name="Slide Number Placeholder 5"/>
          <p:cNvSpPr>
            <a:spLocks noGrp="1"/>
          </p:cNvSpPr>
          <p:nvPr>
            <p:ph type="sldNum" sz="quarter" idx="12"/>
          </p:nvPr>
        </p:nvSpPr>
        <p:spPr/>
        <p:txBody>
          <a:bodyPr/>
          <a:lstStyle>
            <a:lvl1pPr>
              <a:defRPr/>
            </a:lvl1pPr>
          </a:lstStyle>
          <a:p>
            <a:fld id="{55DC3999-7868-48A2-8DAC-79B65405C8CA}" type="slidenum">
              <a:rPr lang="en-US" altLang="zh-HK"/>
              <a:pPr/>
              <a:t>‹#›</a:t>
            </a:fld>
            <a:endParaRPr lang="en-US" altLang="zh-HK"/>
          </a:p>
        </p:txBody>
      </p:sp>
    </p:spTree>
    <p:extLst>
      <p:ext uri="{BB962C8B-B14F-4D97-AF65-F5344CB8AC3E}">
        <p14:creationId xmlns:p14="http://schemas.microsoft.com/office/powerpoint/2010/main" val="384929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078DBD9-C479-4222-B014-EBB9088C089C}"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89AEE5C8-A14E-4A9B-AD60-A42FAC83A217}" type="slidenum">
              <a:rPr lang="en-US" altLang="zh-HK"/>
              <a:pPr/>
              <a:t>‹#›</a:t>
            </a:fld>
            <a:endParaRPr lang="en-US" altLang="zh-HK"/>
          </a:p>
        </p:txBody>
      </p:sp>
    </p:spTree>
    <p:extLst>
      <p:ext uri="{BB962C8B-B14F-4D97-AF65-F5344CB8AC3E}">
        <p14:creationId xmlns:p14="http://schemas.microsoft.com/office/powerpoint/2010/main" val="253323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F4B8F01B-4F55-4172-9E70-47B6BEC22026}" type="datetime1">
              <a:rPr lang="en-US" altLang="zh-HK"/>
              <a:pPr/>
              <a:t>3/20/2024</a:t>
            </a:fld>
            <a:endParaRPr lang="en-US" altLang="zh-HK"/>
          </a:p>
        </p:txBody>
      </p:sp>
      <p:sp>
        <p:nvSpPr>
          <p:cNvPr id="8" name="Footer Placeholder 4"/>
          <p:cNvSpPr>
            <a:spLocks noGrp="1"/>
          </p:cNvSpPr>
          <p:nvPr>
            <p:ph type="ftr" sz="quarter" idx="11"/>
          </p:nvPr>
        </p:nvSpPr>
        <p:spPr/>
        <p:txBody>
          <a:bodyPr/>
          <a:lstStyle>
            <a:lvl1pPr>
              <a:defRPr/>
            </a:lvl1pPr>
          </a:lstStyle>
          <a:p>
            <a:endParaRPr lang="en-US" altLang="zh-HK"/>
          </a:p>
        </p:txBody>
      </p:sp>
      <p:sp>
        <p:nvSpPr>
          <p:cNvPr id="9" name="Slide Number Placeholder 5"/>
          <p:cNvSpPr>
            <a:spLocks noGrp="1"/>
          </p:cNvSpPr>
          <p:nvPr>
            <p:ph type="sldNum" sz="quarter" idx="12"/>
          </p:nvPr>
        </p:nvSpPr>
        <p:spPr/>
        <p:txBody>
          <a:bodyPr/>
          <a:lstStyle>
            <a:lvl1pPr>
              <a:defRPr/>
            </a:lvl1pPr>
          </a:lstStyle>
          <a:p>
            <a:fld id="{8C7AB6C9-0AD7-4EAC-8699-00BF7DCA2CCA}" type="slidenum">
              <a:rPr lang="en-US" altLang="zh-HK"/>
              <a:pPr/>
              <a:t>‹#›</a:t>
            </a:fld>
            <a:endParaRPr lang="en-US" altLang="zh-HK"/>
          </a:p>
        </p:txBody>
      </p:sp>
    </p:spTree>
    <p:extLst>
      <p:ext uri="{BB962C8B-B14F-4D97-AF65-F5344CB8AC3E}">
        <p14:creationId xmlns:p14="http://schemas.microsoft.com/office/powerpoint/2010/main" val="47359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D6969AC-8580-4C0C-B418-DC9F4F27A395}" type="datetime1">
              <a:rPr lang="en-US" altLang="zh-HK"/>
              <a:pPr/>
              <a:t>3/20/2024</a:t>
            </a:fld>
            <a:endParaRPr lang="en-US" altLang="zh-HK"/>
          </a:p>
        </p:txBody>
      </p:sp>
      <p:sp>
        <p:nvSpPr>
          <p:cNvPr id="4" name="Footer Placeholder 4"/>
          <p:cNvSpPr>
            <a:spLocks noGrp="1"/>
          </p:cNvSpPr>
          <p:nvPr>
            <p:ph type="ftr" sz="quarter" idx="11"/>
          </p:nvPr>
        </p:nvSpPr>
        <p:spPr/>
        <p:txBody>
          <a:bodyPr/>
          <a:lstStyle>
            <a:lvl1pPr>
              <a:defRPr/>
            </a:lvl1pPr>
          </a:lstStyle>
          <a:p>
            <a:endParaRPr lang="en-US" altLang="zh-HK"/>
          </a:p>
        </p:txBody>
      </p:sp>
      <p:sp>
        <p:nvSpPr>
          <p:cNvPr id="5" name="Slide Number Placeholder 5"/>
          <p:cNvSpPr>
            <a:spLocks noGrp="1"/>
          </p:cNvSpPr>
          <p:nvPr>
            <p:ph type="sldNum" sz="quarter" idx="12"/>
          </p:nvPr>
        </p:nvSpPr>
        <p:spPr/>
        <p:txBody>
          <a:bodyPr/>
          <a:lstStyle>
            <a:lvl1pPr>
              <a:defRPr/>
            </a:lvl1pPr>
          </a:lstStyle>
          <a:p>
            <a:fld id="{6F917714-097F-4B12-89AC-46838F6E69CF}" type="slidenum">
              <a:rPr lang="en-US" altLang="zh-HK"/>
              <a:pPr/>
              <a:t>‹#›</a:t>
            </a:fld>
            <a:endParaRPr lang="en-US" altLang="zh-HK"/>
          </a:p>
        </p:txBody>
      </p:sp>
    </p:spTree>
    <p:extLst>
      <p:ext uri="{BB962C8B-B14F-4D97-AF65-F5344CB8AC3E}">
        <p14:creationId xmlns:p14="http://schemas.microsoft.com/office/powerpoint/2010/main" val="131302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9C2D6B4-62C7-43AA-9CE5-2A0B5F2B87E0}" type="datetime1">
              <a:rPr lang="en-US" altLang="zh-HK"/>
              <a:pPr/>
              <a:t>3/20/2024</a:t>
            </a:fld>
            <a:endParaRPr lang="en-US" altLang="zh-HK"/>
          </a:p>
        </p:txBody>
      </p:sp>
      <p:sp>
        <p:nvSpPr>
          <p:cNvPr id="3" name="Footer Placeholder 4"/>
          <p:cNvSpPr>
            <a:spLocks noGrp="1"/>
          </p:cNvSpPr>
          <p:nvPr>
            <p:ph type="ftr" sz="quarter" idx="11"/>
          </p:nvPr>
        </p:nvSpPr>
        <p:spPr/>
        <p:txBody>
          <a:bodyPr/>
          <a:lstStyle>
            <a:lvl1pPr>
              <a:defRPr/>
            </a:lvl1pPr>
          </a:lstStyle>
          <a:p>
            <a:endParaRPr lang="en-US" altLang="zh-HK"/>
          </a:p>
        </p:txBody>
      </p:sp>
      <p:sp>
        <p:nvSpPr>
          <p:cNvPr id="4" name="Slide Number Placeholder 5"/>
          <p:cNvSpPr>
            <a:spLocks noGrp="1"/>
          </p:cNvSpPr>
          <p:nvPr>
            <p:ph type="sldNum" sz="quarter" idx="12"/>
          </p:nvPr>
        </p:nvSpPr>
        <p:spPr/>
        <p:txBody>
          <a:bodyPr/>
          <a:lstStyle>
            <a:lvl1pPr>
              <a:defRPr/>
            </a:lvl1pPr>
          </a:lstStyle>
          <a:p>
            <a:fld id="{547D91CF-DC68-4FBD-B82E-35A692EAD4E1}" type="slidenum">
              <a:rPr lang="en-US" altLang="zh-HK"/>
              <a:pPr/>
              <a:t>‹#›</a:t>
            </a:fld>
            <a:endParaRPr lang="en-US" altLang="zh-HK"/>
          </a:p>
        </p:txBody>
      </p:sp>
    </p:spTree>
    <p:extLst>
      <p:ext uri="{BB962C8B-B14F-4D97-AF65-F5344CB8AC3E}">
        <p14:creationId xmlns:p14="http://schemas.microsoft.com/office/powerpoint/2010/main" val="178964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D24D69B4-9C27-4066-9770-365738ED78FC}"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D4A59168-C267-44D5-8199-5472BB327C7C}" type="slidenum">
              <a:rPr lang="en-US" altLang="zh-HK"/>
              <a:pPr/>
              <a:t>‹#›</a:t>
            </a:fld>
            <a:endParaRPr lang="en-US" altLang="zh-HK"/>
          </a:p>
        </p:txBody>
      </p:sp>
    </p:spTree>
    <p:extLst>
      <p:ext uri="{BB962C8B-B14F-4D97-AF65-F5344CB8AC3E}">
        <p14:creationId xmlns:p14="http://schemas.microsoft.com/office/powerpoint/2010/main" val="3475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13E3E53-6CCC-4EDA-8D16-AC4B52F6C286}" type="datetime1">
              <a:rPr lang="en-US" altLang="zh-HK"/>
              <a:pPr/>
              <a:t>3/20/2024</a:t>
            </a:fld>
            <a:endParaRPr lang="en-US" altLang="zh-HK"/>
          </a:p>
        </p:txBody>
      </p:sp>
      <p:sp>
        <p:nvSpPr>
          <p:cNvPr id="6" name="Footer Placeholder 4"/>
          <p:cNvSpPr>
            <a:spLocks noGrp="1"/>
          </p:cNvSpPr>
          <p:nvPr>
            <p:ph type="ftr" sz="quarter" idx="11"/>
          </p:nvPr>
        </p:nvSpPr>
        <p:spPr/>
        <p:txBody>
          <a:bodyPr/>
          <a:lstStyle>
            <a:lvl1pPr>
              <a:defRPr/>
            </a:lvl1pPr>
          </a:lstStyle>
          <a:p>
            <a:endParaRPr lang="en-US" altLang="zh-HK"/>
          </a:p>
        </p:txBody>
      </p:sp>
      <p:sp>
        <p:nvSpPr>
          <p:cNvPr id="7" name="Slide Number Placeholder 5"/>
          <p:cNvSpPr>
            <a:spLocks noGrp="1"/>
          </p:cNvSpPr>
          <p:nvPr>
            <p:ph type="sldNum" sz="quarter" idx="12"/>
          </p:nvPr>
        </p:nvSpPr>
        <p:spPr/>
        <p:txBody>
          <a:bodyPr/>
          <a:lstStyle>
            <a:lvl1pPr>
              <a:defRPr/>
            </a:lvl1pPr>
          </a:lstStyle>
          <a:p>
            <a:fld id="{F57D1333-EEB7-4D7E-9320-A648CD28613B}" type="slidenum">
              <a:rPr lang="en-US" altLang="zh-HK"/>
              <a:pPr/>
              <a:t>‹#›</a:t>
            </a:fld>
            <a:endParaRPr lang="en-US" altLang="zh-HK"/>
          </a:p>
        </p:txBody>
      </p:sp>
    </p:spTree>
    <p:extLst>
      <p:ext uri="{BB962C8B-B14F-4D97-AF65-F5344CB8AC3E}">
        <p14:creationId xmlns:p14="http://schemas.microsoft.com/office/powerpoint/2010/main" val="226460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C4C541CB-F6F5-454D-B2F9-56754C46DCF7}" type="datetime1">
              <a:rPr lang="en-US" altLang="zh-HK"/>
              <a:pPr/>
              <a:t>3/20/2024</a:t>
            </a:fld>
            <a:endParaRPr lang="en-US" altLang="zh-HK"/>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zh-H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36A20BC-E3C4-4316-B847-EAFF415BD75E}" type="slidenum">
              <a:rPr lang="en-US" altLang="zh-HK"/>
              <a:pPr/>
              <a:t>‹#›</a:t>
            </a:fld>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cdn3.scmp.com/sites/default/files/styles/980w/public/2014/02/18/beijingmall_reut.jpg?itok=CL8sIl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hyperlink" Target="http://cdn3.scmp.com/sites/default/files/styles/980w/public/2014/02/18/beijingmall_reut.jpg?itok=CL8sIlTM" TargetMode="External"/><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static.hkej.com/hkej/images/2015/12/10/1200534_634345a929bf07759179c76a5487821d.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28600"/>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Diagram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800" y="2349500"/>
            <a:ext cx="6045200" cy="31369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434BD92-3851-44B4-91B0-A1075C902293}" type="slidenum">
              <a:rPr lang="en-US" altLang="zh-HK">
                <a:solidFill>
                  <a:srgbClr val="898989"/>
                </a:solidFill>
              </a:rPr>
              <a:pPr/>
              <a:t>1</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4" descr="http://i.ce.cn/english/Insight/201310/23/W0201310235759322049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5" y="3324225"/>
            <a:ext cx="36766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1406525"/>
            <a:ext cx="6477000" cy="1384300"/>
          </a:xfrm>
          <a:prstGeom prst="rect">
            <a:avLst/>
          </a:prstGeom>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sz="2800" b="1" u="sng">
                <a:solidFill>
                  <a:srgbClr val="C00000"/>
                </a:solidFill>
              </a:rPr>
              <a:t>4. </a:t>
            </a:r>
            <a:r>
              <a:rPr lang="zh-HK" altLang="en-US" sz="2800" b="1" u="sng">
                <a:solidFill>
                  <a:srgbClr val="C00000"/>
                </a:solidFill>
              </a:rPr>
              <a:t>戰略聯盟</a:t>
            </a:r>
            <a:endParaRPr lang="en-US" altLang="en-US" sz="3200" b="1">
              <a:solidFill>
                <a:srgbClr val="984807"/>
              </a:solidFill>
            </a:endParaRPr>
          </a:p>
          <a:p>
            <a:pPr eaLnBrk="1" hangingPunct="1"/>
            <a:r>
              <a:rPr lang="zh-TW" altLang="en-US" sz="2800" b="1">
                <a:solidFill>
                  <a:srgbClr val="984807"/>
                </a:solidFill>
              </a:rPr>
              <a:t>例如：華潤創業和</a:t>
            </a:r>
            <a:r>
              <a:rPr lang="en-US" altLang="zh-TW" sz="2800" b="1">
                <a:solidFill>
                  <a:srgbClr val="984807"/>
                </a:solidFill>
              </a:rPr>
              <a:t>Tesco</a:t>
            </a:r>
            <a:r>
              <a:rPr lang="zh-TW" altLang="en-US" sz="2800" b="1">
                <a:solidFill>
                  <a:srgbClr val="984807"/>
                </a:solidFill>
              </a:rPr>
              <a:t>攜手為零售的突破</a:t>
            </a:r>
            <a:r>
              <a:rPr lang="en-US" altLang="zh-TW" sz="2800" b="1">
                <a:solidFill>
                  <a:srgbClr val="984807"/>
                </a:solidFill>
              </a:rPr>
              <a:t>......</a:t>
            </a:r>
            <a:endParaRPr lang="en-US" altLang="zh-HK" sz="2800" b="1">
              <a:solidFill>
                <a:srgbClr val="984807"/>
              </a:solidFill>
            </a:endParaRPr>
          </a:p>
        </p:txBody>
      </p:sp>
      <p:sp>
        <p:nvSpPr>
          <p:cNvPr id="6" name="Rectangle 5"/>
          <p:cNvSpPr/>
          <p:nvPr/>
        </p:nvSpPr>
        <p:spPr>
          <a:xfrm>
            <a:off x="4468813" y="3741738"/>
            <a:ext cx="4191000" cy="1200150"/>
          </a:xfrm>
          <a:prstGeom prst="rect">
            <a:avLst/>
          </a:prstGeom>
          <a:solidFill>
            <a:schemeClr val="accent2">
              <a:lumMod val="20000"/>
              <a:lumOff val="80000"/>
            </a:schemeClr>
          </a:solidFill>
        </p:spPr>
        <p:txBody>
          <a:bodyPr>
            <a:spAutoFit/>
          </a:bodyPr>
          <a:lstStyle/>
          <a:p>
            <a:pPr eaLnBrk="1" fontAlgn="auto" hangingPunct="1">
              <a:spcBef>
                <a:spcPts val="0"/>
              </a:spcBef>
              <a:spcAft>
                <a:spcPts val="0"/>
              </a:spcAft>
              <a:defRPr/>
            </a:pPr>
            <a:r>
              <a:rPr lang="en-US" b="1" dirty="0">
                <a:latin typeface="+mn-lt"/>
              </a:rPr>
              <a:t>…..</a:t>
            </a:r>
            <a:r>
              <a:rPr lang="zh-TW" altLang="en-US" b="1" dirty="0">
                <a:latin typeface="+mn-lt"/>
              </a:rPr>
              <a:t>華潤和</a:t>
            </a:r>
            <a:r>
              <a:rPr lang="en-US" altLang="zh-TW" b="1" dirty="0">
                <a:latin typeface="+mn-lt"/>
              </a:rPr>
              <a:t>Tesco</a:t>
            </a:r>
            <a:r>
              <a:rPr lang="zh-TW" altLang="en-US" b="1" dirty="0">
                <a:latin typeface="+mn-lt"/>
              </a:rPr>
              <a:t>之間的聯盟震撼市場。雙方各有打算：前者意圖增加市場佔有率，後者則希望加速本地化進程。類似的合作以後可能經常出現在零售業領域。</a:t>
            </a:r>
            <a:endParaRPr lang="en-US" b="1" dirty="0">
              <a:latin typeface="+mn-lt"/>
            </a:endParaRPr>
          </a:p>
        </p:txBody>
      </p:sp>
      <p:sp>
        <p:nvSpPr>
          <p:cNvPr id="7" name="TextBox 6"/>
          <p:cNvSpPr txBox="1"/>
          <p:nvPr/>
        </p:nvSpPr>
        <p:spPr>
          <a:xfrm>
            <a:off x="4621213" y="6167438"/>
            <a:ext cx="4038600" cy="339725"/>
          </a:xfrm>
          <a:prstGeom prst="rect">
            <a:avLst/>
          </a:prstGeom>
          <a:noFill/>
        </p:spPr>
        <p:txBody>
          <a:bodyPr>
            <a:spAutoFit/>
          </a:bodyPr>
          <a:lstStyle/>
          <a:p>
            <a:pPr eaLnBrk="1" fontAlgn="auto" hangingPunct="1">
              <a:spcBef>
                <a:spcPts val="0"/>
              </a:spcBef>
              <a:spcAft>
                <a:spcPts val="0"/>
              </a:spcAft>
              <a:defRPr/>
            </a:pPr>
            <a:r>
              <a:rPr lang="zh-TW" altLang="en-US" sz="1600" i="1" dirty="0">
                <a:solidFill>
                  <a:schemeClr val="accent6">
                    <a:lumMod val="50000"/>
                  </a:schemeClr>
                </a:solidFill>
                <a:latin typeface="+mn-lt"/>
              </a:rPr>
              <a:t>來源：</a:t>
            </a:r>
            <a:r>
              <a:rPr lang="en-US" altLang="zh-TW" sz="1600" i="1" dirty="0">
                <a:solidFill>
                  <a:schemeClr val="accent6">
                    <a:lumMod val="50000"/>
                  </a:schemeClr>
                </a:solidFill>
                <a:latin typeface="+mn-lt"/>
              </a:rPr>
              <a:t>2013</a:t>
            </a:r>
            <a:r>
              <a:rPr lang="zh-TW" altLang="en-US" sz="1600" i="1" dirty="0">
                <a:solidFill>
                  <a:schemeClr val="accent6">
                    <a:lumMod val="50000"/>
                  </a:schemeClr>
                </a:solidFill>
                <a:latin typeface="+mn-lt"/>
              </a:rPr>
              <a:t>年</a:t>
            </a:r>
            <a:r>
              <a:rPr lang="en-US" altLang="zh-TW" sz="1600" i="1" dirty="0">
                <a:solidFill>
                  <a:schemeClr val="accent6">
                    <a:lumMod val="50000"/>
                  </a:schemeClr>
                </a:solidFill>
                <a:latin typeface="+mn-lt"/>
              </a:rPr>
              <a:t>10</a:t>
            </a:r>
            <a:r>
              <a:rPr lang="zh-TW" altLang="en-US" sz="1600" i="1" dirty="0">
                <a:solidFill>
                  <a:schemeClr val="accent6">
                    <a:lumMod val="50000"/>
                  </a:schemeClr>
                </a:solidFill>
                <a:latin typeface="+mn-lt"/>
              </a:rPr>
              <a:t>月</a:t>
            </a:r>
            <a:r>
              <a:rPr lang="en-US" altLang="zh-TW" sz="1600" i="1" dirty="0">
                <a:solidFill>
                  <a:schemeClr val="accent6">
                    <a:lumMod val="50000"/>
                  </a:schemeClr>
                </a:solidFill>
                <a:latin typeface="+mn-lt"/>
              </a:rPr>
              <a:t>23</a:t>
            </a:r>
            <a:r>
              <a:rPr lang="zh-TW" altLang="en-US" sz="1600" i="1" dirty="0">
                <a:solidFill>
                  <a:schemeClr val="accent6">
                    <a:lumMod val="50000"/>
                  </a:schemeClr>
                </a:solidFill>
                <a:latin typeface="+mn-lt"/>
              </a:rPr>
              <a:t>日，中國經濟網</a:t>
            </a:r>
          </a:p>
        </p:txBody>
      </p:sp>
      <p:pic>
        <p:nvPicPr>
          <p:cNvPr id="21510" name="Picture 12" descr="https://sp.yimg.com/xj/th?id=OIP.Ma43a9a99c03d122717c3410aa0ba61a7H0&amp;pid=15.1&amp;P=0&amp;w=218&amp;h=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836738"/>
            <a:ext cx="20764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1C622BC-9CC7-47DC-A756-4E053CDADED3}" type="slidenum">
              <a:rPr lang="en-US" altLang="zh-HK">
                <a:solidFill>
                  <a:srgbClr val="898989"/>
                </a:solidFill>
              </a:rPr>
              <a:pPr/>
              <a:t>10</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1379538"/>
            <a:ext cx="8686800" cy="1512887"/>
          </a:xfrm>
          <a:prstGeom prst="rect">
            <a:avLst/>
          </a:prstGeom>
        </p:spPr>
        <p:txBody>
          <a:bodyPr>
            <a:spAutoFit/>
          </a:bodyPr>
          <a:lstStyle/>
          <a:p>
            <a:pPr eaLnBrk="1" fontAlgn="auto" hangingPunct="1">
              <a:spcBef>
                <a:spcPts val="0"/>
              </a:spcBef>
              <a:spcAft>
                <a:spcPts val="0"/>
              </a:spcAft>
              <a:defRPr/>
            </a:pPr>
            <a:r>
              <a:rPr lang="en-US" altLang="zh-HK" sz="2800" b="1" u="sng" dirty="0">
                <a:solidFill>
                  <a:srgbClr val="C00000"/>
                </a:solidFill>
                <a:latin typeface="+mn-lt"/>
              </a:rPr>
              <a:t>4. </a:t>
            </a:r>
            <a:r>
              <a:rPr lang="zh-HK" altLang="en-US" sz="2800" b="1" u="sng" dirty="0">
                <a:solidFill>
                  <a:srgbClr val="C00000"/>
                </a:solidFill>
                <a:latin typeface="+mn-lt"/>
              </a:rPr>
              <a:t>戰略聯盟</a:t>
            </a:r>
            <a:endParaRPr lang="en-US" altLang="zh-HK" sz="3200" b="1" dirty="0">
              <a:solidFill>
                <a:schemeClr val="accent6">
                  <a:lumMod val="50000"/>
                </a:schemeClr>
              </a:solidFill>
              <a:latin typeface="+mn-lt"/>
            </a:endParaRPr>
          </a:p>
          <a:p>
            <a:pPr marL="514350" indent="-514350" eaLnBrk="1" fontAlgn="auto" hangingPunct="1">
              <a:lnSpc>
                <a:spcPts val="1000"/>
              </a:lnSpc>
              <a:spcBef>
                <a:spcPts val="0"/>
              </a:spcBef>
              <a:spcAft>
                <a:spcPts val="0"/>
              </a:spcAft>
              <a:buFontTx/>
              <a:buAutoNum type="arabicPeriod" startAt="4"/>
              <a:defRPr/>
            </a:pPr>
            <a:endParaRPr lang="en-US" sz="3200" b="1" dirty="0">
              <a:solidFill>
                <a:schemeClr val="accent6">
                  <a:lumMod val="50000"/>
                </a:schemeClr>
              </a:solidFill>
              <a:latin typeface="+mn-lt"/>
            </a:endParaRPr>
          </a:p>
          <a:p>
            <a:pPr eaLnBrk="1" fontAlgn="auto" hangingPunct="1">
              <a:spcBef>
                <a:spcPts val="0"/>
              </a:spcBef>
              <a:spcAft>
                <a:spcPts val="0"/>
              </a:spcAft>
              <a:defRPr/>
            </a:pPr>
            <a:r>
              <a:rPr lang="zh-TW" altLang="en-US" sz="2800" b="1" dirty="0">
                <a:solidFill>
                  <a:schemeClr val="accent6">
                    <a:lumMod val="50000"/>
                  </a:schemeClr>
                </a:solidFill>
                <a:latin typeface="+mn-lt"/>
              </a:rPr>
              <a:t>例如：台灣的康師傅與星巴克簽署合作協議，在中國市場出售飲料。</a:t>
            </a:r>
            <a:endParaRPr lang="en-US" sz="2800" b="1" dirty="0">
              <a:solidFill>
                <a:schemeClr val="accent6">
                  <a:lumMod val="50000"/>
                </a:schemeClr>
              </a:solidFill>
              <a:latin typeface="+mn-lt"/>
            </a:endParaRP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515D34-82B0-4C56-A980-184F398B3AE9}" type="slidenum">
              <a:rPr lang="en-US" altLang="zh-HK">
                <a:solidFill>
                  <a:srgbClr val="898989"/>
                </a:solidFill>
              </a:rPr>
              <a:pPr/>
              <a:t>11</a:t>
            </a:fld>
            <a:endParaRPr lang="en-US" altLang="zh-HK">
              <a:solidFill>
                <a:srgbClr val="898989"/>
              </a:solidFill>
            </a:endParaRPr>
          </a:p>
        </p:txBody>
      </p:sp>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19400"/>
            <a:ext cx="5943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8" descr="https://sp.yimg.com/ib/th?id=OIP.Md646d29808365da3d50c97df6d120aa3o0&amp;pid=15.1&amp;P=0&amp;w=3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13" y="2819400"/>
            <a:ext cx="28575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lus 10"/>
          <p:cNvSpPr/>
          <p:nvPr/>
        </p:nvSpPr>
        <p:spPr>
          <a:xfrm>
            <a:off x="7192963" y="4054475"/>
            <a:ext cx="990600" cy="8477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355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1900" y="4976813"/>
            <a:ext cx="28575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Minus 2"/>
          <p:cNvSpPr/>
          <p:nvPr/>
        </p:nvSpPr>
        <p:spPr>
          <a:xfrm>
            <a:off x="2133600" y="4114800"/>
            <a:ext cx="914400" cy="223838"/>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Minus 13"/>
          <p:cNvSpPr/>
          <p:nvPr/>
        </p:nvSpPr>
        <p:spPr>
          <a:xfrm>
            <a:off x="228600" y="4211638"/>
            <a:ext cx="609600" cy="22383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noChangeArrowheads="1"/>
          </p:cNvSpPr>
          <p:nvPr>
            <p:ph type="title"/>
          </p:nvPr>
        </p:nvSpPr>
        <p:spPr/>
        <p:txBody>
          <a:bodyPr/>
          <a:lstStyle/>
          <a:p>
            <a:endParaRPr lang="en-US" altLang="zh-HK" smtClean="0"/>
          </a:p>
        </p:txBody>
      </p:sp>
      <p:sp>
        <p:nvSpPr>
          <p:cNvPr id="3" name="Content Placeholder 2"/>
          <p:cNvSpPr>
            <a:spLocks noGrp="1"/>
          </p:cNvSpPr>
          <p:nvPr>
            <p:ph idx="1"/>
          </p:nvPr>
        </p:nvSpPr>
        <p:spPr>
          <a:xfrm>
            <a:off x="438150" y="1441450"/>
            <a:ext cx="7867650" cy="2520950"/>
          </a:xfrm>
        </p:spPr>
        <p:txBody>
          <a:bodyPr rtlCol="0">
            <a:normAutofit/>
          </a:bodyPr>
          <a:lstStyle/>
          <a:p>
            <a:pPr marL="0" indent="0" fontAlgn="auto">
              <a:lnSpc>
                <a:spcPct val="150000"/>
              </a:lnSpc>
              <a:spcAft>
                <a:spcPts val="0"/>
              </a:spcAft>
              <a:buFont typeface="Arial" panose="020B0604020202020204" pitchFamily="34" charset="0"/>
              <a:buNone/>
              <a:defRPr/>
            </a:pPr>
            <a:r>
              <a:rPr lang="en-US" sz="2800" b="1" u="sng" dirty="0">
                <a:solidFill>
                  <a:srgbClr val="C00000"/>
                </a:solidFill>
              </a:rPr>
              <a:t>5.</a:t>
            </a:r>
            <a:r>
              <a:rPr lang="zh-TW" altLang="en-US" sz="2800" b="1" u="sng" dirty="0">
                <a:solidFill>
                  <a:srgbClr val="C00000"/>
                </a:solidFill>
              </a:rPr>
              <a:t>外商直接投資 </a:t>
            </a:r>
            <a:r>
              <a:rPr lang="en-US" altLang="zh-TW" sz="2800" b="1" u="sng" dirty="0">
                <a:solidFill>
                  <a:srgbClr val="C00000"/>
                </a:solidFill>
              </a:rPr>
              <a:t>(FDI)</a:t>
            </a:r>
          </a:p>
          <a:p>
            <a:pPr marL="0" indent="0" fontAlgn="auto">
              <a:lnSpc>
                <a:spcPts val="1700"/>
              </a:lnSpc>
              <a:spcAft>
                <a:spcPts val="0"/>
              </a:spcAft>
              <a:buFont typeface="Arial" panose="020B0604020202020204" pitchFamily="34" charset="0"/>
              <a:buNone/>
              <a:defRPr/>
            </a:pPr>
            <a:endParaRPr lang="en-US" sz="2400" b="1" dirty="0">
              <a:solidFill>
                <a:schemeClr val="accent6">
                  <a:lumMod val="50000"/>
                </a:schemeClr>
              </a:solidFill>
            </a:endParaRPr>
          </a:p>
          <a:p>
            <a:pPr marL="0" indent="0" fontAlgn="auto">
              <a:spcAft>
                <a:spcPts val="0"/>
              </a:spcAft>
              <a:buFont typeface="Arial" panose="020B0604020202020204" pitchFamily="34" charset="0"/>
              <a:buNone/>
              <a:defRPr/>
            </a:pPr>
            <a:r>
              <a:rPr lang="zh-TW" altLang="en-US" sz="2400" b="1" dirty="0">
                <a:solidFill>
                  <a:schemeClr val="accent6">
                    <a:lumMod val="50000"/>
                  </a:schemeClr>
                </a:solidFill>
              </a:rPr>
              <a:t>中國上月的外商直接投資達</a:t>
            </a:r>
            <a:r>
              <a:rPr lang="en-US" altLang="zh-TW" sz="2400" b="1" dirty="0">
                <a:solidFill>
                  <a:schemeClr val="accent6">
                    <a:lumMod val="50000"/>
                  </a:schemeClr>
                </a:solidFill>
              </a:rPr>
              <a:t>$108</a:t>
            </a:r>
            <a:r>
              <a:rPr lang="zh-TW" altLang="en-US" sz="2400" b="1" dirty="0">
                <a:solidFill>
                  <a:schemeClr val="accent6">
                    <a:lumMod val="50000"/>
                  </a:schemeClr>
                </a:solidFill>
              </a:rPr>
              <a:t>億美元，與上年同期比較增長</a:t>
            </a:r>
            <a:r>
              <a:rPr lang="en-US" altLang="zh-TW" sz="2400" b="1" dirty="0">
                <a:solidFill>
                  <a:schemeClr val="accent6">
                    <a:lumMod val="50000"/>
                  </a:schemeClr>
                </a:solidFill>
              </a:rPr>
              <a:t>16.1%</a:t>
            </a:r>
            <a:r>
              <a:rPr lang="zh-TW" altLang="en-US" sz="2400" b="1" dirty="0">
                <a:solidFill>
                  <a:schemeClr val="accent6">
                    <a:lumMod val="50000"/>
                  </a:schemeClr>
                </a:solidFill>
              </a:rPr>
              <a:t>。商務部昨日表示，高層領導會努力保持經濟平穩，繼續推動改革。</a:t>
            </a:r>
            <a:endParaRPr lang="en-US" sz="2400" b="1" dirty="0">
              <a:solidFill>
                <a:schemeClr val="accent6">
                  <a:lumMod val="50000"/>
                </a:schemeClr>
              </a:solidFill>
            </a:endParaRPr>
          </a:p>
        </p:txBody>
      </p:sp>
      <p:pic>
        <p:nvPicPr>
          <p:cNvPr id="25603" name="Picture 2" descr="China is still enjoying FDI inflows while other emerging markets are suffering capital flight. Photo: Reuters">
            <a:hlinkClick r:id="rId3" tooltip="China is still enjoying FDI inflows while other emerging markets are suffering capital flight. Photo: Reuter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188" y="-26008013"/>
            <a:ext cx="46291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94138"/>
            <a:ext cx="3409950" cy="244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12738" y="4699000"/>
            <a:ext cx="4953000" cy="1014413"/>
          </a:xfrm>
          <a:prstGeom prst="rect">
            <a:avLst/>
          </a:prstGeom>
          <a:solidFill>
            <a:schemeClr val="accent2">
              <a:lumMod val="20000"/>
              <a:lumOff val="80000"/>
            </a:schemeClr>
          </a:solid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zh-TW" altLang="en-US" sz="2000" b="1">
                <a:solidFill>
                  <a:srgbClr val="984807"/>
                </a:solidFill>
              </a:rPr>
              <a:t>中國尚在享受外商直接投資的流入，而其他新興市場正面對資本外流。</a:t>
            </a:r>
            <a:endParaRPr lang="en-US" altLang="zh-TW" sz="2000" b="1">
              <a:solidFill>
                <a:srgbClr val="984807"/>
              </a:solidFill>
            </a:endParaRPr>
          </a:p>
          <a:p>
            <a:pPr algn="r" eaLnBrk="1" hangingPunct="1"/>
            <a:r>
              <a:rPr lang="zh-TW" altLang="en-US" sz="2000" i="1"/>
              <a:t>照片：路透社</a:t>
            </a:r>
            <a:r>
              <a:rPr lang="zh-HK" altLang="en-US" sz="2000" i="1"/>
              <a:t> </a:t>
            </a:r>
            <a:r>
              <a:rPr lang="en-US" altLang="zh-HK" i="1"/>
              <a:t>(</a:t>
            </a:r>
            <a:r>
              <a:rPr lang="zh-TW" altLang="en-US" i="1"/>
              <a:t>南華早報，</a:t>
            </a:r>
            <a:r>
              <a:rPr lang="en-US" altLang="zh-HK" i="1"/>
              <a:t>2014</a:t>
            </a:r>
            <a:r>
              <a:rPr lang="zh-TW" altLang="en-US" i="1"/>
              <a:t>年</a:t>
            </a:r>
            <a:r>
              <a:rPr lang="en-US" altLang="zh-TW" i="1"/>
              <a:t>2</a:t>
            </a:r>
            <a:r>
              <a:rPr lang="zh-TW" altLang="en-US" i="1"/>
              <a:t>月</a:t>
            </a:r>
            <a:r>
              <a:rPr lang="en-US" altLang="zh-TW" i="1"/>
              <a:t>18</a:t>
            </a:r>
            <a:r>
              <a:rPr lang="zh-TW" altLang="en-US" i="1"/>
              <a:t>日</a:t>
            </a:r>
            <a:r>
              <a:rPr lang="en-US" altLang="zh-HK" i="1"/>
              <a:t>)</a:t>
            </a:r>
          </a:p>
        </p:txBody>
      </p:sp>
      <p:pic>
        <p:nvPicPr>
          <p:cNvPr id="7" name="Diagram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 y="292100"/>
            <a:ext cx="8331200" cy="1168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9DC69D2-D26B-4A1A-B63F-39EDD34EC5B8}" type="slidenum">
              <a:rPr lang="en-US" altLang="zh-HK">
                <a:solidFill>
                  <a:srgbClr val="898989"/>
                </a:solidFill>
              </a:rPr>
              <a:pPr/>
              <a:t>12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noChangeArrowheads="1"/>
          </p:cNvSpPr>
          <p:nvPr>
            <p:ph type="title"/>
          </p:nvPr>
        </p:nvSpPr>
        <p:spPr/>
        <p:txBody>
          <a:bodyPr/>
          <a:lstStyle/>
          <a:p>
            <a:endParaRPr lang="en-US" altLang="zh-HK" smtClean="0"/>
          </a:p>
        </p:txBody>
      </p:sp>
      <p:pic>
        <p:nvPicPr>
          <p:cNvPr id="27650" name="Picture 2" descr="China is still enjoying FDI inflows while other emerging markets are suffering capital flight. Photo: Reuters">
            <a:hlinkClick r:id="rId3" tooltip="China is still enjoying FDI inflows while other emerging markets are suffering capital flight. Photo: Reuter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188" y="-26008013"/>
            <a:ext cx="46291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Diagram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92100"/>
            <a:ext cx="8331200" cy="1168400"/>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p:cNvSpPr/>
          <p:nvPr/>
        </p:nvSpPr>
        <p:spPr>
          <a:xfrm>
            <a:off x="309563" y="1651000"/>
            <a:ext cx="4038600" cy="341630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838200" y="2195513"/>
            <a:ext cx="2590800" cy="954087"/>
          </a:xfrm>
          <a:prstGeom prst="rect">
            <a:avLst/>
          </a:prstGeom>
          <a:noFill/>
        </p:spPr>
        <p:txBody>
          <a:bodyPr>
            <a:spAutoFit/>
          </a:bodyPr>
          <a:lstStyle/>
          <a:p>
            <a:pPr eaLnBrk="1" fontAlgn="auto" hangingPunct="1">
              <a:spcBef>
                <a:spcPts val="0"/>
              </a:spcBef>
              <a:spcAft>
                <a:spcPts val="0"/>
              </a:spcAft>
              <a:defRPr/>
            </a:pPr>
            <a:r>
              <a:rPr lang="zh-TW" altLang="en-US" sz="2800" b="1" dirty="0">
                <a:solidFill>
                  <a:schemeClr val="accent6">
                    <a:lumMod val="50000"/>
                  </a:schemeClr>
                </a:solidFill>
                <a:latin typeface="+mn-lt"/>
              </a:rPr>
              <a:t>你想到其他的例子嗎？</a:t>
            </a:r>
            <a:endParaRPr lang="en-US" sz="2800" b="1" dirty="0">
              <a:solidFill>
                <a:schemeClr val="accent6">
                  <a:lumMod val="50000"/>
                </a:schemeClr>
              </a:solidFill>
              <a:latin typeface="+mn-lt"/>
            </a:endParaRPr>
          </a:p>
        </p:txBody>
      </p:sp>
      <p:pic>
        <p:nvPicPr>
          <p:cNvPr id="27654" name="Picture 3" descr="https://sp.yimg.com/xj/th?id=OIP.M906176f9fb2d906e60ee09afd48ab0d9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138" y="3276600"/>
            <a:ext cx="9525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54F25E6-AC41-4C51-92BC-50D3DB163356}" type="slidenum">
              <a:rPr lang="en-US" altLang="zh-HK">
                <a:solidFill>
                  <a:srgbClr val="898989"/>
                </a:solidFill>
              </a:rPr>
              <a:pPr/>
              <a:t>13</a:t>
            </a:fld>
            <a:endParaRPr lang="en-US" altLang="zh-HK">
              <a:solidFill>
                <a:srgbClr val="898989"/>
              </a:solidFill>
            </a:endParaRPr>
          </a:p>
        </p:txBody>
      </p:sp>
      <p:pic>
        <p:nvPicPr>
          <p:cNvPr id="27656" name="Picture 2" descr="https://sp.yimg.com/xj/th?id=OIP.M18644b94e3699425fdec2d214d063678H0&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849688" y="4000500"/>
            <a:ext cx="2511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105400" y="1651000"/>
            <a:ext cx="3581400" cy="1385888"/>
          </a:xfrm>
          <a:prstGeom prst="rect">
            <a:avLst/>
          </a:prstGeom>
          <a:noFill/>
        </p:spPr>
        <p:txBody>
          <a:bodyPr>
            <a:spAutoFit/>
          </a:bodyPr>
          <a:lstStyle/>
          <a:p>
            <a:pPr eaLnBrk="1" fontAlgn="auto" hangingPunct="1">
              <a:spcBef>
                <a:spcPts val="0"/>
              </a:spcBef>
              <a:spcAft>
                <a:spcPts val="0"/>
              </a:spcAft>
              <a:defRPr/>
            </a:pPr>
            <a:r>
              <a:rPr lang="zh-TW" altLang="en-US" sz="2800" b="1" dirty="0">
                <a:solidFill>
                  <a:schemeClr val="accent6">
                    <a:lumMod val="50000"/>
                  </a:schemeClr>
                </a:solidFill>
                <a:latin typeface="+mn-lt"/>
              </a:rPr>
              <a:t>請把企業邁向全球的方法的好處和壞處寫出來。</a:t>
            </a:r>
            <a:endParaRPr lang="en-US" sz="2800" b="1" dirty="0">
              <a:solidFill>
                <a:schemeClr val="accent6">
                  <a:lumMod val="50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9"/>
          <p:cNvGrpSpPr>
            <a:grpSpLocks/>
          </p:cNvGrpSpPr>
          <p:nvPr/>
        </p:nvGrpSpPr>
        <p:grpSpPr bwMode="auto">
          <a:xfrm>
            <a:off x="266700" y="53975"/>
            <a:ext cx="8401050" cy="1671638"/>
            <a:chOff x="-122523" y="-1539081"/>
            <a:chExt cx="8401036" cy="1672292"/>
          </a:xfrm>
        </p:grpSpPr>
        <p:sp>
          <p:nvSpPr>
            <p:cNvPr id="11" name="Rounded Rectangle 10"/>
            <p:cNvSpPr/>
            <p:nvPr/>
          </p:nvSpPr>
          <p:spPr>
            <a:xfrm>
              <a:off x="-122523" y="-1311979"/>
              <a:ext cx="8229586" cy="1218088"/>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58465" y="-1539081"/>
              <a:ext cx="8120048" cy="1672292"/>
            </a:xfrm>
            <a:prstGeom prst="rect">
              <a:avLst/>
            </a:prstGeom>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defTabSz="2089150" eaLnBrk="1" fontAlgn="auto" hangingPunct="1">
                <a:lnSpc>
                  <a:spcPct val="90000"/>
                </a:lnSpc>
                <a:spcAft>
                  <a:spcPct val="35000"/>
                </a:spcAft>
                <a:defRPr/>
              </a:pPr>
              <a:r>
                <a:rPr lang="zh-TW" altLang="en-US" sz="3200" b="1" dirty="0"/>
                <a:t>課堂活動 </a:t>
              </a:r>
              <a:r>
                <a:rPr lang="en-US" sz="3200" b="1" dirty="0"/>
                <a:t>(8) – </a:t>
              </a:r>
              <a:r>
                <a:rPr lang="zh-TW" altLang="en-US" sz="3200" b="1" dirty="0"/>
                <a:t>分組討論</a:t>
              </a:r>
              <a:r>
                <a:rPr lang="en-US" sz="3200" b="1" dirty="0"/>
                <a:t> </a:t>
              </a:r>
            </a:p>
          </p:txBody>
        </p:sp>
      </p:grpSp>
      <p:sp>
        <p:nvSpPr>
          <p:cNvPr id="3" name="TextBox 2"/>
          <p:cNvSpPr txBox="1"/>
          <p:nvPr/>
        </p:nvSpPr>
        <p:spPr>
          <a:xfrm>
            <a:off x="685800" y="1905000"/>
            <a:ext cx="7391400" cy="523875"/>
          </a:xfrm>
          <a:prstGeom prst="rect">
            <a:avLst/>
          </a:prstGeom>
          <a:noFill/>
        </p:spPr>
        <p:txBody>
          <a:bodyPr>
            <a:spAutoFit/>
          </a:bodyPr>
          <a:lstStyle/>
          <a:p>
            <a:pPr eaLnBrk="1" fontAlgn="auto" hangingPunct="1">
              <a:spcBef>
                <a:spcPts val="0"/>
              </a:spcBef>
              <a:spcAft>
                <a:spcPts val="0"/>
              </a:spcAft>
              <a:defRPr/>
            </a:pPr>
            <a:r>
              <a:rPr lang="zh-TW" altLang="en-US" sz="2800" b="1" dirty="0">
                <a:solidFill>
                  <a:schemeClr val="accent6">
                    <a:lumMod val="50000"/>
                  </a:schemeClr>
                </a:solidFill>
                <a:latin typeface="+mn-lt"/>
              </a:rPr>
              <a:t>討論全球一體化對香港企業的影響。</a:t>
            </a:r>
            <a:endParaRPr lang="en-US" sz="2800" b="1" dirty="0">
              <a:solidFill>
                <a:schemeClr val="accent6">
                  <a:lumMod val="50000"/>
                </a:schemeClr>
              </a:solidFill>
              <a:latin typeface="+mn-lt"/>
            </a:endParaRPr>
          </a:p>
        </p:txBody>
      </p:sp>
      <p:pic>
        <p:nvPicPr>
          <p:cNvPr id="29699" name="Picture 2" descr="https://sp.yimg.com/xj/th?id=OIP.Mc85594abbc31339959c2dc612bc5daeeo0&amp;pid=15.1&amp;P=0&amp;w=216&amp;h=1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s://sp.yimg.com/xj/th?id=OIP.M8679c67662e6826757e03b01c53ad641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3581400"/>
            <a:ext cx="27717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https://sp.yimg.com/xj/th?id=OIP.Mfce7b6e605648f21f4aac2f17515e154H0&amp;pid=15.1&amp;P=0&amp;w=249&amp;h=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650" y="4038600"/>
            <a:ext cx="23717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075F5D9-740B-4F1D-B250-A73BB71BA55F}" type="slidenum">
              <a:rPr lang="en-US" altLang="zh-HK">
                <a:solidFill>
                  <a:srgbClr val="898989"/>
                </a:solidFill>
              </a:rPr>
              <a:pPr/>
              <a:t>14</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524000"/>
            <a:ext cx="8458200" cy="2554288"/>
          </a:xfrm>
          <a:prstGeom prst="rect">
            <a:avLst/>
          </a:prstGeom>
          <a:solidFill>
            <a:schemeClr val="accent6">
              <a:lumMod val="20000"/>
              <a:lumOff val="80000"/>
            </a:schemeClr>
          </a:solidFill>
        </p:spPr>
        <p:txBody>
          <a:bodyPr>
            <a:spAutoFit/>
          </a:bodyPr>
          <a:lstStyle/>
          <a:p>
            <a:pPr marL="457200" indent="-457200" eaLnBrk="1" fontAlgn="auto" hangingPunct="1">
              <a:lnSpc>
                <a:spcPts val="3200"/>
              </a:lnSpc>
              <a:spcBef>
                <a:spcPts val="0"/>
              </a:spcBef>
              <a:spcAft>
                <a:spcPts val="0"/>
              </a:spcAft>
              <a:buFont typeface="Wingdings" pitchFamily="2" charset="2"/>
              <a:buChar char="ü"/>
              <a:defRPr/>
            </a:pPr>
            <a:r>
              <a:rPr lang="zh-TW" altLang="en-US" sz="2800" b="1" dirty="0">
                <a:solidFill>
                  <a:srgbClr val="C00000"/>
                </a:solidFill>
                <a:latin typeface="+mn-lt"/>
              </a:rPr>
              <a:t>企業將變得更加一體化，和世界經濟相互依存</a:t>
            </a:r>
            <a:endParaRPr lang="en-US" sz="2800" b="1" dirty="0">
              <a:solidFill>
                <a:srgbClr val="C00000"/>
              </a:solidFill>
              <a:latin typeface="+mn-lt"/>
            </a:endParaRPr>
          </a:p>
          <a:p>
            <a:pPr marL="457200" indent="-457200" eaLnBrk="1" fontAlgn="auto" hangingPunct="1">
              <a:lnSpc>
                <a:spcPts val="3200"/>
              </a:lnSpc>
              <a:spcBef>
                <a:spcPts val="0"/>
              </a:spcBef>
              <a:spcAft>
                <a:spcPts val="0"/>
              </a:spcAft>
              <a:buFont typeface="Wingdings" pitchFamily="2" charset="2"/>
              <a:buChar char="ü"/>
              <a:defRPr/>
            </a:pPr>
            <a:r>
              <a:rPr lang="zh-TW" altLang="en-US" sz="2800" b="1" dirty="0">
                <a:solidFill>
                  <a:srgbClr val="C00000"/>
                </a:solidFill>
                <a:latin typeface="+mn-lt"/>
              </a:rPr>
              <a:t>與其他國家的企業有更多的合作，互補不足</a:t>
            </a:r>
            <a:endParaRPr lang="en-US" altLang="zh-TW" sz="2800" b="1" dirty="0">
              <a:solidFill>
                <a:srgbClr val="C00000"/>
              </a:solidFill>
              <a:latin typeface="+mn-lt"/>
            </a:endParaRPr>
          </a:p>
          <a:p>
            <a:pPr marL="457200" indent="-457200" eaLnBrk="1" fontAlgn="auto" hangingPunct="1">
              <a:lnSpc>
                <a:spcPts val="3200"/>
              </a:lnSpc>
              <a:spcBef>
                <a:spcPts val="0"/>
              </a:spcBef>
              <a:spcAft>
                <a:spcPts val="0"/>
              </a:spcAft>
              <a:buFont typeface="Wingdings" pitchFamily="2" charset="2"/>
              <a:buChar char="ü"/>
              <a:defRPr/>
            </a:pPr>
            <a:r>
              <a:rPr lang="zh-TW" altLang="en-US" sz="2800" b="1" dirty="0">
                <a:solidFill>
                  <a:srgbClr val="C00000"/>
                </a:solidFill>
                <a:latin typeface="+mn-lt"/>
              </a:rPr>
              <a:t>不只是爭奪本地市場，也在外國市場與外國對手競爭</a:t>
            </a:r>
            <a:endParaRPr lang="en-US" sz="2800" b="1" dirty="0">
              <a:solidFill>
                <a:srgbClr val="C00000"/>
              </a:solidFill>
              <a:latin typeface="+mn-lt"/>
            </a:endParaRPr>
          </a:p>
          <a:p>
            <a:pPr marL="457200" indent="-457200" eaLnBrk="1" fontAlgn="auto" hangingPunct="1">
              <a:lnSpc>
                <a:spcPts val="3200"/>
              </a:lnSpc>
              <a:spcBef>
                <a:spcPts val="0"/>
              </a:spcBef>
              <a:spcAft>
                <a:spcPts val="0"/>
              </a:spcAft>
              <a:buFont typeface="Wingdings" pitchFamily="2" charset="2"/>
              <a:buChar char="ü"/>
              <a:defRPr/>
            </a:pPr>
            <a:r>
              <a:rPr lang="zh-TW" altLang="en-US" sz="2800" b="1" dirty="0">
                <a:solidFill>
                  <a:srgbClr val="C00000"/>
                </a:solidFill>
                <a:latin typeface="+mn-lt"/>
              </a:rPr>
              <a:t>面對鄰近國家和地區的金融業、旅遊業和物流業的挑戰</a:t>
            </a:r>
            <a:endParaRPr lang="en-US" sz="2800" b="1" dirty="0">
              <a:latin typeface="+mn-lt"/>
            </a:endParaRP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5B7331B-49DC-4699-920B-493DCC04EA8D}" type="slidenum">
              <a:rPr lang="en-US" altLang="zh-HK">
                <a:solidFill>
                  <a:srgbClr val="898989"/>
                </a:solidFill>
              </a:rPr>
              <a:pPr/>
              <a:t>15</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http://static.hkej.com/hkej/images/2015/12/10/1200534_634345a929bf07759179c76a5487821d_62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 y="1600200"/>
            <a:ext cx="41148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s://www.edb.gov.sg/content/dam/edb/en/why%20singapore/Facts%20and%20Ranking/rankings/4_-Most-competitive-countries-in-the-world-v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733800"/>
            <a:ext cx="44958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p:cNvSpPr txBox="1">
            <a:spLocks noChangeArrowheads="1"/>
          </p:cNvSpPr>
          <p:nvPr/>
        </p:nvSpPr>
        <p:spPr bwMode="auto">
          <a:xfrm>
            <a:off x="509588" y="4178300"/>
            <a:ext cx="3200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a:t>2015</a:t>
            </a:r>
            <a:r>
              <a:rPr lang="zh-TW" altLang="en-US"/>
              <a:t>年</a:t>
            </a:r>
            <a:r>
              <a:rPr lang="en-US" altLang="zh-TW"/>
              <a:t>12</a:t>
            </a:r>
            <a:r>
              <a:rPr lang="zh-TW" altLang="en-US"/>
              <a:t>月</a:t>
            </a:r>
            <a:r>
              <a:rPr lang="en-US" altLang="zh-TW"/>
              <a:t>10</a:t>
            </a:r>
            <a:r>
              <a:rPr lang="zh-TW" altLang="en-US"/>
              <a:t>日</a:t>
            </a:r>
            <a:endParaRPr lang="en-US" altLang="en-US"/>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99ACD13-EFC8-4092-BE38-5EAB99630BFF}" type="slidenum">
              <a:rPr lang="en-US" altLang="zh-HK">
                <a:solidFill>
                  <a:srgbClr val="898989"/>
                </a:solidFill>
              </a:rPr>
              <a:pPr/>
              <a:t>16</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noChangeArrowheads="1"/>
          </p:cNvSpPr>
          <p:nvPr>
            <p:ph type="title"/>
          </p:nvPr>
        </p:nvSpPr>
        <p:spPr/>
        <p:txBody>
          <a:bodyPr/>
          <a:lstStyle/>
          <a:p>
            <a:endParaRPr lang="en-US" altLang="zh-HK" smtClean="0"/>
          </a:p>
        </p:txBody>
      </p:sp>
      <p:pic>
        <p:nvPicPr>
          <p:cNvPr id="4" name="Content Placeholder 3"/>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4500" y="1587500"/>
            <a:ext cx="8242300" cy="4533900"/>
          </a:xfrm>
        </p:spPr>
      </p:pic>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325CAD2-E25A-4654-BFAE-B66E26A73CF2}" type="slidenum">
              <a:rPr lang="en-US" altLang="zh-HK">
                <a:solidFill>
                  <a:srgbClr val="898989"/>
                </a:solidFill>
              </a:rPr>
              <a:pPr/>
              <a:t>17</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266700" y="1828800"/>
            <a:ext cx="6210300" cy="358140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066800" y="2590800"/>
            <a:ext cx="4724400" cy="1200150"/>
          </a:xfrm>
          <a:prstGeom prst="rect">
            <a:avLst/>
          </a:prstGeom>
          <a:noFill/>
        </p:spPr>
        <p:txBody>
          <a:bodyPr>
            <a:spAutoFit/>
          </a:bodyPr>
          <a:lstStyle/>
          <a:p>
            <a:pPr eaLnBrk="1" fontAlgn="auto" hangingPunct="1">
              <a:spcBef>
                <a:spcPts val="0"/>
              </a:spcBef>
              <a:spcAft>
                <a:spcPts val="0"/>
              </a:spcAft>
              <a:defRPr/>
            </a:pPr>
            <a:r>
              <a:rPr lang="zh-TW" altLang="en-US" sz="2400" b="1" dirty="0">
                <a:solidFill>
                  <a:schemeClr val="bg2">
                    <a:lumMod val="25000"/>
                  </a:schemeClr>
                </a:solidFill>
                <a:latin typeface="+mn-lt"/>
              </a:rPr>
              <a:t>假設你要在超市選購五種商品。說明這些商品是怎樣生產和在哪裡生產。</a:t>
            </a:r>
            <a:endParaRPr lang="en-US" sz="2400" b="1" dirty="0">
              <a:solidFill>
                <a:schemeClr val="bg2">
                  <a:lumMod val="25000"/>
                </a:schemeClr>
              </a:solidFill>
              <a:latin typeface="+mn-lt"/>
            </a:endParaRPr>
          </a:p>
        </p:txBody>
      </p:sp>
      <p:grpSp>
        <p:nvGrpSpPr>
          <p:cNvPr id="5123" name="Group 9"/>
          <p:cNvGrpSpPr>
            <a:grpSpLocks/>
          </p:cNvGrpSpPr>
          <p:nvPr/>
        </p:nvGrpSpPr>
        <p:grpSpPr bwMode="auto">
          <a:xfrm>
            <a:off x="266700" y="53975"/>
            <a:ext cx="8401050" cy="1671638"/>
            <a:chOff x="-122523" y="-1539081"/>
            <a:chExt cx="8401036" cy="1672292"/>
          </a:xfrm>
        </p:grpSpPr>
        <p:sp>
          <p:nvSpPr>
            <p:cNvPr id="11" name="Rounded Rectangle 10"/>
            <p:cNvSpPr/>
            <p:nvPr/>
          </p:nvSpPr>
          <p:spPr>
            <a:xfrm>
              <a:off x="-122523" y="-1311979"/>
              <a:ext cx="8229586" cy="1218088"/>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158465" y="-1539081"/>
              <a:ext cx="8120048" cy="1672292"/>
            </a:xfrm>
            <a:prstGeom prst="rect">
              <a:avLst/>
            </a:prstGeom>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defTabSz="2089150" eaLnBrk="1" fontAlgn="auto" hangingPunct="1">
                <a:lnSpc>
                  <a:spcPct val="90000"/>
                </a:lnSpc>
                <a:spcAft>
                  <a:spcPct val="35000"/>
                </a:spcAft>
                <a:defRPr/>
              </a:pPr>
              <a:r>
                <a:rPr lang="zh-TW" altLang="en-US" sz="3200" b="1" dirty="0"/>
                <a:t>課堂活動 </a:t>
              </a:r>
              <a:r>
                <a:rPr lang="en-US" sz="3200" b="1" dirty="0"/>
                <a:t>(7) </a:t>
              </a:r>
            </a:p>
          </p:txBody>
        </p:sp>
      </p:grpSp>
      <p:pic>
        <p:nvPicPr>
          <p:cNvPr id="5124" name="Picture 4" descr="https://sp.yimg.com/xj/th?id=OIP.M78e1dc9c515c8fede90e864c5aebc0e5H0&amp;pid=15.1&amp;P=0&amp;w=236&amp;h=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1725613"/>
            <a:ext cx="2400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https://sp.yimg.com/xj/th?id=OIP.M2bc03adbd5923230274615ead895ef13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13" y="4133850"/>
            <a:ext cx="2552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F1E04B5-F59F-44DB-BB26-88E7ACFD2BE1}" type="slidenum">
              <a:rPr lang="en-US" altLang="zh-HK">
                <a:solidFill>
                  <a:srgbClr val="898989"/>
                </a:solidFill>
              </a:rPr>
              <a:pPr/>
              <a:t>2</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215900"/>
            <a:ext cx="8394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rtlCol="0">
            <a:normAutofit/>
          </a:bodyPr>
          <a:lstStyle/>
          <a:p>
            <a:pPr fontAlgn="auto">
              <a:spcAft>
                <a:spcPts val="0"/>
              </a:spcAft>
              <a:buFont typeface="Wingdings" pitchFamily="2" charset="2"/>
              <a:buChar char="ü"/>
              <a:defRPr/>
            </a:pPr>
            <a:r>
              <a:rPr lang="zh-TW" altLang="en-US" sz="2800" b="1" dirty="0">
                <a:solidFill>
                  <a:schemeClr val="accent6">
                    <a:lumMod val="50000"/>
                  </a:schemeClr>
                </a:solidFill>
              </a:rPr>
              <a:t>世界各國的經濟日趨一體化和相互依存。</a:t>
            </a:r>
            <a:endParaRPr lang="en-US" altLang="zh-TW" sz="2800" b="1" dirty="0">
              <a:solidFill>
                <a:schemeClr val="accent6">
                  <a:lumMod val="50000"/>
                </a:schemeClr>
              </a:solidFill>
            </a:endParaRPr>
          </a:p>
          <a:p>
            <a:pPr fontAlgn="auto">
              <a:spcAft>
                <a:spcPts val="0"/>
              </a:spcAft>
              <a:buFont typeface="Wingdings" pitchFamily="2" charset="2"/>
              <a:buChar char="ü"/>
              <a:defRPr/>
            </a:pPr>
            <a:r>
              <a:rPr lang="zh-TW" altLang="en-US" sz="2800" b="1" dirty="0">
                <a:solidFill>
                  <a:schemeClr val="accent6">
                    <a:lumMod val="50000"/>
                  </a:schemeClr>
                </a:solidFill>
              </a:rPr>
              <a:t>包括涉及跨國界交流的所有商業活動。</a:t>
            </a:r>
            <a:endParaRPr lang="en-US" sz="2800" b="1" dirty="0">
              <a:solidFill>
                <a:schemeClr val="accent6">
                  <a:lumMod val="50000"/>
                </a:schemeClr>
              </a:solidFill>
            </a:endParaRPr>
          </a:p>
        </p:txBody>
      </p:sp>
      <p:grpSp>
        <p:nvGrpSpPr>
          <p:cNvPr id="2" name="群組 1"/>
          <p:cNvGrpSpPr/>
          <p:nvPr/>
        </p:nvGrpSpPr>
        <p:grpSpPr>
          <a:xfrm>
            <a:off x="2438400" y="2819400"/>
            <a:ext cx="4267200" cy="3657600"/>
            <a:chOff x="6096000" y="3810000"/>
            <a:chExt cx="3048000" cy="2895600"/>
          </a:xfrm>
        </p:grpSpPr>
        <p:sp>
          <p:nvSpPr>
            <p:cNvPr id="6" name="Cloud 5"/>
            <p:cNvSpPr/>
            <p:nvPr/>
          </p:nvSpPr>
          <p:spPr>
            <a:xfrm>
              <a:off x="6096000" y="3810000"/>
              <a:ext cx="3048000" cy="289560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4" name="TextBox 1"/>
            <p:cNvSpPr txBox="1">
              <a:spLocks noChangeArrowheads="1"/>
            </p:cNvSpPr>
            <p:nvPr/>
          </p:nvSpPr>
          <p:spPr bwMode="auto">
            <a:xfrm>
              <a:off x="6476999" y="4359275"/>
              <a:ext cx="2179638"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zh-TW" altLang="en-US" sz="2000" b="1">
                  <a:solidFill>
                    <a:schemeClr val="accent2"/>
                  </a:solidFill>
                </a:rPr>
                <a:t>為甚麼企業走向國際化和全球一體化</a:t>
              </a:r>
              <a:endParaRPr lang="en-US" altLang="en-US" sz="2000" b="1">
                <a:solidFill>
                  <a:schemeClr val="accent2"/>
                </a:solidFill>
              </a:endParaRPr>
            </a:p>
          </p:txBody>
        </p:sp>
        <p:pic>
          <p:nvPicPr>
            <p:cNvPr id="7175" name="Picture 3" descr="https://sp.yimg.com/xj/th?id=OIP.M906176f9fb2d906e60ee09afd48ab0d9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941" y="4929739"/>
              <a:ext cx="88423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7E0291B-C5BC-4DAE-89B3-5ECC98F5F2E6}" type="slidenum">
              <a:rPr lang="en-US" altLang="zh-HK">
                <a:solidFill>
                  <a:srgbClr val="898989"/>
                </a:solidFill>
              </a:rPr>
              <a:pPr/>
              <a:t>3</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215900"/>
            <a:ext cx="8394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752600"/>
            <a:ext cx="8077200" cy="3478213"/>
          </a:xfrm>
          <a:prstGeom prst="rect">
            <a:avLst/>
          </a:prstGeom>
          <a:solidFill>
            <a:schemeClr val="accent6">
              <a:lumMod val="20000"/>
              <a:lumOff val="80000"/>
            </a:schemeClr>
          </a:solidFill>
        </p:spPr>
        <p:txBody>
          <a:bodyPr>
            <a:spAutoFit/>
          </a:bodyPr>
          <a:lstStyle/>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把握全球市場機會</a:t>
            </a:r>
          </a:p>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獲取</a:t>
            </a:r>
            <a:r>
              <a:rPr lang="zh-TW" altLang="en-US" sz="2800" b="1" dirty="0">
                <a:solidFill>
                  <a:schemeClr val="accent6">
                    <a:lumMod val="50000"/>
                  </a:schemeClr>
                </a:solidFill>
                <a:latin typeface="+mn-lt"/>
                <a:sym typeface="Calisto MT" pitchFamily="18" charset="0"/>
              </a:rPr>
              <a:t>成本更低的</a:t>
            </a:r>
            <a:r>
              <a:rPr lang="zh-TW" altLang="en-US" sz="2800" b="1" dirty="0">
                <a:solidFill>
                  <a:schemeClr val="accent6">
                    <a:lumMod val="50000"/>
                  </a:schemeClr>
                </a:solidFill>
                <a:latin typeface="+mj-lt"/>
                <a:sym typeface="Calisto MT" pitchFamily="18" charset="0"/>
              </a:rPr>
              <a:t>材料</a:t>
            </a:r>
            <a:r>
              <a:rPr lang="en-US" altLang="zh-TW" sz="2800" b="1" dirty="0">
                <a:solidFill>
                  <a:schemeClr val="accent6">
                    <a:lumMod val="50000"/>
                  </a:schemeClr>
                </a:solidFill>
                <a:latin typeface="+mj-lt"/>
                <a:sym typeface="Calisto MT" pitchFamily="18" charset="0"/>
              </a:rPr>
              <a:t>/</a:t>
            </a:r>
            <a:r>
              <a:rPr lang="zh-TW" altLang="en-US" sz="2800" b="1" dirty="0">
                <a:solidFill>
                  <a:schemeClr val="accent6">
                    <a:lumMod val="50000"/>
                  </a:schemeClr>
                </a:solidFill>
                <a:latin typeface="+mj-lt"/>
                <a:sym typeface="Calisto MT" pitchFamily="18" charset="0"/>
              </a:rPr>
              <a:t>產品</a:t>
            </a:r>
            <a:r>
              <a:rPr lang="en-US" altLang="zh-TW" sz="2800" b="1" dirty="0">
                <a:solidFill>
                  <a:schemeClr val="accent6">
                    <a:lumMod val="50000"/>
                  </a:schemeClr>
                </a:solidFill>
                <a:latin typeface="+mj-lt"/>
                <a:sym typeface="Calisto MT" pitchFamily="18" charset="0"/>
              </a:rPr>
              <a:t>/</a:t>
            </a:r>
            <a:r>
              <a:rPr lang="zh-TW" altLang="en-US" sz="2800" b="1" dirty="0">
                <a:solidFill>
                  <a:schemeClr val="accent6">
                    <a:lumMod val="50000"/>
                  </a:schemeClr>
                </a:solidFill>
                <a:latin typeface="+mj-lt"/>
                <a:sym typeface="Calisto MT" pitchFamily="18" charset="0"/>
              </a:rPr>
              <a:t>勞動力</a:t>
            </a:r>
          </a:p>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享受規模經濟</a:t>
            </a:r>
          </a:p>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發展全球品牌和創建全球連接</a:t>
            </a:r>
          </a:p>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規避貿易壁壘或限制</a:t>
            </a:r>
          </a:p>
          <a:p>
            <a:pPr marL="457200" indent="-457200" eaLnBrk="1" fontAlgn="auto" hangingPunct="1">
              <a:lnSpc>
                <a:spcPts val="4400"/>
              </a:lnSpc>
              <a:spcBef>
                <a:spcPts val="0"/>
              </a:spcBef>
              <a:spcAft>
                <a:spcPts val="0"/>
              </a:spcAft>
              <a:buFont typeface="Wingdings" pitchFamily="2" charset="2"/>
              <a:buChar char="ü"/>
              <a:defRPr/>
            </a:pPr>
            <a:r>
              <a:rPr lang="zh-TW" altLang="en-US" sz="2800" b="1" dirty="0">
                <a:solidFill>
                  <a:schemeClr val="accent6">
                    <a:lumMod val="50000"/>
                  </a:schemeClr>
                </a:solidFill>
                <a:latin typeface="+mj-lt"/>
                <a:sym typeface="Calisto MT" pitchFamily="18" charset="0"/>
              </a:rPr>
              <a:t>有利的政府待遇</a:t>
            </a:r>
            <a:endParaRPr lang="en-US" altLang="en-US" sz="2800" b="1" dirty="0">
              <a:solidFill>
                <a:schemeClr val="accent6">
                  <a:lumMod val="50000"/>
                </a:schemeClr>
              </a:solidFill>
              <a:latin typeface="+mj-lt"/>
              <a:sym typeface="Calisto MT" pitchFamily="18" charset="0"/>
            </a:endParaRP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F95AD2A-3211-4024-B308-DA7F7F5CAE03}" type="slidenum">
              <a:rPr lang="en-US" altLang="zh-HK">
                <a:solidFill>
                  <a:srgbClr val="898989"/>
                </a:solidFill>
              </a:rPr>
              <a:pPr/>
              <a:t>4</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19113" y="1524000"/>
            <a:ext cx="8320087" cy="1590675"/>
          </a:xfrm>
          <a:prstGeom prst="rect">
            <a:avLst/>
          </a:prstGeom>
        </p:spPr>
        <p:txBody>
          <a:bodyPr>
            <a:spAutoFit/>
          </a:bodyPr>
          <a:lstStyle/>
          <a:p>
            <a:pPr eaLnBrk="1" fontAlgn="auto" hangingPunct="1">
              <a:spcBef>
                <a:spcPts val="1000"/>
              </a:spcBef>
              <a:spcAft>
                <a:spcPts val="0"/>
              </a:spcAft>
              <a:buSzPct val="125000"/>
              <a:defRPr/>
            </a:pPr>
            <a:r>
              <a:rPr lang="zh-TW" altLang="en-US" sz="2900" b="1" dirty="0">
                <a:solidFill>
                  <a:srgbClr val="FF0000"/>
                </a:solidFill>
                <a:latin typeface="+mn-lt"/>
              </a:rPr>
              <a:t>跨國公司 </a:t>
            </a:r>
            <a:r>
              <a:rPr lang="en-US" altLang="zh-CN" sz="2900" b="1" dirty="0">
                <a:solidFill>
                  <a:srgbClr val="FF0000"/>
                </a:solidFill>
                <a:latin typeface="+mn-lt"/>
              </a:rPr>
              <a:t>(MNC)</a:t>
            </a:r>
          </a:p>
          <a:p>
            <a:pPr marL="743051" lvl="1" indent="-414726" eaLnBrk="1" fontAlgn="auto" hangingPunct="1">
              <a:lnSpc>
                <a:spcPts val="3084"/>
              </a:lnSpc>
              <a:spcBef>
                <a:spcPts val="1000"/>
              </a:spcBef>
              <a:spcAft>
                <a:spcPts val="0"/>
              </a:spcAft>
              <a:buSzPct val="125000"/>
              <a:buFont typeface="Wingdings" pitchFamily="2" charset="2"/>
              <a:buChar char="ü"/>
              <a:defRPr/>
            </a:pPr>
            <a:r>
              <a:rPr lang="zh-TW" altLang="en-US" sz="2500" b="1" dirty="0">
                <a:solidFill>
                  <a:schemeClr val="accent2">
                    <a:lumMod val="75000"/>
                  </a:schemeClr>
                </a:solidFill>
                <a:latin typeface="+mn-lt"/>
              </a:rPr>
              <a:t>跨越國界進行貨物和服務的購買、銷售和交易。</a:t>
            </a:r>
            <a:endParaRPr lang="en-US" altLang="zh-TW" sz="2500" b="1" dirty="0">
              <a:solidFill>
                <a:schemeClr val="accent2">
                  <a:lumMod val="75000"/>
                </a:schemeClr>
              </a:solidFill>
              <a:latin typeface="+mn-lt"/>
            </a:endParaRPr>
          </a:p>
          <a:p>
            <a:pPr marL="743051" lvl="1" indent="-414726" eaLnBrk="1" fontAlgn="auto" hangingPunct="1">
              <a:lnSpc>
                <a:spcPts val="3084"/>
              </a:lnSpc>
              <a:spcBef>
                <a:spcPts val="1000"/>
              </a:spcBef>
              <a:spcAft>
                <a:spcPts val="0"/>
              </a:spcAft>
              <a:buSzPct val="125000"/>
              <a:buFont typeface="Wingdings" pitchFamily="2" charset="2"/>
              <a:buChar char="ü"/>
              <a:defRPr/>
            </a:pPr>
            <a:r>
              <a:rPr lang="zh-TW" altLang="en-US" sz="2500" b="1" dirty="0">
                <a:solidFill>
                  <a:schemeClr val="accent2">
                    <a:lumMod val="75000"/>
                  </a:schemeClr>
                </a:solidFill>
                <a:latin typeface="+mn-lt"/>
                <a:sym typeface="Gill Sans" pitchFamily="2" charset="0"/>
              </a:rPr>
              <a:t>全球運作，不會與單一國家或地區有着顯著的聯繫。</a:t>
            </a:r>
            <a:endParaRPr lang="en-US" altLang="en-US" sz="2500" b="1" dirty="0">
              <a:solidFill>
                <a:schemeClr val="accent2">
                  <a:lumMod val="75000"/>
                </a:schemeClr>
              </a:solidFill>
              <a:latin typeface="+mn-lt"/>
            </a:endParaRPr>
          </a:p>
        </p:txBody>
      </p:sp>
      <p:pic>
        <p:nvPicPr>
          <p:cNvPr id="11267" name="Picture 4" descr="thumbnailCAWDSO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800600"/>
            <a:ext cx="28575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Carrefour’s current state in Chi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4863" y="4248944"/>
            <a:ext cx="2713037"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6248400" y="4062413"/>
            <a:ext cx="2819400" cy="2643187"/>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6629400" y="4464050"/>
            <a:ext cx="2209800" cy="1631950"/>
          </a:xfrm>
          <a:prstGeom prst="rect">
            <a:avLst/>
          </a:prstGeom>
          <a:noFill/>
        </p:spPr>
        <p:txBody>
          <a:bodyPr>
            <a:spAutoFit/>
          </a:bodyPr>
          <a:lstStyle/>
          <a:p>
            <a:pPr eaLnBrk="1" fontAlgn="auto" hangingPunct="1">
              <a:spcBef>
                <a:spcPts val="0"/>
              </a:spcBef>
              <a:spcAft>
                <a:spcPts val="0"/>
              </a:spcAft>
              <a:defRPr/>
            </a:pPr>
            <a:r>
              <a:rPr lang="zh-TW" altLang="en-US" sz="2000" b="1" dirty="0">
                <a:solidFill>
                  <a:schemeClr val="accent6">
                    <a:lumMod val="50000"/>
                  </a:schemeClr>
                </a:solidFill>
                <a:latin typeface="+mn-lt"/>
              </a:rPr>
              <a:t>瀏覽長江和記實業有限公司這些跨國公司的網站，尋找公司的全球足印！</a:t>
            </a:r>
            <a:endParaRPr lang="en-US" sz="2000" b="1" dirty="0">
              <a:solidFill>
                <a:schemeClr val="accent6">
                  <a:lumMod val="50000"/>
                </a:schemeClr>
              </a:solidFill>
              <a:latin typeface="+mn-lt"/>
            </a:endParaRPr>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A728AA7-AD56-4726-975D-A048746561F3}" type="slidenum">
              <a:rPr lang="en-US" altLang="zh-HK">
                <a:solidFill>
                  <a:srgbClr val="898989"/>
                </a:solidFill>
              </a:rPr>
              <a:pPr/>
              <a:t>5</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4" descr="http://www.rushlane.com/wp-content/uploads/2014/07/top-10-fortune-500-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762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91200" y="6400800"/>
            <a:ext cx="3048000" cy="338138"/>
          </a:xfrm>
          <a:prstGeom prst="rect">
            <a:avLst/>
          </a:prstGeom>
          <a:noFill/>
        </p:spPr>
        <p:txBody>
          <a:bodyPr>
            <a:spAutoFit/>
          </a:bodyPr>
          <a:lstStyle/>
          <a:p>
            <a:pPr eaLnBrk="1" fontAlgn="auto" hangingPunct="1">
              <a:spcBef>
                <a:spcPts val="0"/>
              </a:spcBef>
              <a:spcAft>
                <a:spcPts val="0"/>
              </a:spcAft>
              <a:defRPr/>
            </a:pPr>
            <a:r>
              <a:rPr lang="zh-TW" altLang="en-US" sz="1600" i="1" dirty="0">
                <a:solidFill>
                  <a:schemeClr val="accent6">
                    <a:lumMod val="50000"/>
                  </a:schemeClr>
                </a:solidFill>
                <a:latin typeface="+mn-lt"/>
              </a:rPr>
              <a:t>來源：</a:t>
            </a:r>
            <a:r>
              <a:rPr lang="zh-HK" altLang="en-US" sz="1600" i="1" dirty="0">
                <a:solidFill>
                  <a:schemeClr val="accent6">
                    <a:lumMod val="50000"/>
                  </a:schemeClr>
                </a:solidFill>
                <a:latin typeface="+mn-lt"/>
              </a:rPr>
              <a:t>財富世界</a:t>
            </a:r>
            <a:r>
              <a:rPr lang="en-US" sz="1600" i="1" dirty="0">
                <a:solidFill>
                  <a:schemeClr val="accent6">
                    <a:lumMod val="50000"/>
                  </a:schemeClr>
                </a:solidFill>
                <a:latin typeface="+mn-lt"/>
              </a:rPr>
              <a:t>2014</a:t>
            </a:r>
          </a:p>
        </p:txBody>
      </p:sp>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5F66480-E77F-4A71-B07D-AA4379265A8A}" type="slidenum">
              <a:rPr lang="en-US" altLang="zh-HK">
                <a:solidFill>
                  <a:srgbClr val="898989"/>
                </a:solidFill>
              </a:rPr>
              <a:pPr/>
              <a:t>6</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077200" cy="4525963"/>
          </a:xfrm>
        </p:spPr>
        <p:txBody>
          <a:bodyPr rtlCol="0">
            <a:normAutofit/>
          </a:bodyPr>
          <a:lstStyle/>
          <a:p>
            <a:pPr marL="0" indent="0" fontAlgn="auto">
              <a:spcAft>
                <a:spcPts val="0"/>
              </a:spcAft>
              <a:buFont typeface="Arial" panose="020B0604020202020204" pitchFamily="34" charset="0"/>
              <a:buNone/>
              <a:defRPr/>
            </a:pPr>
            <a:r>
              <a:rPr lang="en-US" sz="2800" b="1" u="sng" dirty="0">
                <a:solidFill>
                  <a:srgbClr val="CC3300"/>
                </a:solidFill>
              </a:rPr>
              <a:t>1.  </a:t>
            </a:r>
            <a:r>
              <a:rPr lang="zh-TW" altLang="en-US" sz="2800" b="1" u="sng" dirty="0">
                <a:solidFill>
                  <a:srgbClr val="CC3300"/>
                </a:solidFill>
              </a:rPr>
              <a:t>授權</a:t>
            </a:r>
            <a:endParaRPr lang="en-US" altLang="zh-TW" sz="2800" b="1" u="sng" dirty="0">
              <a:solidFill>
                <a:srgbClr val="CC3300"/>
              </a:solidFill>
            </a:endParaRPr>
          </a:p>
          <a:p>
            <a:pPr marL="0" indent="0" fontAlgn="auto">
              <a:spcAft>
                <a:spcPts val="0"/>
              </a:spcAft>
              <a:buFont typeface="Arial" panose="020B0604020202020204" pitchFamily="34" charset="0"/>
              <a:buNone/>
              <a:defRPr/>
            </a:pPr>
            <a:r>
              <a:rPr lang="zh-TW" altLang="en-US" sz="2800" b="1" dirty="0">
                <a:solidFill>
                  <a:schemeClr val="accent6">
                    <a:lumMod val="50000"/>
                  </a:schemeClr>
                </a:solidFill>
              </a:rPr>
              <a:t>例如：三麗鷗授權品牌給世界各地 </a:t>
            </a:r>
            <a:r>
              <a:rPr lang="en-US" altLang="zh-TW" sz="2800" b="1" dirty="0">
                <a:solidFill>
                  <a:schemeClr val="accent6">
                    <a:lumMod val="50000"/>
                  </a:schemeClr>
                </a:solidFill>
              </a:rPr>
              <a:t>- </a:t>
            </a:r>
            <a:r>
              <a:rPr lang="zh-TW" altLang="en-US" sz="2800" b="1" dirty="0">
                <a:solidFill>
                  <a:schemeClr val="accent6">
                    <a:lumMod val="50000"/>
                  </a:schemeClr>
                </a:solidFill>
              </a:rPr>
              <a:t>美國、加拿大、拉丁美洲、歐洲和亞洲 </a:t>
            </a:r>
            <a:r>
              <a:rPr lang="en-US" altLang="zh-TW" sz="2800" b="1" dirty="0">
                <a:solidFill>
                  <a:schemeClr val="accent6">
                    <a:lumMod val="50000"/>
                  </a:schemeClr>
                </a:solidFill>
              </a:rPr>
              <a:t>- </a:t>
            </a:r>
            <a:r>
              <a:rPr lang="zh-TW" altLang="en-US" sz="2800" b="1" dirty="0">
                <a:solidFill>
                  <a:schemeClr val="accent6">
                    <a:lumMod val="50000"/>
                  </a:schemeClr>
                </a:solidFill>
              </a:rPr>
              <a:t>的企業。</a:t>
            </a:r>
            <a:endParaRPr lang="en-US" sz="2800" b="1" dirty="0">
              <a:solidFill>
                <a:schemeClr val="accent6">
                  <a:lumMod val="50000"/>
                </a:schemeClr>
              </a:solidFill>
            </a:endParaRPr>
          </a:p>
        </p:txBody>
      </p:sp>
      <p:pic>
        <p:nvPicPr>
          <p:cNvPr id="15363" name="Picture 2" descr="https://sp.yimg.com/xj/th?id=OIP.M920c9231f2ecf7991cf7a66d2fb5ba31o0&amp;pid=15.1&amp;P=0&amp;w=237&amp;h=1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4787"/>
            <a:ext cx="2667000" cy="200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Sanr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542" y="3863180"/>
            <a:ext cx="2718858" cy="17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6172200"/>
            <a:ext cx="3962400" cy="338138"/>
          </a:xfrm>
          <a:prstGeom prst="rect">
            <a:avLst/>
          </a:prstGeom>
          <a:noFill/>
        </p:spPr>
        <p:txBody>
          <a:bodyPr>
            <a:spAutoFit/>
          </a:bodyPr>
          <a:lstStyle/>
          <a:p>
            <a:pPr eaLnBrk="1" fontAlgn="auto" hangingPunct="1">
              <a:spcBef>
                <a:spcPts val="0"/>
              </a:spcBef>
              <a:spcAft>
                <a:spcPts val="0"/>
              </a:spcAft>
              <a:defRPr/>
            </a:pPr>
            <a:r>
              <a:rPr lang="zh-TW" altLang="en-US" sz="1600" dirty="0">
                <a:solidFill>
                  <a:schemeClr val="accent6">
                    <a:lumMod val="50000"/>
                  </a:schemeClr>
                </a:solidFill>
                <a:latin typeface="+mn-lt"/>
              </a:rPr>
              <a:t>來源</a:t>
            </a:r>
            <a:r>
              <a:rPr lang="en-US" sz="1600" dirty="0">
                <a:solidFill>
                  <a:schemeClr val="accent6">
                    <a:lumMod val="50000"/>
                  </a:schemeClr>
                </a:solidFill>
                <a:latin typeface="+mn-lt"/>
              </a:rPr>
              <a:t> : </a:t>
            </a:r>
            <a:r>
              <a:rPr lang="zh-TW" altLang="en-US" sz="1600" dirty="0">
                <a:solidFill>
                  <a:schemeClr val="accent6">
                    <a:lumMod val="50000"/>
                  </a:schemeClr>
                </a:solidFill>
                <a:latin typeface="+mn-lt"/>
              </a:rPr>
              <a:t>三麗鷗網站和雅虎圖片</a:t>
            </a:r>
            <a:endParaRPr lang="en-US" sz="1600" dirty="0">
              <a:solidFill>
                <a:schemeClr val="accent6">
                  <a:lumMod val="50000"/>
                </a:schemeClr>
              </a:solidFill>
              <a:latin typeface="+mn-lt"/>
            </a:endParaRPr>
          </a:p>
        </p:txBody>
      </p:sp>
      <p:sp>
        <p:nvSpPr>
          <p:cNvPr id="5" name="Slide Number Placeholder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07FBF5-7DFD-425D-98AA-577E6FDD2632}" type="slidenum">
              <a:rPr lang="en-US" altLang="zh-HK">
                <a:solidFill>
                  <a:srgbClr val="898989"/>
                </a:solidFill>
              </a:rPr>
              <a:pPr/>
              <a:t>7</a:t>
            </a:fld>
            <a:endParaRPr lang="en-US" altLang="zh-HK">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1825" y="1492250"/>
            <a:ext cx="4397375" cy="3387725"/>
          </a:xfrm>
          <a:prstGeom prst="rect">
            <a:avLst/>
          </a:prstGeom>
        </p:spPr>
        <p:txBody>
          <a:bodyPr>
            <a:spAutoFit/>
          </a:bodyPr>
          <a:lstStyle/>
          <a:p>
            <a:pPr eaLnBrk="1" fontAlgn="auto" hangingPunct="1">
              <a:lnSpc>
                <a:spcPts val="3100"/>
              </a:lnSpc>
              <a:spcBef>
                <a:spcPts val="0"/>
              </a:spcBef>
              <a:spcAft>
                <a:spcPts val="0"/>
              </a:spcAft>
              <a:defRPr/>
            </a:pPr>
            <a:r>
              <a:rPr lang="en-US" sz="2800" b="1" u="sng" dirty="0">
                <a:solidFill>
                  <a:srgbClr val="C00000"/>
                </a:solidFill>
                <a:latin typeface="+mn-lt"/>
              </a:rPr>
              <a:t>2.  </a:t>
            </a:r>
            <a:r>
              <a:rPr lang="zh-TW" altLang="en-US" sz="2800" b="1" u="sng" dirty="0">
                <a:solidFill>
                  <a:srgbClr val="C00000"/>
                </a:solidFill>
                <a:latin typeface="+mn-lt"/>
              </a:rPr>
              <a:t>合營企業</a:t>
            </a:r>
            <a:endParaRPr lang="en-US" sz="2800" b="1" u="sng" dirty="0">
              <a:solidFill>
                <a:srgbClr val="C00000"/>
              </a:solidFill>
              <a:latin typeface="+mn-lt"/>
            </a:endParaRPr>
          </a:p>
          <a:p>
            <a:pPr eaLnBrk="1" fontAlgn="auto" hangingPunct="1">
              <a:lnSpc>
                <a:spcPts val="2000"/>
              </a:lnSpc>
              <a:spcBef>
                <a:spcPts val="0"/>
              </a:spcBef>
              <a:spcAft>
                <a:spcPts val="0"/>
              </a:spcAft>
              <a:defRPr/>
            </a:pPr>
            <a:endParaRPr lang="en-US" sz="2800" b="1" u="sng" dirty="0">
              <a:solidFill>
                <a:srgbClr val="C00000"/>
              </a:solidFill>
              <a:latin typeface="+mn-lt"/>
            </a:endParaRPr>
          </a:p>
          <a:p>
            <a:pPr eaLnBrk="1" fontAlgn="auto" hangingPunct="1">
              <a:lnSpc>
                <a:spcPts val="2000"/>
              </a:lnSpc>
              <a:spcBef>
                <a:spcPts val="0"/>
              </a:spcBef>
              <a:spcAft>
                <a:spcPts val="0"/>
              </a:spcAft>
              <a:defRPr/>
            </a:pPr>
            <a:endParaRPr lang="en-US" sz="2800" b="1" u="sng" dirty="0">
              <a:solidFill>
                <a:srgbClr val="C00000"/>
              </a:solidFill>
              <a:latin typeface="+mn-lt"/>
            </a:endParaRPr>
          </a:p>
          <a:p>
            <a:pPr eaLnBrk="1" fontAlgn="auto" hangingPunct="1">
              <a:lnSpc>
                <a:spcPts val="3100"/>
              </a:lnSpc>
              <a:spcBef>
                <a:spcPts val="0"/>
              </a:spcBef>
              <a:spcAft>
                <a:spcPts val="0"/>
              </a:spcAft>
              <a:defRPr/>
            </a:pPr>
            <a:endParaRPr lang="en-US" altLang="zh-TW" sz="2400" b="1" dirty="0">
              <a:solidFill>
                <a:schemeClr val="accent6">
                  <a:lumMod val="50000"/>
                </a:schemeClr>
              </a:solidFill>
              <a:latin typeface="+mn-lt"/>
            </a:endParaRPr>
          </a:p>
          <a:p>
            <a:pPr eaLnBrk="1" fontAlgn="auto" hangingPunct="1">
              <a:lnSpc>
                <a:spcPts val="3100"/>
              </a:lnSpc>
              <a:spcBef>
                <a:spcPts val="0"/>
              </a:spcBef>
              <a:spcAft>
                <a:spcPts val="0"/>
              </a:spcAft>
              <a:defRPr/>
            </a:pPr>
            <a:r>
              <a:rPr lang="zh-TW" altLang="en-US" sz="2400" b="1" dirty="0">
                <a:solidFill>
                  <a:schemeClr val="accent6">
                    <a:lumMod val="50000"/>
                  </a:schemeClr>
                </a:solidFill>
                <a:latin typeface="+mn-lt"/>
              </a:rPr>
              <a:t>例如：香港迪士尼樂園度假區由合營企業香港國際主題樂園有限公司持有，股東為香港政府與華特迪士尼公司。</a:t>
            </a:r>
            <a:endParaRPr lang="en-US" sz="2800" b="1" dirty="0">
              <a:solidFill>
                <a:schemeClr val="accent6">
                  <a:lumMod val="50000"/>
                </a:schemeClr>
              </a:solidFill>
              <a:latin typeface="+mn-lt"/>
            </a:endParaRPr>
          </a:p>
          <a:p>
            <a:pPr eaLnBrk="1" fontAlgn="auto" hangingPunct="1">
              <a:lnSpc>
                <a:spcPts val="3100"/>
              </a:lnSpc>
              <a:spcBef>
                <a:spcPts val="0"/>
              </a:spcBef>
              <a:spcAft>
                <a:spcPts val="0"/>
              </a:spcAft>
              <a:defRPr/>
            </a:pPr>
            <a:endParaRPr lang="en-US" sz="2800" b="1" dirty="0">
              <a:solidFill>
                <a:schemeClr val="accent6">
                  <a:lumMod val="50000"/>
                </a:schemeClr>
              </a:solidFill>
              <a:latin typeface="+mn-lt"/>
            </a:endParaRPr>
          </a:p>
        </p:txBody>
      </p:sp>
      <p:pic>
        <p:nvPicPr>
          <p:cNvPr id="17411" name="Picture 6" descr="https://sp.yimg.com/xj/th?id=OIP.M6421d57da6a0b087c92ae4321d53ca77H0&amp;pid=15.1&amp;P=0&amp;w=228&amp;h=1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800"/>
            <a:ext cx="21717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0" descr="https://sp.yimg.com/xj/th?id=OIP.M3a892e2f57f94ee8b44969d43a84b314o0&amp;pid=15.1&amp;P=0&amp;w=229&amp;h=1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05450"/>
            <a:ext cx="25908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1CBBA6-3D07-439B-8DA1-6F27B3BC7D40}" type="slidenum">
              <a:rPr lang="en-US" altLang="zh-HK">
                <a:solidFill>
                  <a:srgbClr val="898989"/>
                </a:solidFill>
              </a:rPr>
              <a:pPr/>
              <a:t>8</a:t>
            </a:fld>
            <a:endParaRPr lang="en-US" altLang="zh-HK">
              <a:solidFill>
                <a:srgbClr val="898989"/>
              </a:solidFill>
            </a:endParaRPr>
          </a:p>
        </p:txBody>
      </p:sp>
      <p:sp>
        <p:nvSpPr>
          <p:cNvPr id="5" name="TextBox 4"/>
          <p:cNvSpPr txBox="1"/>
          <p:nvPr/>
        </p:nvSpPr>
        <p:spPr>
          <a:xfrm>
            <a:off x="5241925" y="2743200"/>
            <a:ext cx="3368675" cy="1477963"/>
          </a:xfrm>
          <a:prstGeom prst="rect">
            <a:avLst/>
          </a:prstGeom>
          <a:noFill/>
        </p:spPr>
        <p:txBody>
          <a:bodyPr>
            <a:spAutoFit/>
          </a:bodyPr>
          <a:lstStyle/>
          <a:p>
            <a:pPr eaLnBrk="1" fontAlgn="auto" hangingPunct="1">
              <a:spcBef>
                <a:spcPts val="0"/>
              </a:spcBef>
              <a:spcAft>
                <a:spcPts val="0"/>
              </a:spcAft>
              <a:defRPr/>
            </a:pPr>
            <a:r>
              <a:rPr lang="zh-TW" altLang="en-US" sz="2400" b="1" dirty="0">
                <a:solidFill>
                  <a:schemeClr val="accent6">
                    <a:lumMod val="50000"/>
                  </a:schemeClr>
                </a:solidFill>
                <a:latin typeface="+mn-lt"/>
              </a:rPr>
              <a:t>例如：香港美心集團和星巴克咖啡國際公司於</a:t>
            </a:r>
            <a:r>
              <a:rPr lang="en-US" altLang="zh-TW" sz="2400" b="1" dirty="0">
                <a:solidFill>
                  <a:schemeClr val="accent6">
                    <a:lumMod val="50000"/>
                  </a:schemeClr>
                </a:solidFill>
                <a:latin typeface="+mn-lt"/>
              </a:rPr>
              <a:t>2000</a:t>
            </a:r>
            <a:r>
              <a:rPr lang="zh-TW" altLang="en-US" sz="2400" b="1" dirty="0">
                <a:solidFill>
                  <a:schemeClr val="accent6">
                    <a:lumMod val="50000"/>
                  </a:schemeClr>
                </a:solidFill>
                <a:latin typeface="+mn-lt"/>
              </a:rPr>
              <a:t>年成立合營企業。</a:t>
            </a:r>
            <a:endParaRPr lang="en-US" b="1" dirty="0">
              <a:solidFill>
                <a:srgbClr val="C00000"/>
              </a:solidFill>
              <a:latin typeface="+mn-lt"/>
            </a:endParaRPr>
          </a:p>
          <a:p>
            <a:pPr eaLnBrk="1" fontAlgn="auto" hangingPunct="1">
              <a:spcBef>
                <a:spcPts val="0"/>
              </a:spcBef>
              <a:spcAft>
                <a:spcPts val="0"/>
              </a:spcAft>
              <a:defRPr/>
            </a:pPr>
            <a:endParaRPr lang="en-US" dirty="0">
              <a:latin typeface="+mn-lt"/>
            </a:endParaRPr>
          </a:p>
        </p:txBody>
      </p:sp>
      <p:pic>
        <p:nvPicPr>
          <p:cNvPr id="17415" name="Picture 10" descr="https://sp.yimg.com/ib/th?id=OIP.M1ab4d17bc451e78ee9ae85b1f37c23b9o0&amp;pid=15.1&amp;P=0&amp;w=200.7&amp;h=16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0563" y="4937125"/>
            <a:ext cx="19050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https://sp.yimg.com/ib/th?id=OIP.M56b78511959f84a558bdb7a50832f126H2&amp;pid=15.1&amp;P=0&amp;w=300&amp;h=3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3325" y="4937125"/>
            <a:ext cx="1981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iagra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4000"/>
            <a:ext cx="8331200" cy="1181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341313" y="1600200"/>
            <a:ext cx="4687887" cy="2738438"/>
          </a:xfrm>
          <a:prstGeom prst="rect">
            <a:avLst/>
          </a:prstGeom>
          <a:noFill/>
          <a:ln>
            <a:noFill/>
          </a:ln>
        </p:spPr>
        <p:txBody>
          <a:bodyPr>
            <a:spAutoFit/>
          </a:bodyPr>
          <a:lstStyle/>
          <a:p>
            <a:pPr eaLnBrk="1" fontAlgn="auto" hangingPunct="1">
              <a:spcBef>
                <a:spcPts val="0"/>
              </a:spcBef>
              <a:spcAft>
                <a:spcPts val="0"/>
              </a:spcAft>
              <a:defRPr/>
            </a:pPr>
            <a:r>
              <a:rPr lang="en-US" sz="2800" b="1" u="sng" dirty="0">
                <a:solidFill>
                  <a:srgbClr val="C00000"/>
                </a:solidFill>
                <a:latin typeface="+mn-lt"/>
              </a:rPr>
              <a:t>3.   </a:t>
            </a:r>
            <a:r>
              <a:rPr lang="zh-TW" altLang="en-US" sz="2800" b="1" u="sng" dirty="0">
                <a:solidFill>
                  <a:srgbClr val="C00000"/>
                </a:solidFill>
                <a:latin typeface="+mn-lt"/>
              </a:rPr>
              <a:t>特許權</a:t>
            </a:r>
            <a:endParaRPr lang="en-US" sz="2000" dirty="0">
              <a:latin typeface="+mn-lt"/>
            </a:endParaRPr>
          </a:p>
          <a:p>
            <a:pPr eaLnBrk="1" fontAlgn="auto" hangingPunct="1">
              <a:spcBef>
                <a:spcPts val="0"/>
              </a:spcBef>
              <a:spcAft>
                <a:spcPts val="0"/>
              </a:spcAft>
              <a:defRPr/>
            </a:pPr>
            <a:r>
              <a:rPr lang="zh-TW" altLang="en-US" sz="2400" b="1" dirty="0">
                <a:solidFill>
                  <a:schemeClr val="accent6">
                    <a:lumMod val="50000"/>
                  </a:schemeClr>
                </a:solidFill>
                <a:latin typeface="+mn-lt"/>
              </a:rPr>
              <a:t>美國的</a:t>
            </a:r>
            <a:r>
              <a:rPr lang="en-US" altLang="zh-TW" sz="2400" b="1" dirty="0">
                <a:solidFill>
                  <a:schemeClr val="accent6">
                    <a:lumMod val="50000"/>
                  </a:schemeClr>
                </a:solidFill>
                <a:latin typeface="+mn-lt"/>
              </a:rPr>
              <a:t>7-Eleven</a:t>
            </a:r>
            <a:r>
              <a:rPr lang="zh-TW" altLang="en-US" sz="2400" b="1" dirty="0">
                <a:solidFill>
                  <a:schemeClr val="accent6">
                    <a:lumMod val="50000"/>
                  </a:schemeClr>
                </a:solidFill>
                <a:latin typeface="+mn-lt"/>
              </a:rPr>
              <a:t>便利店使用特許權在全球拓展業務。</a:t>
            </a:r>
            <a:endParaRPr lang="en-US" altLang="zh-TW" sz="2400" b="1" dirty="0">
              <a:solidFill>
                <a:schemeClr val="accent6">
                  <a:lumMod val="50000"/>
                </a:schemeClr>
              </a:solidFill>
              <a:latin typeface="+mn-lt"/>
            </a:endParaRPr>
          </a:p>
          <a:p>
            <a:pPr eaLnBrk="1" fontAlgn="auto" hangingPunct="1">
              <a:spcBef>
                <a:spcPts val="0"/>
              </a:spcBef>
              <a:spcAft>
                <a:spcPts val="0"/>
              </a:spcAft>
              <a:defRPr/>
            </a:pPr>
            <a:endParaRPr lang="en-US" sz="2400" b="1" dirty="0">
              <a:solidFill>
                <a:schemeClr val="accent6">
                  <a:lumMod val="50000"/>
                </a:schemeClr>
              </a:solidFill>
              <a:latin typeface="+mn-lt"/>
            </a:endParaRPr>
          </a:p>
          <a:p>
            <a:pPr eaLnBrk="1" fontAlgn="auto" hangingPunct="1">
              <a:spcBef>
                <a:spcPts val="0"/>
              </a:spcBef>
              <a:spcAft>
                <a:spcPts val="0"/>
              </a:spcAft>
              <a:defRPr/>
            </a:pPr>
            <a:r>
              <a:rPr lang="zh-TW" altLang="en-US" sz="2400" b="1" dirty="0">
                <a:solidFill>
                  <a:schemeClr val="accent6">
                    <a:lumMod val="50000"/>
                  </a:schemeClr>
                </a:solidFill>
                <a:latin typeface="+mn-lt"/>
              </a:rPr>
              <a:t>「當你使用</a:t>
            </a:r>
            <a:r>
              <a:rPr lang="en-US" altLang="zh-TW" sz="2400" b="1" dirty="0">
                <a:solidFill>
                  <a:schemeClr val="accent6">
                    <a:lumMod val="50000"/>
                  </a:schemeClr>
                </a:solidFill>
                <a:latin typeface="+mn-lt"/>
              </a:rPr>
              <a:t>7-Eleven</a:t>
            </a:r>
            <a:r>
              <a:rPr lang="zh-TW" altLang="en-US" sz="2400" b="1" dirty="0">
                <a:solidFill>
                  <a:schemeClr val="accent6">
                    <a:lumMod val="50000"/>
                  </a:schemeClr>
                </a:solidFill>
                <a:latin typeface="+mn-lt"/>
              </a:rPr>
              <a:t>便利店的特許權，你便成為世界各地知名和為人喜愛的品牌的一部分。」</a:t>
            </a:r>
            <a:endParaRPr lang="en-US" sz="2400" b="1" dirty="0">
              <a:solidFill>
                <a:schemeClr val="accent6">
                  <a:lumMod val="50000"/>
                </a:schemeClr>
              </a:solidFill>
              <a:latin typeface="+mn-lt"/>
            </a:endParaRPr>
          </a:p>
        </p:txBody>
      </p:sp>
      <p:pic>
        <p:nvPicPr>
          <p:cNvPr id="19459" name="Picture 2" descr="https://sp.yimg.com/xj/th?id=OIP.Mb04ac1c2d67a3698f9134c65b035b427o0&amp;pid=15.1&amp;P=0&amp;w=313&amp;h=1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47800"/>
            <a:ext cx="2857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46638" y="5365750"/>
            <a:ext cx="4291012" cy="830263"/>
          </a:xfrm>
          <a:prstGeom prst="rect">
            <a:avLst/>
          </a:prstGeom>
        </p:spPr>
        <p:txBody>
          <a:bodyPr>
            <a:spAutoFit/>
          </a:bodyPr>
          <a:lstStyle/>
          <a:p>
            <a:pPr eaLnBrk="1" fontAlgn="auto" hangingPunct="1">
              <a:spcBef>
                <a:spcPts val="0"/>
              </a:spcBef>
              <a:spcAft>
                <a:spcPts val="0"/>
              </a:spcAft>
              <a:defRPr/>
            </a:pPr>
            <a:r>
              <a:rPr lang="zh-TW" altLang="en-US" sz="2400" b="1" dirty="0">
                <a:solidFill>
                  <a:schemeClr val="accent6">
                    <a:lumMod val="50000"/>
                  </a:schemeClr>
                </a:solidFill>
                <a:latin typeface="+mn-lt"/>
              </a:rPr>
              <a:t>麥當勞在許多國際市場上的特許權餐廳。</a:t>
            </a:r>
            <a:endParaRPr lang="en-US" sz="2400" b="1" dirty="0">
              <a:solidFill>
                <a:schemeClr val="accent6">
                  <a:lumMod val="50000"/>
                </a:schemeClr>
              </a:solidFill>
              <a:latin typeface="+mn-lt"/>
            </a:endParaRPr>
          </a:p>
        </p:txBody>
      </p:sp>
      <p:sp>
        <p:nvSpPr>
          <p:cNvPr id="19461" name="Rectangle 4"/>
          <p:cNvSpPr>
            <a:spLocks noChangeArrowheads="1"/>
          </p:cNvSpPr>
          <p:nvPr/>
        </p:nvSpPr>
        <p:spPr bwMode="auto">
          <a:xfrm>
            <a:off x="4025900" y="3244850"/>
            <a:ext cx="236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HK"/>
              <a:t> </a:t>
            </a:r>
          </a:p>
        </p:txBody>
      </p:sp>
      <p:pic>
        <p:nvPicPr>
          <p:cNvPr id="19462" name="Picture 6" descr="https://sp.yimg.com/xj/th?id=OIP.M51687fdd32457d61a2716da4cab321a2H0&amp;pid=15.1&amp;P=0&amp;w=225&amp;h=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06800"/>
            <a:ext cx="21431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A64406D-5299-4512-8138-F7F13E90657E}" type="slidenum">
              <a:rPr lang="en-US" altLang="zh-HK">
                <a:solidFill>
                  <a:srgbClr val="898989"/>
                </a:solidFill>
              </a:rPr>
              <a:pPr/>
              <a:t>9</a:t>
            </a:fld>
            <a:endParaRPr lang="en-US" altLang="zh-HK">
              <a:solidFill>
                <a:srgbClr val="898989"/>
              </a:solidFill>
            </a:endParaRPr>
          </a:p>
        </p:txBody>
      </p:sp>
      <p:pic>
        <p:nvPicPr>
          <p:cNvPr id="19464" name="Picture 2" descr="https://sp.yimg.com/xj/th?id=OIP.M46710ec5213ede0067399bd00b28369co0&amp;pid=15.1&amp;P=0&amp;w=246&amp;h=18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075" y="5053013"/>
            <a:ext cx="23431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1735</Words>
  <Application>Microsoft Office PowerPoint</Application>
  <PresentationFormat>如螢幕大小 (4:3)</PresentationFormat>
  <Paragraphs>138</Paragraphs>
  <Slides>17</Slides>
  <Notes>17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17</vt:i4>
      </vt:variant>
    </vt:vector>
  </HeadingPairs>
  <TitlesOfParts>
    <vt:vector size="27" baseType="lpstr">
      <vt:lpstr>Calibri</vt:lpstr>
      <vt:lpstr>Arial</vt:lpstr>
      <vt:lpstr>新細明體</vt:lpstr>
      <vt:lpstr>Wingdings</vt:lpstr>
      <vt:lpstr>Calisto MT</vt:lpstr>
      <vt:lpstr>宋体</vt:lpstr>
      <vt:lpstr>Gill Sans</vt:lpstr>
      <vt:lpstr>Times New Roman</vt:lpstr>
      <vt:lpstr>+mj-lt</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 Globalization</dc:title>
  <dc:creator>MTC Masterlingua</dc:creator>
  <cp:lastModifiedBy>CHAN, Kar-yee Grace</cp:lastModifiedBy>
  <cp:revision>239</cp:revision>
  <cp:lastPrinted>2015-12-10T07:45:59Z</cp:lastPrinted>
  <dcterms:created xsi:type="dcterms:W3CDTF">2006-08-16T00:00:00Z</dcterms:created>
  <dcterms:modified xsi:type="dcterms:W3CDTF">2024-03-20T04:08:58Z</dcterms:modified>
</cp:coreProperties>
</file>