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6" r:id="rId2"/>
    <p:sldId id="268" r:id="rId3"/>
    <p:sldId id="276" r:id="rId4"/>
    <p:sldId id="301" r:id="rId5"/>
    <p:sldId id="324" r:id="rId6"/>
    <p:sldId id="318" r:id="rId7"/>
    <p:sldId id="326" r:id="rId8"/>
    <p:sldId id="328" r:id="rId9"/>
    <p:sldId id="336" r:id="rId10"/>
    <p:sldId id="329" r:id="rId11"/>
    <p:sldId id="311" r:id="rId12"/>
    <p:sldId id="294" r:id="rId13"/>
    <p:sldId id="308" r:id="rId14"/>
    <p:sldId id="335" r:id="rId15"/>
    <p:sldId id="281" r:id="rId16"/>
    <p:sldId id="295" r:id="rId17"/>
    <p:sldId id="296" r:id="rId18"/>
    <p:sldId id="331" r:id="rId19"/>
    <p:sldId id="290" r:id="rId20"/>
    <p:sldId id="297" r:id="rId21"/>
    <p:sldId id="300" r:id="rId22"/>
    <p:sldId id="298" r:id="rId23"/>
    <p:sldId id="299" r:id="rId24"/>
    <p:sldId id="330" r:id="rId25"/>
    <p:sldId id="284" r:id="rId26"/>
    <p:sldId id="339" r:id="rId27"/>
    <p:sldId id="286" r:id="rId28"/>
    <p:sldId id="270"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5578" autoAdjust="0"/>
  </p:normalViewPr>
  <p:slideViewPr>
    <p:cSldViewPr>
      <p:cViewPr varScale="1">
        <p:scale>
          <a:sx n="54" d="100"/>
          <a:sy n="54" d="100"/>
        </p:scale>
        <p:origin x="2218" y="72"/>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6965"/>
    </p:cViewPr>
  </p:sorterViewPr>
  <p:notesViewPr>
    <p:cSldViewPr>
      <p:cViewPr>
        <p:scale>
          <a:sx n="70" d="100"/>
          <a:sy n="70" d="100"/>
        </p:scale>
        <p:origin x="-245"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5EDBD-0BD0-4D83-86EA-C5C5A0A847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493FE8-492E-42B4-84FC-056D3AD0075E}">
      <dgm:prSet custT="1"/>
      <dgm:spPr/>
      <dgm:t>
        <a:bodyPr/>
        <a:lstStyle/>
        <a:p>
          <a:pPr rtl="0"/>
          <a:r>
            <a:rPr lang="en-US" sz="4000" b="1" dirty="0"/>
            <a:t>  </a:t>
          </a:r>
          <a:r>
            <a:rPr lang="zh-TW" altLang="en-US" sz="4000" b="1" dirty="0"/>
            <a:t>課堂</a:t>
          </a:r>
          <a:r>
            <a:rPr lang="en-US" sz="4000" b="1" dirty="0"/>
            <a:t> 5</a:t>
          </a:r>
        </a:p>
      </dgm:t>
    </dgm:pt>
    <dgm:pt modelId="{9CDB642B-7A04-4FFE-B645-5365D5B2AF20}" type="parTrans" cxnId="{8BADB537-4801-418F-8259-CE6AEC32C539}">
      <dgm:prSet/>
      <dgm:spPr/>
      <dgm:t>
        <a:bodyPr/>
        <a:lstStyle/>
        <a:p>
          <a:endParaRPr lang="en-US"/>
        </a:p>
      </dgm:t>
    </dgm:pt>
    <dgm:pt modelId="{18C7C3C7-9F1E-4D3F-8304-3DDF688C6464}" type="sibTrans" cxnId="{8BADB537-4801-418F-8259-CE6AEC32C539}">
      <dgm:prSet/>
      <dgm:spPr/>
      <dgm:t>
        <a:bodyPr/>
        <a:lstStyle/>
        <a:p>
          <a:endParaRPr lang="en-US"/>
        </a:p>
      </dgm:t>
    </dgm:pt>
    <dgm:pt modelId="{2897537F-64CB-404C-BDB5-DE6ABE12D194}" type="pres">
      <dgm:prSet presAssocID="{BED5EDBD-0BD0-4D83-86EA-C5C5A0A84737}" presName="linear" presStyleCnt="0">
        <dgm:presLayoutVars>
          <dgm:animLvl val="lvl"/>
          <dgm:resizeHandles val="exact"/>
        </dgm:presLayoutVars>
      </dgm:prSet>
      <dgm:spPr/>
      <dgm:t>
        <a:bodyPr/>
        <a:lstStyle/>
        <a:p>
          <a:endParaRPr lang="zh-TW" altLang="en-US"/>
        </a:p>
      </dgm:t>
    </dgm:pt>
    <dgm:pt modelId="{1B1E1A34-7DC1-439D-A764-CB861C688FC6}" type="pres">
      <dgm:prSet presAssocID="{EC493FE8-492E-42B4-84FC-056D3AD0075E}" presName="parentText" presStyleLbl="node1" presStyleIdx="0" presStyleCnt="1">
        <dgm:presLayoutVars>
          <dgm:chMax val="0"/>
          <dgm:bulletEnabled val="1"/>
        </dgm:presLayoutVars>
      </dgm:prSet>
      <dgm:spPr/>
      <dgm:t>
        <a:bodyPr/>
        <a:lstStyle/>
        <a:p>
          <a:endParaRPr lang="zh-TW" altLang="en-US"/>
        </a:p>
      </dgm:t>
    </dgm:pt>
  </dgm:ptLst>
  <dgm:cxnLst>
    <dgm:cxn modelId="{8BADB537-4801-418F-8259-CE6AEC32C539}" srcId="{BED5EDBD-0BD0-4D83-86EA-C5C5A0A84737}" destId="{EC493FE8-492E-42B4-84FC-056D3AD0075E}" srcOrd="0" destOrd="0" parTransId="{9CDB642B-7A04-4FFE-B645-5365D5B2AF20}" sibTransId="{18C7C3C7-9F1E-4D3F-8304-3DDF688C6464}"/>
    <dgm:cxn modelId="{F0013051-50EE-45C3-83E5-8C75A7A0038A}" type="presOf" srcId="{EC493FE8-492E-42B4-84FC-056D3AD0075E}" destId="{1B1E1A34-7DC1-439D-A764-CB861C688FC6}" srcOrd="0" destOrd="0" presId="urn:microsoft.com/office/officeart/2005/8/layout/vList2"/>
    <dgm:cxn modelId="{13B9CC50-707A-45EE-87B9-848614F7F1FE}" type="presOf" srcId="{BED5EDBD-0BD0-4D83-86EA-C5C5A0A84737}" destId="{2897537F-64CB-404C-BDB5-DE6ABE12D194}" srcOrd="0" destOrd="0" presId="urn:microsoft.com/office/officeart/2005/8/layout/vList2"/>
    <dgm:cxn modelId="{B6BCF51F-613C-4AB3-B985-6509AB277E8E}" type="presParOf" srcId="{2897537F-64CB-404C-BDB5-DE6ABE12D194}" destId="{1B1E1A34-7DC1-439D-A764-CB861C688FC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BB377-03B9-4383-A090-6E09C623EAF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1FB0EEE8-2307-4CFE-AD83-771CD6BC1182}" type="pres">
      <dgm:prSet presAssocID="{0EEBB377-03B9-4383-A090-6E09C623EAF1}" presName="linear" presStyleCnt="0">
        <dgm:presLayoutVars>
          <dgm:animLvl val="lvl"/>
          <dgm:resizeHandles val="exact"/>
        </dgm:presLayoutVars>
      </dgm:prSet>
      <dgm:spPr/>
      <dgm:t>
        <a:bodyPr/>
        <a:lstStyle/>
        <a:p>
          <a:endParaRPr lang="zh-TW" altLang="en-US"/>
        </a:p>
      </dgm:t>
    </dgm:pt>
  </dgm:ptLst>
  <dgm:cxnLst>
    <dgm:cxn modelId="{A2199EC9-65FD-4073-B267-427292E2C1CC}" type="presOf" srcId="{0EEBB377-03B9-4383-A090-6E09C623EAF1}" destId="{1FB0EEE8-2307-4CFE-AD83-771CD6BC118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EBB377-03B9-4383-A090-6E09C623EAF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1FB0EEE8-2307-4CFE-AD83-771CD6BC1182}" type="pres">
      <dgm:prSet presAssocID="{0EEBB377-03B9-4383-A090-6E09C623EAF1}" presName="linear" presStyleCnt="0">
        <dgm:presLayoutVars>
          <dgm:animLvl val="lvl"/>
          <dgm:resizeHandles val="exact"/>
        </dgm:presLayoutVars>
      </dgm:prSet>
      <dgm:spPr/>
      <dgm:t>
        <a:bodyPr/>
        <a:lstStyle/>
        <a:p>
          <a:endParaRPr lang="zh-TW" altLang="en-US"/>
        </a:p>
      </dgm:t>
    </dgm:pt>
  </dgm:ptLst>
  <dgm:cxnLst>
    <dgm:cxn modelId="{7AC26BE4-8D70-4E92-9BD3-0BD97F8976E6}" type="presOf" srcId="{0EEBB377-03B9-4383-A090-6E09C623EAF1}" destId="{1FB0EEE8-2307-4CFE-AD83-771CD6BC1182}"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E1A34-7DC1-439D-A764-CB861C688FC6}">
      <dsp:nvSpPr>
        <dsp:cNvPr id="0" name=""/>
        <dsp:cNvSpPr/>
      </dsp:nvSpPr>
      <dsp:spPr>
        <a:xfrm>
          <a:off x="0" y="126612"/>
          <a:ext cx="777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a:t>  </a:t>
          </a:r>
          <a:r>
            <a:rPr lang="zh-TW" altLang="en-US" sz="4000" b="1" kern="1200" dirty="0"/>
            <a:t>課堂</a:t>
          </a:r>
          <a:r>
            <a:rPr lang="en-US" sz="4000" b="1" kern="1200" dirty="0"/>
            <a:t> 5</a:t>
          </a:r>
        </a:p>
      </dsp:txBody>
      <dsp:txXfrm>
        <a:off x="59399" y="186011"/>
        <a:ext cx="76536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E96E60F-722C-4216-87CD-1C2A016D649A}" type="datetimeFigureOut">
              <a:rPr lang="zh-HK" altLang="en-US"/>
              <a:pPr>
                <a:defRPr/>
              </a:pPr>
              <a:t>20/3/2024</a:t>
            </a:fld>
            <a:endParaRPr lang="zh-HK" altLang="en-US"/>
          </a:p>
        </p:txBody>
      </p:sp>
      <p:sp>
        <p:nvSpPr>
          <p:cNvPr id="4" name="投影片圖像版面配置區 3"/>
          <p:cNvSpPr>
            <a:spLocks noGrp="1" noRot="1" noChangeAspect="1"/>
          </p:cNvSpPr>
          <p:nvPr>
            <p:ph type="sldImg" idx="2"/>
          </p:nvPr>
        </p:nvSpPr>
        <p:spPr>
          <a:xfrm>
            <a:off x="1066800" y="685800"/>
            <a:ext cx="4648200" cy="3429000"/>
          </a:xfrm>
          <a:prstGeom prst="rect">
            <a:avLst/>
          </a:prstGeom>
          <a:noFill/>
          <a:ln w="12700">
            <a:solidFill>
              <a:prstClr val="black"/>
            </a:solidFill>
          </a:ln>
        </p:spPr>
        <p:txBody>
          <a:bodyPr vert="horz" lIns="91440" tIns="45720" rIns="91440" bIns="45720" rtlCol="0" anchor="ctr"/>
          <a:lstStyle/>
          <a:p>
            <a:pPr lvl="0"/>
            <a:endParaRPr lang="zh-HK" altLang="en-US" noProof="0"/>
          </a:p>
        </p:txBody>
      </p:sp>
      <p:sp>
        <p:nvSpPr>
          <p:cNvPr id="5" name="備忘稿版面配置區 4"/>
          <p:cNvSpPr>
            <a:spLocks noGrp="1"/>
          </p:cNvSpPr>
          <p:nvPr>
            <p:ph type="body" sz="quarter" idx="3"/>
          </p:nvPr>
        </p:nvSpPr>
        <p:spPr>
          <a:xfrm>
            <a:off x="990600" y="4343400"/>
            <a:ext cx="4800600" cy="4114800"/>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zh-HK"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0EAC3D7-167F-440B-9C8B-61D86F0CC2E3}" type="slidenum">
              <a:rPr lang="zh-HK" altLang="en-US"/>
              <a:pPr/>
              <a:t>‹#›</a:t>
            </a:fld>
            <a:endParaRPr lang="zh-HK"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409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A45A567-D416-45CA-8067-9120114493B3}" type="slidenum">
              <a:rPr lang="zh-HK" altLang="en-US"/>
              <a:pPr/>
              <a:t>1</a:t>
            </a:fld>
            <a:endParaRPr lang="zh-HK"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zh-TW" altLang="en-US" dirty="0"/>
              <a:t>學生應能列出這些遍布全球公司所供應的常見產品。學生</a:t>
            </a:r>
            <a:r>
              <a:rPr lang="zh-CN" altLang="en-US" dirty="0">
                <a:latin typeface="新細明體" panose="02020500000000000000" pitchFamily="18" charset="-120"/>
                <a:ea typeface="新細明體" panose="02020500000000000000" pitchFamily="18" charset="-120"/>
              </a:rPr>
              <a:t>可能</a:t>
            </a:r>
            <a:r>
              <a:rPr lang="zh-TW" altLang="en-US" dirty="0"/>
              <a:t>提供的答案包括漢堡包、薯條、米奇老鼠、巴斯光年和可口可樂等</a:t>
            </a:r>
            <a:endParaRPr lang="en-US" altLang="zh-TW" dirty="0"/>
          </a:p>
          <a:p>
            <a:pPr fontAlgn="auto">
              <a:spcBef>
                <a:spcPts val="0"/>
              </a:spcBef>
              <a:spcAft>
                <a:spcPts val="0"/>
              </a:spcAft>
              <a:defRPr/>
            </a:pPr>
            <a:endParaRPr lang="en-US" dirty="0"/>
          </a:p>
          <a:p>
            <a:pPr fontAlgn="auto">
              <a:spcBef>
                <a:spcPts val="0"/>
              </a:spcBef>
              <a:spcAft>
                <a:spcPts val="0"/>
              </a:spcAft>
              <a:defRPr/>
            </a:pPr>
            <a:r>
              <a:rPr lang="zh-TW" altLang="en-US" dirty="0">
                <a:solidFill>
                  <a:schemeClr val="tx1">
                    <a:lumMod val="75000"/>
                    <a:lumOff val="25000"/>
                  </a:schemeClr>
                </a:solidFill>
                <a:cs typeface="Times New Roman" pitchFamily="18" charset="0"/>
              </a:rPr>
              <a:t>批評：</a:t>
            </a:r>
            <a:endParaRPr lang="en-US" altLang="zh-HK" dirty="0">
              <a:solidFill>
                <a:schemeClr val="tx1">
                  <a:lumMod val="75000"/>
                  <a:lumOff val="25000"/>
                </a:schemeClr>
              </a:solidFill>
              <a:cs typeface="Times New Roman" pitchFamily="18" charset="0"/>
            </a:endParaRPr>
          </a:p>
          <a:p>
            <a:pPr fontAlgn="auto">
              <a:spcBef>
                <a:spcPts val="0"/>
              </a:spcBef>
              <a:spcAft>
                <a:spcPts val="0"/>
              </a:spcAft>
              <a:defRPr/>
            </a:pPr>
            <a:r>
              <a:rPr lang="zh-TW" altLang="en-US" dirty="0">
                <a:solidFill>
                  <a:schemeClr val="tx1">
                    <a:lumMod val="75000"/>
                    <a:lumOff val="25000"/>
                  </a:schemeClr>
                </a:solidFill>
                <a:cs typeface="Times New Roman" pitchFamily="18" charset="0"/>
              </a:rPr>
              <a:t>入侵當地文化 </a:t>
            </a:r>
            <a:r>
              <a:rPr lang="en-US" altLang="zh-TW" dirty="0">
                <a:solidFill>
                  <a:schemeClr val="tx1">
                    <a:lumMod val="75000"/>
                    <a:lumOff val="25000"/>
                  </a:schemeClr>
                </a:solidFill>
                <a:cs typeface="Times New Roman" pitchFamily="18" charset="0"/>
              </a:rPr>
              <a:t>- </a:t>
            </a:r>
            <a:r>
              <a:rPr lang="zh-TW" altLang="en-US" i="1" dirty="0">
                <a:solidFill>
                  <a:schemeClr val="tx1">
                    <a:lumMod val="75000"/>
                    <a:lumOff val="25000"/>
                  </a:schemeClr>
                </a:solidFill>
                <a:cs typeface="Times New Roman" pitchFamily="18" charset="0"/>
              </a:rPr>
              <a:t>一些跨國公司出售某種特定標準化的產品到世界各地，本土文化可能會因此被全球文化所取代或被「淡化」，以及不被尊重</a:t>
            </a:r>
            <a:endParaRPr lang="en-US" i="1"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2253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31C7DAE-6C56-4E20-A8BD-A1F84BF246AC}" type="slidenum">
              <a:rPr lang="zh-HK" altLang="en-US"/>
              <a:pPr/>
              <a:t>10</a:t>
            </a:fld>
            <a:endParaRPr lang="zh-HK"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fontAlgn="auto">
              <a:spcBef>
                <a:spcPts val="0"/>
              </a:spcBef>
              <a:spcAft>
                <a:spcPts val="0"/>
              </a:spcAft>
              <a:defRPr/>
            </a:pPr>
            <a:r>
              <a:rPr lang="zh-TW" altLang="en-US" dirty="0"/>
              <a:t>為了阻止農民被剝削以及農產品的銷售過程被外國主導，世界公平貿易組織定立規則，以保護發展中國家（如南非和南美國家）的貧</a:t>
            </a:r>
            <a:r>
              <a:rPr lang="zh-TW" altLang="en-US" dirty="0">
                <a:solidFill>
                  <a:schemeClr val="tx1">
                    <a:lumMod val="75000"/>
                    <a:lumOff val="25000"/>
                  </a:schemeClr>
                </a:solidFill>
                <a:cs typeface="Times New Roman" pitchFamily="18" charset="0"/>
              </a:rPr>
              <a:t>民</a:t>
            </a:r>
            <a:r>
              <a:rPr lang="zh-TW" altLang="en-US" dirty="0"/>
              <a:t>和弱勢的農民，確保農民能從全球貿易中獲取合理的回報。如星巴克的咖啡豆農民就受到上述保護。</a:t>
            </a:r>
            <a:endParaRPr lang="en-US" altLang="zh-TW" dirty="0"/>
          </a:p>
          <a:p>
            <a:pPr fontAlgn="auto">
              <a:spcBef>
                <a:spcPts val="0"/>
              </a:spcBef>
              <a:spcAft>
                <a:spcPts val="0"/>
              </a:spcAft>
              <a:defRPr/>
            </a:pPr>
            <a:endParaRPr lang="en-US" altLang="zh-HK" dirty="0"/>
          </a:p>
          <a:p>
            <a:pPr fontAlgn="auto">
              <a:spcBef>
                <a:spcPts val="0"/>
              </a:spcBef>
              <a:spcAft>
                <a:spcPts val="0"/>
              </a:spcAft>
              <a:defRPr/>
            </a:pPr>
            <a:r>
              <a:rPr lang="zh-TW" altLang="en-US" dirty="0">
                <a:solidFill>
                  <a:schemeClr val="tx1">
                    <a:lumMod val="75000"/>
                    <a:lumOff val="25000"/>
                  </a:schemeClr>
                </a:solidFill>
                <a:cs typeface="Times New Roman" pitchFamily="18" charset="0"/>
              </a:rPr>
              <a:t>批評：</a:t>
            </a:r>
            <a:endParaRPr lang="en-US" altLang="zh-TW" dirty="0">
              <a:solidFill>
                <a:schemeClr val="tx1">
                  <a:lumMod val="75000"/>
                  <a:lumOff val="25000"/>
                </a:schemeClr>
              </a:solidFill>
              <a:cs typeface="Times New Roman" pitchFamily="18" charset="0"/>
            </a:endParaRPr>
          </a:p>
          <a:p>
            <a:pPr fontAlgn="auto">
              <a:spcBef>
                <a:spcPts val="0"/>
              </a:spcBef>
              <a:spcAft>
                <a:spcPts val="0"/>
              </a:spcAft>
              <a:defRPr/>
            </a:pPr>
            <a:r>
              <a:rPr lang="zh-TW" altLang="en-US" dirty="0">
                <a:solidFill>
                  <a:schemeClr val="tx1">
                    <a:lumMod val="75000"/>
                    <a:lumOff val="25000"/>
                  </a:schemeClr>
                </a:solidFill>
                <a:cs typeface="Times New Roman" pitchFamily="18" charset="0"/>
              </a:rPr>
              <a:t>貧困加劇：貧富懸殊愈趨嚴重 </a:t>
            </a:r>
            <a:r>
              <a:rPr lang="en-US" altLang="zh-TW" dirty="0">
                <a:solidFill>
                  <a:schemeClr val="tx1">
                    <a:lumMod val="75000"/>
                    <a:lumOff val="25000"/>
                  </a:schemeClr>
                </a:solidFill>
                <a:cs typeface="Times New Roman" pitchFamily="18" charset="0"/>
              </a:rPr>
              <a:t>- </a:t>
            </a:r>
            <a:r>
              <a:rPr lang="zh-TW" altLang="en-US" i="1" dirty="0">
                <a:solidFill>
                  <a:schemeClr val="tx1">
                    <a:lumMod val="75000"/>
                    <a:lumOff val="25000"/>
                  </a:schemeClr>
                </a:solidFill>
                <a:cs typeface="Times New Roman" pitchFamily="18" charset="0"/>
              </a:rPr>
              <a:t>全球一體化，加上資本主義（全球一體化的主要推動者），一直與不平等和剝削加劇有關聯。貧窮的人並不常受惠於貿易，或需有適當的政策讓窮人可從全球一體化中得益。</a:t>
            </a:r>
            <a:endParaRPr lang="zh-HK" altLang="en-US" i="1" dirty="0"/>
          </a:p>
        </p:txBody>
      </p:sp>
      <p:sp>
        <p:nvSpPr>
          <p:cNvPr id="30723"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5A89280-5F67-491D-8EF9-59EA31DEC2F9}" type="slidenum">
              <a:rPr lang="zh-HK" altLang="en-US"/>
              <a:pPr/>
              <a:t>11</a:t>
            </a:fld>
            <a:endParaRPr lang="zh-HK"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其他例子：人們反對資本主義 ，視它為全球一體化的「推動者」，而全球一體化使貧富差距加劇，並引申貧困問題。</a:t>
            </a:r>
            <a:endParaRPr lang="zh-HK" altLang="en-US" smtClean="0"/>
          </a:p>
        </p:txBody>
      </p:sp>
      <p:sp>
        <p:nvSpPr>
          <p:cNvPr id="32771"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0926819-CBFD-44BD-8425-26A6F5C3BF92}" type="slidenum">
              <a:rPr lang="zh-HK" altLang="en-US"/>
              <a:pPr/>
              <a:t>12</a:t>
            </a:fld>
            <a:endParaRPr lang="zh-HK"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fontAlgn="auto">
              <a:spcBef>
                <a:spcPts val="0"/>
              </a:spcBef>
              <a:spcAft>
                <a:spcPts val="0"/>
              </a:spcAft>
              <a:defRPr/>
            </a:pPr>
            <a:r>
              <a:rPr lang="zh-TW" altLang="en-US" dirty="0"/>
              <a:t>全球一體化在各國之間產生頻繁的經濟活動，而這些活動污染環境，但消耗天然資源，還會令全球變暖的問題惡化。</a:t>
            </a:r>
            <a:endParaRPr lang="en-US" altLang="zh-TW" dirty="0"/>
          </a:p>
          <a:p>
            <a:pPr fontAlgn="auto">
              <a:spcBef>
                <a:spcPts val="0"/>
              </a:spcBef>
              <a:spcAft>
                <a:spcPts val="0"/>
              </a:spcAft>
              <a:defRPr/>
            </a:pPr>
            <a:endParaRPr lang="en-US" altLang="zh-HK" dirty="0"/>
          </a:p>
          <a:p>
            <a:pPr fontAlgn="auto">
              <a:spcBef>
                <a:spcPts val="0"/>
              </a:spcBef>
              <a:spcAft>
                <a:spcPts val="0"/>
              </a:spcAft>
              <a:defRPr/>
            </a:pPr>
            <a:r>
              <a:rPr lang="zh-TW" altLang="en-US" dirty="0">
                <a:solidFill>
                  <a:schemeClr val="tx1">
                    <a:lumMod val="75000"/>
                    <a:lumOff val="25000"/>
                  </a:schemeClr>
                </a:solidFill>
                <a:cs typeface="Times New Roman" pitchFamily="18" charset="0"/>
              </a:rPr>
              <a:t>批評：</a:t>
            </a:r>
            <a:endParaRPr lang="en-US" altLang="zh-TW" dirty="0">
              <a:solidFill>
                <a:schemeClr val="tx1">
                  <a:lumMod val="75000"/>
                  <a:lumOff val="25000"/>
                </a:schemeClr>
              </a:solidFill>
              <a:cs typeface="Times New Roman" pitchFamily="18" charset="0"/>
            </a:endParaRPr>
          </a:p>
          <a:p>
            <a:pPr fontAlgn="auto">
              <a:spcBef>
                <a:spcPts val="0"/>
              </a:spcBef>
              <a:spcAft>
                <a:spcPts val="0"/>
              </a:spcAft>
              <a:defRPr/>
            </a:pPr>
            <a:r>
              <a:rPr lang="zh-TW" altLang="en-US" dirty="0">
                <a:solidFill>
                  <a:schemeClr val="tx1">
                    <a:lumMod val="75000"/>
                    <a:lumOff val="25000"/>
                  </a:schemeClr>
                </a:solidFill>
                <a:cs typeface="Times New Roman" pitchFamily="18" charset="0"/>
              </a:rPr>
              <a:t>環境污染和資源耗用 </a:t>
            </a:r>
            <a:r>
              <a:rPr lang="en-US" altLang="zh-HK" dirty="0">
                <a:solidFill>
                  <a:schemeClr val="tx1">
                    <a:lumMod val="75000"/>
                    <a:lumOff val="25000"/>
                  </a:schemeClr>
                </a:solidFill>
                <a:cs typeface="Times New Roman" pitchFamily="18" charset="0"/>
              </a:rPr>
              <a:t>– </a:t>
            </a:r>
            <a:r>
              <a:rPr lang="zh-TW" altLang="en-US" i="1" dirty="0">
                <a:solidFill>
                  <a:schemeClr val="tx1">
                    <a:lumMod val="75000"/>
                    <a:lumOff val="25000"/>
                  </a:schemeClr>
                </a:solidFill>
                <a:cs typeface="Times New Roman" pitchFamily="18" charset="0"/>
              </a:rPr>
              <a:t>全球一體化產生的頻繁經濟活動為內地的工廠造成各種污染，例如空氣和水污染。資源也可能因商機和過度使用而被耗盡。</a:t>
            </a:r>
            <a:endParaRPr lang="zh-HK" altLang="en-US" i="1" dirty="0"/>
          </a:p>
        </p:txBody>
      </p:sp>
      <p:sp>
        <p:nvSpPr>
          <p:cNvPr id="34819"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C8C3192-C63A-4F50-AF57-E8419BDA5915}" type="slidenum">
              <a:rPr lang="zh-HK" altLang="en-US"/>
              <a:pPr/>
              <a:t>13</a:t>
            </a:fld>
            <a:endParaRPr lang="zh-HK"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fontAlgn="auto">
              <a:spcBef>
                <a:spcPts val="0"/>
              </a:spcBef>
              <a:spcAft>
                <a:spcPts val="0"/>
              </a:spcAft>
              <a:buSzPct val="70000"/>
              <a:buFont typeface="Wingdings" pitchFamily="2" charset="2"/>
              <a:buNone/>
              <a:defRPr/>
            </a:pPr>
            <a:r>
              <a:rPr lang="zh-TW" altLang="en-US" dirty="0">
                <a:solidFill>
                  <a:schemeClr val="tx1">
                    <a:lumMod val="75000"/>
                    <a:lumOff val="25000"/>
                  </a:schemeClr>
                </a:solidFill>
              </a:rPr>
              <a:t>根據例子和問題，每組可總結有關全球一體化的批評並完成</a:t>
            </a:r>
            <a:r>
              <a:rPr lang="zh-TW" altLang="en-US" b="1" dirty="0">
                <a:solidFill>
                  <a:schemeClr val="tx1">
                    <a:lumMod val="75000"/>
                    <a:lumOff val="25000"/>
                  </a:schemeClr>
                </a:solidFill>
              </a:rPr>
              <a:t>工作紙</a:t>
            </a:r>
            <a:r>
              <a:rPr lang="zh-CN" altLang="en-US" b="1" dirty="0">
                <a:solidFill>
                  <a:schemeClr val="tx1">
                    <a:lumMod val="75000"/>
                    <a:lumOff val="25000"/>
                  </a:schemeClr>
                </a:solidFill>
              </a:rPr>
              <a:t> </a:t>
            </a:r>
            <a:r>
              <a:rPr lang="en-US" altLang="zh-TW" b="1" dirty="0">
                <a:solidFill>
                  <a:schemeClr val="tx1">
                    <a:lumMod val="75000"/>
                    <a:lumOff val="25000"/>
                  </a:schemeClr>
                </a:solidFill>
              </a:rPr>
              <a:t>9</a:t>
            </a:r>
            <a:r>
              <a:rPr lang="zh-CN" altLang="en-US" b="1" dirty="0">
                <a:solidFill>
                  <a:schemeClr val="tx1">
                    <a:lumMod val="75000"/>
                    <a:lumOff val="25000"/>
                  </a:schemeClr>
                </a:solidFill>
              </a:rPr>
              <a:t> </a:t>
            </a:r>
            <a:r>
              <a:rPr lang="zh-TW" altLang="en-US" dirty="0">
                <a:solidFill>
                  <a:schemeClr val="tx1">
                    <a:lumMod val="75000"/>
                    <a:lumOff val="25000"/>
                  </a:schemeClr>
                </a:solidFill>
              </a:rPr>
              <a:t>的第</a:t>
            </a:r>
            <a:r>
              <a:rPr lang="zh-CN" altLang="en-US" dirty="0">
                <a:solidFill>
                  <a:schemeClr val="tx1">
                    <a:lumMod val="75000"/>
                    <a:lumOff val="25000"/>
                  </a:schemeClr>
                </a:solidFill>
              </a:rPr>
              <a:t> </a:t>
            </a:r>
            <a:r>
              <a:rPr lang="en-GB" altLang="zh-TW" dirty="0">
                <a:solidFill>
                  <a:schemeClr val="tx1">
                    <a:lumMod val="75000"/>
                    <a:lumOff val="25000"/>
                  </a:schemeClr>
                </a:solidFill>
              </a:rPr>
              <a:t>II</a:t>
            </a:r>
            <a:r>
              <a:rPr lang="zh-TW" altLang="en-US" dirty="0">
                <a:solidFill>
                  <a:schemeClr val="tx1">
                    <a:lumMod val="75000"/>
                    <a:lumOff val="25000"/>
                  </a:schemeClr>
                </a:solidFill>
              </a:rPr>
              <a:t>部分。</a:t>
            </a:r>
            <a:endParaRPr lang="en-US" altLang="zh-HK" dirty="0">
              <a:solidFill>
                <a:schemeClr val="tx1">
                  <a:lumMod val="75000"/>
                  <a:lumOff val="25000"/>
                </a:schemeClr>
              </a:solidFill>
            </a:endParaRPr>
          </a:p>
          <a:p>
            <a:pPr fontAlgn="auto">
              <a:spcBef>
                <a:spcPts val="0"/>
              </a:spcBef>
              <a:spcAft>
                <a:spcPts val="0"/>
              </a:spcAft>
              <a:buSzPct val="70000"/>
              <a:buFont typeface="Wingdings" pitchFamily="2" charset="2"/>
              <a:buNone/>
              <a:defRPr/>
            </a:pPr>
            <a:endParaRPr lang="en-US" altLang="zh-TW" dirty="0">
              <a:solidFill>
                <a:schemeClr val="tx1">
                  <a:lumMod val="75000"/>
                  <a:lumOff val="25000"/>
                </a:schemeClr>
              </a:solidFill>
            </a:endParaRPr>
          </a:p>
          <a:p>
            <a:pPr fontAlgn="auto">
              <a:spcBef>
                <a:spcPts val="0"/>
              </a:spcBef>
              <a:spcAft>
                <a:spcPts val="0"/>
              </a:spcAft>
              <a:buSzPct val="70000"/>
              <a:buFont typeface="Wingdings" pitchFamily="2" charset="2"/>
              <a:buNone/>
              <a:defRPr/>
            </a:pPr>
            <a:r>
              <a:rPr lang="zh-TW" altLang="en-US" dirty="0">
                <a:solidFill>
                  <a:schemeClr val="tx1">
                    <a:lumMod val="75000"/>
                    <a:lumOff val="25000"/>
                  </a:schemeClr>
                </a:solidFill>
              </a:rPr>
              <a:t>教師歸納以上重點，總結活動。</a:t>
            </a:r>
            <a:endParaRPr lang="en-US" altLang="zh-HK" i="1" dirty="0"/>
          </a:p>
        </p:txBody>
      </p:sp>
      <p:sp>
        <p:nvSpPr>
          <p:cNvPr id="36867"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4550FE3-CF0B-44DD-8F58-06DA66A36798}" type="slidenum">
              <a:rPr lang="zh-HK" altLang="en-US"/>
              <a:pPr/>
              <a:t>14</a:t>
            </a:fld>
            <a:endParaRPr lang="zh-HK"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smtClean="0">
                <a:latin typeface="新細明體" panose="02020500000000000000" pitchFamily="18" charset="-120"/>
                <a:ea typeface="新細明體" panose="02020500000000000000" pitchFamily="18" charset="-120"/>
              </a:rPr>
              <a:t>以上</a:t>
            </a:r>
            <a:r>
              <a:rPr lang="zh-TW" altLang="en-US" smtClean="0">
                <a:latin typeface="新細明體" panose="02020500000000000000" pitchFamily="18" charset="-120"/>
              </a:rPr>
              <a:t>是一部分主要的國際貿易組織。香港</a:t>
            </a:r>
            <a:r>
              <a:rPr lang="zh-CN" altLang="en-US" smtClean="0">
                <a:latin typeface="新細明體" panose="02020500000000000000" pitchFamily="18" charset="-120"/>
                <a:ea typeface="新細明體" panose="02020500000000000000" pitchFamily="18" charset="-120"/>
              </a:rPr>
              <a:t>亦</a:t>
            </a:r>
            <a:r>
              <a:rPr lang="zh-TW" altLang="en-US" smtClean="0">
                <a:latin typeface="新細明體" panose="02020500000000000000" pitchFamily="18" charset="-120"/>
              </a:rPr>
              <a:t>積極參與</a:t>
            </a:r>
            <a:r>
              <a:rPr lang="zh-TW" altLang="en-US" smtClean="0"/>
              <a:t>上述的一些組織，包括</a:t>
            </a:r>
            <a:r>
              <a:rPr lang="zh-TW" altLang="en-US" smtClean="0">
                <a:solidFill>
                  <a:srgbClr val="7030A0"/>
                </a:solidFill>
              </a:rPr>
              <a:t>世界貿易組織 </a:t>
            </a:r>
            <a:r>
              <a:rPr lang="en-US" altLang="zh-HK" smtClean="0">
                <a:solidFill>
                  <a:srgbClr val="7030A0"/>
                </a:solidFill>
              </a:rPr>
              <a:t>(WTO)</a:t>
            </a:r>
            <a:r>
              <a:rPr lang="zh-TW" altLang="en-US" smtClean="0"/>
              <a:t>和</a:t>
            </a:r>
            <a:r>
              <a:rPr lang="zh-TW" altLang="en-US" smtClean="0">
                <a:solidFill>
                  <a:srgbClr val="7030A0"/>
                </a:solidFill>
              </a:rPr>
              <a:t>亞洲太平洋經濟合作組織 </a:t>
            </a:r>
            <a:r>
              <a:rPr lang="en-US" altLang="zh-HK" smtClean="0">
                <a:solidFill>
                  <a:srgbClr val="7030A0"/>
                </a:solidFill>
              </a:rPr>
              <a:t>(APEC)</a:t>
            </a:r>
            <a:r>
              <a:rPr lang="zh-TW" altLang="en-US" smtClean="0"/>
              <a:t>。</a:t>
            </a:r>
            <a:endParaRPr lang="en-US" altLang="zh-TW" smtClean="0"/>
          </a:p>
          <a:p>
            <a:pPr>
              <a:spcBef>
                <a:spcPct val="0"/>
              </a:spcBef>
            </a:pPr>
            <a:r>
              <a:rPr lang="zh-TW" altLang="en-US" smtClean="0">
                <a:solidFill>
                  <a:srgbClr val="7030A0"/>
                </a:solidFill>
              </a:rPr>
              <a:t>東南亞國家聯盟 </a:t>
            </a:r>
            <a:r>
              <a:rPr lang="en-US" altLang="zh-HK" smtClean="0">
                <a:solidFill>
                  <a:srgbClr val="7030A0"/>
                </a:solidFill>
              </a:rPr>
              <a:t>(ASEAN)</a:t>
            </a:r>
            <a:r>
              <a:rPr lang="zh-TW" altLang="en-US" smtClean="0"/>
              <a:t>如同歐盟</a:t>
            </a:r>
            <a:r>
              <a:rPr lang="en-US" altLang="zh-TW" smtClean="0"/>
              <a:t>(EU)</a:t>
            </a:r>
            <a:r>
              <a:rPr lang="zh-TW" altLang="en-US" smtClean="0"/>
              <a:t>和北美自由貿易協定</a:t>
            </a:r>
            <a:r>
              <a:rPr lang="en-US" altLang="zh-TW" smtClean="0"/>
              <a:t>(NAFTA)</a:t>
            </a:r>
            <a:r>
              <a:rPr lang="zh-TW" altLang="en-US" smtClean="0"/>
              <a:t>一樣，是貿易集團或共同市場，也是促進成員國之間貿易的一個地區組織。</a:t>
            </a:r>
            <a:endParaRPr lang="zh-HK" altLang="en-US" smtClean="0"/>
          </a:p>
        </p:txBody>
      </p:sp>
      <p:sp>
        <p:nvSpPr>
          <p:cNvPr id="38915"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E2DBB91-31F4-4D16-AE26-B747F11D978C}" type="slidenum">
              <a:rPr lang="zh-HK" altLang="en-US"/>
              <a:pPr/>
              <a:t>15</a:t>
            </a:fld>
            <a:endParaRPr lang="zh-HK"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世貿是關稅暨貿易總協定</a:t>
            </a:r>
            <a:r>
              <a:rPr lang="en-US" altLang="zh-TW" smtClean="0"/>
              <a:t>(GATT)</a:t>
            </a:r>
            <a:r>
              <a:rPr lang="zh-TW" altLang="en-US" smtClean="0"/>
              <a:t>的「接班人」。截至</a:t>
            </a:r>
            <a:r>
              <a:rPr lang="en-US" altLang="zh-TW" smtClean="0"/>
              <a:t>2015</a:t>
            </a:r>
            <a:r>
              <a:rPr lang="zh-TW" altLang="en-US" smtClean="0"/>
              <a:t>年</a:t>
            </a:r>
            <a:r>
              <a:rPr lang="en-US" altLang="zh-TW" smtClean="0"/>
              <a:t>11</a:t>
            </a:r>
            <a:r>
              <a:rPr lang="zh-TW" altLang="en-US" smtClean="0"/>
              <a:t>月</a:t>
            </a:r>
            <a:r>
              <a:rPr lang="en-US" altLang="zh-TW" smtClean="0"/>
              <a:t>30</a:t>
            </a:r>
            <a:r>
              <a:rPr lang="zh-TW" altLang="en-US" smtClean="0"/>
              <a:t>日，共有</a:t>
            </a:r>
            <a:r>
              <a:rPr lang="en-US" altLang="zh-TW" smtClean="0"/>
              <a:t>162</a:t>
            </a:r>
            <a:r>
              <a:rPr lang="zh-TW" altLang="en-US" smtClean="0"/>
              <a:t>成員。</a:t>
            </a:r>
            <a:endParaRPr lang="en-US" altLang="zh-TW" smtClean="0"/>
          </a:p>
          <a:p>
            <a:pPr>
              <a:spcBef>
                <a:spcPct val="0"/>
              </a:spcBef>
            </a:pPr>
            <a:endParaRPr lang="en-US" altLang="zh-HK" smtClean="0"/>
          </a:p>
          <a:p>
            <a:pPr>
              <a:spcBef>
                <a:spcPct val="0"/>
              </a:spcBef>
            </a:pPr>
            <a:r>
              <a:rPr lang="zh-TW" altLang="en-US" smtClean="0"/>
              <a:t>世貿處理國與國貿易的全球規則。主要功能是確保貿易</a:t>
            </a:r>
            <a:r>
              <a:rPr lang="zh-CN" altLang="en-US" smtClean="0"/>
              <a:t>能</a:t>
            </a:r>
            <a:r>
              <a:rPr lang="zh-TW" altLang="en-US" smtClean="0"/>
              <a:t>以最順暢、可預測和自由的方式進行。世貿是以規則為基礎、由成員</a:t>
            </a:r>
            <a:r>
              <a:rPr lang="zh-CN" altLang="en-US" smtClean="0"/>
              <a:t>之間</a:t>
            </a:r>
            <a:r>
              <a:rPr lang="zh-TW" altLang="en-US" smtClean="0"/>
              <a:t>推動的一個組織，所有決定均由成員政府制定，而規則是成員商議所得的結果。</a:t>
            </a:r>
            <a:endParaRPr lang="en-US" altLang="zh-TW" smtClean="0"/>
          </a:p>
          <a:p>
            <a:pPr>
              <a:spcBef>
                <a:spcPct val="0"/>
              </a:spcBef>
            </a:pPr>
            <a:endParaRPr lang="en-US" altLang="zh-HK" smtClean="0"/>
          </a:p>
          <a:p>
            <a:pPr>
              <a:spcBef>
                <a:spcPct val="0"/>
              </a:spcBef>
            </a:pPr>
            <a:r>
              <a:rPr lang="zh-TW" altLang="en-US" smtClean="0"/>
              <a:t>詳情可瀏覧：</a:t>
            </a:r>
            <a:r>
              <a:rPr lang="en-US" altLang="zh-HK" smtClean="0"/>
              <a:t>https://www.wto.org/</a:t>
            </a:r>
          </a:p>
          <a:p>
            <a:pPr>
              <a:spcBef>
                <a:spcPct val="0"/>
              </a:spcBef>
            </a:pPr>
            <a:endParaRPr lang="en-US" altLang="zh-HK" smtClean="0"/>
          </a:p>
        </p:txBody>
      </p:sp>
      <p:sp>
        <p:nvSpPr>
          <p:cNvPr id="40963"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48993D8-3615-44D0-AB98-D8B310E3518E}" type="slidenum">
              <a:rPr lang="zh-HK" altLang="en-US"/>
              <a:pPr/>
              <a:t>16</a:t>
            </a:fld>
            <a:endParaRPr lang="zh-HK"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a:p>
            <a:pPr>
              <a:spcBef>
                <a:spcPct val="0"/>
              </a:spcBef>
            </a:pPr>
            <a:endParaRPr lang="en-US" altLang="zh-HK" smtClean="0"/>
          </a:p>
        </p:txBody>
      </p:sp>
      <p:sp>
        <p:nvSpPr>
          <p:cNvPr id="43011"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BD3A561-24ED-4971-B38E-06313E85E7AD}" type="slidenum">
              <a:rPr lang="zh-HK" altLang="en-US"/>
              <a:pPr/>
              <a:t>17</a:t>
            </a:fld>
            <a:endParaRPr lang="zh-HK"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HK" altLang="en-US" smtClean="0"/>
          </a:p>
        </p:txBody>
      </p:sp>
      <p:sp>
        <p:nvSpPr>
          <p:cNvPr id="45059"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B140464-52A7-43A8-82CF-0F49DF6D55FF}" type="slidenum">
              <a:rPr lang="zh-HK" altLang="en-US"/>
              <a:pPr/>
              <a:t>18</a:t>
            </a:fld>
            <a:endParaRPr lang="zh-HK"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smtClean="0"/>
              <a:t>APEC</a:t>
            </a:r>
            <a:r>
              <a:rPr lang="zh-TW" altLang="en-US" smtClean="0"/>
              <a:t>有</a:t>
            </a:r>
            <a:r>
              <a:rPr lang="en-US" altLang="zh-TW" smtClean="0"/>
              <a:t>21</a:t>
            </a:r>
            <a:r>
              <a:rPr lang="zh-TW" altLang="en-US" smtClean="0"/>
              <a:t>個經濟體成員 </a:t>
            </a:r>
            <a:r>
              <a:rPr lang="en-US" altLang="zh-TW" smtClean="0"/>
              <a:t>(</a:t>
            </a:r>
            <a:r>
              <a:rPr lang="zh-TW" altLang="en-US" smtClean="0"/>
              <a:t>截至</a:t>
            </a:r>
            <a:r>
              <a:rPr lang="en-US" altLang="zh-TW" smtClean="0"/>
              <a:t>2016</a:t>
            </a:r>
            <a:r>
              <a:rPr lang="zh-TW" altLang="en-US" smtClean="0"/>
              <a:t>年</a:t>
            </a:r>
            <a:r>
              <a:rPr lang="en-US" altLang="zh-TW" smtClean="0"/>
              <a:t>1</a:t>
            </a:r>
            <a:r>
              <a:rPr lang="zh-TW" altLang="en-US" smtClean="0"/>
              <a:t>月</a:t>
            </a:r>
            <a:r>
              <a:rPr lang="en-US" altLang="zh-TW" smtClean="0"/>
              <a:t>20</a:t>
            </a:r>
            <a:r>
              <a:rPr lang="zh-TW" altLang="en-US" smtClean="0"/>
              <a:t>日</a:t>
            </a:r>
            <a:r>
              <a:rPr lang="en-US" altLang="zh-TW" smtClean="0"/>
              <a:t>)</a:t>
            </a:r>
            <a:r>
              <a:rPr lang="zh-TW" altLang="en-US" smtClean="0"/>
              <a:t>。</a:t>
            </a:r>
          </a:p>
          <a:p>
            <a:pPr>
              <a:spcBef>
                <a:spcPct val="0"/>
              </a:spcBef>
            </a:pPr>
            <a:endParaRPr lang="en-US" altLang="zh-HK" smtClean="0">
              <a:cs typeface="Times New Roman" panose="02020603050405020304" pitchFamily="18" charset="0"/>
            </a:endParaRPr>
          </a:p>
          <a:p>
            <a:pPr>
              <a:spcBef>
                <a:spcPct val="0"/>
              </a:spcBef>
            </a:pPr>
            <a:r>
              <a:rPr lang="zh-TW" altLang="en-US" smtClean="0">
                <a:cs typeface="Times New Roman" panose="02020603050405020304" pitchFamily="18" charset="0"/>
              </a:rPr>
              <a:t>詳情</a:t>
            </a:r>
            <a:r>
              <a:rPr lang="zh-TW" altLang="en-US" smtClean="0"/>
              <a:t>可瀏覧：</a:t>
            </a:r>
            <a:r>
              <a:rPr lang="en-US" altLang="zh-HK" smtClean="0"/>
              <a:t>http://www.apec.org/</a:t>
            </a:r>
          </a:p>
          <a:p>
            <a:pPr>
              <a:spcBef>
                <a:spcPct val="0"/>
              </a:spcBef>
            </a:pPr>
            <a:endParaRPr lang="zh-HK" altLang="en-US" smtClean="0">
              <a:latin typeface="Times New Roman" panose="02020603050405020304" pitchFamily="18" charset="0"/>
            </a:endParaRPr>
          </a:p>
        </p:txBody>
      </p:sp>
      <p:sp>
        <p:nvSpPr>
          <p:cNvPr id="47107"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6B73353-C4EA-4385-B20B-C32003026341}" type="slidenum">
              <a:rPr lang="zh-HK" altLang="en-US"/>
              <a:pPr/>
              <a:t>19</a:t>
            </a:fld>
            <a:endParaRPr lang="zh-HK"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教師</a:t>
            </a:r>
            <a:r>
              <a:rPr lang="zh-TW" altLang="zh-HK" smtClean="0"/>
              <a:t>可</a:t>
            </a:r>
            <a:r>
              <a:rPr lang="zh-CN" altLang="en-US" smtClean="0"/>
              <a:t>考核</a:t>
            </a:r>
            <a:r>
              <a:rPr lang="zh-TW" altLang="zh-HK" smtClean="0"/>
              <a:t>學生</a:t>
            </a:r>
            <a:r>
              <a:rPr lang="zh-TW" altLang="en-US" smtClean="0"/>
              <a:t>對上一課所學有關全球一體化的了解有多少</a:t>
            </a:r>
            <a:r>
              <a:rPr lang="zh-TW" altLang="zh-HK" smtClean="0"/>
              <a:t>。</a:t>
            </a:r>
            <a:endParaRPr lang="en-US" altLang="en-US" smtClean="0"/>
          </a:p>
        </p:txBody>
      </p:sp>
      <p:sp>
        <p:nvSpPr>
          <p:cNvPr id="614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84E7FBB-1FA8-41BA-A9CE-C720736C573A}" type="slidenum">
              <a:rPr lang="zh-HK" altLang="en-US"/>
              <a:pPr/>
              <a:t>2</a:t>
            </a:fld>
            <a:endParaRPr lang="zh-HK"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4915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2B5F91C-6000-4D96-B0DC-5F94EA9A46F1}" type="slidenum">
              <a:rPr lang="zh-HK" altLang="en-US"/>
              <a:pPr/>
              <a:t>20</a:t>
            </a:fld>
            <a:endParaRPr lang="zh-HK"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5120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F31BC61-7B98-43AE-A05D-BA997DB3E7B2}" type="slidenum">
              <a:rPr lang="zh-HK" altLang="en-US"/>
              <a:pPr/>
              <a:t>21</a:t>
            </a:fld>
            <a:endParaRPr lang="zh-HK"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smtClean="0"/>
              <a:t>IMF</a:t>
            </a:r>
            <a:r>
              <a:rPr lang="zh-TW" altLang="en-US" smtClean="0"/>
              <a:t>創立於</a:t>
            </a:r>
            <a:r>
              <a:rPr lang="en-US" altLang="zh-TW" smtClean="0"/>
              <a:t>1945</a:t>
            </a:r>
            <a:r>
              <a:rPr lang="zh-TW" altLang="en-US" smtClean="0"/>
              <a:t>年，受</a:t>
            </a:r>
            <a:r>
              <a:rPr lang="en-US" altLang="zh-TW" smtClean="0"/>
              <a:t>189</a:t>
            </a:r>
            <a:r>
              <a:rPr lang="zh-TW" altLang="en-US" smtClean="0"/>
              <a:t>個遍及幾乎全球的國家成員管轄，並向他們匯報。</a:t>
            </a:r>
            <a:endParaRPr lang="en-US" altLang="zh-TW" smtClean="0"/>
          </a:p>
          <a:p>
            <a:pPr>
              <a:spcBef>
                <a:spcPct val="0"/>
              </a:spcBef>
            </a:pPr>
            <a:endParaRPr lang="en-US" altLang="zh-HK" smtClean="0"/>
          </a:p>
          <a:p>
            <a:pPr>
              <a:spcBef>
                <a:spcPct val="0"/>
              </a:spcBef>
            </a:pPr>
            <a:r>
              <a:rPr lang="en-US" altLang="zh-TW" smtClean="0"/>
              <a:t>IMF</a:t>
            </a:r>
            <a:r>
              <a:rPr lang="zh-TW" altLang="en-US" smtClean="0"/>
              <a:t>的主要目的是確保國際貨幣制度的穩定。國際貨幣制度是讓各個國家</a:t>
            </a:r>
            <a:r>
              <a:rPr lang="en-US" altLang="zh-TW" smtClean="0"/>
              <a:t>(</a:t>
            </a:r>
            <a:r>
              <a:rPr lang="zh-TW" altLang="en-US" smtClean="0"/>
              <a:t>及其公民</a:t>
            </a:r>
            <a:r>
              <a:rPr lang="en-US" altLang="zh-TW" smtClean="0"/>
              <a:t>)</a:t>
            </a:r>
            <a:r>
              <a:rPr lang="zh-TW" altLang="en-US" smtClean="0"/>
              <a:t>與別國進行交易的匯率和國際支付系統。</a:t>
            </a:r>
            <a:endParaRPr lang="en-US" altLang="zh-TW" smtClean="0"/>
          </a:p>
          <a:p>
            <a:pPr>
              <a:spcBef>
                <a:spcPct val="0"/>
              </a:spcBef>
            </a:pPr>
            <a:endParaRPr lang="en-US" altLang="zh-TW" smtClean="0"/>
          </a:p>
          <a:p>
            <a:pPr>
              <a:spcBef>
                <a:spcPct val="0"/>
              </a:spcBef>
            </a:pPr>
            <a:r>
              <a:rPr lang="zh-TW" altLang="en-US" smtClean="0"/>
              <a:t>成員國共同促進全球貨幣合作、保障金融穩定、促進國際貿易、推動高就業和可持續的經濟增長，並減少世界各地的貧困。</a:t>
            </a:r>
            <a:endParaRPr lang="en-US" altLang="zh-TW" smtClean="0"/>
          </a:p>
          <a:p>
            <a:pPr>
              <a:spcBef>
                <a:spcPct val="0"/>
              </a:spcBef>
            </a:pPr>
            <a:endParaRPr lang="en-US" altLang="zh-HK" smtClean="0"/>
          </a:p>
          <a:p>
            <a:pPr>
              <a:spcBef>
                <a:spcPct val="0"/>
              </a:spcBef>
            </a:pPr>
            <a:r>
              <a:rPr lang="zh-TW" altLang="en-US" smtClean="0"/>
              <a:t>詳情請瀏覧：</a:t>
            </a:r>
            <a:r>
              <a:rPr lang="en-US" altLang="zh-HK" smtClean="0"/>
              <a:t>http://www.imf.org/external/index.htm</a:t>
            </a:r>
          </a:p>
          <a:p>
            <a:pPr>
              <a:spcBef>
                <a:spcPct val="0"/>
              </a:spcBef>
            </a:pPr>
            <a:endParaRPr lang="zh-HK" altLang="en-US" smtClean="0"/>
          </a:p>
        </p:txBody>
      </p:sp>
      <p:sp>
        <p:nvSpPr>
          <p:cNvPr id="53251"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BAD0EA6-A2B3-47A3-A542-C4BE9431606D}" type="slidenum">
              <a:rPr lang="zh-HK" altLang="en-US"/>
              <a:pPr/>
              <a:t>22</a:t>
            </a:fld>
            <a:endParaRPr lang="zh-HK"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HK" altLang="en-US" smtClean="0"/>
          </a:p>
        </p:txBody>
      </p:sp>
      <p:sp>
        <p:nvSpPr>
          <p:cNvPr id="55299"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1133E83-8395-4635-8450-159319CA7476}" type="slidenum">
              <a:rPr lang="zh-HK" altLang="en-US"/>
              <a:pPr/>
              <a:t>23</a:t>
            </a:fld>
            <a:endParaRPr lang="zh-HK"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HK" altLang="en-US" smtClean="0"/>
          </a:p>
        </p:txBody>
      </p:sp>
      <p:sp>
        <p:nvSpPr>
          <p:cNvPr id="57347"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9C8A536-C899-493C-972D-974963055AA1}" type="slidenum">
              <a:rPr lang="zh-HK" altLang="en-US"/>
              <a:pPr/>
              <a:t>24</a:t>
            </a:fld>
            <a:endParaRPr lang="zh-HK"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東南亞國家聯盟，簡稱東盟，成立於</a:t>
            </a:r>
            <a:r>
              <a:rPr lang="en-US" altLang="zh-TW" smtClean="0"/>
              <a:t>1967</a:t>
            </a:r>
            <a:r>
              <a:rPr lang="zh-TW" altLang="en-US" smtClean="0"/>
              <a:t>年，目前有</a:t>
            </a:r>
            <a:r>
              <a:rPr lang="en-US" altLang="zh-TW" smtClean="0"/>
              <a:t>10</a:t>
            </a:r>
            <a:r>
              <a:rPr lang="zh-TW" altLang="en-US" smtClean="0"/>
              <a:t>個成員國。</a:t>
            </a:r>
            <a:endParaRPr lang="en-US" altLang="zh-TW" smtClean="0"/>
          </a:p>
          <a:p>
            <a:pPr>
              <a:spcBef>
                <a:spcPct val="0"/>
              </a:spcBef>
            </a:pPr>
            <a:endParaRPr lang="en-US" altLang="zh-HK" smtClean="0"/>
          </a:p>
          <a:p>
            <a:pPr>
              <a:spcBef>
                <a:spcPct val="0"/>
              </a:spcBef>
            </a:pPr>
            <a:r>
              <a:rPr lang="zh-TW" altLang="en-US" smtClean="0"/>
              <a:t>詳情請瀏覽：</a:t>
            </a:r>
            <a:r>
              <a:rPr lang="en-US" altLang="zh-HK" smtClean="0"/>
              <a:t>http://www.asean.org/</a:t>
            </a:r>
          </a:p>
          <a:p>
            <a:pPr>
              <a:spcBef>
                <a:spcPct val="0"/>
              </a:spcBef>
            </a:pPr>
            <a:endParaRPr lang="zh-HK" altLang="en-US" smtClean="0"/>
          </a:p>
        </p:txBody>
      </p:sp>
      <p:sp>
        <p:nvSpPr>
          <p:cNvPr id="59395"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2E882F8-0A6E-4553-8458-F4A064638AD2}" type="slidenum">
              <a:rPr lang="zh-HK" altLang="en-US"/>
              <a:pPr/>
              <a:t>25</a:t>
            </a:fld>
            <a:endParaRPr lang="zh-HK"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latin typeface="細明體" panose="02020509000000000000" pitchFamily="49" charset="-120"/>
                <a:ea typeface="細明體" panose="02020509000000000000" pitchFamily="49" charset="-120"/>
              </a:rPr>
              <a:t>新聞節錄：</a:t>
            </a:r>
            <a:endParaRPr lang="en-US" altLang="zh-TW" smtClean="0">
              <a:latin typeface="細明體" panose="02020509000000000000" pitchFamily="49" charset="-120"/>
              <a:ea typeface="細明體" panose="02020509000000000000" pitchFamily="49" charset="-120"/>
            </a:endParaRPr>
          </a:p>
          <a:p>
            <a:pPr>
              <a:spcBef>
                <a:spcPct val="0"/>
              </a:spcBef>
            </a:pPr>
            <a:endParaRPr lang="en-US" altLang="zh-TW" b="1" smtClean="0">
              <a:latin typeface="細明體" panose="02020509000000000000" pitchFamily="49" charset="-120"/>
              <a:ea typeface="細明體" panose="02020509000000000000" pitchFamily="49" charset="-120"/>
            </a:endParaRPr>
          </a:p>
          <a:p>
            <a:pPr>
              <a:spcBef>
                <a:spcPct val="0"/>
              </a:spcBef>
            </a:pPr>
            <a:r>
              <a:rPr lang="zh-TW" altLang="en-US" b="1" smtClean="0">
                <a:latin typeface="細明體" panose="02020509000000000000" pitchFamily="49" charset="-120"/>
                <a:ea typeface="細明體" panose="02020509000000000000" pitchFamily="49" charset="-120"/>
              </a:rPr>
              <a:t>東盟基建需求盛 港融資機遇大</a:t>
            </a:r>
          </a:p>
          <a:p>
            <a:pPr>
              <a:spcBef>
                <a:spcPct val="0"/>
              </a:spcBef>
            </a:pPr>
            <a:r>
              <a:rPr lang="zh-TW" altLang="en-US" smtClean="0">
                <a:latin typeface="細明體" panose="02020509000000000000" pitchFamily="49" charset="-120"/>
                <a:ea typeface="細明體" panose="02020509000000000000" pitchFamily="49" charset="-120"/>
              </a:rPr>
              <a:t>共有</a:t>
            </a:r>
            <a:r>
              <a:rPr lang="en-US" altLang="zh-TW" smtClean="0">
                <a:latin typeface="細明體" panose="02020509000000000000" pitchFamily="49" charset="-120"/>
                <a:ea typeface="細明體" panose="02020509000000000000" pitchFamily="49" charset="-120"/>
              </a:rPr>
              <a:t>6.25</a:t>
            </a:r>
            <a:r>
              <a:rPr lang="zh-TW" altLang="en-US" smtClean="0">
                <a:latin typeface="細明體" panose="02020509000000000000" pitchFamily="49" charset="-120"/>
                <a:ea typeface="細明體" panose="02020509000000000000" pitchFamily="49" charset="-120"/>
              </a:rPr>
              <a:t>億人口的東盟</a:t>
            </a:r>
            <a:r>
              <a:rPr lang="en-US" altLang="zh-TW" smtClean="0">
                <a:latin typeface="細明體" panose="02020509000000000000" pitchFamily="49" charset="-120"/>
                <a:ea typeface="細明體" panose="02020509000000000000" pitchFamily="49" charset="-120"/>
              </a:rPr>
              <a:t>10</a:t>
            </a:r>
            <a:r>
              <a:rPr lang="zh-TW" altLang="en-US" smtClean="0">
                <a:latin typeface="細明體" panose="02020509000000000000" pitchFamily="49" charset="-120"/>
                <a:ea typeface="細明體" panose="02020509000000000000" pitchFamily="49" charset="-120"/>
              </a:rPr>
              <a:t>國區域在</a:t>
            </a:r>
            <a:r>
              <a:rPr lang="en-US" altLang="zh-TW" smtClean="0">
                <a:latin typeface="細明體" panose="02020509000000000000" pitchFamily="49" charset="-120"/>
                <a:ea typeface="細明體" panose="02020509000000000000" pitchFamily="49" charset="-120"/>
              </a:rPr>
              <a:t>2015</a:t>
            </a:r>
            <a:r>
              <a:rPr lang="zh-TW" altLang="en-US" smtClean="0">
                <a:latin typeface="細明體" panose="02020509000000000000" pitchFamily="49" charset="-120"/>
                <a:ea typeface="細明體" panose="02020509000000000000" pitchFamily="49" charset="-120"/>
              </a:rPr>
              <a:t>年的最後一天正式成立東盟共同體，加強在政治和安全、經濟及社會文化</a:t>
            </a:r>
            <a:r>
              <a:rPr lang="en-US" altLang="zh-TW" smtClean="0">
                <a:latin typeface="細明體" panose="02020509000000000000" pitchFamily="49" charset="-120"/>
                <a:ea typeface="細明體" panose="02020509000000000000" pitchFamily="49" charset="-120"/>
              </a:rPr>
              <a:t>3</a:t>
            </a:r>
            <a:r>
              <a:rPr lang="zh-TW" altLang="en-US" smtClean="0">
                <a:latin typeface="細明體" panose="02020509000000000000" pitchFamily="49" charset="-120"/>
                <a:ea typeface="細明體" panose="02020509000000000000" pitchFamily="49" charset="-120"/>
              </a:rPr>
              <a:t>方面的連繫。當中，東盟經濟共同體謀求在</a:t>
            </a:r>
            <a:r>
              <a:rPr lang="en-US" altLang="zh-TW" smtClean="0">
                <a:latin typeface="細明體" panose="02020509000000000000" pitchFamily="49" charset="-120"/>
                <a:ea typeface="細明體" panose="02020509000000000000" pitchFamily="49" charset="-120"/>
              </a:rPr>
              <a:t>2025</a:t>
            </a:r>
            <a:r>
              <a:rPr lang="zh-TW" altLang="en-US" smtClean="0">
                <a:latin typeface="細明體" panose="02020509000000000000" pitchFamily="49" charset="-120"/>
                <a:ea typeface="細明體" panose="02020509000000000000" pitchFamily="49" charset="-120"/>
              </a:rPr>
              <a:t>年時已高度融合，同時增加行業間的合作，融入環球經濟。</a:t>
            </a:r>
          </a:p>
          <a:p>
            <a:pPr>
              <a:spcBef>
                <a:spcPct val="0"/>
              </a:spcBef>
            </a:pPr>
            <a:endParaRPr lang="en-US" altLang="zh-TW" b="1" smtClean="0">
              <a:latin typeface="細明體" panose="02020509000000000000" pitchFamily="49" charset="-120"/>
              <a:ea typeface="細明體" panose="02020509000000000000" pitchFamily="49" charset="-120"/>
            </a:endParaRPr>
          </a:p>
          <a:p>
            <a:pPr>
              <a:spcBef>
                <a:spcPct val="0"/>
              </a:spcBef>
            </a:pPr>
            <a:r>
              <a:rPr lang="zh-TW" altLang="en-US" b="1" smtClean="0">
                <a:latin typeface="細明體" panose="02020509000000000000" pitchFamily="49" charset="-120"/>
                <a:ea typeface="細明體" panose="02020509000000000000" pitchFamily="49" charset="-120"/>
              </a:rPr>
              <a:t>港出口東盟升 逆市增長源頭</a:t>
            </a:r>
            <a:endParaRPr lang="zh-TW" altLang="en-US" smtClean="0">
              <a:latin typeface="細明體" panose="02020509000000000000" pitchFamily="49" charset="-120"/>
              <a:ea typeface="細明體" panose="02020509000000000000" pitchFamily="49" charset="-120"/>
            </a:endParaRPr>
          </a:p>
          <a:p>
            <a:pPr>
              <a:spcBef>
                <a:spcPct val="0"/>
              </a:spcBef>
            </a:pPr>
            <a:r>
              <a:rPr lang="zh-TW" altLang="en-US" smtClean="0">
                <a:latin typeface="細明體" panose="02020509000000000000" pitchFamily="49" charset="-120"/>
                <a:ea typeface="細明體" panose="02020509000000000000" pitchFamily="49" charset="-120"/>
              </a:rPr>
              <a:t>要達到以上目標，關鍵之一是完善東盟各國有助於人貨往來的相關基礎設施（下簡稱「基建」）。亞洲開發銀行研究所在</a:t>
            </a:r>
            <a:r>
              <a:rPr lang="en-US" altLang="zh-TW" smtClean="0">
                <a:latin typeface="細明體" panose="02020509000000000000" pitchFamily="49" charset="-120"/>
                <a:ea typeface="細明體" panose="02020509000000000000" pitchFamily="49" charset="-120"/>
              </a:rPr>
              <a:t>2012</a:t>
            </a:r>
            <a:r>
              <a:rPr lang="zh-TW" altLang="en-US" smtClean="0">
                <a:latin typeface="細明體" panose="02020509000000000000" pitchFamily="49" charset="-120"/>
                <a:ea typeface="細明體" panose="02020509000000000000" pitchFamily="49" charset="-120"/>
              </a:rPr>
              <a:t>年指出，亞洲地區發展基建的一個重要意義，就是釋放亞洲的經濟發展潛力，讓資訊更加流通，以及消除不同國家人民之間的收入差距，避免衝突，成為亞洲「和平的橋樑」。其實東盟基建的情況，不止是東盟的事，也與香港息息相關。從貿易出發，香港與東盟現正談判自由貿易協定，去年</a:t>
            </a:r>
            <a:r>
              <a:rPr lang="en-US" altLang="zh-TW" smtClean="0">
                <a:latin typeface="細明體" panose="02020509000000000000" pitchFamily="49" charset="-120"/>
                <a:ea typeface="細明體" panose="02020509000000000000" pitchFamily="49" charset="-120"/>
              </a:rPr>
              <a:t>12</a:t>
            </a:r>
            <a:r>
              <a:rPr lang="zh-TW" altLang="en-US" smtClean="0">
                <a:latin typeface="細明體" panose="02020509000000000000" pitchFamily="49" charset="-120"/>
                <a:ea typeface="細明體" panose="02020509000000000000" pitchFamily="49" charset="-120"/>
              </a:rPr>
              <a:t>月便完成了新一輪會議，而行政長官梁振英去年預計在今年內可以達成協議。</a:t>
            </a:r>
            <a:endParaRPr lang="en-US" altLang="zh-TW" smtClean="0">
              <a:latin typeface="細明體" panose="02020509000000000000" pitchFamily="49" charset="-120"/>
              <a:ea typeface="細明體" panose="02020509000000000000" pitchFamily="49" charset="-120"/>
            </a:endParaRPr>
          </a:p>
        </p:txBody>
      </p:sp>
      <p:sp>
        <p:nvSpPr>
          <p:cNvPr id="6144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BB21485-48CD-4328-9B02-9A15FF674E6B}" type="slidenum">
              <a:rPr lang="zh-HK" altLang="en-US"/>
              <a:pPr/>
              <a:t>26</a:t>
            </a:fld>
            <a:endParaRPr lang="zh-HK"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鼓勵學生搜找其他類似的國際組織，並找出各組織的主要角色和功能，在下一課分享他們的發現。</a:t>
            </a:r>
            <a:endParaRPr lang="en-US" altLang="en-US" smtClean="0"/>
          </a:p>
        </p:txBody>
      </p:sp>
      <p:sp>
        <p:nvSpPr>
          <p:cNvPr id="634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6B2CB31-702A-4FE2-8952-65C338835750}" type="slidenum">
              <a:rPr lang="zh-HK" altLang="en-US"/>
              <a:pPr/>
              <a:t>27</a:t>
            </a:fld>
            <a:endParaRPr lang="zh-HK"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6553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959A739-C69B-4CCF-B9B2-AEF91A7AAB16}" type="slidenum">
              <a:rPr lang="zh-HK" altLang="en-US"/>
              <a:pPr/>
              <a:t>28</a:t>
            </a:fld>
            <a:endParaRPr lang="zh-HK"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教師讓學生分組，請他們思考有關全球一體化的正面影響和批評。下面的案例和問題可有助學生在討論前形成一些想法。</a:t>
            </a:r>
            <a:endParaRPr lang="en-US" altLang="en-US" smtClean="0"/>
          </a:p>
        </p:txBody>
      </p:sp>
      <p:sp>
        <p:nvSpPr>
          <p:cNvPr id="819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A3C8C4C-1834-46E9-B679-9AD477CDA91F}" type="slidenum">
              <a:rPr lang="zh-HK" altLang="en-US"/>
              <a:pPr/>
              <a:t>3</a:t>
            </a:fld>
            <a:endParaRPr lang="zh-HK"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zh-TW" altLang="en-US" dirty="0"/>
              <a:t>佐丹奴集團在其他國家推出了不少品牌。</a:t>
            </a:r>
            <a:r>
              <a:rPr lang="en-US" altLang="zh-TW" dirty="0"/>
              <a:t>2013</a:t>
            </a:r>
            <a:r>
              <a:rPr lang="zh-TW" altLang="en-US" dirty="0"/>
              <a:t>年，福布斯雜誌頒發新興市場零售獎給佐丹奴</a:t>
            </a:r>
            <a:r>
              <a:rPr lang="zh-TW" altLang="en-US" dirty="0">
                <a:solidFill>
                  <a:prstClr val="black"/>
                </a:solidFill>
              </a:rPr>
              <a:t>，</a:t>
            </a:r>
            <a:r>
              <a:rPr lang="zh-TW" altLang="en-US" dirty="0"/>
              <a:t>中東的佐丹奴名列「影響阿拉伯世界的</a:t>
            </a:r>
            <a:r>
              <a:rPr lang="en-US" altLang="zh-TW" dirty="0"/>
              <a:t>100</a:t>
            </a:r>
            <a:r>
              <a:rPr lang="zh-TW" altLang="en-US" dirty="0"/>
              <a:t>強」的第</a:t>
            </a:r>
            <a:r>
              <a:rPr lang="en-US" altLang="zh-TW" dirty="0"/>
              <a:t>19</a:t>
            </a:r>
            <a:r>
              <a:rPr lang="zh-TW" altLang="en-US" dirty="0"/>
              <a:t>位。佐丹奴主要通過特許權進入其他國家。</a:t>
            </a:r>
            <a:endParaRPr lang="en-US" altLang="zh-TW" dirty="0"/>
          </a:p>
          <a:p>
            <a:pPr fontAlgn="auto">
              <a:spcBef>
                <a:spcPts val="0"/>
              </a:spcBef>
              <a:spcAft>
                <a:spcPts val="0"/>
              </a:spcAft>
              <a:defRPr/>
            </a:pPr>
            <a:endParaRPr lang="en-US" dirty="0"/>
          </a:p>
          <a:p>
            <a:pPr fontAlgn="auto">
              <a:spcBef>
                <a:spcPts val="0"/>
              </a:spcBef>
              <a:spcAft>
                <a:spcPts val="0"/>
              </a:spcAft>
              <a:defRPr/>
            </a:pPr>
            <a:r>
              <a:rPr lang="zh-TW" altLang="en-US" dirty="0">
                <a:solidFill>
                  <a:srgbClr val="484848"/>
                </a:solidFill>
              </a:rPr>
              <a:t>屈臣氏一直在衛生、健康和美容市場追求最高標準，除供應巿場領先的產品，還為顧客提供貼身的健康、美容及個人護理諮詢服務。自</a:t>
            </a:r>
            <a:r>
              <a:rPr lang="en-US" altLang="zh-TW" dirty="0">
                <a:solidFill>
                  <a:srgbClr val="484848"/>
                </a:solidFill>
              </a:rPr>
              <a:t>2009</a:t>
            </a:r>
            <a:r>
              <a:rPr lang="zh-TW" altLang="en-US" dirty="0">
                <a:solidFill>
                  <a:srgbClr val="484848"/>
                </a:solidFill>
              </a:rPr>
              <a:t>年以來，屈臣氏一直是亞洲*的第一藥房</a:t>
            </a:r>
            <a:r>
              <a:rPr lang="en-US" altLang="zh-TW" dirty="0">
                <a:solidFill>
                  <a:srgbClr val="484848"/>
                </a:solidFill>
              </a:rPr>
              <a:t>/</a:t>
            </a:r>
            <a:r>
              <a:rPr lang="zh-TW" altLang="en-US" dirty="0">
                <a:solidFill>
                  <a:srgbClr val="484848"/>
                </a:solidFill>
              </a:rPr>
              <a:t>藥店品牌。在歐洲，屈臣氏也是烏克蘭保健及美容產品的最重要零售商。</a:t>
            </a:r>
            <a:endParaRPr lang="en-US" altLang="zh-TW" dirty="0">
              <a:solidFill>
                <a:srgbClr val="484848"/>
              </a:solidFill>
            </a:endParaRPr>
          </a:p>
          <a:p>
            <a:pPr fontAlgn="auto">
              <a:spcBef>
                <a:spcPts val="0"/>
              </a:spcBef>
              <a:spcAft>
                <a:spcPts val="0"/>
              </a:spcAft>
              <a:defRPr/>
            </a:pPr>
            <a:endParaRPr lang="en-US" dirty="0">
              <a:solidFill>
                <a:srgbClr val="484848"/>
              </a:solidFill>
            </a:endParaRPr>
          </a:p>
          <a:p>
            <a:pPr fontAlgn="auto">
              <a:spcBef>
                <a:spcPts val="0"/>
              </a:spcBef>
              <a:spcAft>
                <a:spcPts val="0"/>
              </a:spcAft>
              <a:defRPr/>
            </a:pPr>
            <a:r>
              <a:rPr lang="zh-TW" altLang="en-US" dirty="0">
                <a:solidFill>
                  <a:schemeClr val="tx1">
                    <a:lumMod val="75000"/>
                    <a:lumOff val="25000"/>
                  </a:schemeClr>
                </a:solidFill>
              </a:rPr>
              <a:t>正面影響：</a:t>
            </a:r>
            <a:endParaRPr lang="en-US" altLang="zh-TW" dirty="0">
              <a:solidFill>
                <a:schemeClr val="tx1">
                  <a:lumMod val="75000"/>
                  <a:lumOff val="25000"/>
                </a:schemeClr>
              </a:solidFill>
            </a:endParaRPr>
          </a:p>
          <a:p>
            <a:pPr fontAlgn="auto">
              <a:spcBef>
                <a:spcPts val="0"/>
              </a:spcBef>
              <a:spcAft>
                <a:spcPts val="0"/>
              </a:spcAft>
              <a:defRPr/>
            </a:pPr>
            <a:r>
              <a:rPr lang="zh-TW" altLang="en-US" dirty="0">
                <a:solidFill>
                  <a:schemeClr val="tx1">
                    <a:lumMod val="75000"/>
                    <a:lumOff val="25000"/>
                  </a:schemeClr>
                </a:solidFill>
              </a:rPr>
              <a:t>更多進入世界各地市場的商機 </a:t>
            </a:r>
            <a:r>
              <a:rPr lang="en-US" altLang="zh-TW" dirty="0">
                <a:solidFill>
                  <a:schemeClr val="tx1">
                    <a:lumMod val="75000"/>
                    <a:lumOff val="25000"/>
                  </a:schemeClr>
                </a:solidFill>
              </a:rPr>
              <a:t>- </a:t>
            </a:r>
            <a:r>
              <a:rPr lang="zh-TW" altLang="en-US" i="1" dirty="0">
                <a:solidFill>
                  <a:schemeClr val="tx1">
                    <a:lumMod val="75000"/>
                    <a:lumOff val="25000"/>
                  </a:schemeClr>
                </a:solidFill>
              </a:rPr>
              <a:t>全球一體化意味着國家和不同的海外市場之間可以通過各種方式進行更多自由貿易，國家之間的貿易變得無國界，公司可迅速接觸全球不同的市場。</a:t>
            </a:r>
            <a:endParaRPr lang="en-US" i="1" dirty="0"/>
          </a:p>
        </p:txBody>
      </p:sp>
      <p:sp>
        <p:nvSpPr>
          <p:cNvPr id="1024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41FAB2C-D575-443F-AB3F-509AF05315D3}" type="slidenum">
              <a:rPr lang="zh-HK" altLang="en-US"/>
              <a:pPr/>
              <a:t>4</a:t>
            </a:fld>
            <a:endParaRPr lang="zh-HK"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zh-TW" altLang="en-US" dirty="0"/>
              <a:t>為了節約生產成本，</a:t>
            </a:r>
            <a:r>
              <a:rPr lang="en-US" altLang="zh-TW" dirty="0"/>
              <a:t>H&amp;M</a:t>
            </a:r>
            <a:r>
              <a:rPr lang="zh-TW" altLang="en-US" dirty="0"/>
              <a:t>把生產過程外包到一些低成本國家，例如孟加拉。</a:t>
            </a:r>
            <a:endParaRPr lang="en-US" altLang="zh-TW" dirty="0"/>
          </a:p>
          <a:p>
            <a:pPr fontAlgn="auto">
              <a:spcBef>
                <a:spcPts val="0"/>
              </a:spcBef>
              <a:spcAft>
                <a:spcPts val="0"/>
              </a:spcAft>
              <a:defRPr/>
            </a:pPr>
            <a:endParaRPr lang="en-US" altLang="zh-HK" dirty="0"/>
          </a:p>
          <a:p>
            <a:pPr fontAlgn="auto">
              <a:spcBef>
                <a:spcPts val="0"/>
              </a:spcBef>
              <a:spcAft>
                <a:spcPts val="0"/>
              </a:spcAft>
              <a:defRPr/>
            </a:pPr>
            <a:r>
              <a:rPr lang="zh-TW" altLang="en-US" dirty="0"/>
              <a:t>其他例子：利豐從世界各地的供應商尋找優質產品。利豐按供應商</a:t>
            </a:r>
            <a:r>
              <a:rPr lang="zh-CN" altLang="en-US" dirty="0">
                <a:latin typeface="新細明體" panose="02020500000000000000" pitchFamily="18" charset="-120"/>
                <a:ea typeface="新細明體" panose="02020500000000000000" pitchFamily="18" charset="-120"/>
              </a:rPr>
              <a:t>可</a:t>
            </a:r>
            <a:r>
              <a:rPr lang="zh-TW" altLang="en-US" dirty="0">
                <a:latin typeface="新細明體" panose="02020500000000000000" pitchFamily="18" charset="-120"/>
              </a:rPr>
              <a:t>提供合適產品的能力，以及對品質、安全和法規的重視程度來評估</a:t>
            </a:r>
            <a:r>
              <a:rPr lang="zh-CN" altLang="en-US" dirty="0">
                <a:latin typeface="新細明體" panose="02020500000000000000" pitchFamily="18" charset="-120"/>
                <a:ea typeface="新細明體" panose="02020500000000000000" pitchFamily="18" charset="-120"/>
              </a:rPr>
              <a:t>他們</a:t>
            </a:r>
            <a:r>
              <a:rPr lang="zh-TW" altLang="en-US" dirty="0"/>
              <a:t>。利豐和超過</a:t>
            </a:r>
            <a:r>
              <a:rPr lang="en-US" altLang="zh-TW" dirty="0"/>
              <a:t>15,000</a:t>
            </a:r>
            <a:r>
              <a:rPr lang="zh-TW" altLang="en-US" dirty="0"/>
              <a:t>家供應商以多種方式合作，滿足客戶的需求。</a:t>
            </a:r>
            <a:endParaRPr lang="en-US" altLang="zh-TW" dirty="0"/>
          </a:p>
          <a:p>
            <a:pPr fontAlgn="auto">
              <a:spcBef>
                <a:spcPts val="0"/>
              </a:spcBef>
              <a:spcAft>
                <a:spcPts val="0"/>
              </a:spcAft>
              <a:defRPr/>
            </a:pPr>
            <a:endParaRPr lang="en-US" dirty="0"/>
          </a:p>
          <a:p>
            <a:pPr fontAlgn="auto">
              <a:spcBef>
                <a:spcPts val="0"/>
              </a:spcBef>
              <a:spcAft>
                <a:spcPts val="0"/>
              </a:spcAft>
              <a:defRPr/>
            </a:pPr>
            <a:r>
              <a:rPr lang="zh-TW" altLang="en-US" dirty="0">
                <a:solidFill>
                  <a:schemeClr val="tx1">
                    <a:lumMod val="75000"/>
                    <a:lumOff val="25000"/>
                  </a:schemeClr>
                </a:solidFill>
              </a:rPr>
              <a:t>正面影響：</a:t>
            </a:r>
          </a:p>
          <a:p>
            <a:pPr fontAlgn="auto">
              <a:spcBef>
                <a:spcPts val="0"/>
              </a:spcBef>
              <a:spcAft>
                <a:spcPts val="0"/>
              </a:spcAft>
              <a:defRPr/>
            </a:pPr>
            <a:r>
              <a:rPr lang="zh-TW" altLang="en-US" dirty="0">
                <a:solidFill>
                  <a:schemeClr val="tx1">
                    <a:lumMod val="75000"/>
                    <a:lumOff val="25000"/>
                  </a:schemeClr>
                </a:solidFill>
              </a:rPr>
              <a:t>可以作全球採購材料和人才</a:t>
            </a:r>
            <a:r>
              <a:rPr lang="en-US" altLang="zh-TW" dirty="0">
                <a:solidFill>
                  <a:schemeClr val="tx1">
                    <a:lumMod val="75000"/>
                    <a:lumOff val="25000"/>
                  </a:schemeClr>
                </a:solidFill>
              </a:rPr>
              <a:t>-</a:t>
            </a:r>
            <a:r>
              <a:rPr lang="zh-TW" altLang="en-US" i="1" dirty="0">
                <a:solidFill>
                  <a:schemeClr val="tx1">
                    <a:lumMod val="75000"/>
                    <a:lumOff val="25000"/>
                  </a:schemeClr>
                </a:solidFill>
              </a:rPr>
              <a:t>企業可運用更有效的全球交通設施，輕易地從其他國家獲得低成本的勞動力和專業技術、商品和原材料。</a:t>
            </a:r>
            <a:endParaRPr lang="en-US" i="1" dirty="0"/>
          </a:p>
        </p:txBody>
      </p:sp>
      <p:sp>
        <p:nvSpPr>
          <p:cNvPr id="122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50FC443-CC9E-431A-B383-2532CC58A203}" type="slidenum">
              <a:rPr lang="zh-HK" altLang="en-US"/>
              <a:pPr/>
              <a:t>5</a:t>
            </a:fld>
            <a:endParaRPr lang="zh-HK"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fontAlgn="auto">
              <a:spcBef>
                <a:spcPts val="0"/>
              </a:spcBef>
              <a:spcAft>
                <a:spcPts val="0"/>
              </a:spcAft>
              <a:defRPr/>
            </a:pPr>
            <a:r>
              <a:rPr lang="zh-TW" altLang="en-US" dirty="0">
                <a:solidFill>
                  <a:schemeClr val="tx1">
                    <a:lumMod val="75000"/>
                    <a:lumOff val="25000"/>
                  </a:schemeClr>
                </a:solidFill>
              </a:rPr>
              <a:t>正面影響：</a:t>
            </a:r>
            <a:endParaRPr lang="en-US" altLang="zh-TW" dirty="0">
              <a:solidFill>
                <a:schemeClr val="tx1">
                  <a:lumMod val="75000"/>
                  <a:lumOff val="25000"/>
                </a:schemeClr>
              </a:solidFill>
            </a:endParaRPr>
          </a:p>
          <a:p>
            <a:pPr fontAlgn="auto">
              <a:spcBef>
                <a:spcPts val="0"/>
              </a:spcBef>
              <a:spcAft>
                <a:spcPts val="0"/>
              </a:spcAft>
              <a:defRPr/>
            </a:pPr>
            <a:r>
              <a:rPr lang="zh-TW" altLang="en-US" dirty="0"/>
              <a:t>創造就業機會 </a:t>
            </a:r>
            <a:r>
              <a:rPr lang="en-US" altLang="zh-TW" dirty="0"/>
              <a:t>- </a:t>
            </a:r>
            <a:r>
              <a:rPr lang="zh-TW" altLang="en-US" i="1" dirty="0"/>
              <a:t>國際大公司在較不發達的經濟體購買當地資源、產品和服務，以創造財富和外匯，同時把知識和技術轉移。而從投資產生的額外金錢可以投放在這些地區的教育、衛生以及基礎設施上。</a:t>
            </a:r>
            <a:endParaRPr lang="en-US" altLang="zh-HK" i="1" dirty="0"/>
          </a:p>
        </p:txBody>
      </p:sp>
      <p:sp>
        <p:nvSpPr>
          <p:cNvPr id="14339"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DD81C6B-8EB0-4D83-9940-37764D364105}" type="slidenum">
              <a:rPr lang="zh-HK" altLang="en-US"/>
              <a:pPr/>
              <a:t>6</a:t>
            </a:fld>
            <a:endParaRPr lang="zh-HK"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zh-TW" altLang="en-US" dirty="0">
                <a:solidFill>
                  <a:schemeClr val="tx1">
                    <a:lumMod val="75000"/>
                    <a:lumOff val="25000"/>
                  </a:schemeClr>
                </a:solidFill>
              </a:rPr>
              <a:t>正面影響：</a:t>
            </a:r>
            <a:endParaRPr lang="en-US" altLang="zh-TW" dirty="0">
              <a:solidFill>
                <a:schemeClr val="tx1">
                  <a:lumMod val="75000"/>
                  <a:lumOff val="25000"/>
                </a:schemeClr>
              </a:solidFill>
            </a:endParaRPr>
          </a:p>
          <a:p>
            <a:pPr fontAlgn="auto">
              <a:spcBef>
                <a:spcPts val="0"/>
              </a:spcBef>
              <a:spcAft>
                <a:spcPts val="0"/>
              </a:spcAft>
              <a:buSzPct val="70000"/>
              <a:buFont typeface="Wingdings" pitchFamily="2" charset="2"/>
              <a:buNone/>
              <a:defRPr/>
            </a:pPr>
            <a:r>
              <a:rPr lang="zh-TW" altLang="en-US" dirty="0">
                <a:solidFill>
                  <a:schemeClr val="tx1">
                    <a:lumMod val="75000"/>
                    <a:lumOff val="25000"/>
                  </a:schemeClr>
                </a:solidFill>
              </a:rPr>
              <a:t>資金和信息的流通更加自由 </a:t>
            </a:r>
            <a:r>
              <a:rPr lang="en-US" altLang="zh-TW" dirty="0">
                <a:solidFill>
                  <a:schemeClr val="tx1">
                    <a:lumMod val="75000"/>
                    <a:lumOff val="25000"/>
                  </a:schemeClr>
                </a:solidFill>
              </a:rPr>
              <a:t>-</a:t>
            </a:r>
            <a:r>
              <a:rPr lang="zh-TW" altLang="en-US" i="1" dirty="0">
                <a:solidFill>
                  <a:schemeClr val="tx1">
                    <a:lumMod val="75000"/>
                    <a:lumOff val="25000"/>
                  </a:schemeClr>
                </a:solidFill>
              </a:rPr>
              <a:t>因為金融市場的整合和相互依賴，全球一體化有利於資金的流通；因為資訊科技和其他通訊技術的進步，信息的流通亦更加自由和快速。</a:t>
            </a:r>
            <a:endParaRPr lang="en-US" altLang="zh-TW" i="1" dirty="0">
              <a:solidFill>
                <a:schemeClr val="tx1">
                  <a:lumMod val="75000"/>
                  <a:lumOff val="25000"/>
                </a:schemeClr>
              </a:solidFill>
            </a:endParaRPr>
          </a:p>
          <a:p>
            <a:pPr fontAlgn="auto">
              <a:spcBef>
                <a:spcPts val="0"/>
              </a:spcBef>
              <a:spcAft>
                <a:spcPts val="0"/>
              </a:spcAft>
              <a:buSzPct val="70000"/>
              <a:buFont typeface="Wingdings" pitchFamily="2" charset="2"/>
              <a:buNone/>
              <a:defRPr/>
            </a:pPr>
            <a:endParaRPr lang="en-US" altLang="zh-HK" dirty="0">
              <a:solidFill>
                <a:schemeClr val="tx1">
                  <a:lumMod val="75000"/>
                  <a:lumOff val="25000"/>
                </a:schemeClr>
              </a:solidFill>
            </a:endParaRPr>
          </a:p>
          <a:p>
            <a:pPr fontAlgn="auto">
              <a:spcBef>
                <a:spcPts val="0"/>
              </a:spcBef>
              <a:spcAft>
                <a:spcPts val="0"/>
              </a:spcAft>
              <a:buSzPct val="70000"/>
              <a:buFont typeface="Wingdings" pitchFamily="2" charset="2"/>
              <a:buNone/>
              <a:defRPr/>
            </a:pPr>
            <a:r>
              <a:rPr lang="zh-TW" altLang="en-US" dirty="0">
                <a:solidFill>
                  <a:schemeClr val="tx1">
                    <a:lumMod val="75000"/>
                    <a:lumOff val="25000"/>
                  </a:schemeClr>
                </a:solidFill>
              </a:rPr>
              <a:t>所有全球一體化的正面影響都促進世界的整合 </a:t>
            </a:r>
            <a:r>
              <a:rPr lang="en-US" altLang="zh-TW" dirty="0">
                <a:solidFill>
                  <a:schemeClr val="tx1">
                    <a:lumMod val="75000"/>
                    <a:lumOff val="25000"/>
                  </a:schemeClr>
                </a:solidFill>
              </a:rPr>
              <a:t>-</a:t>
            </a:r>
            <a:r>
              <a:rPr lang="zh-TW" altLang="en-US" i="1" dirty="0">
                <a:solidFill>
                  <a:schemeClr val="tx1">
                    <a:lumMod val="75000"/>
                    <a:lumOff val="25000"/>
                  </a:schemeClr>
                </a:solidFill>
              </a:rPr>
              <a:t>世界各地可分享及共用資源、知識、發明、產品和服務，較不發達國家可以從發達國家的投資中受惠。</a:t>
            </a:r>
            <a:endParaRPr lang="en-US" i="1" dirty="0"/>
          </a:p>
        </p:txBody>
      </p:sp>
      <p:sp>
        <p:nvSpPr>
          <p:cNvPr id="1638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E02D364-EA81-46FB-BB1C-89AC866B73AD}" type="slidenum">
              <a:rPr lang="zh-HK" altLang="en-US"/>
              <a:pPr/>
              <a:t>7</a:t>
            </a:fld>
            <a:endParaRPr lang="zh-HK"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buSzPct val="70000"/>
              <a:buFont typeface="Wingdings" pitchFamily="2" charset="2"/>
              <a:buNone/>
              <a:defRPr/>
            </a:pPr>
            <a:r>
              <a:rPr lang="zh-TW" altLang="en-US" dirty="0">
                <a:solidFill>
                  <a:schemeClr val="tx1">
                    <a:lumMod val="75000"/>
                    <a:lumOff val="25000"/>
                  </a:schemeClr>
                </a:solidFill>
              </a:rPr>
              <a:t>根據上述的例子說明，每組要總結全球一體化的正面影響並完成</a:t>
            </a:r>
            <a:r>
              <a:rPr lang="zh-TW" altLang="en-US" b="1" dirty="0">
                <a:solidFill>
                  <a:schemeClr val="tx1">
                    <a:lumMod val="75000"/>
                    <a:lumOff val="25000"/>
                  </a:schemeClr>
                </a:solidFill>
              </a:rPr>
              <a:t>工作紙</a:t>
            </a:r>
            <a:r>
              <a:rPr lang="zh-CN" altLang="en-US" b="1" dirty="0">
                <a:solidFill>
                  <a:schemeClr val="tx1">
                    <a:lumMod val="75000"/>
                    <a:lumOff val="25000"/>
                  </a:schemeClr>
                </a:solidFill>
              </a:rPr>
              <a:t> </a:t>
            </a:r>
            <a:r>
              <a:rPr lang="en-US" altLang="zh-TW" b="1" dirty="0">
                <a:solidFill>
                  <a:schemeClr val="tx1">
                    <a:lumMod val="75000"/>
                    <a:lumOff val="25000"/>
                  </a:schemeClr>
                </a:solidFill>
              </a:rPr>
              <a:t>9</a:t>
            </a:r>
            <a:r>
              <a:rPr lang="zh-CN" altLang="en-US" b="1" dirty="0">
                <a:solidFill>
                  <a:schemeClr val="tx1">
                    <a:lumMod val="75000"/>
                    <a:lumOff val="25000"/>
                  </a:schemeClr>
                </a:solidFill>
              </a:rPr>
              <a:t> </a:t>
            </a:r>
            <a:r>
              <a:rPr lang="zh-TW" altLang="en-US" dirty="0">
                <a:solidFill>
                  <a:schemeClr val="tx1">
                    <a:lumMod val="75000"/>
                    <a:lumOff val="25000"/>
                  </a:schemeClr>
                </a:solidFill>
              </a:rPr>
              <a:t>的第</a:t>
            </a:r>
            <a:r>
              <a:rPr lang="zh-CN" altLang="en-US" dirty="0">
                <a:solidFill>
                  <a:schemeClr val="tx1">
                    <a:lumMod val="75000"/>
                    <a:lumOff val="25000"/>
                  </a:schemeClr>
                </a:solidFill>
              </a:rPr>
              <a:t> </a:t>
            </a:r>
            <a:r>
              <a:rPr lang="en-GB" altLang="zh-TW" dirty="0">
                <a:solidFill>
                  <a:schemeClr val="tx1">
                    <a:lumMod val="75000"/>
                    <a:lumOff val="25000"/>
                  </a:schemeClr>
                </a:solidFill>
              </a:rPr>
              <a:t>I</a:t>
            </a:r>
            <a:r>
              <a:rPr lang="zh-TW" altLang="en-US" dirty="0">
                <a:solidFill>
                  <a:schemeClr val="tx1">
                    <a:lumMod val="75000"/>
                    <a:lumOff val="25000"/>
                  </a:schemeClr>
                </a:solidFill>
              </a:rPr>
              <a:t>部分。</a:t>
            </a:r>
            <a:endParaRPr lang="en-US" altLang="zh-TW" dirty="0">
              <a:solidFill>
                <a:schemeClr val="tx1">
                  <a:lumMod val="75000"/>
                  <a:lumOff val="25000"/>
                </a:schemeClr>
              </a:solidFill>
            </a:endParaRPr>
          </a:p>
          <a:p>
            <a:pPr fontAlgn="auto">
              <a:spcBef>
                <a:spcPts val="0"/>
              </a:spcBef>
              <a:spcAft>
                <a:spcPts val="0"/>
              </a:spcAft>
              <a:buSzPct val="70000"/>
              <a:buFont typeface="Wingdings" pitchFamily="2" charset="2"/>
              <a:buNone/>
              <a:defRPr/>
            </a:pPr>
            <a:endParaRPr lang="en-US" altLang="zh-TW" dirty="0">
              <a:solidFill>
                <a:schemeClr val="tx1">
                  <a:lumMod val="75000"/>
                  <a:lumOff val="25000"/>
                </a:schemeClr>
              </a:solidFill>
            </a:endParaRPr>
          </a:p>
          <a:p>
            <a:pPr fontAlgn="auto">
              <a:spcBef>
                <a:spcPts val="0"/>
              </a:spcBef>
              <a:spcAft>
                <a:spcPts val="0"/>
              </a:spcAft>
              <a:buSzPct val="70000"/>
              <a:buFont typeface="Wingdings" pitchFamily="2" charset="2"/>
              <a:buNone/>
              <a:defRPr/>
            </a:pPr>
            <a:r>
              <a:rPr lang="zh-TW" altLang="en-US" dirty="0">
                <a:solidFill>
                  <a:schemeClr val="tx1">
                    <a:lumMod val="75000"/>
                    <a:lumOff val="25000"/>
                  </a:schemeClr>
                </a:solidFill>
              </a:rPr>
              <a:t>教師解釋總結的各重點，</a:t>
            </a:r>
            <a:r>
              <a:rPr lang="zh-CN" altLang="en-US" dirty="0">
                <a:solidFill>
                  <a:schemeClr val="tx1">
                    <a:lumMod val="75000"/>
                    <a:lumOff val="25000"/>
                  </a:schemeClr>
                </a:solidFill>
                <a:latin typeface="新細明體" panose="02020500000000000000" pitchFamily="18" charset="-120"/>
                <a:ea typeface="新細明體" panose="02020500000000000000" pitchFamily="18" charset="-120"/>
              </a:rPr>
              <a:t>並</a:t>
            </a:r>
            <a:r>
              <a:rPr lang="zh-TW" altLang="en-US" dirty="0">
                <a:solidFill>
                  <a:schemeClr val="tx1">
                    <a:lumMod val="75000"/>
                    <a:lumOff val="25000"/>
                  </a:schemeClr>
                </a:solidFill>
              </a:rPr>
              <a:t>歸納以下結論 </a:t>
            </a:r>
            <a:r>
              <a:rPr lang="en-US" altLang="zh-TW" dirty="0">
                <a:solidFill>
                  <a:schemeClr val="tx1">
                    <a:lumMod val="75000"/>
                    <a:lumOff val="25000"/>
                  </a:schemeClr>
                </a:solidFill>
              </a:rPr>
              <a:t>- </a:t>
            </a:r>
            <a:r>
              <a:rPr lang="zh-TW" altLang="en-US" dirty="0">
                <a:solidFill>
                  <a:schemeClr val="tx1">
                    <a:lumMod val="75000"/>
                    <a:lumOff val="25000"/>
                  </a:schemeClr>
                </a:solidFill>
              </a:rPr>
              <a:t>所有全球一體化的正面影響都促進世界的整合 </a:t>
            </a:r>
            <a:r>
              <a:rPr lang="en-US" altLang="zh-TW" dirty="0">
                <a:solidFill>
                  <a:schemeClr val="tx1">
                    <a:lumMod val="75000"/>
                    <a:lumOff val="25000"/>
                  </a:schemeClr>
                </a:solidFill>
              </a:rPr>
              <a:t>-</a:t>
            </a:r>
            <a:r>
              <a:rPr lang="zh-TW" altLang="en-US" i="1" dirty="0">
                <a:solidFill>
                  <a:schemeClr val="tx1">
                    <a:lumMod val="75000"/>
                    <a:lumOff val="25000"/>
                  </a:schemeClr>
                </a:solidFill>
              </a:rPr>
              <a:t>世界各地可分享及共用資源、知識、發明、產品和服務，較不發達國家可以從發達國家的投資中受益。</a:t>
            </a:r>
            <a:endParaRPr lang="en-US" altLang="zh-HK" i="1" dirty="0"/>
          </a:p>
          <a:p>
            <a:pPr fontAlgn="auto">
              <a:spcBef>
                <a:spcPts val="0"/>
              </a:spcBef>
              <a:spcAft>
                <a:spcPts val="0"/>
              </a:spcAft>
              <a:buSzPct val="70000"/>
              <a:buFont typeface="Wingdings" pitchFamily="2" charset="2"/>
              <a:buNone/>
              <a:defRPr/>
            </a:pPr>
            <a:endParaRPr lang="en-US" altLang="zh-HK" i="1" dirty="0"/>
          </a:p>
          <a:p>
            <a:pPr fontAlgn="auto">
              <a:spcBef>
                <a:spcPts val="0"/>
              </a:spcBef>
              <a:spcAft>
                <a:spcPts val="0"/>
              </a:spcAft>
              <a:buSzPct val="70000"/>
              <a:buFont typeface="Wingdings" pitchFamily="2" charset="2"/>
              <a:buNone/>
              <a:defRPr/>
            </a:pPr>
            <a:endParaRPr lang="zh-HK" altLang="en-US" i="1" dirty="0"/>
          </a:p>
          <a:p>
            <a:pPr fontAlgn="auto">
              <a:spcBef>
                <a:spcPts val="0"/>
              </a:spcBef>
              <a:spcAft>
                <a:spcPts val="0"/>
              </a:spcAft>
              <a:defRPr/>
            </a:pPr>
            <a:r>
              <a:rPr lang="en-US" dirty="0"/>
              <a:t>  </a:t>
            </a:r>
          </a:p>
          <a:p>
            <a:pPr fontAlgn="auto">
              <a:spcBef>
                <a:spcPts val="0"/>
              </a:spcBef>
              <a:spcAft>
                <a:spcPts val="0"/>
              </a:spcAft>
              <a:defRPr/>
            </a:pPr>
            <a:endParaRPr lang="en-US" dirty="0"/>
          </a:p>
        </p:txBody>
      </p:sp>
      <p:sp>
        <p:nvSpPr>
          <p:cNvPr id="1843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A79F208-2483-488D-9509-73A33292BFFF}" type="slidenum">
              <a:rPr lang="zh-HK" altLang="en-US"/>
              <a:pPr/>
              <a:t>8</a:t>
            </a:fld>
            <a:endParaRPr lang="zh-HK"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教師可以通過下面的問題和例子，提示學生思考有關全球一體化的批評。</a:t>
            </a:r>
            <a:endParaRPr lang="en-US" altLang="en-US" smtClean="0"/>
          </a:p>
        </p:txBody>
      </p:sp>
      <p:sp>
        <p:nvSpPr>
          <p:cNvPr id="2048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9DD2511-B36C-4E60-A354-36A87F0E5159}" type="slidenum">
              <a:rPr lang="zh-HK" altLang="en-US"/>
              <a:pPr/>
              <a:t>9</a:t>
            </a:fld>
            <a:endParaRPr lang="zh-HK"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C014020D-C9BA-4DEC-BDC3-2678240E18A9}"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D68EC21D-AF37-4B9F-B331-7D2528483FCD}" type="slidenum">
              <a:rPr lang="en-US" altLang="zh-HK"/>
              <a:pPr/>
              <a:t>‹#›</a:t>
            </a:fld>
            <a:endParaRPr lang="en-US" altLang="zh-HK"/>
          </a:p>
        </p:txBody>
      </p:sp>
    </p:spTree>
    <p:extLst>
      <p:ext uri="{BB962C8B-B14F-4D97-AF65-F5344CB8AC3E}">
        <p14:creationId xmlns:p14="http://schemas.microsoft.com/office/powerpoint/2010/main" val="118695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1C80A46-5906-4E8A-91AE-1B6A34CCB76A}"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F080812F-0BBB-40B7-B046-DB3FB094A4FC}" type="slidenum">
              <a:rPr lang="en-US" altLang="zh-HK"/>
              <a:pPr/>
              <a:t>‹#›</a:t>
            </a:fld>
            <a:endParaRPr lang="en-US" altLang="zh-HK"/>
          </a:p>
        </p:txBody>
      </p:sp>
    </p:spTree>
    <p:extLst>
      <p:ext uri="{BB962C8B-B14F-4D97-AF65-F5344CB8AC3E}">
        <p14:creationId xmlns:p14="http://schemas.microsoft.com/office/powerpoint/2010/main" val="3306757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1D0F41F-610C-42A1-87A8-4D32FFD5616F}"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4BDA8D3C-60D9-495E-8B70-EF49F8570362}" type="slidenum">
              <a:rPr lang="en-US" altLang="zh-HK"/>
              <a:pPr/>
              <a:t>‹#›</a:t>
            </a:fld>
            <a:endParaRPr lang="en-US" altLang="zh-HK"/>
          </a:p>
        </p:txBody>
      </p:sp>
    </p:spTree>
    <p:extLst>
      <p:ext uri="{BB962C8B-B14F-4D97-AF65-F5344CB8AC3E}">
        <p14:creationId xmlns:p14="http://schemas.microsoft.com/office/powerpoint/2010/main" val="327604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7D4BA14-F744-4978-AF76-702F18B6D2A1}"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755B738D-B0A4-41B4-8717-A492A3038055}" type="slidenum">
              <a:rPr lang="en-US" altLang="zh-HK"/>
              <a:pPr/>
              <a:t>‹#›</a:t>
            </a:fld>
            <a:endParaRPr lang="en-US" altLang="zh-HK"/>
          </a:p>
        </p:txBody>
      </p:sp>
    </p:spTree>
    <p:extLst>
      <p:ext uri="{BB962C8B-B14F-4D97-AF65-F5344CB8AC3E}">
        <p14:creationId xmlns:p14="http://schemas.microsoft.com/office/powerpoint/2010/main" val="41588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9502A70-4EF6-46A2-8AAD-A84AF23109F8}"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8D7CB41E-D093-4429-BE25-C1E0EDD7C3F3}" type="slidenum">
              <a:rPr lang="en-US" altLang="zh-HK"/>
              <a:pPr/>
              <a:t>‹#›</a:t>
            </a:fld>
            <a:endParaRPr lang="en-US" altLang="zh-HK"/>
          </a:p>
        </p:txBody>
      </p:sp>
    </p:spTree>
    <p:extLst>
      <p:ext uri="{BB962C8B-B14F-4D97-AF65-F5344CB8AC3E}">
        <p14:creationId xmlns:p14="http://schemas.microsoft.com/office/powerpoint/2010/main" val="116126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E102563A-4268-49D2-AB2C-BA3E27AF63A0}" type="datetimeFigureOut">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C0A895C4-9615-4B5B-9921-20B1A8A2540D}" type="slidenum">
              <a:rPr lang="en-US" altLang="zh-HK"/>
              <a:pPr/>
              <a:t>‹#›</a:t>
            </a:fld>
            <a:endParaRPr lang="en-US" altLang="zh-HK"/>
          </a:p>
        </p:txBody>
      </p:sp>
    </p:spTree>
    <p:extLst>
      <p:ext uri="{BB962C8B-B14F-4D97-AF65-F5344CB8AC3E}">
        <p14:creationId xmlns:p14="http://schemas.microsoft.com/office/powerpoint/2010/main" val="341712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F9C8EA8-D323-421B-BA71-D725E5868860}" type="datetimeFigureOut">
              <a:rPr lang="en-US" altLang="zh-HK"/>
              <a:pPr/>
              <a:t>3/20/2024</a:t>
            </a:fld>
            <a:endParaRPr lang="en-US" altLang="zh-HK"/>
          </a:p>
        </p:txBody>
      </p:sp>
      <p:sp>
        <p:nvSpPr>
          <p:cNvPr id="8" name="Footer Placeholder 4"/>
          <p:cNvSpPr>
            <a:spLocks noGrp="1"/>
          </p:cNvSpPr>
          <p:nvPr>
            <p:ph type="ftr" sz="quarter" idx="11"/>
          </p:nvPr>
        </p:nvSpPr>
        <p:spPr/>
        <p:txBody>
          <a:bodyPr/>
          <a:lstStyle>
            <a:lvl1pPr>
              <a:defRPr/>
            </a:lvl1pPr>
          </a:lstStyle>
          <a:p>
            <a:endParaRPr lang="en-US" altLang="zh-HK"/>
          </a:p>
        </p:txBody>
      </p:sp>
      <p:sp>
        <p:nvSpPr>
          <p:cNvPr id="9" name="Slide Number Placeholder 5"/>
          <p:cNvSpPr>
            <a:spLocks noGrp="1"/>
          </p:cNvSpPr>
          <p:nvPr>
            <p:ph type="sldNum" sz="quarter" idx="12"/>
          </p:nvPr>
        </p:nvSpPr>
        <p:spPr/>
        <p:txBody>
          <a:bodyPr/>
          <a:lstStyle>
            <a:lvl1pPr>
              <a:defRPr/>
            </a:lvl1pPr>
          </a:lstStyle>
          <a:p>
            <a:fld id="{A7B49D9F-364A-4663-834D-42620528A6DD}" type="slidenum">
              <a:rPr lang="en-US" altLang="zh-HK"/>
              <a:pPr/>
              <a:t>‹#›</a:t>
            </a:fld>
            <a:endParaRPr lang="en-US" altLang="zh-HK"/>
          </a:p>
        </p:txBody>
      </p:sp>
    </p:spTree>
    <p:extLst>
      <p:ext uri="{BB962C8B-B14F-4D97-AF65-F5344CB8AC3E}">
        <p14:creationId xmlns:p14="http://schemas.microsoft.com/office/powerpoint/2010/main" val="373586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070FA0C1-883A-4860-BB8A-0A655D33A90B}" type="datetimeFigureOut">
              <a:rPr lang="en-US" altLang="zh-HK"/>
              <a:pPr/>
              <a:t>3/20/2024</a:t>
            </a:fld>
            <a:endParaRPr lang="en-US" altLang="zh-HK"/>
          </a:p>
        </p:txBody>
      </p:sp>
      <p:sp>
        <p:nvSpPr>
          <p:cNvPr id="4" name="Footer Placeholder 4"/>
          <p:cNvSpPr>
            <a:spLocks noGrp="1"/>
          </p:cNvSpPr>
          <p:nvPr>
            <p:ph type="ftr" sz="quarter" idx="11"/>
          </p:nvPr>
        </p:nvSpPr>
        <p:spPr/>
        <p:txBody>
          <a:bodyPr/>
          <a:lstStyle>
            <a:lvl1pPr>
              <a:defRPr/>
            </a:lvl1pPr>
          </a:lstStyle>
          <a:p>
            <a:endParaRPr lang="en-US" altLang="zh-HK"/>
          </a:p>
        </p:txBody>
      </p:sp>
      <p:sp>
        <p:nvSpPr>
          <p:cNvPr id="5" name="Slide Number Placeholder 5"/>
          <p:cNvSpPr>
            <a:spLocks noGrp="1"/>
          </p:cNvSpPr>
          <p:nvPr>
            <p:ph type="sldNum" sz="quarter" idx="12"/>
          </p:nvPr>
        </p:nvSpPr>
        <p:spPr/>
        <p:txBody>
          <a:bodyPr/>
          <a:lstStyle>
            <a:lvl1pPr>
              <a:defRPr/>
            </a:lvl1pPr>
          </a:lstStyle>
          <a:p>
            <a:fld id="{B0AD66BC-058F-4058-83EA-DC1BA24C8458}" type="slidenum">
              <a:rPr lang="en-US" altLang="zh-HK"/>
              <a:pPr/>
              <a:t>‹#›</a:t>
            </a:fld>
            <a:endParaRPr lang="en-US" altLang="zh-HK"/>
          </a:p>
        </p:txBody>
      </p:sp>
    </p:spTree>
    <p:extLst>
      <p:ext uri="{BB962C8B-B14F-4D97-AF65-F5344CB8AC3E}">
        <p14:creationId xmlns:p14="http://schemas.microsoft.com/office/powerpoint/2010/main" val="38589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074F5FE-B9A4-4AD6-A9CF-71DEACB9C6F4}" type="datetimeFigureOut">
              <a:rPr lang="en-US" altLang="zh-HK"/>
              <a:pPr/>
              <a:t>3/20/2024</a:t>
            </a:fld>
            <a:endParaRPr lang="en-US" altLang="zh-HK"/>
          </a:p>
        </p:txBody>
      </p:sp>
      <p:sp>
        <p:nvSpPr>
          <p:cNvPr id="3" name="Footer Placeholder 4"/>
          <p:cNvSpPr>
            <a:spLocks noGrp="1"/>
          </p:cNvSpPr>
          <p:nvPr>
            <p:ph type="ftr" sz="quarter" idx="11"/>
          </p:nvPr>
        </p:nvSpPr>
        <p:spPr/>
        <p:txBody>
          <a:bodyPr/>
          <a:lstStyle>
            <a:lvl1pPr>
              <a:defRPr/>
            </a:lvl1pPr>
          </a:lstStyle>
          <a:p>
            <a:endParaRPr lang="en-US" altLang="zh-HK"/>
          </a:p>
        </p:txBody>
      </p:sp>
      <p:sp>
        <p:nvSpPr>
          <p:cNvPr id="4" name="Slide Number Placeholder 5"/>
          <p:cNvSpPr>
            <a:spLocks noGrp="1"/>
          </p:cNvSpPr>
          <p:nvPr>
            <p:ph type="sldNum" sz="quarter" idx="12"/>
          </p:nvPr>
        </p:nvSpPr>
        <p:spPr/>
        <p:txBody>
          <a:bodyPr/>
          <a:lstStyle>
            <a:lvl1pPr>
              <a:defRPr/>
            </a:lvl1pPr>
          </a:lstStyle>
          <a:p>
            <a:fld id="{1AC3122E-D1CC-4B75-84B0-556ECAAEA3DD}" type="slidenum">
              <a:rPr lang="en-US" altLang="zh-HK"/>
              <a:pPr/>
              <a:t>‹#›</a:t>
            </a:fld>
            <a:endParaRPr lang="en-US" altLang="zh-HK"/>
          </a:p>
        </p:txBody>
      </p:sp>
    </p:spTree>
    <p:extLst>
      <p:ext uri="{BB962C8B-B14F-4D97-AF65-F5344CB8AC3E}">
        <p14:creationId xmlns:p14="http://schemas.microsoft.com/office/powerpoint/2010/main" val="136361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0BD21C1-39AC-4908-ABD5-9B75F03DECB3}" type="datetimeFigureOut">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C6E43D79-4C67-4395-990B-2B6677A07915}" type="slidenum">
              <a:rPr lang="en-US" altLang="zh-HK"/>
              <a:pPr/>
              <a:t>‹#›</a:t>
            </a:fld>
            <a:endParaRPr lang="en-US" altLang="zh-HK"/>
          </a:p>
        </p:txBody>
      </p:sp>
    </p:spTree>
    <p:extLst>
      <p:ext uri="{BB962C8B-B14F-4D97-AF65-F5344CB8AC3E}">
        <p14:creationId xmlns:p14="http://schemas.microsoft.com/office/powerpoint/2010/main" val="2199635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8463F66-2ABC-41F5-9658-DF5A80F0BDDF}" type="datetimeFigureOut">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9C47730A-7B45-4ED4-837C-2A39FBA67D5E}" type="slidenum">
              <a:rPr lang="en-US" altLang="zh-HK"/>
              <a:pPr/>
              <a:t>‹#›</a:t>
            </a:fld>
            <a:endParaRPr lang="en-US" altLang="zh-HK"/>
          </a:p>
        </p:txBody>
      </p:sp>
    </p:spTree>
    <p:extLst>
      <p:ext uri="{BB962C8B-B14F-4D97-AF65-F5344CB8AC3E}">
        <p14:creationId xmlns:p14="http://schemas.microsoft.com/office/powerpoint/2010/main" val="420498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1027"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D3AC1E23-E906-436B-957F-8C55CE20E089}" type="datetimeFigureOut">
              <a:rPr lang="en-US" altLang="zh-HK"/>
              <a:pPr/>
              <a:t>3/20/2024</a:t>
            </a:fld>
            <a:endParaRPr lang="en-US" altLang="zh-HK"/>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zh-H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D8E42F1-3DBC-4FBB-B458-9C835886294C}"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34.jpeg"/><Relationship Id="rId5" Type="http://schemas.openxmlformats.org/officeDocument/2006/relationships/diagramQuickStyle" Target="../diagrams/quickStyle2.xml"/><Relationship Id="rId10" Type="http://schemas.openxmlformats.org/officeDocument/2006/relationships/image" Target="../media/image33.jpeg"/><Relationship Id="rId4" Type="http://schemas.openxmlformats.org/officeDocument/2006/relationships/diagramLayout" Target="../diagrams/layout2.xml"/><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image" Target="../media/image37.png"/><Relationship Id="rId12"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diagramQuickStyle" Target="../diagrams/quickStyle3.xml"/><Relationship Id="rId5" Type="http://schemas.openxmlformats.org/officeDocument/2006/relationships/image" Target="../media/image35.jpeg"/><Relationship Id="rId10" Type="http://schemas.openxmlformats.org/officeDocument/2006/relationships/diagramLayout" Target="../diagrams/layout3.xml"/><Relationship Id="rId4" Type="http://schemas.openxmlformats.org/officeDocument/2006/relationships/hyperlink" Target="http://www.hkej.com/template/dailynews/jsp/show_img.jsp?option=1&amp;dnews_id=3501&amp;title_id=541540&amp;img_id=1.jpg&amp;keepThis=true&amp;TB_iframe=true&amp;width=620&amp;height=420" TargetMode="External"/><Relationship Id="rId9"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png"/><Relationship Id="rId7"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2.jpeg"/><Relationship Id="rId7" Type="http://schemas.openxmlformats.org/officeDocument/2006/relationships/image" Target="../media/image6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3.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286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Diagram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2349500"/>
            <a:ext cx="6019800" cy="306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body" idx="1"/>
          </p:nvPr>
        </p:nvSpPr>
        <p:spPr>
          <a:xfrm>
            <a:off x="684213" y="1508125"/>
            <a:ext cx="8229600" cy="4525963"/>
          </a:xfrm>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21506"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21507" name="Picture 10" descr="https://sp.yimg.com/xj/th?id=OIP.M481994ba37ae74b908fcc61f1ba890d9o0&amp;pid=15.1&amp;P=0&amp;w=363&amp;h=1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838" y="3784600"/>
            <a:ext cx="2595562"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文字方塊 13"/>
          <p:cNvSpPr txBox="1">
            <a:spLocks noChangeArrowheads="1"/>
          </p:cNvSpPr>
          <p:nvPr/>
        </p:nvSpPr>
        <p:spPr bwMode="auto">
          <a:xfrm>
            <a:off x="501650" y="1516063"/>
            <a:ext cx="84121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2800" b="1"/>
              <a:t>麥當勞、迪士尼和可口可樂供應甚麼常見的產品？</a:t>
            </a:r>
            <a:endParaRPr lang="zh-HK" altLang="en-US" sz="2800" b="1"/>
          </a:p>
        </p:txBody>
      </p:sp>
      <p:pic>
        <p:nvPicPr>
          <p:cNvPr id="21509" name="Picture 4" descr="https://sp.yimg.com/xj/th?id=OIP.M298a5090f5c82b0e591fd1609cfec084H0&amp;pid=15.1&amp;P=0&amp;w=233&amp;h=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550" y="2193925"/>
            <a:ext cx="221932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 descr="https://sp.yimg.com/xj/th?id=OIP.M24a20841f5f2c9936e8d13ebc5747fddH0&amp;pid=15.1&amp;P=0&amp;w=248&amp;h=1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8275" y="5205413"/>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1" name="群組 9"/>
          <p:cNvGrpSpPr>
            <a:grpSpLocks/>
          </p:cNvGrpSpPr>
          <p:nvPr/>
        </p:nvGrpSpPr>
        <p:grpSpPr bwMode="auto">
          <a:xfrm>
            <a:off x="246063" y="331788"/>
            <a:ext cx="8532812" cy="990600"/>
            <a:chOff x="0" y="967"/>
            <a:chExt cx="8382000" cy="989632"/>
          </a:xfrm>
        </p:grpSpPr>
        <p:sp>
          <p:nvSpPr>
            <p:cNvPr id="11" name="圓角矩形 10"/>
            <p:cNvSpPr/>
            <p:nvPr/>
          </p:nvSpPr>
          <p:spPr>
            <a:xfrm>
              <a:off x="0" y="967"/>
              <a:ext cx="8382000" cy="989632"/>
            </a:xfrm>
            <a:prstGeom prst="roundRect">
              <a:avLst/>
            </a:prstGeom>
            <a:solidFill>
              <a:schemeClr val="bg1">
                <a:lumMod val="65000"/>
                <a:alpha val="89804"/>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sp>
        <p:sp>
          <p:nvSpPr>
            <p:cNvPr id="17" name="圓角矩形 4"/>
            <p:cNvSpPr/>
            <p:nvPr/>
          </p:nvSpPr>
          <p:spPr>
            <a:xfrm>
              <a:off x="48342" y="48545"/>
              <a:ext cx="8285316" cy="8944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eaLnBrk="1" fontAlgn="auto" hangingPunct="1">
                <a:spcBef>
                  <a:spcPts val="0"/>
                </a:spcBef>
                <a:spcAft>
                  <a:spcPts val="0"/>
                </a:spcAft>
                <a:defRPr/>
              </a:pPr>
              <a:r>
                <a:rPr lang="zh-TW" altLang="en-US" sz="3200" b="1" dirty="0">
                  <a:solidFill>
                    <a:schemeClr val="tx1">
                      <a:lumMod val="75000"/>
                      <a:lumOff val="25000"/>
                    </a:schemeClr>
                  </a:solidFill>
                </a:rPr>
                <a:t>課堂活動 </a:t>
              </a:r>
              <a:r>
                <a:rPr lang="en-US" altLang="zh-HK" sz="3200" b="1" dirty="0">
                  <a:solidFill>
                    <a:schemeClr val="tx1">
                      <a:lumMod val="75000"/>
                      <a:lumOff val="25000"/>
                    </a:schemeClr>
                  </a:solidFill>
                </a:rPr>
                <a:t>(9) – </a:t>
              </a:r>
              <a:r>
                <a:rPr lang="zh-TW" altLang="en-US" sz="2800" b="1" dirty="0">
                  <a:solidFill>
                    <a:schemeClr val="tx1">
                      <a:lumMod val="75000"/>
                      <a:lumOff val="25000"/>
                    </a:schemeClr>
                  </a:solidFill>
                </a:rPr>
                <a:t>第 </a:t>
              </a:r>
              <a:r>
                <a:rPr lang="en-GB" altLang="zh-TW" sz="2800" b="1" dirty="0">
                  <a:solidFill>
                    <a:schemeClr val="tx1">
                      <a:lumMod val="75000"/>
                      <a:lumOff val="25000"/>
                    </a:schemeClr>
                  </a:solidFill>
                </a:rPr>
                <a:t>II </a:t>
              </a:r>
              <a:r>
                <a:rPr lang="zh-TW" altLang="en-US" sz="2800" b="1" dirty="0">
                  <a:solidFill>
                    <a:schemeClr val="tx1">
                      <a:lumMod val="75000"/>
                      <a:lumOff val="25000"/>
                    </a:schemeClr>
                  </a:solidFill>
                </a:rPr>
                <a:t>部分 對全球一體化的批評</a:t>
              </a:r>
              <a:endParaRPr lang="zh-HK" altLang="en-US" sz="2800" dirty="0"/>
            </a:p>
          </p:txBody>
        </p:sp>
      </p:grpSp>
      <p:pic>
        <p:nvPicPr>
          <p:cNvPr id="215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88" y="2981325"/>
            <a:ext cx="41719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533400" y="381000"/>
          <a:ext cx="8139112"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8"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8"/>
              </a:buBlip>
            </a:pPr>
            <a:endParaRPr lang="en-US" altLang="zh-TW" b="1" smtClean="0"/>
          </a:p>
          <a:p>
            <a:endParaRPr lang="en-US" altLang="zh-TW" smtClean="0"/>
          </a:p>
        </p:txBody>
      </p:sp>
      <p:sp>
        <p:nvSpPr>
          <p:cNvPr id="29699"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8"/>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8"/>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9700" name="TextBox 1"/>
          <p:cNvSpPr txBox="1">
            <a:spLocks noChangeArrowheads="1"/>
          </p:cNvSpPr>
          <p:nvPr/>
        </p:nvSpPr>
        <p:spPr bwMode="auto">
          <a:xfrm>
            <a:off x="684213" y="1419225"/>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zh-HK" sz="2800" b="1"/>
              <a:t>為</a:t>
            </a:r>
            <a:r>
              <a:rPr lang="zh-TW" altLang="en-US" sz="2800" b="1"/>
              <a:t>甚</a:t>
            </a:r>
            <a:r>
              <a:rPr lang="zh-TW" altLang="zh-HK" sz="2800" b="1"/>
              <a:t>麼星巴克有公平貿易的咖啡豆？</a:t>
            </a:r>
            <a:endParaRPr lang="en-US" altLang="en-US" sz="2800" b="1"/>
          </a:p>
        </p:txBody>
      </p:sp>
      <p:pic>
        <p:nvPicPr>
          <p:cNvPr id="29701" name="Picture 4" descr="https://sp.yimg.com/xj/th?id=OIP.Mf288acf4c810e42ba171e3e82a7d6674o0&amp;pid=15.1&amp;P=0&amp;w=324&amp;h=18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3830638"/>
            <a:ext cx="4038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 descr="https://sp.yimg.com/xj/th?id=OIP.M792e2c26f77224652225f5ca2437b5dao0&amp;pid=15.1&amp;P=0&amp;w=300&amp;h=3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9750" y="330676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3" name="群組 12"/>
          <p:cNvGrpSpPr>
            <a:grpSpLocks/>
          </p:cNvGrpSpPr>
          <p:nvPr/>
        </p:nvGrpSpPr>
        <p:grpSpPr bwMode="auto">
          <a:xfrm>
            <a:off x="152400" y="228600"/>
            <a:ext cx="8643938" cy="989013"/>
            <a:chOff x="0" y="967"/>
            <a:chExt cx="8382000" cy="989632"/>
          </a:xfrm>
        </p:grpSpPr>
        <p:sp>
          <p:nvSpPr>
            <p:cNvPr id="14" name="圓角矩形 13"/>
            <p:cNvSpPr/>
            <p:nvPr/>
          </p:nvSpPr>
          <p:spPr>
            <a:xfrm>
              <a:off x="0" y="967"/>
              <a:ext cx="8382000" cy="989632"/>
            </a:xfrm>
            <a:prstGeom prst="roundRect">
              <a:avLst/>
            </a:prstGeom>
            <a:solidFill>
              <a:schemeClr val="bg1">
                <a:lumMod val="65000"/>
                <a:alpha val="89804"/>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sp>
        <p:sp>
          <p:nvSpPr>
            <p:cNvPr id="15" name="圓角矩形 4"/>
            <p:cNvSpPr/>
            <p:nvPr/>
          </p:nvSpPr>
          <p:spPr>
            <a:xfrm>
              <a:off x="47722" y="48622"/>
              <a:ext cx="8286557" cy="89432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lvl1pPr defTabSz="1244600">
                <a:defRPr>
                  <a:solidFill>
                    <a:schemeClr val="tx1"/>
                  </a:solidFill>
                  <a:latin typeface="Calibri" panose="020F0502020204030204" pitchFamily="34" charset="0"/>
                </a:defRPr>
              </a:lvl1pPr>
              <a:lvl2pPr marL="742950" indent="-285750" defTabSz="1244600">
                <a:defRPr>
                  <a:solidFill>
                    <a:schemeClr val="tx1"/>
                  </a:solidFill>
                  <a:latin typeface="Calibri" panose="020F0502020204030204" pitchFamily="34" charset="0"/>
                </a:defRPr>
              </a:lvl2pPr>
              <a:lvl3pPr marL="1143000" indent="-228600" defTabSz="1244600">
                <a:defRPr>
                  <a:solidFill>
                    <a:schemeClr val="tx1"/>
                  </a:solidFill>
                  <a:latin typeface="Calibri" panose="020F0502020204030204" pitchFamily="34" charset="0"/>
                </a:defRPr>
              </a:lvl3pPr>
              <a:lvl4pPr marL="1600200" indent="-228600" defTabSz="1244600">
                <a:defRPr>
                  <a:solidFill>
                    <a:schemeClr val="tx1"/>
                  </a:solidFill>
                  <a:latin typeface="Calibri" panose="020F0502020204030204" pitchFamily="34" charset="0"/>
                </a:defRPr>
              </a:lvl4pPr>
              <a:lvl5pPr marL="2057400" indent="-228600" defTabSz="1244600">
                <a:defRPr>
                  <a:solidFill>
                    <a:schemeClr val="tx1"/>
                  </a:solidFill>
                  <a:latin typeface="Calibri" panose="020F0502020204030204" pitchFamily="34" charset="0"/>
                </a:defRPr>
              </a:lvl5pPr>
              <a:lvl6pPr marL="2514600" indent="-228600" defTabSz="1244600" fontAlgn="base">
                <a:spcBef>
                  <a:spcPct val="0"/>
                </a:spcBef>
                <a:spcAft>
                  <a:spcPct val="0"/>
                </a:spcAft>
                <a:defRPr>
                  <a:solidFill>
                    <a:schemeClr val="tx1"/>
                  </a:solidFill>
                  <a:latin typeface="Calibri" panose="020F0502020204030204" pitchFamily="34" charset="0"/>
                </a:defRPr>
              </a:lvl6pPr>
              <a:lvl7pPr marL="2971800" indent="-228600" defTabSz="1244600" fontAlgn="base">
                <a:spcBef>
                  <a:spcPct val="0"/>
                </a:spcBef>
                <a:spcAft>
                  <a:spcPct val="0"/>
                </a:spcAft>
                <a:defRPr>
                  <a:solidFill>
                    <a:schemeClr val="tx1"/>
                  </a:solidFill>
                  <a:latin typeface="Calibri" panose="020F0502020204030204" pitchFamily="34" charset="0"/>
                </a:defRPr>
              </a:lvl7pPr>
              <a:lvl8pPr marL="3429000" indent="-228600" defTabSz="1244600" fontAlgn="base">
                <a:spcBef>
                  <a:spcPct val="0"/>
                </a:spcBef>
                <a:spcAft>
                  <a:spcPct val="0"/>
                </a:spcAft>
                <a:defRPr>
                  <a:solidFill>
                    <a:schemeClr val="tx1"/>
                  </a:solidFill>
                  <a:latin typeface="Calibri" panose="020F0502020204030204" pitchFamily="34" charset="0"/>
                </a:defRPr>
              </a:lvl8pPr>
              <a:lvl9pPr marL="3886200" indent="-228600" defTabSz="1244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ct val="35000"/>
                </a:spcAft>
              </a:pPr>
              <a:endParaRPr lang="en-US" altLang="zh-HK" sz="2800" b="1">
                <a:solidFill>
                  <a:srgbClr val="FFFFFF"/>
                </a:solidFill>
              </a:endParaRPr>
            </a:p>
            <a:p>
              <a:pPr eaLnBrk="1" hangingPunct="1">
                <a:lnSpc>
                  <a:spcPct val="90000"/>
                </a:lnSpc>
                <a:spcAft>
                  <a:spcPct val="35000"/>
                </a:spcAft>
              </a:pPr>
              <a:r>
                <a:rPr lang="zh-TW" altLang="en-US" sz="3200" b="1">
                  <a:solidFill>
                    <a:srgbClr val="404040"/>
                  </a:solidFill>
                </a:rPr>
                <a:t>課堂活動 </a:t>
              </a:r>
              <a:r>
                <a:rPr lang="en-US" altLang="zh-HK" sz="3200" b="1">
                  <a:solidFill>
                    <a:srgbClr val="404040"/>
                  </a:solidFill>
                </a:rPr>
                <a:t>(9) – </a:t>
              </a:r>
              <a:r>
                <a:rPr lang="zh-TW" altLang="en-US" sz="2800" b="1">
                  <a:solidFill>
                    <a:srgbClr val="404040"/>
                  </a:solidFill>
                </a:rPr>
                <a:t>第 </a:t>
              </a:r>
              <a:r>
                <a:rPr lang="en-GB" altLang="zh-TW" sz="2800" b="1">
                  <a:solidFill>
                    <a:srgbClr val="404040"/>
                  </a:solidFill>
                </a:rPr>
                <a:t>II </a:t>
              </a:r>
              <a:r>
                <a:rPr lang="zh-TW" altLang="en-US" sz="2800" b="1">
                  <a:solidFill>
                    <a:srgbClr val="404040"/>
                  </a:solidFill>
                </a:rPr>
                <a:t>部分 對全球一體化的批評</a:t>
              </a:r>
              <a:r>
                <a:rPr lang="en-US" altLang="en-US" sz="2800" b="1">
                  <a:solidFill>
                    <a:srgbClr val="404040"/>
                  </a:solidFill>
                </a:rPr>
                <a:t/>
              </a:r>
              <a:br>
                <a:rPr lang="en-US" altLang="en-US" sz="2800" b="1">
                  <a:solidFill>
                    <a:srgbClr val="404040"/>
                  </a:solidFill>
                </a:rPr>
              </a:br>
              <a:endParaRPr lang="en-US" altLang="en-US" sz="2800">
                <a:solidFill>
                  <a:srgbClr val="404040"/>
                </a:solidFill>
              </a:endParaRPr>
            </a:p>
          </p:txBody>
        </p:sp>
      </p:grpSp>
      <p:pic>
        <p:nvPicPr>
          <p:cNvPr id="29704" name="Picture 2" descr="https://sp.yimg.com/xj/th?id=OIP.Md5d7bdf35cd7ee778d829741af21ecc3o0&amp;pid=15.1&amp;P=0&amp;w=294&amp;h=1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2085975"/>
            <a:ext cx="28003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31746"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31747" name="Picture 7" descr="1">
            <a:hlinkClick r:id="rId4" tooltip="■人類要及早反省我們的價值觀 （法新社圖片）"/>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3" y="1960563"/>
            <a:ext cx="450215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3"/>
          <p:cNvSpPr txBox="1">
            <a:spLocks noChangeArrowheads="1"/>
          </p:cNvSpPr>
          <p:nvPr/>
        </p:nvSpPr>
        <p:spPr bwMode="auto">
          <a:xfrm>
            <a:off x="7543800" y="6226175"/>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a:t>雅虎圖片</a:t>
            </a:r>
            <a:endParaRPr lang="en-US" altLang="en-US"/>
          </a:p>
        </p:txBody>
      </p:sp>
      <p:pic>
        <p:nvPicPr>
          <p:cNvPr id="3174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062413"/>
            <a:ext cx="2589213"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9863" y="1712913"/>
            <a:ext cx="3390900" cy="214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1038" y="4098925"/>
            <a:ext cx="1682750" cy="263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Diagram 2"/>
          <p:cNvGraphicFramePr/>
          <p:nvPr/>
        </p:nvGraphicFramePr>
        <p:xfrm>
          <a:off x="533400" y="381000"/>
          <a:ext cx="8139112" cy="1066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1753" name="TextBox 1"/>
          <p:cNvSpPr txBox="1">
            <a:spLocks noChangeArrowheads="1"/>
          </p:cNvSpPr>
          <p:nvPr/>
        </p:nvSpPr>
        <p:spPr bwMode="auto">
          <a:xfrm>
            <a:off x="385763" y="1293813"/>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2800" b="1"/>
              <a:t>為甚麼有人反對資本主義？</a:t>
            </a:r>
            <a:endParaRPr lang="en-US" altLang="en-US" sz="2800" b="1"/>
          </a:p>
        </p:txBody>
      </p:sp>
      <p:grpSp>
        <p:nvGrpSpPr>
          <p:cNvPr id="31754" name="群組 17"/>
          <p:cNvGrpSpPr>
            <a:grpSpLocks/>
          </p:cNvGrpSpPr>
          <p:nvPr/>
        </p:nvGrpSpPr>
        <p:grpSpPr bwMode="auto">
          <a:xfrm>
            <a:off x="76200" y="219075"/>
            <a:ext cx="8639175" cy="989013"/>
            <a:chOff x="0" y="967"/>
            <a:chExt cx="8382000" cy="989632"/>
          </a:xfrm>
        </p:grpSpPr>
        <p:sp>
          <p:nvSpPr>
            <p:cNvPr id="19" name="圓角矩形 18"/>
            <p:cNvSpPr/>
            <p:nvPr/>
          </p:nvSpPr>
          <p:spPr>
            <a:xfrm>
              <a:off x="0" y="967"/>
              <a:ext cx="8382000" cy="989632"/>
            </a:xfrm>
            <a:prstGeom prst="roundRect">
              <a:avLst/>
            </a:prstGeom>
            <a:solidFill>
              <a:schemeClr val="bg1">
                <a:lumMod val="65000"/>
                <a:alpha val="89804"/>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sp>
        <p:sp>
          <p:nvSpPr>
            <p:cNvPr id="20" name="圓角矩形 4"/>
            <p:cNvSpPr/>
            <p:nvPr/>
          </p:nvSpPr>
          <p:spPr>
            <a:xfrm>
              <a:off x="47748" y="48622"/>
              <a:ext cx="8286505" cy="89432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lvl1pPr defTabSz="1244600">
                <a:defRPr>
                  <a:solidFill>
                    <a:schemeClr val="tx1"/>
                  </a:solidFill>
                  <a:latin typeface="Calibri" panose="020F0502020204030204" pitchFamily="34" charset="0"/>
                </a:defRPr>
              </a:lvl1pPr>
              <a:lvl2pPr marL="742950" indent="-285750" defTabSz="1244600">
                <a:defRPr>
                  <a:solidFill>
                    <a:schemeClr val="tx1"/>
                  </a:solidFill>
                  <a:latin typeface="Calibri" panose="020F0502020204030204" pitchFamily="34" charset="0"/>
                </a:defRPr>
              </a:lvl2pPr>
              <a:lvl3pPr marL="1143000" indent="-228600" defTabSz="1244600">
                <a:defRPr>
                  <a:solidFill>
                    <a:schemeClr val="tx1"/>
                  </a:solidFill>
                  <a:latin typeface="Calibri" panose="020F0502020204030204" pitchFamily="34" charset="0"/>
                </a:defRPr>
              </a:lvl3pPr>
              <a:lvl4pPr marL="1600200" indent="-228600" defTabSz="1244600">
                <a:defRPr>
                  <a:solidFill>
                    <a:schemeClr val="tx1"/>
                  </a:solidFill>
                  <a:latin typeface="Calibri" panose="020F0502020204030204" pitchFamily="34" charset="0"/>
                </a:defRPr>
              </a:lvl4pPr>
              <a:lvl5pPr marL="2057400" indent="-228600" defTabSz="1244600">
                <a:defRPr>
                  <a:solidFill>
                    <a:schemeClr val="tx1"/>
                  </a:solidFill>
                  <a:latin typeface="Calibri" panose="020F0502020204030204" pitchFamily="34" charset="0"/>
                </a:defRPr>
              </a:lvl5pPr>
              <a:lvl6pPr marL="2514600" indent="-228600" defTabSz="1244600" fontAlgn="base">
                <a:spcBef>
                  <a:spcPct val="0"/>
                </a:spcBef>
                <a:spcAft>
                  <a:spcPct val="0"/>
                </a:spcAft>
                <a:defRPr>
                  <a:solidFill>
                    <a:schemeClr val="tx1"/>
                  </a:solidFill>
                  <a:latin typeface="Calibri" panose="020F0502020204030204" pitchFamily="34" charset="0"/>
                </a:defRPr>
              </a:lvl6pPr>
              <a:lvl7pPr marL="2971800" indent="-228600" defTabSz="1244600" fontAlgn="base">
                <a:spcBef>
                  <a:spcPct val="0"/>
                </a:spcBef>
                <a:spcAft>
                  <a:spcPct val="0"/>
                </a:spcAft>
                <a:defRPr>
                  <a:solidFill>
                    <a:schemeClr val="tx1"/>
                  </a:solidFill>
                  <a:latin typeface="Calibri" panose="020F0502020204030204" pitchFamily="34" charset="0"/>
                </a:defRPr>
              </a:lvl7pPr>
              <a:lvl8pPr marL="3429000" indent="-228600" defTabSz="1244600" fontAlgn="base">
                <a:spcBef>
                  <a:spcPct val="0"/>
                </a:spcBef>
                <a:spcAft>
                  <a:spcPct val="0"/>
                </a:spcAft>
                <a:defRPr>
                  <a:solidFill>
                    <a:schemeClr val="tx1"/>
                  </a:solidFill>
                  <a:latin typeface="Calibri" panose="020F0502020204030204" pitchFamily="34" charset="0"/>
                </a:defRPr>
              </a:lvl8pPr>
              <a:lvl9pPr marL="3886200" indent="-228600" defTabSz="1244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ct val="35000"/>
                </a:spcAft>
              </a:pPr>
              <a:endParaRPr lang="en-US" altLang="zh-HK" sz="2800" b="1">
                <a:solidFill>
                  <a:srgbClr val="FFFFFF"/>
                </a:solidFill>
              </a:endParaRPr>
            </a:p>
            <a:p>
              <a:pPr eaLnBrk="1" hangingPunct="1">
                <a:lnSpc>
                  <a:spcPct val="90000"/>
                </a:lnSpc>
                <a:spcAft>
                  <a:spcPct val="35000"/>
                </a:spcAft>
              </a:pPr>
              <a:r>
                <a:rPr lang="zh-TW" altLang="en-US" sz="3200" b="1">
                  <a:solidFill>
                    <a:srgbClr val="404040"/>
                  </a:solidFill>
                </a:rPr>
                <a:t>課堂活動 </a:t>
              </a:r>
              <a:r>
                <a:rPr lang="en-US" altLang="zh-HK" sz="3200" b="1">
                  <a:solidFill>
                    <a:srgbClr val="404040"/>
                  </a:solidFill>
                </a:rPr>
                <a:t>(9) – </a:t>
              </a:r>
              <a:r>
                <a:rPr lang="zh-TW" altLang="en-US" sz="2800" b="1">
                  <a:solidFill>
                    <a:srgbClr val="404040"/>
                  </a:solidFill>
                </a:rPr>
                <a:t>第 </a:t>
              </a:r>
              <a:r>
                <a:rPr lang="en-GB" altLang="zh-TW" sz="2800" b="1">
                  <a:solidFill>
                    <a:srgbClr val="404040"/>
                  </a:solidFill>
                </a:rPr>
                <a:t>II </a:t>
              </a:r>
              <a:r>
                <a:rPr lang="zh-TW" altLang="en-US" sz="2800" b="1">
                  <a:solidFill>
                    <a:srgbClr val="404040"/>
                  </a:solidFill>
                </a:rPr>
                <a:t>部分 對全球一體化的批評</a:t>
              </a:r>
              <a:r>
                <a:rPr lang="en-US" altLang="en-US" sz="2800" b="1">
                  <a:solidFill>
                    <a:srgbClr val="404040"/>
                  </a:solidFill>
                </a:rPr>
                <a:t/>
              </a:r>
              <a:br>
                <a:rPr lang="en-US" altLang="en-US" sz="2800" b="1">
                  <a:solidFill>
                    <a:srgbClr val="404040"/>
                  </a:solidFill>
                </a:rPr>
              </a:br>
              <a:endParaRPr lang="en-US" altLang="en-US" sz="2800">
                <a:solidFill>
                  <a:srgbClr val="404040"/>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33794"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33795" name="Picture 2" descr="https://sp.yimg.com/xj/th?id=OIP.Md25a3ee5a41ee60e2bfb28c2e82e7b23o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475" y="1633538"/>
            <a:ext cx="2376488"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http://fr.toonpool.com/user/34404/files/black_ducks_173143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3781425"/>
            <a:ext cx="47625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descr="https://sp.yimg.com/xj/th?id=OIP.Mf109787962922b7e91cb4361ef0f4dcf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3088" y="39560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 descr="https://sp.yimg.com/xj/th?id=OIP.M6425ddc2b8dbf91a602e62bcff9fceceo0&amp;pid=15.1&amp;P=0&amp;w=222&amp;h=1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4350" y="2135188"/>
            <a:ext cx="21145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2" descr="https://sp.yimg.com/xj/th?id=OIP.Me9a36f30a126140c8e733cd6c1948e35o0&amp;pid=15.1&amp;P=0&amp;w=173&amp;h=1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8738" y="2195513"/>
            <a:ext cx="1647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文字方塊 1"/>
          <p:cNvSpPr txBox="1">
            <a:spLocks noChangeArrowheads="1"/>
          </p:cNvSpPr>
          <p:nvPr/>
        </p:nvSpPr>
        <p:spPr bwMode="auto">
          <a:xfrm>
            <a:off x="387350" y="1479550"/>
            <a:ext cx="6173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2800" b="1"/>
              <a:t>為甚麼這些情況會發生？</a:t>
            </a:r>
            <a:endParaRPr lang="zh-HK" altLang="en-US" sz="2800" b="1"/>
          </a:p>
        </p:txBody>
      </p:sp>
      <p:grpSp>
        <p:nvGrpSpPr>
          <p:cNvPr id="33801" name="群組 14"/>
          <p:cNvGrpSpPr>
            <a:grpSpLocks/>
          </p:cNvGrpSpPr>
          <p:nvPr/>
        </p:nvGrpSpPr>
        <p:grpSpPr bwMode="auto">
          <a:xfrm>
            <a:off x="269875" y="266700"/>
            <a:ext cx="8639175" cy="990600"/>
            <a:chOff x="0" y="967"/>
            <a:chExt cx="8382000" cy="989632"/>
          </a:xfrm>
        </p:grpSpPr>
        <p:sp>
          <p:nvSpPr>
            <p:cNvPr id="16" name="圓角矩形 15"/>
            <p:cNvSpPr/>
            <p:nvPr/>
          </p:nvSpPr>
          <p:spPr>
            <a:xfrm>
              <a:off x="0" y="967"/>
              <a:ext cx="8382000" cy="989632"/>
            </a:xfrm>
            <a:prstGeom prst="roundRect">
              <a:avLst/>
            </a:prstGeom>
            <a:solidFill>
              <a:schemeClr val="bg1">
                <a:lumMod val="65000"/>
                <a:alpha val="89804"/>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sp>
        <p:sp>
          <p:nvSpPr>
            <p:cNvPr id="17" name="圓角矩形 4"/>
            <p:cNvSpPr/>
            <p:nvPr/>
          </p:nvSpPr>
          <p:spPr>
            <a:xfrm>
              <a:off x="47748" y="48545"/>
              <a:ext cx="8286505" cy="8944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lvl1pPr defTabSz="1244600">
                <a:defRPr>
                  <a:solidFill>
                    <a:schemeClr val="tx1"/>
                  </a:solidFill>
                  <a:latin typeface="Calibri" panose="020F0502020204030204" pitchFamily="34" charset="0"/>
                </a:defRPr>
              </a:lvl1pPr>
              <a:lvl2pPr marL="742950" indent="-285750" defTabSz="1244600">
                <a:defRPr>
                  <a:solidFill>
                    <a:schemeClr val="tx1"/>
                  </a:solidFill>
                  <a:latin typeface="Calibri" panose="020F0502020204030204" pitchFamily="34" charset="0"/>
                </a:defRPr>
              </a:lvl2pPr>
              <a:lvl3pPr marL="1143000" indent="-228600" defTabSz="1244600">
                <a:defRPr>
                  <a:solidFill>
                    <a:schemeClr val="tx1"/>
                  </a:solidFill>
                  <a:latin typeface="Calibri" panose="020F0502020204030204" pitchFamily="34" charset="0"/>
                </a:defRPr>
              </a:lvl3pPr>
              <a:lvl4pPr marL="1600200" indent="-228600" defTabSz="1244600">
                <a:defRPr>
                  <a:solidFill>
                    <a:schemeClr val="tx1"/>
                  </a:solidFill>
                  <a:latin typeface="Calibri" panose="020F0502020204030204" pitchFamily="34" charset="0"/>
                </a:defRPr>
              </a:lvl4pPr>
              <a:lvl5pPr marL="2057400" indent="-228600" defTabSz="1244600">
                <a:defRPr>
                  <a:solidFill>
                    <a:schemeClr val="tx1"/>
                  </a:solidFill>
                  <a:latin typeface="Calibri" panose="020F0502020204030204" pitchFamily="34" charset="0"/>
                </a:defRPr>
              </a:lvl5pPr>
              <a:lvl6pPr marL="2514600" indent="-228600" defTabSz="1244600" fontAlgn="base">
                <a:spcBef>
                  <a:spcPct val="0"/>
                </a:spcBef>
                <a:spcAft>
                  <a:spcPct val="0"/>
                </a:spcAft>
                <a:defRPr>
                  <a:solidFill>
                    <a:schemeClr val="tx1"/>
                  </a:solidFill>
                  <a:latin typeface="Calibri" panose="020F0502020204030204" pitchFamily="34" charset="0"/>
                </a:defRPr>
              </a:lvl6pPr>
              <a:lvl7pPr marL="2971800" indent="-228600" defTabSz="1244600" fontAlgn="base">
                <a:spcBef>
                  <a:spcPct val="0"/>
                </a:spcBef>
                <a:spcAft>
                  <a:spcPct val="0"/>
                </a:spcAft>
                <a:defRPr>
                  <a:solidFill>
                    <a:schemeClr val="tx1"/>
                  </a:solidFill>
                  <a:latin typeface="Calibri" panose="020F0502020204030204" pitchFamily="34" charset="0"/>
                </a:defRPr>
              </a:lvl7pPr>
              <a:lvl8pPr marL="3429000" indent="-228600" defTabSz="1244600" fontAlgn="base">
                <a:spcBef>
                  <a:spcPct val="0"/>
                </a:spcBef>
                <a:spcAft>
                  <a:spcPct val="0"/>
                </a:spcAft>
                <a:defRPr>
                  <a:solidFill>
                    <a:schemeClr val="tx1"/>
                  </a:solidFill>
                  <a:latin typeface="Calibri" panose="020F0502020204030204" pitchFamily="34" charset="0"/>
                </a:defRPr>
              </a:lvl8pPr>
              <a:lvl9pPr marL="3886200" indent="-228600" defTabSz="1244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ct val="35000"/>
                </a:spcAft>
              </a:pPr>
              <a:endParaRPr lang="en-US" altLang="zh-HK" sz="2800" b="1">
                <a:solidFill>
                  <a:srgbClr val="FFFFFF"/>
                </a:solidFill>
              </a:endParaRPr>
            </a:p>
            <a:p>
              <a:pPr eaLnBrk="1" hangingPunct="1">
                <a:lnSpc>
                  <a:spcPct val="90000"/>
                </a:lnSpc>
                <a:spcAft>
                  <a:spcPct val="35000"/>
                </a:spcAft>
              </a:pPr>
              <a:r>
                <a:rPr lang="zh-TW" altLang="en-US" sz="3200" b="1">
                  <a:solidFill>
                    <a:srgbClr val="404040"/>
                  </a:solidFill>
                </a:rPr>
                <a:t>課堂活動 </a:t>
              </a:r>
              <a:r>
                <a:rPr lang="en-US" altLang="zh-HK" sz="3200" b="1">
                  <a:solidFill>
                    <a:srgbClr val="404040"/>
                  </a:solidFill>
                </a:rPr>
                <a:t>(9) – </a:t>
              </a:r>
              <a:r>
                <a:rPr lang="zh-TW" altLang="en-US" sz="2800" b="1">
                  <a:solidFill>
                    <a:srgbClr val="404040"/>
                  </a:solidFill>
                </a:rPr>
                <a:t>第 </a:t>
              </a:r>
              <a:r>
                <a:rPr lang="en-GB" altLang="zh-TW" sz="2800" b="1">
                  <a:solidFill>
                    <a:srgbClr val="404040"/>
                  </a:solidFill>
                </a:rPr>
                <a:t>II </a:t>
              </a:r>
              <a:r>
                <a:rPr lang="zh-TW" altLang="en-US" sz="2800" b="1">
                  <a:solidFill>
                    <a:srgbClr val="404040"/>
                  </a:solidFill>
                </a:rPr>
                <a:t>部分 對全球一體化的批評</a:t>
              </a:r>
              <a:r>
                <a:rPr lang="en-US" altLang="en-US" sz="2800" b="1">
                  <a:solidFill>
                    <a:srgbClr val="404040"/>
                  </a:solidFill>
                </a:rPr>
                <a:t/>
              </a:r>
              <a:br>
                <a:rPr lang="en-US" altLang="en-US" sz="2800" b="1">
                  <a:solidFill>
                    <a:srgbClr val="404040"/>
                  </a:solidFill>
                </a:rPr>
              </a:br>
              <a:endParaRPr lang="en-US" altLang="en-US" sz="2800">
                <a:solidFill>
                  <a:srgbClr val="404040"/>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idx="1"/>
          </p:nvPr>
        </p:nvSpPr>
        <p:spPr>
          <a:xfrm>
            <a:off x="536575" y="1700213"/>
            <a:ext cx="8229600" cy="4525962"/>
          </a:xfrm>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35842" name="Rectangle 4"/>
          <p:cNvSpPr>
            <a:spLocks noChangeArrowheads="1"/>
          </p:cNvSpPr>
          <p:nvPr/>
        </p:nvSpPr>
        <p:spPr bwMode="auto">
          <a:xfrm>
            <a:off x="536575"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4" name="Diagram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511300"/>
            <a:ext cx="8178800" cy="5041900"/>
          </a:xfrm>
          <a:prstGeom prst="rect">
            <a:avLst/>
          </a:prstGeom>
          <a:noFill/>
          <a:extLst>
            <a:ext uri="{909E8E84-426E-40DD-AFC4-6F175D3DCCD1}">
              <a14:hiddenFill xmlns:a14="http://schemas.microsoft.com/office/drawing/2010/main">
                <a:solidFill>
                  <a:srgbClr val="FFFFFF"/>
                </a:solidFill>
              </a14:hiddenFill>
            </a:ext>
          </a:extLst>
        </p:spPr>
      </p:pic>
      <p:pic>
        <p:nvPicPr>
          <p:cNvPr id="6" name="Diagram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139700"/>
            <a:ext cx="8420100" cy="1231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355600"/>
            <a:ext cx="8255000" cy="1155700"/>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37891"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 name="TextBox 1"/>
          <p:cNvSpPr txBox="1"/>
          <p:nvPr/>
        </p:nvSpPr>
        <p:spPr>
          <a:xfrm>
            <a:off x="460375" y="1700213"/>
            <a:ext cx="8274050" cy="4524375"/>
          </a:xfrm>
          <a:prstGeom prst="rect">
            <a:avLst/>
          </a:prstGeom>
          <a:solidFill>
            <a:schemeClr val="accent2">
              <a:lumMod val="20000"/>
              <a:lumOff val="80000"/>
            </a:schemeClr>
          </a:solidFill>
        </p:spPr>
        <p:txBody>
          <a:bodyPr>
            <a:spAutoFit/>
          </a:bodyPr>
          <a:lstStyle/>
          <a:p>
            <a:pPr eaLnBrk="1" fontAlgn="auto" hangingPunct="1">
              <a:spcBef>
                <a:spcPts val="0"/>
              </a:spcBef>
              <a:spcAft>
                <a:spcPts val="0"/>
              </a:spcAft>
              <a:defRPr/>
            </a:pPr>
            <a:r>
              <a:rPr lang="zh-TW" altLang="en-US" sz="2400" b="1" dirty="0">
                <a:solidFill>
                  <a:schemeClr val="tx1">
                    <a:lumMod val="75000"/>
                    <a:lumOff val="25000"/>
                  </a:schemeClr>
                </a:solidFill>
                <a:latin typeface="新細明體" panose="02020500000000000000" pitchFamily="18" charset="-120"/>
              </a:rPr>
              <a:t>全球一體化和</a:t>
            </a:r>
            <a:r>
              <a:rPr lang="zh-CN" altLang="en-US" sz="2400" b="1" dirty="0">
                <a:solidFill>
                  <a:schemeClr val="tx1">
                    <a:lumMod val="75000"/>
                    <a:lumOff val="25000"/>
                  </a:schemeClr>
                </a:solidFill>
                <a:latin typeface="新細明體" panose="02020500000000000000" pitchFamily="18" charset="-120"/>
                <a:ea typeface="新細明體" panose="02020500000000000000" pitchFamily="18" charset="-120"/>
              </a:rPr>
              <a:t>日益頻繁的</a:t>
            </a:r>
            <a:r>
              <a:rPr lang="zh-TW" altLang="en-US" sz="2400" b="1" dirty="0">
                <a:solidFill>
                  <a:schemeClr val="tx1">
                    <a:lumMod val="75000"/>
                    <a:lumOff val="25000"/>
                  </a:schemeClr>
                </a:solidFill>
                <a:latin typeface="新細明體" panose="02020500000000000000" pitchFamily="18" charset="-120"/>
              </a:rPr>
              <a:t>國際貿易</a:t>
            </a:r>
            <a:r>
              <a:rPr lang="zh-CN" altLang="en-US" sz="2400" b="1" dirty="0">
                <a:solidFill>
                  <a:schemeClr val="tx1">
                    <a:lumMod val="75000"/>
                    <a:lumOff val="25000"/>
                  </a:schemeClr>
                </a:solidFill>
                <a:latin typeface="新細明體" panose="02020500000000000000" pitchFamily="18" charset="-120"/>
                <a:ea typeface="新細明體" panose="02020500000000000000" pitchFamily="18" charset="-120"/>
              </a:rPr>
              <a:t>， 使推動</a:t>
            </a:r>
            <a:r>
              <a:rPr lang="zh-TW" altLang="en-US" sz="2400" b="1" dirty="0">
                <a:solidFill>
                  <a:schemeClr val="tx1">
                    <a:lumMod val="75000"/>
                    <a:lumOff val="25000"/>
                  </a:schemeClr>
                </a:solidFill>
                <a:latin typeface="新細明體" panose="02020500000000000000" pitchFamily="18" charset="-120"/>
              </a:rPr>
              <a:t>自由和公平貿易</a:t>
            </a:r>
            <a:r>
              <a:rPr lang="zh-CN" altLang="en-US" sz="2400" b="1" dirty="0">
                <a:solidFill>
                  <a:schemeClr val="tx1">
                    <a:lumMod val="75000"/>
                    <a:lumOff val="25000"/>
                  </a:schemeClr>
                </a:solidFill>
                <a:latin typeface="新細明體" panose="02020500000000000000" pitchFamily="18" charset="-120"/>
                <a:ea typeface="新細明體" panose="02020500000000000000" pitchFamily="18" charset="-120"/>
              </a:rPr>
              <a:t> </a:t>
            </a:r>
            <a:r>
              <a:rPr lang="zh-TW" altLang="en-US" sz="2400" b="1" dirty="0">
                <a:solidFill>
                  <a:schemeClr val="tx1">
                    <a:lumMod val="75000"/>
                    <a:lumOff val="25000"/>
                  </a:schemeClr>
                </a:solidFill>
                <a:latin typeface="新細明體" panose="02020500000000000000" pitchFamily="18" charset="-120"/>
              </a:rPr>
              <a:t>、建立貿易規則和解決紛爭的機構在全球商業世界</a:t>
            </a:r>
            <a:r>
              <a:rPr lang="zh-CN" altLang="en-US" sz="2400" b="1" dirty="0">
                <a:solidFill>
                  <a:schemeClr val="tx1">
                    <a:lumMod val="75000"/>
                    <a:lumOff val="25000"/>
                  </a:schemeClr>
                </a:solidFill>
                <a:latin typeface="新細明體" panose="02020500000000000000" pitchFamily="18" charset="-120"/>
                <a:ea typeface="新細明體" panose="02020500000000000000" pitchFamily="18" charset="-120"/>
              </a:rPr>
              <a:t>中</a:t>
            </a:r>
            <a:r>
              <a:rPr lang="zh-TW" altLang="en-US" sz="2400" b="1" dirty="0">
                <a:solidFill>
                  <a:schemeClr val="tx1">
                    <a:lumMod val="75000"/>
                    <a:lumOff val="25000"/>
                  </a:schemeClr>
                </a:solidFill>
                <a:latin typeface="新細明體" panose="02020500000000000000" pitchFamily="18" charset="-120"/>
              </a:rPr>
              <a:t>扮演</a:t>
            </a:r>
            <a:r>
              <a:rPr lang="zh-CN" altLang="en-US" sz="2400" b="1" dirty="0">
                <a:solidFill>
                  <a:schemeClr val="tx1">
                    <a:lumMod val="75000"/>
                    <a:lumOff val="25000"/>
                  </a:schemeClr>
                </a:solidFill>
                <a:latin typeface="新細明體" panose="02020500000000000000" pitchFamily="18" charset="-120"/>
                <a:ea typeface="新細明體" panose="02020500000000000000" pitchFamily="18" charset="-120"/>
              </a:rPr>
              <a:t>十分</a:t>
            </a:r>
            <a:r>
              <a:rPr lang="zh-TW" altLang="en-US" sz="2400" b="1" dirty="0">
                <a:solidFill>
                  <a:schemeClr val="tx1">
                    <a:lumMod val="75000"/>
                    <a:lumOff val="25000"/>
                  </a:schemeClr>
                </a:solidFill>
                <a:latin typeface="新細明體" panose="02020500000000000000" pitchFamily="18" charset="-120"/>
              </a:rPr>
              <a:t>重要的角色。</a:t>
            </a:r>
            <a:endParaRPr lang="en-US" altLang="zh-TW" sz="2400" b="1" dirty="0">
              <a:solidFill>
                <a:schemeClr val="tx1">
                  <a:lumMod val="75000"/>
                  <a:lumOff val="25000"/>
                </a:schemeClr>
              </a:solidFill>
              <a:latin typeface="新細明體" panose="02020500000000000000" pitchFamily="18" charset="-120"/>
            </a:endParaRPr>
          </a:p>
          <a:p>
            <a:pPr eaLnBrk="1" fontAlgn="auto" hangingPunct="1">
              <a:spcBef>
                <a:spcPts val="0"/>
              </a:spcBef>
              <a:spcAft>
                <a:spcPts val="0"/>
              </a:spcAft>
              <a:defRPr/>
            </a:pPr>
            <a:endParaRPr lang="en-US" altLang="zh-TW" sz="2400" b="1" dirty="0">
              <a:solidFill>
                <a:schemeClr val="tx1">
                  <a:lumMod val="75000"/>
                  <a:lumOff val="25000"/>
                </a:schemeClr>
              </a:solidFill>
              <a:latin typeface="新細明體" panose="02020500000000000000" pitchFamily="18" charset="-120"/>
            </a:endParaRPr>
          </a:p>
          <a:p>
            <a:pPr eaLnBrk="1" fontAlgn="auto" hangingPunct="1">
              <a:spcBef>
                <a:spcPts val="0"/>
              </a:spcBef>
              <a:spcAft>
                <a:spcPts val="0"/>
              </a:spcAft>
              <a:defRPr/>
            </a:pPr>
            <a:r>
              <a:rPr lang="zh-TW" altLang="en-US" sz="2400" b="1" dirty="0">
                <a:solidFill>
                  <a:schemeClr val="tx1">
                    <a:lumMod val="75000"/>
                    <a:lumOff val="25000"/>
                  </a:schemeClr>
                </a:solidFill>
                <a:latin typeface="+mn-lt"/>
              </a:rPr>
              <a:t>主要的國際貿易組織包括：</a:t>
            </a:r>
            <a:endParaRPr lang="en-US" sz="2400" b="1" dirty="0">
              <a:solidFill>
                <a:schemeClr val="tx1">
                  <a:lumMod val="75000"/>
                  <a:lumOff val="25000"/>
                </a:schemeClr>
              </a:solidFill>
              <a:latin typeface="+mn-lt"/>
            </a:endParaRPr>
          </a:p>
          <a:p>
            <a:pPr marL="457200" indent="-457200" eaLnBrk="1" fontAlgn="auto" hangingPunct="1">
              <a:lnSpc>
                <a:spcPct val="150000"/>
              </a:lnSpc>
              <a:spcBef>
                <a:spcPts val="0"/>
              </a:spcBef>
              <a:spcAft>
                <a:spcPts val="0"/>
              </a:spcAft>
              <a:buFont typeface="+mj-lt"/>
              <a:buAutoNum type="arabicPeriod"/>
              <a:defRPr/>
            </a:pPr>
            <a:r>
              <a:rPr lang="zh-TW" altLang="en-US" sz="2400" b="1" dirty="0">
                <a:solidFill>
                  <a:srgbClr val="7030A0"/>
                </a:solidFill>
                <a:latin typeface="+mn-lt"/>
              </a:rPr>
              <a:t>世界貿易組織 </a:t>
            </a:r>
            <a:r>
              <a:rPr lang="en-US" sz="2400" b="1" dirty="0">
                <a:solidFill>
                  <a:srgbClr val="7030A0"/>
                </a:solidFill>
                <a:latin typeface="+mn-lt"/>
              </a:rPr>
              <a:t>(WTO)</a:t>
            </a:r>
          </a:p>
          <a:p>
            <a:pPr marL="457200" indent="-457200" eaLnBrk="1" fontAlgn="auto" hangingPunct="1">
              <a:lnSpc>
                <a:spcPct val="150000"/>
              </a:lnSpc>
              <a:spcBef>
                <a:spcPts val="0"/>
              </a:spcBef>
              <a:spcAft>
                <a:spcPts val="0"/>
              </a:spcAft>
              <a:buFont typeface="+mj-lt"/>
              <a:buAutoNum type="arabicPeriod"/>
              <a:defRPr/>
            </a:pPr>
            <a:r>
              <a:rPr lang="zh-TW" altLang="en-US" sz="2400" b="1" dirty="0">
                <a:solidFill>
                  <a:srgbClr val="7030A0"/>
                </a:solidFill>
                <a:latin typeface="+mn-lt"/>
              </a:rPr>
              <a:t>亞洲太平洋經濟合作組織 </a:t>
            </a:r>
            <a:r>
              <a:rPr lang="en-US" sz="2400" b="1" dirty="0">
                <a:solidFill>
                  <a:srgbClr val="7030A0"/>
                </a:solidFill>
                <a:latin typeface="+mn-lt"/>
              </a:rPr>
              <a:t>(APEC)</a:t>
            </a:r>
          </a:p>
          <a:p>
            <a:pPr marL="457200" indent="-457200" eaLnBrk="1" fontAlgn="auto" hangingPunct="1">
              <a:lnSpc>
                <a:spcPct val="150000"/>
              </a:lnSpc>
              <a:spcBef>
                <a:spcPts val="0"/>
              </a:spcBef>
              <a:spcAft>
                <a:spcPts val="0"/>
              </a:spcAft>
              <a:buFont typeface="+mj-lt"/>
              <a:buAutoNum type="arabicPeriod"/>
              <a:defRPr/>
            </a:pPr>
            <a:r>
              <a:rPr lang="zh-TW" altLang="zh-HK" sz="2400" b="1" dirty="0">
                <a:solidFill>
                  <a:srgbClr val="7030A0"/>
                </a:solidFill>
                <a:latin typeface="+mn-lt"/>
              </a:rPr>
              <a:t>國際貨幣基金組織</a:t>
            </a:r>
            <a:r>
              <a:rPr lang="en-US" altLang="zh-TW" sz="2400" b="1" dirty="0">
                <a:solidFill>
                  <a:srgbClr val="7030A0"/>
                </a:solidFill>
                <a:latin typeface="+mn-lt"/>
              </a:rPr>
              <a:t> </a:t>
            </a:r>
            <a:r>
              <a:rPr lang="en-US" altLang="zh-HK" sz="2400" b="1" dirty="0">
                <a:solidFill>
                  <a:srgbClr val="7030A0"/>
                </a:solidFill>
                <a:latin typeface="+mn-lt"/>
              </a:rPr>
              <a:t>(IMF)</a:t>
            </a:r>
          </a:p>
          <a:p>
            <a:pPr marL="457200" indent="-457200" eaLnBrk="1" fontAlgn="auto" hangingPunct="1">
              <a:lnSpc>
                <a:spcPct val="150000"/>
              </a:lnSpc>
              <a:spcBef>
                <a:spcPts val="0"/>
              </a:spcBef>
              <a:spcAft>
                <a:spcPts val="0"/>
              </a:spcAft>
              <a:buFont typeface="+mj-lt"/>
              <a:buAutoNum type="arabicPeriod"/>
              <a:defRPr/>
            </a:pPr>
            <a:r>
              <a:rPr lang="zh-TW" altLang="en-US" sz="2400" b="1" dirty="0">
                <a:solidFill>
                  <a:srgbClr val="7030A0"/>
                </a:solidFill>
                <a:latin typeface="+mn-lt"/>
              </a:rPr>
              <a:t>東南亞國家聯盟 </a:t>
            </a:r>
            <a:r>
              <a:rPr lang="en-US" sz="2400" b="1" dirty="0">
                <a:solidFill>
                  <a:srgbClr val="7030A0"/>
                </a:solidFill>
                <a:latin typeface="+mn-lt"/>
              </a:rPr>
              <a:t>(ASEAN)</a:t>
            </a:r>
          </a:p>
          <a:p>
            <a:pPr marL="457200" indent="-457200" eaLnBrk="1" fontAlgn="auto" hangingPunct="1">
              <a:spcBef>
                <a:spcPts val="0"/>
              </a:spcBef>
              <a:spcAft>
                <a:spcPts val="0"/>
              </a:spcAft>
              <a:buFont typeface="+mj-lt"/>
              <a:buAutoNum type="arabicPeriod"/>
              <a:defRPr/>
            </a:pPr>
            <a:endParaRPr lang="en-US" sz="2400" b="1" dirty="0">
              <a:solidFill>
                <a:srgbClr val="7030A0"/>
              </a:solidFill>
              <a:latin typeface="+mn-lt"/>
            </a:endParaRPr>
          </a:p>
        </p:txBody>
      </p:sp>
      <p:sp>
        <p:nvSpPr>
          <p:cNvPr id="37893" name="AutoShape 4" descr="https://sp.yimg.com/xj/th?id=OIP.M26fed0b4c889cbfd2a19f3058f48d449o0&amp;pid=15.1&amp;P=0&amp;w=157&amp;h=156"/>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3789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808538"/>
            <a:ext cx="149542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5" name="Picture 2" descr="https://sp.yimg.com/xj/th?id=OIP.M837e8f40718c9c4dcddca7df74010ce8H0&amp;pid=15.1&amp;P=0&amp;w=234&amp;h=1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3813" y="3273425"/>
            <a:ext cx="22288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355600"/>
            <a:ext cx="8242300" cy="1117600"/>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460375" y="1676400"/>
            <a:ext cx="8226425" cy="4865688"/>
          </a:xfrm>
          <a:prstGeom prst="rect">
            <a:avLst/>
          </a:prstGeom>
          <a:solidFill>
            <a:schemeClr val="accent2">
              <a:lumMod val="20000"/>
              <a:lumOff val="80000"/>
            </a:schemeClr>
          </a:solidFill>
          <a:ln>
            <a:noFill/>
          </a:ln>
          <a:effectLst/>
        </p:spPr>
        <p:txBody>
          <a:bodyPr/>
          <a:lstStyle/>
          <a:p>
            <a:pPr marL="36000" eaLnBrk="1" fontAlgn="auto" hangingPunct="1">
              <a:lnSpc>
                <a:spcPct val="90000"/>
              </a:lnSpc>
              <a:spcBef>
                <a:spcPts val="1200"/>
              </a:spcBef>
              <a:spcAft>
                <a:spcPts val="1200"/>
              </a:spcAft>
              <a:buFont typeface="Calisto MT" pitchFamily="18" charset="0"/>
              <a:buNone/>
              <a:defRPr/>
            </a:pPr>
            <a:r>
              <a:rPr lang="zh-TW" altLang="en-US" sz="3200" b="1" dirty="0">
                <a:solidFill>
                  <a:srgbClr val="990033"/>
                </a:solidFill>
                <a:latin typeface="+mn-lt"/>
              </a:rPr>
              <a:t>世界貿易組織 </a:t>
            </a:r>
            <a:r>
              <a:rPr lang="en-US" altLang="zh-TW" sz="3200" b="1" dirty="0">
                <a:solidFill>
                  <a:srgbClr val="990033"/>
                </a:solidFill>
                <a:latin typeface="+mn-lt"/>
              </a:rPr>
              <a:t>(</a:t>
            </a:r>
            <a:r>
              <a:rPr lang="zh-TW" altLang="en-US" sz="3200" b="1" dirty="0">
                <a:solidFill>
                  <a:srgbClr val="990033"/>
                </a:solidFill>
                <a:latin typeface="+mn-lt"/>
              </a:rPr>
              <a:t>世貿</a:t>
            </a:r>
            <a:r>
              <a:rPr lang="en-US" altLang="zh-TW" sz="3200" b="1" dirty="0">
                <a:solidFill>
                  <a:srgbClr val="990033"/>
                </a:solidFill>
                <a:latin typeface="+mn-lt"/>
              </a:rPr>
              <a:t>)</a:t>
            </a:r>
          </a:p>
          <a:p>
            <a:pPr marL="342900" indent="-342900" eaLnBrk="1" fontAlgn="auto" hangingPunct="1">
              <a:lnSpc>
                <a:spcPct val="90000"/>
              </a:lnSpc>
              <a:spcBef>
                <a:spcPts val="600"/>
              </a:spcBef>
              <a:spcAft>
                <a:spcPts val="2400"/>
              </a:spcAft>
              <a:buFont typeface="Wingdings" pitchFamily="2" charset="2"/>
              <a:buChar char="ü"/>
              <a:defRPr/>
            </a:pPr>
            <a:r>
              <a:rPr lang="zh-TW" altLang="en-US" sz="2800" b="1" dirty="0">
                <a:latin typeface="+mn-lt"/>
              </a:rPr>
              <a:t>提供</a:t>
            </a:r>
            <a:r>
              <a:rPr lang="zh-TW" altLang="en-US" sz="2800" b="1" i="1" dirty="0">
                <a:solidFill>
                  <a:srgbClr val="0070C0"/>
                </a:solidFill>
                <a:latin typeface="+mn-lt"/>
              </a:rPr>
              <a:t>談判協議</a:t>
            </a:r>
            <a:r>
              <a:rPr lang="zh-CN" altLang="en-US" sz="2800" b="1" i="1" dirty="0">
                <a:solidFill>
                  <a:srgbClr val="0070C0"/>
                </a:solidFill>
                <a:latin typeface="+mn-lt"/>
              </a:rPr>
              <a:t> </a:t>
            </a:r>
            <a:r>
              <a:rPr lang="zh-TW" altLang="en-US" sz="2800" b="1" dirty="0">
                <a:latin typeface="+mn-lt"/>
              </a:rPr>
              <a:t>的平台，</a:t>
            </a:r>
            <a:r>
              <a:rPr lang="zh-TW" altLang="en-US" sz="2800" b="1" i="1" dirty="0">
                <a:solidFill>
                  <a:srgbClr val="0070C0"/>
                </a:solidFill>
                <a:latin typeface="+mn-lt"/>
              </a:rPr>
              <a:t>旨在減少國際貿易的障礙</a:t>
            </a:r>
            <a:r>
              <a:rPr lang="zh-TW" altLang="en-US" sz="2800" b="1" dirty="0">
                <a:latin typeface="+mn-lt"/>
              </a:rPr>
              <a:t>，確保競爭環境公平，從而促進經濟增長和發展。</a:t>
            </a:r>
            <a:endParaRPr lang="en-US" altLang="zh-HK" sz="2400" b="1" dirty="0">
              <a:latin typeface="+mn-lt"/>
            </a:endParaRPr>
          </a:p>
          <a:p>
            <a:pPr marL="342900" indent="-342900" eaLnBrk="1" fontAlgn="auto" hangingPunct="1">
              <a:lnSpc>
                <a:spcPct val="90000"/>
              </a:lnSpc>
              <a:spcBef>
                <a:spcPts val="1000"/>
              </a:spcBef>
              <a:spcAft>
                <a:spcPts val="0"/>
              </a:spcAft>
              <a:buFont typeface="Wingdings" pitchFamily="2" charset="2"/>
              <a:buChar char="ü"/>
              <a:defRPr/>
            </a:pPr>
            <a:r>
              <a:rPr lang="zh-TW" altLang="en-US" sz="2800" b="1" dirty="0">
                <a:latin typeface="+mn-lt"/>
              </a:rPr>
              <a:t>提供法律和體制框架，</a:t>
            </a:r>
            <a:r>
              <a:rPr lang="zh-TW" altLang="en-US" sz="2800" b="1" i="1" dirty="0">
                <a:solidFill>
                  <a:srgbClr val="0070C0"/>
                </a:solidFill>
                <a:latin typeface="+mn-lt"/>
              </a:rPr>
              <a:t>監測這些協議</a:t>
            </a:r>
            <a:r>
              <a:rPr lang="zh-CN" altLang="en-US" sz="2800" b="1" i="1" dirty="0">
                <a:solidFill>
                  <a:srgbClr val="0070C0"/>
                </a:solidFill>
                <a:latin typeface="+mn-lt"/>
              </a:rPr>
              <a:t> </a:t>
            </a:r>
            <a:r>
              <a:rPr lang="zh-TW" altLang="en-US" sz="2800" b="1" dirty="0">
                <a:latin typeface="+mn-lt"/>
              </a:rPr>
              <a:t>的推行，並</a:t>
            </a:r>
            <a:r>
              <a:rPr lang="zh-TW" altLang="en-US" sz="2800" b="1" i="1" dirty="0">
                <a:solidFill>
                  <a:srgbClr val="0070C0"/>
                </a:solidFill>
                <a:latin typeface="+mn-lt"/>
              </a:rPr>
              <a:t>解決</a:t>
            </a:r>
            <a:r>
              <a:rPr lang="zh-CN" altLang="en-US" sz="2800" b="1" i="1" dirty="0">
                <a:solidFill>
                  <a:srgbClr val="0070C0"/>
                </a:solidFill>
                <a:latin typeface="+mn-lt"/>
              </a:rPr>
              <a:t> </a:t>
            </a:r>
            <a:r>
              <a:rPr lang="zh-TW" altLang="en-US" sz="2800" b="1" dirty="0">
                <a:latin typeface="+mn-lt"/>
              </a:rPr>
              <a:t>因為解釋和應用相關協議所引起的</a:t>
            </a:r>
            <a:r>
              <a:rPr lang="zh-TW" altLang="en-US" sz="2800" b="1" i="1" dirty="0">
                <a:solidFill>
                  <a:srgbClr val="0070C0"/>
                </a:solidFill>
                <a:latin typeface="+mn-lt"/>
              </a:rPr>
              <a:t>糾紛</a:t>
            </a:r>
            <a:r>
              <a:rPr lang="zh-TW" altLang="en-US" sz="2800" b="1" dirty="0">
                <a:latin typeface="+mn-lt"/>
              </a:rPr>
              <a:t>。</a:t>
            </a:r>
            <a:endParaRPr lang="en-US" sz="2800" b="1" dirty="0">
              <a:latin typeface="+mn-lt"/>
            </a:endParaRPr>
          </a:p>
          <a:p>
            <a:pPr eaLnBrk="1" fontAlgn="auto" hangingPunct="1">
              <a:lnSpc>
                <a:spcPct val="90000"/>
              </a:lnSpc>
              <a:spcBef>
                <a:spcPts val="1000"/>
              </a:spcBef>
              <a:spcAft>
                <a:spcPts val="0"/>
              </a:spcAft>
              <a:defRPr/>
            </a:pPr>
            <a:endParaRPr lang="en-US" altLang="zh-HK" dirty="0">
              <a:latin typeface="+mn-lt"/>
            </a:endParaRPr>
          </a:p>
          <a:p>
            <a:pPr eaLnBrk="1" fontAlgn="auto" hangingPunct="1">
              <a:lnSpc>
                <a:spcPct val="90000"/>
              </a:lnSpc>
              <a:spcBef>
                <a:spcPts val="1000"/>
              </a:spcBef>
              <a:spcAft>
                <a:spcPts val="0"/>
              </a:spcAft>
              <a:defRPr/>
            </a:pPr>
            <a:endParaRPr lang="en-US" altLang="zh-HK" dirty="0">
              <a:latin typeface="+mn-lt"/>
            </a:endParaRPr>
          </a:p>
          <a:p>
            <a:pPr eaLnBrk="1" fontAlgn="auto" hangingPunct="1">
              <a:lnSpc>
                <a:spcPct val="90000"/>
              </a:lnSpc>
              <a:spcBef>
                <a:spcPts val="1000"/>
              </a:spcBef>
              <a:spcAft>
                <a:spcPts val="0"/>
              </a:spcAft>
              <a:defRPr/>
            </a:pPr>
            <a:endParaRPr lang="en-US" altLang="zh-HK" dirty="0">
              <a:latin typeface="+mn-lt"/>
            </a:endParaRPr>
          </a:p>
          <a:p>
            <a:pPr eaLnBrk="1" fontAlgn="auto" hangingPunct="1">
              <a:lnSpc>
                <a:spcPct val="90000"/>
              </a:lnSpc>
              <a:spcBef>
                <a:spcPts val="1000"/>
              </a:spcBef>
              <a:spcAft>
                <a:spcPts val="0"/>
              </a:spcAft>
              <a:defRPr/>
            </a:pPr>
            <a:endParaRPr lang="en-US" altLang="zh-HK" dirty="0">
              <a:latin typeface="+mn-lt"/>
            </a:endParaRPr>
          </a:p>
        </p:txBody>
      </p:sp>
      <p:sp>
        <p:nvSpPr>
          <p:cNvPr id="39940" name="AutoShape 2" descr="Click here to return to homepag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3994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943600"/>
            <a:ext cx="2590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17600"/>
          </a:xfrm>
          <a:prstGeom prst="rect">
            <a:avLst/>
          </a:prstGeom>
          <a:noFill/>
          <a:extLst>
            <a:ext uri="{909E8E84-426E-40DD-AFC4-6F175D3DCCD1}">
              <a14:hiddenFill xmlns:a14="http://schemas.microsoft.com/office/drawing/2010/main">
                <a:solidFill>
                  <a:srgbClr val="FFFFFF"/>
                </a:solidFill>
              </a14:hiddenFill>
            </a:ext>
          </a:extLst>
        </p:spPr>
      </p:pic>
      <p:sp>
        <p:nvSpPr>
          <p:cNvPr id="41986"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684213" y="1700213"/>
            <a:ext cx="7850187" cy="4776787"/>
          </a:xfrm>
          <a:prstGeom prst="rect">
            <a:avLst/>
          </a:prstGeom>
          <a:solidFill>
            <a:schemeClr val="accent2">
              <a:lumMod val="20000"/>
              <a:lumOff val="80000"/>
            </a:schemeClr>
          </a:solidFill>
          <a:ln>
            <a:noFill/>
          </a:ln>
          <a:effectLst/>
        </p:spPr>
        <p:txBody>
          <a:bodyPr/>
          <a:lstStyle/>
          <a:p>
            <a:pPr eaLnBrk="1" fontAlgn="auto" hangingPunct="1">
              <a:lnSpc>
                <a:spcPct val="90000"/>
              </a:lnSpc>
              <a:spcBef>
                <a:spcPts val="1000"/>
              </a:spcBef>
              <a:spcAft>
                <a:spcPts val="0"/>
              </a:spcAft>
              <a:defRPr/>
            </a:pPr>
            <a:endParaRPr lang="en-US" altLang="zh-HK" dirty="0">
              <a:latin typeface="+mn-lt"/>
            </a:endParaRPr>
          </a:p>
          <a:p>
            <a:pPr eaLnBrk="1" fontAlgn="auto" hangingPunct="1">
              <a:lnSpc>
                <a:spcPct val="90000"/>
              </a:lnSpc>
              <a:spcBef>
                <a:spcPts val="1000"/>
              </a:spcBef>
              <a:spcAft>
                <a:spcPts val="0"/>
              </a:spcAft>
              <a:defRPr/>
            </a:pPr>
            <a:endParaRPr lang="en-US" altLang="zh-HK" dirty="0">
              <a:latin typeface="+mn-lt"/>
            </a:endParaRPr>
          </a:p>
          <a:p>
            <a:pPr eaLnBrk="1" fontAlgn="auto" hangingPunct="1">
              <a:lnSpc>
                <a:spcPct val="90000"/>
              </a:lnSpc>
              <a:spcBef>
                <a:spcPts val="1000"/>
              </a:spcBef>
              <a:spcAft>
                <a:spcPts val="0"/>
              </a:spcAft>
              <a:defRPr/>
            </a:pPr>
            <a:endParaRPr lang="en-US" altLang="zh-HK" dirty="0">
              <a:latin typeface="+mn-lt"/>
            </a:endParaRPr>
          </a:p>
          <a:p>
            <a:pPr eaLnBrk="1" fontAlgn="auto" hangingPunct="1">
              <a:lnSpc>
                <a:spcPct val="90000"/>
              </a:lnSpc>
              <a:spcBef>
                <a:spcPts val="1000"/>
              </a:spcBef>
              <a:spcAft>
                <a:spcPts val="0"/>
              </a:spcAft>
              <a:defRPr/>
            </a:pPr>
            <a:endParaRPr lang="en-US" altLang="zh-HK" dirty="0">
              <a:latin typeface="+mn-lt"/>
            </a:endParaRPr>
          </a:p>
        </p:txBody>
      </p:sp>
      <p:sp>
        <p:nvSpPr>
          <p:cNvPr id="41988" name="AutoShape 2" descr="Click here to return to homepag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4198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4088" y="5649913"/>
            <a:ext cx="24765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55663" y="1724025"/>
            <a:ext cx="7602537" cy="3540125"/>
          </a:xfrm>
          <a:prstGeom prst="rect">
            <a:avLst/>
          </a:prstGeom>
        </p:spPr>
        <p:txBody>
          <a:bodyPr>
            <a:spAutoFit/>
          </a:bodyPr>
          <a:lstStyle/>
          <a:p>
            <a:pPr eaLnBrk="1" fontAlgn="auto" hangingPunct="1">
              <a:spcBef>
                <a:spcPts val="0"/>
              </a:spcBef>
              <a:spcAft>
                <a:spcPts val="0"/>
              </a:spcAft>
              <a:defRPr/>
            </a:pPr>
            <a:r>
              <a:rPr lang="zh-TW" altLang="en-US" sz="2800" b="1" i="1" dirty="0">
                <a:solidFill>
                  <a:schemeClr val="accent2"/>
                </a:solidFill>
                <a:latin typeface="+mn-lt"/>
              </a:rPr>
              <a:t>功能：</a:t>
            </a:r>
            <a:endParaRPr lang="en-US" sz="2800" b="1" i="1" dirty="0">
              <a:solidFill>
                <a:schemeClr val="accent2"/>
              </a:solidFill>
              <a:latin typeface="+mn-lt"/>
            </a:endParaRPr>
          </a:p>
          <a:p>
            <a:pPr eaLnBrk="1" fontAlgn="auto" hangingPunct="1">
              <a:spcBef>
                <a:spcPts val="0"/>
              </a:spcBef>
              <a:spcAft>
                <a:spcPts val="0"/>
              </a:spcAft>
              <a:defRPr/>
            </a:pPr>
            <a:endParaRPr lang="en-US" sz="2800" b="1" i="1" dirty="0">
              <a:solidFill>
                <a:schemeClr val="accent2"/>
              </a:solidFill>
              <a:latin typeface="+mn-lt"/>
            </a:endParaRPr>
          </a:p>
          <a:p>
            <a:pPr marL="398463" indent="-398463" eaLnBrk="1" fontAlgn="auto" hangingPunct="1">
              <a:spcBef>
                <a:spcPts val="0"/>
              </a:spcBef>
              <a:spcAft>
                <a:spcPts val="0"/>
              </a:spcAft>
              <a:buFont typeface="Wingdings" pitchFamily="2" charset="2"/>
              <a:buChar char="ü"/>
              <a:defRPr/>
            </a:pPr>
            <a:r>
              <a:rPr lang="zh-TW" altLang="zh-HK" sz="2800" b="1" dirty="0">
                <a:latin typeface="+mn-lt"/>
              </a:rPr>
              <a:t>管理</a:t>
            </a:r>
            <a:r>
              <a:rPr lang="zh-TW" altLang="en-US" sz="2800" b="1" dirty="0">
                <a:latin typeface="+mn-lt"/>
              </a:rPr>
              <a:t>世貿</a:t>
            </a:r>
            <a:r>
              <a:rPr lang="zh-TW" altLang="zh-HK" sz="2800" b="1" dirty="0">
                <a:latin typeface="+mn-lt"/>
              </a:rPr>
              <a:t>貿易協定</a:t>
            </a:r>
            <a:endParaRPr lang="en-US" altLang="zh-TW" sz="2800" b="1" dirty="0">
              <a:latin typeface="+mn-lt"/>
            </a:endParaRPr>
          </a:p>
          <a:p>
            <a:pPr marL="398463" indent="-398463" eaLnBrk="1" fontAlgn="auto" hangingPunct="1">
              <a:spcBef>
                <a:spcPts val="0"/>
              </a:spcBef>
              <a:spcAft>
                <a:spcPts val="0"/>
              </a:spcAft>
              <a:buFont typeface="Wingdings" pitchFamily="2" charset="2"/>
              <a:buChar char="ü"/>
              <a:defRPr/>
            </a:pPr>
            <a:r>
              <a:rPr lang="zh-TW" altLang="zh-HK" sz="2800" b="1" dirty="0">
                <a:latin typeface="+mn-lt"/>
              </a:rPr>
              <a:t>貿易談判論壇</a:t>
            </a:r>
            <a:endParaRPr lang="en-US" altLang="zh-TW" sz="2800" b="1" dirty="0">
              <a:latin typeface="+mn-lt"/>
            </a:endParaRPr>
          </a:p>
          <a:p>
            <a:pPr marL="398463" indent="-398463" eaLnBrk="1" fontAlgn="auto" hangingPunct="1">
              <a:spcBef>
                <a:spcPts val="0"/>
              </a:spcBef>
              <a:spcAft>
                <a:spcPts val="0"/>
              </a:spcAft>
              <a:buFont typeface="Wingdings" pitchFamily="2" charset="2"/>
              <a:buChar char="ü"/>
              <a:defRPr/>
            </a:pPr>
            <a:r>
              <a:rPr lang="zh-TW" altLang="en-US" sz="2800" b="1" dirty="0">
                <a:latin typeface="+mn-lt"/>
              </a:rPr>
              <a:t>處理貿易糾紛</a:t>
            </a:r>
            <a:endParaRPr lang="en-US" altLang="zh-TW" sz="2800" b="1" dirty="0">
              <a:latin typeface="+mn-lt"/>
            </a:endParaRPr>
          </a:p>
          <a:p>
            <a:pPr marL="398463" indent="-398463" eaLnBrk="1" fontAlgn="auto" hangingPunct="1">
              <a:spcBef>
                <a:spcPts val="0"/>
              </a:spcBef>
              <a:spcAft>
                <a:spcPts val="0"/>
              </a:spcAft>
              <a:buFont typeface="Wingdings" pitchFamily="2" charset="2"/>
              <a:buChar char="ü"/>
              <a:defRPr/>
            </a:pPr>
            <a:r>
              <a:rPr lang="zh-TW" altLang="zh-HK" sz="2800" b="1" dirty="0">
                <a:latin typeface="+mn-lt"/>
              </a:rPr>
              <a:t>監</a:t>
            </a:r>
            <a:r>
              <a:rPr lang="zh-TW" altLang="en-US" sz="2800" b="1" dirty="0">
                <a:latin typeface="+mn-lt"/>
              </a:rPr>
              <a:t>管</a:t>
            </a:r>
            <a:r>
              <a:rPr lang="zh-TW" altLang="zh-HK" sz="2800" b="1" dirty="0">
                <a:latin typeface="+mn-lt"/>
              </a:rPr>
              <a:t>國家貿易政策</a:t>
            </a:r>
            <a:endParaRPr lang="en-US" altLang="zh-TW" sz="2800" b="1" dirty="0">
              <a:latin typeface="+mn-lt"/>
            </a:endParaRPr>
          </a:p>
          <a:p>
            <a:pPr marL="398463" indent="-398463" eaLnBrk="1" fontAlgn="auto" hangingPunct="1">
              <a:spcBef>
                <a:spcPts val="0"/>
              </a:spcBef>
              <a:spcAft>
                <a:spcPts val="0"/>
              </a:spcAft>
              <a:buFont typeface="Wingdings" pitchFamily="2" charset="2"/>
              <a:buChar char="ü"/>
              <a:defRPr/>
            </a:pPr>
            <a:r>
              <a:rPr lang="zh-TW" altLang="en-US" sz="2800" b="1" dirty="0">
                <a:latin typeface="+mn-lt"/>
              </a:rPr>
              <a:t>為發展中國家提供技術援助和培訓</a:t>
            </a:r>
            <a:endParaRPr lang="en-US" altLang="zh-TW" sz="2800" b="1" dirty="0">
              <a:latin typeface="+mn-lt"/>
            </a:endParaRPr>
          </a:p>
          <a:p>
            <a:pPr marL="398463" indent="-398463" eaLnBrk="1" fontAlgn="auto" hangingPunct="1">
              <a:spcBef>
                <a:spcPts val="0"/>
              </a:spcBef>
              <a:spcAft>
                <a:spcPts val="0"/>
              </a:spcAft>
              <a:buFont typeface="Wingdings" pitchFamily="2" charset="2"/>
              <a:buChar char="ü"/>
              <a:defRPr/>
            </a:pPr>
            <a:r>
              <a:rPr lang="zh-TW" altLang="en-US" sz="2800" b="1" dirty="0">
                <a:latin typeface="+mn-lt"/>
              </a:rPr>
              <a:t>與其他國際組織合作</a:t>
            </a:r>
            <a:r>
              <a:rPr lang="en-US" b="1" dirty="0">
                <a:latin typeface="+mn-lt"/>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17600"/>
          </a:xfrm>
          <a:prstGeom prst="rect">
            <a:avLst/>
          </a:prstGeom>
          <a:noFill/>
          <a:extLst>
            <a:ext uri="{909E8E84-426E-40DD-AFC4-6F175D3DCCD1}">
              <a14:hiddenFill xmlns:a14="http://schemas.microsoft.com/office/drawing/2010/main">
                <a:solidFill>
                  <a:srgbClr val="FFFFFF"/>
                </a:solidFill>
              </a14:hiddenFill>
            </a:ext>
          </a:extLst>
        </p:spPr>
      </p:pic>
      <p:sp>
        <p:nvSpPr>
          <p:cNvPr id="44034"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460375" y="1700213"/>
            <a:ext cx="8453438" cy="4525962"/>
          </a:xfrm>
          <a:prstGeom prst="rect">
            <a:avLst/>
          </a:prstGeom>
          <a:solidFill>
            <a:schemeClr val="accent2">
              <a:lumMod val="20000"/>
              <a:lumOff val="80000"/>
            </a:schemeClr>
          </a:solidFill>
          <a:ln>
            <a:noFill/>
          </a:ln>
          <a:effectLst/>
        </p:spPr>
        <p:txBody>
          <a:bodyPr/>
          <a:lstStyle/>
          <a:p>
            <a:pPr marL="342900" indent="-342900" eaLnBrk="1" fontAlgn="auto" hangingPunct="1">
              <a:spcBef>
                <a:spcPts val="0"/>
              </a:spcBef>
              <a:spcAft>
                <a:spcPct val="50000"/>
              </a:spcAft>
              <a:buClr>
                <a:schemeClr val="bg1"/>
              </a:buClr>
              <a:buSzPct val="70000"/>
              <a:buFont typeface="Wingdings" pitchFamily="2" charset="2"/>
              <a:buBlip>
                <a:blip r:embed="rId4"/>
              </a:buBlip>
              <a:defRPr/>
            </a:pPr>
            <a:endParaRPr lang="en-US" altLang="zh-TW" sz="2900" b="1" dirty="0">
              <a:latin typeface="+mn-lt"/>
            </a:endParaRPr>
          </a:p>
          <a:p>
            <a:pPr marL="342900" indent="-342900" eaLnBrk="1" fontAlgn="auto" hangingPunct="1">
              <a:spcBef>
                <a:spcPct val="20000"/>
              </a:spcBef>
              <a:spcAft>
                <a:spcPts val="0"/>
              </a:spcAft>
              <a:buClr>
                <a:schemeClr val="tx2"/>
              </a:buClr>
              <a:buSzPct val="70000"/>
              <a:buFont typeface="Wingdings" pitchFamily="2" charset="2"/>
              <a:buChar char="¡"/>
              <a:defRPr/>
            </a:pPr>
            <a:endParaRPr lang="en-US" altLang="zh-TW" sz="2900" dirty="0">
              <a:latin typeface="+mn-lt"/>
            </a:endParaRPr>
          </a:p>
        </p:txBody>
      </p:sp>
      <p:sp>
        <p:nvSpPr>
          <p:cNvPr id="44036" name="AutoShape 2" descr="IMF"/>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44037" name="Picture 4" descr="http://www.chinadaily.com.cn/english/doc/2005-12/13/xin_49120213102681332437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281238"/>
            <a:ext cx="355441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http://news.xinhuanet.com/english/2005-12/18/xinsrc_5521202190301921304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905000"/>
            <a:ext cx="39719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矩形 4"/>
          <p:cNvSpPr>
            <a:spLocks noChangeArrowheads="1"/>
          </p:cNvSpPr>
          <p:nvPr/>
        </p:nvSpPr>
        <p:spPr bwMode="auto">
          <a:xfrm>
            <a:off x="522288" y="5103813"/>
            <a:ext cx="8459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2000" b="1"/>
              <a:t>世界貿易組織第六次部長級會議在</a:t>
            </a:r>
            <a:r>
              <a:rPr lang="en-US" altLang="zh-TW" sz="2000" b="1"/>
              <a:t>2005</a:t>
            </a:r>
            <a:r>
              <a:rPr lang="zh-TW" altLang="en-US" sz="2000" b="1"/>
              <a:t>年</a:t>
            </a:r>
            <a:r>
              <a:rPr lang="en-US" altLang="zh-TW" sz="2000" b="1"/>
              <a:t>12</a:t>
            </a:r>
            <a:r>
              <a:rPr lang="zh-TW" altLang="en-US" sz="2000" b="1"/>
              <a:t>月</a:t>
            </a:r>
            <a:r>
              <a:rPr lang="en-US" altLang="zh-TW" sz="2000" b="1"/>
              <a:t>13</a:t>
            </a:r>
            <a:r>
              <a:rPr lang="zh-TW" altLang="en-US" sz="2000" b="1"/>
              <a:t>日至</a:t>
            </a:r>
            <a:r>
              <a:rPr lang="en-US" altLang="zh-TW" sz="2000" b="1"/>
              <a:t>18</a:t>
            </a:r>
            <a:r>
              <a:rPr lang="zh-TW" altLang="en-US" sz="2000" b="1"/>
              <a:t>日假香港灣仔會議展覽中心舉行 </a:t>
            </a:r>
            <a:r>
              <a:rPr lang="en-US" altLang="zh-TW" sz="2000"/>
              <a:t>(</a:t>
            </a:r>
            <a:r>
              <a:rPr lang="zh-TW" altLang="en-US" sz="2000"/>
              <a:t>來源：雅虎圖片</a:t>
            </a:r>
            <a:r>
              <a:rPr lang="en-US" altLang="zh-TW" sz="2000"/>
              <a:t>)</a:t>
            </a:r>
            <a:endParaRPr lang="zh-HK" altLang="en-US" i="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17600"/>
          </a:xfrm>
          <a:prstGeom prst="rect">
            <a:avLst/>
          </a:prstGeom>
          <a:noFill/>
          <a:extLst>
            <a:ext uri="{909E8E84-426E-40DD-AFC4-6F175D3DCCD1}">
              <a14:hiddenFill xmlns:a14="http://schemas.microsoft.com/office/drawing/2010/main">
                <a:solidFill>
                  <a:srgbClr val="FFFFFF"/>
                </a:solidFill>
              </a14:hiddenFill>
            </a:ext>
          </a:extLst>
        </p:spPr>
      </p:pic>
      <p:sp>
        <p:nvSpPr>
          <p:cNvPr id="4608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46083"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46084" name="AutoShape 2" descr="APE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5" name="矩形 4"/>
          <p:cNvSpPr/>
          <p:nvPr/>
        </p:nvSpPr>
        <p:spPr>
          <a:xfrm>
            <a:off x="488950" y="1560513"/>
            <a:ext cx="8078788" cy="3429000"/>
          </a:xfrm>
          <a:prstGeom prst="rect">
            <a:avLst/>
          </a:prstGeom>
          <a:solidFill>
            <a:schemeClr val="accent2">
              <a:lumMod val="20000"/>
              <a:lumOff val="80000"/>
            </a:schemeClr>
          </a:solidFill>
        </p:spPr>
        <p:txBody>
          <a:bodyPr>
            <a:spAutoFit/>
          </a:bodyPr>
          <a:lstStyle/>
          <a:p>
            <a:pPr eaLnBrk="1" hangingPunct="1">
              <a:lnSpc>
                <a:spcPts val="120"/>
              </a:lnSpc>
              <a:spcBef>
                <a:spcPts val="0"/>
              </a:spcBef>
              <a:spcAft>
                <a:spcPts val="0"/>
              </a:spcAft>
              <a:defRPr/>
            </a:pPr>
            <a:r>
              <a:rPr lang="en-US" sz="2800" b="1" dirty="0">
                <a:solidFill>
                  <a:srgbClr val="990033"/>
                </a:solidFill>
                <a:latin typeface="+mn-lt"/>
              </a:rPr>
              <a:t> </a:t>
            </a:r>
          </a:p>
          <a:p>
            <a:pPr eaLnBrk="1" hangingPunct="1">
              <a:spcBef>
                <a:spcPts val="0"/>
              </a:spcBef>
              <a:spcAft>
                <a:spcPts val="0"/>
              </a:spcAft>
              <a:defRPr/>
            </a:pPr>
            <a:r>
              <a:rPr lang="zh-TW" altLang="en-US" sz="2800" b="1" dirty="0">
                <a:solidFill>
                  <a:srgbClr val="990033"/>
                </a:solidFill>
                <a:latin typeface="+mn-lt"/>
              </a:rPr>
              <a:t>亞洲太平洋經濟合作組織 </a:t>
            </a:r>
            <a:r>
              <a:rPr lang="en-US" sz="2800" b="1" dirty="0">
                <a:solidFill>
                  <a:srgbClr val="990033"/>
                </a:solidFill>
                <a:latin typeface="+mn-lt"/>
              </a:rPr>
              <a:t>(APEC)</a:t>
            </a:r>
          </a:p>
          <a:p>
            <a:pPr eaLnBrk="1" hangingPunct="1">
              <a:spcBef>
                <a:spcPts val="0"/>
              </a:spcBef>
              <a:spcAft>
                <a:spcPts val="0"/>
              </a:spcAft>
              <a:defRPr/>
            </a:pPr>
            <a:endParaRPr lang="en-US" altLang="zh-HK" sz="2800" dirty="0">
              <a:solidFill>
                <a:srgbClr val="C00000"/>
              </a:solidFill>
              <a:latin typeface="+mn-lt"/>
            </a:endParaRPr>
          </a:p>
          <a:p>
            <a:pPr marL="398463" indent="-398463" eaLnBrk="1" hangingPunct="1">
              <a:lnSpc>
                <a:spcPts val="3200"/>
              </a:lnSpc>
              <a:spcBef>
                <a:spcPts val="0"/>
              </a:spcBef>
              <a:spcAft>
                <a:spcPts val="0"/>
              </a:spcAft>
              <a:buFont typeface="Wingdings" pitchFamily="2" charset="2"/>
              <a:buChar char="ü"/>
              <a:defRPr/>
            </a:pPr>
            <a:r>
              <a:rPr lang="zh-TW" altLang="zh-HK" sz="2800" b="1" dirty="0">
                <a:latin typeface="+mn-lt"/>
              </a:rPr>
              <a:t>是首</a:t>
            </a:r>
            <a:r>
              <a:rPr lang="zh-TW" altLang="en-US" sz="2800" b="1" dirty="0">
                <a:latin typeface="+mn-lt"/>
              </a:rPr>
              <a:t>個</a:t>
            </a:r>
            <a:r>
              <a:rPr lang="zh-TW" altLang="zh-HK" sz="2800" b="1" dirty="0">
                <a:latin typeface="+mn-lt"/>
              </a:rPr>
              <a:t>亞太經濟論壇</a:t>
            </a:r>
            <a:r>
              <a:rPr lang="zh-TW" altLang="en-US" sz="2800" b="1" dirty="0">
                <a:latin typeface="+mn-lt"/>
              </a:rPr>
              <a:t>。</a:t>
            </a:r>
            <a:r>
              <a:rPr lang="zh-TW" altLang="zh-HK" sz="2800" b="1" dirty="0">
                <a:latin typeface="+mn-lt"/>
              </a:rPr>
              <a:t>主要目標</a:t>
            </a:r>
            <a:r>
              <a:rPr lang="zh-TW" altLang="en-US" sz="2800" b="1" dirty="0">
                <a:latin typeface="+mn-lt"/>
              </a:rPr>
              <a:t>是</a:t>
            </a:r>
            <a:r>
              <a:rPr lang="zh-TW" altLang="en-US" sz="2800" b="1" i="1" dirty="0">
                <a:solidFill>
                  <a:srgbClr val="0070C0"/>
                </a:solidFill>
                <a:latin typeface="+mn-lt"/>
              </a:rPr>
              <a:t>支援亞太地區的可持續經濟增長和繁榮。</a:t>
            </a:r>
            <a:endParaRPr lang="en-US" altLang="zh-TW" sz="2800" b="1" i="1" dirty="0">
              <a:solidFill>
                <a:srgbClr val="0070C0"/>
              </a:solidFill>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r>
              <a:rPr lang="zh-TW" altLang="en-US" sz="2800" b="1" dirty="0">
                <a:latin typeface="+mn-lt"/>
              </a:rPr>
              <a:t>聯合建設充滿活力及和諧的亞太群體，倡導</a:t>
            </a:r>
            <a:r>
              <a:rPr lang="zh-TW" altLang="en-US" sz="2800" b="1" i="1" dirty="0">
                <a:solidFill>
                  <a:srgbClr val="0070C0"/>
                </a:solidFill>
                <a:latin typeface="+mn-lt"/>
              </a:rPr>
              <a:t>自由開放的貿易及投資。</a:t>
            </a: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p:txBody>
      </p:sp>
      <p:pic>
        <p:nvPicPr>
          <p:cNvPr id="4608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5029200"/>
            <a:ext cx="2014538"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55600"/>
            <a:ext cx="8267700" cy="11176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5123"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5124" name="Picture 2" descr="https://sp.yimg.com/xj/th?id=OIP.Mabc55d5da0eeb892798116b5ae29aea7H0&amp;pid=15.1&amp;P=0&amp;w=594&amp;h=1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09800"/>
            <a:ext cx="4572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 descr="https://sp.yimg.com/xj/th?id=OIP.M8f2e4245e33f8e2727d240ec73fd713do0&amp;pid=15.1&amp;P=0&amp;w=321&amp;h=1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8850" y="3514376"/>
            <a:ext cx="4686300" cy="259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17600"/>
          </a:xfrm>
          <a:prstGeom prst="rect">
            <a:avLst/>
          </a:prstGeom>
          <a:noFill/>
          <a:extLst>
            <a:ext uri="{909E8E84-426E-40DD-AFC4-6F175D3DCCD1}">
              <a14:hiddenFill xmlns:a14="http://schemas.microsoft.com/office/drawing/2010/main">
                <a:solidFill>
                  <a:srgbClr val="FFFFFF"/>
                </a:solidFill>
              </a14:hiddenFill>
            </a:ext>
          </a:extLst>
        </p:spPr>
      </p:pic>
      <p:sp>
        <p:nvSpPr>
          <p:cNvPr id="48130"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48131"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48132" name="AutoShape 2" descr="APE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5" name="矩形 4"/>
          <p:cNvSpPr/>
          <p:nvPr/>
        </p:nvSpPr>
        <p:spPr>
          <a:xfrm>
            <a:off x="684213" y="1684338"/>
            <a:ext cx="7916862" cy="3005137"/>
          </a:xfrm>
          <a:prstGeom prst="rect">
            <a:avLst/>
          </a:prstGeom>
          <a:solidFill>
            <a:schemeClr val="accent2">
              <a:lumMod val="20000"/>
              <a:lumOff val="80000"/>
            </a:schemeClr>
          </a:solidFill>
        </p:spPr>
        <p:txBody>
          <a:bodyPr>
            <a:spAutoFit/>
          </a:bodyPr>
          <a:lstStyle/>
          <a:p>
            <a:pPr eaLnBrk="1" hangingPunct="1">
              <a:spcBef>
                <a:spcPts val="0"/>
              </a:spcBef>
              <a:spcAft>
                <a:spcPts val="0"/>
              </a:spcAft>
              <a:defRPr/>
            </a:pPr>
            <a:r>
              <a:rPr lang="zh-TW" altLang="en-US" sz="2800" b="1" dirty="0">
                <a:solidFill>
                  <a:srgbClr val="990033"/>
                </a:solidFill>
                <a:latin typeface="+mn-lt"/>
              </a:rPr>
              <a:t>亞洲太平洋經濟合作組織 </a:t>
            </a:r>
            <a:r>
              <a:rPr lang="en-US" sz="2800" b="1" dirty="0">
                <a:solidFill>
                  <a:srgbClr val="990033"/>
                </a:solidFill>
                <a:latin typeface="+mn-lt"/>
              </a:rPr>
              <a:t>(APEC)</a:t>
            </a:r>
          </a:p>
          <a:p>
            <a:pPr eaLnBrk="1" hangingPunct="1">
              <a:spcBef>
                <a:spcPts val="0"/>
              </a:spcBef>
              <a:spcAft>
                <a:spcPts val="0"/>
              </a:spcAft>
              <a:defRPr/>
            </a:pPr>
            <a:endParaRPr lang="en-US" altLang="zh-HK" sz="2800" dirty="0">
              <a:solidFill>
                <a:srgbClr val="990033"/>
              </a:solidFill>
              <a:latin typeface="+mn-lt"/>
            </a:endParaRPr>
          </a:p>
          <a:p>
            <a:pPr marL="398463" indent="-398463" eaLnBrk="1" hangingPunct="1">
              <a:lnSpc>
                <a:spcPts val="3200"/>
              </a:lnSpc>
              <a:spcBef>
                <a:spcPts val="0"/>
              </a:spcBef>
              <a:spcAft>
                <a:spcPts val="0"/>
              </a:spcAft>
              <a:buFont typeface="Wingdings" pitchFamily="2" charset="2"/>
              <a:buChar char="ü"/>
              <a:defRPr/>
            </a:pPr>
            <a:r>
              <a:rPr lang="zh-TW" altLang="zh-HK" sz="2800" b="1" dirty="0">
                <a:latin typeface="+mn-lt"/>
              </a:rPr>
              <a:t>促進和加速區域經濟</a:t>
            </a:r>
            <a:r>
              <a:rPr lang="zh-TW" altLang="en-US" sz="2800" b="1" dirty="0">
                <a:latin typeface="+mn-lt"/>
              </a:rPr>
              <a:t>整合、</a:t>
            </a:r>
            <a:r>
              <a:rPr lang="zh-TW" altLang="zh-HK" sz="2800" b="1" dirty="0">
                <a:latin typeface="+mn-lt"/>
              </a:rPr>
              <a:t>鼓勵</a:t>
            </a:r>
            <a:r>
              <a:rPr lang="zh-TW" altLang="en-US" sz="2800" b="1" i="1" dirty="0">
                <a:solidFill>
                  <a:srgbClr val="0070C0"/>
                </a:solidFill>
                <a:latin typeface="+mn-lt"/>
              </a:rPr>
              <a:t>經濟與技術合作</a:t>
            </a:r>
            <a:r>
              <a:rPr lang="zh-TW" altLang="en-US" sz="2800" b="1" dirty="0">
                <a:latin typeface="+mn-lt"/>
              </a:rPr>
              <a:t>、加強人類安全。</a:t>
            </a:r>
            <a:endParaRPr lang="en-US" altLang="zh-HK" sz="2800" b="1" dirty="0">
              <a:latin typeface="+mn-lt"/>
            </a:endParaRPr>
          </a:p>
          <a:p>
            <a:pPr eaLnBrk="1" hangingPunct="1">
              <a:lnSpc>
                <a:spcPts val="3200"/>
              </a:lnSpc>
              <a:spcBef>
                <a:spcPts val="0"/>
              </a:spcBef>
              <a:spcAft>
                <a:spcPts val="0"/>
              </a:spcAft>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r>
              <a:rPr lang="zh-HK" altLang="en-US" sz="2800" b="1" dirty="0">
                <a:latin typeface="+mn-lt"/>
              </a:rPr>
              <a:t>促進</a:t>
            </a:r>
            <a:r>
              <a:rPr lang="zh-TW" altLang="en-US" sz="2800" b="1" i="1" dirty="0">
                <a:solidFill>
                  <a:srgbClr val="0070C0"/>
                </a:solidFill>
                <a:latin typeface="+mn-lt"/>
              </a:rPr>
              <a:t>有利和可持續發展的營商環境。</a:t>
            </a: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p:txBody>
      </p:sp>
      <p:pic>
        <p:nvPicPr>
          <p:cNvPr id="4813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930775"/>
            <a:ext cx="13271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17600"/>
          </a:xfrm>
          <a:prstGeom prst="rect">
            <a:avLst/>
          </a:prstGeom>
          <a:noFill/>
          <a:extLst>
            <a:ext uri="{909E8E84-426E-40DD-AFC4-6F175D3DCCD1}">
              <a14:hiddenFill xmlns:a14="http://schemas.microsoft.com/office/drawing/2010/main">
                <a:solidFill>
                  <a:srgbClr val="FFFFFF"/>
                </a:solidFill>
              </a14:hiddenFill>
            </a:ext>
          </a:extLst>
        </p:spPr>
      </p:pic>
      <p:sp>
        <p:nvSpPr>
          <p:cNvPr id="50178"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50179"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50180" name="AutoShape 2" descr="APE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5" name="矩形 4"/>
          <p:cNvSpPr/>
          <p:nvPr/>
        </p:nvSpPr>
        <p:spPr>
          <a:xfrm>
            <a:off x="684213" y="1524000"/>
            <a:ext cx="8078787" cy="4237038"/>
          </a:xfrm>
          <a:prstGeom prst="rect">
            <a:avLst/>
          </a:prstGeom>
          <a:solidFill>
            <a:schemeClr val="accent2">
              <a:lumMod val="20000"/>
              <a:lumOff val="80000"/>
            </a:schemeClr>
          </a:solidFill>
        </p:spPr>
        <p:txBody>
          <a:bodyPr>
            <a:spAutoFit/>
          </a:bodyPr>
          <a:lstStyle/>
          <a:p>
            <a:pPr eaLnBrk="1" hangingPunct="1">
              <a:spcBef>
                <a:spcPts val="0"/>
              </a:spcBef>
              <a:spcAft>
                <a:spcPts val="0"/>
              </a:spcAft>
              <a:defRPr/>
            </a:pPr>
            <a:r>
              <a:rPr lang="zh-TW" altLang="en-US" sz="2800" b="1" dirty="0">
                <a:solidFill>
                  <a:srgbClr val="990033"/>
                </a:solidFill>
                <a:latin typeface="+mn-lt"/>
              </a:rPr>
              <a:t>亞洲太平洋經濟合作組織 </a:t>
            </a:r>
            <a:r>
              <a:rPr lang="en-US" sz="2800" b="1" dirty="0">
                <a:solidFill>
                  <a:srgbClr val="990033"/>
                </a:solidFill>
                <a:latin typeface="+mn-lt"/>
              </a:rPr>
              <a:t>(APEC)</a:t>
            </a:r>
          </a:p>
          <a:p>
            <a:pPr eaLnBrk="1" hangingPunct="1">
              <a:spcBef>
                <a:spcPts val="0"/>
              </a:spcBef>
              <a:spcAft>
                <a:spcPts val="0"/>
              </a:spcAft>
              <a:defRPr/>
            </a:pPr>
            <a:endParaRPr lang="en-US" altLang="zh-HK" sz="2800" dirty="0">
              <a:solidFill>
                <a:srgbClr val="990033"/>
              </a:solidFill>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p:txBody>
      </p:sp>
      <p:pic>
        <p:nvPicPr>
          <p:cNvPr id="50182" name="Picture 2" descr="http://www.hk-apec.com.hk/images/misc/images/Secretary%20for%20Commerce%20and%20Economic%20Development%2C%20Gregory%20So%20Kam-leung%2C%20GBS%2C%20JP%20at%202015%20APEC%20Ministerial%20Meeting%2C%20Manila%2C%20The%20Philippines%2016-17%20November%2020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133600"/>
            <a:ext cx="51054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1"/>
          <p:cNvSpPr>
            <a:spLocks noChangeArrowheads="1"/>
          </p:cNvSpPr>
          <p:nvPr/>
        </p:nvSpPr>
        <p:spPr bwMode="auto">
          <a:xfrm>
            <a:off x="460375" y="5703888"/>
            <a:ext cx="87185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a:p>
          <a:p>
            <a:pPr eaLnBrk="1" hangingPunct="1"/>
            <a:r>
              <a:rPr lang="zh-TW" altLang="en-US" sz="1600"/>
              <a:t>香港商務及經濟發展局局長蘇錦樑，</a:t>
            </a:r>
            <a:r>
              <a:rPr lang="en-US" altLang="zh-TW" sz="1600"/>
              <a:t>GBS</a:t>
            </a:r>
            <a:r>
              <a:rPr lang="zh-TW" altLang="en-US" sz="1600"/>
              <a:t>，</a:t>
            </a:r>
            <a:r>
              <a:rPr lang="en-US" altLang="zh-TW" sz="1600"/>
              <a:t>JP</a:t>
            </a:r>
            <a:r>
              <a:rPr lang="zh-TW" altLang="en-US" sz="1600"/>
              <a:t>，</a:t>
            </a:r>
            <a:r>
              <a:rPr lang="en-US" altLang="zh-TW" sz="1600"/>
              <a:t>2015</a:t>
            </a:r>
            <a:r>
              <a:rPr lang="zh-TW" altLang="en-US" sz="1600"/>
              <a:t>年</a:t>
            </a:r>
            <a:r>
              <a:rPr lang="en-US" altLang="zh-TW" sz="1600"/>
              <a:t>11</a:t>
            </a:r>
            <a:r>
              <a:rPr lang="zh-TW" altLang="en-US" sz="1600"/>
              <a:t>月</a:t>
            </a:r>
            <a:r>
              <a:rPr lang="en-US" altLang="zh-TW" sz="1600"/>
              <a:t>16</a:t>
            </a:r>
            <a:r>
              <a:rPr lang="zh-TW" altLang="en-US" sz="1600"/>
              <a:t>日至</a:t>
            </a:r>
            <a:r>
              <a:rPr lang="en-US" altLang="zh-TW" sz="1600"/>
              <a:t>17</a:t>
            </a:r>
            <a:r>
              <a:rPr lang="zh-TW" altLang="en-US" sz="1600"/>
              <a:t>日出席菲律賓馬尼拉的</a:t>
            </a:r>
            <a:r>
              <a:rPr lang="en-US" altLang="zh-TW" sz="1600"/>
              <a:t>APEC</a:t>
            </a:r>
            <a:r>
              <a:rPr lang="zh-TW" altLang="en-US" sz="1600"/>
              <a:t>部長級會議 </a:t>
            </a:r>
            <a:r>
              <a:rPr lang="en-US" altLang="zh-TW" sz="1600"/>
              <a:t>(</a:t>
            </a:r>
            <a:r>
              <a:rPr lang="zh-TW" altLang="en-US" sz="1600"/>
              <a:t>來源：</a:t>
            </a:r>
            <a:r>
              <a:rPr lang="en-US" altLang="zh-TW" sz="1600"/>
              <a:t>http://www.hk-apec.com.hk)</a:t>
            </a:r>
            <a:endParaRPr lang="en-US" altLang="zh-HK" sz="1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17600"/>
          </a:xfrm>
          <a:prstGeom prst="rect">
            <a:avLst/>
          </a:prstGeom>
          <a:noFill/>
          <a:extLst>
            <a:ext uri="{909E8E84-426E-40DD-AFC4-6F175D3DCCD1}">
              <a14:hiddenFill xmlns:a14="http://schemas.microsoft.com/office/drawing/2010/main">
                <a:solidFill>
                  <a:srgbClr val="FFFFFF"/>
                </a:solidFill>
              </a14:hiddenFill>
            </a:ext>
          </a:extLst>
        </p:spPr>
      </p:pic>
      <p:sp>
        <p:nvSpPr>
          <p:cNvPr id="52226"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460375" y="1666875"/>
            <a:ext cx="8229600" cy="4849813"/>
          </a:xfrm>
          <a:prstGeom prst="rect">
            <a:avLst/>
          </a:prstGeom>
          <a:solidFill>
            <a:schemeClr val="accent2">
              <a:lumMod val="20000"/>
              <a:lumOff val="80000"/>
            </a:schemeClr>
          </a:solidFill>
          <a:ln>
            <a:noFill/>
          </a:ln>
          <a:effectLst/>
        </p:spPr>
        <p:txBody>
          <a:bodyPr/>
          <a:lstStyle/>
          <a:p>
            <a:pPr eaLnBrk="1" fontAlgn="auto" hangingPunct="1">
              <a:spcBef>
                <a:spcPts val="0"/>
              </a:spcBef>
              <a:spcAft>
                <a:spcPts val="0"/>
              </a:spcAft>
              <a:defRPr/>
            </a:pPr>
            <a:r>
              <a:rPr lang="zh-TW" altLang="en-US" sz="2800" b="1" dirty="0">
                <a:solidFill>
                  <a:srgbClr val="990033"/>
                </a:solidFill>
                <a:latin typeface="+mj-lt"/>
              </a:rPr>
              <a:t>國際貨幣基金組織 </a:t>
            </a:r>
            <a:r>
              <a:rPr lang="en-US" altLang="zh-HK" sz="2800" b="1" dirty="0">
                <a:solidFill>
                  <a:srgbClr val="990033"/>
                </a:solidFill>
                <a:latin typeface="+mj-lt"/>
              </a:rPr>
              <a:t>(IMF)</a:t>
            </a:r>
          </a:p>
          <a:p>
            <a:pPr eaLnBrk="1" fontAlgn="auto" hangingPunct="1">
              <a:spcBef>
                <a:spcPts val="0"/>
              </a:spcBef>
              <a:spcAft>
                <a:spcPts val="0"/>
              </a:spcAft>
              <a:defRPr/>
            </a:pPr>
            <a:endParaRPr lang="en-US" altLang="zh-HK" sz="2800" b="1" dirty="0">
              <a:solidFill>
                <a:srgbClr val="990033"/>
              </a:solidFill>
              <a:latin typeface="+mj-lt"/>
            </a:endParaRPr>
          </a:p>
          <a:p>
            <a:pPr eaLnBrk="1" fontAlgn="auto" hangingPunct="1">
              <a:spcBef>
                <a:spcPts val="0"/>
              </a:spcBef>
              <a:spcAft>
                <a:spcPts val="0"/>
              </a:spcAft>
              <a:defRPr/>
            </a:pPr>
            <a:r>
              <a:rPr lang="zh-TW" altLang="en-US" sz="2800" b="1" i="1" dirty="0">
                <a:solidFill>
                  <a:schemeClr val="accent2">
                    <a:lumMod val="75000"/>
                  </a:schemeClr>
                </a:solidFill>
                <a:latin typeface="+mj-lt"/>
              </a:rPr>
              <a:t>功能：</a:t>
            </a:r>
            <a:endParaRPr lang="en-US" altLang="zh-HK" sz="2800" b="1" i="1" dirty="0">
              <a:solidFill>
                <a:schemeClr val="accent2">
                  <a:lumMod val="75000"/>
                </a:schemeClr>
              </a:solidFill>
              <a:latin typeface="+mj-lt"/>
            </a:endParaRPr>
          </a:p>
          <a:p>
            <a:pPr marL="457200" indent="-457200" eaLnBrk="1" fontAlgn="auto" hangingPunct="1">
              <a:spcBef>
                <a:spcPts val="0"/>
              </a:spcBef>
              <a:spcAft>
                <a:spcPts val="0"/>
              </a:spcAft>
              <a:buFont typeface="Wingdings" pitchFamily="2" charset="2"/>
              <a:buChar char="ü"/>
              <a:defRPr/>
            </a:pPr>
            <a:r>
              <a:rPr lang="zh-TW" altLang="en-US" sz="2800" b="1" dirty="0">
                <a:latin typeface="+mj-lt"/>
              </a:rPr>
              <a:t>促進全球貨幣合作 </a:t>
            </a:r>
            <a:endParaRPr lang="en-US" altLang="zh-TW" sz="2800" b="1" dirty="0">
              <a:latin typeface="+mj-lt"/>
            </a:endParaRPr>
          </a:p>
          <a:p>
            <a:pPr marL="457200" indent="-457200" eaLnBrk="1" fontAlgn="auto" hangingPunct="1">
              <a:spcBef>
                <a:spcPts val="0"/>
              </a:spcBef>
              <a:spcAft>
                <a:spcPts val="0"/>
              </a:spcAft>
              <a:buFont typeface="Wingdings" pitchFamily="2" charset="2"/>
              <a:buChar char="ü"/>
              <a:defRPr/>
            </a:pPr>
            <a:r>
              <a:rPr lang="zh-TW" altLang="en-US" sz="2800" b="1" dirty="0">
                <a:latin typeface="+mj-lt"/>
              </a:rPr>
              <a:t>監測全球金融發展和保障金融穩定</a:t>
            </a:r>
            <a:endParaRPr lang="en-US" altLang="zh-TW" sz="2800" b="1" dirty="0">
              <a:latin typeface="+mj-lt"/>
            </a:endParaRPr>
          </a:p>
          <a:p>
            <a:pPr marL="457200" indent="-457200" eaLnBrk="1" fontAlgn="auto" hangingPunct="1">
              <a:spcBef>
                <a:spcPts val="0"/>
              </a:spcBef>
              <a:spcAft>
                <a:spcPts val="0"/>
              </a:spcAft>
              <a:buFont typeface="Wingdings" pitchFamily="2" charset="2"/>
              <a:buChar char="ü"/>
              <a:defRPr/>
            </a:pPr>
            <a:r>
              <a:rPr lang="zh-TW" altLang="en-US" sz="2800" b="1" dirty="0">
                <a:latin typeface="+mj-lt"/>
              </a:rPr>
              <a:t>促進國際貿易、推動高就業和可持續的經濟增長</a:t>
            </a:r>
            <a:endParaRPr lang="en-US" altLang="zh-TW" sz="2900" b="1" dirty="0">
              <a:latin typeface="+mn-lt"/>
            </a:endParaRPr>
          </a:p>
          <a:p>
            <a:pPr marL="342900" indent="-342900" eaLnBrk="1" fontAlgn="auto" hangingPunct="1">
              <a:spcBef>
                <a:spcPct val="20000"/>
              </a:spcBef>
              <a:spcAft>
                <a:spcPts val="0"/>
              </a:spcAft>
              <a:buClr>
                <a:schemeClr val="tx2"/>
              </a:buClr>
              <a:buSzPct val="70000"/>
              <a:buFont typeface="Wingdings" pitchFamily="2" charset="2"/>
              <a:buChar char="¡"/>
              <a:defRPr/>
            </a:pPr>
            <a:endParaRPr lang="en-US" altLang="zh-TW" sz="2900" dirty="0">
              <a:latin typeface="+mn-lt"/>
            </a:endParaRPr>
          </a:p>
        </p:txBody>
      </p:sp>
      <p:sp>
        <p:nvSpPr>
          <p:cNvPr id="52228" name="AutoShape 2" descr="IMF"/>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522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181600"/>
            <a:ext cx="1295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17600"/>
          </a:xfrm>
          <a:prstGeom prst="rect">
            <a:avLst/>
          </a:prstGeom>
          <a:noFill/>
          <a:extLst>
            <a:ext uri="{909E8E84-426E-40DD-AFC4-6F175D3DCCD1}">
              <a14:hiddenFill xmlns:a14="http://schemas.microsoft.com/office/drawing/2010/main">
                <a:solidFill>
                  <a:srgbClr val="FFFFFF"/>
                </a:solidFill>
              </a14:hiddenFill>
            </a:ext>
          </a:extLst>
        </p:spPr>
      </p:pic>
      <p:sp>
        <p:nvSpPr>
          <p:cNvPr id="54274"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484188" y="1682750"/>
            <a:ext cx="8229600" cy="4525963"/>
          </a:xfrm>
          <a:prstGeom prst="rect">
            <a:avLst/>
          </a:prstGeom>
          <a:solidFill>
            <a:schemeClr val="accent2">
              <a:lumMod val="20000"/>
              <a:lumOff val="80000"/>
            </a:schemeClr>
          </a:solidFill>
          <a:ln>
            <a:noFill/>
          </a:ln>
          <a:effectLst/>
        </p:spPr>
        <p:txBody>
          <a:bodyPr/>
          <a:lstStyle/>
          <a:p>
            <a:pPr eaLnBrk="1" fontAlgn="auto" hangingPunct="1">
              <a:spcBef>
                <a:spcPts val="0"/>
              </a:spcBef>
              <a:spcAft>
                <a:spcPts val="0"/>
              </a:spcAft>
              <a:defRPr/>
            </a:pPr>
            <a:r>
              <a:rPr lang="zh-TW" altLang="en-US" sz="2800" b="1" dirty="0">
                <a:solidFill>
                  <a:srgbClr val="990033"/>
                </a:solidFill>
                <a:latin typeface="+mn-lt"/>
              </a:rPr>
              <a:t>國際貨幣基金組織 </a:t>
            </a:r>
            <a:r>
              <a:rPr lang="en-US" altLang="zh-HK" sz="2800" b="1" dirty="0">
                <a:solidFill>
                  <a:srgbClr val="990033"/>
                </a:solidFill>
                <a:latin typeface="+mj-lt"/>
              </a:rPr>
              <a:t>(IMF)</a:t>
            </a:r>
          </a:p>
          <a:p>
            <a:pPr eaLnBrk="1" fontAlgn="auto" hangingPunct="1">
              <a:spcBef>
                <a:spcPts val="0"/>
              </a:spcBef>
              <a:spcAft>
                <a:spcPts val="0"/>
              </a:spcAft>
              <a:defRPr/>
            </a:pPr>
            <a:endParaRPr lang="en-US" altLang="zh-HK" sz="2800" b="1" dirty="0">
              <a:solidFill>
                <a:srgbClr val="990033"/>
              </a:solidFill>
              <a:latin typeface="+mj-lt"/>
            </a:endParaRPr>
          </a:p>
          <a:p>
            <a:pPr eaLnBrk="1" fontAlgn="auto" hangingPunct="1">
              <a:spcBef>
                <a:spcPts val="0"/>
              </a:spcBef>
              <a:spcAft>
                <a:spcPts val="0"/>
              </a:spcAft>
              <a:defRPr/>
            </a:pPr>
            <a:r>
              <a:rPr lang="zh-TW" altLang="en-US" sz="2800" b="1" i="1" dirty="0">
                <a:solidFill>
                  <a:schemeClr val="accent2">
                    <a:lumMod val="75000"/>
                  </a:schemeClr>
                </a:solidFill>
                <a:latin typeface="+mn-lt"/>
              </a:rPr>
              <a:t>功能：</a:t>
            </a:r>
            <a:r>
              <a:rPr lang="en-US" altLang="zh-HK" sz="2800" b="1" i="1" dirty="0">
                <a:solidFill>
                  <a:schemeClr val="accent2">
                    <a:lumMod val="75000"/>
                  </a:schemeClr>
                </a:solidFill>
                <a:latin typeface="+mj-lt"/>
              </a:rPr>
              <a:t> </a:t>
            </a:r>
          </a:p>
          <a:p>
            <a:pPr marL="457200" indent="-457200" eaLnBrk="1" fontAlgn="auto" hangingPunct="1">
              <a:spcBef>
                <a:spcPts val="0"/>
              </a:spcBef>
              <a:spcAft>
                <a:spcPts val="0"/>
              </a:spcAft>
              <a:buFont typeface="Wingdings" pitchFamily="2" charset="2"/>
              <a:buChar char="ü"/>
              <a:defRPr/>
            </a:pPr>
            <a:r>
              <a:rPr lang="zh-TW" altLang="en-US" sz="2800" b="1" dirty="0">
                <a:latin typeface="+mj-lt"/>
              </a:rPr>
              <a:t>提供技術諮詢和培訓</a:t>
            </a:r>
            <a:endParaRPr lang="en-US" altLang="zh-TW" sz="2800" b="1" dirty="0">
              <a:latin typeface="+mj-lt"/>
            </a:endParaRPr>
          </a:p>
          <a:p>
            <a:pPr marL="457200" indent="-457200" eaLnBrk="1" fontAlgn="auto" hangingPunct="1">
              <a:spcBef>
                <a:spcPts val="0"/>
              </a:spcBef>
              <a:spcAft>
                <a:spcPts val="0"/>
              </a:spcAft>
              <a:buFont typeface="Wingdings" pitchFamily="2" charset="2"/>
              <a:buChar char="ü"/>
              <a:defRPr/>
            </a:pPr>
            <a:r>
              <a:rPr lang="zh-TW" altLang="en-US" sz="2800" b="1" dirty="0">
                <a:latin typeface="+mj-lt"/>
              </a:rPr>
              <a:t>向無法履行財務責任的國家提供短期貸款</a:t>
            </a:r>
            <a:endParaRPr lang="en-US" altLang="zh-TW" sz="2800" b="1" dirty="0">
              <a:latin typeface="+mj-lt"/>
            </a:endParaRPr>
          </a:p>
          <a:p>
            <a:pPr marL="457200" indent="-457200" eaLnBrk="1" fontAlgn="auto" hangingPunct="1">
              <a:spcBef>
                <a:spcPts val="0"/>
              </a:spcBef>
              <a:spcAft>
                <a:spcPts val="0"/>
              </a:spcAft>
              <a:buFont typeface="Wingdings" pitchFamily="2" charset="2"/>
              <a:buChar char="ü"/>
              <a:defRPr/>
            </a:pPr>
            <a:r>
              <a:rPr lang="zh-TW" altLang="en-US" sz="2800" b="1" dirty="0">
                <a:latin typeface="+mj-lt"/>
              </a:rPr>
              <a:t>減輕發展中經濟體的貧困</a:t>
            </a:r>
            <a:endParaRPr lang="en-US" altLang="zh-TW" sz="2900" b="1" dirty="0">
              <a:latin typeface="+mn-lt"/>
            </a:endParaRPr>
          </a:p>
          <a:p>
            <a:pPr marL="342900" indent="-342900" eaLnBrk="1" fontAlgn="auto" hangingPunct="1">
              <a:spcBef>
                <a:spcPts val="0"/>
              </a:spcBef>
              <a:spcAft>
                <a:spcPct val="50000"/>
              </a:spcAft>
              <a:buClr>
                <a:schemeClr val="bg1"/>
              </a:buClr>
              <a:buSzPct val="70000"/>
              <a:buFont typeface="Wingdings" pitchFamily="2" charset="2"/>
              <a:buBlip>
                <a:blip r:embed="rId4"/>
              </a:buBlip>
              <a:defRPr/>
            </a:pPr>
            <a:endParaRPr lang="en-US" altLang="zh-TW" sz="2900" b="1" dirty="0">
              <a:latin typeface="+mn-lt"/>
            </a:endParaRPr>
          </a:p>
          <a:p>
            <a:pPr marL="342900" indent="-342900" eaLnBrk="1" fontAlgn="auto" hangingPunct="1">
              <a:spcBef>
                <a:spcPct val="20000"/>
              </a:spcBef>
              <a:spcAft>
                <a:spcPts val="0"/>
              </a:spcAft>
              <a:buClr>
                <a:schemeClr val="tx2"/>
              </a:buClr>
              <a:buSzPct val="70000"/>
              <a:buFont typeface="Wingdings" pitchFamily="2" charset="2"/>
              <a:buChar char="¡"/>
              <a:defRPr/>
            </a:pPr>
            <a:endParaRPr lang="en-US" altLang="zh-TW" sz="2900" dirty="0">
              <a:latin typeface="+mn-lt"/>
            </a:endParaRPr>
          </a:p>
        </p:txBody>
      </p:sp>
      <p:sp>
        <p:nvSpPr>
          <p:cNvPr id="54276" name="AutoShape 2" descr="IMF"/>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542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983163"/>
            <a:ext cx="1293813"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17600"/>
          </a:xfrm>
          <a:prstGeom prst="rect">
            <a:avLst/>
          </a:prstGeom>
          <a:noFill/>
          <a:extLst>
            <a:ext uri="{909E8E84-426E-40DD-AFC4-6F175D3DCCD1}">
              <a14:hiddenFill xmlns:a14="http://schemas.microsoft.com/office/drawing/2010/main">
                <a:solidFill>
                  <a:srgbClr val="FFFFFF"/>
                </a:solidFill>
              </a14:hiddenFill>
            </a:ext>
          </a:extLst>
        </p:spPr>
      </p:pic>
      <p:sp>
        <p:nvSpPr>
          <p:cNvPr id="5632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684213" y="1700213"/>
            <a:ext cx="8229600" cy="4852987"/>
          </a:xfrm>
          <a:prstGeom prst="rect">
            <a:avLst/>
          </a:prstGeom>
          <a:solidFill>
            <a:schemeClr val="accent2">
              <a:lumMod val="20000"/>
              <a:lumOff val="80000"/>
            </a:schemeClr>
          </a:solidFill>
          <a:ln>
            <a:noFill/>
          </a:ln>
          <a:effectLst/>
        </p:spPr>
        <p:txBody>
          <a:bodyPr/>
          <a:lstStyle/>
          <a:p>
            <a:pPr marL="342900" indent="-342900" eaLnBrk="1" fontAlgn="auto" hangingPunct="1">
              <a:spcBef>
                <a:spcPts val="0"/>
              </a:spcBef>
              <a:spcAft>
                <a:spcPct val="50000"/>
              </a:spcAft>
              <a:buClr>
                <a:schemeClr val="bg1"/>
              </a:buClr>
              <a:buSzPct val="70000"/>
              <a:buFont typeface="Wingdings" pitchFamily="2" charset="2"/>
              <a:buBlip>
                <a:blip r:embed="rId4"/>
              </a:buBlip>
              <a:defRPr/>
            </a:pPr>
            <a:endParaRPr lang="en-US" altLang="zh-TW" sz="2900" b="1" dirty="0">
              <a:latin typeface="+mn-lt"/>
            </a:endParaRPr>
          </a:p>
          <a:p>
            <a:pPr marL="342900" indent="-342900" eaLnBrk="1" fontAlgn="auto" hangingPunct="1">
              <a:spcBef>
                <a:spcPct val="20000"/>
              </a:spcBef>
              <a:spcAft>
                <a:spcPts val="0"/>
              </a:spcAft>
              <a:buClr>
                <a:schemeClr val="tx2"/>
              </a:buClr>
              <a:buSzPct val="70000"/>
              <a:buFont typeface="Wingdings" pitchFamily="2" charset="2"/>
              <a:buChar char="¡"/>
              <a:defRPr/>
            </a:pPr>
            <a:endParaRPr lang="en-US" altLang="zh-TW" sz="2900" dirty="0">
              <a:latin typeface="+mn-lt"/>
            </a:endParaRPr>
          </a:p>
        </p:txBody>
      </p:sp>
      <p:sp>
        <p:nvSpPr>
          <p:cNvPr id="56324" name="AutoShape 2" descr="IMF"/>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56325" name="Picture 2" descr="http://static.apple.nextmedia.com/images/apple-photos/apple/20150710/large/12166214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00213"/>
            <a:ext cx="45720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矩形 1"/>
          <p:cNvSpPr>
            <a:spLocks noChangeArrowheads="1"/>
          </p:cNvSpPr>
          <p:nvPr/>
        </p:nvSpPr>
        <p:spPr bwMode="auto">
          <a:xfrm>
            <a:off x="5638800" y="1706563"/>
            <a:ext cx="3275013"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TW" sz="2000"/>
              <a:t>IMF</a:t>
            </a:r>
            <a:r>
              <a:rPr lang="zh-TW" altLang="en-US" sz="2000"/>
              <a:t>認為，除環球經濟今年首季增長較預期弱，希臘債務危機及中國股市波動，都是影響全球的因素。</a:t>
            </a:r>
            <a:endParaRPr lang="en-US" altLang="zh-TW" sz="2000"/>
          </a:p>
          <a:p>
            <a:pPr eaLnBrk="1" hangingPunct="1">
              <a:lnSpc>
                <a:spcPts val="1100"/>
              </a:lnSpc>
            </a:pPr>
            <a:endParaRPr lang="en-US" altLang="zh-TW"/>
          </a:p>
          <a:p>
            <a:pPr eaLnBrk="1" hangingPunct="1"/>
            <a:r>
              <a:rPr lang="zh-TW" altLang="en-US" i="1"/>
              <a:t>來源：</a:t>
            </a:r>
            <a:r>
              <a:rPr lang="en-US" altLang="zh-TW" i="1"/>
              <a:t>2015</a:t>
            </a:r>
            <a:r>
              <a:rPr lang="zh-TW" altLang="en-US" i="1"/>
              <a:t>年</a:t>
            </a:r>
            <a:r>
              <a:rPr lang="en-US" altLang="zh-TW" i="1"/>
              <a:t>7</a:t>
            </a:r>
            <a:r>
              <a:rPr lang="zh-TW" altLang="en-US" i="1"/>
              <a:t>月</a:t>
            </a:r>
            <a:r>
              <a:rPr lang="en-US" altLang="zh-TW" i="1"/>
              <a:t>19</a:t>
            </a:r>
            <a:r>
              <a:rPr lang="zh-TW" altLang="en-US" i="1"/>
              <a:t>日，蘋果日報</a:t>
            </a:r>
            <a:endParaRPr lang="en-US" altLang="zh-HK" i="1"/>
          </a:p>
        </p:txBody>
      </p:sp>
      <p:pic>
        <p:nvPicPr>
          <p:cNvPr id="56327" name="Picture 2" descr="HKET20160121BA01ATL.jpgIMF年度香港評估報告重點"/>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937000"/>
            <a:ext cx="48768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文字方塊 4"/>
          <p:cNvSpPr txBox="1">
            <a:spLocks noChangeArrowheads="1"/>
          </p:cNvSpPr>
          <p:nvPr/>
        </p:nvSpPr>
        <p:spPr bwMode="auto">
          <a:xfrm>
            <a:off x="5645150" y="5408613"/>
            <a:ext cx="2819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a:p>
          <a:p>
            <a:pPr eaLnBrk="1" hangingPunct="1"/>
            <a:r>
              <a:rPr lang="zh-TW" altLang="en-US" i="1"/>
              <a:t>來源：</a:t>
            </a:r>
            <a:r>
              <a:rPr lang="en-US" altLang="zh-TW" i="1"/>
              <a:t>2016</a:t>
            </a:r>
            <a:r>
              <a:rPr lang="zh-TW" altLang="en-US" i="1"/>
              <a:t>年</a:t>
            </a:r>
            <a:r>
              <a:rPr lang="en-US" altLang="zh-TW" i="1"/>
              <a:t>1</a:t>
            </a:r>
            <a:r>
              <a:rPr lang="zh-TW" altLang="en-US" i="1"/>
              <a:t>月</a:t>
            </a:r>
            <a:r>
              <a:rPr lang="en-US" altLang="zh-TW" i="1"/>
              <a:t>22</a:t>
            </a:r>
            <a:r>
              <a:rPr lang="zh-TW" altLang="en-US" i="1"/>
              <a:t>日，香港經濟日報</a:t>
            </a:r>
            <a:endParaRPr lang="zh-HK" altLang="en-US" i="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17600"/>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58371"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4" name="矩形 3"/>
          <p:cNvSpPr/>
          <p:nvPr/>
        </p:nvSpPr>
        <p:spPr>
          <a:xfrm>
            <a:off x="620713" y="1595438"/>
            <a:ext cx="7991475" cy="2246312"/>
          </a:xfrm>
          <a:prstGeom prst="rect">
            <a:avLst/>
          </a:prstGeom>
          <a:solidFill>
            <a:schemeClr val="accent2">
              <a:lumMod val="20000"/>
              <a:lumOff val="80000"/>
            </a:schemeClr>
          </a:solidFill>
        </p:spPr>
        <p:txBody>
          <a:bodyPr>
            <a:spAutoFit/>
          </a:bodyPr>
          <a:lstStyle/>
          <a:p>
            <a:pPr eaLnBrk="1" fontAlgn="auto" hangingPunct="1">
              <a:spcBef>
                <a:spcPts val="0"/>
              </a:spcBef>
              <a:spcAft>
                <a:spcPts val="0"/>
              </a:spcAft>
              <a:defRPr/>
            </a:pPr>
            <a:r>
              <a:rPr lang="zh-TW" altLang="en-US" sz="2800" b="1" dirty="0">
                <a:solidFill>
                  <a:schemeClr val="accent2">
                    <a:lumMod val="75000"/>
                  </a:schemeClr>
                </a:solidFill>
                <a:latin typeface="+mn-lt"/>
              </a:rPr>
              <a:t>東南亞國家聯盟 </a:t>
            </a:r>
            <a:r>
              <a:rPr lang="en-US" altLang="zh-HK" sz="2800" b="1" dirty="0">
                <a:solidFill>
                  <a:schemeClr val="accent2">
                    <a:lumMod val="75000"/>
                  </a:schemeClr>
                </a:solidFill>
                <a:latin typeface="+mn-lt"/>
              </a:rPr>
              <a:t>(</a:t>
            </a:r>
            <a:r>
              <a:rPr lang="zh-TW" altLang="en-US" sz="2800" b="1" dirty="0">
                <a:solidFill>
                  <a:schemeClr val="accent2">
                    <a:lumMod val="75000"/>
                  </a:schemeClr>
                </a:solidFill>
                <a:latin typeface="+mn-lt"/>
              </a:rPr>
              <a:t>簡稱「東盟」</a:t>
            </a:r>
            <a:r>
              <a:rPr lang="en-US" altLang="zh-HK" sz="2800" b="1" dirty="0">
                <a:solidFill>
                  <a:schemeClr val="accent2">
                    <a:lumMod val="75000"/>
                  </a:schemeClr>
                </a:solidFill>
                <a:latin typeface="+mn-lt"/>
              </a:rPr>
              <a:t>)  </a:t>
            </a:r>
          </a:p>
          <a:p>
            <a:pPr eaLnBrk="1" fontAlgn="auto" hangingPunct="1">
              <a:spcBef>
                <a:spcPts val="0"/>
              </a:spcBef>
              <a:spcAft>
                <a:spcPts val="0"/>
              </a:spcAft>
              <a:defRPr/>
            </a:pPr>
            <a:endParaRPr lang="en-US" altLang="zh-HK" sz="2800" b="1" dirty="0">
              <a:latin typeface="+mn-lt"/>
            </a:endParaRPr>
          </a:p>
          <a:p>
            <a:pPr marL="457200" indent="-457200" eaLnBrk="1" fontAlgn="auto" hangingPunct="1">
              <a:spcBef>
                <a:spcPts val="0"/>
              </a:spcBef>
              <a:spcAft>
                <a:spcPts val="0"/>
              </a:spcAft>
              <a:buFont typeface="Wingdings" pitchFamily="2" charset="2"/>
              <a:buChar char="ü"/>
              <a:defRPr/>
            </a:pPr>
            <a:r>
              <a:rPr lang="zh-TW" altLang="en-US" sz="2800" b="1" dirty="0">
                <a:latin typeface="+mn-lt"/>
              </a:rPr>
              <a:t>加快區域的經濟增長、社會進步和文化發展</a:t>
            </a:r>
            <a:endParaRPr lang="en-US" altLang="zh-TW" sz="2800" b="1" dirty="0">
              <a:latin typeface="+mn-lt"/>
            </a:endParaRPr>
          </a:p>
          <a:p>
            <a:pPr marL="457200" indent="-457200" eaLnBrk="1" fontAlgn="auto" hangingPunct="1">
              <a:spcBef>
                <a:spcPts val="0"/>
              </a:spcBef>
              <a:spcAft>
                <a:spcPts val="0"/>
              </a:spcAft>
              <a:buFont typeface="Wingdings" pitchFamily="2" charset="2"/>
              <a:buChar char="ü"/>
              <a:defRPr/>
            </a:pPr>
            <a:r>
              <a:rPr lang="zh-TW" altLang="en-US" sz="2800" b="1" dirty="0">
                <a:latin typeface="+mn-lt"/>
              </a:rPr>
              <a:t>鞏固東南亞國家繁榮與和平社會的基礎</a:t>
            </a:r>
            <a:endParaRPr lang="en-US" altLang="zh-TW" sz="2800" b="1" dirty="0">
              <a:latin typeface="+mn-lt"/>
            </a:endParaRPr>
          </a:p>
          <a:p>
            <a:pPr marL="457200" indent="-457200" eaLnBrk="1" fontAlgn="auto" hangingPunct="1">
              <a:spcBef>
                <a:spcPts val="0"/>
              </a:spcBef>
              <a:spcAft>
                <a:spcPts val="0"/>
              </a:spcAft>
              <a:buFont typeface="Wingdings" pitchFamily="2" charset="2"/>
              <a:buChar char="ü"/>
              <a:defRPr/>
            </a:pPr>
            <a:r>
              <a:rPr lang="zh-TW" altLang="en-US" sz="2800" b="1" dirty="0">
                <a:latin typeface="+mn-lt"/>
              </a:rPr>
              <a:t>推動積極合作和互助，提高國民的生活水平</a:t>
            </a:r>
            <a:endParaRPr lang="en-US" altLang="zh-HK" sz="2800" b="1" dirty="0">
              <a:latin typeface="+mn-lt"/>
            </a:endParaRPr>
          </a:p>
        </p:txBody>
      </p:sp>
      <p:pic>
        <p:nvPicPr>
          <p:cNvPr id="5837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75" y="5481638"/>
            <a:ext cx="23145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079500"/>
          </a:xfrm>
          <a:prstGeom prst="rect">
            <a:avLst/>
          </a:prstGeom>
          <a:noFill/>
          <a:extLst>
            <a:ext uri="{909E8E84-426E-40DD-AFC4-6F175D3DCCD1}">
              <a14:hiddenFill xmlns:a14="http://schemas.microsoft.com/office/drawing/2010/main">
                <a:solidFill>
                  <a:srgbClr val="FFFFFF"/>
                </a:solidFill>
              </a14:hiddenFill>
            </a:ext>
          </a:extLst>
        </p:spPr>
      </p:pic>
      <p:sp>
        <p:nvSpPr>
          <p:cNvPr id="60418" name="Rectangle 3"/>
          <p:cNvSpPr>
            <a:spLocks noGrp="1" noChangeArrowheads="1"/>
          </p:cNvSpPr>
          <p:nvPr>
            <p:ph type="body" idx="1"/>
          </p:nvPr>
        </p:nvSpPr>
        <p:spPr>
          <a:xfrm>
            <a:off x="560388" y="1600200"/>
            <a:ext cx="8126412" cy="4525963"/>
          </a:xfrm>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0419" name="Rectangle 4"/>
          <p:cNvSpPr>
            <a:spLocks noChangeArrowheads="1"/>
          </p:cNvSpPr>
          <p:nvPr/>
        </p:nvSpPr>
        <p:spPr bwMode="auto">
          <a:xfrm>
            <a:off x="560388" y="149066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60420" name="AutoShape 2" descr="APE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2" name="Flowchart: Document 1"/>
          <p:cNvSpPr/>
          <p:nvPr/>
        </p:nvSpPr>
        <p:spPr>
          <a:xfrm>
            <a:off x="560388" y="1490663"/>
            <a:ext cx="6526212" cy="5138737"/>
          </a:xfrm>
          <a:prstGeom prst="flowChart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chemeClr val="accent2">
                    <a:lumMod val="75000"/>
                  </a:schemeClr>
                </a:solidFill>
              </a:rPr>
              <a:t>東南亞國家聯盟 </a:t>
            </a:r>
            <a:r>
              <a:rPr lang="en-US" altLang="zh-HK" sz="2400" b="1" dirty="0">
                <a:solidFill>
                  <a:schemeClr val="accent2">
                    <a:lumMod val="75000"/>
                  </a:schemeClr>
                </a:solidFill>
              </a:rPr>
              <a:t>(</a:t>
            </a:r>
            <a:r>
              <a:rPr lang="zh-TW" altLang="en-US" sz="2400" b="1" dirty="0">
                <a:solidFill>
                  <a:schemeClr val="accent2">
                    <a:lumMod val="75000"/>
                  </a:schemeClr>
                </a:solidFill>
              </a:rPr>
              <a:t>簡稱「東盟」</a:t>
            </a:r>
            <a:r>
              <a:rPr lang="en-US" altLang="zh-HK" sz="2400" b="1" dirty="0">
                <a:solidFill>
                  <a:schemeClr val="accent2">
                    <a:lumMod val="75000"/>
                  </a:schemeClr>
                </a:solidFill>
              </a:rPr>
              <a:t>)  </a:t>
            </a:r>
          </a:p>
          <a:p>
            <a:pPr eaLnBrk="1" fontAlgn="auto" hangingPunct="1">
              <a:lnSpc>
                <a:spcPts val="2400"/>
              </a:lnSpc>
              <a:spcBef>
                <a:spcPts val="0"/>
              </a:spcBef>
              <a:spcAft>
                <a:spcPts val="0"/>
              </a:spcAft>
              <a:defRPr/>
            </a:pPr>
            <a:endParaRPr lang="en-US" altLang="zh-TW" b="1" dirty="0"/>
          </a:p>
          <a:p>
            <a:pPr marL="95250" eaLnBrk="1" fontAlgn="auto" hangingPunct="1">
              <a:lnSpc>
                <a:spcPts val="2400"/>
              </a:lnSpc>
              <a:spcBef>
                <a:spcPts val="0"/>
              </a:spcBef>
              <a:spcAft>
                <a:spcPts val="0"/>
              </a:spcAft>
              <a:defRPr/>
            </a:pPr>
            <a:r>
              <a:rPr lang="zh-TW" altLang="en-US" b="1" dirty="0">
                <a:solidFill>
                  <a:schemeClr val="tx1">
                    <a:lumMod val="85000"/>
                    <a:lumOff val="15000"/>
                  </a:schemeClr>
                </a:solidFill>
              </a:rPr>
              <a:t>東盟基建需求盛 港融資機遇大</a:t>
            </a:r>
          </a:p>
          <a:p>
            <a:pPr marL="95250" eaLnBrk="1" fontAlgn="auto" hangingPunct="1">
              <a:lnSpc>
                <a:spcPts val="2400"/>
              </a:lnSpc>
              <a:spcBef>
                <a:spcPts val="0"/>
              </a:spcBef>
              <a:spcAft>
                <a:spcPts val="0"/>
              </a:spcAft>
              <a:defRPr/>
            </a:pPr>
            <a:r>
              <a:rPr lang="zh-TW" altLang="en-US" dirty="0">
                <a:solidFill>
                  <a:schemeClr val="tx1">
                    <a:lumMod val="85000"/>
                    <a:lumOff val="15000"/>
                  </a:schemeClr>
                </a:solidFill>
              </a:rPr>
              <a:t>共有</a:t>
            </a:r>
            <a:r>
              <a:rPr lang="en-US" altLang="zh-TW" dirty="0">
                <a:solidFill>
                  <a:schemeClr val="tx1">
                    <a:lumMod val="85000"/>
                    <a:lumOff val="15000"/>
                  </a:schemeClr>
                </a:solidFill>
              </a:rPr>
              <a:t>6.25</a:t>
            </a:r>
            <a:r>
              <a:rPr lang="zh-TW" altLang="en-US" dirty="0">
                <a:solidFill>
                  <a:schemeClr val="tx1">
                    <a:lumMod val="85000"/>
                    <a:lumOff val="15000"/>
                  </a:schemeClr>
                </a:solidFill>
              </a:rPr>
              <a:t>億人口的東盟</a:t>
            </a:r>
            <a:r>
              <a:rPr lang="en-US" altLang="zh-TW" dirty="0">
                <a:solidFill>
                  <a:schemeClr val="tx1">
                    <a:lumMod val="85000"/>
                    <a:lumOff val="15000"/>
                  </a:schemeClr>
                </a:solidFill>
              </a:rPr>
              <a:t>10</a:t>
            </a:r>
            <a:r>
              <a:rPr lang="zh-TW" altLang="en-US" dirty="0">
                <a:solidFill>
                  <a:schemeClr val="tx1">
                    <a:lumMod val="85000"/>
                    <a:lumOff val="15000"/>
                  </a:schemeClr>
                </a:solidFill>
              </a:rPr>
              <a:t>國區域在</a:t>
            </a:r>
            <a:r>
              <a:rPr lang="en-US" altLang="zh-TW" dirty="0">
                <a:solidFill>
                  <a:schemeClr val="tx1">
                    <a:lumMod val="85000"/>
                    <a:lumOff val="15000"/>
                  </a:schemeClr>
                </a:solidFill>
              </a:rPr>
              <a:t>2015</a:t>
            </a:r>
            <a:r>
              <a:rPr lang="zh-TW" altLang="en-US" dirty="0">
                <a:solidFill>
                  <a:schemeClr val="tx1">
                    <a:lumMod val="85000"/>
                    <a:lumOff val="15000"/>
                  </a:schemeClr>
                </a:solidFill>
              </a:rPr>
              <a:t>年的最後一天正式成立東盟共同體，</a:t>
            </a:r>
            <a:r>
              <a:rPr lang="en-US" altLang="zh-TW" dirty="0">
                <a:solidFill>
                  <a:schemeClr val="tx1">
                    <a:lumMod val="85000"/>
                    <a:lumOff val="15000"/>
                  </a:schemeClr>
                </a:solidFill>
              </a:rPr>
              <a:t>…… </a:t>
            </a:r>
            <a:r>
              <a:rPr lang="zh-TW" altLang="en-US" dirty="0">
                <a:solidFill>
                  <a:schemeClr val="tx1">
                    <a:lumMod val="85000"/>
                    <a:lumOff val="15000"/>
                  </a:schemeClr>
                </a:solidFill>
              </a:rPr>
              <a:t>東盟經濟共同體謀求在</a:t>
            </a:r>
            <a:r>
              <a:rPr lang="en-US" altLang="zh-TW" dirty="0">
                <a:solidFill>
                  <a:schemeClr val="tx1">
                    <a:lumMod val="85000"/>
                    <a:lumOff val="15000"/>
                  </a:schemeClr>
                </a:solidFill>
              </a:rPr>
              <a:t>2025</a:t>
            </a:r>
            <a:r>
              <a:rPr lang="zh-TW" altLang="en-US" dirty="0">
                <a:solidFill>
                  <a:schemeClr val="tx1">
                    <a:lumMod val="85000"/>
                    <a:lumOff val="15000"/>
                  </a:schemeClr>
                </a:solidFill>
              </a:rPr>
              <a:t>年時已高度融合，同時增加行業間的合作，融入環球經濟。</a:t>
            </a:r>
            <a:endParaRPr lang="en-US" altLang="zh-TW" dirty="0">
              <a:solidFill>
                <a:schemeClr val="tx1">
                  <a:lumMod val="85000"/>
                  <a:lumOff val="15000"/>
                </a:schemeClr>
              </a:solidFill>
            </a:endParaRPr>
          </a:p>
          <a:p>
            <a:pPr marL="95250" eaLnBrk="1" fontAlgn="auto" hangingPunct="1">
              <a:spcBef>
                <a:spcPts val="0"/>
              </a:spcBef>
              <a:spcAft>
                <a:spcPts val="0"/>
              </a:spcAft>
              <a:defRPr/>
            </a:pPr>
            <a:endParaRPr lang="zh-TW" altLang="en-US" dirty="0"/>
          </a:p>
          <a:p>
            <a:pPr marL="95250" eaLnBrk="1" fontAlgn="auto" hangingPunct="1">
              <a:spcBef>
                <a:spcPts val="0"/>
              </a:spcBef>
              <a:spcAft>
                <a:spcPts val="0"/>
              </a:spcAft>
              <a:defRPr/>
            </a:pPr>
            <a:r>
              <a:rPr lang="zh-TW" altLang="en-US" b="1" dirty="0">
                <a:solidFill>
                  <a:schemeClr val="tx1">
                    <a:lumMod val="85000"/>
                    <a:lumOff val="15000"/>
                  </a:schemeClr>
                </a:solidFill>
              </a:rPr>
              <a:t>港出口東盟升 逆市增長源頭</a:t>
            </a:r>
            <a:endParaRPr lang="zh-TW" altLang="en-US" dirty="0">
              <a:solidFill>
                <a:schemeClr val="tx1">
                  <a:lumMod val="85000"/>
                  <a:lumOff val="15000"/>
                </a:schemeClr>
              </a:solidFill>
            </a:endParaRPr>
          </a:p>
          <a:p>
            <a:pPr marL="95250" eaLnBrk="1" fontAlgn="auto" hangingPunct="1">
              <a:spcBef>
                <a:spcPts val="0"/>
              </a:spcBef>
              <a:spcAft>
                <a:spcPts val="0"/>
              </a:spcAft>
              <a:defRPr/>
            </a:pPr>
            <a:r>
              <a:rPr lang="zh-TW" altLang="en-US" dirty="0">
                <a:solidFill>
                  <a:schemeClr val="tx1">
                    <a:lumMod val="85000"/>
                    <a:lumOff val="15000"/>
                  </a:schemeClr>
                </a:solidFill>
              </a:rPr>
              <a:t>要達到以上目標，關鍵之一是完善東盟各國有助於人貨往來的相關基建 </a:t>
            </a:r>
            <a:r>
              <a:rPr lang="en-US" altLang="zh-TW" dirty="0">
                <a:solidFill>
                  <a:schemeClr val="tx1">
                    <a:lumMod val="85000"/>
                    <a:lumOff val="15000"/>
                  </a:schemeClr>
                </a:solidFill>
              </a:rPr>
              <a:t>.…. </a:t>
            </a:r>
            <a:r>
              <a:rPr lang="zh-TW" altLang="en-US" dirty="0">
                <a:solidFill>
                  <a:schemeClr val="tx1">
                    <a:lumMod val="85000"/>
                    <a:lumOff val="15000"/>
                  </a:schemeClr>
                </a:solidFill>
              </a:rPr>
              <a:t>成為亞洲「和平的橋樑」。其實</a:t>
            </a:r>
            <a:r>
              <a:rPr lang="zh-TW" altLang="en-US" b="1" i="1" dirty="0">
                <a:solidFill>
                  <a:srgbClr val="FF0000"/>
                </a:solidFill>
              </a:rPr>
              <a:t>東盟基建的情況，不止是東盟的事，也與香港息息相關</a:t>
            </a:r>
            <a:r>
              <a:rPr lang="zh-TW" altLang="en-US" dirty="0">
                <a:solidFill>
                  <a:schemeClr val="tx1">
                    <a:lumMod val="85000"/>
                    <a:lumOff val="15000"/>
                  </a:schemeClr>
                </a:solidFill>
              </a:rPr>
              <a:t>。從貿易出發，香港與東盟現正談判自由貿易協定，去年</a:t>
            </a:r>
            <a:r>
              <a:rPr lang="en-US" altLang="zh-TW" dirty="0">
                <a:solidFill>
                  <a:schemeClr val="tx1">
                    <a:lumMod val="85000"/>
                    <a:lumOff val="15000"/>
                  </a:schemeClr>
                </a:solidFill>
              </a:rPr>
              <a:t>12</a:t>
            </a:r>
            <a:r>
              <a:rPr lang="zh-TW" altLang="en-US" dirty="0">
                <a:solidFill>
                  <a:schemeClr val="tx1">
                    <a:lumMod val="85000"/>
                    <a:lumOff val="15000"/>
                  </a:schemeClr>
                </a:solidFill>
              </a:rPr>
              <a:t>月便完成了新一輪會議，而行政長官梁振英去年預計在今年內可以達成協議。</a:t>
            </a:r>
          </a:p>
        </p:txBody>
      </p:sp>
      <p:sp>
        <p:nvSpPr>
          <p:cNvPr id="60422" name="TextBox 5"/>
          <p:cNvSpPr txBox="1">
            <a:spLocks noChangeArrowheads="1"/>
          </p:cNvSpPr>
          <p:nvPr/>
        </p:nvSpPr>
        <p:spPr bwMode="auto">
          <a:xfrm>
            <a:off x="623888" y="5754688"/>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1400"/>
              <a:t>來源：節錄自香港經濟日報，</a:t>
            </a:r>
            <a:r>
              <a:rPr lang="en-US" altLang="zh-TW" sz="1400"/>
              <a:t>2016</a:t>
            </a:r>
            <a:r>
              <a:rPr lang="zh-TW" altLang="en-US" sz="1400"/>
              <a:t>年</a:t>
            </a:r>
            <a:r>
              <a:rPr lang="en-US" altLang="zh-TW" sz="1400"/>
              <a:t>1</a:t>
            </a:r>
            <a:r>
              <a:rPr lang="zh-TW" altLang="en-US" sz="1400"/>
              <a:t>月</a:t>
            </a:r>
            <a:r>
              <a:rPr lang="en-US" altLang="zh-TW" sz="1400"/>
              <a:t>23</a:t>
            </a:r>
            <a:r>
              <a:rPr lang="zh-TW" altLang="en-US" sz="1400"/>
              <a:t>日</a:t>
            </a:r>
            <a:endParaRPr lang="en-US" altLang="en-US" sz="1400"/>
          </a:p>
        </p:txBody>
      </p:sp>
      <p:pic>
        <p:nvPicPr>
          <p:cNvPr id="60423" name="Picture 2" descr="https://sp.yimg.com/xj/th?id=OIP.M9fa5eed439418df8ddc9020081a5cee7H0&amp;pid=15.1&amp;P=0&amp;w=195&amp;h=1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8025" y="2514600"/>
            <a:ext cx="18573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s://sp.yimg.com/xj/th?id=OIP.Mb8e3e09f803fa818202d81ce48bc6b1dH0&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475" y="3140075"/>
            <a:ext cx="15240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Diagram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304800"/>
            <a:ext cx="8267700" cy="1422400"/>
          </a:xfrm>
          <a:prstGeom prst="rect">
            <a:avLst/>
          </a:prstGeom>
          <a:noFill/>
          <a:extLst>
            <a:ext uri="{909E8E84-426E-40DD-AFC4-6F175D3DCCD1}">
              <a14:hiddenFill xmlns:a14="http://schemas.microsoft.com/office/drawing/2010/main">
                <a:solidFill>
                  <a:srgbClr val="FFFFFF"/>
                </a:solidFill>
              </a14:hiddenFill>
            </a:ext>
          </a:extLst>
        </p:spPr>
      </p:pic>
      <p:sp>
        <p:nvSpPr>
          <p:cNvPr id="62467"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5"/>
              </a:buBlip>
            </a:pPr>
            <a:endParaRPr lang="en-US" altLang="zh-TW" b="1" smtClean="0"/>
          </a:p>
          <a:p>
            <a:endParaRPr lang="en-US" altLang="zh-TW" smtClean="0"/>
          </a:p>
        </p:txBody>
      </p:sp>
      <p:sp>
        <p:nvSpPr>
          <p:cNvPr id="62468"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5"/>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5"/>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5"/>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5"/>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 name="TextBox 1"/>
          <p:cNvSpPr txBox="1"/>
          <p:nvPr/>
        </p:nvSpPr>
        <p:spPr>
          <a:xfrm>
            <a:off x="619125" y="1712913"/>
            <a:ext cx="7850188" cy="523875"/>
          </a:xfrm>
          <a:prstGeom prst="rect">
            <a:avLst/>
          </a:prstGeom>
          <a:solidFill>
            <a:schemeClr val="accent2">
              <a:lumMod val="20000"/>
              <a:lumOff val="80000"/>
            </a:schemeClr>
          </a:solidFill>
        </p:spPr>
        <p:txBody>
          <a:bodyPr>
            <a:spAutoFit/>
          </a:bodyPr>
          <a:lstStyle/>
          <a:p>
            <a:pPr eaLnBrk="1" fontAlgn="auto" hangingPunct="1">
              <a:spcBef>
                <a:spcPts val="0"/>
              </a:spcBef>
              <a:spcAft>
                <a:spcPts val="0"/>
              </a:spcAft>
              <a:defRPr/>
            </a:pPr>
            <a:r>
              <a:rPr lang="zh-TW" altLang="en-US" sz="2800" b="1" dirty="0">
                <a:solidFill>
                  <a:schemeClr val="accent2">
                    <a:lumMod val="75000"/>
                  </a:schemeClr>
                </a:solidFill>
                <a:latin typeface="+mn-lt"/>
              </a:rPr>
              <a:t>試找出其他國際貿易組織的主要功能。</a:t>
            </a:r>
            <a:endParaRPr lang="en-US" sz="2800" b="1" dirty="0">
              <a:latin typeface="+mn-lt"/>
            </a:endParaRPr>
          </a:p>
        </p:txBody>
      </p:sp>
      <p:sp>
        <p:nvSpPr>
          <p:cNvPr id="4" name="Cloud 3"/>
          <p:cNvSpPr/>
          <p:nvPr/>
        </p:nvSpPr>
        <p:spPr>
          <a:xfrm>
            <a:off x="6475413" y="4171950"/>
            <a:ext cx="2438400" cy="2433638"/>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p:cNvSpPr txBox="1"/>
          <p:nvPr/>
        </p:nvSpPr>
        <p:spPr>
          <a:xfrm>
            <a:off x="6742113" y="4725988"/>
            <a:ext cx="1905000" cy="1092200"/>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600"/>
              </a:lnSpc>
            </a:pPr>
            <a:r>
              <a:rPr lang="zh-TW" altLang="en-US" sz="2400" b="1">
                <a:solidFill>
                  <a:srgbClr val="953735"/>
                </a:solidFill>
              </a:rPr>
              <a:t>歐盟、世界銀行、經合組織</a:t>
            </a:r>
            <a:r>
              <a:rPr lang="en-US" altLang="zh-HK" sz="2400" b="1">
                <a:solidFill>
                  <a:srgbClr val="953735"/>
                </a:solidFill>
              </a:rPr>
              <a:t>……</a:t>
            </a:r>
          </a:p>
        </p:txBody>
      </p:sp>
      <p:pic>
        <p:nvPicPr>
          <p:cNvPr id="62472" name="Picture 2" descr="https://sp.yimg.com/xj/th?id=OIP.Mc8739af167083e08e092ad6f9fccaaa7H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925" y="3151188"/>
            <a:ext cx="1828800"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8" descr="https://sp.yimg.com/xj/th?id=OIP.Mf3a7278b6d27cb53af2291b3ad27fdc2H0&amp;pid=15.1&amp;P=0&amp;w=539&amp;h=1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500" y="5154613"/>
            <a:ext cx="255587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12" descr="https://sp.yimg.com/xj/th?id=OIP.M5077ea9feb198eda69c341a50d438adeH0&amp;pid=15.1&amp;P=0&amp;w=340&amp;h=1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667000"/>
            <a:ext cx="3238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noChangeArrowheads="1"/>
          </p:cNvSpPr>
          <p:nvPr>
            <p:ph type="title"/>
          </p:nvPr>
        </p:nvSpPr>
        <p:spPr/>
        <p:txBody>
          <a:bodyPr/>
          <a:lstStyle/>
          <a:p>
            <a:endParaRPr lang="en-US" altLang="zh-HK" smtClean="0"/>
          </a:p>
        </p:txBody>
      </p:sp>
      <p:pic>
        <p:nvPicPr>
          <p:cNvPr id="4" name="Content Placeholder 3"/>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4500" y="1587500"/>
            <a:ext cx="8242300" cy="45339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7170"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7171" name="Picture 2" descr="https://sp.yimg.com/xj/th?id=OIP.M1f6f90a2add10b17c7a40a29e83f627cH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938" y="3787775"/>
            <a:ext cx="26590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descr="https://sp.yimg.com/xj/th?id=OIP.M98c580bc8395d6e65edf491cf547a404H0&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63" y="4843463"/>
            <a:ext cx="2376487"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https://sp.yimg.com/xj/th?id=OIP.Mc90687d7ea9d2f2b8a1e6d3ea7bcd798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995488"/>
            <a:ext cx="28575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p:cNvSpPr/>
          <p:nvPr/>
        </p:nvSpPr>
        <p:spPr>
          <a:xfrm>
            <a:off x="3390900" y="1700213"/>
            <a:ext cx="3390900" cy="2819400"/>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9"/>
          <p:cNvSpPr txBox="1"/>
          <p:nvPr/>
        </p:nvSpPr>
        <p:spPr>
          <a:xfrm>
            <a:off x="3970338" y="2147888"/>
            <a:ext cx="2513012" cy="830262"/>
          </a:xfrm>
          <a:prstGeom prst="rect">
            <a:avLst/>
          </a:prstGeom>
          <a:noFill/>
        </p:spPr>
        <p:txBody>
          <a:bodyPr>
            <a:spAutoFit/>
          </a:bodyPr>
          <a:lstStyle/>
          <a:p>
            <a:pPr eaLnBrk="1" fontAlgn="auto" hangingPunct="1">
              <a:spcBef>
                <a:spcPts val="0"/>
              </a:spcBef>
              <a:spcAft>
                <a:spcPts val="0"/>
              </a:spcAft>
              <a:defRPr/>
            </a:pPr>
            <a:r>
              <a:rPr lang="zh-TW" altLang="en-US" sz="2400" b="1" dirty="0">
                <a:solidFill>
                  <a:schemeClr val="tx1">
                    <a:lumMod val="75000"/>
                    <a:lumOff val="25000"/>
                  </a:schemeClr>
                </a:solidFill>
                <a:latin typeface="+mn-lt"/>
              </a:rPr>
              <a:t>分組回答問題和說明案例</a:t>
            </a:r>
            <a:endParaRPr lang="en-US" sz="2400" b="1" dirty="0">
              <a:solidFill>
                <a:schemeClr val="tx1">
                  <a:lumMod val="75000"/>
                  <a:lumOff val="25000"/>
                </a:schemeClr>
              </a:solidFill>
              <a:latin typeface="+mn-lt"/>
            </a:endParaRPr>
          </a:p>
        </p:txBody>
      </p:sp>
      <p:pic>
        <p:nvPicPr>
          <p:cNvPr id="7176" name="Picture 2" descr="https://sp.yimg.com/xj/th?id=OIP.Me0c3b0591b671d3d43150b122d45f1dfH0&amp;pid=15.1&amp;P=0&amp;w=288&amp;h=1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9550" y="4843463"/>
            <a:ext cx="21336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Diagram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900" y="203200"/>
            <a:ext cx="8572500" cy="1358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9218"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9219" name="TextBox 3"/>
          <p:cNvSpPr txBox="1">
            <a:spLocks noChangeArrowheads="1"/>
          </p:cNvSpPr>
          <p:nvPr/>
        </p:nvSpPr>
        <p:spPr bwMode="auto">
          <a:xfrm>
            <a:off x="388938" y="2641600"/>
            <a:ext cx="42132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a:p>
          <a:p>
            <a:pPr eaLnBrk="1" hangingPunct="1"/>
            <a:endParaRPr lang="en-US" altLang="zh-HK" sz="2000"/>
          </a:p>
          <a:p>
            <a:pPr eaLnBrk="1" hangingPunct="1"/>
            <a:r>
              <a:rPr lang="zh-TW" altLang="en-US" sz="2000"/>
              <a:t>目前佐丹奴已經成功執行其多市場和多品牌策略，在</a:t>
            </a:r>
            <a:r>
              <a:rPr lang="en-US" altLang="zh-TW" sz="2000"/>
              <a:t>30</a:t>
            </a:r>
            <a:r>
              <a:rPr lang="zh-TW" altLang="en-US" sz="2000"/>
              <a:t>多個國家經營超過</a:t>
            </a:r>
            <a:r>
              <a:rPr lang="en-US" altLang="zh-TW" sz="2000"/>
              <a:t>2400</a:t>
            </a:r>
            <a:r>
              <a:rPr lang="zh-TW" altLang="en-US" sz="2000"/>
              <a:t>家分店。</a:t>
            </a:r>
            <a:endParaRPr lang="en-US" altLang="en-US" sz="2000"/>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pic>
        <p:nvPicPr>
          <p:cNvPr id="92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648200"/>
            <a:ext cx="3171825" cy="204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TextBox 4"/>
          <p:cNvSpPr txBox="1">
            <a:spLocks noChangeArrowheads="1"/>
          </p:cNvSpPr>
          <p:nvPr/>
        </p:nvSpPr>
        <p:spPr bwMode="auto">
          <a:xfrm>
            <a:off x="684213" y="1447800"/>
            <a:ext cx="7926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a:p>
          <a:p>
            <a:pPr eaLnBrk="1" hangingPunct="1"/>
            <a:endParaRPr lang="en-US" altLang="zh-HK"/>
          </a:p>
        </p:txBody>
      </p:sp>
      <p:sp>
        <p:nvSpPr>
          <p:cNvPr id="9222" name="TextBox 5"/>
          <p:cNvSpPr txBox="1">
            <a:spLocks noChangeArrowheads="1"/>
          </p:cNvSpPr>
          <p:nvPr/>
        </p:nvSpPr>
        <p:spPr bwMode="auto">
          <a:xfrm>
            <a:off x="4684713" y="2876550"/>
            <a:ext cx="4114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2000"/>
              <a:t>屈臣氏是亞洲領先的保健及美容產品零售商，目前在</a:t>
            </a:r>
            <a:r>
              <a:rPr lang="en-US" altLang="zh-TW" sz="2000"/>
              <a:t>12</a:t>
            </a:r>
            <a:r>
              <a:rPr lang="zh-TW" altLang="en-US" sz="2000"/>
              <a:t>個亞洲和歐洲市場經營超過</a:t>
            </a:r>
            <a:r>
              <a:rPr lang="en-US" altLang="zh-TW" sz="2000"/>
              <a:t>4,500</a:t>
            </a:r>
            <a:r>
              <a:rPr lang="zh-TW" altLang="en-US" sz="2000"/>
              <a:t>家分店，包括中國內地、香港、台灣和澳門、新加坡、泰國、馬來西亞、菲律賓、韓國、印尼、土耳其和烏克蘭。</a:t>
            </a:r>
            <a:endParaRPr lang="en-US" altLang="en-US" sz="2000"/>
          </a:p>
        </p:txBody>
      </p:sp>
      <p:sp>
        <p:nvSpPr>
          <p:cNvPr id="2" name="文字方塊 1"/>
          <p:cNvSpPr txBox="1"/>
          <p:nvPr/>
        </p:nvSpPr>
        <p:spPr>
          <a:xfrm>
            <a:off x="312738" y="1312863"/>
            <a:ext cx="8578850" cy="831850"/>
          </a:xfrm>
          <a:prstGeom prst="rect">
            <a:avLst/>
          </a:prstGeom>
          <a:noFill/>
        </p:spPr>
        <p:txBody>
          <a:bodyPr>
            <a:spAutoFit/>
          </a:bodyPr>
          <a:lstStyle/>
          <a:p>
            <a:pPr eaLnBrk="1" fontAlgn="auto" hangingPunct="1">
              <a:spcBef>
                <a:spcPts val="0"/>
              </a:spcBef>
              <a:spcAft>
                <a:spcPts val="600"/>
              </a:spcAft>
              <a:defRPr/>
            </a:pPr>
            <a:r>
              <a:rPr lang="zh-TW" altLang="en-US" sz="2400" b="1" dirty="0">
                <a:solidFill>
                  <a:schemeClr val="tx1">
                    <a:lumMod val="75000"/>
                    <a:lumOff val="25000"/>
                  </a:schemeClr>
                </a:solidFill>
                <a:latin typeface="+mn-lt"/>
              </a:rPr>
              <a:t>你可以在其他國家找到</a:t>
            </a:r>
            <a:r>
              <a:rPr lang="en-US" altLang="zh-HK" sz="2400" b="1" dirty="0">
                <a:solidFill>
                  <a:schemeClr val="tx1">
                    <a:lumMod val="75000"/>
                    <a:lumOff val="25000"/>
                  </a:schemeClr>
                </a:solidFill>
                <a:latin typeface="+mn-lt"/>
              </a:rPr>
              <a:t> (1) </a:t>
            </a:r>
            <a:r>
              <a:rPr lang="zh-TW" altLang="en-US" sz="2400" b="1" dirty="0">
                <a:solidFill>
                  <a:schemeClr val="tx1">
                    <a:lumMod val="75000"/>
                    <a:lumOff val="25000"/>
                  </a:schemeClr>
                </a:solidFill>
                <a:latin typeface="+mn-lt"/>
              </a:rPr>
              <a:t>佐丹奴</a:t>
            </a:r>
            <a:r>
              <a:rPr lang="en-US" altLang="zh-TW" sz="2400" b="1" dirty="0">
                <a:solidFill>
                  <a:schemeClr val="tx1">
                    <a:lumMod val="75000"/>
                    <a:lumOff val="25000"/>
                  </a:schemeClr>
                </a:solidFill>
                <a:latin typeface="+mn-lt"/>
              </a:rPr>
              <a:t> </a:t>
            </a:r>
            <a:r>
              <a:rPr lang="zh-TW" altLang="en-US" sz="2400" b="1" dirty="0">
                <a:solidFill>
                  <a:schemeClr val="tx1">
                    <a:lumMod val="75000"/>
                    <a:lumOff val="25000"/>
                  </a:schemeClr>
                </a:solidFill>
                <a:latin typeface="+mn-lt"/>
              </a:rPr>
              <a:t>和</a:t>
            </a:r>
            <a:r>
              <a:rPr lang="en-US" altLang="zh-HK" sz="2400" b="1" dirty="0">
                <a:solidFill>
                  <a:schemeClr val="tx1">
                    <a:lumMod val="75000"/>
                    <a:lumOff val="25000"/>
                  </a:schemeClr>
                </a:solidFill>
                <a:latin typeface="+mn-lt"/>
              </a:rPr>
              <a:t> (2) </a:t>
            </a:r>
            <a:r>
              <a:rPr lang="zh-TW" altLang="en-US" sz="2400" b="1" dirty="0">
                <a:solidFill>
                  <a:schemeClr val="tx1">
                    <a:lumMod val="75000"/>
                    <a:lumOff val="25000"/>
                  </a:schemeClr>
                </a:solidFill>
                <a:latin typeface="+mn-lt"/>
              </a:rPr>
              <a:t>屈臣氏這兩家公司嗎？</a:t>
            </a:r>
            <a:r>
              <a:rPr lang="zh-TW" altLang="zh-HK" sz="2400" b="1" dirty="0">
                <a:latin typeface="+mn-lt"/>
              </a:rPr>
              <a:t>他們為</a:t>
            </a:r>
            <a:r>
              <a:rPr lang="zh-TW" altLang="en-US" sz="2400" b="1" dirty="0">
                <a:latin typeface="+mn-lt"/>
              </a:rPr>
              <a:t>甚</a:t>
            </a:r>
            <a:r>
              <a:rPr lang="zh-TW" altLang="zh-HK" sz="2400" b="1" dirty="0">
                <a:latin typeface="+mn-lt"/>
              </a:rPr>
              <a:t>麼在世界</a:t>
            </a:r>
            <a:r>
              <a:rPr lang="zh-TW" altLang="en-US" sz="2400" b="1" dirty="0">
                <a:latin typeface="+mn-lt"/>
              </a:rPr>
              <a:t>各</a:t>
            </a:r>
            <a:r>
              <a:rPr lang="zh-TW" altLang="zh-HK" sz="2400" b="1" dirty="0">
                <a:latin typeface="+mn-lt"/>
              </a:rPr>
              <a:t>地設立幾千家</a:t>
            </a:r>
            <a:r>
              <a:rPr lang="zh-TW" altLang="en-US" sz="2400" b="1" dirty="0">
                <a:latin typeface="+mn-lt"/>
              </a:rPr>
              <a:t>分</a:t>
            </a:r>
            <a:r>
              <a:rPr lang="zh-TW" altLang="zh-HK" sz="2400" b="1" dirty="0">
                <a:latin typeface="+mn-lt"/>
              </a:rPr>
              <a:t>店？</a:t>
            </a:r>
            <a:endParaRPr lang="zh-HK" altLang="en-US" sz="2400" b="1" dirty="0">
              <a:solidFill>
                <a:schemeClr val="tx1">
                  <a:lumMod val="75000"/>
                  <a:lumOff val="25000"/>
                </a:schemeClr>
              </a:solidFill>
              <a:latin typeface="+mn-lt"/>
            </a:endParaRPr>
          </a:p>
        </p:txBody>
      </p:sp>
      <p:pic>
        <p:nvPicPr>
          <p:cNvPr id="9224" name="Picture 4" descr="http://www.giordano.com/Images/LargeLogo/GI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5853113"/>
            <a:ext cx="2209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6"/>
          <p:cNvSpPr/>
          <p:nvPr/>
        </p:nvSpPr>
        <p:spPr>
          <a:xfrm>
            <a:off x="3525838" y="5716588"/>
            <a:ext cx="2058987" cy="962025"/>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p:nvPr/>
        </p:nvSpPr>
        <p:spPr>
          <a:xfrm>
            <a:off x="3709988" y="5857875"/>
            <a:ext cx="1874837" cy="64611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2">
                    <a:lumMod val="10000"/>
                  </a:schemeClr>
                </a:solidFill>
                <a:latin typeface="+mn-lt"/>
              </a:rPr>
              <a:t>尋找他們的全球足印！</a:t>
            </a:r>
            <a:endParaRPr lang="en-US" b="1" dirty="0">
              <a:solidFill>
                <a:schemeClr val="bg2">
                  <a:lumMod val="10000"/>
                </a:schemeClr>
              </a:solidFill>
              <a:latin typeface="+mn-lt"/>
            </a:endParaRPr>
          </a:p>
        </p:txBody>
      </p:sp>
      <p:pic>
        <p:nvPicPr>
          <p:cNvPr id="922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46227">
            <a:off x="5514975" y="5435600"/>
            <a:ext cx="409575" cy="75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50986" flipH="1">
            <a:off x="5969000" y="5861050"/>
            <a:ext cx="442913" cy="84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229" name="群組 15"/>
          <p:cNvGrpSpPr>
            <a:grpSpLocks/>
          </p:cNvGrpSpPr>
          <p:nvPr/>
        </p:nvGrpSpPr>
        <p:grpSpPr bwMode="auto">
          <a:xfrm>
            <a:off x="122238" y="230188"/>
            <a:ext cx="9097962" cy="1065212"/>
            <a:chOff x="0" y="0"/>
            <a:chExt cx="8822779" cy="1218009"/>
          </a:xfrm>
        </p:grpSpPr>
        <p:sp>
          <p:nvSpPr>
            <p:cNvPr id="17" name="圓角矩形 16"/>
            <p:cNvSpPr/>
            <p:nvPr/>
          </p:nvSpPr>
          <p:spPr>
            <a:xfrm>
              <a:off x="0" y="0"/>
              <a:ext cx="8654976" cy="1218009"/>
            </a:xfrm>
            <a:prstGeom prst="roundRect">
              <a:avLst/>
            </a:prstGeom>
            <a:solidFill>
              <a:schemeClr val="bg1">
                <a:lumMod val="65000"/>
                <a:alpha val="89804"/>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sp>
        <p:sp>
          <p:nvSpPr>
            <p:cNvPr id="18" name="圓角矩形 4"/>
            <p:cNvSpPr/>
            <p:nvPr/>
          </p:nvSpPr>
          <p:spPr>
            <a:xfrm>
              <a:off x="60039" y="59902"/>
              <a:ext cx="8762740" cy="92939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eaLnBrk="1" fontAlgn="auto" hangingPunct="1">
                <a:spcBef>
                  <a:spcPts val="0"/>
                </a:spcBef>
                <a:spcAft>
                  <a:spcPts val="0"/>
                </a:spcAft>
                <a:defRPr/>
              </a:pPr>
              <a:r>
                <a:rPr lang="zh-TW" altLang="en-US" sz="3200" b="1" dirty="0">
                  <a:solidFill>
                    <a:schemeClr val="tx1">
                      <a:lumMod val="75000"/>
                      <a:lumOff val="25000"/>
                    </a:schemeClr>
                  </a:solidFill>
                </a:rPr>
                <a:t>課堂活動 </a:t>
              </a:r>
              <a:r>
                <a:rPr lang="en-US" altLang="zh-HK" sz="3200" b="1" dirty="0">
                  <a:solidFill>
                    <a:schemeClr val="tx1">
                      <a:lumMod val="75000"/>
                      <a:lumOff val="25000"/>
                    </a:schemeClr>
                  </a:solidFill>
                </a:rPr>
                <a:t>(9) – </a:t>
              </a:r>
              <a:r>
                <a:rPr lang="zh-TW" altLang="en-US" sz="2800" b="1" dirty="0">
                  <a:solidFill>
                    <a:schemeClr val="tx1">
                      <a:lumMod val="75000"/>
                      <a:lumOff val="25000"/>
                    </a:schemeClr>
                  </a:solidFill>
                </a:rPr>
                <a:t>第 </a:t>
              </a:r>
              <a:r>
                <a:rPr lang="en-GB" altLang="zh-TW" sz="2800" b="1" dirty="0">
                  <a:solidFill>
                    <a:schemeClr val="tx1">
                      <a:lumMod val="75000"/>
                      <a:lumOff val="25000"/>
                    </a:schemeClr>
                  </a:solidFill>
                </a:rPr>
                <a:t>I </a:t>
              </a:r>
              <a:r>
                <a:rPr lang="zh-TW" altLang="en-US" sz="2800" b="1" dirty="0">
                  <a:solidFill>
                    <a:schemeClr val="tx1">
                      <a:lumMod val="75000"/>
                      <a:lumOff val="25000"/>
                    </a:schemeClr>
                  </a:solidFill>
                </a:rPr>
                <a:t>部分</a:t>
              </a:r>
              <a:r>
                <a:rPr lang="en-US" altLang="zh-HK" sz="2800" b="1" dirty="0">
                  <a:solidFill>
                    <a:schemeClr val="tx1">
                      <a:lumMod val="75000"/>
                      <a:lumOff val="25000"/>
                    </a:schemeClr>
                  </a:solidFill>
                </a:rPr>
                <a:t> </a:t>
              </a:r>
              <a:r>
                <a:rPr lang="zh-TW" altLang="en-US" sz="2800" b="1" dirty="0">
                  <a:solidFill>
                    <a:schemeClr val="tx1">
                      <a:lumMod val="75000"/>
                      <a:lumOff val="25000"/>
                    </a:schemeClr>
                  </a:solidFill>
                </a:rPr>
                <a:t>全球一體化的正面影響</a:t>
              </a:r>
              <a:r>
                <a:rPr lang="en-US" altLang="zh-HK" sz="2800" b="1" dirty="0">
                  <a:solidFill>
                    <a:schemeClr val="tx1">
                      <a:lumMod val="75000"/>
                      <a:lumOff val="25000"/>
                    </a:schemeClr>
                  </a:solidFill>
                </a:rPr>
                <a:t> </a:t>
              </a:r>
              <a:endParaRPr lang="zh-HK" altLang="en-US" sz="2800"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11266" name="Rectangle 4"/>
          <p:cNvSpPr>
            <a:spLocks noChangeArrowheads="1"/>
          </p:cNvSpPr>
          <p:nvPr/>
        </p:nvSpPr>
        <p:spPr bwMode="auto">
          <a:xfrm>
            <a:off x="684213" y="161925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11267" name="文字方塊 1"/>
          <p:cNvSpPr txBox="1">
            <a:spLocks noChangeArrowheads="1"/>
          </p:cNvSpPr>
          <p:nvPr/>
        </p:nvSpPr>
        <p:spPr bwMode="auto">
          <a:xfrm>
            <a:off x="214313" y="1519238"/>
            <a:ext cx="8610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2800" b="1"/>
              <a:t>為甚麼</a:t>
            </a:r>
            <a:r>
              <a:rPr lang="zh-CN" altLang="en-US" sz="2800" b="1"/>
              <a:t> </a:t>
            </a:r>
            <a:r>
              <a:rPr lang="en-US" altLang="zh-TW" sz="2800" b="1"/>
              <a:t>H&amp;M</a:t>
            </a:r>
            <a:r>
              <a:rPr lang="zh-CN" altLang="en-US" sz="2800" b="1"/>
              <a:t> </a:t>
            </a:r>
            <a:r>
              <a:rPr lang="zh-TW" altLang="en-US" sz="2800" b="1"/>
              <a:t>和</a:t>
            </a:r>
            <a:r>
              <a:rPr lang="zh-CN" altLang="en-US" sz="2800" b="1"/>
              <a:t> </a:t>
            </a:r>
            <a:r>
              <a:rPr lang="en-US" altLang="zh-TW" sz="2800" b="1"/>
              <a:t>Zara</a:t>
            </a:r>
            <a:r>
              <a:rPr lang="zh-CN" altLang="en-US" sz="2800" b="1"/>
              <a:t> </a:t>
            </a:r>
            <a:r>
              <a:rPr lang="zh-TW" altLang="en-US" sz="2800" b="1"/>
              <a:t>在孟加拉聘請工人製造衣服？</a:t>
            </a:r>
            <a:endParaRPr lang="zh-HK" altLang="en-US" sz="2800" b="1"/>
          </a:p>
        </p:txBody>
      </p:sp>
      <p:pic>
        <p:nvPicPr>
          <p:cNvPr id="11268" name="Picture 7" descr="https://sp.yimg.com/xj/th?id=OIP.Me61881f6deb696d5e497f0f2bedb9679o0&amp;pid=15.1&amp;P=0&amp;w=223&amp;h=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725" y="2473325"/>
            <a:ext cx="258603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105150"/>
            <a:ext cx="2857500" cy="174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5" descr="https://sp.yimg.com/xj/th?id=OIP.M10d75c61658bb49adbbddca5ed718690o0&amp;pid=15.1&amp;P=0&amp;w=222&amp;h=1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298950"/>
            <a:ext cx="274161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descr="H&amp;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0288" y="2863850"/>
            <a:ext cx="15398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4" descr="https://sp.yimg.com/xj/th?id=OIP.M0599e52519d02cf61fc419a3e2e03f3ao0&amp;pid=15.1&amp;P=0&amp;w=261&amp;h=18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792663"/>
            <a:ext cx="24860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3" name="群組 13"/>
          <p:cNvGrpSpPr>
            <a:grpSpLocks/>
          </p:cNvGrpSpPr>
          <p:nvPr/>
        </p:nvGrpSpPr>
        <p:grpSpPr bwMode="auto">
          <a:xfrm>
            <a:off x="122238" y="230188"/>
            <a:ext cx="9097962" cy="1065212"/>
            <a:chOff x="0" y="0"/>
            <a:chExt cx="8822779" cy="1218009"/>
          </a:xfrm>
        </p:grpSpPr>
        <p:sp>
          <p:nvSpPr>
            <p:cNvPr id="15" name="圓角矩形 14"/>
            <p:cNvSpPr/>
            <p:nvPr/>
          </p:nvSpPr>
          <p:spPr>
            <a:xfrm>
              <a:off x="0" y="0"/>
              <a:ext cx="8654976" cy="1218009"/>
            </a:xfrm>
            <a:prstGeom prst="roundRect">
              <a:avLst/>
            </a:prstGeom>
            <a:solidFill>
              <a:schemeClr val="bg1">
                <a:lumMod val="65000"/>
                <a:alpha val="89804"/>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sp>
        <p:sp>
          <p:nvSpPr>
            <p:cNvPr id="16" name="圓角矩形 4"/>
            <p:cNvSpPr/>
            <p:nvPr/>
          </p:nvSpPr>
          <p:spPr>
            <a:xfrm>
              <a:off x="60039" y="59902"/>
              <a:ext cx="8762740" cy="92939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lvl1pPr defTabSz="1244600">
                <a:defRPr>
                  <a:solidFill>
                    <a:schemeClr val="tx1"/>
                  </a:solidFill>
                  <a:latin typeface="Calibri" panose="020F0502020204030204" pitchFamily="34" charset="0"/>
                </a:defRPr>
              </a:lvl1pPr>
              <a:lvl2pPr marL="742950" indent="-285750" defTabSz="1244600">
                <a:defRPr>
                  <a:solidFill>
                    <a:schemeClr val="tx1"/>
                  </a:solidFill>
                  <a:latin typeface="Calibri" panose="020F0502020204030204" pitchFamily="34" charset="0"/>
                </a:defRPr>
              </a:lvl2pPr>
              <a:lvl3pPr marL="1143000" indent="-228600" defTabSz="1244600">
                <a:defRPr>
                  <a:solidFill>
                    <a:schemeClr val="tx1"/>
                  </a:solidFill>
                  <a:latin typeface="Calibri" panose="020F0502020204030204" pitchFamily="34" charset="0"/>
                </a:defRPr>
              </a:lvl3pPr>
              <a:lvl4pPr marL="1600200" indent="-228600" defTabSz="1244600">
                <a:defRPr>
                  <a:solidFill>
                    <a:schemeClr val="tx1"/>
                  </a:solidFill>
                  <a:latin typeface="Calibri" panose="020F0502020204030204" pitchFamily="34" charset="0"/>
                </a:defRPr>
              </a:lvl4pPr>
              <a:lvl5pPr marL="2057400" indent="-228600" defTabSz="1244600">
                <a:defRPr>
                  <a:solidFill>
                    <a:schemeClr val="tx1"/>
                  </a:solidFill>
                  <a:latin typeface="Calibri" panose="020F0502020204030204" pitchFamily="34" charset="0"/>
                </a:defRPr>
              </a:lvl5pPr>
              <a:lvl6pPr marL="2514600" indent="-228600" defTabSz="1244600" fontAlgn="base">
                <a:spcBef>
                  <a:spcPct val="0"/>
                </a:spcBef>
                <a:spcAft>
                  <a:spcPct val="0"/>
                </a:spcAft>
                <a:defRPr>
                  <a:solidFill>
                    <a:schemeClr val="tx1"/>
                  </a:solidFill>
                  <a:latin typeface="Calibri" panose="020F0502020204030204" pitchFamily="34" charset="0"/>
                </a:defRPr>
              </a:lvl6pPr>
              <a:lvl7pPr marL="2971800" indent="-228600" defTabSz="1244600" fontAlgn="base">
                <a:spcBef>
                  <a:spcPct val="0"/>
                </a:spcBef>
                <a:spcAft>
                  <a:spcPct val="0"/>
                </a:spcAft>
                <a:defRPr>
                  <a:solidFill>
                    <a:schemeClr val="tx1"/>
                  </a:solidFill>
                  <a:latin typeface="Calibri" panose="020F0502020204030204" pitchFamily="34" charset="0"/>
                </a:defRPr>
              </a:lvl7pPr>
              <a:lvl8pPr marL="3429000" indent="-228600" defTabSz="1244600" fontAlgn="base">
                <a:spcBef>
                  <a:spcPct val="0"/>
                </a:spcBef>
                <a:spcAft>
                  <a:spcPct val="0"/>
                </a:spcAft>
                <a:defRPr>
                  <a:solidFill>
                    <a:schemeClr val="tx1"/>
                  </a:solidFill>
                  <a:latin typeface="Calibri" panose="020F0502020204030204" pitchFamily="34" charset="0"/>
                </a:defRPr>
              </a:lvl8pPr>
              <a:lvl9pPr marL="3886200" indent="-228600" defTabSz="1244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ct val="35000"/>
                </a:spcAft>
              </a:pPr>
              <a:endParaRPr lang="en-US" altLang="zh-HK" sz="2800" b="1">
                <a:solidFill>
                  <a:srgbClr val="FFFFFF"/>
                </a:solidFill>
              </a:endParaRPr>
            </a:p>
            <a:p>
              <a:pPr eaLnBrk="1" hangingPunct="1">
                <a:lnSpc>
                  <a:spcPts val="3500"/>
                </a:lnSpc>
                <a:spcAft>
                  <a:spcPct val="35000"/>
                </a:spcAft>
              </a:pPr>
              <a:r>
                <a:rPr lang="zh-TW" altLang="en-US" sz="3200" b="1">
                  <a:solidFill>
                    <a:srgbClr val="404040"/>
                  </a:solidFill>
                </a:rPr>
                <a:t>課堂活動 </a:t>
              </a:r>
              <a:r>
                <a:rPr lang="en-US" altLang="zh-HK" sz="3200" b="1">
                  <a:solidFill>
                    <a:srgbClr val="404040"/>
                  </a:solidFill>
                </a:rPr>
                <a:t>(9) – </a:t>
              </a:r>
              <a:r>
                <a:rPr lang="zh-TW" altLang="en-US" sz="2800" b="1">
                  <a:solidFill>
                    <a:srgbClr val="404040"/>
                  </a:solidFill>
                </a:rPr>
                <a:t>第 </a:t>
              </a:r>
              <a:r>
                <a:rPr lang="en-GB" altLang="zh-TW" sz="2800" b="1">
                  <a:solidFill>
                    <a:srgbClr val="404040"/>
                  </a:solidFill>
                </a:rPr>
                <a:t>I </a:t>
              </a:r>
              <a:r>
                <a:rPr lang="zh-TW" altLang="en-US" sz="2800" b="1">
                  <a:solidFill>
                    <a:srgbClr val="404040"/>
                  </a:solidFill>
                </a:rPr>
                <a:t>部分</a:t>
              </a:r>
              <a:r>
                <a:rPr lang="en-US" altLang="zh-HK" sz="2800" b="1">
                  <a:solidFill>
                    <a:srgbClr val="404040"/>
                  </a:solidFill>
                </a:rPr>
                <a:t> </a:t>
              </a:r>
              <a:r>
                <a:rPr lang="zh-TW" altLang="en-US" sz="2800" b="1">
                  <a:solidFill>
                    <a:srgbClr val="404040"/>
                  </a:solidFill>
                </a:rPr>
                <a:t>全球一體化的正面影響</a:t>
              </a:r>
              <a:r>
                <a:rPr lang="en-US" altLang="zh-HK" sz="2800" b="1">
                  <a:solidFill>
                    <a:srgbClr val="404040"/>
                  </a:solidFill>
                </a:rPr>
                <a:t> </a:t>
              </a:r>
              <a:r>
                <a:rPr lang="en-US" altLang="en-US" sz="3200" b="1">
                  <a:solidFill>
                    <a:srgbClr val="404040"/>
                  </a:solidFill>
                </a:rPr>
                <a:t/>
              </a:r>
              <a:br>
                <a:rPr lang="en-US" altLang="en-US" sz="3200" b="1">
                  <a:solidFill>
                    <a:srgbClr val="404040"/>
                  </a:solidFill>
                </a:rPr>
              </a:br>
              <a:endParaRPr lang="en-US" altLang="en-US" sz="3200">
                <a:solidFill>
                  <a:srgbClr val="404040"/>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ontent Placeholder 2"/>
          <p:cNvSpPr>
            <a:spLocks noGrp="1" noChangeArrowheads="1"/>
          </p:cNvSpPr>
          <p:nvPr>
            <p:ph idx="1"/>
          </p:nvPr>
        </p:nvSpPr>
        <p:spPr/>
        <p:txBody>
          <a:bodyPr/>
          <a:lstStyle/>
          <a:p>
            <a:endParaRPr lang="en-US" altLang="zh-HK"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533400"/>
            <a:ext cx="2678113" cy="252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2" descr="http://about.hm.com/content/dam/hm/about/images/en/Editorial%20images/Sustainability/Commitments/working-conditions-II_4x3.jpg/_jcr_content/renditions/cq5dam.web.415.3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638" y="3803650"/>
            <a:ext cx="22193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H&amp;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334000"/>
            <a:ext cx="1295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橢圓形圖說文字 5"/>
          <p:cNvSpPr/>
          <p:nvPr/>
        </p:nvSpPr>
        <p:spPr>
          <a:xfrm>
            <a:off x="152400" y="192088"/>
            <a:ext cx="6781800" cy="5029200"/>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ltLang="zh-HK" sz="2000" dirty="0">
              <a:solidFill>
                <a:schemeClr val="tx1"/>
              </a:solidFill>
            </a:endParaRPr>
          </a:p>
          <a:p>
            <a:pPr eaLnBrk="1" fontAlgn="auto" hangingPunct="1">
              <a:spcBef>
                <a:spcPts val="0"/>
              </a:spcBef>
              <a:spcAft>
                <a:spcPts val="0"/>
              </a:spcAft>
              <a:defRPr/>
            </a:pPr>
            <a:endParaRPr lang="en-US" altLang="zh-HK" sz="2000" dirty="0">
              <a:solidFill>
                <a:schemeClr val="tx1"/>
              </a:solidFill>
            </a:endParaRPr>
          </a:p>
          <a:p>
            <a:pPr eaLnBrk="1" fontAlgn="auto" hangingPunct="1">
              <a:spcBef>
                <a:spcPts val="0"/>
              </a:spcBef>
              <a:spcAft>
                <a:spcPts val="0"/>
              </a:spcAft>
              <a:defRPr/>
            </a:pPr>
            <a:endParaRPr lang="en-US" altLang="zh-HK" sz="2000" dirty="0">
              <a:solidFill>
                <a:schemeClr val="tx1"/>
              </a:solidFill>
            </a:endParaRPr>
          </a:p>
        </p:txBody>
      </p:sp>
      <p:sp>
        <p:nvSpPr>
          <p:cNvPr id="13318" name="文字方塊 6"/>
          <p:cNvSpPr txBox="1">
            <a:spLocks noChangeArrowheads="1"/>
          </p:cNvSpPr>
          <p:nvPr/>
        </p:nvSpPr>
        <p:spPr bwMode="auto">
          <a:xfrm>
            <a:off x="750888" y="1219200"/>
            <a:ext cx="56388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00"/>
              </a:lnSpc>
            </a:pPr>
            <a:r>
              <a:rPr lang="zh-TW" altLang="en-US" sz="2500"/>
              <a:t>許多產品都是在全球最貧窮的國家生產</a:t>
            </a:r>
            <a:r>
              <a:rPr lang="en-US" altLang="zh-TW" sz="2500"/>
              <a:t>……</a:t>
            </a:r>
            <a:r>
              <a:rPr lang="zh-TW" altLang="en-US" sz="2500"/>
              <a:t>服裝行業可創造數百萬就業機會，所以這往往是發展中國家漸變興旺的第一步。孟加拉是我們最重要的生產市場之一。看看我們可如何支持該國的發展，提高當地人們的生活水平。</a:t>
            </a:r>
            <a:endParaRPr lang="en-US" altLang="zh-HK" sz="2500"/>
          </a:p>
        </p:txBody>
      </p:sp>
      <p:pic>
        <p:nvPicPr>
          <p:cNvPr id="13319" name="Picture 9" descr="http://about.hm.com/content/dam/hm/about/images/en/Editorial%20images/Sustainability/Commitments/Fair_Living_Wage_3x4.jpg/_jcr_content/renditions/cq5dam.web.415.3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3300" y="4668838"/>
            <a:ext cx="1831975"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15362"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15363" name="文字方塊 1"/>
          <p:cNvSpPr txBox="1">
            <a:spLocks noChangeArrowheads="1"/>
          </p:cNvSpPr>
          <p:nvPr/>
        </p:nvSpPr>
        <p:spPr bwMode="auto">
          <a:xfrm>
            <a:off x="417513" y="1524000"/>
            <a:ext cx="8878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2800" b="1"/>
              <a:t>全球一體化對信息和資金流有甚麼影響？</a:t>
            </a:r>
            <a:endParaRPr lang="zh-HK" altLang="en-US" sz="2800" b="1"/>
          </a:p>
        </p:txBody>
      </p:sp>
      <p:sp>
        <p:nvSpPr>
          <p:cNvPr id="4" name="矩形 3"/>
          <p:cNvSpPr/>
          <p:nvPr/>
        </p:nvSpPr>
        <p:spPr>
          <a:xfrm>
            <a:off x="4237038" y="2286000"/>
            <a:ext cx="4646612" cy="2678113"/>
          </a:xfrm>
          <a:prstGeom prst="rect">
            <a:avLst/>
          </a:prstGeom>
          <a:solidFill>
            <a:schemeClr val="accent2">
              <a:lumMod val="20000"/>
              <a:lumOff val="80000"/>
            </a:schemeClr>
          </a:solidFill>
        </p:spPr>
        <p:txBody>
          <a:bodyPr>
            <a:spAutoFit/>
          </a:bodyPr>
          <a:lstStyle/>
          <a:p>
            <a:pPr marL="342900" indent="-342900" eaLnBrk="1" fontAlgn="auto" hangingPunct="1">
              <a:spcBef>
                <a:spcPts val="0"/>
              </a:spcBef>
              <a:spcAft>
                <a:spcPts val="0"/>
              </a:spcAft>
              <a:buFont typeface="Wingdings" pitchFamily="2" charset="2"/>
              <a:buChar char="ü"/>
              <a:defRPr/>
            </a:pPr>
            <a:r>
              <a:rPr lang="zh-TW" altLang="en-US" sz="2800" b="1" dirty="0">
                <a:latin typeface="+mn-lt"/>
              </a:rPr>
              <a:t>互聯網和移動通訊技術使</a:t>
            </a:r>
            <a:r>
              <a:rPr lang="zh-CN" altLang="en-US" sz="2800" b="1" dirty="0">
                <a:latin typeface="+mn-lt"/>
              </a:rPr>
              <a:t>身處</a:t>
            </a:r>
            <a:r>
              <a:rPr lang="zh-TW" altLang="en-US" sz="2800" b="1" dirty="0">
                <a:latin typeface="+mn-lt"/>
              </a:rPr>
              <a:t>不同國家的人有更好的交流。</a:t>
            </a:r>
          </a:p>
          <a:p>
            <a:pPr marL="342900" indent="-342900" eaLnBrk="1" fontAlgn="auto" hangingPunct="1">
              <a:spcBef>
                <a:spcPts val="0"/>
              </a:spcBef>
              <a:spcAft>
                <a:spcPts val="0"/>
              </a:spcAft>
              <a:buFont typeface="Wingdings" pitchFamily="2" charset="2"/>
              <a:buChar char="ü"/>
              <a:defRPr/>
            </a:pPr>
            <a:endParaRPr lang="en-GB" altLang="zh-HK" sz="2800" b="1" dirty="0">
              <a:latin typeface="+mn-lt"/>
            </a:endParaRPr>
          </a:p>
          <a:p>
            <a:pPr marL="342900" indent="-342900" eaLnBrk="1" fontAlgn="auto" hangingPunct="1">
              <a:spcBef>
                <a:spcPts val="0"/>
              </a:spcBef>
              <a:spcAft>
                <a:spcPts val="0"/>
              </a:spcAft>
              <a:buFont typeface="Wingdings" pitchFamily="2" charset="2"/>
              <a:buChar char="ü"/>
              <a:defRPr/>
            </a:pPr>
            <a:r>
              <a:rPr lang="zh-TW" altLang="en-US" sz="2800" b="1" dirty="0">
                <a:latin typeface="+mn-lt"/>
              </a:rPr>
              <a:t>國際金融機構也有利資金的快速流動。</a:t>
            </a:r>
            <a:endParaRPr lang="en-US" altLang="zh-HK" sz="2400" b="1" dirty="0">
              <a:latin typeface="+mn-lt"/>
            </a:endParaRPr>
          </a:p>
        </p:txBody>
      </p:sp>
      <p:pic>
        <p:nvPicPr>
          <p:cNvPr id="15365" name="Picture 4" descr="https://sp.yimg.com/xj/th?id=OIP.M316885ee1a8da139e37f0b018e0bce80H0&amp;pid=15.1&amp;P=0&amp;w=213&amp;h=1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2478088"/>
            <a:ext cx="27511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https://sp.yimg.com/xj/th?id=OIP.Md3bd0f497ebcd8b155b2cb9d42f2b14ao0&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 y="4378325"/>
            <a:ext cx="2857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7" name="群組 9"/>
          <p:cNvGrpSpPr>
            <a:grpSpLocks/>
          </p:cNvGrpSpPr>
          <p:nvPr/>
        </p:nvGrpSpPr>
        <p:grpSpPr bwMode="auto">
          <a:xfrm>
            <a:off x="122238" y="230188"/>
            <a:ext cx="9097962" cy="1065212"/>
            <a:chOff x="0" y="0"/>
            <a:chExt cx="8822779" cy="1218009"/>
          </a:xfrm>
        </p:grpSpPr>
        <p:sp>
          <p:nvSpPr>
            <p:cNvPr id="11" name="圓角矩形 10"/>
            <p:cNvSpPr/>
            <p:nvPr/>
          </p:nvSpPr>
          <p:spPr>
            <a:xfrm>
              <a:off x="0" y="0"/>
              <a:ext cx="8654976" cy="1218009"/>
            </a:xfrm>
            <a:prstGeom prst="roundRect">
              <a:avLst/>
            </a:prstGeom>
            <a:solidFill>
              <a:schemeClr val="bg1">
                <a:lumMod val="65000"/>
                <a:alpha val="89804"/>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sp>
        <p:sp>
          <p:nvSpPr>
            <p:cNvPr id="12" name="圓角矩形 4"/>
            <p:cNvSpPr/>
            <p:nvPr/>
          </p:nvSpPr>
          <p:spPr>
            <a:xfrm>
              <a:off x="60039" y="59902"/>
              <a:ext cx="8762740" cy="92939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lvl1pPr defTabSz="1244600">
                <a:defRPr>
                  <a:solidFill>
                    <a:schemeClr val="tx1"/>
                  </a:solidFill>
                  <a:latin typeface="Calibri" panose="020F0502020204030204" pitchFamily="34" charset="0"/>
                </a:defRPr>
              </a:lvl1pPr>
              <a:lvl2pPr marL="742950" indent="-285750" defTabSz="1244600">
                <a:defRPr>
                  <a:solidFill>
                    <a:schemeClr val="tx1"/>
                  </a:solidFill>
                  <a:latin typeface="Calibri" panose="020F0502020204030204" pitchFamily="34" charset="0"/>
                </a:defRPr>
              </a:lvl2pPr>
              <a:lvl3pPr marL="1143000" indent="-228600" defTabSz="1244600">
                <a:defRPr>
                  <a:solidFill>
                    <a:schemeClr val="tx1"/>
                  </a:solidFill>
                  <a:latin typeface="Calibri" panose="020F0502020204030204" pitchFamily="34" charset="0"/>
                </a:defRPr>
              </a:lvl3pPr>
              <a:lvl4pPr marL="1600200" indent="-228600" defTabSz="1244600">
                <a:defRPr>
                  <a:solidFill>
                    <a:schemeClr val="tx1"/>
                  </a:solidFill>
                  <a:latin typeface="Calibri" panose="020F0502020204030204" pitchFamily="34" charset="0"/>
                </a:defRPr>
              </a:lvl4pPr>
              <a:lvl5pPr marL="2057400" indent="-228600" defTabSz="1244600">
                <a:defRPr>
                  <a:solidFill>
                    <a:schemeClr val="tx1"/>
                  </a:solidFill>
                  <a:latin typeface="Calibri" panose="020F0502020204030204" pitchFamily="34" charset="0"/>
                </a:defRPr>
              </a:lvl5pPr>
              <a:lvl6pPr marL="2514600" indent="-228600" defTabSz="1244600" fontAlgn="base">
                <a:spcBef>
                  <a:spcPct val="0"/>
                </a:spcBef>
                <a:spcAft>
                  <a:spcPct val="0"/>
                </a:spcAft>
                <a:defRPr>
                  <a:solidFill>
                    <a:schemeClr val="tx1"/>
                  </a:solidFill>
                  <a:latin typeface="Calibri" panose="020F0502020204030204" pitchFamily="34" charset="0"/>
                </a:defRPr>
              </a:lvl6pPr>
              <a:lvl7pPr marL="2971800" indent="-228600" defTabSz="1244600" fontAlgn="base">
                <a:spcBef>
                  <a:spcPct val="0"/>
                </a:spcBef>
                <a:spcAft>
                  <a:spcPct val="0"/>
                </a:spcAft>
                <a:defRPr>
                  <a:solidFill>
                    <a:schemeClr val="tx1"/>
                  </a:solidFill>
                  <a:latin typeface="Calibri" panose="020F0502020204030204" pitchFamily="34" charset="0"/>
                </a:defRPr>
              </a:lvl7pPr>
              <a:lvl8pPr marL="3429000" indent="-228600" defTabSz="1244600" fontAlgn="base">
                <a:spcBef>
                  <a:spcPct val="0"/>
                </a:spcBef>
                <a:spcAft>
                  <a:spcPct val="0"/>
                </a:spcAft>
                <a:defRPr>
                  <a:solidFill>
                    <a:schemeClr val="tx1"/>
                  </a:solidFill>
                  <a:latin typeface="Calibri" panose="020F0502020204030204" pitchFamily="34" charset="0"/>
                </a:defRPr>
              </a:lvl8pPr>
              <a:lvl9pPr marL="3886200" indent="-228600" defTabSz="1244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ct val="35000"/>
                </a:spcAft>
              </a:pPr>
              <a:endParaRPr lang="en-US" altLang="zh-HK" sz="2800" b="1">
                <a:solidFill>
                  <a:srgbClr val="FFFFFF"/>
                </a:solidFill>
              </a:endParaRPr>
            </a:p>
            <a:p>
              <a:pPr eaLnBrk="1" hangingPunct="1">
                <a:lnSpc>
                  <a:spcPts val="3500"/>
                </a:lnSpc>
                <a:spcAft>
                  <a:spcPct val="35000"/>
                </a:spcAft>
              </a:pPr>
              <a:r>
                <a:rPr lang="zh-TW" altLang="en-US" sz="3200" b="1">
                  <a:solidFill>
                    <a:srgbClr val="404040"/>
                  </a:solidFill>
                </a:rPr>
                <a:t>課堂活動 </a:t>
              </a:r>
              <a:r>
                <a:rPr lang="en-US" altLang="zh-HK" sz="3200" b="1">
                  <a:solidFill>
                    <a:srgbClr val="404040"/>
                  </a:solidFill>
                </a:rPr>
                <a:t>(9) – </a:t>
              </a:r>
              <a:r>
                <a:rPr lang="zh-TW" altLang="en-US" sz="2800" b="1">
                  <a:solidFill>
                    <a:srgbClr val="404040"/>
                  </a:solidFill>
                </a:rPr>
                <a:t>第</a:t>
              </a:r>
              <a:r>
                <a:rPr lang="en-GB" altLang="zh-TW" sz="2800" b="1">
                  <a:solidFill>
                    <a:srgbClr val="404040"/>
                  </a:solidFill>
                </a:rPr>
                <a:t>I</a:t>
              </a:r>
              <a:r>
                <a:rPr lang="zh-TW" altLang="en-US" sz="2800" b="1">
                  <a:solidFill>
                    <a:srgbClr val="404040"/>
                  </a:solidFill>
                </a:rPr>
                <a:t>部分</a:t>
              </a:r>
              <a:r>
                <a:rPr lang="en-US" altLang="zh-HK" sz="2800" b="1">
                  <a:solidFill>
                    <a:srgbClr val="404040"/>
                  </a:solidFill>
                </a:rPr>
                <a:t> </a:t>
              </a:r>
              <a:r>
                <a:rPr lang="zh-TW" altLang="en-US" sz="2800" b="1">
                  <a:solidFill>
                    <a:srgbClr val="404040"/>
                  </a:solidFill>
                </a:rPr>
                <a:t>全球一體化的正面影響</a:t>
              </a:r>
              <a:r>
                <a:rPr lang="en-US" altLang="zh-HK" sz="2800" b="1">
                  <a:solidFill>
                    <a:srgbClr val="404040"/>
                  </a:solidFill>
                </a:rPr>
                <a:t> </a:t>
              </a:r>
              <a:r>
                <a:rPr lang="en-US" altLang="en-US" sz="3200" b="1">
                  <a:solidFill>
                    <a:srgbClr val="404040"/>
                  </a:solidFill>
                </a:rPr>
                <a:t/>
              </a:r>
              <a:br>
                <a:rPr lang="en-US" altLang="en-US" sz="3200" b="1">
                  <a:solidFill>
                    <a:srgbClr val="404040"/>
                  </a:solidFill>
                </a:rPr>
              </a:br>
              <a:endParaRPr lang="en-US" altLang="en-US" sz="3200">
                <a:solidFill>
                  <a:srgbClr val="404040"/>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1"/>
          </p:nvPr>
        </p:nvSpPr>
        <p:spPr>
          <a:xfrm>
            <a:off x="381000" y="1600200"/>
            <a:ext cx="8153400" cy="4525963"/>
          </a:xfrm>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17410"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6" name="Diagram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511300"/>
            <a:ext cx="8064500" cy="4737100"/>
          </a:xfrm>
          <a:prstGeom prst="rect">
            <a:avLst/>
          </a:prstGeom>
          <a:noFill/>
          <a:extLst>
            <a:ext uri="{909E8E84-426E-40DD-AFC4-6F175D3DCCD1}">
              <a14:hiddenFill xmlns:a14="http://schemas.microsoft.com/office/drawing/2010/main">
                <a:solidFill>
                  <a:srgbClr val="FFFFFF"/>
                </a:solidFill>
              </a14:hiddenFill>
            </a:ext>
          </a:extLst>
        </p:spPr>
      </p:pic>
      <p:pic>
        <p:nvPicPr>
          <p:cNvPr id="7" name="Diagram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00" y="215900"/>
            <a:ext cx="8674100" cy="1155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body" idx="1"/>
          </p:nvPr>
        </p:nvSpPr>
        <p:spPr>
          <a:xfrm>
            <a:off x="533400" y="1677988"/>
            <a:ext cx="8229600" cy="4525962"/>
          </a:xfrm>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19458" name="Rectangle 4"/>
          <p:cNvSpPr>
            <a:spLocks noChangeArrowheads="1"/>
          </p:cNvSpPr>
          <p:nvPr/>
        </p:nvSpPr>
        <p:spPr bwMode="auto">
          <a:xfrm>
            <a:off x="684213" y="167798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19459" name="Picture 2" descr="https://sp.yimg.com/xj/th?id=OIP.M1f6f90a2add10b17c7a40a29e83f627cH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275" y="3640138"/>
            <a:ext cx="26606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https://sp.yimg.com/xj/th?id=OIP.M98c580bc8395d6e65edf491cf547a404H0&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925" y="4513263"/>
            <a:ext cx="23780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https://sp.yimg.com/xj/th?id=OIP.Mc90687d7ea9d2f2b8a1e6d3ea7bcd798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00" y="1614488"/>
            <a:ext cx="28575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p:cNvSpPr/>
          <p:nvPr/>
        </p:nvSpPr>
        <p:spPr>
          <a:xfrm>
            <a:off x="3565525" y="1616075"/>
            <a:ext cx="3390900" cy="2438400"/>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9"/>
          <p:cNvSpPr txBox="1"/>
          <p:nvPr/>
        </p:nvSpPr>
        <p:spPr>
          <a:xfrm>
            <a:off x="4003675" y="2393950"/>
            <a:ext cx="2513013" cy="584200"/>
          </a:xfrm>
          <a:prstGeom prst="rect">
            <a:avLst/>
          </a:prstGeom>
          <a:noFill/>
        </p:spPr>
        <p:txBody>
          <a:bodyPr>
            <a:spAutoFit/>
          </a:bodyPr>
          <a:lstStyle/>
          <a:p>
            <a:pPr eaLnBrk="1" fontAlgn="auto" hangingPunct="1">
              <a:spcBef>
                <a:spcPts val="0"/>
              </a:spcBef>
              <a:spcAft>
                <a:spcPts val="0"/>
              </a:spcAft>
              <a:defRPr/>
            </a:pPr>
            <a:r>
              <a:rPr lang="zh-TW" altLang="en-US" sz="3200" b="1" dirty="0">
                <a:solidFill>
                  <a:schemeClr val="tx1">
                    <a:lumMod val="75000"/>
                    <a:lumOff val="25000"/>
                  </a:schemeClr>
                </a:solidFill>
                <a:latin typeface="+mn-lt"/>
              </a:rPr>
              <a:t>有甚麼批評？</a:t>
            </a:r>
            <a:endParaRPr lang="en-US" sz="3200" b="1" dirty="0">
              <a:solidFill>
                <a:schemeClr val="tx1">
                  <a:lumMod val="75000"/>
                  <a:lumOff val="25000"/>
                </a:schemeClr>
              </a:solidFill>
              <a:latin typeface="+mn-lt"/>
            </a:endParaRPr>
          </a:p>
        </p:txBody>
      </p:sp>
      <p:pic>
        <p:nvPicPr>
          <p:cNvPr id="19464" name="Picture 2" descr="https://sp.yimg.com/xj/th?id=OIP.Me0c3b0591b671d3d43150b122d45f1dfH0&amp;pid=15.1&amp;P=0&amp;w=288&amp;h=1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503738"/>
            <a:ext cx="253047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Diagram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700" y="304800"/>
            <a:ext cx="8636000" cy="1003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4739</TotalTime>
  <Words>2594</Words>
  <Application>Microsoft Office PowerPoint</Application>
  <PresentationFormat>如螢幕大小 (4:3)</PresentationFormat>
  <Paragraphs>371</Paragraphs>
  <Slides>28</Slides>
  <Notes>28</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28</vt:i4>
      </vt:variant>
    </vt:vector>
  </HeadingPairs>
  <TitlesOfParts>
    <vt:vector size="37" baseType="lpstr">
      <vt:lpstr>Calibri</vt:lpstr>
      <vt:lpstr>Arial</vt:lpstr>
      <vt:lpstr>新細明體</vt:lpstr>
      <vt:lpstr>Wingdings</vt:lpstr>
      <vt:lpstr>Times New Roman</vt:lpstr>
      <vt:lpstr>宋体</vt:lpstr>
      <vt:lpstr>Calisto MT</vt:lpstr>
      <vt:lpstr>細明體</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dc:title>
  <dc:creator>MTC Masterlingua</dc:creator>
  <cp:lastModifiedBy>CHAN, Kar-yee Grace</cp:lastModifiedBy>
  <cp:revision>506</cp:revision>
  <dcterms:created xsi:type="dcterms:W3CDTF">2006-08-16T00:00:00Z</dcterms:created>
  <dcterms:modified xsi:type="dcterms:W3CDTF">2024-03-20T04:14:07Z</dcterms:modified>
</cp:coreProperties>
</file>