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81" r:id="rId3"/>
    <p:sldId id="280" r:id="rId4"/>
    <p:sldId id="278" r:id="rId5"/>
    <p:sldId id="267" r:id="rId6"/>
    <p:sldId id="296" r:id="rId7"/>
    <p:sldId id="298" r:id="rId8"/>
    <p:sldId id="295" r:id="rId9"/>
    <p:sldId id="282" r:id="rId10"/>
    <p:sldId id="264" r:id="rId11"/>
    <p:sldId id="265" r:id="rId12"/>
    <p:sldId id="283" r:id="rId13"/>
    <p:sldId id="284" r:id="rId14"/>
    <p:sldId id="270" r:id="rId15"/>
    <p:sldId id="293" r:id="rId16"/>
    <p:sldId id="285" r:id="rId17"/>
    <p:sldId id="294" r:id="rId18"/>
    <p:sldId id="292" r:id="rId19"/>
    <p:sldId id="299" r:id="rId20"/>
    <p:sldId id="300" r:id="rId21"/>
    <p:sldId id="287" r:id="rId22"/>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4762" autoAdjust="0"/>
  </p:normalViewPr>
  <p:slideViewPr>
    <p:cSldViewPr>
      <p:cViewPr varScale="1">
        <p:scale>
          <a:sx n="62" d="100"/>
          <a:sy n="62" d="100"/>
        </p:scale>
        <p:origin x="1978" y="53"/>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12005"/>
    </p:cViewPr>
  </p:sorterViewPr>
  <p:notesViewPr>
    <p:cSldViewPr>
      <p:cViewPr>
        <p:scale>
          <a:sx n="65" d="100"/>
          <a:sy n="65" d="100"/>
        </p:scale>
        <p:origin x="-2765" y="230"/>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Lesson 1</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45B71E94-2421-49C7-8162-5BE99A400FDD}" type="presOf" srcId="{EC493FE8-492E-42B4-84FC-056D3AD0075E}" destId="{1B1E1A34-7DC1-439D-A764-CB861C688FC6}" srcOrd="0" destOrd="0" presId="urn:microsoft.com/office/officeart/2005/8/layout/vList2"/>
    <dgm:cxn modelId="{8BADB537-4801-418F-8259-CE6AEC32C539}" srcId="{BED5EDBD-0BD0-4D83-86EA-C5C5A0A84737}" destId="{EC493FE8-492E-42B4-84FC-056D3AD0075E}" srcOrd="0" destOrd="0" parTransId="{9CDB642B-7A04-4FFE-B645-5365D5B2AF20}" sibTransId="{18C7C3C7-9F1E-4D3F-8304-3DDF688C6464}"/>
    <dgm:cxn modelId="{60A293BC-DF8C-464F-AB2C-4E28435867BE}" type="presOf" srcId="{BED5EDBD-0BD0-4D83-86EA-C5C5A0A84737}" destId="{2897537F-64CB-404C-BDB5-DE6ABE12D194}" srcOrd="0" destOrd="0" presId="urn:microsoft.com/office/officeart/2005/8/layout/vList2"/>
    <dgm:cxn modelId="{75973BD6-9B3E-4A46-A461-A43F21D89AA3}"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90544C-C1A6-4D55-94B8-BF8CC8D689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6FE6E5-9E26-4512-A02F-F3C0D61792D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   Tertiary Industry</a:t>
          </a:r>
          <a:endParaRPr lang="en-US" sz="3200" dirty="0"/>
        </a:p>
      </dgm:t>
    </dgm:pt>
    <dgm:pt modelId="{813763E8-A4A7-4261-BE3C-FD95C49B208B}" type="parTrans" cxnId="{C7809EFA-ECBC-436A-9CD5-B692F80DB3DB}">
      <dgm:prSet/>
      <dgm:spPr/>
      <dgm:t>
        <a:bodyPr/>
        <a:lstStyle/>
        <a:p>
          <a:endParaRPr lang="en-US"/>
        </a:p>
      </dgm:t>
    </dgm:pt>
    <dgm:pt modelId="{F469273C-5EF9-4F55-88CC-7B8AEC143E53}" type="sibTrans" cxnId="{C7809EFA-ECBC-436A-9CD5-B692F80DB3DB}">
      <dgm:prSet/>
      <dgm:spPr/>
      <dgm:t>
        <a:bodyPr/>
        <a:lstStyle/>
        <a:p>
          <a:endParaRPr lang="en-US"/>
        </a:p>
      </dgm:t>
    </dgm:pt>
    <dgm:pt modelId="{BAFDC7CA-EA0F-47F2-90F3-50A0C38F6C26}" type="pres">
      <dgm:prSet presAssocID="{D090544C-C1A6-4D55-94B8-BF8CC8D68977}" presName="linear" presStyleCnt="0">
        <dgm:presLayoutVars>
          <dgm:animLvl val="lvl"/>
          <dgm:resizeHandles val="exact"/>
        </dgm:presLayoutVars>
      </dgm:prSet>
      <dgm:spPr/>
      <dgm:t>
        <a:bodyPr/>
        <a:lstStyle/>
        <a:p>
          <a:endParaRPr lang="zh-TW" altLang="en-US"/>
        </a:p>
      </dgm:t>
    </dgm:pt>
    <dgm:pt modelId="{4BECC842-9AC8-44FF-AA4D-DDB5F45546CC}" type="pres">
      <dgm:prSet presAssocID="{CB6FE6E5-9E26-4512-A02F-F3C0D61792D7}" presName="parentText" presStyleLbl="node1" presStyleIdx="0" presStyleCnt="1">
        <dgm:presLayoutVars>
          <dgm:chMax val="0"/>
          <dgm:bulletEnabled val="1"/>
        </dgm:presLayoutVars>
      </dgm:prSet>
      <dgm:spPr/>
      <dgm:t>
        <a:bodyPr/>
        <a:lstStyle/>
        <a:p>
          <a:endParaRPr lang="zh-TW" altLang="en-US"/>
        </a:p>
      </dgm:t>
    </dgm:pt>
  </dgm:ptLst>
  <dgm:cxnLst>
    <dgm:cxn modelId="{C7809EFA-ECBC-436A-9CD5-B692F80DB3DB}" srcId="{D090544C-C1A6-4D55-94B8-BF8CC8D68977}" destId="{CB6FE6E5-9E26-4512-A02F-F3C0D61792D7}" srcOrd="0" destOrd="0" parTransId="{813763E8-A4A7-4261-BE3C-FD95C49B208B}" sibTransId="{F469273C-5EF9-4F55-88CC-7B8AEC143E53}"/>
    <dgm:cxn modelId="{806DBD3D-749E-4328-891C-2C99995AB370}" type="presOf" srcId="{D090544C-C1A6-4D55-94B8-BF8CC8D68977}" destId="{BAFDC7CA-EA0F-47F2-90F3-50A0C38F6C26}" srcOrd="0" destOrd="0" presId="urn:microsoft.com/office/officeart/2005/8/layout/vList2"/>
    <dgm:cxn modelId="{AC9F72FA-1F3F-4C8A-A5E1-6DCB280D540D}" type="presOf" srcId="{CB6FE6E5-9E26-4512-A02F-F3C0D61792D7}" destId="{4BECC842-9AC8-44FF-AA4D-DDB5F45546CC}" srcOrd="0" destOrd="0" presId="urn:microsoft.com/office/officeart/2005/8/layout/vList2"/>
    <dgm:cxn modelId="{EB2D2B9D-9260-47BB-9050-BC571792EBB3}" type="presParOf" srcId="{BAFDC7CA-EA0F-47F2-90F3-50A0C38F6C26}" destId="{4BECC842-9AC8-44FF-AA4D-DDB5F45546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E4787E-675C-4CE0-ABE2-A24979599F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AC7396DD-DE9A-4903-9B00-0ADD194A29A0}">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Trend</a:t>
          </a:r>
          <a:endParaRPr lang="zh-HK" sz="3200" dirty="0"/>
        </a:p>
      </dgm:t>
    </dgm:pt>
    <dgm:pt modelId="{F10C292D-60AD-494A-837A-D3FB9FAF45C6}" type="parTrans" cxnId="{A41B3095-A257-4F30-82A8-C62EE04264B3}">
      <dgm:prSet/>
      <dgm:spPr/>
      <dgm:t>
        <a:bodyPr/>
        <a:lstStyle/>
        <a:p>
          <a:endParaRPr lang="zh-HK" altLang="en-US"/>
        </a:p>
      </dgm:t>
    </dgm:pt>
    <dgm:pt modelId="{2C6F2D2A-AD2A-4222-B928-F7CB80A29EE8}" type="sibTrans" cxnId="{A41B3095-A257-4F30-82A8-C62EE04264B3}">
      <dgm:prSet/>
      <dgm:spPr/>
      <dgm:t>
        <a:bodyPr/>
        <a:lstStyle/>
        <a:p>
          <a:endParaRPr lang="zh-HK" altLang="en-US"/>
        </a:p>
      </dgm:t>
    </dgm:pt>
    <dgm:pt modelId="{BF2C8DF3-7A98-4707-B7BD-B8D8FCD72E56}" type="pres">
      <dgm:prSet presAssocID="{5FE4787E-675C-4CE0-ABE2-A24979599FBB}" presName="linear" presStyleCnt="0">
        <dgm:presLayoutVars>
          <dgm:animLvl val="lvl"/>
          <dgm:resizeHandles val="exact"/>
        </dgm:presLayoutVars>
      </dgm:prSet>
      <dgm:spPr/>
      <dgm:t>
        <a:bodyPr/>
        <a:lstStyle/>
        <a:p>
          <a:endParaRPr lang="zh-TW" altLang="en-US"/>
        </a:p>
      </dgm:t>
    </dgm:pt>
    <dgm:pt modelId="{5389BA28-E306-4B8A-B3AE-C7D3A880CDCA}" type="pres">
      <dgm:prSet presAssocID="{AC7396DD-DE9A-4903-9B00-0ADD194A29A0}" presName="parentText" presStyleLbl="node1" presStyleIdx="0" presStyleCnt="1">
        <dgm:presLayoutVars>
          <dgm:chMax val="0"/>
          <dgm:bulletEnabled val="1"/>
        </dgm:presLayoutVars>
      </dgm:prSet>
      <dgm:spPr/>
      <dgm:t>
        <a:bodyPr/>
        <a:lstStyle/>
        <a:p>
          <a:endParaRPr lang="zh-TW" altLang="en-US"/>
        </a:p>
      </dgm:t>
    </dgm:pt>
  </dgm:ptLst>
  <dgm:cxnLst>
    <dgm:cxn modelId="{32487F0C-93C9-40F5-964A-1762A18F4848}" type="presOf" srcId="{AC7396DD-DE9A-4903-9B00-0ADD194A29A0}" destId="{5389BA28-E306-4B8A-B3AE-C7D3A880CDCA}" srcOrd="0" destOrd="0" presId="urn:microsoft.com/office/officeart/2005/8/layout/vList2"/>
    <dgm:cxn modelId="{4D475060-1D24-487D-950C-90E14368E448}" type="presOf" srcId="{5FE4787E-675C-4CE0-ABE2-A24979599FBB}" destId="{BF2C8DF3-7A98-4707-B7BD-B8D8FCD72E56}" srcOrd="0" destOrd="0" presId="urn:microsoft.com/office/officeart/2005/8/layout/vList2"/>
    <dgm:cxn modelId="{A41B3095-A257-4F30-82A8-C62EE04264B3}" srcId="{5FE4787E-675C-4CE0-ABE2-A24979599FBB}" destId="{AC7396DD-DE9A-4903-9B00-0ADD194A29A0}" srcOrd="0" destOrd="0" parTransId="{F10C292D-60AD-494A-837A-D3FB9FAF45C6}" sibTransId="{2C6F2D2A-AD2A-4222-B928-F7CB80A29EE8}"/>
    <dgm:cxn modelId="{0327A998-F783-470C-AE7F-83312DD08EB7}" type="presParOf" srcId="{BF2C8DF3-7A98-4707-B7BD-B8D8FCD72E56}" destId="{5389BA28-E306-4B8A-B3AE-C7D3A880CD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E4787E-675C-4CE0-ABE2-A24979599F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AC7396DD-DE9A-4903-9B00-0ADD194A29A0}">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Reasons for the trend</a:t>
          </a:r>
          <a:endParaRPr lang="zh-HK" sz="3200" dirty="0"/>
        </a:p>
      </dgm:t>
    </dgm:pt>
    <dgm:pt modelId="{F10C292D-60AD-494A-837A-D3FB9FAF45C6}" type="parTrans" cxnId="{A41B3095-A257-4F30-82A8-C62EE04264B3}">
      <dgm:prSet/>
      <dgm:spPr/>
      <dgm:t>
        <a:bodyPr/>
        <a:lstStyle/>
        <a:p>
          <a:endParaRPr lang="zh-HK" altLang="en-US"/>
        </a:p>
      </dgm:t>
    </dgm:pt>
    <dgm:pt modelId="{2C6F2D2A-AD2A-4222-B928-F7CB80A29EE8}" type="sibTrans" cxnId="{A41B3095-A257-4F30-82A8-C62EE04264B3}">
      <dgm:prSet/>
      <dgm:spPr/>
      <dgm:t>
        <a:bodyPr/>
        <a:lstStyle/>
        <a:p>
          <a:endParaRPr lang="zh-HK" altLang="en-US"/>
        </a:p>
      </dgm:t>
    </dgm:pt>
    <dgm:pt modelId="{BF2C8DF3-7A98-4707-B7BD-B8D8FCD72E56}" type="pres">
      <dgm:prSet presAssocID="{5FE4787E-675C-4CE0-ABE2-A24979599FBB}" presName="linear" presStyleCnt="0">
        <dgm:presLayoutVars>
          <dgm:animLvl val="lvl"/>
          <dgm:resizeHandles val="exact"/>
        </dgm:presLayoutVars>
      </dgm:prSet>
      <dgm:spPr/>
      <dgm:t>
        <a:bodyPr/>
        <a:lstStyle/>
        <a:p>
          <a:endParaRPr lang="zh-TW" altLang="en-US"/>
        </a:p>
      </dgm:t>
    </dgm:pt>
    <dgm:pt modelId="{5389BA28-E306-4B8A-B3AE-C7D3A880CDCA}" type="pres">
      <dgm:prSet presAssocID="{AC7396DD-DE9A-4903-9B00-0ADD194A29A0}" presName="parentText" presStyleLbl="node1" presStyleIdx="0" presStyleCnt="1">
        <dgm:presLayoutVars>
          <dgm:chMax val="0"/>
          <dgm:bulletEnabled val="1"/>
        </dgm:presLayoutVars>
      </dgm:prSet>
      <dgm:spPr/>
      <dgm:t>
        <a:bodyPr/>
        <a:lstStyle/>
        <a:p>
          <a:endParaRPr lang="zh-TW" altLang="en-US"/>
        </a:p>
      </dgm:t>
    </dgm:pt>
  </dgm:ptLst>
  <dgm:cxnLst>
    <dgm:cxn modelId="{554EA564-A0BC-4808-A9DE-536DB0EEF21E}" type="presOf" srcId="{AC7396DD-DE9A-4903-9B00-0ADD194A29A0}" destId="{5389BA28-E306-4B8A-B3AE-C7D3A880CDCA}" srcOrd="0" destOrd="0" presId="urn:microsoft.com/office/officeart/2005/8/layout/vList2"/>
    <dgm:cxn modelId="{F0F40336-11C1-4F25-B0DA-92CB8566C539}" type="presOf" srcId="{5FE4787E-675C-4CE0-ABE2-A24979599FBB}" destId="{BF2C8DF3-7A98-4707-B7BD-B8D8FCD72E56}" srcOrd="0" destOrd="0" presId="urn:microsoft.com/office/officeart/2005/8/layout/vList2"/>
    <dgm:cxn modelId="{A41B3095-A257-4F30-82A8-C62EE04264B3}" srcId="{5FE4787E-675C-4CE0-ABE2-A24979599FBB}" destId="{AC7396DD-DE9A-4903-9B00-0ADD194A29A0}" srcOrd="0" destOrd="0" parTransId="{F10C292D-60AD-494A-837A-D3FB9FAF45C6}" sibTransId="{2C6F2D2A-AD2A-4222-B928-F7CB80A29EE8}"/>
    <dgm:cxn modelId="{1372C2AC-B538-4AD8-B7B7-5C17CDFF7FAF}" type="presParOf" srcId="{BF2C8DF3-7A98-4707-B7BD-B8D8FCD72E56}" destId="{5389BA28-E306-4B8A-B3AE-C7D3A880CD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B6E44-E33B-4EA2-9EB4-F2569BA03F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FD5A4070-C56D-4755-9E31-A865CF678B4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What Is Business?</a:t>
          </a:r>
          <a:endParaRPr lang="zh-HK" sz="3200" dirty="0"/>
        </a:p>
      </dgm:t>
    </dgm:pt>
    <dgm:pt modelId="{890A5E5B-6392-4179-B542-7D10DE915F4C}" type="parTrans" cxnId="{971F31A5-5491-43BB-B9B0-349500F6F57F}">
      <dgm:prSet/>
      <dgm:spPr/>
      <dgm:t>
        <a:bodyPr/>
        <a:lstStyle/>
        <a:p>
          <a:endParaRPr lang="zh-HK" altLang="en-US"/>
        </a:p>
      </dgm:t>
    </dgm:pt>
    <dgm:pt modelId="{1F37FCAA-B96E-4D7E-9B24-363A87297BA7}" type="sibTrans" cxnId="{971F31A5-5491-43BB-B9B0-349500F6F57F}">
      <dgm:prSet/>
      <dgm:spPr/>
      <dgm:t>
        <a:bodyPr/>
        <a:lstStyle/>
        <a:p>
          <a:endParaRPr lang="zh-HK" altLang="en-US"/>
        </a:p>
      </dgm:t>
    </dgm:pt>
    <dgm:pt modelId="{C6BC8722-8BC9-4553-9979-57324AE9411E}" type="pres">
      <dgm:prSet presAssocID="{E1BB6E44-E33B-4EA2-9EB4-F2569BA03F0B}" presName="linear" presStyleCnt="0">
        <dgm:presLayoutVars>
          <dgm:animLvl val="lvl"/>
          <dgm:resizeHandles val="exact"/>
        </dgm:presLayoutVars>
      </dgm:prSet>
      <dgm:spPr/>
      <dgm:t>
        <a:bodyPr/>
        <a:lstStyle/>
        <a:p>
          <a:endParaRPr lang="zh-TW" altLang="en-US"/>
        </a:p>
      </dgm:t>
    </dgm:pt>
    <dgm:pt modelId="{38E4B765-7274-4556-89EB-9C3956D94B17}" type="pres">
      <dgm:prSet presAssocID="{FD5A4070-C56D-4755-9E31-A865CF678B47}" presName="parentText" presStyleLbl="node1" presStyleIdx="0" presStyleCnt="1">
        <dgm:presLayoutVars>
          <dgm:chMax val="0"/>
          <dgm:bulletEnabled val="1"/>
        </dgm:presLayoutVars>
      </dgm:prSet>
      <dgm:spPr/>
      <dgm:t>
        <a:bodyPr/>
        <a:lstStyle/>
        <a:p>
          <a:endParaRPr lang="zh-TW" altLang="en-US"/>
        </a:p>
      </dgm:t>
    </dgm:pt>
  </dgm:ptLst>
  <dgm:cxnLst>
    <dgm:cxn modelId="{971F31A5-5491-43BB-B9B0-349500F6F57F}" srcId="{E1BB6E44-E33B-4EA2-9EB4-F2569BA03F0B}" destId="{FD5A4070-C56D-4755-9E31-A865CF678B47}" srcOrd="0" destOrd="0" parTransId="{890A5E5B-6392-4179-B542-7D10DE915F4C}" sibTransId="{1F37FCAA-B96E-4D7E-9B24-363A87297BA7}"/>
    <dgm:cxn modelId="{A94DE7E3-31B5-4D56-BC55-AE1C27347D93}" type="presOf" srcId="{FD5A4070-C56D-4755-9E31-A865CF678B47}" destId="{38E4B765-7274-4556-89EB-9C3956D94B17}" srcOrd="0" destOrd="0" presId="urn:microsoft.com/office/officeart/2005/8/layout/vList2"/>
    <dgm:cxn modelId="{7998097D-51CC-47D6-9180-C7FFEA0B9219}" type="presOf" srcId="{E1BB6E44-E33B-4EA2-9EB4-F2569BA03F0B}" destId="{C6BC8722-8BC9-4553-9979-57324AE9411E}" srcOrd="0" destOrd="0" presId="urn:microsoft.com/office/officeart/2005/8/layout/vList2"/>
    <dgm:cxn modelId="{CE09F0E8-1043-4B77-909D-F78125BFDAFD}" type="presParOf" srcId="{C6BC8722-8BC9-4553-9979-57324AE9411E}" destId="{38E4B765-7274-4556-89EB-9C3956D94B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B6E44-E33B-4EA2-9EB4-F2569BA03F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FD5A4070-C56D-4755-9E31-A865CF678B4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What Is Business?</a:t>
          </a:r>
          <a:endParaRPr lang="zh-HK" sz="3200" dirty="0"/>
        </a:p>
      </dgm:t>
    </dgm:pt>
    <dgm:pt modelId="{890A5E5B-6392-4179-B542-7D10DE915F4C}" type="parTrans" cxnId="{971F31A5-5491-43BB-B9B0-349500F6F57F}">
      <dgm:prSet/>
      <dgm:spPr/>
      <dgm:t>
        <a:bodyPr/>
        <a:lstStyle/>
        <a:p>
          <a:endParaRPr lang="zh-HK" altLang="en-US"/>
        </a:p>
      </dgm:t>
    </dgm:pt>
    <dgm:pt modelId="{1F37FCAA-B96E-4D7E-9B24-363A87297BA7}" type="sibTrans" cxnId="{971F31A5-5491-43BB-B9B0-349500F6F57F}">
      <dgm:prSet/>
      <dgm:spPr/>
      <dgm:t>
        <a:bodyPr/>
        <a:lstStyle/>
        <a:p>
          <a:endParaRPr lang="zh-HK" altLang="en-US"/>
        </a:p>
      </dgm:t>
    </dgm:pt>
    <dgm:pt modelId="{C6BC8722-8BC9-4553-9979-57324AE9411E}" type="pres">
      <dgm:prSet presAssocID="{E1BB6E44-E33B-4EA2-9EB4-F2569BA03F0B}" presName="linear" presStyleCnt="0">
        <dgm:presLayoutVars>
          <dgm:animLvl val="lvl"/>
          <dgm:resizeHandles val="exact"/>
        </dgm:presLayoutVars>
      </dgm:prSet>
      <dgm:spPr/>
      <dgm:t>
        <a:bodyPr/>
        <a:lstStyle/>
        <a:p>
          <a:endParaRPr lang="zh-TW" altLang="en-US"/>
        </a:p>
      </dgm:t>
    </dgm:pt>
    <dgm:pt modelId="{38E4B765-7274-4556-89EB-9C3956D94B17}" type="pres">
      <dgm:prSet presAssocID="{FD5A4070-C56D-4755-9E31-A865CF678B47}" presName="parentText" presStyleLbl="node1" presStyleIdx="0" presStyleCnt="1" custLinFactY="-40180" custLinFactNeighborX="-5586" custLinFactNeighborY="-100000">
        <dgm:presLayoutVars>
          <dgm:chMax val="0"/>
          <dgm:bulletEnabled val="1"/>
        </dgm:presLayoutVars>
      </dgm:prSet>
      <dgm:spPr/>
      <dgm:t>
        <a:bodyPr/>
        <a:lstStyle/>
        <a:p>
          <a:endParaRPr lang="zh-TW" altLang="en-US"/>
        </a:p>
      </dgm:t>
    </dgm:pt>
  </dgm:ptLst>
  <dgm:cxnLst>
    <dgm:cxn modelId="{971F31A5-5491-43BB-B9B0-349500F6F57F}" srcId="{E1BB6E44-E33B-4EA2-9EB4-F2569BA03F0B}" destId="{FD5A4070-C56D-4755-9E31-A865CF678B47}" srcOrd="0" destOrd="0" parTransId="{890A5E5B-6392-4179-B542-7D10DE915F4C}" sibTransId="{1F37FCAA-B96E-4D7E-9B24-363A87297BA7}"/>
    <dgm:cxn modelId="{E725FFE8-1FE0-4D3B-9505-935881C3BB9B}" type="presOf" srcId="{E1BB6E44-E33B-4EA2-9EB4-F2569BA03F0B}" destId="{C6BC8722-8BC9-4553-9979-57324AE9411E}" srcOrd="0" destOrd="0" presId="urn:microsoft.com/office/officeart/2005/8/layout/vList2"/>
    <dgm:cxn modelId="{F48C34AA-DC05-4D41-9EC6-028FAA489996}" type="presOf" srcId="{FD5A4070-C56D-4755-9E31-A865CF678B47}" destId="{38E4B765-7274-4556-89EB-9C3956D94B17}" srcOrd="0" destOrd="0" presId="urn:microsoft.com/office/officeart/2005/8/layout/vList2"/>
    <dgm:cxn modelId="{C60A0E7A-896D-43D6-91BD-894144E105CF}" type="presParOf" srcId="{C6BC8722-8BC9-4553-9979-57324AE9411E}" destId="{38E4B765-7274-4556-89EB-9C3956D94B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B6E44-E33B-4EA2-9EB4-F2569BA03F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FD5A4070-C56D-4755-9E31-A865CF678B4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What Is Business?</a:t>
          </a:r>
          <a:endParaRPr lang="zh-HK" sz="3200" dirty="0"/>
        </a:p>
      </dgm:t>
    </dgm:pt>
    <dgm:pt modelId="{890A5E5B-6392-4179-B542-7D10DE915F4C}" type="parTrans" cxnId="{971F31A5-5491-43BB-B9B0-349500F6F57F}">
      <dgm:prSet/>
      <dgm:spPr/>
      <dgm:t>
        <a:bodyPr/>
        <a:lstStyle/>
        <a:p>
          <a:endParaRPr lang="zh-HK" altLang="en-US"/>
        </a:p>
      </dgm:t>
    </dgm:pt>
    <dgm:pt modelId="{1F37FCAA-B96E-4D7E-9B24-363A87297BA7}" type="sibTrans" cxnId="{971F31A5-5491-43BB-B9B0-349500F6F57F}">
      <dgm:prSet/>
      <dgm:spPr/>
      <dgm:t>
        <a:bodyPr/>
        <a:lstStyle/>
        <a:p>
          <a:endParaRPr lang="zh-HK" altLang="en-US"/>
        </a:p>
      </dgm:t>
    </dgm:pt>
    <dgm:pt modelId="{C6BC8722-8BC9-4553-9979-57324AE9411E}" type="pres">
      <dgm:prSet presAssocID="{E1BB6E44-E33B-4EA2-9EB4-F2569BA03F0B}" presName="linear" presStyleCnt="0">
        <dgm:presLayoutVars>
          <dgm:animLvl val="lvl"/>
          <dgm:resizeHandles val="exact"/>
        </dgm:presLayoutVars>
      </dgm:prSet>
      <dgm:spPr/>
      <dgm:t>
        <a:bodyPr/>
        <a:lstStyle/>
        <a:p>
          <a:endParaRPr lang="zh-TW" altLang="en-US"/>
        </a:p>
      </dgm:t>
    </dgm:pt>
    <dgm:pt modelId="{38E4B765-7274-4556-89EB-9C3956D94B17}" type="pres">
      <dgm:prSet presAssocID="{FD5A4070-C56D-4755-9E31-A865CF678B47}" presName="parentText" presStyleLbl="node1" presStyleIdx="0" presStyleCnt="1" custLinFactY="-40180" custLinFactNeighborX="-5586" custLinFactNeighborY="-100000">
        <dgm:presLayoutVars>
          <dgm:chMax val="0"/>
          <dgm:bulletEnabled val="1"/>
        </dgm:presLayoutVars>
      </dgm:prSet>
      <dgm:spPr/>
      <dgm:t>
        <a:bodyPr/>
        <a:lstStyle/>
        <a:p>
          <a:endParaRPr lang="zh-TW" altLang="en-US"/>
        </a:p>
      </dgm:t>
    </dgm:pt>
  </dgm:ptLst>
  <dgm:cxnLst>
    <dgm:cxn modelId="{63E8456A-DF07-4C26-953C-6FB5CBF0FB5F}" type="presOf" srcId="{E1BB6E44-E33B-4EA2-9EB4-F2569BA03F0B}" destId="{C6BC8722-8BC9-4553-9979-57324AE9411E}" srcOrd="0" destOrd="0" presId="urn:microsoft.com/office/officeart/2005/8/layout/vList2"/>
    <dgm:cxn modelId="{971F31A5-5491-43BB-B9B0-349500F6F57F}" srcId="{E1BB6E44-E33B-4EA2-9EB4-F2569BA03F0B}" destId="{FD5A4070-C56D-4755-9E31-A865CF678B47}" srcOrd="0" destOrd="0" parTransId="{890A5E5B-6392-4179-B542-7D10DE915F4C}" sibTransId="{1F37FCAA-B96E-4D7E-9B24-363A87297BA7}"/>
    <dgm:cxn modelId="{64B97F16-1356-4CF4-A8F0-E6E596B78C52}" type="presOf" srcId="{FD5A4070-C56D-4755-9E31-A865CF678B47}" destId="{38E4B765-7274-4556-89EB-9C3956D94B17}" srcOrd="0" destOrd="0" presId="urn:microsoft.com/office/officeart/2005/8/layout/vList2"/>
    <dgm:cxn modelId="{53E62215-FC21-4CF0-92D1-9E90E831E699}" type="presParOf" srcId="{C6BC8722-8BC9-4553-9979-57324AE9411E}" destId="{38E4B765-7274-4556-89EB-9C3956D94B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BB6E44-E33B-4EA2-9EB4-F2569BA03F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HK" altLang="en-US"/>
        </a:p>
      </dgm:t>
    </dgm:pt>
    <dgm:pt modelId="{FD5A4070-C56D-4755-9E31-A865CF678B4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What Is Business?  </a:t>
          </a:r>
          <a:endParaRPr lang="zh-HK" sz="3200" dirty="0"/>
        </a:p>
      </dgm:t>
    </dgm:pt>
    <dgm:pt modelId="{890A5E5B-6392-4179-B542-7D10DE915F4C}" type="parTrans" cxnId="{971F31A5-5491-43BB-B9B0-349500F6F57F}">
      <dgm:prSet/>
      <dgm:spPr/>
      <dgm:t>
        <a:bodyPr/>
        <a:lstStyle/>
        <a:p>
          <a:endParaRPr lang="zh-HK" altLang="en-US"/>
        </a:p>
      </dgm:t>
    </dgm:pt>
    <dgm:pt modelId="{1F37FCAA-B96E-4D7E-9B24-363A87297BA7}" type="sibTrans" cxnId="{971F31A5-5491-43BB-B9B0-349500F6F57F}">
      <dgm:prSet/>
      <dgm:spPr/>
      <dgm:t>
        <a:bodyPr/>
        <a:lstStyle/>
        <a:p>
          <a:endParaRPr lang="zh-HK" altLang="en-US"/>
        </a:p>
      </dgm:t>
    </dgm:pt>
    <dgm:pt modelId="{C6BC8722-8BC9-4553-9979-57324AE9411E}" type="pres">
      <dgm:prSet presAssocID="{E1BB6E44-E33B-4EA2-9EB4-F2569BA03F0B}" presName="linear" presStyleCnt="0">
        <dgm:presLayoutVars>
          <dgm:animLvl val="lvl"/>
          <dgm:resizeHandles val="exact"/>
        </dgm:presLayoutVars>
      </dgm:prSet>
      <dgm:spPr/>
      <dgm:t>
        <a:bodyPr/>
        <a:lstStyle/>
        <a:p>
          <a:endParaRPr lang="zh-TW" altLang="en-US"/>
        </a:p>
      </dgm:t>
    </dgm:pt>
    <dgm:pt modelId="{38E4B765-7274-4556-89EB-9C3956D94B17}" type="pres">
      <dgm:prSet presAssocID="{FD5A4070-C56D-4755-9E31-A865CF678B47}" presName="parentText" presStyleLbl="node1" presStyleIdx="0" presStyleCnt="1">
        <dgm:presLayoutVars>
          <dgm:chMax val="0"/>
          <dgm:bulletEnabled val="1"/>
        </dgm:presLayoutVars>
      </dgm:prSet>
      <dgm:spPr/>
      <dgm:t>
        <a:bodyPr/>
        <a:lstStyle/>
        <a:p>
          <a:endParaRPr lang="zh-TW" altLang="en-US"/>
        </a:p>
      </dgm:t>
    </dgm:pt>
  </dgm:ptLst>
  <dgm:cxnLst>
    <dgm:cxn modelId="{3CDA4F85-7378-4C59-AA66-77477DD77AB3}" type="presOf" srcId="{E1BB6E44-E33B-4EA2-9EB4-F2569BA03F0B}" destId="{C6BC8722-8BC9-4553-9979-57324AE9411E}" srcOrd="0" destOrd="0" presId="urn:microsoft.com/office/officeart/2005/8/layout/vList2"/>
    <dgm:cxn modelId="{971F31A5-5491-43BB-B9B0-349500F6F57F}" srcId="{E1BB6E44-E33B-4EA2-9EB4-F2569BA03F0B}" destId="{FD5A4070-C56D-4755-9E31-A865CF678B47}" srcOrd="0" destOrd="0" parTransId="{890A5E5B-6392-4179-B542-7D10DE915F4C}" sibTransId="{1F37FCAA-B96E-4D7E-9B24-363A87297BA7}"/>
    <dgm:cxn modelId="{AA335CDE-BCF1-416D-B656-4FFCEB2E591E}" type="presOf" srcId="{FD5A4070-C56D-4755-9E31-A865CF678B47}" destId="{38E4B765-7274-4556-89EB-9C3956D94B17}" srcOrd="0" destOrd="0" presId="urn:microsoft.com/office/officeart/2005/8/layout/vList2"/>
    <dgm:cxn modelId="{8F5E7ED9-FC38-47BF-89E6-E5F780931C09}" type="presParOf" srcId="{C6BC8722-8BC9-4553-9979-57324AE9411E}" destId="{38E4B765-7274-4556-89EB-9C3956D94B1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C0EA45-604B-48E2-A765-02469AFFEF2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zh-HK" altLang="en-US"/>
        </a:p>
      </dgm:t>
    </dgm:pt>
    <dgm:pt modelId="{65F0CCB0-01F8-4941-895A-9647D2A6AEE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Role and importance of Business</a:t>
          </a:r>
          <a:endParaRPr lang="zh-HK" sz="3200" dirty="0"/>
        </a:p>
      </dgm:t>
    </dgm:pt>
    <dgm:pt modelId="{7D175917-E762-48B1-BD5A-9A4436EA4FDB}" type="sibTrans" cxnId="{71683A37-79BD-4B25-9578-3E3CCF88DF66}">
      <dgm:prSet/>
      <dgm:spPr/>
      <dgm:t>
        <a:bodyPr/>
        <a:lstStyle/>
        <a:p>
          <a:endParaRPr lang="zh-HK" altLang="en-US"/>
        </a:p>
      </dgm:t>
    </dgm:pt>
    <dgm:pt modelId="{C64ABB15-83F2-4A9F-8C37-5D292A1C7645}" type="parTrans" cxnId="{71683A37-79BD-4B25-9578-3E3CCF88DF66}">
      <dgm:prSet/>
      <dgm:spPr/>
      <dgm:t>
        <a:bodyPr/>
        <a:lstStyle/>
        <a:p>
          <a:endParaRPr lang="zh-HK" altLang="en-US"/>
        </a:p>
      </dgm:t>
    </dgm:pt>
    <dgm:pt modelId="{1771B58C-EFDB-4768-B897-62F062D58AD4}" type="pres">
      <dgm:prSet presAssocID="{DAC0EA45-604B-48E2-A765-02469AFFEF24}" presName="linear" presStyleCnt="0">
        <dgm:presLayoutVars>
          <dgm:animLvl val="lvl"/>
          <dgm:resizeHandles val="exact"/>
        </dgm:presLayoutVars>
      </dgm:prSet>
      <dgm:spPr/>
      <dgm:t>
        <a:bodyPr/>
        <a:lstStyle/>
        <a:p>
          <a:endParaRPr lang="zh-TW" altLang="en-US"/>
        </a:p>
      </dgm:t>
    </dgm:pt>
    <dgm:pt modelId="{2CA01FF9-934E-4713-BE7F-0E550D1D5787}" type="pres">
      <dgm:prSet presAssocID="{65F0CCB0-01F8-4941-895A-9647D2A6AEEE}" presName="parentText" presStyleLbl="node1" presStyleIdx="0" presStyleCnt="1">
        <dgm:presLayoutVars>
          <dgm:chMax val="0"/>
          <dgm:bulletEnabled val="1"/>
        </dgm:presLayoutVars>
      </dgm:prSet>
      <dgm:spPr/>
      <dgm:t>
        <a:bodyPr/>
        <a:lstStyle/>
        <a:p>
          <a:endParaRPr lang="zh-TW" altLang="en-US"/>
        </a:p>
      </dgm:t>
    </dgm:pt>
  </dgm:ptLst>
  <dgm:cxnLst>
    <dgm:cxn modelId="{EDD852F9-3943-4880-BE80-384180D8F87D}" type="presOf" srcId="{DAC0EA45-604B-48E2-A765-02469AFFEF24}" destId="{1771B58C-EFDB-4768-B897-62F062D58AD4}" srcOrd="0" destOrd="0" presId="urn:microsoft.com/office/officeart/2005/8/layout/vList2"/>
    <dgm:cxn modelId="{71683A37-79BD-4B25-9578-3E3CCF88DF66}" srcId="{DAC0EA45-604B-48E2-A765-02469AFFEF24}" destId="{65F0CCB0-01F8-4941-895A-9647D2A6AEEE}" srcOrd="0" destOrd="0" parTransId="{C64ABB15-83F2-4A9F-8C37-5D292A1C7645}" sibTransId="{7D175917-E762-48B1-BD5A-9A4436EA4FDB}"/>
    <dgm:cxn modelId="{2EC5CEB8-2E3C-46B8-A1C3-974256ADFA0B}" type="presOf" srcId="{65F0CCB0-01F8-4941-895A-9647D2A6AEEE}" destId="{2CA01FF9-934E-4713-BE7F-0E550D1D5787}" srcOrd="0" destOrd="0" presId="urn:microsoft.com/office/officeart/2005/8/layout/vList2"/>
    <dgm:cxn modelId="{EE7E2C8C-8561-4077-BCDB-60D0C05DEA6E}" type="presParOf" srcId="{1771B58C-EFDB-4768-B897-62F062D58AD4}" destId="{2CA01FF9-934E-4713-BE7F-0E550D1D578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9133A-7748-4FBC-80DA-961659C41C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EE4E4D-695B-4C1B-8638-C2A8309E24A9}">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 Types of Industry</a:t>
          </a:r>
          <a:endParaRPr lang="en-US" sz="3200" dirty="0"/>
        </a:p>
      </dgm:t>
    </dgm:pt>
    <dgm:pt modelId="{37720CC6-71A0-419C-A1F8-76F9CC71207C}" type="sibTrans" cxnId="{A471AAA7-90A6-418A-AEA2-F32485461092}">
      <dgm:prSet/>
      <dgm:spPr/>
      <dgm:t>
        <a:bodyPr/>
        <a:lstStyle/>
        <a:p>
          <a:endParaRPr lang="en-US"/>
        </a:p>
      </dgm:t>
    </dgm:pt>
    <dgm:pt modelId="{C8ABD25B-C389-41C3-AFF0-ABFC1380EB86}" type="parTrans" cxnId="{A471AAA7-90A6-418A-AEA2-F32485461092}">
      <dgm:prSet/>
      <dgm:spPr/>
      <dgm:t>
        <a:bodyPr/>
        <a:lstStyle/>
        <a:p>
          <a:endParaRPr lang="en-US"/>
        </a:p>
      </dgm:t>
    </dgm:pt>
    <dgm:pt modelId="{605B7E0F-C95A-496F-B413-1B1B5446C907}" type="pres">
      <dgm:prSet presAssocID="{C3E9133A-7748-4FBC-80DA-961659C41C46}" presName="linear" presStyleCnt="0">
        <dgm:presLayoutVars>
          <dgm:animLvl val="lvl"/>
          <dgm:resizeHandles val="exact"/>
        </dgm:presLayoutVars>
      </dgm:prSet>
      <dgm:spPr/>
      <dgm:t>
        <a:bodyPr/>
        <a:lstStyle/>
        <a:p>
          <a:endParaRPr lang="zh-TW" altLang="en-US"/>
        </a:p>
      </dgm:t>
    </dgm:pt>
    <dgm:pt modelId="{2C6B15F8-00BC-4627-84D2-B946E874596C}" type="pres">
      <dgm:prSet presAssocID="{88EE4E4D-695B-4C1B-8638-C2A8309E24A9}" presName="parentText" presStyleLbl="node1" presStyleIdx="0" presStyleCnt="1">
        <dgm:presLayoutVars>
          <dgm:chMax val="0"/>
          <dgm:bulletEnabled val="1"/>
        </dgm:presLayoutVars>
      </dgm:prSet>
      <dgm:spPr/>
      <dgm:t>
        <a:bodyPr/>
        <a:lstStyle/>
        <a:p>
          <a:endParaRPr lang="zh-TW" altLang="en-US"/>
        </a:p>
      </dgm:t>
    </dgm:pt>
  </dgm:ptLst>
  <dgm:cxnLst>
    <dgm:cxn modelId="{1BCD4767-4C01-4A27-BCDD-C06E27D2FFF8}" type="presOf" srcId="{C3E9133A-7748-4FBC-80DA-961659C41C46}" destId="{605B7E0F-C95A-496F-B413-1B1B5446C907}" srcOrd="0" destOrd="0" presId="urn:microsoft.com/office/officeart/2005/8/layout/vList2"/>
    <dgm:cxn modelId="{A471AAA7-90A6-418A-AEA2-F32485461092}" srcId="{C3E9133A-7748-4FBC-80DA-961659C41C46}" destId="{88EE4E4D-695B-4C1B-8638-C2A8309E24A9}" srcOrd="0" destOrd="0" parTransId="{C8ABD25B-C389-41C3-AFF0-ABFC1380EB86}" sibTransId="{37720CC6-71A0-419C-A1F8-76F9CC71207C}"/>
    <dgm:cxn modelId="{65318BCB-1172-4E01-BA01-F2F7483F61CE}" type="presOf" srcId="{88EE4E4D-695B-4C1B-8638-C2A8309E24A9}" destId="{2C6B15F8-00BC-4627-84D2-B946E874596C}" srcOrd="0" destOrd="0" presId="urn:microsoft.com/office/officeart/2005/8/layout/vList2"/>
    <dgm:cxn modelId="{E14D2A0B-8D11-4E9A-A882-BD82F7374A3D}" type="presParOf" srcId="{605B7E0F-C95A-496F-B413-1B1B5446C907}" destId="{2C6B15F8-00BC-4627-84D2-B946E874596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90544C-C1A6-4D55-94B8-BF8CC8D689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6FE6E5-9E26-4512-A02F-F3C0D61792D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   Primary Industry</a:t>
          </a:r>
          <a:endParaRPr lang="en-US" sz="3200" dirty="0"/>
        </a:p>
      </dgm:t>
    </dgm:pt>
    <dgm:pt modelId="{813763E8-A4A7-4261-BE3C-FD95C49B208B}" type="parTrans" cxnId="{C7809EFA-ECBC-436A-9CD5-B692F80DB3DB}">
      <dgm:prSet/>
      <dgm:spPr/>
      <dgm:t>
        <a:bodyPr/>
        <a:lstStyle/>
        <a:p>
          <a:endParaRPr lang="en-US"/>
        </a:p>
      </dgm:t>
    </dgm:pt>
    <dgm:pt modelId="{F469273C-5EF9-4F55-88CC-7B8AEC143E53}" type="sibTrans" cxnId="{C7809EFA-ECBC-436A-9CD5-B692F80DB3DB}">
      <dgm:prSet/>
      <dgm:spPr/>
      <dgm:t>
        <a:bodyPr/>
        <a:lstStyle/>
        <a:p>
          <a:endParaRPr lang="en-US"/>
        </a:p>
      </dgm:t>
    </dgm:pt>
    <dgm:pt modelId="{BAFDC7CA-EA0F-47F2-90F3-50A0C38F6C26}" type="pres">
      <dgm:prSet presAssocID="{D090544C-C1A6-4D55-94B8-BF8CC8D68977}" presName="linear" presStyleCnt="0">
        <dgm:presLayoutVars>
          <dgm:animLvl val="lvl"/>
          <dgm:resizeHandles val="exact"/>
        </dgm:presLayoutVars>
      </dgm:prSet>
      <dgm:spPr/>
      <dgm:t>
        <a:bodyPr/>
        <a:lstStyle/>
        <a:p>
          <a:endParaRPr lang="zh-TW" altLang="en-US"/>
        </a:p>
      </dgm:t>
    </dgm:pt>
    <dgm:pt modelId="{4BECC842-9AC8-44FF-AA4D-DDB5F45546CC}" type="pres">
      <dgm:prSet presAssocID="{CB6FE6E5-9E26-4512-A02F-F3C0D61792D7}" presName="parentText" presStyleLbl="node1" presStyleIdx="0" presStyleCnt="1">
        <dgm:presLayoutVars>
          <dgm:chMax val="0"/>
          <dgm:bulletEnabled val="1"/>
        </dgm:presLayoutVars>
      </dgm:prSet>
      <dgm:spPr/>
      <dgm:t>
        <a:bodyPr/>
        <a:lstStyle/>
        <a:p>
          <a:endParaRPr lang="zh-TW" altLang="en-US"/>
        </a:p>
      </dgm:t>
    </dgm:pt>
  </dgm:ptLst>
  <dgm:cxnLst>
    <dgm:cxn modelId="{C7809EFA-ECBC-436A-9CD5-B692F80DB3DB}" srcId="{D090544C-C1A6-4D55-94B8-BF8CC8D68977}" destId="{CB6FE6E5-9E26-4512-A02F-F3C0D61792D7}" srcOrd="0" destOrd="0" parTransId="{813763E8-A4A7-4261-BE3C-FD95C49B208B}" sibTransId="{F469273C-5EF9-4F55-88CC-7B8AEC143E53}"/>
    <dgm:cxn modelId="{B7AC4C83-17EB-45AF-8CDB-A18A5BBBFC85}" type="presOf" srcId="{CB6FE6E5-9E26-4512-A02F-F3C0D61792D7}" destId="{4BECC842-9AC8-44FF-AA4D-DDB5F45546CC}" srcOrd="0" destOrd="0" presId="urn:microsoft.com/office/officeart/2005/8/layout/vList2"/>
    <dgm:cxn modelId="{73ACBC30-890C-4C6C-AF4C-4813267D488C}" type="presOf" srcId="{D090544C-C1A6-4D55-94B8-BF8CC8D68977}" destId="{BAFDC7CA-EA0F-47F2-90F3-50A0C38F6C26}" srcOrd="0" destOrd="0" presId="urn:microsoft.com/office/officeart/2005/8/layout/vList2"/>
    <dgm:cxn modelId="{DADB2F5B-E3D2-4F5C-9A03-6AB0B1F72AC0}" type="presParOf" srcId="{BAFDC7CA-EA0F-47F2-90F3-50A0C38F6C26}" destId="{4BECC842-9AC8-44FF-AA4D-DDB5F45546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90544C-C1A6-4D55-94B8-BF8CC8D689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B6FE6E5-9E26-4512-A02F-F3C0D61792D7}">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0"/>
          <a:r>
            <a:rPr lang="en-US" sz="3200" b="1" dirty="0"/>
            <a:t>   Secondary Industry</a:t>
          </a:r>
          <a:endParaRPr lang="en-US" sz="3200" dirty="0"/>
        </a:p>
      </dgm:t>
    </dgm:pt>
    <dgm:pt modelId="{813763E8-A4A7-4261-BE3C-FD95C49B208B}" type="parTrans" cxnId="{C7809EFA-ECBC-436A-9CD5-B692F80DB3DB}">
      <dgm:prSet/>
      <dgm:spPr/>
      <dgm:t>
        <a:bodyPr/>
        <a:lstStyle/>
        <a:p>
          <a:endParaRPr lang="en-US"/>
        </a:p>
      </dgm:t>
    </dgm:pt>
    <dgm:pt modelId="{F469273C-5EF9-4F55-88CC-7B8AEC143E53}" type="sibTrans" cxnId="{C7809EFA-ECBC-436A-9CD5-B692F80DB3DB}">
      <dgm:prSet/>
      <dgm:spPr/>
      <dgm:t>
        <a:bodyPr/>
        <a:lstStyle/>
        <a:p>
          <a:endParaRPr lang="en-US"/>
        </a:p>
      </dgm:t>
    </dgm:pt>
    <dgm:pt modelId="{BAFDC7CA-EA0F-47F2-90F3-50A0C38F6C26}" type="pres">
      <dgm:prSet presAssocID="{D090544C-C1A6-4D55-94B8-BF8CC8D68977}" presName="linear" presStyleCnt="0">
        <dgm:presLayoutVars>
          <dgm:animLvl val="lvl"/>
          <dgm:resizeHandles val="exact"/>
        </dgm:presLayoutVars>
      </dgm:prSet>
      <dgm:spPr/>
      <dgm:t>
        <a:bodyPr/>
        <a:lstStyle/>
        <a:p>
          <a:endParaRPr lang="zh-TW" altLang="en-US"/>
        </a:p>
      </dgm:t>
    </dgm:pt>
    <dgm:pt modelId="{4BECC842-9AC8-44FF-AA4D-DDB5F45546CC}" type="pres">
      <dgm:prSet presAssocID="{CB6FE6E5-9E26-4512-A02F-F3C0D61792D7}" presName="parentText" presStyleLbl="node1" presStyleIdx="0" presStyleCnt="1">
        <dgm:presLayoutVars>
          <dgm:chMax val="0"/>
          <dgm:bulletEnabled val="1"/>
        </dgm:presLayoutVars>
      </dgm:prSet>
      <dgm:spPr/>
      <dgm:t>
        <a:bodyPr/>
        <a:lstStyle/>
        <a:p>
          <a:endParaRPr lang="zh-TW" altLang="en-US"/>
        </a:p>
      </dgm:t>
    </dgm:pt>
  </dgm:ptLst>
  <dgm:cxnLst>
    <dgm:cxn modelId="{D82F7D25-65E5-49BB-8903-13D8427B390F}" type="presOf" srcId="{CB6FE6E5-9E26-4512-A02F-F3C0D61792D7}" destId="{4BECC842-9AC8-44FF-AA4D-DDB5F45546CC}" srcOrd="0" destOrd="0" presId="urn:microsoft.com/office/officeart/2005/8/layout/vList2"/>
    <dgm:cxn modelId="{C7809EFA-ECBC-436A-9CD5-B692F80DB3DB}" srcId="{D090544C-C1A6-4D55-94B8-BF8CC8D68977}" destId="{CB6FE6E5-9E26-4512-A02F-F3C0D61792D7}" srcOrd="0" destOrd="0" parTransId="{813763E8-A4A7-4261-BE3C-FD95C49B208B}" sibTransId="{F469273C-5EF9-4F55-88CC-7B8AEC143E53}"/>
    <dgm:cxn modelId="{6B7CEB12-6955-4EA3-871F-4B6B26BEBEDE}" type="presOf" srcId="{D090544C-C1A6-4D55-94B8-BF8CC8D68977}" destId="{BAFDC7CA-EA0F-47F2-90F3-50A0C38F6C26}" srcOrd="0" destOrd="0" presId="urn:microsoft.com/office/officeart/2005/8/layout/vList2"/>
    <dgm:cxn modelId="{5CF7A427-A875-4EED-8684-47524CECBF74}" type="presParOf" srcId="{BAFDC7CA-EA0F-47F2-90F3-50A0C38F6C26}" destId="{4BECC842-9AC8-44FF-AA4D-DDB5F45546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Lesson 1</a:t>
          </a:r>
        </a:p>
      </dsp:txBody>
      <dsp:txXfrm>
        <a:off x="59399" y="186011"/>
        <a:ext cx="7653602"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CC842-9AC8-44FF-AA4D-DDB5F45546CC}">
      <dsp:nvSpPr>
        <dsp:cNvPr id="0" name=""/>
        <dsp:cNvSpPr/>
      </dsp:nvSpPr>
      <dsp:spPr>
        <a:xfrm>
          <a:off x="0" y="126612"/>
          <a:ext cx="7772400" cy="121680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   Tertiary Industry</a:t>
          </a:r>
          <a:endParaRPr lang="en-US" sz="3200" kern="1200" dirty="0"/>
        </a:p>
      </dsp:txBody>
      <dsp:txXfrm>
        <a:off x="59399" y="186011"/>
        <a:ext cx="76536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9BA28-E306-4B8A-B3AE-C7D3A880CDCA}">
      <dsp:nvSpPr>
        <dsp:cNvPr id="0" name=""/>
        <dsp:cNvSpPr/>
      </dsp:nvSpPr>
      <dsp:spPr>
        <a:xfrm>
          <a:off x="0" y="539"/>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Trend</a:t>
          </a:r>
          <a:endParaRPr lang="zh-HK" sz="3200" kern="1200" dirty="0"/>
        </a:p>
      </dsp:txBody>
      <dsp:txXfrm>
        <a:off x="55744" y="56283"/>
        <a:ext cx="8118112" cy="1030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9BA28-E306-4B8A-B3AE-C7D3A880CDCA}">
      <dsp:nvSpPr>
        <dsp:cNvPr id="0" name=""/>
        <dsp:cNvSpPr/>
      </dsp:nvSpPr>
      <dsp:spPr>
        <a:xfrm>
          <a:off x="0" y="539"/>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Reasons for the trend</a:t>
          </a:r>
          <a:endParaRPr lang="zh-HK" sz="3200" kern="1200" dirty="0"/>
        </a:p>
      </dsp:txBody>
      <dsp:txXfrm>
        <a:off x="55744" y="56283"/>
        <a:ext cx="8118112"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B765-7274-4556-89EB-9C3956D94B17}">
      <dsp:nvSpPr>
        <dsp:cNvPr id="0" name=""/>
        <dsp:cNvSpPr/>
      </dsp:nvSpPr>
      <dsp:spPr>
        <a:xfrm>
          <a:off x="0" y="539"/>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What Is Business?</a:t>
          </a:r>
          <a:endParaRPr lang="zh-HK" sz="3200" kern="1200" dirty="0"/>
        </a:p>
      </dsp:txBody>
      <dsp:txXfrm>
        <a:off x="55744" y="56283"/>
        <a:ext cx="8118112" cy="1030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B765-7274-4556-89EB-9C3956D94B17}">
      <dsp:nvSpPr>
        <dsp:cNvPr id="0" name=""/>
        <dsp:cNvSpPr/>
      </dsp:nvSpPr>
      <dsp:spPr>
        <a:xfrm>
          <a:off x="0" y="0"/>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What Is Business?</a:t>
          </a:r>
          <a:endParaRPr lang="zh-HK" sz="3200" kern="1200" dirty="0"/>
        </a:p>
      </dsp:txBody>
      <dsp:txXfrm>
        <a:off x="55744" y="55744"/>
        <a:ext cx="8118112"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B765-7274-4556-89EB-9C3956D94B17}">
      <dsp:nvSpPr>
        <dsp:cNvPr id="0" name=""/>
        <dsp:cNvSpPr/>
      </dsp:nvSpPr>
      <dsp:spPr>
        <a:xfrm>
          <a:off x="0" y="0"/>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What Is Business?</a:t>
          </a:r>
          <a:endParaRPr lang="zh-HK" sz="3200" kern="1200" dirty="0"/>
        </a:p>
      </dsp:txBody>
      <dsp:txXfrm>
        <a:off x="55744" y="55744"/>
        <a:ext cx="8118112"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4B765-7274-4556-89EB-9C3956D94B17}">
      <dsp:nvSpPr>
        <dsp:cNvPr id="0" name=""/>
        <dsp:cNvSpPr/>
      </dsp:nvSpPr>
      <dsp:spPr>
        <a:xfrm>
          <a:off x="0" y="5600"/>
          <a:ext cx="8458200" cy="108576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What Is Business?  </a:t>
          </a:r>
          <a:endParaRPr lang="zh-HK" sz="3200" kern="1200" dirty="0"/>
        </a:p>
      </dsp:txBody>
      <dsp:txXfrm>
        <a:off x="53002" y="58602"/>
        <a:ext cx="8352196" cy="979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01FF9-934E-4713-BE7F-0E550D1D5787}">
      <dsp:nvSpPr>
        <dsp:cNvPr id="0" name=""/>
        <dsp:cNvSpPr/>
      </dsp:nvSpPr>
      <dsp:spPr>
        <a:xfrm>
          <a:off x="0" y="539"/>
          <a:ext cx="8229600" cy="11419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Role and importance of Business</a:t>
          </a:r>
          <a:endParaRPr lang="zh-HK" sz="3200" kern="1200" dirty="0"/>
        </a:p>
      </dsp:txBody>
      <dsp:txXfrm>
        <a:off x="55744" y="56283"/>
        <a:ext cx="8118112" cy="1030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B15F8-00BC-4627-84D2-B946E874596C}">
      <dsp:nvSpPr>
        <dsp:cNvPr id="0" name=""/>
        <dsp:cNvSpPr/>
      </dsp:nvSpPr>
      <dsp:spPr>
        <a:xfrm>
          <a:off x="0" y="126612"/>
          <a:ext cx="7772400" cy="121680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 Types of Industry</a:t>
          </a:r>
          <a:endParaRPr lang="en-US" sz="3200" kern="1200" dirty="0"/>
        </a:p>
      </dsp:txBody>
      <dsp:txXfrm>
        <a:off x="59399" y="186011"/>
        <a:ext cx="76536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CC842-9AC8-44FF-AA4D-DDB5F45546CC}">
      <dsp:nvSpPr>
        <dsp:cNvPr id="0" name=""/>
        <dsp:cNvSpPr/>
      </dsp:nvSpPr>
      <dsp:spPr>
        <a:xfrm>
          <a:off x="0" y="126612"/>
          <a:ext cx="7772400" cy="121680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   Primary Industry</a:t>
          </a:r>
          <a:endParaRPr lang="en-US" sz="3200" kern="1200" dirty="0"/>
        </a:p>
      </dsp:txBody>
      <dsp:txXfrm>
        <a:off x="59399" y="186011"/>
        <a:ext cx="765360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CC842-9AC8-44FF-AA4D-DDB5F45546CC}">
      <dsp:nvSpPr>
        <dsp:cNvPr id="0" name=""/>
        <dsp:cNvSpPr/>
      </dsp:nvSpPr>
      <dsp:spPr>
        <a:xfrm>
          <a:off x="0" y="126612"/>
          <a:ext cx="7772400" cy="121680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a:t>   Secondary Industry</a:t>
          </a:r>
          <a:endParaRPr lang="en-US" sz="3200" kern="1200" dirty="0"/>
        </a:p>
      </dsp:txBody>
      <dsp:txXfrm>
        <a:off x="59399" y="186011"/>
        <a:ext cx="76536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F68C070-21D8-4DF6-BE63-81EFA7AE042F}"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812800" y="4721225"/>
            <a:ext cx="5257800" cy="4471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D3F1EF5-6D06-4E88-9017-11FA5D2B44C9}"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0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A897D3F-3575-4AC0-A5D6-D0306CDBCB48}"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These three types of industry have a close relationship and they are also interrelated.  Primary production needs products and inputs from secondary production, likewise, secondary production also needs inputs and raw materials from primary production, and finally, both industries will need services from tertiary production.   This indicates the fact that economic activities usually are not confined to one single type of industry. </a:t>
            </a:r>
          </a:p>
          <a:p>
            <a:pPr lvl="1">
              <a:spcBef>
                <a:spcPct val="0"/>
              </a:spcBef>
            </a:pPr>
            <a:endParaRPr lang="en-US" altLang="zh-HK" smtClean="0"/>
          </a:p>
          <a:p>
            <a:pPr lvl="1">
              <a:spcBef>
                <a:spcPct val="0"/>
              </a:spcBef>
            </a:pPr>
            <a:endParaRPr lang="en-US" altLang="zh-HK" smtClean="0"/>
          </a:p>
          <a:p>
            <a:pPr lvl="1">
              <a:spcBef>
                <a:spcPct val="0"/>
              </a:spcBef>
            </a:pPr>
            <a:endParaRPr lang="en-US" altLang="zh-HK" smtClean="0"/>
          </a:p>
        </p:txBody>
      </p:sp>
      <p:sp>
        <p:nvSpPr>
          <p:cNvPr id="2253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F680851-497B-4C28-9068-AAC6C17126D0}"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More examples include fishing of salmon in Norway and Canada; planting coffee beans in Brazil; agriculture in Thailand and Vietnam; timbering in Indonesia, etc.</a:t>
            </a:r>
            <a:endParaRPr lang="zh-HK" altLang="en-US" smtClean="0"/>
          </a:p>
        </p:txBody>
      </p:sp>
      <p:sp>
        <p:nvSpPr>
          <p:cNvPr id="2457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5C0439-F718-4E59-8E73-6AD706B52AFA}"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There are a lot of manufacturing factories in the Mainland and it is called “The World’s Factory”.   Owing to the rising costs in the Mainland, in recent years, more and more Hong Kong manufacturing factories are located in less-developed countries such as Vietnam, Sri Lanka, Cambodia, etc.  There remains some high-value added manufacturing industries in Hong Kong now.</a:t>
            </a:r>
            <a:endParaRPr lang="zh-HK" altLang="en-US" smtClean="0"/>
          </a:p>
        </p:txBody>
      </p:sp>
      <p:sp>
        <p:nvSpPr>
          <p:cNvPr id="2662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1F2F920-F9BE-4B2F-A6FE-450A9AC1B2C0}"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Many affluent countries transformed themselves from a manufacturing-based economy to a service-based one.  These countries focus more on service industries.</a:t>
            </a:r>
            <a:endParaRPr lang="zh-HK" altLang="en-US" smtClean="0"/>
          </a:p>
        </p:txBody>
      </p:sp>
      <p:sp>
        <p:nvSpPr>
          <p:cNvPr id="28675"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086F057-8AB9-4AA0-A9AA-B2CB048B7C24}"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defRPr>
            </a:lvl1pPr>
            <a:lvl2pPr marL="723900" indent="-277813" defTabSz="912813">
              <a:defRPr>
                <a:solidFill>
                  <a:schemeClr val="tx1"/>
                </a:solidFill>
                <a:latin typeface="Calibri" panose="020F0502020204030204" pitchFamily="34" charset="0"/>
              </a:defRPr>
            </a:lvl2pPr>
            <a:lvl3pPr marL="1114425" indent="-222250" defTabSz="912813">
              <a:defRPr>
                <a:solidFill>
                  <a:schemeClr val="tx1"/>
                </a:solidFill>
                <a:latin typeface="Calibri" panose="020F0502020204030204" pitchFamily="34" charset="0"/>
              </a:defRPr>
            </a:lvl3pPr>
            <a:lvl4pPr marL="1562100" indent="-222250" defTabSz="912813">
              <a:defRPr>
                <a:solidFill>
                  <a:schemeClr val="tx1"/>
                </a:solidFill>
                <a:latin typeface="Calibri" panose="020F0502020204030204" pitchFamily="34" charset="0"/>
              </a:defRPr>
            </a:lvl4pPr>
            <a:lvl5pPr marL="2008188" indent="-222250" defTabSz="912813">
              <a:defRPr>
                <a:solidFill>
                  <a:schemeClr val="tx1"/>
                </a:solidFill>
                <a:latin typeface="Calibri" panose="020F0502020204030204" pitchFamily="34" charset="0"/>
              </a:defRPr>
            </a:lvl5pPr>
            <a:lvl6pPr marL="2465388" indent="-222250" defTabSz="912813" fontAlgn="base">
              <a:spcBef>
                <a:spcPct val="0"/>
              </a:spcBef>
              <a:spcAft>
                <a:spcPct val="0"/>
              </a:spcAft>
              <a:defRPr>
                <a:solidFill>
                  <a:schemeClr val="tx1"/>
                </a:solidFill>
                <a:latin typeface="Calibri" panose="020F0502020204030204" pitchFamily="34" charset="0"/>
              </a:defRPr>
            </a:lvl6pPr>
            <a:lvl7pPr marL="2922588" indent="-222250" defTabSz="912813" fontAlgn="base">
              <a:spcBef>
                <a:spcPct val="0"/>
              </a:spcBef>
              <a:spcAft>
                <a:spcPct val="0"/>
              </a:spcAft>
              <a:defRPr>
                <a:solidFill>
                  <a:schemeClr val="tx1"/>
                </a:solidFill>
                <a:latin typeface="Calibri" panose="020F0502020204030204" pitchFamily="34" charset="0"/>
              </a:defRPr>
            </a:lvl7pPr>
            <a:lvl8pPr marL="3379788" indent="-222250" defTabSz="912813" fontAlgn="base">
              <a:spcBef>
                <a:spcPct val="0"/>
              </a:spcBef>
              <a:spcAft>
                <a:spcPct val="0"/>
              </a:spcAft>
              <a:defRPr>
                <a:solidFill>
                  <a:schemeClr val="tx1"/>
                </a:solidFill>
                <a:latin typeface="Calibri" panose="020F0502020204030204" pitchFamily="34" charset="0"/>
              </a:defRPr>
            </a:lvl8pPr>
            <a:lvl9pPr marL="3836988" indent="-222250" defTabSz="912813" fontAlgn="base">
              <a:spcBef>
                <a:spcPct val="0"/>
              </a:spcBef>
              <a:spcAft>
                <a:spcPct val="0"/>
              </a:spcAft>
              <a:defRPr>
                <a:solidFill>
                  <a:schemeClr val="tx1"/>
                </a:solidFill>
                <a:latin typeface="Calibri" panose="020F0502020204030204" pitchFamily="34" charset="0"/>
              </a:defRPr>
            </a:lvl9pPr>
          </a:lstStyle>
          <a:p>
            <a:fld id="{7A940793-F2FB-4065-B1D9-EAC348DD31E4}" type="slidenum">
              <a:rPr kumimoji="1" lang="en-US" altLang="zh-TW">
                <a:latin typeface="Arial" panose="020B0604020202020204" pitchFamily="34" charset="0"/>
              </a:rPr>
              <a:pPr/>
              <a:t>14</a:t>
            </a:fld>
            <a:endParaRPr kumimoji="1" lang="en-US" altLang="zh-TW">
              <a:latin typeface="Arial" panose="020B0604020202020204" pitchFamily="34" charset="0"/>
            </a:endParaRPr>
          </a:p>
        </p:txBody>
      </p:sp>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Notes Placeholder 2"/>
          <p:cNvSpPr>
            <a:spLocks noGrp="1"/>
          </p:cNvSpPr>
          <p:nvPr>
            <p:ph type="body" idx="1"/>
          </p:nvPr>
        </p:nvSpPr>
        <p:spPr/>
        <p:txBody>
          <a:bodyPr/>
          <a:lstStyle/>
          <a:p>
            <a:pPr fontAlgn="auto">
              <a:spcBef>
                <a:spcPct val="0"/>
              </a:spcBef>
              <a:spcAft>
                <a:spcPts val="0"/>
              </a:spcAft>
              <a:defRPr/>
            </a:pPr>
            <a:r>
              <a:rPr lang="en-US" altLang="zh-TW" dirty="0">
                <a:latin typeface="+mj-lt"/>
              </a:rPr>
              <a:t>A good way to understand what any business does is to view it as a system for satisfying customers by transforming lower-value inputs into higher-value outputs, from primary to secondary and finally to tertiary production.</a:t>
            </a:r>
          </a:p>
        </p:txBody>
      </p:sp>
      <p:sp>
        <p:nvSpPr>
          <p:cNvPr id="30724"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a:defRPr>
                <a:solidFill>
                  <a:schemeClr val="tx1"/>
                </a:solidFill>
                <a:latin typeface="Calibri" panose="020F0502020204030204" pitchFamily="34" charset="0"/>
              </a:defRPr>
            </a:lvl1pPr>
            <a:lvl2pPr marL="742950" indent="-285750" defTabSz="936625">
              <a:defRPr>
                <a:solidFill>
                  <a:schemeClr val="tx1"/>
                </a:solidFill>
                <a:latin typeface="Calibri" panose="020F0502020204030204" pitchFamily="34" charset="0"/>
              </a:defRPr>
            </a:lvl2pPr>
            <a:lvl3pPr marL="1143000" indent="-228600" defTabSz="936625">
              <a:defRPr>
                <a:solidFill>
                  <a:schemeClr val="tx1"/>
                </a:solidFill>
                <a:latin typeface="Calibri" panose="020F0502020204030204" pitchFamily="34" charset="0"/>
              </a:defRPr>
            </a:lvl3pPr>
            <a:lvl4pPr marL="1600200" indent="-228600" defTabSz="936625">
              <a:defRPr>
                <a:solidFill>
                  <a:schemeClr val="tx1"/>
                </a:solidFill>
                <a:latin typeface="Calibri" panose="020F0502020204030204" pitchFamily="34" charset="0"/>
              </a:defRPr>
            </a:lvl4pPr>
            <a:lvl5pPr marL="2057400" indent="-228600" defTabSz="936625">
              <a:defRPr>
                <a:solidFill>
                  <a:schemeClr val="tx1"/>
                </a:solidFill>
                <a:latin typeface="Calibri" panose="020F0502020204030204" pitchFamily="34" charset="0"/>
              </a:defRPr>
            </a:lvl5pPr>
            <a:lvl6pPr marL="2514600" indent="-228600" defTabSz="936625" fontAlgn="base">
              <a:spcBef>
                <a:spcPct val="0"/>
              </a:spcBef>
              <a:spcAft>
                <a:spcPct val="0"/>
              </a:spcAft>
              <a:defRPr>
                <a:solidFill>
                  <a:schemeClr val="tx1"/>
                </a:solidFill>
                <a:latin typeface="Calibri" panose="020F0502020204030204" pitchFamily="34" charset="0"/>
              </a:defRPr>
            </a:lvl6pPr>
            <a:lvl7pPr marL="2971800" indent="-228600" defTabSz="936625" fontAlgn="base">
              <a:spcBef>
                <a:spcPct val="0"/>
              </a:spcBef>
              <a:spcAft>
                <a:spcPct val="0"/>
              </a:spcAft>
              <a:defRPr>
                <a:solidFill>
                  <a:schemeClr val="tx1"/>
                </a:solidFill>
                <a:latin typeface="Calibri" panose="020F0502020204030204" pitchFamily="34" charset="0"/>
              </a:defRPr>
            </a:lvl7pPr>
            <a:lvl8pPr marL="3429000" indent="-228600" defTabSz="936625" fontAlgn="base">
              <a:spcBef>
                <a:spcPct val="0"/>
              </a:spcBef>
              <a:spcAft>
                <a:spcPct val="0"/>
              </a:spcAft>
              <a:defRPr>
                <a:solidFill>
                  <a:schemeClr val="tx1"/>
                </a:solidFill>
                <a:latin typeface="Calibri" panose="020F0502020204030204" pitchFamily="34" charset="0"/>
              </a:defRPr>
            </a:lvl8pPr>
            <a:lvl9pPr marL="3886200" indent="-228600" defTabSz="936625" fontAlgn="base">
              <a:spcBef>
                <a:spcPct val="0"/>
              </a:spcBef>
              <a:spcAft>
                <a:spcPct val="0"/>
              </a:spcAft>
              <a:defRPr>
                <a:solidFill>
                  <a:schemeClr val="tx1"/>
                </a:solidFill>
                <a:latin typeface="Calibri" panose="020F0502020204030204" pitchFamily="34" charset="0"/>
              </a:defRPr>
            </a:lvl9pPr>
          </a:lstStyle>
          <a:p>
            <a:pPr algn="r" eaLnBrk="1" hangingPunct="1"/>
            <a:fld id="{9912A8FE-9E30-4758-9848-DBF7BD83D3CE}" type="slidenum">
              <a:rPr lang="en-US" altLang="zh-TW" sz="1200">
                <a:cs typeface="Arial" panose="020B0604020202020204" pitchFamily="34" charset="0"/>
              </a:rPr>
              <a:pPr algn="r" eaLnBrk="1" hangingPunct="1"/>
              <a:t>14</a:t>
            </a:fld>
            <a:endParaRPr lang="en-US" altLang="zh-TW" sz="120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defRPr>
            </a:lvl1pPr>
            <a:lvl2pPr marL="723900" indent="-277813" defTabSz="912813">
              <a:defRPr>
                <a:solidFill>
                  <a:schemeClr val="tx1"/>
                </a:solidFill>
                <a:latin typeface="Calibri" panose="020F0502020204030204" pitchFamily="34" charset="0"/>
              </a:defRPr>
            </a:lvl2pPr>
            <a:lvl3pPr marL="1114425" indent="-222250" defTabSz="912813">
              <a:defRPr>
                <a:solidFill>
                  <a:schemeClr val="tx1"/>
                </a:solidFill>
                <a:latin typeface="Calibri" panose="020F0502020204030204" pitchFamily="34" charset="0"/>
              </a:defRPr>
            </a:lvl3pPr>
            <a:lvl4pPr marL="1562100" indent="-222250" defTabSz="912813">
              <a:defRPr>
                <a:solidFill>
                  <a:schemeClr val="tx1"/>
                </a:solidFill>
                <a:latin typeface="Calibri" panose="020F0502020204030204" pitchFamily="34" charset="0"/>
              </a:defRPr>
            </a:lvl4pPr>
            <a:lvl5pPr marL="2008188" indent="-222250" defTabSz="912813">
              <a:defRPr>
                <a:solidFill>
                  <a:schemeClr val="tx1"/>
                </a:solidFill>
                <a:latin typeface="Calibri" panose="020F0502020204030204" pitchFamily="34" charset="0"/>
              </a:defRPr>
            </a:lvl5pPr>
            <a:lvl6pPr marL="2465388" indent="-222250" defTabSz="912813" fontAlgn="base">
              <a:spcBef>
                <a:spcPct val="0"/>
              </a:spcBef>
              <a:spcAft>
                <a:spcPct val="0"/>
              </a:spcAft>
              <a:defRPr>
                <a:solidFill>
                  <a:schemeClr val="tx1"/>
                </a:solidFill>
                <a:latin typeface="Calibri" panose="020F0502020204030204" pitchFamily="34" charset="0"/>
              </a:defRPr>
            </a:lvl6pPr>
            <a:lvl7pPr marL="2922588" indent="-222250" defTabSz="912813" fontAlgn="base">
              <a:spcBef>
                <a:spcPct val="0"/>
              </a:spcBef>
              <a:spcAft>
                <a:spcPct val="0"/>
              </a:spcAft>
              <a:defRPr>
                <a:solidFill>
                  <a:schemeClr val="tx1"/>
                </a:solidFill>
                <a:latin typeface="Calibri" panose="020F0502020204030204" pitchFamily="34" charset="0"/>
              </a:defRPr>
            </a:lvl7pPr>
            <a:lvl8pPr marL="3379788" indent="-222250" defTabSz="912813" fontAlgn="base">
              <a:spcBef>
                <a:spcPct val="0"/>
              </a:spcBef>
              <a:spcAft>
                <a:spcPct val="0"/>
              </a:spcAft>
              <a:defRPr>
                <a:solidFill>
                  <a:schemeClr val="tx1"/>
                </a:solidFill>
                <a:latin typeface="Calibri" panose="020F0502020204030204" pitchFamily="34" charset="0"/>
              </a:defRPr>
            </a:lvl8pPr>
            <a:lvl9pPr marL="3836988" indent="-222250" defTabSz="912813" fontAlgn="base">
              <a:spcBef>
                <a:spcPct val="0"/>
              </a:spcBef>
              <a:spcAft>
                <a:spcPct val="0"/>
              </a:spcAft>
              <a:defRPr>
                <a:solidFill>
                  <a:schemeClr val="tx1"/>
                </a:solidFill>
                <a:latin typeface="Calibri" panose="020F0502020204030204" pitchFamily="34" charset="0"/>
              </a:defRPr>
            </a:lvl9pPr>
          </a:lstStyle>
          <a:p>
            <a:fld id="{9397DD01-CF51-461C-B7E8-BEEBF6BE412A}" type="slidenum">
              <a:rPr kumimoji="1" lang="en-US" altLang="zh-TW">
                <a:latin typeface="Arial" panose="020B0604020202020204" pitchFamily="34" charset="0"/>
              </a:rPr>
              <a:pPr/>
              <a:t>15</a:t>
            </a:fld>
            <a:endParaRPr kumimoji="1" lang="en-US" altLang="zh-TW">
              <a:latin typeface="Arial" panose="020B0604020202020204" pitchFamily="34" charset="0"/>
            </a:endParaRPr>
          </a:p>
        </p:txBody>
      </p:sp>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TW" smtClean="0">
              <a:latin typeface="Arial" panose="020B0604020202020204" pitchFamily="34" charset="0"/>
            </a:endParaRPr>
          </a:p>
        </p:txBody>
      </p:sp>
      <p:sp>
        <p:nvSpPr>
          <p:cNvPr id="32772"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nchor="b"/>
          <a:lstStyle>
            <a:lvl1pPr defTabSz="936625">
              <a:defRPr>
                <a:solidFill>
                  <a:schemeClr val="tx1"/>
                </a:solidFill>
                <a:latin typeface="Calibri" panose="020F0502020204030204" pitchFamily="34" charset="0"/>
              </a:defRPr>
            </a:lvl1pPr>
            <a:lvl2pPr marL="742950" indent="-285750" defTabSz="936625">
              <a:defRPr>
                <a:solidFill>
                  <a:schemeClr val="tx1"/>
                </a:solidFill>
                <a:latin typeface="Calibri" panose="020F0502020204030204" pitchFamily="34" charset="0"/>
              </a:defRPr>
            </a:lvl2pPr>
            <a:lvl3pPr marL="1143000" indent="-228600" defTabSz="936625">
              <a:defRPr>
                <a:solidFill>
                  <a:schemeClr val="tx1"/>
                </a:solidFill>
                <a:latin typeface="Calibri" panose="020F0502020204030204" pitchFamily="34" charset="0"/>
              </a:defRPr>
            </a:lvl3pPr>
            <a:lvl4pPr marL="1600200" indent="-228600" defTabSz="936625">
              <a:defRPr>
                <a:solidFill>
                  <a:schemeClr val="tx1"/>
                </a:solidFill>
                <a:latin typeface="Calibri" panose="020F0502020204030204" pitchFamily="34" charset="0"/>
              </a:defRPr>
            </a:lvl4pPr>
            <a:lvl5pPr marL="2057400" indent="-228600" defTabSz="936625">
              <a:defRPr>
                <a:solidFill>
                  <a:schemeClr val="tx1"/>
                </a:solidFill>
                <a:latin typeface="Calibri" panose="020F0502020204030204" pitchFamily="34" charset="0"/>
              </a:defRPr>
            </a:lvl5pPr>
            <a:lvl6pPr marL="2514600" indent="-228600" defTabSz="936625" fontAlgn="base">
              <a:spcBef>
                <a:spcPct val="0"/>
              </a:spcBef>
              <a:spcAft>
                <a:spcPct val="0"/>
              </a:spcAft>
              <a:defRPr>
                <a:solidFill>
                  <a:schemeClr val="tx1"/>
                </a:solidFill>
                <a:latin typeface="Calibri" panose="020F0502020204030204" pitchFamily="34" charset="0"/>
              </a:defRPr>
            </a:lvl6pPr>
            <a:lvl7pPr marL="2971800" indent="-228600" defTabSz="936625" fontAlgn="base">
              <a:spcBef>
                <a:spcPct val="0"/>
              </a:spcBef>
              <a:spcAft>
                <a:spcPct val="0"/>
              </a:spcAft>
              <a:defRPr>
                <a:solidFill>
                  <a:schemeClr val="tx1"/>
                </a:solidFill>
                <a:latin typeface="Calibri" panose="020F0502020204030204" pitchFamily="34" charset="0"/>
              </a:defRPr>
            </a:lvl7pPr>
            <a:lvl8pPr marL="3429000" indent="-228600" defTabSz="936625" fontAlgn="base">
              <a:spcBef>
                <a:spcPct val="0"/>
              </a:spcBef>
              <a:spcAft>
                <a:spcPct val="0"/>
              </a:spcAft>
              <a:defRPr>
                <a:solidFill>
                  <a:schemeClr val="tx1"/>
                </a:solidFill>
                <a:latin typeface="Calibri" panose="020F0502020204030204" pitchFamily="34" charset="0"/>
              </a:defRPr>
            </a:lvl8pPr>
            <a:lvl9pPr marL="3886200" indent="-228600" defTabSz="936625" fontAlgn="base">
              <a:spcBef>
                <a:spcPct val="0"/>
              </a:spcBef>
              <a:spcAft>
                <a:spcPct val="0"/>
              </a:spcAft>
              <a:defRPr>
                <a:solidFill>
                  <a:schemeClr val="tx1"/>
                </a:solidFill>
                <a:latin typeface="Calibri" panose="020F0502020204030204" pitchFamily="34" charset="0"/>
              </a:defRPr>
            </a:lvl9pPr>
          </a:lstStyle>
          <a:p>
            <a:pPr algn="r" eaLnBrk="1" hangingPunct="1"/>
            <a:fld id="{2507E89F-F281-4D77-AE8A-1405A577BF8E}" type="slidenum">
              <a:rPr lang="en-US" altLang="zh-TW" sz="1200">
                <a:cs typeface="Arial" panose="020B0604020202020204" pitchFamily="34" charset="0"/>
              </a:rPr>
              <a:pPr algn="r" eaLnBrk="1" hangingPunct="1"/>
              <a:t>15</a:t>
            </a:fld>
            <a:endParaRPr lang="en-US" altLang="zh-TW" sz="120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en-US" altLang="zh-HK" dirty="0"/>
              <a:t>Teacher distributes Worksheet 2 to students in groups of 4-5, and asks them to study the data in detail and discuss their observations about the economic activities in Hong Kong.</a:t>
            </a:r>
          </a:p>
          <a:p>
            <a:pPr fontAlgn="auto">
              <a:spcBef>
                <a:spcPts val="0"/>
              </a:spcBef>
              <a:spcAft>
                <a:spcPts val="0"/>
              </a:spcAft>
              <a:defRPr/>
            </a:pPr>
            <a:endParaRPr lang="en-US" altLang="zh-HK" dirty="0"/>
          </a:p>
          <a:p>
            <a:pPr fontAlgn="auto">
              <a:spcBef>
                <a:spcPts val="0"/>
              </a:spcBef>
              <a:spcAft>
                <a:spcPts val="0"/>
              </a:spcAft>
              <a:defRPr/>
            </a:pPr>
            <a:r>
              <a:rPr lang="en-US" altLang="zh-HK" dirty="0"/>
              <a:t>Table 1:  Percentage contribution to Gross Domestic Product (GDP) by economic activity (at current prices)</a:t>
            </a:r>
          </a:p>
          <a:p>
            <a:pPr fontAlgn="auto">
              <a:lnSpc>
                <a:spcPts val="1800"/>
              </a:lnSpc>
              <a:spcBef>
                <a:spcPts val="0"/>
              </a:spcBef>
              <a:spcAft>
                <a:spcPts val="1000"/>
              </a:spcAft>
              <a:defRPr/>
            </a:pPr>
            <a:r>
              <a:rPr lang="en-US" altLang="zh-HK" dirty="0"/>
              <a:t>Table 2:  Number of Establishments by industry section </a:t>
            </a:r>
            <a:endParaRPr lang="zh-TW" altLang="zh-HK" dirty="0"/>
          </a:p>
          <a:p>
            <a:pPr fontAlgn="auto">
              <a:spcBef>
                <a:spcPts val="0"/>
              </a:spcBef>
              <a:spcAft>
                <a:spcPts val="0"/>
              </a:spcAft>
              <a:defRPr/>
            </a:pPr>
            <a:r>
              <a:rPr lang="en-US" altLang="zh-HK" dirty="0"/>
              <a:t>Table 3:  Number of Persons Engaged (other than those in civil service) by industry section</a:t>
            </a:r>
            <a:endParaRPr lang="zh-HK" altLang="en-US" dirty="0">
              <a:latin typeface="+mj-lt"/>
            </a:endParaRPr>
          </a:p>
        </p:txBody>
      </p:sp>
      <p:sp>
        <p:nvSpPr>
          <p:cNvPr id="3481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0BE839-B189-42F0-A455-B66305B5937D}"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zh-HK" smtClean="0"/>
              <a:t>Teacher asks each group to present their views and then concludes this part by summing up the trend of economic activities in Hong Kong.</a:t>
            </a:r>
          </a:p>
          <a:p>
            <a:pPr>
              <a:spcBef>
                <a:spcPct val="0"/>
              </a:spcBef>
            </a:pPr>
            <a:endParaRPr lang="en-US" altLang="zh-HK" smtClean="0"/>
          </a:p>
          <a:p>
            <a:pPr>
              <a:spcBef>
                <a:spcPct val="0"/>
              </a:spcBef>
            </a:pPr>
            <a:r>
              <a:rPr lang="en-US" altLang="zh-HK" smtClean="0"/>
              <a:t>Students may be able to observe other phenomenon, for examples:</a:t>
            </a:r>
          </a:p>
          <a:p>
            <a:pPr>
              <a:spcBef>
                <a:spcPct val="0"/>
              </a:spcBef>
              <a:buSzPct val="64000"/>
              <a:buFont typeface="Wingdings" panose="05000000000000000000" pitchFamily="2" charset="2"/>
              <a:buChar char="§"/>
            </a:pPr>
            <a:r>
              <a:rPr lang="en-US" altLang="zh-HK" smtClean="0"/>
              <a:t>flourishing service sector: many property agencies during property market boom and many retail shops and restaurants</a:t>
            </a:r>
          </a:p>
          <a:p>
            <a:pPr>
              <a:spcBef>
                <a:spcPct val="0"/>
              </a:spcBef>
              <a:buSzPct val="64000"/>
              <a:buFont typeface="Wingdings" panose="05000000000000000000" pitchFamily="2" charset="2"/>
              <a:buChar char="§"/>
            </a:pPr>
            <a:r>
              <a:rPr lang="en-US" altLang="zh-HK" smtClean="0"/>
              <a:t>lack of construction workers due to many infrastructure and construction work projects</a:t>
            </a:r>
          </a:p>
          <a:p>
            <a:pPr>
              <a:spcBef>
                <a:spcPct val="0"/>
              </a:spcBef>
              <a:buSzPct val="64000"/>
              <a:buFont typeface="Wingdings" panose="05000000000000000000" pitchFamily="2" charset="2"/>
              <a:buChar char="§"/>
            </a:pPr>
            <a:r>
              <a:rPr lang="en-US" altLang="zh-HK" smtClean="0"/>
              <a:t>not many factories in Hong Kong</a:t>
            </a:r>
          </a:p>
          <a:p>
            <a:pPr marL="1085850" lvl="2" indent="-171450">
              <a:spcBef>
                <a:spcPct val="0"/>
              </a:spcBef>
              <a:buSzPct val="64000"/>
              <a:buFont typeface="Wingdings" panose="05000000000000000000" pitchFamily="2" charset="2"/>
              <a:buChar char="§"/>
            </a:pPr>
            <a:endParaRPr lang="en-US" altLang="zh-HK" smtClean="0"/>
          </a:p>
          <a:p>
            <a:pPr marL="1085850" lvl="2" indent="-171450">
              <a:spcBef>
                <a:spcPct val="0"/>
              </a:spcBef>
            </a:pPr>
            <a:endParaRPr lang="en-US" altLang="zh-HK" smtClean="0"/>
          </a:p>
        </p:txBody>
      </p:sp>
      <p:sp>
        <p:nvSpPr>
          <p:cNvPr id="368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F2728E-8E0F-412E-97C3-68877E6DC201}" type="slidenum">
              <a:rPr lang="en-US" altLang="zh-HK"/>
              <a:pPr/>
              <a:t>17</a:t>
            </a:fld>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guides students to think about the reasons for the trend and checks the answers on Worksheet (2).  </a:t>
            </a:r>
          </a:p>
        </p:txBody>
      </p:sp>
      <p:sp>
        <p:nvSpPr>
          <p:cNvPr id="389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A71A76-02A3-4037-9153-AA18CD181212}" type="slidenum">
              <a:rPr lang="en-US" altLang="zh-HK"/>
              <a:pPr/>
              <a:t>18</a:t>
            </a:fld>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asks students to discuss in groups and put the answer to the above questions on Worksheet (2).</a:t>
            </a:r>
            <a:endParaRPr lang="zh-HK" altLang="en-US" smtClean="0"/>
          </a:p>
        </p:txBody>
      </p:sp>
      <p:sp>
        <p:nvSpPr>
          <p:cNvPr id="4096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5B17D94-B4AA-4DE1-A2C4-C0DEF208CE70}" type="slidenum">
              <a:rPr lang="en-US" altLang="zh-HK"/>
              <a:pPr/>
              <a:t>19</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E25342-8FB0-4C81-B6B6-C0500CC3CD18}" type="slidenum">
              <a:rPr lang="en-US" altLang="zh-HK"/>
              <a:pPr/>
              <a:t>2</a:t>
            </a:fld>
            <a:endParaRPr lang="en-US" altLang="zh-H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responds to students’ answer and wraps up by explaining the opportunities and risks that Hong Kong businesses are facing.</a:t>
            </a:r>
            <a:endParaRPr lang="zh-HK" altLang="en-US" smtClean="0"/>
          </a:p>
        </p:txBody>
      </p:sp>
      <p:sp>
        <p:nvSpPr>
          <p:cNvPr id="4301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43768C1-7FB9-4A19-9210-D877F834474E}" type="slidenum">
              <a:rPr lang="en-US" altLang="zh-HK"/>
              <a:pPr/>
              <a:t>20</a:t>
            </a:fld>
            <a:endParaRPr lang="en-US"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50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A4EBE8-22CB-4FB2-9F35-0F24752E7D53}" type="slidenum">
              <a:rPr lang="en-US" altLang="zh-HK"/>
              <a:pPr/>
              <a:t>21</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Arouse students’ learning interest by an interesting story.</a:t>
            </a:r>
          </a:p>
          <a:p>
            <a:pPr>
              <a:spcBef>
                <a:spcPct val="0"/>
              </a:spcBef>
            </a:pPr>
            <a:r>
              <a:rPr lang="en-US" altLang="zh-HK" smtClean="0"/>
              <a:t>Stimulate students to think that business involves a business idea and investment, exchanging something of value and reward for taking risks.</a:t>
            </a:r>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928277A-C37B-4D43-803A-B21F5D4B3CC2}"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defRPr>
            </a:lvl1pPr>
            <a:lvl2pPr marL="723900" indent="-277813" defTabSz="912813">
              <a:defRPr>
                <a:solidFill>
                  <a:schemeClr val="tx1"/>
                </a:solidFill>
                <a:latin typeface="Calibri" panose="020F0502020204030204" pitchFamily="34" charset="0"/>
              </a:defRPr>
            </a:lvl2pPr>
            <a:lvl3pPr marL="1114425" indent="-222250" defTabSz="912813">
              <a:defRPr>
                <a:solidFill>
                  <a:schemeClr val="tx1"/>
                </a:solidFill>
                <a:latin typeface="Calibri" panose="020F0502020204030204" pitchFamily="34" charset="0"/>
              </a:defRPr>
            </a:lvl3pPr>
            <a:lvl4pPr marL="1562100" indent="-222250" defTabSz="912813">
              <a:defRPr>
                <a:solidFill>
                  <a:schemeClr val="tx1"/>
                </a:solidFill>
                <a:latin typeface="Calibri" panose="020F0502020204030204" pitchFamily="34" charset="0"/>
              </a:defRPr>
            </a:lvl4pPr>
            <a:lvl5pPr marL="2008188" indent="-222250" defTabSz="912813">
              <a:defRPr>
                <a:solidFill>
                  <a:schemeClr val="tx1"/>
                </a:solidFill>
                <a:latin typeface="Calibri" panose="020F0502020204030204" pitchFamily="34" charset="0"/>
              </a:defRPr>
            </a:lvl5pPr>
            <a:lvl6pPr marL="2465388" indent="-222250" defTabSz="912813" fontAlgn="base">
              <a:spcBef>
                <a:spcPct val="0"/>
              </a:spcBef>
              <a:spcAft>
                <a:spcPct val="0"/>
              </a:spcAft>
              <a:defRPr>
                <a:solidFill>
                  <a:schemeClr val="tx1"/>
                </a:solidFill>
                <a:latin typeface="Calibri" panose="020F0502020204030204" pitchFamily="34" charset="0"/>
              </a:defRPr>
            </a:lvl6pPr>
            <a:lvl7pPr marL="2922588" indent="-222250" defTabSz="912813" fontAlgn="base">
              <a:spcBef>
                <a:spcPct val="0"/>
              </a:spcBef>
              <a:spcAft>
                <a:spcPct val="0"/>
              </a:spcAft>
              <a:defRPr>
                <a:solidFill>
                  <a:schemeClr val="tx1"/>
                </a:solidFill>
                <a:latin typeface="Calibri" panose="020F0502020204030204" pitchFamily="34" charset="0"/>
              </a:defRPr>
            </a:lvl7pPr>
            <a:lvl8pPr marL="3379788" indent="-222250" defTabSz="912813" fontAlgn="base">
              <a:spcBef>
                <a:spcPct val="0"/>
              </a:spcBef>
              <a:spcAft>
                <a:spcPct val="0"/>
              </a:spcAft>
              <a:defRPr>
                <a:solidFill>
                  <a:schemeClr val="tx1"/>
                </a:solidFill>
                <a:latin typeface="Calibri" panose="020F0502020204030204" pitchFamily="34" charset="0"/>
              </a:defRPr>
            </a:lvl8pPr>
            <a:lvl9pPr marL="3836988" indent="-222250" defTabSz="912813" fontAlgn="base">
              <a:spcBef>
                <a:spcPct val="0"/>
              </a:spcBef>
              <a:spcAft>
                <a:spcPct val="0"/>
              </a:spcAft>
              <a:defRPr>
                <a:solidFill>
                  <a:schemeClr val="tx1"/>
                </a:solidFill>
                <a:latin typeface="Calibri" panose="020F0502020204030204" pitchFamily="34" charset="0"/>
              </a:defRPr>
            </a:lvl9pPr>
          </a:lstStyle>
          <a:p>
            <a:fld id="{2D1619AC-5ED2-4336-BE48-B162C5B630C7}" type="slidenum">
              <a:rPr kumimoji="1" lang="en-US" altLang="zh-TW">
                <a:latin typeface="Arial" panose="020B0604020202020204" pitchFamily="34" charset="0"/>
              </a:rPr>
              <a:pPr/>
              <a:t>4</a:t>
            </a:fld>
            <a:endParaRPr kumimoji="1" lang="en-US" altLang="zh-TW">
              <a:latin typeface="Arial" panose="020B0604020202020204" pitchFamily="34" charset="0"/>
            </a:endParaRPr>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a:xfrm>
            <a:off x="812800" y="4721225"/>
            <a:ext cx="5086350" cy="4471988"/>
          </a:xfrm>
        </p:spPr>
        <p:txBody>
          <a:bodyPr/>
          <a:lstStyle/>
          <a:p>
            <a:pPr fontAlgn="auto">
              <a:spcBef>
                <a:spcPts val="0"/>
              </a:spcBef>
              <a:spcAft>
                <a:spcPts val="0"/>
              </a:spcAft>
              <a:defRPr/>
            </a:pPr>
            <a:r>
              <a:rPr lang="en-US" dirty="0">
                <a:latin typeface="+mj-lt"/>
              </a:rPr>
              <a:t>Factors of production for a typical production unit include human resources/</a:t>
            </a:r>
            <a:r>
              <a:rPr lang="en-US" dirty="0" err="1">
                <a:latin typeface="+mj-lt"/>
              </a:rPr>
              <a:t>labour</a:t>
            </a:r>
            <a:r>
              <a:rPr lang="en-US" dirty="0">
                <a:latin typeface="+mj-lt"/>
              </a:rPr>
              <a:t>, capital (equipment and machine, fund), natural resources </a:t>
            </a:r>
            <a:r>
              <a:rPr lang="en-US" dirty="0">
                <a:latin typeface="+mj-lt"/>
                <a:cs typeface="Aharoni" pitchFamily="2" charset="-79"/>
              </a:rPr>
              <a:t>and entrepreneurship.</a:t>
            </a:r>
          </a:p>
          <a:p>
            <a:pPr fontAlgn="auto">
              <a:spcBef>
                <a:spcPts val="0"/>
              </a:spcBef>
              <a:spcAft>
                <a:spcPts val="0"/>
              </a:spcAft>
              <a:defRPr/>
            </a:pPr>
            <a:r>
              <a:rPr lang="en-US" dirty="0">
                <a:latin typeface="+mj-lt"/>
                <a:cs typeface="Aharoni" pitchFamily="2" charset="-79"/>
              </a:rPr>
              <a:t>If the business is successful, entrepreneurs will enjoy profit for taking risk.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fontAlgn="auto">
              <a:spcBef>
                <a:spcPts val="0"/>
              </a:spcBef>
              <a:spcAft>
                <a:spcPts val="0"/>
              </a:spcAft>
              <a:defRPr/>
            </a:pPr>
            <a:r>
              <a:rPr lang="en-US" altLang="zh-HK" dirty="0">
                <a:latin typeface="+mj-lt"/>
              </a:rPr>
              <a:t>Students are asked to do Worksheet (1) on the examples of </a:t>
            </a:r>
            <a:r>
              <a:rPr lang="en-US" altLang="zh-HK" dirty="0" err="1">
                <a:latin typeface="+mj-lt"/>
              </a:rPr>
              <a:t>GoGo</a:t>
            </a:r>
            <a:r>
              <a:rPr lang="en-US" altLang="zh-HK" dirty="0">
                <a:latin typeface="+mj-lt"/>
              </a:rPr>
              <a:t> Van and eBay, teacher then explains the concept of “Business model”– how a business generates revenue and earn profit.</a:t>
            </a:r>
            <a:endParaRPr lang="zh-HK" altLang="en-US" dirty="0"/>
          </a:p>
        </p:txBody>
      </p:sp>
      <p:sp>
        <p:nvSpPr>
          <p:cNvPr id="12291"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0B475A2-8AA7-441F-BE69-7621641739CB}"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Uber is a similar example.</a:t>
            </a:r>
            <a:endParaRPr lang="zh-HK" altLang="en-US" smtClean="0"/>
          </a:p>
        </p:txBody>
      </p:sp>
      <p:sp>
        <p:nvSpPr>
          <p:cNvPr id="14339"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AFAA69-7FCD-4CB4-95A9-66F9EC3A1E37}"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It is an online person-to-person trading community on the Internet.  Buyers and sellers are brought together in a manner where sellers are allowed  to list items for sale and buyers to bid on items of interest, both sellers and buyers are also able to browse through all listed items.</a:t>
            </a:r>
            <a:endParaRPr lang="zh-HK" altLang="en-US" smtClean="0"/>
          </a:p>
        </p:txBody>
      </p:sp>
      <p:sp>
        <p:nvSpPr>
          <p:cNvPr id="16387"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66B7E4-0BD8-4E2C-AF55-CB89C4B95574}"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Calibri" panose="020F0502020204030204" pitchFamily="34" charset="0"/>
              </a:defRPr>
            </a:lvl1pPr>
            <a:lvl2pPr marL="723900" indent="-277813" defTabSz="912813">
              <a:defRPr>
                <a:solidFill>
                  <a:schemeClr val="tx1"/>
                </a:solidFill>
                <a:latin typeface="Calibri" panose="020F0502020204030204" pitchFamily="34" charset="0"/>
              </a:defRPr>
            </a:lvl2pPr>
            <a:lvl3pPr marL="1114425" indent="-222250" defTabSz="912813">
              <a:defRPr>
                <a:solidFill>
                  <a:schemeClr val="tx1"/>
                </a:solidFill>
                <a:latin typeface="Calibri" panose="020F0502020204030204" pitchFamily="34" charset="0"/>
              </a:defRPr>
            </a:lvl3pPr>
            <a:lvl4pPr marL="1562100" indent="-222250" defTabSz="912813">
              <a:defRPr>
                <a:solidFill>
                  <a:schemeClr val="tx1"/>
                </a:solidFill>
                <a:latin typeface="Calibri" panose="020F0502020204030204" pitchFamily="34" charset="0"/>
              </a:defRPr>
            </a:lvl4pPr>
            <a:lvl5pPr marL="2008188" indent="-222250" defTabSz="912813">
              <a:defRPr>
                <a:solidFill>
                  <a:schemeClr val="tx1"/>
                </a:solidFill>
                <a:latin typeface="Calibri" panose="020F0502020204030204" pitchFamily="34" charset="0"/>
              </a:defRPr>
            </a:lvl5pPr>
            <a:lvl6pPr marL="2465388" indent="-222250" defTabSz="912813" fontAlgn="base">
              <a:spcBef>
                <a:spcPct val="0"/>
              </a:spcBef>
              <a:spcAft>
                <a:spcPct val="0"/>
              </a:spcAft>
              <a:defRPr>
                <a:solidFill>
                  <a:schemeClr val="tx1"/>
                </a:solidFill>
                <a:latin typeface="Calibri" panose="020F0502020204030204" pitchFamily="34" charset="0"/>
              </a:defRPr>
            </a:lvl6pPr>
            <a:lvl7pPr marL="2922588" indent="-222250" defTabSz="912813" fontAlgn="base">
              <a:spcBef>
                <a:spcPct val="0"/>
              </a:spcBef>
              <a:spcAft>
                <a:spcPct val="0"/>
              </a:spcAft>
              <a:defRPr>
                <a:solidFill>
                  <a:schemeClr val="tx1"/>
                </a:solidFill>
                <a:latin typeface="Calibri" panose="020F0502020204030204" pitchFamily="34" charset="0"/>
              </a:defRPr>
            </a:lvl7pPr>
            <a:lvl8pPr marL="3379788" indent="-222250" defTabSz="912813" fontAlgn="base">
              <a:spcBef>
                <a:spcPct val="0"/>
              </a:spcBef>
              <a:spcAft>
                <a:spcPct val="0"/>
              </a:spcAft>
              <a:defRPr>
                <a:solidFill>
                  <a:schemeClr val="tx1"/>
                </a:solidFill>
                <a:latin typeface="Calibri" panose="020F0502020204030204" pitchFamily="34" charset="0"/>
              </a:defRPr>
            </a:lvl8pPr>
            <a:lvl9pPr marL="3836988" indent="-222250" defTabSz="912813" fontAlgn="base">
              <a:spcBef>
                <a:spcPct val="0"/>
              </a:spcBef>
              <a:spcAft>
                <a:spcPct val="0"/>
              </a:spcAft>
              <a:defRPr>
                <a:solidFill>
                  <a:schemeClr val="tx1"/>
                </a:solidFill>
                <a:latin typeface="Calibri" panose="020F0502020204030204" pitchFamily="34" charset="0"/>
              </a:defRPr>
            </a:lvl9pPr>
          </a:lstStyle>
          <a:p>
            <a:fld id="{C0A239A9-D82B-488D-8CDE-ACF97CCD96E3}" type="slidenum">
              <a:rPr kumimoji="1" lang="en-US" altLang="zh-TW">
                <a:latin typeface="Arial" panose="020B0604020202020204" pitchFamily="34" charset="0"/>
              </a:rPr>
              <a:pPr/>
              <a:t>8</a:t>
            </a:fld>
            <a:endParaRPr kumimoji="1" lang="en-US" altLang="zh-TW">
              <a:latin typeface="Arial" panose="020B0604020202020204"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xfrm>
            <a:off x="812800" y="4741863"/>
            <a:ext cx="5086350" cy="4471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HK" smtClean="0"/>
              <a:t>Teacher concludes students’ answer on Worksheet (1) and explains the meaning of business.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buFont typeface="Wingdings" panose="05000000000000000000" pitchFamily="2" charset="2"/>
              <a:buNone/>
            </a:pPr>
            <a:r>
              <a:rPr lang="en-US" altLang="zh-HK" smtClean="0"/>
              <a:t>Teacher wraps up by highlighting the role and importance of business in Hong Kong.</a:t>
            </a:r>
            <a:endParaRPr lang="zh-HK" altLang="en-US" smtClean="0"/>
          </a:p>
        </p:txBody>
      </p:sp>
      <p:sp>
        <p:nvSpPr>
          <p:cNvPr id="20483"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D8287FC-3DA0-4A78-896C-DF2211FD0ABB}"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DB5D5EC-892D-4369-AFAA-E909E5242F02}"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616B749-8779-47D0-8629-111F37C3ED9C}" type="slidenum">
              <a:rPr lang="en-US" altLang="zh-HK"/>
              <a:pPr/>
              <a:t>‹#›</a:t>
            </a:fld>
            <a:endParaRPr lang="en-US" altLang="zh-HK"/>
          </a:p>
        </p:txBody>
      </p:sp>
    </p:spTree>
    <p:extLst>
      <p:ext uri="{BB962C8B-B14F-4D97-AF65-F5344CB8AC3E}">
        <p14:creationId xmlns:p14="http://schemas.microsoft.com/office/powerpoint/2010/main" val="201963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67845DA-191D-4325-A955-128C4D7138FA}"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4779A73-3A33-4786-8E8C-73383E163A3C}" type="slidenum">
              <a:rPr lang="en-US" altLang="zh-HK"/>
              <a:pPr/>
              <a:t>‹#›</a:t>
            </a:fld>
            <a:endParaRPr lang="en-US" altLang="zh-HK"/>
          </a:p>
        </p:txBody>
      </p:sp>
    </p:spTree>
    <p:extLst>
      <p:ext uri="{BB962C8B-B14F-4D97-AF65-F5344CB8AC3E}">
        <p14:creationId xmlns:p14="http://schemas.microsoft.com/office/powerpoint/2010/main" val="83054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762E5FC-C548-4BDB-9CCC-0D5474FE8EAC}"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DFE24601-91C9-4F5B-85E9-DC3F4526ADFE}" type="slidenum">
              <a:rPr lang="en-US" altLang="zh-HK"/>
              <a:pPr/>
              <a:t>‹#›</a:t>
            </a:fld>
            <a:endParaRPr lang="en-US" altLang="zh-HK"/>
          </a:p>
        </p:txBody>
      </p:sp>
    </p:spTree>
    <p:extLst>
      <p:ext uri="{BB962C8B-B14F-4D97-AF65-F5344CB8AC3E}">
        <p14:creationId xmlns:p14="http://schemas.microsoft.com/office/powerpoint/2010/main" val="21021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1DBD20F-5A41-47B7-8759-90A98941D182}"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082E447E-F96B-4903-970E-61FCEBA597D8}" type="slidenum">
              <a:rPr lang="en-US" altLang="zh-HK"/>
              <a:pPr/>
              <a:t>‹#›</a:t>
            </a:fld>
            <a:endParaRPr lang="en-US" altLang="zh-HK"/>
          </a:p>
        </p:txBody>
      </p:sp>
    </p:spTree>
    <p:extLst>
      <p:ext uri="{BB962C8B-B14F-4D97-AF65-F5344CB8AC3E}">
        <p14:creationId xmlns:p14="http://schemas.microsoft.com/office/powerpoint/2010/main" val="309471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694476D-38DB-4AF1-A362-EC8DA0BE6FD9}"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9810897D-55A5-4DF0-AF0F-4E0360A790E6}" type="slidenum">
              <a:rPr lang="en-US" altLang="zh-HK"/>
              <a:pPr/>
              <a:t>‹#›</a:t>
            </a:fld>
            <a:endParaRPr lang="en-US" altLang="zh-HK"/>
          </a:p>
        </p:txBody>
      </p:sp>
    </p:spTree>
    <p:extLst>
      <p:ext uri="{BB962C8B-B14F-4D97-AF65-F5344CB8AC3E}">
        <p14:creationId xmlns:p14="http://schemas.microsoft.com/office/powerpoint/2010/main" val="137518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AA63C82-6060-42AB-9D29-38C0C116E713}"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3F7AC2BD-75B0-49C6-AE63-DC67BE32319C}" type="slidenum">
              <a:rPr lang="en-US" altLang="zh-HK"/>
              <a:pPr/>
              <a:t>‹#›</a:t>
            </a:fld>
            <a:endParaRPr lang="en-US" altLang="zh-HK"/>
          </a:p>
        </p:txBody>
      </p:sp>
    </p:spTree>
    <p:extLst>
      <p:ext uri="{BB962C8B-B14F-4D97-AF65-F5344CB8AC3E}">
        <p14:creationId xmlns:p14="http://schemas.microsoft.com/office/powerpoint/2010/main" val="228944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4D36200-2B59-4587-A0D8-0228378B7C2B}" type="datetime1">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A0842145-E3C7-41BB-9B5E-1550EB7B3F83}" type="slidenum">
              <a:rPr lang="en-US" altLang="zh-HK"/>
              <a:pPr/>
              <a:t>‹#›</a:t>
            </a:fld>
            <a:endParaRPr lang="en-US" altLang="zh-HK"/>
          </a:p>
        </p:txBody>
      </p:sp>
    </p:spTree>
    <p:extLst>
      <p:ext uri="{BB962C8B-B14F-4D97-AF65-F5344CB8AC3E}">
        <p14:creationId xmlns:p14="http://schemas.microsoft.com/office/powerpoint/2010/main" val="56459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EA2BF17-D11A-495C-9A9B-E4241842B356}" type="datetime1">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223D5854-5536-418B-A23A-E1CAC0ED0695}" type="slidenum">
              <a:rPr lang="en-US" altLang="zh-HK"/>
              <a:pPr/>
              <a:t>‹#›</a:t>
            </a:fld>
            <a:endParaRPr lang="en-US" altLang="zh-HK"/>
          </a:p>
        </p:txBody>
      </p:sp>
    </p:spTree>
    <p:extLst>
      <p:ext uri="{BB962C8B-B14F-4D97-AF65-F5344CB8AC3E}">
        <p14:creationId xmlns:p14="http://schemas.microsoft.com/office/powerpoint/2010/main" val="120224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2E3111-BB70-4CE7-80EC-78BF6DEEFB27}" type="datetime1">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E83DD5C3-AB80-49E1-BA71-2F9ADD496147}" type="slidenum">
              <a:rPr lang="en-US" altLang="zh-HK"/>
              <a:pPr/>
              <a:t>‹#›</a:t>
            </a:fld>
            <a:endParaRPr lang="en-US" altLang="zh-HK"/>
          </a:p>
        </p:txBody>
      </p:sp>
    </p:spTree>
    <p:extLst>
      <p:ext uri="{BB962C8B-B14F-4D97-AF65-F5344CB8AC3E}">
        <p14:creationId xmlns:p14="http://schemas.microsoft.com/office/powerpoint/2010/main" val="327728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B9062C7-A89E-4D31-AA99-F61801AC226A}"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B211D7B7-2936-4318-9F45-FC9E9A6274BD}" type="slidenum">
              <a:rPr lang="en-US" altLang="zh-HK"/>
              <a:pPr/>
              <a:t>‹#›</a:t>
            </a:fld>
            <a:endParaRPr lang="en-US" altLang="zh-HK"/>
          </a:p>
        </p:txBody>
      </p:sp>
    </p:spTree>
    <p:extLst>
      <p:ext uri="{BB962C8B-B14F-4D97-AF65-F5344CB8AC3E}">
        <p14:creationId xmlns:p14="http://schemas.microsoft.com/office/powerpoint/2010/main" val="91514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D8F285D-52AD-41EC-A1F5-FD66FDA44C51}"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5B622903-F982-4B45-8329-A60AF4EA54AD}" type="slidenum">
              <a:rPr lang="en-US" altLang="zh-HK"/>
              <a:pPr/>
              <a:t>‹#›</a:t>
            </a:fld>
            <a:endParaRPr lang="en-US" altLang="zh-HK"/>
          </a:p>
        </p:txBody>
      </p:sp>
    </p:spTree>
    <p:extLst>
      <p:ext uri="{BB962C8B-B14F-4D97-AF65-F5344CB8AC3E}">
        <p14:creationId xmlns:p14="http://schemas.microsoft.com/office/powerpoint/2010/main" val="208162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C7DDEA8A-E3C5-4C0A-9136-35720850C82F}" type="datetime1">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0D14FFF-0DB7-44CF-B002-36CC66EC1BCE}"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6.jpeg"/><Relationship Id="rId4" Type="http://schemas.openxmlformats.org/officeDocument/2006/relationships/diagramLayout" Target="../diagrams/layout9.xm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9.jpeg"/><Relationship Id="rId4" Type="http://schemas.openxmlformats.org/officeDocument/2006/relationships/diagramLayout" Target="../diagrams/layout10.xm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8.png"/><Relationship Id="rId4" Type="http://schemas.openxmlformats.org/officeDocument/2006/relationships/diagramLayout" Target="../diagrams/layout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2349500"/>
            <a:ext cx="6019800" cy="2832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81604AC-48B4-4D16-A2A4-676D56FA55D3}" type="slidenum">
              <a:rPr lang="en-US" altLang="zh-HK">
                <a:solidFill>
                  <a:srgbClr val="898989"/>
                </a:solidFill>
              </a:rPr>
              <a:pPr/>
              <a:t>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62000" y="3048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Diagram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100" y="2540000"/>
            <a:ext cx="6413500" cy="25781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D2626C-7EF3-407F-BA3D-53E56E353573}" type="slidenum">
              <a:rPr lang="en-US" altLang="zh-HK">
                <a:solidFill>
                  <a:srgbClr val="898989"/>
                </a:solidFill>
              </a:rPr>
              <a:pPr/>
              <a:t>10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0" y="3048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914400" y="4267200"/>
            <a:ext cx="4114800" cy="1676400"/>
          </a:xfr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a:normAutofit/>
          </a:bodyPr>
          <a:lstStyle/>
          <a:p>
            <a:pPr marL="168275" algn="l"/>
            <a:r>
              <a:rPr lang="en-US" altLang="zh-TW" sz="2800" b="1" i="1" smtClean="0">
                <a:solidFill>
                  <a:srgbClr val="4A452A"/>
                </a:solidFill>
              </a:rPr>
              <a:t>e.g. </a:t>
            </a:r>
            <a:r>
              <a:rPr lang="en-US" altLang="zh-TW" sz="2800" b="1" smtClean="0">
                <a:solidFill>
                  <a:srgbClr val="4A452A"/>
                </a:solidFill>
              </a:rPr>
              <a:t>agriculture and fisheries, mining and quarrying</a:t>
            </a:r>
            <a:endParaRPr lang="en-US" altLang="zh-HK" sz="2800" b="1" smtClean="0">
              <a:solidFill>
                <a:srgbClr val="4A452A"/>
              </a:solidFill>
            </a:endParaRPr>
          </a:p>
        </p:txBody>
      </p:sp>
      <p:sp>
        <p:nvSpPr>
          <p:cNvPr id="23555" name="Rectangle 4"/>
          <p:cNvSpPr>
            <a:spLocks noChangeArrowheads="1"/>
          </p:cNvSpPr>
          <p:nvPr/>
        </p:nvSpPr>
        <p:spPr bwMode="auto">
          <a:xfrm>
            <a:off x="852488" y="2133600"/>
            <a:ext cx="764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Wingdings" panose="05000000000000000000" pitchFamily="2" charset="2"/>
              <a:buChar char="§"/>
            </a:pPr>
            <a:r>
              <a:rPr lang="en-US" altLang="zh-TW" sz="3200" b="1"/>
              <a:t>All activities that directly extract or utilise natural resources in the process of production</a:t>
            </a:r>
          </a:p>
        </p:txBody>
      </p:sp>
      <p:pic>
        <p:nvPicPr>
          <p:cNvPr id="23556" name="Picture 2" descr="http://4.bp.blogspot.com/-9YbfWu452jo/U2MqN11UWxI/AAAAAAAACVQ/PRSHCneMd-w/s1600/primary+sect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429000"/>
            <a:ext cx="4114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DA42CF3-9C0B-401B-A065-15535FA99EF3}" type="slidenum">
              <a:rPr lang="en-US" altLang="zh-HK">
                <a:solidFill>
                  <a:srgbClr val="898989"/>
                </a:solidFill>
              </a:rPr>
              <a:pPr/>
              <a:t>11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0" y="3048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914400" y="4267200"/>
            <a:ext cx="4114800" cy="1676400"/>
          </a:xfr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a:normAutofit/>
          </a:bodyPr>
          <a:lstStyle/>
          <a:p>
            <a:pPr algn="l">
              <a:lnSpc>
                <a:spcPct val="90000"/>
              </a:lnSpc>
            </a:pPr>
            <a:r>
              <a:rPr lang="en-US" altLang="zh-TW" sz="2800" b="1" i="1" smtClean="0">
                <a:solidFill>
                  <a:srgbClr val="4A452A"/>
                </a:solidFill>
              </a:rPr>
              <a:t>e.g. </a:t>
            </a:r>
            <a:r>
              <a:rPr lang="en-US" altLang="zh-TW" sz="2800" b="1" smtClean="0">
                <a:solidFill>
                  <a:srgbClr val="404040"/>
                </a:solidFill>
              </a:rPr>
              <a:t>manufacturing; construction; and the supply of electricity, gas and water</a:t>
            </a:r>
          </a:p>
          <a:p>
            <a:pPr algn="l">
              <a:lnSpc>
                <a:spcPct val="90000"/>
              </a:lnSpc>
            </a:pPr>
            <a:endParaRPr lang="en-US" altLang="zh-HK" sz="3000" b="1" smtClean="0">
              <a:solidFill>
                <a:srgbClr val="4A452A"/>
              </a:solidFill>
            </a:endParaRPr>
          </a:p>
        </p:txBody>
      </p:sp>
      <p:sp>
        <p:nvSpPr>
          <p:cNvPr id="25603" name="Rectangle 4"/>
          <p:cNvSpPr>
            <a:spLocks noChangeArrowheads="1"/>
          </p:cNvSpPr>
          <p:nvPr/>
        </p:nvSpPr>
        <p:spPr bwMode="auto">
          <a:xfrm>
            <a:off x="852488" y="2133600"/>
            <a:ext cx="76454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Wingdings" panose="05000000000000000000" pitchFamily="2" charset="2"/>
              <a:buChar char="§"/>
            </a:pPr>
            <a:r>
              <a:rPr lang="en-US" altLang="zh-TW" sz="3200" b="1"/>
              <a:t>All process of turning raw materials into finished goods or semi-finished goods</a:t>
            </a:r>
          </a:p>
          <a:p>
            <a:pPr eaLnBrk="1" hangingPunct="1">
              <a:spcBef>
                <a:spcPct val="20000"/>
              </a:spcBef>
              <a:buFont typeface="Wingdings" panose="05000000000000000000" pitchFamily="2" charset="2"/>
              <a:buChar char="§"/>
            </a:pPr>
            <a:endParaRPr lang="en-US" altLang="zh-TW" sz="3200" b="1"/>
          </a:p>
        </p:txBody>
      </p:sp>
      <p:pic>
        <p:nvPicPr>
          <p:cNvPr id="25604" name="Picture 2" descr="https://sp.yimg.com/xj/th?id=OIP.M81ef99e977474bbea018f89e324a76b1H0&amp;pid=15.1&amp;P=0&amp;w=230&amp;h=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5713" y="3522663"/>
            <a:ext cx="21907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https://sp.yimg.com/xj/th?id=OIP.M687e16cbb16525c82723f522635c3ddcH0&amp;pid=15.1&amp;P=0&amp;w=251&amp;h=1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5170488"/>
            <a:ext cx="19812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https://sp.yimg.com/xj/th?id=OIP.M21e2ce00d8ead7e4b70f32d2992af8ccH0&amp;pid=15.1&amp;P=0&amp;w=242&amp;h=1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4600" y="5170488"/>
            <a:ext cx="21082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651FD4E-2CCB-4622-95F0-2BC59263F78C}" type="slidenum">
              <a:rPr lang="en-US" altLang="zh-HK">
                <a:solidFill>
                  <a:srgbClr val="898989"/>
                </a:solidFill>
              </a:rPr>
              <a:pPr/>
              <a:t>12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0" y="3048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685800" y="3200400"/>
            <a:ext cx="4343400" cy="3429000"/>
          </a:xfrm>
          <a:solidFill>
            <a:schemeClr val="accent3">
              <a:lumMod val="20000"/>
              <a:lumOff val="80000"/>
            </a:schemeClr>
          </a:solidFill>
        </p:spPr>
        <p:style>
          <a:lnRef idx="1">
            <a:schemeClr val="dk1"/>
          </a:lnRef>
          <a:fillRef idx="2">
            <a:schemeClr val="dk1"/>
          </a:fillRef>
          <a:effectRef idx="1">
            <a:schemeClr val="dk1"/>
          </a:effectRef>
          <a:fontRef idx="minor">
            <a:schemeClr val="dk1"/>
          </a:fontRef>
        </p:style>
        <p:txBody>
          <a:bodyPr>
            <a:noAutofit/>
          </a:bodyPr>
          <a:lstStyle/>
          <a:p>
            <a:pPr algn="l"/>
            <a:r>
              <a:rPr lang="en-US" altLang="zh-TW" sz="2800" b="1" i="1" smtClean="0">
                <a:solidFill>
                  <a:srgbClr val="404040"/>
                </a:solidFill>
              </a:rPr>
              <a:t>e.g. </a:t>
            </a:r>
            <a:r>
              <a:rPr lang="en-US" altLang="zh-TW" sz="2800" b="1" smtClean="0">
                <a:solidFill>
                  <a:srgbClr val="404040"/>
                </a:solidFill>
              </a:rPr>
              <a:t>wholesale, retail and import/export trade; restaurants and hotels; transport, storage and communications; financing, insurance, real estate and business services</a:t>
            </a:r>
          </a:p>
          <a:p>
            <a:pPr algn="l"/>
            <a:r>
              <a:rPr lang="en-US" altLang="zh-TW" sz="2800" b="1" i="1" smtClean="0">
                <a:solidFill>
                  <a:srgbClr val="404040"/>
                </a:solidFill>
              </a:rPr>
              <a:t> </a:t>
            </a:r>
            <a:endParaRPr lang="en-US" altLang="zh-HK" sz="2800" b="1" smtClean="0">
              <a:solidFill>
                <a:srgbClr val="404040"/>
              </a:solidFill>
            </a:endParaRPr>
          </a:p>
        </p:txBody>
      </p:sp>
      <p:sp>
        <p:nvSpPr>
          <p:cNvPr id="27651" name="Rectangle 4"/>
          <p:cNvSpPr>
            <a:spLocks noChangeArrowheads="1"/>
          </p:cNvSpPr>
          <p:nvPr/>
        </p:nvSpPr>
        <p:spPr bwMode="auto">
          <a:xfrm>
            <a:off x="852488" y="1914525"/>
            <a:ext cx="764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Wingdings" panose="05000000000000000000" pitchFamily="2" charset="2"/>
              <a:buChar char="§"/>
            </a:pPr>
            <a:r>
              <a:rPr lang="en-US" altLang="zh-TW" sz="3200" b="1"/>
              <a:t>All economic activities that provide services to business and consumers</a:t>
            </a:r>
          </a:p>
        </p:txBody>
      </p:sp>
      <p:pic>
        <p:nvPicPr>
          <p:cNvPr id="27652" name="Picture 2" descr="https://sp.yimg.com/xj/th?id=OIP.M574626298e071055adc930661ef30f9cH0&amp;pid=15.1&amp;P=0&amp;w=227&amp;h=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425" y="2954338"/>
            <a:ext cx="19335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https://sp.yimg.com/xj/th?id=OIP.Mb4ad3e4fe375ad710b8da9d36d8b5edbH0&amp;pid=15.1&amp;P=0&amp;w=271&amp;h=1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267200"/>
            <a:ext cx="22860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https://sp.yimg.com/xj/th?id=OIP.M9a79973bb590d15646023ca63296a774H0&amp;pid=15.1&amp;P=0&amp;w=196&amp;h=1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7100" y="5105400"/>
            <a:ext cx="1866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0AAFA97-D81A-4E54-A995-417F6307008A}" type="slidenum">
              <a:rPr lang="en-US" altLang="zh-HK">
                <a:solidFill>
                  <a:srgbClr val="898989"/>
                </a:solidFill>
              </a:rPr>
              <a:pPr/>
              <a:t>13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066800" y="301625"/>
            <a:ext cx="7616825" cy="1143000"/>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algn="l" fontAlgn="auto">
              <a:spcAft>
                <a:spcPts val="0"/>
              </a:spcAft>
              <a:defRPr/>
            </a:pPr>
            <a:r>
              <a:rPr lang="en-US" altLang="zh-TW" sz="3200" b="1" dirty="0">
                <a:solidFill>
                  <a:schemeClr val="bg1"/>
                </a:solidFill>
                <a:latin typeface="+mj-lt"/>
              </a:rPr>
              <a:t>   Interdependence of Industry – Example 1</a:t>
            </a:r>
          </a:p>
        </p:txBody>
      </p:sp>
      <p:sp>
        <p:nvSpPr>
          <p:cNvPr id="29698" name="Footer Placeholder 2"/>
          <p:cNvSpPr txBox="1">
            <a:spLocks noGrp="1"/>
          </p:cNvSpPr>
          <p:nvPr/>
        </p:nvSpPr>
        <p:spPr bwMode="auto">
          <a:xfrm>
            <a:off x="7938" y="6492875"/>
            <a:ext cx="464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zh-HK" sz="1200">
              <a:cs typeface="Arial" panose="020B0604020202020204" pitchFamily="34" charset="0"/>
            </a:endParaRPr>
          </a:p>
        </p:txBody>
      </p:sp>
      <p:sp>
        <p:nvSpPr>
          <p:cNvPr id="29699" name="Slide Number Placeholder 3"/>
          <p:cNvSpPr txBox="1">
            <a:spLocks noGrp="1"/>
          </p:cNvSpPr>
          <p:nvPr/>
        </p:nvSpPr>
        <p:spPr bwMode="auto">
          <a:xfrm>
            <a:off x="67818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zh-HK" sz="1200">
              <a:cs typeface="Arial" panose="020B0604020202020204" pitchFamily="34" charset="0"/>
            </a:endParaRPr>
          </a:p>
        </p:txBody>
      </p:sp>
      <p:pic>
        <p:nvPicPr>
          <p:cNvPr id="29700" name="Picture 6" descr="th?id=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81500"/>
            <a:ext cx="25241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th?i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789363"/>
            <a:ext cx="21145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th?id=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724400"/>
            <a:ext cx="1409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9" descr="th?id=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114800"/>
            <a:ext cx="20193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Diagram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 y="1892300"/>
            <a:ext cx="86614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DCC119-B843-4605-AA30-1054C606013F}" type="slidenum">
              <a:rPr lang="en-US" altLang="zh-HK">
                <a:solidFill>
                  <a:srgbClr val="898989"/>
                </a:solidFill>
              </a:rPr>
              <a:pPr/>
              <a:t>14</a:t>
            </a:fld>
            <a:endParaRPr lang="en-US" altLang="zh-HK">
              <a:solidFill>
                <a:srgbClr val="898989"/>
              </a:solidFill>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066800" y="301625"/>
            <a:ext cx="7616825" cy="1143000"/>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algn="l" fontAlgn="auto">
              <a:spcAft>
                <a:spcPts val="0"/>
              </a:spcAft>
              <a:defRPr/>
            </a:pPr>
            <a:r>
              <a:rPr lang="en-US" altLang="zh-TW" sz="3200" b="1" dirty="0">
                <a:solidFill>
                  <a:schemeClr val="bg1"/>
                </a:solidFill>
                <a:latin typeface="+mj-lt"/>
              </a:rPr>
              <a:t>   Interdependence of Industry – Example 2</a:t>
            </a:r>
          </a:p>
        </p:txBody>
      </p:sp>
      <p:sp>
        <p:nvSpPr>
          <p:cNvPr id="31746" name="Footer Placeholder 2"/>
          <p:cNvSpPr txBox="1">
            <a:spLocks noGrp="1"/>
          </p:cNvSpPr>
          <p:nvPr/>
        </p:nvSpPr>
        <p:spPr bwMode="auto">
          <a:xfrm>
            <a:off x="7938" y="6492875"/>
            <a:ext cx="464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zh-HK" sz="1200">
              <a:cs typeface="Arial" panose="020B0604020202020204" pitchFamily="34" charset="0"/>
            </a:endParaRPr>
          </a:p>
        </p:txBody>
      </p:sp>
      <p:sp>
        <p:nvSpPr>
          <p:cNvPr id="31747" name="Slide Number Placeholder 3"/>
          <p:cNvSpPr txBox="1">
            <a:spLocks noGrp="1"/>
          </p:cNvSpPr>
          <p:nvPr/>
        </p:nvSpPr>
        <p:spPr bwMode="auto">
          <a:xfrm>
            <a:off x="67818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zh-HK" sz="1200">
              <a:cs typeface="Arial" panose="020B0604020202020204" pitchFamily="34" charset="0"/>
            </a:endParaRPr>
          </a:p>
        </p:txBody>
      </p:sp>
      <p:pic>
        <p:nvPicPr>
          <p:cNvPr id="6" name="Diagram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892300"/>
            <a:ext cx="8636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2" descr="https://sp.yimg.com/xj/th?id=OIP.M910d3fcb123311968490d97a7ac9bd11o0&amp;pid=15.1&amp;P=0&amp;w=218&amp;h=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3486150"/>
            <a:ext cx="2076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https://sp.yimg.com/xj/th?id=OIP.Mb39139cb41489d3b3ce450a76b6b7279H0&amp;pid=15.1&amp;P=0&amp;w=215&amp;h=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88" y="4572000"/>
            <a:ext cx="2047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6" descr="https://sp.yimg.com/xj/th?id=OIP.M6e01992f5234ad13a3cea2f0b8b04bedH0&amp;pid=15.1&amp;P=0&amp;w=166&amp;h=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7450" y="4949825"/>
            <a:ext cx="1581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https://sp.yimg.com/xj/th?id=OIP.M41786b0e4b737f27408706b2940e4968H0&amp;pid=15.1&amp;P=0&amp;w=212&amp;h=1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397250"/>
            <a:ext cx="2019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descr="https://sp.yimg.com/xj/th?id=OIP.Mcd50208b738bb7a8e822dc0192978880o0&amp;pid=15.1&amp;P=0&amp;w=205&amp;h=1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4572000"/>
            <a:ext cx="1828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33D946-BBA3-4FA1-9AC7-B2E837B20EA6}" type="slidenum">
              <a:rPr lang="en-US" altLang="zh-HK">
                <a:solidFill>
                  <a:srgbClr val="898989"/>
                </a:solidFill>
              </a:rPr>
              <a:pPr/>
              <a:t>15</a:t>
            </a:fld>
            <a:endParaRPr lang="en-US" altLang="zh-HK">
              <a:solidFill>
                <a:srgbClr val="898989"/>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304800"/>
            <a:ext cx="7785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4"/>
          <p:cNvSpPr>
            <a:spLocks noChangeArrowheads="1"/>
          </p:cNvSpPr>
          <p:nvPr/>
        </p:nvSpPr>
        <p:spPr bwMode="auto">
          <a:xfrm>
            <a:off x="762000" y="1695450"/>
            <a:ext cx="7643813"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Wingdings" panose="05000000000000000000" pitchFamily="2" charset="2"/>
              <a:buChar char="§"/>
            </a:pPr>
            <a:r>
              <a:rPr lang="en-US" altLang="zh-TW" sz="3200" b="1"/>
              <a:t>From the statistical tables, describe any observations and identify reasons for the trend of the three types of industry.</a:t>
            </a:r>
          </a:p>
          <a:p>
            <a:pPr eaLnBrk="1" hangingPunct="1">
              <a:spcBef>
                <a:spcPct val="20000"/>
              </a:spcBef>
              <a:buFont typeface="Wingdings" panose="05000000000000000000" pitchFamily="2" charset="2"/>
              <a:buChar char="§"/>
            </a:pPr>
            <a:r>
              <a:rPr lang="en-US" altLang="zh-TW" sz="3200" b="1"/>
              <a:t>Write down your group’s observation on Worksheet 2 .</a:t>
            </a:r>
          </a:p>
        </p:txBody>
      </p:sp>
      <p:pic>
        <p:nvPicPr>
          <p:cNvPr id="33795" name="Picture 2" descr="https://sp.yimg.com/xj/th?id=OIP.Me9832c4ade4c8c2349d2a5d2bfd97fefH0&amp;pid=15.1&amp;P=0&amp;w=227&amp;h=1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413" y="4572000"/>
            <a:ext cx="21621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s://sp.yimg.com/xj/th?id=OIP.M5132b3cadf1eec78a36f7711ebb0f4c2H0&amp;pid=15.1&amp;P=0&amp;w=215&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4495800"/>
            <a:ext cx="2590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3276600" y="4900613"/>
          <a:ext cx="2438400" cy="1383030"/>
        </p:xfrm>
        <a:graphic>
          <a:graphicData uri="http://schemas.openxmlformats.org/drawingml/2006/table">
            <a:tbl>
              <a:tblPr/>
              <a:tblGrid>
                <a:gridCol w="914400">
                  <a:extLst>
                    <a:ext uri="{9D8B030D-6E8A-4147-A177-3AD203B41FA5}">
                      <a16:colId xmlns:a16="http://schemas.microsoft.com/office/drawing/2014/main" val="4263181234"/>
                    </a:ext>
                  </a:extLst>
                </a:gridCol>
                <a:gridCol w="533400">
                  <a:extLst>
                    <a:ext uri="{9D8B030D-6E8A-4147-A177-3AD203B41FA5}">
                      <a16:colId xmlns:a16="http://schemas.microsoft.com/office/drawing/2014/main" val="2778172130"/>
                    </a:ext>
                  </a:extLst>
                </a:gridCol>
                <a:gridCol w="533400">
                  <a:extLst>
                    <a:ext uri="{9D8B030D-6E8A-4147-A177-3AD203B41FA5}">
                      <a16:colId xmlns:a16="http://schemas.microsoft.com/office/drawing/2014/main" val="3723541231"/>
                    </a:ext>
                  </a:extLst>
                </a:gridCol>
                <a:gridCol w="457200">
                  <a:extLst>
                    <a:ext uri="{9D8B030D-6E8A-4147-A177-3AD203B41FA5}">
                      <a16:colId xmlns:a16="http://schemas.microsoft.com/office/drawing/2014/main" val="3940697167"/>
                    </a:ext>
                  </a:extLst>
                </a:gridCol>
              </a:tblGrid>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rPr>
                        <a:t>Table 1,2,3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1" i="0" u="none" strike="noStrike" cap="none" normalizeH="0" baseline="0" smtClean="0">
                        <a:ln>
                          <a:noFill/>
                        </a:ln>
                        <a:solidFill>
                          <a:srgbClr val="FFFFFF"/>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15128051"/>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313869354"/>
                  </a:ext>
                </a:extLst>
              </a:tr>
              <a:tr h="3714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HK" sz="1800" b="0" i="0" u="none" strike="noStrike" cap="none" normalizeH="0" baseline="0" smtClean="0">
                        <a:ln>
                          <a:noFill/>
                        </a:ln>
                        <a:solidFill>
                          <a:srgbClr val="000000"/>
                        </a:solidFill>
                        <a:effectLst/>
                        <a:latin typeface="Calibri" panose="020F0502020204030204" pitchFamily="34" charset="0"/>
                        <a:ea typeface="新細明體" panose="02020500000000000000" pitchFamily="18"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909338952"/>
                  </a:ext>
                </a:extLst>
              </a:tr>
            </a:tbl>
          </a:graphicData>
        </a:graphic>
      </p:graphicFrame>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8283854-FB44-4C37-9FDF-A2D68380035C}" type="slidenum">
              <a:rPr lang="en-US" altLang="zh-HK">
                <a:solidFill>
                  <a:srgbClr val="898989"/>
                </a:solidFill>
              </a:rPr>
              <a:pPr/>
              <a:t>16</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09600" y="1981200"/>
            <a:ext cx="7772400" cy="3124200"/>
          </a:xfr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457200" indent="-457200">
              <a:buFont typeface="Wingdings" panose="05000000000000000000" pitchFamily="2" charset="2"/>
              <a:buChar char="§"/>
            </a:pPr>
            <a:r>
              <a:rPr lang="en-US" altLang="zh-TW" sz="2800" b="1" smtClean="0">
                <a:solidFill>
                  <a:schemeClr val="tx1"/>
                </a:solidFill>
              </a:rPr>
              <a:t>Insignificant and stable portion of primary industry</a:t>
            </a:r>
          </a:p>
          <a:p>
            <a:pPr marL="457200" indent="-457200">
              <a:buFont typeface="Wingdings" panose="05000000000000000000" pitchFamily="2" charset="2"/>
              <a:buChar char="§"/>
            </a:pPr>
            <a:r>
              <a:rPr lang="en-US" altLang="zh-TW" sz="2800" b="1" smtClean="0">
                <a:solidFill>
                  <a:schemeClr val="tx1"/>
                </a:solidFill>
              </a:rPr>
              <a:t>Shrinking manufacturing sector</a:t>
            </a:r>
          </a:p>
          <a:p>
            <a:pPr marL="457200" indent="-457200">
              <a:buFont typeface="Wingdings" panose="05000000000000000000" pitchFamily="2" charset="2"/>
              <a:buChar char="§"/>
            </a:pPr>
            <a:r>
              <a:rPr lang="en-US" altLang="zh-TW" sz="2800" b="1" smtClean="0">
                <a:solidFill>
                  <a:schemeClr val="tx1"/>
                </a:solidFill>
              </a:rPr>
              <a:t>A very high % of service industries</a:t>
            </a:r>
          </a:p>
          <a:p>
            <a:pPr marL="457200" indent="-457200">
              <a:buFont typeface="Wingdings" panose="05000000000000000000" pitchFamily="2" charset="2"/>
              <a:buChar char="§"/>
            </a:pPr>
            <a:r>
              <a:rPr lang="en-US" altLang="zh-HK" sz="2800" b="1" smtClean="0">
                <a:solidFill>
                  <a:schemeClr val="tx1"/>
                </a:solidFill>
              </a:rPr>
              <a:t>More construction work in recent years</a:t>
            </a:r>
          </a:p>
          <a:p>
            <a:pPr marL="457200" indent="-457200">
              <a:buFont typeface="Wingdings" panose="05000000000000000000" pitchFamily="2" charset="2"/>
              <a:buChar char="§"/>
            </a:pPr>
            <a:endParaRPr lang="en-US" altLang="zh-HK" smtClean="0">
              <a:solidFill>
                <a:srgbClr val="000000"/>
              </a:solidFill>
            </a:endParaRPr>
          </a:p>
        </p:txBody>
      </p:sp>
      <p:pic>
        <p:nvPicPr>
          <p:cNvPr id="358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5257800"/>
            <a:ext cx="17811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073B21-B574-4724-8405-D5B17F1037FE}" type="slidenum">
              <a:rPr lang="en-US" altLang="zh-HK">
                <a:solidFill>
                  <a:srgbClr val="898989"/>
                </a:solidFill>
              </a:rPr>
              <a:pPr/>
              <a:t>17</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57200" y="1676400"/>
            <a:ext cx="8153400" cy="4456113"/>
          </a:xfr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marL="346075" indent="-346075">
              <a:lnSpc>
                <a:spcPts val="4000"/>
              </a:lnSpc>
              <a:buFont typeface="Wingdings" panose="05000000000000000000" pitchFamily="2" charset="2"/>
              <a:buChar char="§"/>
            </a:pPr>
            <a:r>
              <a:rPr lang="en-US" altLang="zh-TW" sz="2800" b="1" smtClean="0">
                <a:solidFill>
                  <a:schemeClr val="tx1"/>
                </a:solidFill>
              </a:rPr>
              <a:t>lack of natural resources  for primary production</a:t>
            </a:r>
          </a:p>
          <a:p>
            <a:pPr marL="346075" indent="-346075">
              <a:lnSpc>
                <a:spcPts val="4000"/>
              </a:lnSpc>
              <a:buFont typeface="Wingdings" panose="05000000000000000000" pitchFamily="2" charset="2"/>
              <a:buChar char="§"/>
            </a:pPr>
            <a:r>
              <a:rPr lang="en-US" altLang="zh-TW" sz="2800" b="1" smtClean="0">
                <a:solidFill>
                  <a:schemeClr val="tx1"/>
                </a:solidFill>
              </a:rPr>
              <a:t>manufacturing factories moved to Mainland China and other low-cost regions</a:t>
            </a:r>
          </a:p>
          <a:p>
            <a:pPr marL="346075" indent="-346075">
              <a:lnSpc>
                <a:spcPts val="4000"/>
              </a:lnSpc>
              <a:buFont typeface="Wingdings" panose="05000000000000000000" pitchFamily="2" charset="2"/>
              <a:buChar char="§"/>
            </a:pPr>
            <a:r>
              <a:rPr lang="en-US" altLang="zh-TW" sz="2800" b="1" smtClean="0">
                <a:solidFill>
                  <a:schemeClr val="tx1"/>
                </a:solidFill>
              </a:rPr>
              <a:t>more construction work because of more housing projects and infrastructure work in recent years</a:t>
            </a:r>
          </a:p>
          <a:p>
            <a:pPr marL="346075" indent="-346075">
              <a:lnSpc>
                <a:spcPts val="4000"/>
              </a:lnSpc>
              <a:buFont typeface="Wingdings" panose="05000000000000000000" pitchFamily="2" charset="2"/>
              <a:buChar char="§"/>
            </a:pPr>
            <a:r>
              <a:rPr lang="en-US" altLang="zh-TW" sz="2800" b="1" smtClean="0">
                <a:solidFill>
                  <a:schemeClr val="tx1"/>
                </a:solidFill>
              </a:rPr>
              <a:t>provide supporting and value-added services to companies </a:t>
            </a:r>
            <a:r>
              <a:rPr lang="en-US" altLang="zh-TW" sz="2800" b="1" smtClean="0">
                <a:solidFill>
                  <a:schemeClr val="tx1"/>
                </a:solidFill>
                <a:sym typeface="Wingdings" panose="05000000000000000000" pitchFamily="2" charset="2"/>
              </a:rPr>
              <a:t> transforming into a service-oriented economy</a:t>
            </a:r>
            <a:endParaRPr lang="en-US" altLang="zh-HK" sz="2800" smtClean="0">
              <a:solidFill>
                <a:srgbClr val="000000"/>
              </a:solidFill>
            </a:endParaRPr>
          </a:p>
          <a:p>
            <a:pPr marL="346075" indent="-346075">
              <a:lnSpc>
                <a:spcPct val="90000"/>
              </a:lnSpc>
            </a:pPr>
            <a:endParaRPr lang="en-US" altLang="zh-HK" sz="2700" smtClean="0">
              <a:solidFill>
                <a:srgbClr val="000000"/>
              </a:solidFill>
            </a:endParaRPr>
          </a:p>
        </p:txBody>
      </p:sp>
      <p:pic>
        <p:nvPicPr>
          <p:cNvPr id="378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825" y="5478463"/>
            <a:ext cx="1781175" cy="13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5D687C-1928-4888-8F50-83FB30907E77}" type="slidenum">
              <a:rPr lang="en-US" altLang="zh-HK">
                <a:solidFill>
                  <a:srgbClr val="898989"/>
                </a:solidFill>
              </a:rPr>
              <a:pPr/>
              <a:t>18</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304800"/>
            <a:ext cx="7785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079F5CA-3E7B-4555-813C-ECA9854318B6}" type="slidenum">
              <a:rPr lang="en-US" altLang="zh-HK">
                <a:solidFill>
                  <a:srgbClr val="898989"/>
                </a:solidFill>
              </a:rPr>
              <a:pPr/>
              <a:t>19</a:t>
            </a:fld>
            <a:endParaRPr lang="en-US" altLang="zh-HK">
              <a:solidFill>
                <a:srgbClr val="898989"/>
              </a:solidFill>
            </a:endParaRPr>
          </a:p>
        </p:txBody>
      </p:sp>
      <p:sp>
        <p:nvSpPr>
          <p:cNvPr id="6" name="文字方塊 5"/>
          <p:cNvSpPr txBox="1"/>
          <p:nvPr/>
        </p:nvSpPr>
        <p:spPr>
          <a:xfrm>
            <a:off x="1066800" y="1928813"/>
            <a:ext cx="7239000" cy="22463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endParaRPr lang="en-US" altLang="zh-HK" sz="2800" b="1" dirty="0"/>
          </a:p>
          <a:p>
            <a:pPr eaLnBrk="1" fontAlgn="auto" hangingPunct="1">
              <a:spcBef>
                <a:spcPts val="0"/>
              </a:spcBef>
              <a:spcAft>
                <a:spcPts val="0"/>
              </a:spcAft>
              <a:defRPr/>
            </a:pPr>
            <a:r>
              <a:rPr lang="en-US" altLang="zh-HK" sz="2800" b="1" dirty="0"/>
              <a:t>Under the existing industrial structure, what are the opportunities and potential risks to Hong Kong business?</a:t>
            </a:r>
          </a:p>
          <a:p>
            <a:pPr eaLnBrk="1" fontAlgn="auto" hangingPunct="1">
              <a:spcBef>
                <a:spcPts val="0"/>
              </a:spcBef>
              <a:spcAft>
                <a:spcPts val="0"/>
              </a:spcAft>
              <a:defRPr/>
            </a:pPr>
            <a:endParaRPr lang="zh-HK" altLang="en-US" sz="2800" b="1" dirty="0"/>
          </a:p>
        </p:txBody>
      </p:sp>
      <p:pic>
        <p:nvPicPr>
          <p:cNvPr id="3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776788"/>
            <a:ext cx="17335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4" descr="https://sp.yimg.com/xj/th?id=OIP.M0329908fda683dafd418ce492f901457H0&amp;pid=15.1&amp;P=0&amp;w=241&amp;h=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810125"/>
            <a:ext cx="2295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https://sp.yimg.com/ib/th?id=OIP.M7ebfed5d255d00f9ce76b8fdfdec3edeo0&amp;pid=15.1&amp;P=0&amp;w=172.1.1&amp;h=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24050"/>
            <a:ext cx="18288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4" descr="https://sp.yimg.com/ib/th?id=OIP.M9c5464fe207e9f285f6938f64250491b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050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762000" y="5334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kumimoji="1" lang="en-US" altLang="zh-HK" sz="2800" b="1">
                <a:solidFill>
                  <a:srgbClr val="0066FF"/>
                </a:solidFill>
                <a:latin typeface="Arial" panose="020B0604020202020204" pitchFamily="34" charset="0"/>
              </a:rPr>
              <a:t>What would you do if you were bitten by bees?</a:t>
            </a:r>
          </a:p>
        </p:txBody>
      </p:sp>
      <p:pic>
        <p:nvPicPr>
          <p:cNvPr id="5125" name="Picture 7" descr="https://sp.yimg.com/ib/th?id=OIP.M83e025eecaccd235a2be00dafa922fd3H0&amp;pid=15.1&amp;P=0&amp;w=314.3.3&amp;h=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076700"/>
            <a:ext cx="232171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E99F61F-E12B-49DF-8D02-BB66FCF440DF}" type="slidenum">
              <a:rPr lang="en-US" altLang="zh-HK">
                <a:solidFill>
                  <a:srgbClr val="898989"/>
                </a:solidFill>
              </a:rPr>
              <a:pPr/>
              <a:t>2</a:t>
            </a:fld>
            <a:endParaRPr lang="en-US" altLang="zh-HK">
              <a:solidFill>
                <a:srgbClr val="898989"/>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304800"/>
            <a:ext cx="7785100"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372C52F-C5A8-4DBF-81FB-9E704B8FB159}" type="slidenum">
              <a:rPr lang="en-US" altLang="zh-HK">
                <a:solidFill>
                  <a:srgbClr val="898989"/>
                </a:solidFill>
              </a:rPr>
              <a:pPr/>
              <a:t>20</a:t>
            </a:fld>
            <a:endParaRPr lang="en-US" altLang="zh-HK">
              <a:solidFill>
                <a:srgbClr val="898989"/>
              </a:solidFill>
            </a:endParaRPr>
          </a:p>
        </p:txBody>
      </p:sp>
      <p:sp>
        <p:nvSpPr>
          <p:cNvPr id="2" name="圓角矩形 1"/>
          <p:cNvSpPr/>
          <p:nvPr/>
        </p:nvSpPr>
        <p:spPr>
          <a:xfrm>
            <a:off x="685800" y="1693863"/>
            <a:ext cx="3886200" cy="4498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zh-HK" altLang="en-US"/>
          </a:p>
        </p:txBody>
      </p:sp>
      <p:sp>
        <p:nvSpPr>
          <p:cNvPr id="7" name="圓角矩形 6"/>
          <p:cNvSpPr/>
          <p:nvPr/>
        </p:nvSpPr>
        <p:spPr>
          <a:xfrm>
            <a:off x="4724400" y="2014538"/>
            <a:ext cx="4114800" cy="4465637"/>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zh-HK" altLang="en-US"/>
          </a:p>
        </p:txBody>
      </p:sp>
      <p:sp>
        <p:nvSpPr>
          <p:cNvPr id="5" name="文字方塊 4"/>
          <p:cNvSpPr txBox="1"/>
          <p:nvPr/>
        </p:nvSpPr>
        <p:spPr>
          <a:xfrm>
            <a:off x="838200" y="2020888"/>
            <a:ext cx="3733800" cy="5324475"/>
          </a:xfrm>
          <a:prstGeom prst="rect">
            <a:avLst/>
          </a:prstGeom>
          <a:noFill/>
        </p:spPr>
        <p:txBody>
          <a:bodyPr>
            <a:spAutoFit/>
          </a:bodyPr>
          <a:lstStyle/>
          <a:p>
            <a:pPr eaLnBrk="1" fontAlgn="auto" hangingPunct="1">
              <a:spcBef>
                <a:spcPts val="0"/>
              </a:spcBef>
              <a:spcAft>
                <a:spcPts val="0"/>
              </a:spcAft>
              <a:defRPr/>
            </a:pPr>
            <a:r>
              <a:rPr lang="en-US" altLang="zh-HK" sz="2000" b="1" dirty="0">
                <a:solidFill>
                  <a:srgbClr val="002060"/>
                </a:solidFill>
                <a:latin typeface="+mn-lt"/>
              </a:rPr>
              <a:t>Opportunities:</a:t>
            </a:r>
          </a:p>
          <a:p>
            <a:pPr eaLnBrk="1" fontAlgn="auto" hangingPunct="1">
              <a:spcBef>
                <a:spcPts val="0"/>
              </a:spcBef>
              <a:spcAft>
                <a:spcPts val="0"/>
              </a:spcAft>
              <a:defRPr/>
            </a:pPr>
            <a:endParaRPr lang="en-US" altLang="zh-HK" sz="2000" b="1" dirty="0">
              <a:solidFill>
                <a:srgbClr val="002060"/>
              </a:solidFill>
              <a:latin typeface="+mn-lt"/>
            </a:endParaRPr>
          </a:p>
          <a:p>
            <a:pPr marL="285750" indent="-285750" eaLnBrk="1" fontAlgn="auto" hangingPunct="1">
              <a:spcBef>
                <a:spcPts val="0"/>
              </a:spcBef>
              <a:spcAft>
                <a:spcPts val="0"/>
              </a:spcAft>
              <a:buFont typeface="Wingdings" pitchFamily="2" charset="2"/>
              <a:buChar char="ü"/>
              <a:defRPr/>
            </a:pPr>
            <a:r>
              <a:rPr lang="en-US" altLang="zh-HK" sz="2000" b="1" dirty="0">
                <a:latin typeface="+mn-lt"/>
              </a:rPr>
              <a:t>Develop various kinds of service to meet diverse market needs</a:t>
            </a:r>
          </a:p>
          <a:p>
            <a:pPr marL="285750" indent="-285750" eaLnBrk="1" fontAlgn="auto" hangingPunct="1">
              <a:lnSpc>
                <a:spcPts val="1800"/>
              </a:lnSpc>
              <a:spcBef>
                <a:spcPts val="0"/>
              </a:spcBef>
              <a:spcAft>
                <a:spcPts val="0"/>
              </a:spcAft>
              <a:buFont typeface="Wingdings" pitchFamily="2" charset="2"/>
              <a:buChar char="ü"/>
              <a:defRPr/>
            </a:pPr>
            <a:endParaRPr lang="en-US" altLang="zh-HK" sz="2000" b="1" dirty="0">
              <a:latin typeface="+mn-lt"/>
            </a:endParaRPr>
          </a:p>
          <a:p>
            <a:pPr marL="285750" indent="-285750" eaLnBrk="1" fontAlgn="auto" hangingPunct="1">
              <a:spcBef>
                <a:spcPts val="0"/>
              </a:spcBef>
              <a:spcAft>
                <a:spcPts val="0"/>
              </a:spcAft>
              <a:buFont typeface="Wingdings" pitchFamily="2" charset="2"/>
              <a:buChar char="ü"/>
              <a:defRPr/>
            </a:pPr>
            <a:r>
              <a:rPr lang="en-US" altLang="zh-HK" sz="2000" b="1" dirty="0">
                <a:latin typeface="+mn-lt"/>
              </a:rPr>
              <a:t>Attract foreign investment in service sector such as banking and finance sector</a:t>
            </a:r>
          </a:p>
          <a:p>
            <a:pPr marL="285750" indent="-285750" eaLnBrk="1" fontAlgn="auto" hangingPunct="1">
              <a:lnSpc>
                <a:spcPts val="1800"/>
              </a:lnSpc>
              <a:spcBef>
                <a:spcPts val="0"/>
              </a:spcBef>
              <a:spcAft>
                <a:spcPts val="0"/>
              </a:spcAft>
              <a:buFont typeface="Wingdings" pitchFamily="2" charset="2"/>
              <a:buChar char="ü"/>
              <a:defRPr/>
            </a:pPr>
            <a:endParaRPr lang="en-US" altLang="zh-HK" sz="2000" b="1" dirty="0">
              <a:latin typeface="+mn-lt"/>
            </a:endParaRPr>
          </a:p>
          <a:p>
            <a:pPr marL="285750" indent="-285750" eaLnBrk="1" fontAlgn="auto" hangingPunct="1">
              <a:spcBef>
                <a:spcPts val="0"/>
              </a:spcBef>
              <a:spcAft>
                <a:spcPts val="0"/>
              </a:spcAft>
              <a:buFont typeface="Wingdings" pitchFamily="2" charset="2"/>
              <a:buChar char="ü"/>
              <a:defRPr/>
            </a:pPr>
            <a:r>
              <a:rPr lang="en-US" altLang="zh-HK" sz="2000" b="1" dirty="0">
                <a:latin typeface="+mn-lt"/>
              </a:rPr>
              <a:t>Strengthen the provision of  professional services such as accountancy, legal, marketing, etc.</a:t>
            </a:r>
          </a:p>
          <a:p>
            <a:pPr eaLnBrk="1" fontAlgn="auto" hangingPunct="1">
              <a:spcBef>
                <a:spcPts val="0"/>
              </a:spcBef>
              <a:spcAft>
                <a:spcPts val="0"/>
              </a:spcAft>
              <a:defRPr/>
            </a:pPr>
            <a:endParaRPr lang="en-US" altLang="zh-HK" sz="2000" dirty="0">
              <a:latin typeface="+mn-lt"/>
            </a:endParaRPr>
          </a:p>
          <a:p>
            <a:pPr eaLnBrk="1" fontAlgn="auto" hangingPunct="1">
              <a:spcBef>
                <a:spcPts val="0"/>
              </a:spcBef>
              <a:spcAft>
                <a:spcPts val="0"/>
              </a:spcAft>
              <a:defRPr/>
            </a:pPr>
            <a:endParaRPr lang="en-US" altLang="zh-HK" sz="2000" dirty="0">
              <a:latin typeface="+mn-lt"/>
            </a:endParaRPr>
          </a:p>
          <a:p>
            <a:pPr eaLnBrk="1" fontAlgn="auto" hangingPunct="1">
              <a:spcBef>
                <a:spcPts val="0"/>
              </a:spcBef>
              <a:spcAft>
                <a:spcPts val="0"/>
              </a:spcAft>
              <a:defRPr/>
            </a:pPr>
            <a:endParaRPr lang="zh-HK" altLang="en-US" sz="2000" dirty="0">
              <a:latin typeface="+mn-lt"/>
            </a:endParaRPr>
          </a:p>
        </p:txBody>
      </p:sp>
      <p:sp>
        <p:nvSpPr>
          <p:cNvPr id="8" name="文字方塊 7"/>
          <p:cNvSpPr txBox="1"/>
          <p:nvPr/>
        </p:nvSpPr>
        <p:spPr>
          <a:xfrm>
            <a:off x="4981575" y="2109788"/>
            <a:ext cx="3886200" cy="4678362"/>
          </a:xfrm>
          <a:prstGeom prst="rect">
            <a:avLst/>
          </a:prstGeom>
          <a:noFill/>
        </p:spPr>
        <p:style>
          <a:lnRef idx="0">
            <a:scrgbClr r="0" g="0" b="0"/>
          </a:lnRef>
          <a:fillRef idx="1001">
            <a:schemeClr val="lt2"/>
          </a:fillRef>
          <a:effectRef idx="0">
            <a:scrgbClr r="0" g="0" b="0"/>
          </a:effectRef>
          <a:fontRef idx="major"/>
        </p:style>
        <p:txBody>
          <a:bodyPr>
            <a:spAutoFit/>
          </a:bodyPr>
          <a:lstStyle/>
          <a:p>
            <a:pPr eaLnBrk="1" fontAlgn="auto" hangingPunct="1">
              <a:spcBef>
                <a:spcPts val="0"/>
              </a:spcBef>
              <a:spcAft>
                <a:spcPts val="0"/>
              </a:spcAft>
              <a:defRPr/>
            </a:pPr>
            <a:r>
              <a:rPr lang="en-US" altLang="zh-HK" sz="2000" b="1" dirty="0"/>
              <a:t>Risks: </a:t>
            </a:r>
          </a:p>
          <a:p>
            <a:pPr eaLnBrk="1" fontAlgn="auto" hangingPunct="1">
              <a:spcBef>
                <a:spcPts val="0"/>
              </a:spcBef>
              <a:spcAft>
                <a:spcPts val="0"/>
              </a:spcAft>
              <a:defRPr/>
            </a:pPr>
            <a:endParaRPr lang="en-US" altLang="zh-HK" sz="2000" b="1" dirty="0"/>
          </a:p>
          <a:p>
            <a:pPr marL="285750" indent="-285750" eaLnBrk="1" fontAlgn="auto" hangingPunct="1">
              <a:spcBef>
                <a:spcPts val="0"/>
              </a:spcBef>
              <a:spcAft>
                <a:spcPts val="0"/>
              </a:spcAft>
              <a:buFont typeface="Wingdings" pitchFamily="2" charset="2"/>
              <a:buChar char="ü"/>
              <a:defRPr/>
            </a:pPr>
            <a:r>
              <a:rPr lang="en-US" altLang="zh-HK" sz="2000" b="1" dirty="0"/>
              <a:t>Lack of industrial diversification and over reliance on service industries, in particular, finance and property</a:t>
            </a:r>
          </a:p>
          <a:p>
            <a:pPr marL="285750" indent="-285750" eaLnBrk="1" fontAlgn="auto" hangingPunct="1">
              <a:lnSpc>
                <a:spcPts val="1800"/>
              </a:lnSpc>
              <a:spcBef>
                <a:spcPts val="0"/>
              </a:spcBef>
              <a:spcAft>
                <a:spcPts val="0"/>
              </a:spcAft>
              <a:buFont typeface="Wingdings" pitchFamily="2" charset="2"/>
              <a:buChar char="ü"/>
              <a:defRPr/>
            </a:pPr>
            <a:endParaRPr lang="en-US" altLang="zh-HK" sz="2000" b="1" dirty="0"/>
          </a:p>
          <a:p>
            <a:pPr marL="285750" indent="-285750" eaLnBrk="1" fontAlgn="auto" hangingPunct="1">
              <a:spcBef>
                <a:spcPts val="0"/>
              </a:spcBef>
              <a:spcAft>
                <a:spcPts val="0"/>
              </a:spcAft>
              <a:buFont typeface="Wingdings" pitchFamily="2" charset="2"/>
              <a:buChar char="ü"/>
              <a:defRPr/>
            </a:pPr>
            <a:r>
              <a:rPr lang="en-US" altLang="zh-HK" sz="2000" b="1" dirty="0"/>
              <a:t>Service industries are more vulnerable to other countries’ economic setback</a:t>
            </a:r>
          </a:p>
          <a:p>
            <a:pPr marL="285750" indent="-285750" eaLnBrk="1" fontAlgn="auto" hangingPunct="1">
              <a:lnSpc>
                <a:spcPts val="1800"/>
              </a:lnSpc>
              <a:spcBef>
                <a:spcPts val="0"/>
              </a:spcBef>
              <a:spcAft>
                <a:spcPts val="0"/>
              </a:spcAft>
              <a:buFont typeface="Wingdings" pitchFamily="2" charset="2"/>
              <a:buChar char="ü"/>
              <a:defRPr/>
            </a:pPr>
            <a:endParaRPr lang="en-US" altLang="zh-HK" sz="2000" b="1" dirty="0"/>
          </a:p>
          <a:p>
            <a:pPr marL="285750" indent="-285750" eaLnBrk="1" fontAlgn="auto" hangingPunct="1">
              <a:spcBef>
                <a:spcPts val="0"/>
              </a:spcBef>
              <a:spcAft>
                <a:spcPts val="0"/>
              </a:spcAft>
              <a:buFont typeface="Wingdings" pitchFamily="2" charset="2"/>
              <a:buChar char="ü"/>
              <a:defRPr/>
            </a:pPr>
            <a:r>
              <a:rPr lang="en-US" altLang="zh-HK" sz="2000" b="1" dirty="0"/>
              <a:t>Weak in research and development  activities for secondary industries</a:t>
            </a:r>
          </a:p>
          <a:p>
            <a:pPr marL="285750" indent="-285750" eaLnBrk="1" fontAlgn="auto" hangingPunct="1">
              <a:spcBef>
                <a:spcPts val="0"/>
              </a:spcBef>
              <a:spcAft>
                <a:spcPts val="0"/>
              </a:spcAft>
              <a:buFont typeface="Wingdings" pitchFamily="2" charset="2"/>
              <a:buChar char="ü"/>
              <a:defRPr/>
            </a:pPr>
            <a:endParaRPr lang="zh-HK"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5714CBF-E8B8-4F71-93B2-90F20A3E32D8}" type="slidenum">
              <a:rPr lang="en-US" altLang="zh-HK">
                <a:solidFill>
                  <a:srgbClr val="898989"/>
                </a:solidFill>
              </a:rPr>
              <a:pPr/>
              <a:t>21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noChangeArrowheads="1"/>
          </p:cNvSpPr>
          <p:nvPr>
            <p:ph type="title"/>
          </p:nvPr>
        </p:nvSpPr>
        <p:spPr/>
        <p:txBody>
          <a:bodyPr/>
          <a:lstStyle/>
          <a:p>
            <a:r>
              <a:rPr lang="en-US" altLang="zh-HK" smtClean="0"/>
              <a:t>Sto</a:t>
            </a:r>
          </a:p>
        </p:txBody>
      </p:sp>
      <p:sp>
        <p:nvSpPr>
          <p:cNvPr id="7170" name="Content Placeholder 2"/>
          <p:cNvSpPr>
            <a:spLocks noGrp="1" noChangeArrowheads="1"/>
          </p:cNvSpPr>
          <p:nvPr>
            <p:ph idx="1"/>
          </p:nvPr>
        </p:nvSpPr>
        <p:spPr/>
        <p:txBody>
          <a:bodyPr/>
          <a:lstStyle/>
          <a:p>
            <a:endParaRPr lang="en-US" altLang="zh-HK" smtClean="0"/>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9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95400" y="3352800"/>
            <a:ext cx="1676400" cy="990600"/>
          </a:xfrm>
          <a:prstGeom prst="rect">
            <a:avLst/>
          </a:prstGeom>
          <a:noFill/>
          <a:ln w="38100">
            <a:solidFill>
              <a:srgbClr val="0033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HK">
              <a:solidFill>
                <a:srgbClr val="FFFFFF"/>
              </a:solidFill>
            </a:endParaRPr>
          </a:p>
        </p:txBody>
      </p:sp>
      <p:sp>
        <p:nvSpPr>
          <p:cNvPr id="7173" name="Rectangle 5"/>
          <p:cNvSpPr>
            <a:spLocks noChangeArrowheads="1"/>
          </p:cNvSpPr>
          <p:nvPr/>
        </p:nvSpPr>
        <p:spPr bwMode="auto">
          <a:xfrm>
            <a:off x="5486400" y="6484938"/>
            <a:ext cx="3810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600">
                <a:solidFill>
                  <a:srgbClr val="0070C0"/>
                </a:solidFill>
              </a:rPr>
              <a:t>       Source: Oriental Daily, 30 March, 2015</a:t>
            </a:r>
          </a:p>
        </p:txBody>
      </p:sp>
      <p:sp>
        <p:nvSpPr>
          <p:cNvPr id="7" name="Slide Number Placeholder 6"/>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6665942-0AAF-43FB-945A-64A160A18353}" type="slidenum">
              <a:rPr lang="en-US" altLang="zh-HK">
                <a:solidFill>
                  <a:srgbClr val="898989"/>
                </a:solidFill>
              </a:rPr>
              <a:pPr/>
              <a:t>3</a:t>
            </a:fld>
            <a:endParaRPr lang="en-US" altLang="zh-HK">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457200" y="2286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8" name="Rectangle 6"/>
          <p:cNvSpPr>
            <a:spLocks noGrp="1" noChangeArrowheads="1"/>
          </p:cNvSpPr>
          <p:nvPr>
            <p:ph idx="4294967295"/>
          </p:nvPr>
        </p:nvSpPr>
        <p:spPr>
          <a:xfrm>
            <a:off x="830263" y="1524000"/>
            <a:ext cx="7769225" cy="1322388"/>
          </a:xfrm>
        </p:spPr>
        <p:txBody>
          <a:bodyPr/>
          <a:lstStyle/>
          <a:p>
            <a:pPr marL="0" indent="0">
              <a:lnSpc>
                <a:spcPct val="90000"/>
              </a:lnSpc>
              <a:buClr>
                <a:srgbClr val="163776"/>
              </a:buClr>
              <a:buFont typeface="Wingdings" panose="05000000000000000000" pitchFamily="2" charset="2"/>
              <a:buNone/>
            </a:pPr>
            <a:r>
              <a:rPr lang="en-US" altLang="zh-TW" sz="2800" b="1" smtClean="0"/>
              <a:t>The </a:t>
            </a:r>
            <a:r>
              <a:rPr lang="en-US" altLang="zh-TW" sz="2800" b="1" smtClean="0">
                <a:solidFill>
                  <a:srgbClr val="FF3300"/>
                </a:solidFill>
              </a:rPr>
              <a:t>organised </a:t>
            </a:r>
            <a:r>
              <a:rPr lang="en-US" altLang="zh-TW" sz="2800" b="1" smtClean="0"/>
              <a:t>effort of individuals to </a:t>
            </a:r>
            <a:r>
              <a:rPr lang="en-US" altLang="zh-TW" sz="2800" b="1" smtClean="0">
                <a:solidFill>
                  <a:srgbClr val="FF3300"/>
                </a:solidFill>
              </a:rPr>
              <a:t>produce and sell, for a profit</a:t>
            </a:r>
            <a:r>
              <a:rPr lang="en-US" altLang="zh-TW" sz="2800" b="1" smtClean="0"/>
              <a:t>, the goods and services that satisfy customers’ and society’s </a:t>
            </a:r>
            <a:r>
              <a:rPr lang="en-US" altLang="zh-TW" sz="2800" b="1" smtClean="0">
                <a:solidFill>
                  <a:srgbClr val="FF3300"/>
                </a:solidFill>
              </a:rPr>
              <a:t>needs.</a:t>
            </a:r>
          </a:p>
        </p:txBody>
      </p:sp>
      <p:sp>
        <p:nvSpPr>
          <p:cNvPr id="9219" name="Slide Number Placeholder 1"/>
          <p:cNvSpPr txBox="1">
            <a:spLocks noGrp="1" noChangeArrowheads="1"/>
          </p:cNvSpPr>
          <p:nvPr/>
        </p:nvSpPr>
        <p:spPr bwMode="auto">
          <a:xfrm>
            <a:off x="8229600" y="64928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zh-HK" sz="1200">
              <a:solidFill>
                <a:srgbClr val="000000"/>
              </a:solidFill>
              <a:latin typeface="Arial Narrow Bold" panose="020B0706020202030204" pitchFamily="34" charset="0"/>
            </a:endParaRPr>
          </a:p>
        </p:txBody>
      </p:sp>
      <p:pic>
        <p:nvPicPr>
          <p:cNvPr id="5" name="Diagram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654300"/>
            <a:ext cx="9245600" cy="42037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2" descr="https://sp.yimg.com/xj/th?id=OIP.Mc5507149e44c4b79e3b4b9d1dba8d63eH0&amp;pid=15.1&amp;P=0&amp;w=300&amp;h=3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075" y="3827463"/>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1E4CBF0-01E6-45B9-9C9F-CD2C3950C97A}" type="slidenum">
              <a:rPr lang="en-US" altLang="zh-HK">
                <a:solidFill>
                  <a:srgbClr val="898989"/>
                </a:solidFill>
              </a:rPr>
              <a:pPr/>
              <a:t>4</a:t>
            </a:fld>
            <a:endParaRPr lang="en-US" altLang="zh-HK">
              <a:solidFill>
                <a:srgbClr val="898989"/>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altLang="zh-TW" sz="3200" b="1" smtClean="0">
                <a:solidFill>
                  <a:srgbClr val="0066FF"/>
                </a:solidFill>
              </a:rPr>
              <a:t>Class Activity (1) – Group Discussion </a:t>
            </a:r>
          </a:p>
        </p:txBody>
      </p:sp>
      <p:sp>
        <p:nvSpPr>
          <p:cNvPr id="6147" name="Rectangle 3"/>
          <p:cNvSpPr>
            <a:spLocks noGrp="1" noChangeArrowheads="1"/>
          </p:cNvSpPr>
          <p:nvPr>
            <p:ph type="body" idx="1"/>
          </p:nvPr>
        </p:nvSpPr>
        <p:spPr>
          <a:xfrm>
            <a:off x="762000" y="1295400"/>
            <a:ext cx="3810000" cy="5019675"/>
          </a:xfrm>
        </p:spPr>
        <p:style>
          <a:lnRef idx="1">
            <a:schemeClr val="accent1"/>
          </a:lnRef>
          <a:fillRef idx="2">
            <a:schemeClr val="accent1"/>
          </a:fillRef>
          <a:effectRef idx="1">
            <a:schemeClr val="accent1"/>
          </a:effectRef>
          <a:fontRef idx="minor">
            <a:schemeClr val="dk1"/>
          </a:fontRef>
        </p:style>
        <p:txBody>
          <a:bodyPr rtlCol="0">
            <a:normAutofit/>
          </a:bodyPr>
          <a:lstStyle/>
          <a:p>
            <a:pPr marL="0" indent="0" fontAlgn="auto">
              <a:lnSpc>
                <a:spcPts val="0"/>
              </a:lnSpc>
              <a:spcAft>
                <a:spcPts val="0"/>
              </a:spcAft>
              <a:buFont typeface="Wingdings" pitchFamily="2" charset="2"/>
              <a:buNone/>
              <a:defRPr/>
            </a:pPr>
            <a:r>
              <a:rPr lang="en-US" altLang="zh-TW" sz="2800" b="1" dirty="0">
                <a:latin typeface="+mj-lt"/>
              </a:rPr>
              <a:t>   </a:t>
            </a:r>
          </a:p>
          <a:p>
            <a:pPr marL="0" indent="0" fontAlgn="auto">
              <a:spcAft>
                <a:spcPts val="0"/>
              </a:spcAft>
              <a:buFont typeface="Arial" panose="020B0604020202020204" pitchFamily="34" charset="0"/>
              <a:buNone/>
              <a:defRPr/>
            </a:pPr>
            <a:r>
              <a:rPr lang="en-US" altLang="zh-TW" sz="2800" b="1" dirty="0">
                <a:solidFill>
                  <a:srgbClr val="002060"/>
                </a:solidFill>
                <a:latin typeface="+mj-lt"/>
              </a:rPr>
              <a:t>Have you ever called a taxi or van via mobile apps?</a:t>
            </a:r>
          </a:p>
          <a:p>
            <a:pPr marL="0" indent="0" fontAlgn="auto">
              <a:spcAft>
                <a:spcPts val="0"/>
              </a:spcAft>
              <a:defRPr/>
            </a:pPr>
            <a:endParaRPr lang="en-US" altLang="zh-TW" b="1" dirty="0">
              <a:latin typeface="+mj-lt"/>
            </a:endParaRP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7B657CA-778A-4531-9E38-72F79B2D0406}" type="slidenum">
              <a:rPr lang="en-US" altLang="zh-HK">
                <a:solidFill>
                  <a:srgbClr val="898989"/>
                </a:solidFill>
              </a:rPr>
              <a:pPr/>
              <a:t>5</a:t>
            </a:fld>
            <a:endParaRPr lang="en-US" altLang="zh-HK">
              <a:solidFill>
                <a:srgbClr val="898989"/>
              </a:solidFill>
            </a:endParaRPr>
          </a:p>
        </p:txBody>
      </p:sp>
      <p:sp>
        <p:nvSpPr>
          <p:cNvPr id="5" name="Rectangle 3"/>
          <p:cNvSpPr txBox="1">
            <a:spLocks noChangeArrowheads="1"/>
          </p:cNvSpPr>
          <p:nvPr/>
        </p:nvSpPr>
        <p:spPr>
          <a:xfrm>
            <a:off x="4800600" y="1295400"/>
            <a:ext cx="3733800" cy="5019675"/>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fontAlgn="auto">
              <a:lnSpc>
                <a:spcPts val="0"/>
              </a:lnSpc>
              <a:spcAft>
                <a:spcPts val="0"/>
              </a:spcAft>
              <a:buFont typeface="Wingdings" pitchFamily="2" charset="2"/>
              <a:buNone/>
              <a:defRPr/>
            </a:pPr>
            <a:r>
              <a:rPr lang="en-US" altLang="zh-TW" sz="2800" b="1" dirty="0">
                <a:latin typeface="+mj-lt"/>
              </a:rPr>
              <a:t>   </a:t>
            </a:r>
          </a:p>
          <a:p>
            <a:pPr marL="0" indent="0" fontAlgn="auto">
              <a:spcAft>
                <a:spcPts val="0"/>
              </a:spcAft>
              <a:buFont typeface="Arial" pitchFamily="34" charset="0"/>
              <a:buNone/>
              <a:defRPr/>
            </a:pPr>
            <a:r>
              <a:rPr lang="en-US" altLang="zh-TW" sz="2800" b="1" dirty="0">
                <a:solidFill>
                  <a:srgbClr val="002060"/>
                </a:solidFill>
                <a:latin typeface="+mj-lt"/>
              </a:rPr>
              <a:t>Have you ever brought items from an auction or on-line shopping website?</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4138613"/>
            <a:ext cx="1600200" cy="1344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descr="https://sp.yimg.com/xj/th?id=OIP.Ma0fa9ad251e1a320712169c57c02568dH0&amp;pid=15.1&amp;P=0&amp;w=262&amp;h=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4935538"/>
            <a:ext cx="19050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https://sp.yimg.com/xj/th?id=OIP.M01c5a30d6b10be6a1ee8202ab1a5862fH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124200"/>
            <a:ext cx="1906588"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https://sp.yimg.com/xj/th?id=OIP.M1f86dd2bbd6375713ce89ecc41823e4bH0&amp;pid=15.1&amp;P=0&amp;w=364&amp;h=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900613"/>
            <a:ext cx="3084513"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3805238"/>
            <a:ext cx="2133600" cy="107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5" descr="https://sp.yimg.com/xj/th?id=OIP.M178f313956ac8015e9c4c70bdf4691a1o0&amp;pid=15.1&amp;P=0&amp;w=300&amp;h=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971925"/>
            <a:ext cx="14732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endParaRPr lang="en-US" altLang="zh-TW" sz="3200" b="1" smtClean="0">
              <a:solidFill>
                <a:srgbClr val="0066FF"/>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CFA950-6E37-4457-8D5F-2B2B3F1B1315}" type="slidenum">
              <a:rPr lang="en-US" altLang="zh-HK">
                <a:solidFill>
                  <a:srgbClr val="898989"/>
                </a:solidFill>
              </a:rPr>
              <a:pPr/>
              <a:t>6</a:t>
            </a:fld>
            <a:endParaRPr lang="en-US" altLang="zh-HK">
              <a:solidFill>
                <a:srgbClr val="898989"/>
              </a:solidFill>
            </a:endParaRPr>
          </a:p>
        </p:txBody>
      </p:sp>
      <p:graphicFrame>
        <p:nvGraphicFramePr>
          <p:cNvPr id="8" name="資料庫圖表 7"/>
          <p:cNvGraphicFramePr/>
          <p:nvPr/>
        </p:nvGraphicFramePr>
        <p:xfrm>
          <a:off x="533400" y="3048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 y="4191000"/>
            <a:ext cx="4357688"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Callout 8"/>
          <p:cNvSpPr/>
          <p:nvPr/>
        </p:nvSpPr>
        <p:spPr>
          <a:xfrm>
            <a:off x="1900238" y="1447800"/>
            <a:ext cx="5584825" cy="2514600"/>
          </a:xfrm>
          <a:prstGeom prst="wedgeEllipseCallout">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HK">
              <a:solidFill>
                <a:srgbClr val="000000"/>
              </a:solidFill>
            </a:endParaRPr>
          </a:p>
        </p:txBody>
      </p:sp>
      <p:sp>
        <p:nvSpPr>
          <p:cNvPr id="13318" name="Rectangle 4"/>
          <p:cNvSpPr>
            <a:spLocks noChangeArrowheads="1"/>
          </p:cNvSpPr>
          <p:nvPr/>
        </p:nvSpPr>
        <p:spPr bwMode="auto">
          <a:xfrm>
            <a:off x="2557463" y="1735138"/>
            <a:ext cx="45704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400" b="1">
                <a:solidFill>
                  <a:srgbClr val="0066FF"/>
                </a:solidFill>
              </a:rPr>
              <a:t>We approach drivers, ask them to sign up with us, and get them jobs via the app. We will take a percentage of their pay as commission. </a:t>
            </a:r>
          </a:p>
        </p:txBody>
      </p:sp>
      <p:sp>
        <p:nvSpPr>
          <p:cNvPr id="13319" name="Rectangle 5"/>
          <p:cNvSpPr>
            <a:spLocks noChangeArrowheads="1"/>
          </p:cNvSpPr>
          <p:nvPr/>
        </p:nvSpPr>
        <p:spPr bwMode="auto">
          <a:xfrm>
            <a:off x="4348163" y="6488113"/>
            <a:ext cx="1912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1400" i="1"/>
              <a:t>SCMP, 13 October, 2014</a:t>
            </a:r>
          </a:p>
        </p:txBody>
      </p:sp>
      <p:sp>
        <p:nvSpPr>
          <p:cNvPr id="11" name="Flowchart: Delay 10"/>
          <p:cNvSpPr/>
          <p:nvPr/>
        </p:nvSpPr>
        <p:spPr>
          <a:xfrm>
            <a:off x="5108575" y="4506913"/>
            <a:ext cx="4038600" cy="1981200"/>
          </a:xfrm>
          <a:prstGeom prst="flowChartDelay">
            <a:avLst/>
          </a:prstGeom>
        </p:spPr>
        <p:style>
          <a:lnRef idx="1">
            <a:schemeClr val="dk1"/>
          </a:lnRef>
          <a:fillRef idx="2">
            <a:schemeClr val="dk1"/>
          </a:fillRef>
          <a:effectRef idx="1">
            <a:schemeClr val="dk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HK">
              <a:solidFill>
                <a:srgbClr val="000000"/>
              </a:solidFill>
            </a:endParaRPr>
          </a:p>
        </p:txBody>
      </p:sp>
      <p:sp>
        <p:nvSpPr>
          <p:cNvPr id="13321" name="TextBox 11"/>
          <p:cNvSpPr txBox="1">
            <a:spLocks noChangeArrowheads="1"/>
          </p:cNvSpPr>
          <p:nvPr/>
        </p:nvSpPr>
        <p:spPr bwMode="auto">
          <a:xfrm>
            <a:off x="5127625" y="4549775"/>
            <a:ext cx="342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000" b="1"/>
              <a:t>Using mobile apps and call centres as the device, customers are offered a more efficient way to call vans. </a:t>
            </a:r>
          </a:p>
          <a:p>
            <a:pPr eaLnBrk="1" hangingPunct="1"/>
            <a:r>
              <a:rPr lang="en-US" altLang="zh-HK" sz="2000" b="1"/>
              <a:t>The company is expanding to other Asian regions. </a:t>
            </a:r>
          </a:p>
        </p:txBody>
      </p:sp>
      <p:pic>
        <p:nvPicPr>
          <p:cNvPr id="13322" name="Picture 2" descr="https://sp.yimg.com/xj/th?id=OIP.M108e8bce13a407b7a682560b751de790o0&amp;pid=15.1&amp;P=0&amp;w=321&amp;h=1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3200400"/>
            <a:ext cx="18288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endParaRPr lang="en-US" altLang="zh-TW" sz="3200" b="1" smtClean="0">
              <a:solidFill>
                <a:srgbClr val="0066FF"/>
              </a:solidFill>
            </a:endParaRPr>
          </a:p>
        </p:txBody>
      </p:sp>
      <p:sp>
        <p:nvSpPr>
          <p:cNvPr id="6147" name="Rectangle 3"/>
          <p:cNvSpPr>
            <a:spLocks noGrp="1" noChangeArrowheads="1"/>
          </p:cNvSpPr>
          <p:nvPr>
            <p:ph type="body" idx="1"/>
          </p:nvPr>
        </p:nvSpPr>
        <p:spPr>
          <a:xfrm>
            <a:off x="533400" y="1676400"/>
            <a:ext cx="4572000" cy="4495800"/>
          </a:xfrm>
        </p:spPr>
        <p:style>
          <a:lnRef idx="1">
            <a:schemeClr val="accent1"/>
          </a:lnRef>
          <a:fillRef idx="2">
            <a:schemeClr val="accent1"/>
          </a:fillRef>
          <a:effectRef idx="1">
            <a:schemeClr val="accent1"/>
          </a:effectRef>
          <a:fontRef idx="minor">
            <a:schemeClr val="dk1"/>
          </a:fontRef>
        </p:style>
        <p:txBody>
          <a:bodyPr rtlCol="0">
            <a:noAutofit/>
          </a:bodyPr>
          <a:lstStyle/>
          <a:p>
            <a:pPr>
              <a:spcBef>
                <a:spcPct val="0"/>
              </a:spcBef>
              <a:defRPr/>
            </a:pPr>
            <a:r>
              <a:rPr kumimoji="1" lang="en-US" altLang="zh-HK" sz="2800" b="1" dirty="0" err="1">
                <a:solidFill>
                  <a:srgbClr val="2F2B20"/>
                </a:solidFill>
                <a:cs typeface="Arial" charset="0"/>
              </a:rPr>
              <a:t>ebay</a:t>
            </a:r>
            <a:r>
              <a:rPr kumimoji="1" lang="en-US" altLang="zh-HK" sz="2800" b="1" dirty="0">
                <a:solidFill>
                  <a:srgbClr val="2F2B20"/>
                </a:solidFill>
                <a:cs typeface="Arial" charset="0"/>
              </a:rPr>
              <a:t> is a popular </a:t>
            </a:r>
            <a:r>
              <a:rPr kumimoji="1" lang="en-US" altLang="zh-HK" sz="2800" b="1" dirty="0">
                <a:solidFill>
                  <a:srgbClr val="FF0000"/>
                </a:solidFill>
                <a:cs typeface="Arial" charset="0"/>
              </a:rPr>
              <a:t>channel for auctioning collectibles and the company collects transaction fees based on a percentage of sales. </a:t>
            </a: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3AE6E6-CEEA-4C45-8397-E3CCB60AA523}" type="slidenum">
              <a:rPr lang="en-US" altLang="zh-HK">
                <a:solidFill>
                  <a:srgbClr val="898989"/>
                </a:solidFill>
              </a:rPr>
              <a:pPr/>
              <a:t>7</a:t>
            </a:fld>
            <a:endParaRPr lang="en-US" altLang="zh-HK">
              <a:solidFill>
                <a:srgbClr val="898989"/>
              </a:solidFill>
            </a:endParaRPr>
          </a:p>
        </p:txBody>
      </p:sp>
      <p:graphicFrame>
        <p:nvGraphicFramePr>
          <p:cNvPr id="8" name="資料庫圖表 7"/>
          <p:cNvGraphicFramePr/>
          <p:nvPr/>
        </p:nvGraphicFramePr>
        <p:xfrm>
          <a:off x="533400" y="3048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5" name="Picture 2" descr="http://2.bp.blogspot.com/-9WDGwyCqSzM/TjWnnhZSn8I/AAAAAAAAACs/6zV2vZGzyFM/s640/dropship.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3162300"/>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524000"/>
            <a:ext cx="18669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4246563"/>
            <a:ext cx="20097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304800" y="274638"/>
          <a:ext cx="8458200" cy="109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rrowheads="1"/>
          </p:cNvPicPr>
          <p:nvPr>
            <p:ph idx="4294967295"/>
          </p:nvPr>
        </p:nvPicPr>
        <p:blipFill>
          <a:blip r:embed="rId8">
            <a:extLst>
              <a:ext uri="{28A0092B-C50C-407E-A947-70E740481C1C}">
                <a14:useLocalDpi xmlns:a14="http://schemas.microsoft.com/office/drawing/2010/main" val="0"/>
              </a:ext>
            </a:extLst>
          </a:blip>
          <a:srcRect/>
          <a:stretch>
            <a:fillRect/>
          </a:stretch>
        </p:blipFill>
        <p:spPr>
          <a:xfrm>
            <a:off x="304800" y="1435100"/>
            <a:ext cx="8458200" cy="3670300"/>
          </a:xfrm>
        </p:spPr>
      </p:pic>
      <p:sp>
        <p:nvSpPr>
          <p:cNvPr id="17411" name="Slide Number Placeholder 1"/>
          <p:cNvSpPr txBox="1">
            <a:spLocks noGrp="1" noChangeArrowheads="1"/>
          </p:cNvSpPr>
          <p:nvPr/>
        </p:nvSpPr>
        <p:spPr bwMode="auto">
          <a:xfrm>
            <a:off x="8229600" y="64928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zh-HK" sz="1200">
              <a:solidFill>
                <a:srgbClr val="000000"/>
              </a:solidFill>
              <a:latin typeface="Arial Narrow Bold" panose="020B0706020202030204" pitchFamily="34" charset="0"/>
            </a:endParaRPr>
          </a:p>
        </p:txBody>
      </p:sp>
      <p:pic>
        <p:nvPicPr>
          <p:cNvPr id="17412" name="Picture 2" descr="https://sp.yimg.com/xj/th?id=OIP.M01e9619c54eabf9c2fab1d4bacadc246o0&amp;pid=15.1&amp;P=0&amp;w=246&amp;h=1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913313"/>
            <a:ext cx="23431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BBC4214-CCE9-4A79-9529-EC91E9754B90}" type="slidenum">
              <a:rPr lang="en-US" altLang="zh-HK">
                <a:solidFill>
                  <a:srgbClr val="898989"/>
                </a:solidFill>
              </a:rPr>
              <a:pPr/>
              <a:t>8</a:t>
            </a:fld>
            <a:endParaRPr lang="en-US" altLang="zh-HK">
              <a:solidFill>
                <a:srgbClr val="89898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685800" y="1828800"/>
            <a:ext cx="7772400" cy="3810000"/>
          </a:xfr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a:lnSpc>
                <a:spcPct val="140000"/>
              </a:lnSpc>
              <a:buFont typeface="Wingdings" panose="05000000000000000000" pitchFamily="2" charset="2"/>
              <a:buChar char="§"/>
            </a:pPr>
            <a:r>
              <a:rPr lang="en-US" altLang="zh-HK" sz="2600" b="1" smtClean="0">
                <a:solidFill>
                  <a:srgbClr val="002060"/>
                </a:solidFill>
              </a:rPr>
              <a:t>Providing employment opportunities</a:t>
            </a:r>
          </a:p>
          <a:p>
            <a:pPr>
              <a:lnSpc>
                <a:spcPct val="140000"/>
              </a:lnSpc>
              <a:buFont typeface="Wingdings" panose="05000000000000000000" pitchFamily="2" charset="2"/>
              <a:buChar char="§"/>
            </a:pPr>
            <a:r>
              <a:rPr lang="en-US" altLang="zh-HK" sz="2600" b="1" smtClean="0">
                <a:solidFill>
                  <a:srgbClr val="002060"/>
                </a:solidFill>
              </a:rPr>
              <a:t>Satisfying consumers’ needs and wants by producing goods and providing services</a:t>
            </a:r>
          </a:p>
          <a:p>
            <a:pPr>
              <a:lnSpc>
                <a:spcPct val="140000"/>
              </a:lnSpc>
              <a:buFont typeface="Wingdings" panose="05000000000000000000" pitchFamily="2" charset="2"/>
              <a:buChar char="§"/>
            </a:pPr>
            <a:r>
              <a:rPr lang="en-US" altLang="zh-HK" sz="2600" b="1" smtClean="0">
                <a:solidFill>
                  <a:srgbClr val="002060"/>
                </a:solidFill>
              </a:rPr>
              <a:t>Generating income for people and government</a:t>
            </a:r>
          </a:p>
          <a:p>
            <a:pPr>
              <a:lnSpc>
                <a:spcPct val="140000"/>
              </a:lnSpc>
              <a:buFont typeface="Wingdings" panose="05000000000000000000" pitchFamily="2" charset="2"/>
              <a:buChar char="§"/>
            </a:pPr>
            <a:r>
              <a:rPr lang="en-US" altLang="zh-HK" sz="2600" b="1" smtClean="0">
                <a:solidFill>
                  <a:srgbClr val="002060"/>
                </a:solidFill>
              </a:rPr>
              <a:t>Promoting economic growth and raising people’s living standard     </a:t>
            </a:r>
            <a:endParaRPr lang="en-US" altLang="zh-HK" sz="3000" smtClean="0">
              <a:solidFill>
                <a:srgbClr val="000000"/>
              </a:solidFill>
            </a:endParaRPr>
          </a:p>
          <a:p>
            <a:pPr>
              <a:lnSpc>
                <a:spcPct val="140000"/>
              </a:lnSpc>
            </a:pPr>
            <a:endParaRPr lang="en-US" altLang="zh-HK" sz="3000" smtClean="0">
              <a:solidFill>
                <a:srgbClr val="000000"/>
              </a:solidFill>
            </a:endParaRPr>
          </a:p>
          <a:p>
            <a:pPr>
              <a:lnSpc>
                <a:spcPct val="90000"/>
              </a:lnSpc>
            </a:pPr>
            <a:endParaRPr lang="en-US" altLang="zh-HK" sz="3000" smtClean="0">
              <a:solidFill>
                <a:srgbClr val="000000"/>
              </a:solidFill>
            </a:endParaRPr>
          </a:p>
          <a:p>
            <a:pPr>
              <a:lnSpc>
                <a:spcPct val="90000"/>
              </a:lnSpc>
            </a:pPr>
            <a:endParaRPr lang="en-US" altLang="zh-HK" sz="3000" smtClean="0">
              <a:solidFill>
                <a:srgbClr val="000000"/>
              </a:solidFill>
            </a:endParaRPr>
          </a:p>
        </p:txBody>
      </p:sp>
      <p:pic>
        <p:nvPicPr>
          <p:cNvPr id="1945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2350" y="5791200"/>
            <a:ext cx="1771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2C79834-6375-4DCF-ACD5-0B01E4BAEC4A}" type="slidenum">
              <a:rPr lang="en-US" altLang="zh-HK">
                <a:solidFill>
                  <a:srgbClr val="898989"/>
                </a:solidFill>
              </a:rPr>
              <a:pPr/>
              <a:t>9</a:t>
            </a:fld>
            <a:endParaRPr lang="en-US" altLang="zh-HK">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1222</Words>
  <Application>Microsoft Office PowerPoint</Application>
  <PresentationFormat>如螢幕大小 (4:3)</PresentationFormat>
  <Paragraphs>141</Paragraphs>
  <Slides>21</Slides>
  <Notes>21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21</vt:i4>
      </vt:variant>
    </vt:vector>
  </HeadingPairs>
  <TitlesOfParts>
    <vt:vector size="28" baseType="lpstr">
      <vt:lpstr>Calibri</vt:lpstr>
      <vt:lpstr>Arial</vt:lpstr>
      <vt:lpstr>新細明體</vt:lpstr>
      <vt:lpstr>Wingdings</vt:lpstr>
      <vt:lpstr>Arial Narrow Bold</vt:lpstr>
      <vt:lpstr>Aharoni</vt:lpstr>
      <vt:lpstr>Office Theme</vt:lpstr>
      <vt:lpstr>PowerPoint 簡報</vt:lpstr>
      <vt:lpstr>PowerPoint 簡報</vt:lpstr>
      <vt:lpstr>Sto</vt:lpstr>
      <vt:lpstr>PowerPoint 簡報</vt:lpstr>
      <vt:lpstr>Class Activity (1) – Group Discussion </vt:lpstr>
      <vt:lpstr>PowerPoint 簡報</vt:lpstr>
      <vt:lpstr>PowerPoint 簡報</vt:lpstr>
      <vt:lpstr>PowerPoint 簡報</vt:lpstr>
      <vt:lpstr>PowerPoint 簡報</vt:lpstr>
      <vt:lpstr>PowerPoint 簡報</vt:lpstr>
      <vt:lpstr>PowerPoint 簡報</vt:lpstr>
      <vt:lpstr>PowerPoint 簡報</vt:lpstr>
      <vt:lpstr>PowerPoint 簡報</vt:lpstr>
      <vt:lpstr>   Interdependence of Industry – Example 1</vt:lpstr>
      <vt:lpstr>   Interdependence of Industry – Example 2</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 Overview of HK Economy</dc:title>
  <dc:creator>So Ling Chau</dc:creator>
  <cp:lastModifiedBy>CHAN, Kar-yee Grace</cp:lastModifiedBy>
  <cp:revision>94</cp:revision>
  <cp:lastPrinted>2015-12-10T06:58:46Z</cp:lastPrinted>
  <dcterms:created xsi:type="dcterms:W3CDTF">2006-08-16T00:00:00Z</dcterms:created>
  <dcterms:modified xsi:type="dcterms:W3CDTF">2024-03-20T03:57:18Z</dcterms:modified>
</cp:coreProperties>
</file>