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3" r:id="rId2"/>
    <p:sldId id="299" r:id="rId3"/>
    <p:sldId id="271" r:id="rId4"/>
    <p:sldId id="287" r:id="rId5"/>
    <p:sldId id="262" r:id="rId6"/>
    <p:sldId id="273" r:id="rId7"/>
    <p:sldId id="274" r:id="rId8"/>
    <p:sldId id="298" r:id="rId9"/>
    <p:sldId id="300" r:id="rId10"/>
    <p:sldId id="301" r:id="rId11"/>
    <p:sldId id="278" r:id="rId12"/>
    <p:sldId id="284" r:id="rId13"/>
    <p:sldId id="279" r:id="rId14"/>
    <p:sldId id="302" r:id="rId15"/>
    <p:sldId id="285" r:id="rId16"/>
    <p:sldId id="280" r:id="rId17"/>
    <p:sldId id="283" r:id="rId18"/>
    <p:sldId id="292" r:id="rId19"/>
    <p:sldId id="294" r:id="rId20"/>
    <p:sldId id="281" r:id="rId21"/>
    <p:sldId id="295" r:id="rId22"/>
    <p:sldId id="296" r:id="rId23"/>
    <p:sldId id="297" r:id="rId24"/>
    <p:sldId id="276" r:id="rId25"/>
    <p:sldId id="282" r:id="rId26"/>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599" autoAdjust="0"/>
  </p:normalViewPr>
  <p:slideViewPr>
    <p:cSldViewPr>
      <p:cViewPr varScale="1">
        <p:scale>
          <a:sx n="63" d="100"/>
          <a:sy n="63" d="100"/>
        </p:scale>
        <p:origin x="1954" y="67"/>
      </p:cViewPr>
      <p:guideLst>
        <p:guide orient="horz" pos="2160"/>
        <p:guide pos="2880"/>
      </p:guideLst>
    </p:cSldViewPr>
  </p:slideViewPr>
  <p:notesTextViewPr>
    <p:cViewPr>
      <p:scale>
        <a:sx n="100" d="100"/>
        <a:sy n="100" d="100"/>
      </p:scale>
      <p:origin x="0" y="0"/>
    </p:cViewPr>
  </p:notesTextViewPr>
  <p:sorterViewPr>
    <p:cViewPr>
      <p:scale>
        <a:sx n="118" d="100"/>
        <a:sy n="118" d="100"/>
      </p:scale>
      <p:origin x="0" y="0"/>
    </p:cViewPr>
  </p:sorterViewPr>
  <p:notesViewPr>
    <p:cSldViewPr>
      <p:cViewPr>
        <p:scale>
          <a:sx n="73" d="100"/>
          <a:sy n="73" d="100"/>
        </p:scale>
        <p:origin x="-2587" y="926"/>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Lesson 2</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514CD402-A3ED-4957-892C-CC9051777897}" type="presOf" srcId="{EC493FE8-492E-42B4-84FC-056D3AD0075E}" destId="{1B1E1A34-7DC1-439D-A764-CB861C688FC6}" srcOrd="0" destOrd="0" presId="urn:microsoft.com/office/officeart/2005/8/layout/vList2"/>
    <dgm:cxn modelId="{70B2F07C-AF92-4E9A-8A82-5D74BF00A638}" type="presOf" srcId="{BED5EDBD-0BD0-4D83-86EA-C5C5A0A84737}" destId="{2897537F-64CB-404C-BDB5-DE6ABE12D194}" srcOrd="0" destOrd="0" presId="urn:microsoft.com/office/officeart/2005/8/layout/vList2"/>
    <dgm:cxn modelId="{1023E966-1CF9-455A-816F-084ECC53BCF6}"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Lst>
  <dgm:cxnLst>
    <dgm:cxn modelId="{949514B4-9658-4540-8A16-99D2F7EE8F41}" type="presOf" srcId="{BED5EDBD-0BD0-4D83-86EA-C5C5A0A84737}" destId="{2897537F-64CB-404C-BDB5-DE6ABE12D19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4">
            <a:alpha val="90000"/>
          </a:schemeClr>
        </a:solidFill>
      </dgm:spPr>
      <dgm:t>
        <a:bodyPr/>
        <a:lstStyle/>
        <a:p>
          <a:pPr rtl="0"/>
          <a:endParaRPr lang="en-US" sz="2800" b="1" dirty="0"/>
        </a:p>
        <a:p>
          <a:pPr rtl="0"/>
          <a:r>
            <a:rPr lang="en-US" sz="3200" b="1" dirty="0"/>
            <a:t>  Last Lesson, you learnt ……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03881" custLinFactNeighborY="-26136">
        <dgm:presLayoutVars>
          <dgm:chMax val="0"/>
          <dgm:bulletEnabled val="1"/>
        </dgm:presLayoutVars>
      </dgm:prSet>
      <dgm:spPr/>
      <dgm:t>
        <a:bodyPr/>
        <a:lstStyle/>
        <a:p>
          <a:endParaRPr lang="zh-TW" altLang="en-US"/>
        </a:p>
      </dgm:t>
    </dgm:pt>
  </dgm:ptLst>
  <dgm:cxnLst>
    <dgm:cxn modelId="{7BD63516-6056-42CF-A0A9-335EC93234DA}" type="presOf" srcId="{0EEBB377-03B9-4383-A090-6E09C623EAF1}" destId="{1FB0EEE8-2307-4CFE-AD83-771CD6BC1182}"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793002B7-6110-4417-9F5B-91EC240FFFB0}" type="presOf" srcId="{81846485-27C6-4791-8D0D-534C382539D0}" destId="{6DBE5D21-B047-4AE9-8782-687090CFAC45}" srcOrd="0" destOrd="0" presId="urn:microsoft.com/office/officeart/2005/8/layout/vList2"/>
    <dgm:cxn modelId="{745252C0-9533-47DE-A242-0196ACDCD3A7}"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4">
            <a:alpha val="90000"/>
          </a:schemeClr>
        </a:solidFill>
      </dgm:spPr>
      <dgm:t>
        <a:bodyPr/>
        <a:lstStyle/>
        <a:p>
          <a:pPr rtl="0"/>
          <a:endParaRPr lang="en-US" sz="2800" b="1" dirty="0"/>
        </a:p>
        <a:p>
          <a:pPr rtl="0"/>
          <a:r>
            <a:rPr lang="en-US" sz="3200" b="1" dirty="0"/>
            <a:t>  </a:t>
          </a:r>
          <a:r>
            <a:rPr lang="en-US" sz="3200" b="1" dirty="0" err="1"/>
            <a:t>Favourable</a:t>
          </a:r>
          <a:r>
            <a:rPr lang="en-US" sz="3200" b="1" dirty="0"/>
            <a:t> Factors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Y="-30492">
        <dgm:presLayoutVars>
          <dgm:chMax val="0"/>
          <dgm:bulletEnabled val="1"/>
        </dgm:presLayoutVars>
      </dgm:prSet>
      <dgm:spPr/>
      <dgm:t>
        <a:bodyPr/>
        <a:lstStyle/>
        <a:p>
          <a:endParaRPr lang="zh-TW" altLang="en-US"/>
        </a:p>
      </dgm:t>
    </dgm:pt>
  </dgm:ptLst>
  <dgm:cxnLst>
    <dgm:cxn modelId="{91E923AE-8618-4DF9-A3E6-38A63F795B14}" type="presOf" srcId="{81846485-27C6-4791-8D0D-534C382539D0}" destId="{6DBE5D21-B047-4AE9-8782-687090CFAC45}"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B6488659-D1A8-4441-892F-E74E7CD7C8CD}" type="presOf" srcId="{0EEBB377-03B9-4383-A090-6E09C623EAF1}" destId="{1FB0EEE8-2307-4CFE-AD83-771CD6BC1182}" srcOrd="0" destOrd="0" presId="urn:microsoft.com/office/officeart/2005/8/layout/vList2"/>
    <dgm:cxn modelId="{3FABAE26-2F50-470F-8730-8ED881066207}"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dgm:t>
        <a:bodyPr/>
        <a:lstStyle/>
        <a:p>
          <a:pPr rtl="0"/>
          <a:endParaRPr lang="en-US" sz="2800" b="1" dirty="0"/>
        </a:p>
        <a:p>
          <a:pPr rtl="0"/>
          <a:r>
            <a:rPr lang="en-US" sz="3200" b="1" dirty="0"/>
            <a:t>  </a:t>
          </a:r>
          <a:r>
            <a:rPr lang="en-US" sz="3200" b="1" dirty="0" err="1"/>
            <a:t>Favourable</a:t>
          </a:r>
          <a:r>
            <a:rPr lang="en-US" sz="3200" b="1" dirty="0"/>
            <a:t> Factors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6" custLinFactNeighborY="-55819">
        <dgm:presLayoutVars>
          <dgm:chMax val="0"/>
          <dgm:bulletEnabled val="1"/>
        </dgm:presLayoutVars>
      </dgm:prSet>
      <dgm:spPr/>
      <dgm:t>
        <a:bodyPr/>
        <a:lstStyle/>
        <a:p>
          <a:endParaRPr lang="zh-TW" altLang="en-US"/>
        </a:p>
      </dgm:t>
    </dgm:pt>
  </dgm:ptLst>
  <dgm:cxnLst>
    <dgm:cxn modelId="{9DF124C6-1A68-458E-A691-62916D839AAC}" srcId="{0EEBB377-03B9-4383-A090-6E09C623EAF1}" destId="{81846485-27C6-4791-8D0D-534C382539D0}" srcOrd="0" destOrd="0" parTransId="{DB2C4720-33A3-4FD1-A4F5-591F8A151D0C}" sibTransId="{C43B85E6-1211-4ED0-BD44-AC847088A2F6}"/>
    <dgm:cxn modelId="{A35025CB-31E6-4DA2-9067-8E5D1BBF383C}" type="presOf" srcId="{81846485-27C6-4791-8D0D-534C382539D0}" destId="{6DBE5D21-B047-4AE9-8782-687090CFAC45}" srcOrd="0" destOrd="0" presId="urn:microsoft.com/office/officeart/2005/8/layout/vList2"/>
    <dgm:cxn modelId="{4F07AD2C-72E3-4C28-A4A7-1F6F68DF6F5B}" type="presOf" srcId="{0EEBB377-03B9-4383-A090-6E09C623EAF1}" destId="{1FB0EEE8-2307-4CFE-AD83-771CD6BC1182}" srcOrd="0" destOrd="0" presId="urn:microsoft.com/office/officeart/2005/8/layout/vList2"/>
    <dgm:cxn modelId="{E633E136-CD03-4C48-8CA0-C6FA2860D252}"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dgm:t>
        <a:bodyPr/>
        <a:lstStyle/>
        <a:p>
          <a:pPr rtl="0"/>
          <a:endParaRPr lang="en-US" sz="2800" b="1" dirty="0"/>
        </a:p>
        <a:p>
          <a:pPr rtl="0"/>
          <a:r>
            <a:rPr lang="en-US" sz="3200" b="1" dirty="0"/>
            <a:t>  </a:t>
          </a:r>
          <a:r>
            <a:rPr lang="en-US" sz="3200" b="1" dirty="0" err="1"/>
            <a:t>Favourable</a:t>
          </a:r>
          <a:r>
            <a:rPr lang="en-US" sz="3200" b="1" dirty="0"/>
            <a:t> Factors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42574" custLinFactNeighborX="39" custLinFactNeighborY="-17462">
        <dgm:presLayoutVars>
          <dgm:chMax val="0"/>
          <dgm:bulletEnabled val="1"/>
        </dgm:presLayoutVars>
      </dgm:prSet>
      <dgm:spPr/>
      <dgm:t>
        <a:bodyPr/>
        <a:lstStyle/>
        <a:p>
          <a:endParaRPr lang="zh-TW" altLang="en-US"/>
        </a:p>
      </dgm:t>
    </dgm:pt>
  </dgm:ptLst>
  <dgm:cxnLst>
    <dgm:cxn modelId="{124A272A-8ABB-4092-9248-59AED0FA1896}" type="presOf" srcId="{0EEBB377-03B9-4383-A090-6E09C623EAF1}" destId="{1FB0EEE8-2307-4CFE-AD83-771CD6BC1182}" srcOrd="0" destOrd="0" presId="urn:microsoft.com/office/officeart/2005/8/layout/vList2"/>
    <dgm:cxn modelId="{B96B85D2-EF0B-41CB-9809-709546EE92EA}" type="presOf" srcId="{81846485-27C6-4791-8D0D-534C382539D0}" destId="{6DBE5D21-B047-4AE9-8782-687090CFAC45}"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C6EDE351-92B6-483D-99A7-122BF24AEE93}"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Lesson 2</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010525" cy="1024723"/>
        </a:xfrm>
        <a:prstGeom prst="roundRect">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Last Lesson, you learnt …… </a:t>
          </a:r>
          <a:br>
            <a:rPr lang="en-US" sz="3200" b="1" kern="1200" dirty="0"/>
          </a:br>
          <a:endParaRPr lang="en-US" sz="3200" kern="1200" dirty="0"/>
        </a:p>
      </dsp:txBody>
      <dsp:txXfrm>
        <a:off x="50023" y="50023"/>
        <a:ext cx="7910479" cy="924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913507"/>
        </a:xfrm>
        <a:prstGeom prst="roundRect">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en-US" sz="3200" b="1" kern="1200" dirty="0" err="1"/>
            <a:t>Favourable</a:t>
          </a:r>
          <a:r>
            <a:rPr lang="en-US" sz="3200" b="1" kern="1200" dirty="0"/>
            <a:t> Factors </a:t>
          </a:r>
          <a:br>
            <a:rPr lang="en-US" sz="3200" b="1" kern="1200" dirty="0"/>
          </a:br>
          <a:endParaRPr lang="en-US" sz="3200" kern="1200" dirty="0"/>
        </a:p>
      </dsp:txBody>
      <dsp:txXfrm>
        <a:off x="44594" y="44594"/>
        <a:ext cx="8049924" cy="824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989632"/>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en-US" sz="3200" b="1" kern="1200" dirty="0" err="1"/>
            <a:t>Favourable</a:t>
          </a:r>
          <a:r>
            <a:rPr lang="en-US" sz="3200" b="1" kern="1200" dirty="0"/>
            <a:t> Factors </a:t>
          </a:r>
          <a:br>
            <a:rPr lang="en-US" sz="3200" b="1" kern="1200" dirty="0"/>
          </a:br>
          <a:endParaRPr lang="en-US" sz="3200" kern="1200" dirty="0"/>
        </a:p>
      </dsp:txBody>
      <dsp:txXfrm>
        <a:off x="48310" y="48310"/>
        <a:ext cx="8042492" cy="893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989632"/>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en-US" sz="3200" b="1" kern="1200" dirty="0" err="1"/>
            <a:t>Favourable</a:t>
          </a:r>
          <a:r>
            <a:rPr lang="en-US" sz="3200" b="1" kern="1200" dirty="0"/>
            <a:t> Factors </a:t>
          </a:r>
          <a:br>
            <a:rPr lang="en-US" sz="3200" b="1" kern="1200" dirty="0"/>
          </a:br>
          <a:endParaRPr lang="en-US" sz="3200" kern="1200" dirty="0"/>
        </a:p>
      </dsp:txBody>
      <dsp:txXfrm>
        <a:off x="48310" y="48310"/>
        <a:ext cx="8042492" cy="893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HK" altLang="en-US"/>
          </a:p>
        </p:txBody>
      </p:sp>
      <p:sp>
        <p:nvSpPr>
          <p:cNvPr id="3" name="日期版面配置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D21E8C2-FD9A-45D3-BA55-EAA111441CD9}" type="datetimeFigureOut">
              <a:rPr lang="zh-HK" altLang="en-US"/>
              <a:pPr>
                <a:defRPr/>
              </a:pPr>
              <a:t>20/3/2024</a:t>
            </a:fld>
            <a:endParaRPr lang="zh-HK"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HK" altLang="en-US"/>
          </a:p>
        </p:txBody>
      </p:sp>
      <p:sp>
        <p:nvSpPr>
          <p:cNvPr id="5" name="投影片編號版面配置區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F1559AA-7A57-44F0-A535-7CC1DDAA8F7F}" type="slidenum">
              <a:rPr lang="zh-HK" altLang="en-US"/>
              <a:pPr/>
              <a:t>‹#›</a:t>
            </a:fld>
            <a:endParaRPr lang="zh-HK"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1BEB4AD-0138-436F-89FF-E48B31DE6693}" type="datetimeFigureOut">
              <a:rPr lang="en-US" altLang="zh-HK"/>
              <a:pPr/>
              <a:t>3/20/2024</a:t>
            </a:fld>
            <a:endParaRPr lang="en-US" altLang="zh-HK"/>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812800" y="4721225"/>
            <a:ext cx="5181600" cy="4471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EFA1FC0-ADAF-495C-8554-0FD9E21CA3E9}"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Foreign_exchange_reserv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512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39E695E-E0C3-4DBF-8FA1-EFDE0943C8F2}" type="slidenum">
              <a:rPr lang="en-US" altLang="zh-HK"/>
              <a:pPr/>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 Teacher checks students awareness of major strategic development in the Mainland.</a:t>
            </a: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D44E98-0460-4B27-8153-F12DAFD90B3B}" type="slidenum">
              <a:rPr lang="en-US" altLang="zh-HK"/>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Teacher can refer to supplementary handout for further details: “</a:t>
            </a:r>
            <a:r>
              <a:rPr lang="en-US" altLang="zh-HK" i="1" smtClean="0"/>
              <a:t>One belt one road </a:t>
            </a:r>
            <a:r>
              <a:rPr lang="en-US" altLang="zh-HK" smtClean="0"/>
              <a:t>Extract of Budget Speech 2015-2016, Hong Kong Government” .  </a:t>
            </a:r>
          </a:p>
          <a:p>
            <a:pPr>
              <a:spcBef>
                <a:spcPct val="0"/>
              </a:spcBef>
            </a:pPr>
            <a:endParaRPr lang="en-US" altLang="zh-HK" smtClean="0"/>
          </a:p>
          <a:p>
            <a:pPr>
              <a:spcBef>
                <a:spcPct val="0"/>
              </a:spcBef>
            </a:pPr>
            <a:r>
              <a:rPr lang="en-US" altLang="zh-HK" smtClean="0"/>
              <a:t>[Note 1]: In the policy address by Chief Executive Officer in 2016, the development plan was termed as “Belt and Road Initiatives”.</a:t>
            </a:r>
          </a:p>
          <a:p>
            <a:pPr>
              <a:spcBef>
                <a:spcPct val="0"/>
              </a:spcBef>
            </a:pPr>
            <a:endParaRPr lang="en-US" altLang="zh-HK" smtClean="0"/>
          </a:p>
          <a:p>
            <a:pPr>
              <a:spcBef>
                <a:spcPct val="0"/>
              </a:spcBef>
            </a:pPr>
            <a:endParaRPr lang="en-US" altLang="zh-HK" smtClean="0"/>
          </a:p>
          <a:p>
            <a:pPr>
              <a:spcBef>
                <a:spcPct val="0"/>
              </a:spcBef>
            </a:pPr>
            <a:endParaRPr lang="en-US" altLang="zh-HK" smtClean="0"/>
          </a:p>
          <a:p>
            <a:pPr>
              <a:spcBef>
                <a:spcPct val="0"/>
              </a:spcBef>
            </a:pPr>
            <a:endParaRPr lang="en-US" altLang="zh-HK" smtClean="0"/>
          </a:p>
          <a:p>
            <a:pPr>
              <a:spcBef>
                <a:spcPct val="0"/>
              </a:spcBef>
              <a:buFontTx/>
              <a:buAutoNum type="arabicPeriod"/>
            </a:pPr>
            <a:endParaRPr lang="en-US" altLang="zh-TW" b="1" smtClean="0">
              <a:solidFill>
                <a:srgbClr val="333399"/>
              </a:solidFill>
              <a:ea typeface="細明體" panose="02020509000000000000" pitchFamily="49" charset="-120"/>
            </a:endParaRPr>
          </a:p>
          <a:p>
            <a:pPr>
              <a:spcBef>
                <a:spcPct val="0"/>
              </a:spcBef>
              <a:buFontTx/>
              <a:buAutoNum type="arabicPeriod"/>
            </a:pPr>
            <a:endParaRPr lang="en-US" altLang="zh-TW" smtClean="0"/>
          </a:p>
          <a:p>
            <a:pPr>
              <a:spcBef>
                <a:spcPct val="0"/>
              </a:spcBef>
              <a:buFontTx/>
              <a:buAutoNum type="arabicPeriod"/>
            </a:pPr>
            <a:endParaRPr lang="en-US" altLang="zh-TW" smtClean="0"/>
          </a:p>
          <a:p>
            <a:pPr>
              <a:spcBef>
                <a:spcPct val="0"/>
              </a:spcBef>
              <a:buFontTx/>
              <a:buAutoNum type="arabicPeriod"/>
            </a:pPr>
            <a:endParaRPr lang="en-US" altLang="zh-HK" smtClean="0"/>
          </a:p>
          <a:p>
            <a:pPr>
              <a:spcBef>
                <a:spcPct val="0"/>
              </a:spcBef>
            </a:pPr>
            <a:endParaRPr lang="en-US" altLang="zh-HK" smtClean="0"/>
          </a:p>
          <a:p>
            <a:pPr>
              <a:spcBef>
                <a:spcPct val="0"/>
              </a:spcBef>
            </a:pPr>
            <a:endParaRPr lang="en-US" altLang="zh-HK" smtClean="0"/>
          </a:p>
        </p:txBody>
      </p:sp>
      <p:sp>
        <p:nvSpPr>
          <p:cNvPr id="256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5A5C4C-873A-4680-950A-F7E8212A687A}" type="slidenum">
              <a:rPr lang="en-US" altLang="zh-HK"/>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6CE356-BFDE-4F51-9638-643AD11DE3A7}" type="slidenum">
              <a:rPr lang="en-US" altLang="zh-HK"/>
              <a:pPr/>
              <a:t>12</a:t>
            </a:fld>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Effective date of Special Drawing Rights (SDR): October, 2016.   Special drawing rights were created by the IMF in 1969 and were intended to be an asset held in foreign exchange reserves.</a:t>
            </a:r>
          </a:p>
          <a:p>
            <a:pPr>
              <a:spcBef>
                <a:spcPct val="0"/>
              </a:spcBef>
            </a:pPr>
            <a:endParaRPr lang="en-US" altLang="zh-HK" smtClean="0">
              <a:hlinkClick r:id="rId3" tooltip="Foreign exchange reserves"/>
            </a:endParaRPr>
          </a:p>
          <a:p>
            <a:pPr>
              <a:spcBef>
                <a:spcPct val="0"/>
              </a:spcBef>
            </a:pPr>
            <a:r>
              <a:rPr lang="en-US" altLang="zh-HK" smtClean="0"/>
              <a:t>Weighting:</a:t>
            </a:r>
          </a:p>
          <a:p>
            <a:pPr>
              <a:spcBef>
                <a:spcPct val="0"/>
              </a:spcBef>
            </a:pPr>
            <a:r>
              <a:rPr lang="en-US" altLang="zh-HK" smtClean="0"/>
              <a:t>US$ 41.73%</a:t>
            </a:r>
          </a:p>
          <a:p>
            <a:pPr>
              <a:spcBef>
                <a:spcPct val="0"/>
              </a:spcBef>
            </a:pPr>
            <a:r>
              <a:rPr lang="en-US" altLang="zh-HK" smtClean="0"/>
              <a:t>Euro 30.93%</a:t>
            </a:r>
          </a:p>
          <a:p>
            <a:pPr>
              <a:spcBef>
                <a:spcPct val="0"/>
              </a:spcBef>
            </a:pPr>
            <a:r>
              <a:rPr lang="en-US" altLang="zh-HK" smtClean="0"/>
              <a:t>Renminbi/Yuan: 10.92%</a:t>
            </a:r>
          </a:p>
          <a:p>
            <a:pPr>
              <a:spcBef>
                <a:spcPct val="0"/>
              </a:spcBef>
            </a:pPr>
            <a:r>
              <a:rPr lang="en-US" altLang="zh-HK" smtClean="0"/>
              <a:t>Japanese Yen: 8.33%</a:t>
            </a:r>
          </a:p>
          <a:p>
            <a:pPr>
              <a:spcBef>
                <a:spcPct val="0"/>
              </a:spcBef>
            </a:pPr>
            <a:r>
              <a:rPr lang="en-US" altLang="zh-HK" smtClean="0"/>
              <a:t>British Pound: 8.09%</a:t>
            </a:r>
          </a:p>
          <a:p>
            <a:pPr>
              <a:spcBef>
                <a:spcPct val="0"/>
              </a:spcBef>
            </a:pPr>
            <a:endParaRPr lang="en-US" altLang="zh-HK" smtClean="0"/>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4399BBF-020A-4A17-BB85-FFFBB166C27B}" type="slidenum">
              <a:rPr lang="en-US" altLang="zh-HK"/>
              <a:pPr/>
              <a:t>13</a:t>
            </a:fld>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asks students to discuss in groups and put the answers to the above questions on Worksheet (3).</a:t>
            </a:r>
          </a:p>
        </p:txBody>
      </p:sp>
      <p:sp>
        <p:nvSpPr>
          <p:cNvPr id="31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09C291-A40D-4865-A388-727F7DCD3938}" type="slidenum">
              <a:rPr lang="en-US" altLang="zh-HK"/>
              <a:pPr/>
              <a:t>14</a:t>
            </a:fld>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 typeface="Wingdings" panose="05000000000000000000" pitchFamily="2" charset="2"/>
              <a:buNone/>
            </a:pPr>
            <a:r>
              <a:rPr lang="en-US" altLang="zh-HK" smtClean="0"/>
              <a:t>Teacher asks each group to share their views, then wraps up the activity.</a:t>
            </a:r>
          </a:p>
          <a:p>
            <a:pPr>
              <a:spcBef>
                <a:spcPct val="0"/>
              </a:spcBef>
              <a:buFont typeface="Wingdings" panose="05000000000000000000" pitchFamily="2" charset="2"/>
              <a:buChar char="§"/>
            </a:pPr>
            <a:endParaRPr lang="en-US" altLang="zh-HK" smtClean="0"/>
          </a:p>
          <a:p>
            <a:pPr>
              <a:spcBef>
                <a:spcPct val="0"/>
              </a:spcBef>
              <a:spcAft>
                <a:spcPts val="600"/>
              </a:spcAft>
              <a:buFont typeface="Wingdings" panose="05000000000000000000" pitchFamily="2" charset="2"/>
              <a:buChar char="§"/>
            </a:pPr>
            <a:r>
              <a:rPr lang="en-US" altLang="zh-HK" smtClean="0"/>
              <a:t>Geographical proximity – </a:t>
            </a:r>
            <a:r>
              <a:rPr lang="en-US" altLang="zh-HK" i="1" smtClean="0"/>
              <a:t>many foreign firms use HK as a gateway to the Mainland </a:t>
            </a:r>
            <a:endParaRPr lang="zh-HK" altLang="en-US" i="1" smtClean="0"/>
          </a:p>
          <a:p>
            <a:pPr>
              <a:spcBef>
                <a:spcPct val="0"/>
              </a:spcBef>
              <a:spcAft>
                <a:spcPts val="600"/>
              </a:spcAft>
              <a:buFont typeface="Wingdings" panose="05000000000000000000" pitchFamily="2" charset="2"/>
              <a:buChar char="§"/>
            </a:pPr>
            <a:r>
              <a:rPr lang="en-US" altLang="zh-HK" smtClean="0"/>
              <a:t>Re-export for the Mainland –</a:t>
            </a:r>
            <a:r>
              <a:rPr lang="en-US" altLang="zh-HK" i="1" smtClean="0"/>
              <a:t> the Mainland is a large trading partner for HK and HK serves as a “middleman” in importing and exporting goods from and to other countries</a:t>
            </a:r>
            <a:endParaRPr lang="zh-HK" altLang="en-US" i="1" smtClean="0"/>
          </a:p>
          <a:p>
            <a:pPr>
              <a:spcBef>
                <a:spcPct val="0"/>
              </a:spcBef>
              <a:spcAft>
                <a:spcPts val="600"/>
              </a:spcAft>
              <a:buFont typeface="Wingdings" panose="05000000000000000000" pitchFamily="2" charset="2"/>
              <a:buChar char="§"/>
            </a:pPr>
            <a:r>
              <a:rPr lang="en-US" altLang="zh-HK" smtClean="0"/>
              <a:t>Provision of supporting services, e.g., raising capital: </a:t>
            </a:r>
            <a:r>
              <a:rPr lang="en-US" altLang="zh-HK" i="1" smtClean="0"/>
              <a:t>HK is an international equity funding centre for the Mainland. Shares of the Mainland enterprises listed in Hong Kong take the form of H-shares, red chips and the Mainland private enterprises, constituted about 60% of the total market capitalisation in 2014, other than financial services, other supporting services include insurance, accounting, marketing, etc.</a:t>
            </a:r>
          </a:p>
          <a:p>
            <a:pPr>
              <a:spcBef>
                <a:spcPct val="0"/>
              </a:spcBef>
              <a:spcAft>
                <a:spcPts val="600"/>
              </a:spcAft>
              <a:buFont typeface="Wingdings" panose="05000000000000000000" pitchFamily="2" charset="2"/>
              <a:buChar char="§"/>
            </a:pPr>
            <a:r>
              <a:rPr lang="en-US" altLang="zh-HK" smtClean="0"/>
              <a:t>Knowledge and skill transfer, e.g. </a:t>
            </a:r>
            <a:r>
              <a:rPr lang="en-US" altLang="zh-HK" i="1" smtClean="0"/>
              <a:t>management expertise and IT knowledge – marketing managers will be employed in retailing companies in the Mainland and share the management and marketing knowledge </a:t>
            </a:r>
          </a:p>
          <a:p>
            <a:pPr>
              <a:spcBef>
                <a:spcPct val="0"/>
              </a:spcBef>
              <a:buFont typeface="Wingdings" panose="05000000000000000000" pitchFamily="2" charset="2"/>
              <a:buChar char="§"/>
            </a:pPr>
            <a:r>
              <a:rPr lang="en-US" altLang="zh-HK" smtClean="0"/>
              <a:t>Flow of people, e.g. Individual Visit Scheme – </a:t>
            </a:r>
            <a:r>
              <a:rPr lang="en-US" altLang="zh-HK" i="1" smtClean="0"/>
              <a:t>tourism in HK is affected by the policy in the Mainland and the increase or drop in number of tourists also affect other industries such as hotel and catering, retailing, etc.</a:t>
            </a:r>
            <a:endParaRPr lang="zh-HK" altLang="en-US" i="1" smtClean="0"/>
          </a:p>
          <a:p>
            <a:pPr>
              <a:spcBef>
                <a:spcPct val="0"/>
              </a:spcBef>
              <a:buFont typeface="Wingdings" panose="05000000000000000000" pitchFamily="2" charset="2"/>
              <a:buChar char="§"/>
            </a:pPr>
            <a:endParaRPr lang="en-US" altLang="zh-HK" smtClean="0"/>
          </a:p>
        </p:txBody>
      </p:sp>
      <p:sp>
        <p:nvSpPr>
          <p:cNvPr id="337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E7FB823-9169-4DFA-B38F-ED2B6F6D1FE2}" type="slidenum">
              <a:rPr lang="en-US" altLang="zh-HK"/>
              <a:pPr/>
              <a:t>15</a:t>
            </a:fld>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Teacher can refer to supplementary handouts for further details.</a:t>
            </a:r>
          </a:p>
          <a:p>
            <a:pPr>
              <a:spcBef>
                <a:spcPct val="0"/>
              </a:spcBef>
            </a:pPr>
            <a:endParaRPr lang="en-US" altLang="zh-HK" smtClean="0"/>
          </a:p>
          <a:p>
            <a:pPr>
              <a:lnSpc>
                <a:spcPts val="1200"/>
              </a:lnSpc>
              <a:spcBef>
                <a:spcPct val="0"/>
              </a:spcBef>
              <a:spcAft>
                <a:spcPts val="600"/>
              </a:spcAft>
              <a:buFontTx/>
              <a:buAutoNum type="arabicPeriod"/>
            </a:pPr>
            <a:r>
              <a:rPr lang="en-US" altLang="zh-HK" sz="1100" smtClean="0"/>
              <a:t>CEPA benefits Hong Kong economy and business enterprises</a:t>
            </a:r>
            <a:r>
              <a:rPr lang="zh-TW" altLang="en-US" sz="1100" smtClean="0"/>
              <a:t> </a:t>
            </a:r>
            <a:r>
              <a:rPr lang="en-US" altLang="zh-TW" sz="1100" smtClean="0"/>
              <a:t>(HK</a:t>
            </a:r>
            <a:r>
              <a:rPr lang="zh-TW" altLang="en-US" sz="1100" smtClean="0"/>
              <a:t> </a:t>
            </a:r>
            <a:r>
              <a:rPr lang="en-US" altLang="zh-TW" sz="1100" smtClean="0"/>
              <a:t>Government)</a:t>
            </a:r>
            <a:endParaRPr lang="en-US" altLang="zh-HK" sz="1100" smtClean="0"/>
          </a:p>
          <a:p>
            <a:pPr>
              <a:lnSpc>
                <a:spcPts val="1200"/>
              </a:lnSpc>
              <a:spcBef>
                <a:spcPct val="0"/>
              </a:spcBef>
              <a:spcAft>
                <a:spcPts val="600"/>
              </a:spcAft>
              <a:buFontTx/>
              <a:buAutoNum type="arabicPeriod"/>
            </a:pPr>
            <a:r>
              <a:rPr lang="en-US" altLang="zh-HK" sz="1100" smtClean="0"/>
              <a:t>CEPA</a:t>
            </a:r>
            <a:r>
              <a:rPr lang="zh-TW" altLang="en-US" sz="1100" smtClean="0">
                <a:latin typeface="細明體" panose="02020509000000000000" pitchFamily="49" charset="-120"/>
                <a:ea typeface="細明體" panose="02020509000000000000" pitchFamily="49" charset="-120"/>
              </a:rPr>
              <a:t>助力兩地創富就業 </a:t>
            </a:r>
            <a:r>
              <a:rPr lang="en-US" altLang="zh-TW" sz="1100" smtClean="0"/>
              <a:t>(HK Commercial Daily Commentary, 28 Nov 2015)</a:t>
            </a:r>
          </a:p>
          <a:p>
            <a:pPr>
              <a:lnSpc>
                <a:spcPts val="1200"/>
              </a:lnSpc>
              <a:spcBef>
                <a:spcPct val="0"/>
              </a:spcBef>
              <a:spcAft>
                <a:spcPts val="600"/>
              </a:spcAft>
              <a:buFontTx/>
              <a:buAutoNum type="arabicPeriod"/>
            </a:pPr>
            <a:r>
              <a:rPr lang="en-US" altLang="zh-TW" sz="1100" smtClean="0">
                <a:solidFill>
                  <a:srgbClr val="333399"/>
                </a:solidFill>
                <a:ea typeface="細明體" panose="02020509000000000000" pitchFamily="49" charset="-120"/>
              </a:rPr>
              <a:t>“</a:t>
            </a:r>
            <a:r>
              <a:rPr lang="zh-TW" altLang="en-US" sz="1100" smtClean="0">
                <a:solidFill>
                  <a:srgbClr val="333399"/>
                </a:solidFill>
                <a:ea typeface="細明體" panose="02020509000000000000" pitchFamily="49" charset="-120"/>
              </a:rPr>
              <a:t>抓緊優惠商機爭取更大開放</a:t>
            </a:r>
            <a:r>
              <a:rPr lang="en-US" altLang="zh-TW" sz="1100" smtClean="0">
                <a:solidFill>
                  <a:srgbClr val="333399"/>
                </a:solidFill>
                <a:ea typeface="細明體" panose="02020509000000000000" pitchFamily="49" charset="-120"/>
              </a:rPr>
              <a:t>”  (Sing Tao Daily, 28 Nov 2015)</a:t>
            </a:r>
          </a:p>
          <a:p>
            <a:pPr>
              <a:lnSpc>
                <a:spcPts val="1200"/>
              </a:lnSpc>
              <a:spcBef>
                <a:spcPct val="0"/>
              </a:spcBef>
              <a:spcAft>
                <a:spcPts val="600"/>
              </a:spcAft>
              <a:buFontTx/>
              <a:buAutoNum type="arabicPeriod"/>
            </a:pPr>
            <a:r>
              <a:rPr lang="en-US" altLang="zh-TW" sz="1100" smtClean="0">
                <a:ea typeface="Microsoft YaHei" panose="020B0503020204020204" pitchFamily="34" charset="-122"/>
                <a:cs typeface="Times New Roman" panose="02020603050405020304" pitchFamily="18" charset="0"/>
              </a:rPr>
              <a:t>“</a:t>
            </a:r>
            <a:r>
              <a:rPr lang="zh-TW" altLang="en-US" sz="1100" smtClean="0">
                <a:latin typeface="細明體" panose="02020509000000000000" pitchFamily="49" charset="-120"/>
                <a:ea typeface="細明體" panose="02020509000000000000" pitchFamily="49" charset="-120"/>
                <a:cs typeface="Times New Roman" panose="02020603050405020304" pitchFamily="18" charset="0"/>
              </a:rPr>
              <a:t>港與內地實現服貿自由化</a:t>
            </a:r>
            <a:r>
              <a:rPr lang="en-US" altLang="zh-TW" sz="1100" smtClean="0">
                <a:ea typeface="Microsoft YaHei" panose="020B0503020204020204" pitchFamily="34" charset="-122"/>
                <a:cs typeface="Times New Roman" panose="02020603050405020304" pitchFamily="18" charset="0"/>
              </a:rPr>
              <a:t>” (HK Commercial Daily, 30 Nov 2015)</a:t>
            </a:r>
          </a:p>
          <a:p>
            <a:pPr>
              <a:lnSpc>
                <a:spcPts val="1200"/>
              </a:lnSpc>
              <a:spcBef>
                <a:spcPct val="0"/>
              </a:spcBef>
              <a:spcAft>
                <a:spcPts val="600"/>
              </a:spcAft>
              <a:buFontTx/>
              <a:buAutoNum type="arabicPeriod"/>
            </a:pPr>
            <a:r>
              <a:rPr lang="en-US" altLang="zh-TW" sz="1100" smtClean="0">
                <a:ea typeface="Microsoft YaHei" panose="020B0503020204020204" pitchFamily="34" charset="-122"/>
                <a:cs typeface="Times New Roman" panose="02020603050405020304" pitchFamily="18" charset="0"/>
              </a:rPr>
              <a:t>“</a:t>
            </a:r>
            <a:r>
              <a:rPr lang="zh-TW" altLang="en-US" sz="1100" smtClean="0">
                <a:latin typeface="細明體" panose="02020509000000000000" pitchFamily="49" charset="-120"/>
                <a:ea typeface="細明體" panose="02020509000000000000" pitchFamily="49" charset="-120"/>
                <a:cs typeface="Times New Roman" panose="02020603050405020304" pitchFamily="18" charset="0"/>
              </a:rPr>
              <a:t>港要把握</a:t>
            </a:r>
            <a:r>
              <a:rPr lang="en-US" altLang="zh-HK" sz="1100" smtClean="0">
                <a:latin typeface="細明體" panose="02020509000000000000" pitchFamily="49" charset="-120"/>
                <a:ea typeface="細明體" panose="02020509000000000000" pitchFamily="49" charset="-120"/>
                <a:cs typeface="Times New Roman" panose="02020603050405020304" pitchFamily="18" charset="0"/>
              </a:rPr>
              <a:t>CEPA</a:t>
            </a:r>
            <a:r>
              <a:rPr lang="zh-TW" altLang="en-US" sz="1100" smtClean="0">
                <a:latin typeface="細明體" panose="02020509000000000000" pitchFamily="49" charset="-120"/>
                <a:ea typeface="細明體" panose="02020509000000000000" pitchFamily="49" charset="-120"/>
                <a:cs typeface="Times New Roman" panose="02020603050405020304" pitchFamily="18" charset="0"/>
              </a:rPr>
              <a:t>新機遇</a:t>
            </a:r>
            <a:r>
              <a:rPr lang="en-US" altLang="zh-TW" sz="1100" smtClean="0">
                <a:cs typeface="Times New Roman" panose="02020603050405020304" pitchFamily="18" charset="0"/>
              </a:rPr>
              <a:t>” (HK Commercial Daily, 1 Dec 2015)</a:t>
            </a:r>
            <a:endParaRPr lang="en-US" altLang="zh-HK" sz="1100" smtClean="0">
              <a:cs typeface="Times New Roman" panose="02020603050405020304" pitchFamily="18" charset="0"/>
            </a:endParaRPr>
          </a:p>
          <a:p>
            <a:pPr>
              <a:spcBef>
                <a:spcPct val="0"/>
              </a:spcBef>
            </a:pPr>
            <a:endParaRPr lang="en-US" altLang="zh-TW" b="1" smtClean="0">
              <a:solidFill>
                <a:srgbClr val="333399"/>
              </a:solidFill>
              <a:ea typeface="細明體" panose="02020509000000000000" pitchFamily="49" charset="-120"/>
            </a:endParaRPr>
          </a:p>
        </p:txBody>
      </p:sp>
      <p:sp>
        <p:nvSpPr>
          <p:cNvPr id="358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A65F0C-4D34-4CC5-A763-DEA7F9A4BF49}" type="slidenum">
              <a:rPr lang="en-US" altLang="zh-HK"/>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812800" y="4665663"/>
            <a:ext cx="5181600" cy="4471987"/>
          </a:xfrm>
        </p:spPr>
        <p:txBody>
          <a:bodyPr wrap="square" numCol="1" anchor="t" anchorCtr="0" compatLnSpc="1">
            <a:prstTxWarp prst="textNoShape">
              <a:avLst/>
            </a:prstTxWarp>
          </a:bodyPr>
          <a:lstStyle/>
          <a:p>
            <a:pPr>
              <a:spcBef>
                <a:spcPct val="0"/>
              </a:spcBef>
            </a:pPr>
            <a:r>
              <a:rPr lang="en-US" altLang="zh-HK" smtClean="0"/>
              <a:t>Teacher can refer to supplementary handouts for further details.</a:t>
            </a:r>
          </a:p>
          <a:p>
            <a:pPr>
              <a:spcBef>
                <a:spcPct val="0"/>
              </a:spcBef>
            </a:pPr>
            <a:endParaRPr lang="en-US" altLang="zh-HK" smtClean="0"/>
          </a:p>
          <a:p>
            <a:pPr>
              <a:lnSpc>
                <a:spcPts val="1200"/>
              </a:lnSpc>
              <a:spcBef>
                <a:spcPct val="0"/>
              </a:spcBef>
              <a:spcAft>
                <a:spcPts val="600"/>
              </a:spcAft>
              <a:buFontTx/>
              <a:buAutoNum type="arabicPeriod"/>
            </a:pPr>
            <a:r>
              <a:rPr lang="en-US" altLang="zh-HK" sz="1100" smtClean="0"/>
              <a:t>CEPA benefits Hong Kong economy and business enterprises</a:t>
            </a:r>
            <a:r>
              <a:rPr lang="zh-TW" altLang="en-US" sz="1100" smtClean="0"/>
              <a:t> </a:t>
            </a:r>
            <a:r>
              <a:rPr lang="en-US" altLang="zh-TW" sz="1100" smtClean="0"/>
              <a:t>(HK</a:t>
            </a:r>
            <a:r>
              <a:rPr lang="zh-TW" altLang="en-US" sz="1100" smtClean="0"/>
              <a:t> </a:t>
            </a:r>
            <a:r>
              <a:rPr lang="en-US" altLang="zh-TW" sz="1100" smtClean="0"/>
              <a:t>Government)</a:t>
            </a:r>
            <a:endParaRPr lang="en-US" altLang="zh-HK" sz="1100" smtClean="0"/>
          </a:p>
          <a:p>
            <a:pPr>
              <a:lnSpc>
                <a:spcPts val="1200"/>
              </a:lnSpc>
              <a:spcBef>
                <a:spcPct val="0"/>
              </a:spcBef>
              <a:spcAft>
                <a:spcPts val="600"/>
              </a:spcAft>
              <a:buFontTx/>
              <a:buAutoNum type="arabicPeriod"/>
            </a:pPr>
            <a:r>
              <a:rPr lang="en-US" altLang="zh-HK" sz="1100" smtClean="0"/>
              <a:t>CEPA</a:t>
            </a:r>
            <a:r>
              <a:rPr lang="zh-TW" altLang="en-US" sz="1100" smtClean="0"/>
              <a:t>助力兩地創富就業 </a:t>
            </a:r>
            <a:r>
              <a:rPr lang="en-US" altLang="zh-TW" sz="1100" smtClean="0"/>
              <a:t>(HK Commercial Daily Commentary, 28 Nov 2015)</a:t>
            </a:r>
          </a:p>
          <a:p>
            <a:pPr>
              <a:lnSpc>
                <a:spcPts val="1200"/>
              </a:lnSpc>
              <a:spcBef>
                <a:spcPct val="0"/>
              </a:spcBef>
              <a:spcAft>
                <a:spcPts val="600"/>
              </a:spcAft>
              <a:buFontTx/>
              <a:buAutoNum type="arabicPeriod"/>
            </a:pPr>
            <a:r>
              <a:rPr lang="en-US" altLang="zh-TW" sz="1100" smtClean="0"/>
              <a:t>“</a:t>
            </a:r>
            <a:r>
              <a:rPr lang="zh-TW" altLang="en-US" sz="1100" smtClean="0"/>
              <a:t>抓緊優惠商機爭取更大開放</a:t>
            </a:r>
            <a:r>
              <a:rPr lang="en-US" altLang="zh-TW" sz="1100" smtClean="0"/>
              <a:t>”  (Sing Tao Daily, 28 Nov 2015)</a:t>
            </a:r>
          </a:p>
          <a:p>
            <a:pPr>
              <a:lnSpc>
                <a:spcPts val="1200"/>
              </a:lnSpc>
              <a:spcBef>
                <a:spcPct val="0"/>
              </a:spcBef>
              <a:spcAft>
                <a:spcPts val="600"/>
              </a:spcAft>
              <a:buFontTx/>
              <a:buAutoNum type="arabicPeriod"/>
            </a:pPr>
            <a:r>
              <a:rPr lang="en-US" altLang="zh-TW" sz="1100" smtClean="0"/>
              <a:t>“</a:t>
            </a:r>
            <a:r>
              <a:rPr lang="zh-TW" altLang="en-US" sz="1100" smtClean="0"/>
              <a:t>港與內地實現服貿自由化</a:t>
            </a:r>
            <a:r>
              <a:rPr lang="en-US" altLang="zh-TW" sz="1100" smtClean="0"/>
              <a:t>” (HK Commercial Daily, 30 Nov 2015)</a:t>
            </a:r>
          </a:p>
          <a:p>
            <a:pPr>
              <a:lnSpc>
                <a:spcPts val="1200"/>
              </a:lnSpc>
              <a:spcBef>
                <a:spcPct val="0"/>
              </a:spcBef>
              <a:spcAft>
                <a:spcPts val="600"/>
              </a:spcAft>
              <a:buFontTx/>
              <a:buAutoNum type="arabicPeriod"/>
            </a:pPr>
            <a:r>
              <a:rPr lang="en-US" altLang="zh-TW" sz="1100" smtClean="0"/>
              <a:t>“</a:t>
            </a:r>
            <a:r>
              <a:rPr lang="zh-TW" altLang="en-US" sz="1100" smtClean="0"/>
              <a:t>港要把握</a:t>
            </a:r>
            <a:r>
              <a:rPr lang="en-US" altLang="zh-HK" sz="1100" smtClean="0"/>
              <a:t>CEPA</a:t>
            </a:r>
            <a:r>
              <a:rPr lang="zh-TW" altLang="en-US" sz="1100" smtClean="0"/>
              <a:t>新機遇</a:t>
            </a:r>
            <a:r>
              <a:rPr lang="en-US" altLang="zh-TW" sz="1100" smtClean="0"/>
              <a:t>” (HK Commercial Daily, 1 Dec 2015)</a:t>
            </a:r>
            <a:endParaRPr lang="en-US" altLang="zh-HK" sz="1100" smtClean="0"/>
          </a:p>
          <a:p>
            <a:pPr>
              <a:lnSpc>
                <a:spcPts val="1200"/>
              </a:lnSpc>
              <a:spcBef>
                <a:spcPct val="0"/>
              </a:spcBef>
              <a:spcAft>
                <a:spcPts val="600"/>
              </a:spcAft>
              <a:buFontTx/>
              <a:buAutoNum type="arabicPeriod"/>
            </a:pPr>
            <a:endParaRPr lang="en-US" altLang="zh-HK" sz="1100" smtClean="0"/>
          </a:p>
        </p:txBody>
      </p:sp>
      <p:sp>
        <p:nvSpPr>
          <p:cNvPr id="378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93075F-A2F6-43C3-BBA0-CDCF17E8A46B}" type="slidenum">
              <a:rPr lang="en-US" altLang="zh-HK"/>
              <a:pPr/>
              <a:t>17</a:t>
            </a:fld>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Teacher can refer to supplementary handouts for further details.</a:t>
            </a:r>
          </a:p>
          <a:p>
            <a:pPr>
              <a:spcBef>
                <a:spcPct val="0"/>
              </a:spcBef>
            </a:pPr>
            <a:endParaRPr lang="en-US" altLang="zh-HK" smtClean="0"/>
          </a:p>
          <a:p>
            <a:pPr>
              <a:lnSpc>
                <a:spcPts val="1200"/>
              </a:lnSpc>
              <a:spcBef>
                <a:spcPct val="0"/>
              </a:spcBef>
              <a:spcAft>
                <a:spcPts val="600"/>
              </a:spcAft>
              <a:buFontTx/>
              <a:buAutoNum type="arabicPeriod"/>
            </a:pPr>
            <a:r>
              <a:rPr lang="en-US" altLang="zh-HK" sz="1100" smtClean="0"/>
              <a:t>CEPA benefits Hong Kong economy and business enterprises</a:t>
            </a:r>
            <a:r>
              <a:rPr lang="zh-TW" altLang="en-US" sz="1100" smtClean="0"/>
              <a:t> </a:t>
            </a:r>
            <a:r>
              <a:rPr lang="en-US" altLang="zh-TW" sz="1100" smtClean="0"/>
              <a:t>(HK</a:t>
            </a:r>
            <a:r>
              <a:rPr lang="zh-TW" altLang="en-US" sz="1100" smtClean="0"/>
              <a:t> </a:t>
            </a:r>
            <a:r>
              <a:rPr lang="en-US" altLang="zh-TW" sz="1100" smtClean="0"/>
              <a:t>Government)</a:t>
            </a:r>
            <a:endParaRPr lang="en-US" altLang="zh-HK" sz="1100" smtClean="0"/>
          </a:p>
          <a:p>
            <a:pPr>
              <a:lnSpc>
                <a:spcPts val="1200"/>
              </a:lnSpc>
              <a:spcBef>
                <a:spcPct val="0"/>
              </a:spcBef>
              <a:spcAft>
                <a:spcPts val="600"/>
              </a:spcAft>
              <a:buFontTx/>
              <a:buAutoNum type="arabicPeriod"/>
            </a:pPr>
            <a:r>
              <a:rPr lang="en-US" altLang="zh-HK" sz="1100" smtClean="0"/>
              <a:t>CEPA</a:t>
            </a:r>
            <a:r>
              <a:rPr lang="zh-TW" altLang="en-US" sz="1100" smtClean="0"/>
              <a:t>助力兩地創富就業 </a:t>
            </a:r>
            <a:r>
              <a:rPr lang="en-US" altLang="zh-TW" sz="1100" smtClean="0"/>
              <a:t>(HK Commercial Daily Commentary, 28 Nov 2015)</a:t>
            </a:r>
          </a:p>
          <a:p>
            <a:pPr>
              <a:lnSpc>
                <a:spcPts val="1200"/>
              </a:lnSpc>
              <a:spcBef>
                <a:spcPct val="0"/>
              </a:spcBef>
              <a:spcAft>
                <a:spcPts val="600"/>
              </a:spcAft>
              <a:buFontTx/>
              <a:buAutoNum type="arabicPeriod"/>
            </a:pPr>
            <a:r>
              <a:rPr lang="en-US" altLang="zh-TW" sz="1100" smtClean="0"/>
              <a:t>“</a:t>
            </a:r>
            <a:r>
              <a:rPr lang="zh-TW" altLang="en-US" sz="1100" smtClean="0"/>
              <a:t>抓緊優惠商機爭取更大開放</a:t>
            </a:r>
            <a:r>
              <a:rPr lang="en-US" altLang="zh-TW" sz="1100" smtClean="0"/>
              <a:t>”  (Sing Tao Daily, 28 Nov 2015)</a:t>
            </a:r>
          </a:p>
          <a:p>
            <a:pPr>
              <a:lnSpc>
                <a:spcPts val="1200"/>
              </a:lnSpc>
              <a:spcBef>
                <a:spcPct val="0"/>
              </a:spcBef>
              <a:spcAft>
                <a:spcPts val="600"/>
              </a:spcAft>
              <a:buFontTx/>
              <a:buAutoNum type="arabicPeriod"/>
            </a:pPr>
            <a:r>
              <a:rPr lang="en-US" altLang="zh-TW" sz="1100" smtClean="0"/>
              <a:t>“</a:t>
            </a:r>
            <a:r>
              <a:rPr lang="zh-TW" altLang="en-US" sz="1100" smtClean="0"/>
              <a:t>港與內地實現服貿自由化</a:t>
            </a:r>
            <a:r>
              <a:rPr lang="en-US" altLang="zh-TW" sz="1100" smtClean="0"/>
              <a:t>” (HK Commercial Daily, 30 Nov 2015)</a:t>
            </a:r>
          </a:p>
          <a:p>
            <a:pPr>
              <a:lnSpc>
                <a:spcPts val="1200"/>
              </a:lnSpc>
              <a:spcBef>
                <a:spcPct val="0"/>
              </a:spcBef>
              <a:spcAft>
                <a:spcPts val="600"/>
              </a:spcAft>
              <a:buFontTx/>
              <a:buAutoNum type="arabicPeriod"/>
            </a:pPr>
            <a:r>
              <a:rPr lang="en-US" altLang="zh-TW" sz="1100" smtClean="0"/>
              <a:t>“</a:t>
            </a:r>
            <a:r>
              <a:rPr lang="zh-TW" altLang="en-US" sz="1100" smtClean="0"/>
              <a:t>港要把握</a:t>
            </a:r>
            <a:r>
              <a:rPr lang="en-US" altLang="zh-HK" sz="1100" smtClean="0"/>
              <a:t>CEPA</a:t>
            </a:r>
            <a:r>
              <a:rPr lang="zh-TW" altLang="en-US" sz="1100" smtClean="0"/>
              <a:t>新機遇</a:t>
            </a:r>
            <a:r>
              <a:rPr lang="en-US" altLang="zh-TW" sz="1100" smtClean="0"/>
              <a:t>” (HK Commercial Daily, 1 Dec 2015)</a:t>
            </a:r>
            <a:endParaRPr lang="en-US" altLang="zh-HK" sz="1100" smtClean="0"/>
          </a:p>
          <a:p>
            <a:pPr>
              <a:lnSpc>
                <a:spcPts val="1200"/>
              </a:lnSpc>
              <a:spcBef>
                <a:spcPct val="0"/>
              </a:spcBef>
              <a:spcAft>
                <a:spcPts val="600"/>
              </a:spcAft>
              <a:buFontTx/>
              <a:buAutoNum type="arabicPeriod"/>
            </a:pPr>
            <a:endParaRPr lang="en-US" altLang="zh-HK" sz="1100" smtClean="0"/>
          </a:p>
        </p:txBody>
      </p:sp>
      <p:sp>
        <p:nvSpPr>
          <p:cNvPr id="399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FC1E04C-4079-4A92-A688-48FCD7151FA2}" type="slidenum">
              <a:rPr lang="en-US" altLang="zh-HK"/>
              <a:pPr/>
              <a:t>18</a:t>
            </a:fld>
            <a:endParaRPr lang="en-US"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19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B1E6D7-CDEA-46E3-9B16-94AFA60D8676}" type="slidenum">
              <a:rPr lang="en-US" altLang="zh-HK"/>
              <a:pPr/>
              <a:t>19</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recaps the meaning of business and Hong Kong industrial structure.</a:t>
            </a:r>
          </a:p>
        </p:txBody>
      </p:sp>
      <p:sp>
        <p:nvSpPr>
          <p:cNvPr id="71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1B3276-014B-4A79-B739-729D648E29A3}" type="slidenum">
              <a:rPr lang="en-US" altLang="zh-HK"/>
              <a:pPr/>
              <a:t>2</a:t>
            </a:fld>
            <a:endParaRPr lang="en-US" altLang="zh-H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distributes the article:“ New Agreement signed under framework of CEPA to basically achieve liberalisation of trade in services between the Mainland and Hong Kong” (Trade a</a:t>
            </a:r>
            <a:r>
              <a:rPr lang="en-US" altLang="zh-TW" smtClean="0"/>
              <a:t>nd</a:t>
            </a:r>
            <a:r>
              <a:rPr lang="zh-TW" altLang="en-US" smtClean="0"/>
              <a:t> </a:t>
            </a:r>
            <a:r>
              <a:rPr lang="en-US" altLang="zh-TW" smtClean="0"/>
              <a:t>Industry</a:t>
            </a:r>
            <a:r>
              <a:rPr lang="zh-TW" altLang="en-US" smtClean="0"/>
              <a:t> </a:t>
            </a:r>
            <a:r>
              <a:rPr lang="en-US" altLang="zh-TW" smtClean="0"/>
              <a:t>Department, </a:t>
            </a:r>
            <a:r>
              <a:rPr lang="en-US" altLang="zh-HK" smtClean="0"/>
              <a:t>27 November, 2015).</a:t>
            </a:r>
          </a:p>
          <a:p>
            <a:pPr>
              <a:spcBef>
                <a:spcPct val="0"/>
              </a:spcBef>
            </a:pPr>
            <a:endParaRPr lang="en-US" altLang="zh-HK" smtClean="0"/>
          </a:p>
          <a:p>
            <a:pPr>
              <a:spcBef>
                <a:spcPct val="0"/>
              </a:spcBef>
            </a:pPr>
            <a:r>
              <a:rPr lang="en-US" altLang="zh-HK" smtClean="0"/>
              <a:t>Students can work in groups or work at home  to complete Worksheet 4.</a:t>
            </a:r>
          </a:p>
        </p:txBody>
      </p:sp>
      <p:sp>
        <p:nvSpPr>
          <p:cNvPr id="440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6EBE03-EF6D-4D40-B106-EF9BD8F8F67F}" type="slidenum">
              <a:rPr lang="en-US" altLang="zh-HK"/>
              <a:pPr/>
              <a:t>20</a:t>
            </a:fld>
            <a:endParaRPr lang="en-US"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C54632-F744-45EE-9240-908BB36F2111}" type="slidenum">
              <a:rPr lang="en-US" altLang="zh-HK"/>
              <a:pPr/>
              <a:t>21</a:t>
            </a:fld>
            <a:endParaRPr lang="en-US" altLang="zh-H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81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733E2F7-1A9F-4051-9061-3B7126FDE075}" type="slidenum">
              <a:rPr lang="en-US" altLang="zh-HK"/>
              <a:pPr/>
              <a:t>22</a:t>
            </a:fld>
            <a:endParaRPr lang="en-US" altLang="zh-H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i="1" smtClean="0"/>
              <a:t>[Additional Information for reference]</a:t>
            </a:r>
          </a:p>
          <a:p>
            <a:pPr>
              <a:spcBef>
                <a:spcPct val="0"/>
              </a:spcBef>
            </a:pPr>
            <a:endParaRPr lang="en-US" altLang="zh-HK" smtClean="0"/>
          </a:p>
          <a:p>
            <a:pPr>
              <a:spcBef>
                <a:spcPct val="0"/>
              </a:spcBef>
            </a:pPr>
            <a:r>
              <a:rPr lang="en-US" altLang="zh-HK" smtClean="0"/>
              <a:t>The Agreement has liberalisation in a number of important sectors which further enhances the liberalisation measures and geographical coverage to the whole Mainland.  National treatment will be applied to Hong Kong in 62 sectors now.</a:t>
            </a:r>
          </a:p>
          <a:p>
            <a:pPr>
              <a:spcBef>
                <a:spcPct val="0"/>
              </a:spcBef>
            </a:pPr>
            <a:endParaRPr lang="en-US" altLang="zh-HK" smtClean="0"/>
          </a:p>
          <a:p>
            <a:pPr>
              <a:spcBef>
                <a:spcPct val="0"/>
              </a:spcBef>
            </a:pPr>
            <a:r>
              <a:rPr lang="en-US" altLang="zh-HK" smtClean="0"/>
              <a:t>Restrictive measures are reduced in the positive lists for cross-border services as well as cultural and telecommunication services.  Service sectors under further liberalisation also include legal, accounting, insurance, securities, banking, transport, audiovisual, etc.</a:t>
            </a:r>
          </a:p>
        </p:txBody>
      </p:sp>
      <p:sp>
        <p:nvSpPr>
          <p:cNvPr id="501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008158-B8A4-4568-8072-53D86A28CE66}" type="slidenum">
              <a:rPr lang="en-US" altLang="zh-HK"/>
              <a:pPr/>
              <a:t>23</a:t>
            </a:fld>
            <a:endParaRPr lang="en-US" altLang="zh-H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a:p>
            <a:pPr>
              <a:spcBef>
                <a:spcPct val="0"/>
              </a:spcBef>
            </a:pPr>
            <a:endParaRPr lang="en-US" altLang="zh-HK" smtClean="0"/>
          </a:p>
        </p:txBody>
      </p:sp>
      <p:sp>
        <p:nvSpPr>
          <p:cNvPr id="522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F53E542-6CB2-48CD-A6BD-C1A043DEB7B2}" type="slidenum">
              <a:rPr lang="en-US" altLang="zh-HK"/>
              <a:pPr/>
              <a:t>24</a:t>
            </a:fld>
            <a:endParaRPr lang="en-US" altLang="zh-H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542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178441-FAA0-4B90-AB03-FBF49598F840}" type="slidenum">
              <a:rPr lang="en-US" altLang="zh-HK"/>
              <a:pPr/>
              <a:t>25</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asks students to describe the major characteristics of Hong Kong economy.</a:t>
            </a:r>
          </a:p>
        </p:txBody>
      </p:sp>
      <p:sp>
        <p:nvSpPr>
          <p:cNvPr id="92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D72F70-0CB1-4942-A86F-6260023FE9ED}" type="slidenum">
              <a:rPr lang="en-US" altLang="zh-HK"/>
              <a:pPr/>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 typeface="Wingdings" panose="05000000000000000000" pitchFamily="2" charset="2"/>
              <a:buNone/>
            </a:pPr>
            <a:r>
              <a:rPr lang="en-US" altLang="zh-HK" smtClean="0"/>
              <a:t>Teacher wraps up:</a:t>
            </a:r>
          </a:p>
          <a:p>
            <a:pPr>
              <a:spcBef>
                <a:spcPct val="0"/>
              </a:spcBef>
              <a:buFont typeface="Wingdings" panose="05000000000000000000" pitchFamily="2" charset="2"/>
              <a:buNone/>
            </a:pPr>
            <a:endParaRPr lang="en-US" altLang="zh-HK" smtClean="0"/>
          </a:p>
          <a:p>
            <a:pPr>
              <a:spcBef>
                <a:spcPct val="0"/>
              </a:spcBef>
              <a:buFont typeface="Wingdings" panose="05000000000000000000" pitchFamily="2" charset="2"/>
              <a:buChar char="§"/>
            </a:pPr>
            <a:r>
              <a:rPr lang="en-US" altLang="zh-HK" smtClean="0"/>
              <a:t>Lack of natural resources – </a:t>
            </a:r>
            <a:r>
              <a:rPr lang="en-US" altLang="zh-HK" i="1" smtClean="0"/>
              <a:t>insignificant primary production, limited land for large manufacturing plants</a:t>
            </a:r>
          </a:p>
          <a:p>
            <a:pPr>
              <a:spcBef>
                <a:spcPct val="0"/>
              </a:spcBef>
              <a:buFont typeface="Wingdings" panose="05000000000000000000" pitchFamily="2" charset="2"/>
              <a:buChar char="§"/>
            </a:pPr>
            <a:r>
              <a:rPr lang="en-US" altLang="zh-HK" smtClean="0"/>
              <a:t>Dependence on external trade – </a:t>
            </a:r>
            <a:r>
              <a:rPr lang="en-US" altLang="zh-HK" i="1" smtClean="0"/>
              <a:t>HK is an export-oriented economy as it lacks natural resources and relies on trade with other countries, HK needs to export products and services to earn foreign exchange in order to pay for its imports of goods or services   </a:t>
            </a:r>
          </a:p>
          <a:p>
            <a:pPr>
              <a:spcBef>
                <a:spcPct val="0"/>
              </a:spcBef>
              <a:buFont typeface="Wingdings" panose="05000000000000000000" pitchFamily="2" charset="2"/>
              <a:buChar char="§"/>
            </a:pPr>
            <a:r>
              <a:rPr lang="en-US" altLang="zh-HK" smtClean="0"/>
              <a:t>No foreign exchange control – </a:t>
            </a:r>
            <a:r>
              <a:rPr lang="en-US" altLang="zh-HK" i="1" smtClean="0"/>
              <a:t>capital is free to flow in and flow out</a:t>
            </a:r>
          </a:p>
          <a:p>
            <a:pPr>
              <a:spcBef>
                <a:spcPct val="0"/>
              </a:spcBef>
              <a:buFont typeface="Wingdings" panose="05000000000000000000" pitchFamily="2" charset="2"/>
              <a:buChar char="§"/>
            </a:pPr>
            <a:r>
              <a:rPr lang="en-US" altLang="zh-HK" smtClean="0"/>
              <a:t>Sound legal system and simple taxation system – </a:t>
            </a:r>
            <a:r>
              <a:rPr lang="en-US" altLang="zh-HK" i="1" smtClean="0"/>
              <a:t>the legal system is well-established and independent from the Mainland; the tax rate is relatively low and without sales tax/value added tax</a:t>
            </a:r>
            <a:endParaRPr lang="en-US" altLang="zh-TW" i="1" smtClean="0"/>
          </a:p>
          <a:p>
            <a:pPr>
              <a:spcBef>
                <a:spcPct val="0"/>
              </a:spcBef>
              <a:buFont typeface="Wingdings" panose="05000000000000000000" pitchFamily="2" charset="2"/>
              <a:buChar char="§"/>
            </a:pPr>
            <a:r>
              <a:rPr lang="en-US" altLang="zh-HK" smtClean="0"/>
              <a:t>Efficient infrastructure &amp; communication system – </a:t>
            </a:r>
            <a:r>
              <a:rPr lang="en-US" altLang="zh-HK" i="1" smtClean="0"/>
              <a:t>efficient transportation network such as airport and advanced communication facilities that facilitates free flow of information </a:t>
            </a:r>
            <a:endParaRPr lang="en-US" altLang="zh-TW" sz="1400" i="1" smtClean="0"/>
          </a:p>
          <a:p>
            <a:pPr>
              <a:spcBef>
                <a:spcPct val="0"/>
              </a:spcBef>
              <a:buFont typeface="Wingdings" panose="05000000000000000000" pitchFamily="2" charset="2"/>
              <a:buChar char="§"/>
            </a:pPr>
            <a:r>
              <a:rPr lang="en-US" altLang="zh-HK" smtClean="0"/>
              <a:t>Free and open economy – </a:t>
            </a:r>
            <a:r>
              <a:rPr lang="en-US" altLang="zh-HK" i="1" smtClean="0"/>
              <a:t>HK government basically has been adopting the laissez-faire policy; trade is free without barriers</a:t>
            </a:r>
          </a:p>
          <a:p>
            <a:pPr>
              <a:spcBef>
                <a:spcPct val="0"/>
              </a:spcBef>
            </a:pPr>
            <a:endParaRPr lang="en-US" altLang="zh-HK" smtClean="0"/>
          </a:p>
        </p:txBody>
      </p:sp>
      <p:sp>
        <p:nvSpPr>
          <p:cNvPr id="112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0411DB3-5614-4F2C-BF20-2FBA314D02B7}" type="slidenum">
              <a:rPr lang="en-US" altLang="zh-HK"/>
              <a:pPr/>
              <a:t>4</a:t>
            </a:fld>
            <a:endParaRPr lang="en-US"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Wingdings" pitchFamily="2" charset="2"/>
              <a:buNone/>
              <a:defRPr/>
            </a:pPr>
            <a:r>
              <a:rPr lang="en-US" altLang="zh-TW" dirty="0">
                <a:latin typeface="+mj-lt"/>
              </a:rPr>
              <a:t>Teacher further explains the major features of free-market economy:</a:t>
            </a:r>
          </a:p>
          <a:p>
            <a:pPr fontAlgn="auto">
              <a:spcBef>
                <a:spcPts val="0"/>
              </a:spcBef>
              <a:spcAft>
                <a:spcPts val="0"/>
              </a:spcAft>
              <a:buFont typeface="Wingdings" pitchFamily="2" charset="2"/>
              <a:buNone/>
              <a:defRPr/>
            </a:pPr>
            <a:endParaRPr lang="en-US" altLang="zh-TW" dirty="0">
              <a:latin typeface="+mj-lt"/>
            </a:endParaRPr>
          </a:p>
          <a:p>
            <a:pPr marL="171450" indent="-171450" fontAlgn="auto">
              <a:spcBef>
                <a:spcPts val="0"/>
              </a:spcBef>
              <a:spcAft>
                <a:spcPts val="0"/>
              </a:spcAft>
              <a:buFont typeface="Wingdings" pitchFamily="2" charset="2"/>
              <a:buChar char="§"/>
              <a:defRPr/>
            </a:pPr>
            <a:r>
              <a:rPr lang="en-US" altLang="zh-TW" dirty="0">
                <a:latin typeface="+mj-lt"/>
              </a:rPr>
              <a:t>Markets are efficiently run that depend on demand and supply – “invisible hand”, prices of goods and services are determined by buyers and sellers. </a:t>
            </a:r>
          </a:p>
          <a:p>
            <a:pPr marL="171450" indent="-171450" fontAlgn="auto">
              <a:spcBef>
                <a:spcPts val="0"/>
              </a:spcBef>
              <a:spcAft>
                <a:spcPts val="0"/>
              </a:spcAft>
              <a:buFont typeface="Wingdings" pitchFamily="2" charset="2"/>
              <a:buChar char="§"/>
              <a:defRPr/>
            </a:pPr>
            <a:r>
              <a:rPr lang="en-US" altLang="zh-TW" dirty="0">
                <a:latin typeface="+mj-lt"/>
              </a:rPr>
              <a:t>Competition is free as Hong Kong is primarily adopting capitalism/market economy in which producers have the </a:t>
            </a:r>
            <a:r>
              <a:rPr lang="en-US" altLang="zh-HK" dirty="0">
                <a:solidFill>
                  <a:srgbClr val="262626"/>
                </a:solidFill>
                <a:latin typeface="+mj-lt"/>
              </a:rPr>
              <a:t>freedom to produce and sell for the pursuit of own private profits. </a:t>
            </a:r>
            <a:endParaRPr lang="en-US" altLang="zh-TW" dirty="0">
              <a:latin typeface="+mj-lt"/>
            </a:endParaRPr>
          </a:p>
          <a:p>
            <a:pPr marL="171450" indent="-171450" fontAlgn="auto">
              <a:spcBef>
                <a:spcPts val="0"/>
              </a:spcBef>
              <a:spcAft>
                <a:spcPts val="0"/>
              </a:spcAft>
              <a:buFont typeface="Wingdings" pitchFamily="2" charset="2"/>
              <a:buChar char="§"/>
              <a:defRPr/>
            </a:pPr>
            <a:r>
              <a:rPr lang="en-US" altLang="zh-HK" dirty="0">
                <a:latin typeface="+mj-lt"/>
              </a:rPr>
              <a:t>HK is basically free from government intervention (big market, small government), although recently the CE proposed that some “proactive measures” and “market enablers” are needed (</a:t>
            </a:r>
            <a:r>
              <a:rPr lang="zh-TW" altLang="en-US" dirty="0">
                <a:latin typeface="+mj-lt"/>
              </a:rPr>
              <a:t>適度有為</a:t>
            </a:r>
            <a:r>
              <a:rPr lang="en-US" altLang="zh-TW" dirty="0">
                <a:latin typeface="+mj-lt"/>
              </a:rPr>
              <a:t>). </a:t>
            </a:r>
          </a:p>
          <a:p>
            <a:pPr marL="171450" indent="-171450" fontAlgn="auto">
              <a:spcBef>
                <a:spcPts val="0"/>
              </a:spcBef>
              <a:spcAft>
                <a:spcPts val="0"/>
              </a:spcAft>
              <a:buFont typeface="Wingdings" pitchFamily="2" charset="2"/>
              <a:buChar char="§"/>
              <a:defRPr/>
            </a:pPr>
            <a:endParaRPr lang="en-US" dirty="0">
              <a:latin typeface="+mj-lt"/>
            </a:endParaRPr>
          </a:p>
        </p:txBody>
      </p:sp>
      <p:sp>
        <p:nvSpPr>
          <p:cNvPr id="133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138405-C2CB-40D1-A703-BBEC0ABDB4C4}" type="slidenum">
              <a:rPr lang="en-US" altLang="zh-HK"/>
              <a:pPr/>
              <a:t>5</a:t>
            </a:fld>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asks students to think about the favourable factors for foreign companies to set up their business in Hong Kong with consideration of the characteristics and features of Hong Kong economy. </a:t>
            </a:r>
          </a:p>
          <a:p>
            <a:pPr>
              <a:spcBef>
                <a:spcPct val="0"/>
              </a:spcBef>
            </a:pPr>
            <a:endParaRPr lang="en-US" altLang="zh-HK" smtClean="0"/>
          </a:p>
        </p:txBody>
      </p:sp>
      <p:sp>
        <p:nvSpPr>
          <p:cNvPr id="1536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7EE6337-D2D4-4088-BBF3-762F34D22B63}" type="slidenum">
              <a:rPr lang="en-US" altLang="zh-HK"/>
              <a:pPr/>
              <a:t>6</a:t>
            </a:fld>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explains that foreign firms can enjoy all these advantages if they set up offices or operation units in Hong Kong, an international city.</a:t>
            </a: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EC2EC2C-E708-4019-A5FC-16500FA9E177}" type="slidenum">
              <a:rPr lang="en-US" altLang="zh-HK"/>
              <a:pPr/>
              <a:t>7</a:t>
            </a:fld>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19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994CB9-1799-4DE7-A65A-D8F1383549F2}" type="slidenum">
              <a:rPr lang="en-US" altLang="zh-HK"/>
              <a:pPr/>
              <a:t>8</a:t>
            </a:fld>
            <a:endParaRPr lang="en-US"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785731-B110-4C8F-AB6F-0DF6CF62E4DD}" type="slidenum">
              <a:rPr lang="en-US" altLang="zh-HK"/>
              <a:pPr/>
              <a:t>9</a:t>
            </a:fld>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B8D069E-DD2B-4B94-8285-F751F2D12164}"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D268ED7F-F400-4EBA-948E-C089DCBEE900}" type="slidenum">
              <a:rPr lang="en-US" altLang="zh-HK"/>
              <a:pPr/>
              <a:t>‹#›</a:t>
            </a:fld>
            <a:endParaRPr lang="en-US" altLang="zh-HK"/>
          </a:p>
        </p:txBody>
      </p:sp>
    </p:spTree>
    <p:extLst>
      <p:ext uri="{BB962C8B-B14F-4D97-AF65-F5344CB8AC3E}">
        <p14:creationId xmlns:p14="http://schemas.microsoft.com/office/powerpoint/2010/main" val="169045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6C0C5F-A0C7-44B1-9E35-75C3AB1C891E}"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FF8E6680-723A-4997-948E-524F5973ABDE}" type="slidenum">
              <a:rPr lang="en-US" altLang="zh-HK"/>
              <a:pPr/>
              <a:t>‹#›</a:t>
            </a:fld>
            <a:endParaRPr lang="en-US" altLang="zh-HK"/>
          </a:p>
        </p:txBody>
      </p:sp>
    </p:spTree>
    <p:extLst>
      <p:ext uri="{BB962C8B-B14F-4D97-AF65-F5344CB8AC3E}">
        <p14:creationId xmlns:p14="http://schemas.microsoft.com/office/powerpoint/2010/main" val="115522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49E794-48EC-4D7F-8C92-CA0E4FE57A33}"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B22713FE-69CE-45F2-BEF8-9DA73F2B138C}" type="slidenum">
              <a:rPr lang="en-US" altLang="zh-HK"/>
              <a:pPr/>
              <a:t>‹#›</a:t>
            </a:fld>
            <a:endParaRPr lang="en-US" altLang="zh-HK"/>
          </a:p>
        </p:txBody>
      </p:sp>
    </p:spTree>
    <p:extLst>
      <p:ext uri="{BB962C8B-B14F-4D97-AF65-F5344CB8AC3E}">
        <p14:creationId xmlns:p14="http://schemas.microsoft.com/office/powerpoint/2010/main" val="25615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79F2B6-8C0D-4F52-BAC3-96266209E9AE}"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A6F98982-6814-49E1-9E83-332AF55E71BD}" type="slidenum">
              <a:rPr lang="en-US" altLang="zh-HK"/>
              <a:pPr/>
              <a:t>‹#›</a:t>
            </a:fld>
            <a:endParaRPr lang="en-US" altLang="zh-HK"/>
          </a:p>
        </p:txBody>
      </p:sp>
    </p:spTree>
    <p:extLst>
      <p:ext uri="{BB962C8B-B14F-4D97-AF65-F5344CB8AC3E}">
        <p14:creationId xmlns:p14="http://schemas.microsoft.com/office/powerpoint/2010/main" val="87138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CF8A357-898D-4099-B21C-B1DC8CBD36C2}"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0B5C24B7-D582-4ED8-8BFF-AF307EAEA5D6}" type="slidenum">
              <a:rPr lang="en-US" altLang="zh-HK"/>
              <a:pPr/>
              <a:t>‹#›</a:t>
            </a:fld>
            <a:endParaRPr lang="en-US" altLang="zh-HK"/>
          </a:p>
        </p:txBody>
      </p:sp>
    </p:spTree>
    <p:extLst>
      <p:ext uri="{BB962C8B-B14F-4D97-AF65-F5344CB8AC3E}">
        <p14:creationId xmlns:p14="http://schemas.microsoft.com/office/powerpoint/2010/main" val="10381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2D7E6D8-D5D4-4AEC-9DFD-75B4FF776120}"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88E48193-6EDE-4ECC-98C3-D5B56FF7D4DD}" type="slidenum">
              <a:rPr lang="en-US" altLang="zh-HK"/>
              <a:pPr/>
              <a:t>‹#›</a:t>
            </a:fld>
            <a:endParaRPr lang="en-US" altLang="zh-HK"/>
          </a:p>
        </p:txBody>
      </p:sp>
    </p:spTree>
    <p:extLst>
      <p:ext uri="{BB962C8B-B14F-4D97-AF65-F5344CB8AC3E}">
        <p14:creationId xmlns:p14="http://schemas.microsoft.com/office/powerpoint/2010/main" val="41609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99605B9-C20A-435B-A76A-095822C52CEF}" type="datetime1">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BB5B91E4-117B-4B73-AB14-99ED6D584833}" type="slidenum">
              <a:rPr lang="en-US" altLang="zh-HK"/>
              <a:pPr/>
              <a:t>‹#›</a:t>
            </a:fld>
            <a:endParaRPr lang="en-US" altLang="zh-HK"/>
          </a:p>
        </p:txBody>
      </p:sp>
    </p:spTree>
    <p:extLst>
      <p:ext uri="{BB962C8B-B14F-4D97-AF65-F5344CB8AC3E}">
        <p14:creationId xmlns:p14="http://schemas.microsoft.com/office/powerpoint/2010/main" val="18642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E54026D-B12B-4F93-A2A2-5666B02AF622}" type="datetime1">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6D678D6D-CFD8-47DD-8AB6-AB6E1DF419CE}" type="slidenum">
              <a:rPr lang="en-US" altLang="zh-HK"/>
              <a:pPr/>
              <a:t>‹#›</a:t>
            </a:fld>
            <a:endParaRPr lang="en-US" altLang="zh-HK"/>
          </a:p>
        </p:txBody>
      </p:sp>
    </p:spTree>
    <p:extLst>
      <p:ext uri="{BB962C8B-B14F-4D97-AF65-F5344CB8AC3E}">
        <p14:creationId xmlns:p14="http://schemas.microsoft.com/office/powerpoint/2010/main" val="58841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063DFE3-D40E-4634-BD04-467B8AEE6E50}" type="datetime1">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CD0B3F07-B820-4ACC-A38B-EB5AF542941C}" type="slidenum">
              <a:rPr lang="en-US" altLang="zh-HK"/>
              <a:pPr/>
              <a:t>‹#›</a:t>
            </a:fld>
            <a:endParaRPr lang="en-US" altLang="zh-HK"/>
          </a:p>
        </p:txBody>
      </p:sp>
    </p:spTree>
    <p:extLst>
      <p:ext uri="{BB962C8B-B14F-4D97-AF65-F5344CB8AC3E}">
        <p14:creationId xmlns:p14="http://schemas.microsoft.com/office/powerpoint/2010/main" val="387738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1764874-2668-42F6-A42B-658EE5CFA96E}"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36605E5B-57B7-4620-8C99-C7300B9D2063}" type="slidenum">
              <a:rPr lang="en-US" altLang="zh-HK"/>
              <a:pPr/>
              <a:t>‹#›</a:t>
            </a:fld>
            <a:endParaRPr lang="en-US" altLang="zh-HK"/>
          </a:p>
        </p:txBody>
      </p:sp>
    </p:spTree>
    <p:extLst>
      <p:ext uri="{BB962C8B-B14F-4D97-AF65-F5344CB8AC3E}">
        <p14:creationId xmlns:p14="http://schemas.microsoft.com/office/powerpoint/2010/main" val="140409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3EFE450-2CA1-4EBE-8B46-C874244CC84A}"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DBFA7B5E-4519-4055-8EAC-0A547A383FFC}" type="slidenum">
              <a:rPr lang="en-US" altLang="zh-HK"/>
              <a:pPr/>
              <a:t>‹#›</a:t>
            </a:fld>
            <a:endParaRPr lang="en-US" altLang="zh-HK"/>
          </a:p>
        </p:txBody>
      </p:sp>
    </p:spTree>
    <p:extLst>
      <p:ext uri="{BB962C8B-B14F-4D97-AF65-F5344CB8AC3E}">
        <p14:creationId xmlns:p14="http://schemas.microsoft.com/office/powerpoint/2010/main" val="11966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ADAAF0B-B075-47BE-9D12-84EB9D1462D6}" type="datetime1">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359E7F-7522-4A50-B12E-87C5BA9EB9DD}"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tatic.hkej.com/hkej/images/2015/11/30/1192969_b542555536671ddf9d22c8634312b96e.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8.jpeg"/><Relationship Id="rId5" Type="http://schemas.openxmlformats.org/officeDocument/2006/relationships/diagramQuickStyle" Target="../diagrams/quickStyle4.xml"/><Relationship Id="rId10" Type="http://schemas.openxmlformats.org/officeDocument/2006/relationships/image" Target="../media/image17.jpeg"/><Relationship Id="rId4" Type="http://schemas.openxmlformats.org/officeDocument/2006/relationships/diagramLayout" Target="../diagrams/layout4.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2.png"/><Relationship Id="rId4" Type="http://schemas.openxmlformats.org/officeDocument/2006/relationships/diagramLayout" Target="../diagrams/layout5.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500" y="2349500"/>
            <a:ext cx="6070600" cy="3060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F1970EA-95DF-426F-97DE-88589636E92D}" type="slidenum">
              <a:rPr lang="en-US" altLang="zh-HK">
                <a:solidFill>
                  <a:srgbClr val="898989"/>
                </a:solidFill>
              </a:rPr>
              <a:pPr/>
              <a:t>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76400"/>
            <a:ext cx="5486400" cy="1371600"/>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rtlCol="0">
            <a:normAutofit/>
          </a:bodyPr>
          <a:lstStyle/>
          <a:p>
            <a:pPr marL="168275" indent="0" fontAlgn="auto">
              <a:spcAft>
                <a:spcPts val="0"/>
              </a:spcAft>
              <a:buFont typeface="Arial" panose="020B0604020202020204" pitchFamily="34" charset="0"/>
              <a:buNone/>
              <a:defRPr/>
            </a:pPr>
            <a:r>
              <a:rPr lang="en-US" b="1" dirty="0"/>
              <a:t>the recent developments of the Mainland?</a:t>
            </a:r>
          </a:p>
        </p:txBody>
      </p:sp>
      <p:sp>
        <p:nvSpPr>
          <p:cNvPr id="22532" name="Title 1"/>
          <p:cNvSpPr>
            <a:spLocks noGrp="1" noChangeArrowheads="1"/>
          </p:cNvSpPr>
          <p:nvPr>
            <p:ph type="title"/>
          </p:nvPr>
        </p:nvSpPr>
        <p:spPr/>
        <p:txBody>
          <a:bodyPr/>
          <a:lstStyle/>
          <a:p>
            <a:r>
              <a:rPr lang="en-US" altLang="zh-HK" sz="3200" b="1" smtClean="0">
                <a:solidFill>
                  <a:srgbClr val="7030A0"/>
                </a:solidFill>
              </a:rPr>
              <a:t>Do you know ….</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E65A7A4-19A7-4B74-94B4-D442484B9E83}" type="slidenum">
              <a:rPr lang="en-US" altLang="zh-HK">
                <a:solidFill>
                  <a:srgbClr val="898989"/>
                </a:solidFill>
              </a:rPr>
              <a:pPr/>
              <a:t>10</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55600"/>
            <a:ext cx="8178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57200" y="1447800"/>
            <a:ext cx="8153400" cy="4778375"/>
          </a:xfrm>
          <a:prstGeom prst="rect">
            <a:avLst/>
          </a:prstGeom>
          <a:noFill/>
          <a:ln>
            <a:noFill/>
          </a:ln>
          <a:effectLst/>
        </p:spPr>
        <p:txBody>
          <a:bodyPr/>
          <a:lstStyle/>
          <a:p>
            <a:pPr marL="742950" lvl="1" indent="-285750" eaLnBrk="1" fontAlgn="auto" hangingPunct="1">
              <a:spcBef>
                <a:spcPts val="0"/>
              </a:spcBef>
              <a:spcAft>
                <a:spcPct val="50000"/>
              </a:spcAft>
              <a:buClr>
                <a:schemeClr val="accent2"/>
              </a:buClr>
              <a:buSzPct val="70000"/>
              <a:buFont typeface="Wingdings" pitchFamily="2" charset="2"/>
              <a:buNone/>
              <a:defRPr/>
            </a:pPr>
            <a:endParaRPr lang="en-US" altLang="zh-TW" sz="2500" b="1" dirty="0">
              <a:latin typeface="Times New Roman" pitchFamily="18" charset="0"/>
            </a:endParaRPr>
          </a:p>
          <a:p>
            <a:pPr marL="230188" lvl="1" eaLnBrk="1" fontAlgn="auto" hangingPunct="1">
              <a:spcBef>
                <a:spcPct val="20000"/>
              </a:spcBef>
              <a:spcAft>
                <a:spcPts val="0"/>
              </a:spcAft>
              <a:buClr>
                <a:schemeClr val="accent2"/>
              </a:buClr>
              <a:buSzPct val="70000"/>
              <a:defRPr/>
            </a:pPr>
            <a:r>
              <a:rPr lang="en-US" b="1" dirty="0">
                <a:latin typeface="+mn-lt"/>
              </a:rPr>
              <a:t>The Central Government has put forward the initiatives of building "</a:t>
            </a:r>
            <a:r>
              <a:rPr lang="en-US" b="1" dirty="0">
                <a:solidFill>
                  <a:srgbClr val="FF0000"/>
                </a:solidFill>
                <a:latin typeface="+mn-lt"/>
              </a:rPr>
              <a:t>One Belt One Road“ </a:t>
            </a:r>
            <a:r>
              <a:rPr lang="en-US" sz="1600" b="1" i="1" dirty="0">
                <a:latin typeface="+mn-lt"/>
              </a:rPr>
              <a:t>[Note 1]. </a:t>
            </a:r>
            <a:r>
              <a:rPr lang="en-US" b="1" dirty="0">
                <a:latin typeface="+mn-lt"/>
              </a:rPr>
              <a:t>These economic co-operation corridors, spanning different regions in Asia, Europe and Africa, will promote co-development among countries and foster co-operation in the political, economic and social areas. </a:t>
            </a:r>
            <a:r>
              <a:rPr lang="en-US" sz="1600" i="1" dirty="0">
                <a:latin typeface="+mn-lt"/>
              </a:rPr>
              <a:t>(source: HK SAR Government)</a:t>
            </a:r>
            <a:endParaRPr lang="en-US" altLang="zh-TW" sz="1600" b="1" i="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solidFill>
                <a:srgbClr val="FF3399"/>
              </a:solidFill>
              <a:latin typeface="+mn-lt"/>
            </a:endParaRPr>
          </a:p>
          <a:p>
            <a:pPr marL="342900" indent="-342900" eaLnBrk="1" fontAlgn="auto" hangingPunct="1">
              <a:spcBef>
                <a:spcPts val="0"/>
              </a:spcBef>
              <a:spcAft>
                <a:spcPct val="5000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24580" name="Rectangle 4"/>
          <p:cNvSpPr>
            <a:spLocks noChangeArrowheads="1"/>
          </p:cNvSpPr>
          <p:nvPr/>
        </p:nvSpPr>
        <p:spPr bwMode="auto">
          <a:xfrm>
            <a:off x="381000" y="3810000"/>
            <a:ext cx="4281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sz="3200" b="1">
              <a:solidFill>
                <a:srgbClr val="26598F"/>
              </a:solidFill>
              <a:latin typeface="Arial" panose="020B0604020202020204" pitchFamily="34" charset="0"/>
              <a:cs typeface="Arial" panose="020B0604020202020204" pitchFamily="34" charset="0"/>
            </a:endParaRPr>
          </a:p>
          <a:p>
            <a:pPr>
              <a:lnSpc>
                <a:spcPts val="2000"/>
              </a:lnSpc>
            </a:pPr>
            <a:endParaRPr lang="en-US" altLang="zh-TW"/>
          </a:p>
        </p:txBody>
      </p:sp>
      <p:sp>
        <p:nvSpPr>
          <p:cNvPr id="2" name="Flowchart: Card 1"/>
          <p:cNvSpPr/>
          <p:nvPr/>
        </p:nvSpPr>
        <p:spPr>
          <a:xfrm>
            <a:off x="2483644" y="3502819"/>
            <a:ext cx="4357688" cy="2838450"/>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i="1" u="sng">
                <a:solidFill>
                  <a:srgbClr val="FF0000"/>
                </a:solidFill>
                <a:latin typeface="Arial" panose="020B0604020202020204" pitchFamily="34" charset="0"/>
                <a:cs typeface="Arial" panose="020B0604020202020204" pitchFamily="34" charset="0"/>
              </a:rPr>
              <a:t>拓一帶一路  廠商會考察中亞</a:t>
            </a:r>
          </a:p>
          <a:p>
            <a:pPr algn="ctr" eaLnBrk="1" hangingPunct="1"/>
            <a:endParaRPr lang="en-US" altLang="en-US" b="1" i="1" u="sng">
              <a:solidFill>
                <a:srgbClr val="403152"/>
              </a:solidFill>
              <a:latin typeface="Arial" panose="020B0604020202020204" pitchFamily="34" charset="0"/>
              <a:cs typeface="Arial" panose="020B0604020202020204" pitchFamily="34" charset="0"/>
            </a:endParaRPr>
          </a:p>
          <a:p>
            <a:pPr eaLnBrk="1" hangingPunct="1"/>
            <a:r>
              <a:rPr lang="en-US" altLang="en-US" b="1">
                <a:solidFill>
                  <a:srgbClr val="403152"/>
                </a:solidFill>
                <a:latin typeface="Arial" panose="020B0604020202020204" pitchFamily="34" charset="0"/>
                <a:cs typeface="Arial" panose="020B0604020202020204" pitchFamily="34" charset="0"/>
              </a:rPr>
              <a:t>一帶一路是國家重點國策，十三五規劃大綱已訂明，香港在其中也有角色，港商也希望有機會分一杯羹。據知，中華廠商會會長李秀恆初步打算於明年初，率團到現代絲綢之路沿綫的中亞國家考察。</a:t>
            </a:r>
          </a:p>
          <a:p>
            <a:pPr algn="r" eaLnBrk="1" hangingPunct="1"/>
            <a:r>
              <a:rPr lang="en-US" altLang="en-US">
                <a:solidFill>
                  <a:srgbClr val="403152"/>
                </a:solidFill>
                <a:latin typeface="Arial" panose="020B0604020202020204" pitchFamily="34" charset="0"/>
                <a:cs typeface="Arial" panose="020B0604020202020204" pitchFamily="34" charset="0"/>
              </a:rPr>
              <a:t> </a:t>
            </a:r>
            <a:r>
              <a:rPr lang="en-US" altLang="zh-TW" sz="1600">
                <a:solidFill>
                  <a:srgbClr val="403152"/>
                </a:solidFill>
              </a:rPr>
              <a:t>(Economic Times, 27 November, 2015)</a:t>
            </a:r>
            <a:endParaRPr lang="en-US" altLang="zh-HK" sz="1600" b="1">
              <a:solidFill>
                <a:srgbClr val="403152"/>
              </a:solidFill>
              <a:latin typeface="Arial" panose="020B0604020202020204" pitchFamily="34" charset="0"/>
              <a:cs typeface="Arial" panose="020B0604020202020204" pitchFamily="34" charset="0"/>
            </a:endParaRPr>
          </a:p>
          <a:p>
            <a:pPr algn="ctr" eaLnBrk="1" hangingPunct="1"/>
            <a:endParaRPr lang="en-US" altLang="zh-HK">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F077C4-F200-4ACD-BAA7-EC6F1ECE7C1C}" type="slidenum">
              <a:rPr lang="en-US" altLang="zh-HK">
                <a:solidFill>
                  <a:srgbClr val="898989"/>
                </a:solidFill>
              </a:rPr>
              <a:pPr/>
              <a:t>11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28600"/>
            <a:ext cx="8178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662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6628" name="文字方塊 4"/>
          <p:cNvSpPr txBox="1">
            <a:spLocks noChangeArrowheads="1"/>
          </p:cNvSpPr>
          <p:nvPr/>
        </p:nvSpPr>
        <p:spPr bwMode="auto">
          <a:xfrm>
            <a:off x="762000" y="1981200"/>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sz="1400"/>
          </a:p>
          <a:p>
            <a:pPr eaLnBrk="1" hangingPunct="1"/>
            <a:r>
              <a:rPr lang="en-US" altLang="zh-HK" sz="2000" b="1"/>
              <a:t>The China-led </a:t>
            </a:r>
            <a:r>
              <a:rPr lang="en-US" altLang="zh-HK" sz="2000" b="1">
                <a:solidFill>
                  <a:srgbClr val="FF0000"/>
                </a:solidFill>
              </a:rPr>
              <a:t>Asian Infrastructure  Investment Bank (AIIB) </a:t>
            </a:r>
            <a:r>
              <a:rPr lang="en-US" altLang="zh-HK" sz="2000" b="1"/>
              <a:t>is a multilateral development bank (MDB) conceived for the 21st century.  It will complement and cooperate with the existing MDBs to jointly address the daunting infrastructure needs and focus on the development of infrastructure and other productive sectors in Asia and enhancement of regional connectivity. </a:t>
            </a:r>
          </a:p>
          <a:p>
            <a:pPr eaLnBrk="1" hangingPunct="1"/>
            <a:endParaRPr lang="en-US" altLang="zh-HK" sz="2000" b="1"/>
          </a:p>
          <a:p>
            <a:pPr eaLnBrk="1" hangingPunct="1"/>
            <a:r>
              <a:rPr lang="en-US" altLang="zh-HK" sz="1400"/>
              <a:t> </a:t>
            </a:r>
            <a:endParaRPr lang="zh-HK" altLang="en-US" sz="1400"/>
          </a:p>
        </p:txBody>
      </p:sp>
      <p:pic>
        <p:nvPicPr>
          <p:cNvPr id="26630" name="Picture 8" descr="https://sp.yimg.com/xj/th?id=OIP.M9abb2e816acb3644bbcc02fac1545023o0&amp;pid=15.1&amp;P=0&amp;w=266&amp;h=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3950737"/>
            <a:ext cx="3197034" cy="217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1"/>
          <p:cNvSpPr txBox="1">
            <a:spLocks noChangeArrowheads="1"/>
          </p:cNvSpPr>
          <p:nvPr/>
        </p:nvSpPr>
        <p:spPr bwMode="auto">
          <a:xfrm>
            <a:off x="6172200" y="622617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1400" i="1">
                <a:solidFill>
                  <a:srgbClr val="0070C0"/>
                </a:solidFill>
              </a:rPr>
              <a:t>Source: Yahoo pictures</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D5013A-ED60-46C4-9D84-117EF8B36A92}" type="slidenum">
              <a:rPr lang="en-US" altLang="zh-HK">
                <a:solidFill>
                  <a:srgbClr val="898989"/>
                </a:solidFill>
              </a:rPr>
              <a:pPr/>
              <a:t>12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55600"/>
            <a:ext cx="8166100" cy="12065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867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8676" name="TextBox 3"/>
          <p:cNvSpPr txBox="1">
            <a:spLocks noChangeArrowheads="1"/>
          </p:cNvSpPr>
          <p:nvPr/>
        </p:nvSpPr>
        <p:spPr bwMode="auto">
          <a:xfrm>
            <a:off x="646113" y="1981200"/>
            <a:ext cx="8305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000" b="1"/>
              <a:t>The International Monetary Fund (IMF) has approved the inclusion of the yuan among its </a:t>
            </a:r>
            <a:r>
              <a:rPr lang="en-US" altLang="zh-HK" sz="2000" b="1">
                <a:solidFill>
                  <a:srgbClr val="FF0000"/>
                </a:solidFill>
              </a:rPr>
              <a:t>Special Drawing Rights </a:t>
            </a:r>
            <a:r>
              <a:rPr lang="en-US" altLang="zh-HK" sz="2000" b="1"/>
              <a:t>currencies at a board meeting in Washington …. </a:t>
            </a:r>
          </a:p>
          <a:p>
            <a:pPr eaLnBrk="1" hangingPunct="1">
              <a:lnSpc>
                <a:spcPts val="1600"/>
              </a:lnSpc>
            </a:pPr>
            <a:endParaRPr lang="en-US" altLang="zh-HK" sz="2000" b="1"/>
          </a:p>
          <a:p>
            <a:pPr eaLnBrk="1" hangingPunct="1"/>
            <a:r>
              <a:rPr lang="en-US" altLang="zh-HK" sz="2000" b="1"/>
              <a:t>The addition will take effect on October 1, 2016. ….   The move is seen as recognition of China's financial and economic progress after years of reform, though the authorities may take time to deliberate on how to further improve.</a:t>
            </a:r>
          </a:p>
          <a:p>
            <a:pPr eaLnBrk="1" hangingPunct="1"/>
            <a:endParaRPr lang="en-US" altLang="zh-HK"/>
          </a:p>
        </p:txBody>
      </p:sp>
      <p:sp>
        <p:nvSpPr>
          <p:cNvPr id="28677" name="TextBox 1"/>
          <p:cNvSpPr txBox="1">
            <a:spLocks noChangeArrowheads="1"/>
          </p:cNvSpPr>
          <p:nvPr/>
        </p:nvSpPr>
        <p:spPr bwMode="auto">
          <a:xfrm>
            <a:off x="5921375" y="41656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1600" i="1"/>
              <a:t>SCMP, 30 November, 2015</a:t>
            </a:r>
          </a:p>
        </p:txBody>
      </p:sp>
      <p:pic>
        <p:nvPicPr>
          <p:cNvPr id="28678" name="Picture 2" descr="https://sp.yimg.com/xj/th?id=OIP.M9f224318f8ab0705b7fff54f00e7a94eo0&amp;pid=15.1&amp;P=0&amp;w=296&amp;h=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14875"/>
            <a:ext cx="2819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https://sp.yimg.com/xj/th?id=OIP.Me517bccc0f002b9f69a3bb2405a3a15cH0&amp;pid=15.1&amp;P=0&amp;w=360&amp;h=1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263" y="4979988"/>
            <a:ext cx="2857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8"/>
          <p:cNvSpPr txBox="1">
            <a:spLocks noChangeArrowheads="1"/>
          </p:cNvSpPr>
          <p:nvPr/>
        </p:nvSpPr>
        <p:spPr bwMode="auto">
          <a:xfrm>
            <a:off x="381000" y="6456363"/>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1400" i="1">
                <a:solidFill>
                  <a:srgbClr val="0070C0"/>
                </a:solidFill>
              </a:rPr>
              <a:t>Source: Yahoo pictures</a:t>
            </a:r>
          </a:p>
        </p:txBody>
      </p:sp>
      <p:sp>
        <p:nvSpPr>
          <p:cNvPr id="5" name="Cloud 4"/>
          <p:cNvSpPr/>
          <p:nvPr/>
        </p:nvSpPr>
        <p:spPr>
          <a:xfrm>
            <a:off x="6307138" y="4714875"/>
            <a:ext cx="2644775" cy="2049463"/>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82" name="TextBox 5"/>
          <p:cNvSpPr txBox="1">
            <a:spLocks noChangeArrowheads="1"/>
          </p:cNvSpPr>
          <p:nvPr/>
        </p:nvSpPr>
        <p:spPr bwMode="auto">
          <a:xfrm>
            <a:off x="6718300" y="5026025"/>
            <a:ext cx="2195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b="1">
                <a:solidFill>
                  <a:srgbClr val="7030A0"/>
                </a:solidFill>
              </a:rPr>
              <a:t>A significant step towards internationalisation of Renminbi.</a:t>
            </a:r>
          </a:p>
        </p:txBody>
      </p:sp>
      <p:sp>
        <p:nvSpPr>
          <p:cNvPr id="7" name="Slide Number Placeholder 6"/>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2CD84A5-73FE-42ED-9D99-02308B0E3A2E}" type="slidenum">
              <a:rPr lang="en-US" altLang="zh-HK">
                <a:solidFill>
                  <a:srgbClr val="898989"/>
                </a:solidFill>
              </a:rPr>
              <a:pPr/>
              <a:t>13</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486400" cy="1981200"/>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a:normAutofit/>
          </a:bodyPr>
          <a:lstStyle>
            <a:lvl1pPr marL="1682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0">
              <a:lnSpc>
                <a:spcPts val="1300"/>
              </a:lnSpc>
              <a:buFont typeface="Arial" panose="020B0604020202020204" pitchFamily="34" charset="0"/>
              <a:buNone/>
            </a:pPr>
            <a:endParaRPr lang="en-US" altLang="zh-HK" sz="2700" b="1" smtClean="0"/>
          </a:p>
          <a:p>
            <a:pPr indent="0">
              <a:lnSpc>
                <a:spcPct val="90000"/>
              </a:lnSpc>
              <a:buFont typeface="Arial" panose="020B0604020202020204" pitchFamily="34" charset="0"/>
              <a:buNone/>
            </a:pPr>
            <a:r>
              <a:rPr lang="en-US" altLang="zh-HK" sz="2700" b="1" smtClean="0"/>
              <a:t>Can you describe Hong Kong’s linkage with the Mainland? Why should we be aware of the recent development of the Mainland?  </a:t>
            </a:r>
          </a:p>
        </p:txBody>
      </p:sp>
      <p:sp>
        <p:nvSpPr>
          <p:cNvPr id="30724" name="Title 1"/>
          <p:cNvSpPr>
            <a:spLocks noGrp="1" noChangeArrowheads="1"/>
          </p:cNvSpPr>
          <p:nvPr>
            <p:ph type="title"/>
          </p:nvPr>
        </p:nvSpPr>
        <p:spPr/>
        <p:txBody>
          <a:bodyPr/>
          <a:lstStyle/>
          <a:p>
            <a:r>
              <a:rPr lang="en-US" altLang="zh-HK" sz="3200" b="1" u="sng" smtClean="0">
                <a:solidFill>
                  <a:srgbClr val="7030A0"/>
                </a:solidFill>
              </a:rPr>
              <a:t>Class Activity (3) – Group Discussion</a:t>
            </a:r>
          </a:p>
        </p:txBody>
      </p:sp>
      <p:pic>
        <p:nvPicPr>
          <p:cNvPr id="30725" name="Picture 8" descr="https://sp.yimg.com/xj/th?id=OIP.Mb89a2dd8e9dbe5455d9f65476d5e37ddH0&amp;pid=15.1&amp;P=0&amp;w=288&amp;h=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33083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7583CC1-D8B1-4807-86BF-13A1A94C8A71}" type="slidenum">
              <a:rPr lang="en-US" altLang="zh-HK">
                <a:solidFill>
                  <a:srgbClr val="898989"/>
                </a:solidFill>
              </a:rPr>
              <a:pPr/>
              <a:t>14</a:t>
            </a:fld>
            <a:endParaRPr lang="en-US" altLang="zh-HK">
              <a:solidFill>
                <a:srgbClr val="898989"/>
              </a:solidFill>
            </a:endParaRPr>
          </a:p>
        </p:txBody>
      </p:sp>
      <p:pic>
        <p:nvPicPr>
          <p:cNvPr id="30727" name="Picture 2" descr="https://sp.yimg.com/xj/th?id=OIP.Ma666c49819d798c4edc620dfc915d8cf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004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4" descr="https://sp.yimg.com/xj/th?id=OIP.Mef11064d14c9a5dde27b33ec6e8b0441o0&amp;pid=15.1&amp;P=0&amp;w=274&amp;h=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2286000"/>
            <a:ext cx="26098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60400"/>
            <a:ext cx="8166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277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5" name="資料庫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222500"/>
            <a:ext cx="7899400" cy="4102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FE0FFA-3625-4152-B5C4-B26EE2A26558}" type="slidenum">
              <a:rPr lang="en-US" altLang="zh-HK">
                <a:solidFill>
                  <a:srgbClr val="898989"/>
                </a:solidFill>
              </a:rPr>
              <a:pPr/>
              <a:t>15</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5600"/>
            <a:ext cx="825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481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34820" name="TextBox 1"/>
          <p:cNvSpPr txBox="1">
            <a:spLocks noChangeArrowheads="1"/>
          </p:cNvSpPr>
          <p:nvPr/>
        </p:nvSpPr>
        <p:spPr bwMode="auto">
          <a:xfrm>
            <a:off x="587375" y="1727200"/>
            <a:ext cx="8153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000" b="1"/>
              <a:t>The Mainland and Hong Kong </a:t>
            </a:r>
            <a:r>
              <a:rPr lang="en-US" altLang="zh-HK" sz="2000" b="1">
                <a:solidFill>
                  <a:srgbClr val="FF0000"/>
                </a:solidFill>
              </a:rPr>
              <a:t>Closer Economic Partnership Arrangement (CEPA) </a:t>
            </a:r>
            <a:r>
              <a:rPr lang="en-US" altLang="zh-HK" sz="2000" b="1"/>
              <a:t>is the first free trade agreement signed by the Mainland of China and Hong Kong in 2003.</a:t>
            </a:r>
          </a:p>
          <a:p>
            <a:pPr eaLnBrk="1" hangingPunct="1"/>
            <a:endParaRPr lang="en-US" altLang="zh-HK" sz="2000" b="1"/>
          </a:p>
          <a:p>
            <a:pPr eaLnBrk="1" hangingPunct="1"/>
            <a:r>
              <a:rPr lang="en-US" altLang="zh-HK" sz="2000" b="1"/>
              <a:t>CEPA adopts a building block approach, and the two sides have been working closely to introduce further liberalization measures continually.</a:t>
            </a:r>
          </a:p>
          <a:p>
            <a:pPr eaLnBrk="1" hangingPunct="1"/>
            <a:endParaRPr lang="en-US" altLang="zh-HK" sz="2000" b="1"/>
          </a:p>
          <a:p>
            <a:pPr eaLnBrk="1" hangingPunct="1"/>
            <a:r>
              <a:rPr lang="en-US" altLang="zh-HK" sz="2000" b="1"/>
              <a:t>CEPA opens up huge markets for Hong Kong goods and services, greatly enhancing the already close economic cooperation and integration between the Mainland and Hong Kong.       </a:t>
            </a:r>
            <a:r>
              <a:rPr lang="en-US" altLang="zh-HK" sz="1400" i="1"/>
              <a:t>(Source: HK Trade &amp; Industry Department)</a:t>
            </a:r>
          </a:p>
        </p:txBody>
      </p:sp>
      <p:pic>
        <p:nvPicPr>
          <p:cNvPr id="34822" name="Picture 4" descr="https://sp.yimg.com/xj/th?id=OIP.Mcc8e462613115ee3af7890d62c8ff1beo0&amp;pid=15.1&amp;P=0&amp;w=281&amp;h=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4891342"/>
            <a:ext cx="2895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41300"/>
            <a:ext cx="8216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686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36868"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5" name="Diagram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854200"/>
            <a:ext cx="80899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2A22E60-D40D-4E5F-859F-DF2CEAC1A9A6}" type="slidenum">
              <a:rPr lang="en-US" altLang="zh-HK">
                <a:solidFill>
                  <a:srgbClr val="898989"/>
                </a:solidFill>
              </a:rPr>
              <a:pPr/>
              <a:t>17</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noChangeArrowheads="1"/>
          </p:cNvSpPr>
          <p:nvPr>
            <p:ph type="title"/>
          </p:nvPr>
        </p:nvSpPr>
        <p:spPr/>
        <p:txBody>
          <a:bodyPr/>
          <a:lstStyle/>
          <a:p>
            <a:endParaRPr lang="en-US" altLang="zh-HK" smtClean="0"/>
          </a:p>
        </p:txBody>
      </p:sp>
      <p:sp>
        <p:nvSpPr>
          <p:cNvPr id="38914" name="Content Placeholder 2"/>
          <p:cNvSpPr>
            <a:spLocks noGrp="1" noChangeArrowheads="1"/>
          </p:cNvSpPr>
          <p:nvPr>
            <p:ph idx="1"/>
          </p:nvPr>
        </p:nvSpPr>
        <p:spPr/>
        <p:txBody>
          <a:bodyPr/>
          <a:lstStyle/>
          <a:p>
            <a:endParaRPr lang="en-US" altLang="zh-HK" smtClean="0"/>
          </a:p>
        </p:txBody>
      </p:sp>
      <p:pic>
        <p:nvPicPr>
          <p:cNvPr id="38915" name="Picture 2" descr="http://static.hkej.com/hkej/images/2015/11/30/1192969_b542555536671ddf9d22c8634312b96e_620.jpg">
            <a:hlinkClick r:id="rId3" tooltip="特區政府與國家商務部在上周五簽署《CEPA服務貿易協議》。（新華社資料圖片）"/>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2822575"/>
            <a:ext cx="5715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57200" y="304800"/>
            <a:ext cx="8150225"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HK">
              <a:solidFill>
                <a:srgbClr val="FFFFFF"/>
              </a:solidFill>
            </a:endParaRPr>
          </a:p>
        </p:txBody>
      </p:sp>
      <p:sp>
        <p:nvSpPr>
          <p:cNvPr id="6" name="Rectangle 5"/>
          <p:cNvSpPr/>
          <p:nvPr/>
        </p:nvSpPr>
        <p:spPr>
          <a:xfrm>
            <a:off x="457200" y="304800"/>
            <a:ext cx="8229600" cy="2462213"/>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C00000"/>
                </a:solidFill>
                <a:latin typeface="Arial" panose="020B0604020202020204" pitchFamily="34" charset="0"/>
                <a:cs typeface="Arial" panose="020B0604020202020204" pitchFamily="34" charset="0"/>
              </a:rPr>
              <a:t>曾俊華指</a:t>
            </a:r>
            <a:r>
              <a:rPr lang="en-US" altLang="zh-HK" sz="2400" b="1">
                <a:solidFill>
                  <a:srgbClr val="C00000"/>
                </a:solidFill>
                <a:latin typeface="Arial" panose="020B0604020202020204" pitchFamily="34" charset="0"/>
                <a:cs typeface="Arial" panose="020B0604020202020204" pitchFamily="34" charset="0"/>
              </a:rPr>
              <a:t>《</a:t>
            </a:r>
            <a:r>
              <a:rPr lang="en-US" altLang="en-US" sz="2400" b="1">
                <a:solidFill>
                  <a:srgbClr val="C00000"/>
                </a:solidFill>
                <a:latin typeface="Arial" panose="020B0604020202020204" pitchFamily="34" charset="0"/>
                <a:cs typeface="Arial" panose="020B0604020202020204" pitchFamily="34" charset="0"/>
              </a:rPr>
              <a:t>服貿</a:t>
            </a:r>
            <a:r>
              <a:rPr lang="en-US" altLang="zh-HK" sz="2400" b="1">
                <a:solidFill>
                  <a:srgbClr val="C00000"/>
                </a:solidFill>
                <a:latin typeface="Arial" panose="020B0604020202020204" pitchFamily="34" charset="0"/>
                <a:cs typeface="Arial" panose="020B0604020202020204" pitchFamily="34" charset="0"/>
              </a:rPr>
              <a:t>》</a:t>
            </a:r>
            <a:r>
              <a:rPr lang="en-US" altLang="en-US" sz="2400" b="1">
                <a:solidFill>
                  <a:srgbClr val="C00000"/>
                </a:solidFill>
                <a:latin typeface="Arial" panose="020B0604020202020204" pitchFamily="34" charset="0"/>
                <a:cs typeface="Arial" panose="020B0604020202020204" pitchFamily="34" charset="0"/>
              </a:rPr>
              <a:t>助港企吸資</a:t>
            </a:r>
            <a:endParaRPr lang="en-US" altLang="en-US" sz="2400">
              <a:solidFill>
                <a:srgbClr val="C00000"/>
              </a:solidFill>
              <a:latin typeface="Arial" panose="020B0604020202020204" pitchFamily="34" charset="0"/>
              <a:ea typeface="Roboto" pitchFamily="2" charset="0"/>
              <a:cs typeface="Arial" panose="020B0604020202020204" pitchFamily="34" charset="0"/>
            </a:endParaRPr>
          </a:p>
          <a:p>
            <a:endParaRPr lang="en-US" altLang="en-US" b="1">
              <a:ea typeface="Roboto" pitchFamily="2" charset="0"/>
              <a:cs typeface="Arial" panose="020B0604020202020204" pitchFamily="34" charset="0"/>
            </a:endParaRPr>
          </a:p>
          <a:p>
            <a:r>
              <a:rPr lang="en-US" altLang="en-US" b="1">
                <a:ea typeface="Roboto" pitchFamily="2" charset="0"/>
                <a:cs typeface="Arial" panose="020B0604020202020204" pitchFamily="34" charset="0"/>
              </a:rPr>
              <a:t>財政司司長曾俊華昨天撰寫網誌，表示在上周五（</a:t>
            </a:r>
            <a:r>
              <a:rPr lang="en-US" altLang="zh-HK" b="1">
                <a:ea typeface="Roboto" pitchFamily="2" charset="0"/>
                <a:cs typeface="Arial" panose="020B0604020202020204" pitchFamily="34" charset="0"/>
              </a:rPr>
              <a:t>27</a:t>
            </a:r>
            <a:r>
              <a:rPr lang="en-US" altLang="en-US" b="1">
                <a:ea typeface="Roboto" pitchFamily="2" charset="0"/>
                <a:cs typeface="Arial" panose="020B0604020202020204" pitchFamily="34" charset="0"/>
              </a:rPr>
              <a:t>日）代表特區政府跟國家商務部簽署了</a:t>
            </a:r>
            <a:r>
              <a:rPr lang="en-US" altLang="zh-HK" b="1">
                <a:ea typeface="Roboto" pitchFamily="2" charset="0"/>
                <a:cs typeface="Arial" panose="020B0604020202020204" pitchFamily="34" charset="0"/>
              </a:rPr>
              <a:t>《CEPA</a:t>
            </a:r>
            <a:r>
              <a:rPr lang="en-US" altLang="en-US" b="1">
                <a:ea typeface="Roboto" pitchFamily="2" charset="0"/>
                <a:cs typeface="Arial" panose="020B0604020202020204" pitchFamily="34" charset="0"/>
              </a:rPr>
              <a:t>服務貿易協議</a:t>
            </a:r>
            <a:r>
              <a:rPr lang="en-US" altLang="zh-HK" b="1">
                <a:ea typeface="Roboto" pitchFamily="2" charset="0"/>
                <a:cs typeface="Arial" panose="020B0604020202020204" pitchFamily="34" charset="0"/>
              </a:rPr>
              <a:t>》</a:t>
            </a:r>
            <a:r>
              <a:rPr lang="en-US" altLang="en-US" b="1">
                <a:ea typeface="Roboto" pitchFamily="2" charset="0"/>
                <a:cs typeface="Arial" panose="020B0604020202020204" pitchFamily="34" charset="0"/>
              </a:rPr>
              <a:t>，是標誌着內地和香港基本實現服務貿易自由化，是</a:t>
            </a:r>
            <a:r>
              <a:rPr lang="en-US" altLang="zh-HK" b="1">
                <a:ea typeface="Roboto" pitchFamily="2" charset="0"/>
                <a:cs typeface="Arial" panose="020B0604020202020204" pitchFamily="34" charset="0"/>
              </a:rPr>
              <a:t>CEPA</a:t>
            </a:r>
            <a:r>
              <a:rPr lang="en-US" altLang="en-US" b="1">
                <a:ea typeface="Roboto" pitchFamily="2" charset="0"/>
                <a:cs typeface="Arial" panose="020B0604020202020204" pitchFamily="34" charset="0"/>
              </a:rPr>
              <a:t>在</a:t>
            </a:r>
            <a:r>
              <a:rPr lang="en-US" altLang="zh-HK" b="1">
                <a:ea typeface="Roboto" pitchFamily="2" charset="0"/>
                <a:cs typeface="Arial" panose="020B0604020202020204" pitchFamily="34" charset="0"/>
              </a:rPr>
              <a:t>2003</a:t>
            </a:r>
            <a:r>
              <a:rPr lang="en-US" altLang="en-US" b="1">
                <a:ea typeface="Roboto" pitchFamily="2" charset="0"/>
                <a:cs typeface="Arial" panose="020B0604020202020204" pitchFamily="34" charset="0"/>
              </a:rPr>
              <a:t>年開通以來，內地與香港實現更緊密經貿合作的另一里程碑。他認為，協議提供的貿易便利，在深度和寬度都有明顯提升，把多項在廣東落實的措施 </a:t>
            </a:r>
            <a:r>
              <a:rPr lang="en-US" altLang="zh-HK" sz="2000" b="1">
                <a:ea typeface="Roboto" pitchFamily="2" charset="0"/>
                <a:cs typeface="Arial" panose="020B0604020202020204" pitchFamily="34" charset="0"/>
              </a:rPr>
              <a:t>... </a:t>
            </a:r>
            <a:r>
              <a:rPr lang="en-US" altLang="zh-HK" sz="1600" i="1">
                <a:solidFill>
                  <a:srgbClr val="111111"/>
                </a:solidFill>
                <a:latin typeface="Arial" panose="020B0604020202020204" pitchFamily="34" charset="0"/>
                <a:cs typeface="Arial" panose="020B0604020202020204" pitchFamily="34" charset="0"/>
              </a:rPr>
              <a:t>(HK Economic Times, 30 November, 2015)</a:t>
            </a:r>
            <a:r>
              <a:rPr lang="en-US" altLang="zh-HK" sz="2000" b="1">
                <a:solidFill>
                  <a:srgbClr val="111111"/>
                </a:solidFill>
                <a:latin typeface="Arial" panose="020B0604020202020204" pitchFamily="34" charset="0"/>
                <a:cs typeface="Arial" panose="020B0604020202020204" pitchFamily="34" charset="0"/>
              </a:rPr>
              <a:t/>
            </a:r>
            <a:br>
              <a:rPr lang="en-US" altLang="zh-HK" sz="2000" b="1">
                <a:solidFill>
                  <a:srgbClr val="111111"/>
                </a:solidFill>
                <a:latin typeface="Arial" panose="020B0604020202020204" pitchFamily="34" charset="0"/>
                <a:cs typeface="Arial" panose="020B0604020202020204" pitchFamily="34" charset="0"/>
              </a:rPr>
            </a:br>
            <a:endParaRPr lang="en-US" altLang="zh-HK" sz="2000" b="1">
              <a:solidFill>
                <a:srgbClr val="0066CC"/>
              </a:solidFill>
              <a:cs typeface="Roboto" pitchFamily="2"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5874B40-D1B2-42A9-92CC-262B2B36669F}" type="slidenum">
              <a:rPr lang="en-US" altLang="zh-HK">
                <a:solidFill>
                  <a:srgbClr val="898989"/>
                </a:solidFill>
              </a:rPr>
              <a:pPr/>
              <a:t>18</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5600"/>
            <a:ext cx="8229600" cy="125730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096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9" name="Flowchart: Document 8"/>
          <p:cNvSpPr/>
          <p:nvPr/>
        </p:nvSpPr>
        <p:spPr>
          <a:xfrm>
            <a:off x="671513" y="1828800"/>
            <a:ext cx="8167687" cy="5029200"/>
          </a:xfrm>
          <a:prstGeom prst="flowChartDocument">
            <a:avLst/>
          </a:prstGeom>
          <a:solidFill>
            <a:schemeClr val="accent4">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eaLnBrk="1" fontAlgn="t" hangingPunct="1">
              <a:spcBef>
                <a:spcPts val="0"/>
              </a:spcBef>
              <a:spcAft>
                <a:spcPts val="0"/>
              </a:spcAft>
              <a:defRPr/>
            </a:pPr>
            <a:r>
              <a:rPr lang="en-US" altLang="zh-TW" sz="2400" b="1" dirty="0">
                <a:solidFill>
                  <a:srgbClr val="0066FF"/>
                </a:solidFill>
              </a:rPr>
              <a:t>CEPA</a:t>
            </a:r>
            <a:r>
              <a:rPr lang="zh-TW" altLang="en-US" sz="2400" b="1" dirty="0">
                <a:solidFill>
                  <a:srgbClr val="0066FF"/>
                </a:solidFill>
              </a:rPr>
              <a:t>新協議 助港參與「一帶一路」 </a:t>
            </a:r>
            <a:endParaRPr lang="en-US" altLang="zh-TW" sz="2400" b="1" dirty="0">
              <a:solidFill>
                <a:srgbClr val="0066FF"/>
              </a:solidFill>
            </a:endParaRPr>
          </a:p>
          <a:p>
            <a:pPr eaLnBrk="1" fontAlgn="t" hangingPunct="1">
              <a:spcBef>
                <a:spcPts val="0"/>
              </a:spcBef>
              <a:spcAft>
                <a:spcPts val="0"/>
              </a:spcAft>
              <a:defRPr/>
            </a:pPr>
            <a:r>
              <a:rPr lang="zh-TW" altLang="en-US" sz="2400" b="1" dirty="0">
                <a:solidFill>
                  <a:srgbClr val="0066FF"/>
                </a:solidFill>
              </a:rPr>
              <a:t>財司：新里程碑 港銀開業年限要求撤銷 </a:t>
            </a:r>
            <a:endParaRPr lang="en-US" altLang="zh-TW" sz="2400" dirty="0">
              <a:solidFill>
                <a:schemeClr val="tx1"/>
              </a:solidFill>
            </a:endParaRPr>
          </a:p>
          <a:p>
            <a:pPr eaLnBrk="1" fontAlgn="t" hangingPunct="1">
              <a:spcBef>
                <a:spcPts val="0"/>
              </a:spcBef>
              <a:spcAft>
                <a:spcPts val="0"/>
              </a:spcAft>
              <a:defRPr/>
            </a:pPr>
            <a:endParaRPr lang="en-US" altLang="zh-TW" sz="2400" b="1" dirty="0">
              <a:solidFill>
                <a:schemeClr val="tx1"/>
              </a:solidFill>
              <a:latin typeface="+mj-lt"/>
            </a:endParaRPr>
          </a:p>
          <a:p>
            <a:pPr eaLnBrk="1" fontAlgn="t" hangingPunct="1">
              <a:spcBef>
                <a:spcPts val="0"/>
              </a:spcBef>
              <a:spcAft>
                <a:spcPts val="0"/>
              </a:spcAft>
              <a:defRPr/>
            </a:pPr>
            <a:endParaRPr lang="en-US" altLang="zh-TW" sz="2400" b="1" dirty="0">
              <a:solidFill>
                <a:schemeClr val="tx1"/>
              </a:solidFill>
              <a:latin typeface="+mj-lt"/>
            </a:endParaRPr>
          </a:p>
          <a:p>
            <a:pPr eaLnBrk="1" fontAlgn="t" hangingPunct="1">
              <a:spcBef>
                <a:spcPts val="0"/>
              </a:spcBef>
              <a:spcAft>
                <a:spcPts val="0"/>
              </a:spcAft>
              <a:defRPr/>
            </a:pPr>
            <a:r>
              <a:rPr lang="zh-TW" altLang="en-US" sz="2400" b="1" dirty="0">
                <a:solidFill>
                  <a:schemeClr val="tx1"/>
                </a:solidFill>
                <a:latin typeface="+mj-lt"/>
              </a:rPr>
              <a:t>內地和香港昨簽署新一份</a:t>
            </a:r>
            <a:r>
              <a:rPr lang="en-US" altLang="zh-TW" sz="2400" b="1" dirty="0">
                <a:solidFill>
                  <a:schemeClr val="tx1"/>
                </a:solidFill>
                <a:latin typeface="+mj-lt"/>
              </a:rPr>
              <a:t>CEPA</a:t>
            </a:r>
            <a:r>
              <a:rPr lang="zh-TW" altLang="en-US" sz="2400" b="1" dirty="0">
                <a:solidFill>
                  <a:schemeClr val="tx1"/>
                </a:solidFill>
                <a:latin typeface="+mj-lt"/>
              </a:rPr>
              <a:t>（內地與香港關於建立更緊密經貿關係的安排）協議，將大部分在廣東先行先試的開放措施，推展至全國實施。</a:t>
            </a:r>
            <a:r>
              <a:rPr lang="zh-TW" altLang="en-US" sz="2400" dirty="0">
                <a:solidFill>
                  <a:schemeClr val="tx1"/>
                </a:solidFill>
              </a:rPr>
              <a:t>                                            </a:t>
            </a:r>
            <a:endParaRPr lang="en-US" altLang="zh-TW" sz="2400" dirty="0">
              <a:solidFill>
                <a:schemeClr val="tx1"/>
              </a:solidFill>
            </a:endParaRPr>
          </a:p>
          <a:p>
            <a:pPr eaLnBrk="1" fontAlgn="t" hangingPunct="1">
              <a:spcBef>
                <a:spcPts val="0"/>
              </a:spcBef>
              <a:spcAft>
                <a:spcPts val="0"/>
              </a:spcAft>
              <a:defRPr/>
            </a:pPr>
            <a:endParaRPr lang="en-US" sz="2000" i="1" dirty="0">
              <a:solidFill>
                <a:schemeClr val="tx1"/>
              </a:solidFill>
            </a:endParaRPr>
          </a:p>
          <a:p>
            <a:pPr eaLnBrk="1" fontAlgn="t" hangingPunct="1">
              <a:spcBef>
                <a:spcPts val="0"/>
              </a:spcBef>
              <a:spcAft>
                <a:spcPts val="0"/>
              </a:spcAft>
              <a:defRPr/>
            </a:pPr>
            <a:r>
              <a:rPr lang="en-US" sz="1600" i="1" dirty="0">
                <a:solidFill>
                  <a:schemeClr val="tx1"/>
                </a:solidFill>
              </a:rPr>
              <a:t>(HK Economic Times, 28 November, 2015)</a:t>
            </a:r>
          </a:p>
        </p:txBody>
      </p:sp>
      <p:pic>
        <p:nvPicPr>
          <p:cNvPr id="40965" name="Picture 2" descr="https://sp.yimg.com/xj/th?id=OIP.M69474b42094b4702e8e5669fb845ea74o2&amp;pid=15.1&amp;P=0&amp;w=264&amp;h=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66900"/>
            <a:ext cx="2514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1EFA83-802A-4594-ACD5-B63B2677A832}" type="slidenum">
              <a:rPr lang="en-US" altLang="zh-HK">
                <a:solidFill>
                  <a:srgbClr val="898989"/>
                </a:solidFill>
              </a:rPr>
              <a:pPr/>
              <a:t>19</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349500"/>
            <a:ext cx="5651500" cy="2832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2"/>
          <p:cNvGraphicFramePr/>
          <p:nvPr/>
        </p:nvGraphicFramePr>
        <p:xfrm>
          <a:off x="685800" y="533400"/>
          <a:ext cx="8010525"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148" name="AutoShape 2" descr="https://sp.yimg.com/xj/th?id=OIP.M00eb16b0c16a370f96bb8ca9982984efH0&amp;pid=15.1&amp;P=0&amp;w=225&amp;h=165"/>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614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2743200"/>
            <a:ext cx="2143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5DB700-7C14-462F-8D24-89CF477276F6}" type="slidenum">
              <a:rPr lang="en-US" altLang="zh-HK">
                <a:solidFill>
                  <a:srgbClr val="898989"/>
                </a:solidFill>
              </a:rPr>
              <a:pPr/>
              <a:t>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60400"/>
            <a:ext cx="82169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301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86000"/>
            <a:ext cx="8077200" cy="4154488"/>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i="1">
                <a:solidFill>
                  <a:srgbClr val="403152"/>
                </a:solidFill>
              </a:rPr>
              <a:t>Answer the following questions:</a:t>
            </a:r>
          </a:p>
          <a:p>
            <a:pPr eaLnBrk="1" hangingPunct="1"/>
            <a:endParaRPr lang="en-US" altLang="zh-HK" sz="2000" b="1"/>
          </a:p>
          <a:p>
            <a:pPr eaLnBrk="1" hangingPunct="1">
              <a:buFont typeface="Calibri" panose="020F0502020204030204" pitchFamily="34" charset="0"/>
              <a:buAutoNum type="arabicPeriod"/>
            </a:pPr>
            <a:r>
              <a:rPr lang="en-US" altLang="zh-HK" sz="2400" b="1">
                <a:solidFill>
                  <a:srgbClr val="262626"/>
                </a:solidFill>
              </a:rPr>
              <a:t>What did the main text of the CEPA agreement set out?</a:t>
            </a: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r>
              <a:rPr lang="en-US" altLang="zh-HK" sz="2400" b="1">
                <a:solidFill>
                  <a:srgbClr val="262626"/>
                </a:solidFill>
              </a:rPr>
              <a:t>What is the benefit of the “Most-favoured Treatment” provision of the Agreement?</a:t>
            </a: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r>
              <a:rPr lang="en-US" altLang="zh-HK" sz="2400" b="1">
                <a:solidFill>
                  <a:srgbClr val="262626"/>
                </a:solidFill>
              </a:rPr>
              <a:t>What basically will the Agreement achieve?</a:t>
            </a: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p:txBody>
      </p:sp>
      <p:pic>
        <p:nvPicPr>
          <p:cNvPr id="430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89500"/>
            <a:ext cx="1817688"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43F2CEA-1F59-435D-8C5A-1D6BC0DAE399}" type="slidenum">
              <a:rPr lang="en-US" altLang="zh-HK">
                <a:solidFill>
                  <a:srgbClr val="898989"/>
                </a:solidFill>
              </a:rPr>
              <a:pPr/>
              <a:t>20</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60400"/>
            <a:ext cx="83439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505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86000"/>
            <a:ext cx="8077200" cy="4154488"/>
          </a:xfrm>
          <a:prstGeom prst="rect">
            <a:avLst/>
          </a:prstGeom>
          <a:solidFill>
            <a:schemeClr val="accent4">
              <a:lumMod val="20000"/>
              <a:lumOff val="80000"/>
            </a:schemeClr>
          </a:solidFill>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zh-HK" sz="2400" b="1">
                <a:solidFill>
                  <a:srgbClr val="262626"/>
                </a:solidFill>
              </a:rPr>
              <a:t>What did the main text of the CEPA agreement set out?</a:t>
            </a:r>
          </a:p>
          <a:p>
            <a:pPr eaLnBrk="1" hangingPunct="1">
              <a:buFont typeface="Calibri" panose="020F0502020204030204" pitchFamily="34" charset="0"/>
              <a:buAutoNum type="arabicPeriod"/>
            </a:pPr>
            <a:endParaRPr lang="en-US" altLang="zh-HK" sz="2400" b="1">
              <a:solidFill>
                <a:srgbClr val="262626"/>
              </a:solidFill>
            </a:endParaRPr>
          </a:p>
          <a:p>
            <a:pPr eaLnBrk="1" hangingPunct="1"/>
            <a:r>
              <a:rPr lang="en-US" altLang="zh-HK" sz="2400" b="1">
                <a:solidFill>
                  <a:srgbClr val="262626"/>
                </a:solidFill>
              </a:rPr>
              <a:t>       </a:t>
            </a:r>
            <a:r>
              <a:rPr lang="en-US" altLang="zh-HK" sz="2400" b="1" u="sng">
                <a:solidFill>
                  <a:srgbClr val="FF0000"/>
                </a:solidFill>
              </a:rPr>
              <a:t>Answer:</a:t>
            </a:r>
          </a:p>
          <a:p>
            <a:pPr eaLnBrk="1" hangingPunct="1"/>
            <a:r>
              <a:rPr lang="en-US" altLang="zh-HK" sz="2400" b="1">
                <a:solidFill>
                  <a:srgbClr val="262626"/>
                </a:solidFill>
              </a:rPr>
              <a:t>The main text of the Agreement sets out provision for, among others, national treatment, most-favoured treatment, safeguard measures, exceptions, and investment facilitation.</a:t>
            </a:r>
          </a:p>
          <a:p>
            <a:pPr eaLnBrk="1" hangingPunct="1">
              <a:buFont typeface="Calibri" panose="020F0502020204030204" pitchFamily="34" charset="0"/>
              <a:buAutoNum type="arabicPeriod"/>
            </a:pPr>
            <a:endParaRPr lang="en-US" altLang="zh-HK" sz="2400" b="1">
              <a:solidFill>
                <a:srgbClr val="262626"/>
              </a:solidFill>
            </a:endParaRPr>
          </a:p>
          <a:p>
            <a:pPr eaLnBrk="1" hangingPunct="1"/>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p:txBody>
      </p:sp>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89500"/>
            <a:ext cx="1817688"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68C402-4F69-480C-AC7C-BA5FA9E516E1}" type="slidenum">
              <a:rPr lang="en-US" altLang="zh-HK">
                <a:solidFill>
                  <a:srgbClr val="898989"/>
                </a:solidFill>
              </a:rPr>
              <a:pPr/>
              <a:t>21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60400"/>
            <a:ext cx="83439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710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86000"/>
            <a:ext cx="8077200" cy="4154488"/>
          </a:xfrm>
          <a:prstGeom prst="rect">
            <a:avLst/>
          </a:prstGeom>
          <a:solidFill>
            <a:schemeClr val="accent4">
              <a:lumMod val="20000"/>
              <a:lumOff val="80000"/>
            </a:schemeClr>
          </a:solidFill>
        </p:spPr>
        <p:txBody>
          <a:bodyPr>
            <a:spAutoFit/>
          </a:bodyPr>
          <a:lstStyle>
            <a:lvl1pPr marL="346075" indent="-346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262626"/>
                </a:solidFill>
              </a:rPr>
              <a:t>2.  What is the benefit of the “Most-Favoured Treatment”        provision of the Agreement?</a:t>
            </a:r>
          </a:p>
          <a:p>
            <a:pPr eaLnBrk="1" hangingPunct="1">
              <a:buFont typeface="Calibri" panose="020F0502020204030204" pitchFamily="34" charset="0"/>
              <a:buAutoNum type="arabicPeriod"/>
            </a:pPr>
            <a:endParaRPr lang="en-US" altLang="zh-HK" sz="2400" b="1">
              <a:solidFill>
                <a:srgbClr val="262626"/>
              </a:solidFill>
            </a:endParaRPr>
          </a:p>
          <a:p>
            <a:pPr eaLnBrk="1" hangingPunct="1"/>
            <a:r>
              <a:rPr lang="en-US" altLang="zh-HK" sz="2400" b="1">
                <a:solidFill>
                  <a:srgbClr val="262626"/>
                </a:solidFill>
              </a:rPr>
              <a:t>       </a:t>
            </a:r>
            <a:r>
              <a:rPr lang="en-US" altLang="zh-HK" sz="2400" b="1" u="sng">
                <a:solidFill>
                  <a:srgbClr val="FF0000"/>
                </a:solidFill>
              </a:rPr>
              <a:t>Answer:</a:t>
            </a:r>
          </a:p>
          <a:p>
            <a:pPr eaLnBrk="1" hangingPunct="1"/>
            <a:r>
              <a:rPr lang="en-US" altLang="zh-HK" sz="2400" b="1">
                <a:solidFill>
                  <a:srgbClr val="262626"/>
                </a:solidFill>
              </a:rPr>
              <a:t>Hong Kong will be in a favourable position to enjoy the  most preferential liberalisation measures of the Mainland.  </a:t>
            </a:r>
          </a:p>
          <a:p>
            <a:pPr eaLnBrk="1" hangingPunct="1"/>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p:txBody>
      </p:sp>
      <p:pic>
        <p:nvPicPr>
          <p:cNvPr id="471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89500"/>
            <a:ext cx="1817688"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D424476-BB00-4ADD-87B8-2E1F76FA79B8}" type="slidenum">
              <a:rPr lang="en-US" altLang="zh-HK">
                <a:solidFill>
                  <a:srgbClr val="898989"/>
                </a:solidFill>
              </a:rPr>
              <a:pPr/>
              <a:t>22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60400"/>
            <a:ext cx="83439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915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73300"/>
            <a:ext cx="8077200" cy="4154488"/>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262626"/>
                </a:solidFill>
              </a:rPr>
              <a:t>3.  What basically will the Agreement achieve?  </a:t>
            </a:r>
          </a:p>
          <a:p>
            <a:pPr eaLnBrk="1" hangingPunct="1">
              <a:buFont typeface="Calibri" panose="020F0502020204030204" pitchFamily="34" charset="0"/>
              <a:buAutoNum type="arabicPeriod"/>
            </a:pPr>
            <a:endParaRPr lang="en-US" altLang="zh-HK" sz="2400" b="1">
              <a:solidFill>
                <a:srgbClr val="262626"/>
              </a:solidFill>
            </a:endParaRPr>
          </a:p>
          <a:p>
            <a:pPr eaLnBrk="1" hangingPunct="1"/>
            <a:r>
              <a:rPr lang="en-US" altLang="zh-HK" sz="2400" b="1">
                <a:solidFill>
                  <a:srgbClr val="262626"/>
                </a:solidFill>
              </a:rPr>
              <a:t>       </a:t>
            </a:r>
            <a:r>
              <a:rPr lang="en-US" altLang="zh-HK" sz="2400" b="1" u="sng">
                <a:solidFill>
                  <a:srgbClr val="FF0000"/>
                </a:solidFill>
              </a:rPr>
              <a:t>Answer:</a:t>
            </a:r>
          </a:p>
          <a:p>
            <a:pPr eaLnBrk="1" hangingPunct="1"/>
            <a:r>
              <a:rPr lang="en-US" altLang="zh-HK" sz="2400" b="1">
                <a:solidFill>
                  <a:srgbClr val="262626"/>
                </a:solidFill>
              </a:rPr>
              <a:t>The Agreement will basically achieve liberalisation of trade in services between the Mainland and Hong Kong, enabling both sides to reach a new milestone after the continuous liberalisation of trade in services through CEPA over the years.  </a:t>
            </a: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a:p>
            <a:pPr eaLnBrk="1" hangingPunct="1">
              <a:buFont typeface="Calibri" panose="020F0502020204030204" pitchFamily="34" charset="0"/>
              <a:buAutoNum type="arabicPeriod"/>
            </a:pPr>
            <a:endParaRPr lang="en-US" altLang="zh-HK" sz="2400" b="1">
              <a:solidFill>
                <a:srgbClr val="262626"/>
              </a:solidFill>
            </a:endParaRPr>
          </a:p>
        </p:txBody>
      </p:sp>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665288" cy="14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6A9951-7290-47B4-97EA-E9187D338BCE}" type="slidenum">
              <a:rPr lang="en-US" altLang="zh-HK">
                <a:solidFill>
                  <a:srgbClr val="898989"/>
                </a:solidFill>
              </a:rPr>
              <a:pPr/>
              <a:t>23</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55600"/>
            <a:ext cx="8242300" cy="1168400"/>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381000" y="1700213"/>
            <a:ext cx="8229600" cy="4525962"/>
          </a:xfrm>
          <a:prstGeom prst="rect">
            <a:avLst/>
          </a:prstGeom>
          <a:solidFill>
            <a:schemeClr val="accent4">
              <a:lumMod val="20000"/>
              <a:lumOff val="80000"/>
            </a:schemeClr>
          </a:solidFill>
          <a:ln>
            <a:noFill/>
          </a:ln>
          <a:effectLst/>
        </p:spPr>
        <p:txBody>
          <a:bodyPr/>
          <a:lstStyle/>
          <a:p>
            <a:pPr marL="742950" lvl="1" indent="-285750" eaLnBrk="1" fontAlgn="auto" hangingPunct="1">
              <a:spcBef>
                <a:spcPts val="0"/>
              </a:spcBef>
              <a:spcAft>
                <a:spcPct val="50000"/>
              </a:spcAft>
              <a:buClr>
                <a:schemeClr val="accent2"/>
              </a:buClr>
              <a:buSzPct val="70000"/>
              <a:buFont typeface="Wingdings" pitchFamily="2" charset="2"/>
              <a:buNone/>
              <a:defRPr/>
            </a:pPr>
            <a:endParaRPr lang="en-US" altLang="zh-TW" sz="2500" b="1" dirty="0">
              <a:latin typeface="Times New Roman" pitchFamily="18" charset="0"/>
            </a:endParaRPr>
          </a:p>
          <a:p>
            <a:pPr marL="742950" lvl="1" indent="-285750" eaLnBrk="1" fontAlgn="auto" hangingPunct="1">
              <a:spcBef>
                <a:spcPct val="20000"/>
              </a:spcBef>
              <a:spcAft>
                <a:spcPts val="0"/>
              </a:spcAft>
              <a:buClr>
                <a:schemeClr val="accent2"/>
              </a:buClr>
              <a:buSzPct val="70000"/>
              <a:buFont typeface="Wingdings" pitchFamily="2" charset="2"/>
              <a:buBlip>
                <a:blip r:embed="rId4"/>
              </a:buBlip>
              <a:defRPr/>
            </a:pPr>
            <a:endParaRPr lang="en-US" altLang="zh-TW" sz="2500" b="1" dirty="0">
              <a:solidFill>
                <a:schemeClr val="accent2"/>
              </a:solidFill>
              <a:latin typeface="+mn-lt"/>
            </a:endParaRPr>
          </a:p>
          <a:p>
            <a:pPr marL="342900" indent="-342900" eaLnBrk="1" fontAlgn="auto" hangingPunct="1">
              <a:spcBef>
                <a:spcPct val="20000"/>
              </a:spcBef>
              <a:spcAft>
                <a:spcPts val="0"/>
              </a:spcAft>
              <a:buClr>
                <a:schemeClr val="bg1"/>
              </a:buClr>
              <a:buSzPct val="70000"/>
              <a:buFont typeface="Wingdings" pitchFamily="2" charset="2"/>
              <a:buBlip>
                <a:blip r:embed="rId4"/>
              </a:buBlip>
              <a:defRPr/>
            </a:pPr>
            <a:endParaRPr lang="en-US" altLang="zh-TW" sz="2900" b="1" dirty="0">
              <a:solidFill>
                <a:schemeClr val="accent2"/>
              </a:solidFill>
              <a:latin typeface="+mn-lt"/>
            </a:endParaRPr>
          </a:p>
          <a:p>
            <a:pPr marL="342900" indent="-342900" eaLnBrk="1" fontAlgn="auto" hangingPunct="1">
              <a:spcBef>
                <a:spcPct val="20000"/>
              </a:spcBef>
              <a:spcAft>
                <a:spcPts val="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solidFill>
                <a:srgbClr val="FF3399"/>
              </a:solidFill>
              <a:latin typeface="+mn-lt"/>
            </a:endParaRPr>
          </a:p>
          <a:p>
            <a:pPr marL="342900" indent="-342900" eaLnBrk="1" fontAlgn="auto" hangingPunct="1">
              <a:spcBef>
                <a:spcPts val="0"/>
              </a:spcBef>
              <a:spcAft>
                <a:spcPct val="5000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pic>
        <p:nvPicPr>
          <p:cNvPr id="5" name="資料庫圖表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778000"/>
            <a:ext cx="8369300" cy="4660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A37B79-A9BB-4631-B0B3-3090C69FDB40}" type="slidenum">
              <a:rPr lang="en-US" altLang="zh-HK">
                <a:solidFill>
                  <a:srgbClr val="898989"/>
                </a:solidFill>
              </a:rPr>
              <a:pPr/>
              <a:t>24</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50BAE9F-6383-4307-A96F-A60E7DA43D3A}" type="slidenum">
              <a:rPr lang="en-US" altLang="zh-HK">
                <a:solidFill>
                  <a:srgbClr val="898989"/>
                </a:solidFill>
              </a:rPr>
              <a:pPr/>
              <a:t>25</a:t>
            </a:fld>
            <a:endParaRPr lang="en-US" altLang="zh-HK">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257800" cy="1981201"/>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rtlCol="0">
            <a:normAutofit/>
          </a:bodyPr>
          <a:lstStyle/>
          <a:p>
            <a:pPr marL="168275" indent="0" fontAlgn="auto">
              <a:spcAft>
                <a:spcPts val="0"/>
              </a:spcAft>
              <a:buFont typeface="Arial" panose="020B0604020202020204" pitchFamily="34" charset="0"/>
              <a:buNone/>
              <a:defRPr/>
            </a:pPr>
            <a:r>
              <a:rPr lang="en-US" b="1" dirty="0"/>
              <a:t>In your view, what are the characteristics of Hong Kong economy?</a:t>
            </a:r>
          </a:p>
        </p:txBody>
      </p:sp>
      <p:sp>
        <p:nvSpPr>
          <p:cNvPr id="8196" name="Title 1"/>
          <p:cNvSpPr>
            <a:spLocks noGrp="1" noChangeArrowheads="1"/>
          </p:cNvSpPr>
          <p:nvPr>
            <p:ph type="title"/>
          </p:nvPr>
        </p:nvSpPr>
        <p:spPr/>
        <p:txBody>
          <a:bodyPr/>
          <a:lstStyle/>
          <a:p>
            <a:endParaRPr lang="en-US" altLang="zh-HK" sz="3200" b="1" smtClean="0">
              <a:solidFill>
                <a:srgbClr val="7030A0"/>
              </a:solidFill>
            </a:endParaRPr>
          </a:p>
        </p:txBody>
      </p:sp>
      <p:pic>
        <p:nvPicPr>
          <p:cNvPr id="8197" name="Picture 2" descr="https://sp.yimg.com/xj/th?id=OIP.Me53c03ec9ee19c454c359dc25a4d813do0&amp;pid=15.1&amp;P=0&amp;w=398&amp;h=1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28575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https://sp.yimg.com/xj/th?id=OIP.Mf901a7cca8942a2f553a1235058b80f9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1295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https://sp.yimg.com/xj/th?id=OIP.Mb89a2dd8e9dbe5455d9f65476d5e37ddH0&amp;pid=15.1&amp;P=0&amp;w=288&amp;h=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050" y="4310063"/>
            <a:ext cx="3308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681F23-A185-42C4-AB60-27DF8276FFD2}" type="slidenum">
              <a:rPr lang="en-US" altLang="zh-HK">
                <a:solidFill>
                  <a:srgbClr val="898989"/>
                </a:solidFill>
              </a:rPr>
              <a:pPr/>
              <a:t>3</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28600"/>
            <a:ext cx="8166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684213" y="1751013"/>
            <a:ext cx="7850187" cy="3429000"/>
          </a:xfrm>
          <a:prstGeom prst="rect">
            <a:avLst/>
          </a:prstGeom>
          <a:solidFill>
            <a:schemeClr val="accent4">
              <a:lumMod val="20000"/>
              <a:lumOff val="80000"/>
            </a:schemeClr>
          </a:solidFill>
          <a:ln>
            <a:noFill/>
          </a:ln>
          <a:effectLst/>
        </p:spPr>
        <p:txBody>
          <a:bodyPr/>
          <a:lstStyle/>
          <a:p>
            <a:pPr marL="457200" indent="-457200" eaLnBrk="1" fontAlgn="auto" hangingPunct="1">
              <a:lnSpc>
                <a:spcPts val="4100"/>
              </a:lnSpc>
              <a:spcBef>
                <a:spcPts val="0"/>
              </a:spcBef>
              <a:spcAft>
                <a:spcPts val="0"/>
              </a:spcAft>
              <a:buFont typeface="Wingdings" pitchFamily="2" charset="2"/>
              <a:buChar char="§"/>
              <a:defRPr/>
            </a:pPr>
            <a:r>
              <a:rPr lang="en-US" sz="2800" b="1" dirty="0">
                <a:latin typeface="+mj-lt"/>
              </a:rPr>
              <a:t>Lack of natural resources</a:t>
            </a:r>
          </a:p>
          <a:p>
            <a:pPr marL="457200" indent="-457200" eaLnBrk="1" fontAlgn="auto" hangingPunct="1">
              <a:lnSpc>
                <a:spcPts val="4100"/>
              </a:lnSpc>
              <a:spcBef>
                <a:spcPts val="0"/>
              </a:spcBef>
              <a:spcAft>
                <a:spcPts val="0"/>
              </a:spcAft>
              <a:buFont typeface="Wingdings" pitchFamily="2" charset="2"/>
              <a:buChar char="§"/>
              <a:defRPr/>
            </a:pPr>
            <a:r>
              <a:rPr lang="en-US" sz="2800" b="1" dirty="0">
                <a:latin typeface="+mj-lt"/>
              </a:rPr>
              <a:t>Dependence on external trade</a:t>
            </a:r>
          </a:p>
          <a:p>
            <a:pPr marL="457200" indent="-457200" eaLnBrk="1" fontAlgn="auto" hangingPunct="1">
              <a:lnSpc>
                <a:spcPts val="4100"/>
              </a:lnSpc>
              <a:spcBef>
                <a:spcPts val="0"/>
              </a:spcBef>
              <a:spcAft>
                <a:spcPts val="0"/>
              </a:spcAft>
              <a:buFont typeface="Wingdings" pitchFamily="2" charset="2"/>
              <a:buChar char="§"/>
              <a:defRPr/>
            </a:pPr>
            <a:r>
              <a:rPr lang="en-US" sz="2800" b="1" dirty="0">
                <a:latin typeface="+mj-lt"/>
              </a:rPr>
              <a:t>No foreign exchange control </a:t>
            </a:r>
          </a:p>
          <a:p>
            <a:pPr marL="457200" indent="-457200" eaLnBrk="1" fontAlgn="auto" hangingPunct="1">
              <a:lnSpc>
                <a:spcPts val="4100"/>
              </a:lnSpc>
              <a:spcBef>
                <a:spcPts val="0"/>
              </a:spcBef>
              <a:spcAft>
                <a:spcPts val="0"/>
              </a:spcAft>
              <a:buFont typeface="Wingdings" pitchFamily="2" charset="2"/>
              <a:buChar char="§"/>
              <a:defRPr/>
            </a:pPr>
            <a:r>
              <a:rPr lang="en-US" sz="2800" b="1" dirty="0">
                <a:latin typeface="+mj-lt"/>
              </a:rPr>
              <a:t>Sound legal system and simple taxation system</a:t>
            </a:r>
            <a:endParaRPr lang="en-US" altLang="zh-TW" sz="2800" b="1" dirty="0">
              <a:latin typeface="+mj-lt"/>
            </a:endParaRPr>
          </a:p>
          <a:p>
            <a:pPr marL="457200" indent="-457200" eaLnBrk="1" fontAlgn="auto" hangingPunct="1">
              <a:lnSpc>
                <a:spcPts val="4100"/>
              </a:lnSpc>
              <a:spcBef>
                <a:spcPts val="0"/>
              </a:spcBef>
              <a:spcAft>
                <a:spcPts val="0"/>
              </a:spcAft>
              <a:buFont typeface="Wingdings" pitchFamily="2" charset="2"/>
              <a:buChar char="§"/>
              <a:defRPr/>
            </a:pPr>
            <a:r>
              <a:rPr lang="en-US" sz="2800" b="1" dirty="0">
                <a:latin typeface="+mj-lt"/>
              </a:rPr>
              <a:t>Efficient infrastructure &amp; communication system</a:t>
            </a:r>
            <a:endParaRPr lang="en-US" altLang="zh-TW" sz="2900" b="1" dirty="0">
              <a:latin typeface="+mn-lt"/>
            </a:endParaRPr>
          </a:p>
          <a:p>
            <a:pPr marL="457200" indent="-457200" eaLnBrk="1" fontAlgn="auto" hangingPunct="1">
              <a:lnSpc>
                <a:spcPts val="4100"/>
              </a:lnSpc>
              <a:spcBef>
                <a:spcPts val="0"/>
              </a:spcBef>
              <a:spcAft>
                <a:spcPts val="0"/>
              </a:spcAft>
              <a:buFont typeface="Wingdings" pitchFamily="2" charset="2"/>
              <a:buChar char="§"/>
              <a:defRPr/>
            </a:pPr>
            <a:r>
              <a:rPr lang="en-US" sz="2800" b="1" dirty="0">
                <a:latin typeface="+mj-lt"/>
              </a:rPr>
              <a:t>Free and open economy</a:t>
            </a: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pic>
        <p:nvPicPr>
          <p:cNvPr id="10244" name="Picture 2" descr="https://sp.yimg.com/xj/th?id=OIP.M83bb23206cc4666bc61f1cfa9cc0df5eH0&amp;pid=15.1&amp;P=0&amp;w=239&amp;h=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527550"/>
            <a:ext cx="3124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76E707-FB52-4CA7-9047-DC25C4CE339D}" type="slidenum">
              <a:rPr lang="en-US" altLang="zh-HK">
                <a:solidFill>
                  <a:srgbClr val="898989"/>
                </a:solidFill>
              </a:rPr>
              <a:pPr/>
              <a:t>4</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508000"/>
            <a:ext cx="8178800" cy="10414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229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97297" name="Oval 17"/>
          <p:cNvSpPr>
            <a:spLocks noChangeArrowheads="1"/>
          </p:cNvSpPr>
          <p:nvPr/>
        </p:nvSpPr>
        <p:spPr bwMode="auto">
          <a:xfrm>
            <a:off x="381000" y="2636838"/>
            <a:ext cx="2819400" cy="2652712"/>
          </a:xfrm>
          <a:prstGeom prst="ellipse">
            <a:avLst/>
          </a:prstGeom>
          <a:solidFill>
            <a:srgbClr val="00B050"/>
          </a:solidFill>
          <a:ln w="9525">
            <a:solidFill>
              <a:schemeClr val="tx1"/>
            </a:solidFill>
            <a:round/>
            <a:headEnd/>
            <a:tailEnd/>
          </a:ln>
          <a:effectLst/>
        </p:spPr>
        <p:txBody>
          <a:bodyPr wrap="none" anchor="ctr"/>
          <a:lstStyle/>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Market Forces:</a:t>
            </a:r>
          </a:p>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Supply &amp; Demand</a:t>
            </a:r>
          </a:p>
        </p:txBody>
      </p:sp>
      <p:sp>
        <p:nvSpPr>
          <p:cNvPr id="97298" name="Oval 18"/>
          <p:cNvSpPr>
            <a:spLocks noChangeArrowheads="1"/>
          </p:cNvSpPr>
          <p:nvPr/>
        </p:nvSpPr>
        <p:spPr bwMode="auto">
          <a:xfrm>
            <a:off x="3419475" y="3963988"/>
            <a:ext cx="2736850" cy="2476500"/>
          </a:xfrm>
          <a:prstGeom prst="ellipse">
            <a:avLst/>
          </a:prstGeom>
          <a:solidFill>
            <a:srgbClr val="FFC000"/>
          </a:solidFill>
          <a:ln w="9525">
            <a:solidFill>
              <a:schemeClr val="tx1"/>
            </a:solidFill>
            <a:round/>
            <a:headEnd/>
            <a:tailEnd/>
          </a:ln>
          <a:effectLst/>
        </p:spPr>
        <p:txBody>
          <a:bodyPr wrap="none" anchor="ctr"/>
          <a:lstStyle/>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Free</a:t>
            </a:r>
          </a:p>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Competition</a:t>
            </a:r>
          </a:p>
        </p:txBody>
      </p:sp>
      <p:sp>
        <p:nvSpPr>
          <p:cNvPr id="97296" name="Oval 16"/>
          <p:cNvSpPr>
            <a:spLocks noChangeArrowheads="1"/>
          </p:cNvSpPr>
          <p:nvPr/>
        </p:nvSpPr>
        <p:spPr bwMode="auto">
          <a:xfrm>
            <a:off x="6156325" y="2636838"/>
            <a:ext cx="2757488" cy="256540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Minimum </a:t>
            </a:r>
          </a:p>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Government</a:t>
            </a:r>
          </a:p>
          <a:p>
            <a:pPr algn="ctr" eaLnBrk="1" fontAlgn="auto" hangingPunct="1">
              <a:spcBef>
                <a:spcPts val="0"/>
              </a:spcBef>
              <a:spcAft>
                <a:spcPts val="0"/>
              </a:spcAft>
              <a:defRPr/>
            </a:pPr>
            <a:r>
              <a:rPr lang="en-US" altLang="zh-TW" sz="2400" b="1" dirty="0">
                <a:solidFill>
                  <a:schemeClr val="bg1"/>
                </a:solidFill>
                <a:effectLst>
                  <a:outerShdw blurRad="38100" dist="38100" dir="2700000" algn="tl">
                    <a:srgbClr val="000000"/>
                  </a:outerShdw>
                </a:effectLst>
                <a:latin typeface="Tahoma" pitchFamily="34" charset="0"/>
              </a:rPr>
              <a:t>Intervention</a:t>
            </a: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7B99857-B5FE-4B28-A211-AC63BC553C68}" type="slidenum">
              <a:rPr lang="en-US" altLang="zh-HK">
                <a:solidFill>
                  <a:srgbClr val="898989"/>
                </a:solidFill>
              </a:rPr>
              <a:pPr/>
              <a:t>5</a:t>
            </a:fld>
            <a:endParaRPr lang="en-US" altLang="zh-HK">
              <a:solidFill>
                <a:srgbClr val="898989"/>
              </a:solidFill>
            </a:endParaRPr>
          </a:p>
        </p:txBody>
      </p:sp>
      <p:pic>
        <p:nvPicPr>
          <p:cNvPr id="12296" name="Picture 2" descr="https://sp.yimg.com/xj/th?id=OIP.M14a40a076b07ee686bcd287165394462H0&amp;pid=15.1&amp;P=0&amp;w=200&amp;h=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74875"/>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7297"/>
                                        </p:tgtEl>
                                        <p:attrNameLst>
                                          <p:attrName>style.visibility</p:attrName>
                                        </p:attrNameLst>
                                      </p:cBhvr>
                                      <p:to>
                                        <p:strVal val="visible"/>
                                      </p:to>
                                    </p:set>
                                    <p:animEffect transition="in" filter="wipe(down)">
                                      <p:cBhvr>
                                        <p:cTn id="7" dur="290">
                                          <p:stCondLst>
                                            <p:cond delay="0"/>
                                          </p:stCondLst>
                                        </p:cTn>
                                        <p:tgtEl>
                                          <p:spTgt spid="97297"/>
                                        </p:tgtEl>
                                      </p:cBhvr>
                                    </p:animEffect>
                                    <p:anim calcmode="lin" valueType="num">
                                      <p:cBhvr>
                                        <p:cTn id="8" dur="911" tmFilter="0,0; 0.14,0.36; 0.43,0.73; 0.71,0.91; 1.0,1.0">
                                          <p:stCondLst>
                                            <p:cond delay="0"/>
                                          </p:stCondLst>
                                        </p:cTn>
                                        <p:tgtEl>
                                          <p:spTgt spid="9729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729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729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729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7297"/>
                                        </p:tgtEl>
                                        <p:attrNameLst>
                                          <p:attrName>ppt_y</p:attrName>
                                        </p:attrNameLst>
                                      </p:cBhvr>
                                      <p:tavLst>
                                        <p:tav tm="0" fmla="#ppt_y-sin(pi*$)/81">
                                          <p:val>
                                            <p:fltVal val="0"/>
                                          </p:val>
                                        </p:tav>
                                        <p:tav tm="100000">
                                          <p:val>
                                            <p:fltVal val="1"/>
                                          </p:val>
                                        </p:tav>
                                      </p:tavLst>
                                    </p:anim>
                                    <p:animScale>
                                      <p:cBhvr>
                                        <p:cTn id="13" dur="13">
                                          <p:stCondLst>
                                            <p:cond delay="325"/>
                                          </p:stCondLst>
                                        </p:cTn>
                                        <p:tgtEl>
                                          <p:spTgt spid="97297"/>
                                        </p:tgtEl>
                                      </p:cBhvr>
                                      <p:to x="100000" y="60000"/>
                                    </p:animScale>
                                    <p:animScale>
                                      <p:cBhvr>
                                        <p:cTn id="14" dur="83" decel="50000">
                                          <p:stCondLst>
                                            <p:cond delay="338"/>
                                          </p:stCondLst>
                                        </p:cTn>
                                        <p:tgtEl>
                                          <p:spTgt spid="97297"/>
                                        </p:tgtEl>
                                      </p:cBhvr>
                                      <p:to x="100000" y="100000"/>
                                    </p:animScale>
                                    <p:animScale>
                                      <p:cBhvr>
                                        <p:cTn id="15" dur="13">
                                          <p:stCondLst>
                                            <p:cond delay="656"/>
                                          </p:stCondLst>
                                        </p:cTn>
                                        <p:tgtEl>
                                          <p:spTgt spid="97297"/>
                                        </p:tgtEl>
                                      </p:cBhvr>
                                      <p:to x="100000" y="80000"/>
                                    </p:animScale>
                                    <p:animScale>
                                      <p:cBhvr>
                                        <p:cTn id="16" dur="83" decel="50000">
                                          <p:stCondLst>
                                            <p:cond delay="669"/>
                                          </p:stCondLst>
                                        </p:cTn>
                                        <p:tgtEl>
                                          <p:spTgt spid="97297"/>
                                        </p:tgtEl>
                                      </p:cBhvr>
                                      <p:to x="100000" y="100000"/>
                                    </p:animScale>
                                    <p:animScale>
                                      <p:cBhvr>
                                        <p:cTn id="17" dur="13">
                                          <p:stCondLst>
                                            <p:cond delay="821"/>
                                          </p:stCondLst>
                                        </p:cTn>
                                        <p:tgtEl>
                                          <p:spTgt spid="97297"/>
                                        </p:tgtEl>
                                      </p:cBhvr>
                                      <p:to x="100000" y="90000"/>
                                    </p:animScale>
                                    <p:animScale>
                                      <p:cBhvr>
                                        <p:cTn id="18" dur="83" decel="50000">
                                          <p:stCondLst>
                                            <p:cond delay="834"/>
                                          </p:stCondLst>
                                        </p:cTn>
                                        <p:tgtEl>
                                          <p:spTgt spid="97297"/>
                                        </p:tgtEl>
                                      </p:cBhvr>
                                      <p:to x="100000" y="100000"/>
                                    </p:animScale>
                                    <p:animScale>
                                      <p:cBhvr>
                                        <p:cTn id="19" dur="13">
                                          <p:stCondLst>
                                            <p:cond delay="904"/>
                                          </p:stCondLst>
                                        </p:cTn>
                                        <p:tgtEl>
                                          <p:spTgt spid="97297"/>
                                        </p:tgtEl>
                                      </p:cBhvr>
                                      <p:to x="100000" y="95000"/>
                                    </p:animScale>
                                    <p:animScale>
                                      <p:cBhvr>
                                        <p:cTn id="20" dur="83" decel="50000">
                                          <p:stCondLst>
                                            <p:cond delay="917"/>
                                          </p:stCondLst>
                                        </p:cTn>
                                        <p:tgtEl>
                                          <p:spTgt spid="97297"/>
                                        </p:tgtEl>
                                      </p:cBhvr>
                                      <p:to x="100000" y="100000"/>
                                    </p:animScale>
                                  </p:childTnLst>
                                </p:cTn>
                              </p:par>
                            </p:childTnLst>
                          </p:cTn>
                        </p:par>
                        <p:par>
                          <p:cTn id="21" fill="hold" nodeType="afterGroup">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97298"/>
                                        </p:tgtEl>
                                        <p:attrNameLst>
                                          <p:attrName>style.visibility</p:attrName>
                                        </p:attrNameLst>
                                      </p:cBhvr>
                                      <p:to>
                                        <p:strVal val="visible"/>
                                      </p:to>
                                    </p:set>
                                    <p:animEffect transition="in" filter="wipe(down)">
                                      <p:cBhvr>
                                        <p:cTn id="24" dur="290">
                                          <p:stCondLst>
                                            <p:cond delay="0"/>
                                          </p:stCondLst>
                                        </p:cTn>
                                        <p:tgtEl>
                                          <p:spTgt spid="97298"/>
                                        </p:tgtEl>
                                      </p:cBhvr>
                                    </p:animEffect>
                                    <p:anim calcmode="lin" valueType="num">
                                      <p:cBhvr>
                                        <p:cTn id="25" dur="911" tmFilter="0,0; 0.14,0.36; 0.43,0.73; 0.71,0.91; 1.0,1.0">
                                          <p:stCondLst>
                                            <p:cond delay="0"/>
                                          </p:stCondLst>
                                        </p:cTn>
                                        <p:tgtEl>
                                          <p:spTgt spid="97298"/>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97298"/>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97298"/>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97298"/>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97298"/>
                                        </p:tgtEl>
                                        <p:attrNameLst>
                                          <p:attrName>ppt_y</p:attrName>
                                        </p:attrNameLst>
                                      </p:cBhvr>
                                      <p:tavLst>
                                        <p:tav tm="0" fmla="#ppt_y-sin(pi*$)/81">
                                          <p:val>
                                            <p:fltVal val="0"/>
                                          </p:val>
                                        </p:tav>
                                        <p:tav tm="100000">
                                          <p:val>
                                            <p:fltVal val="1"/>
                                          </p:val>
                                        </p:tav>
                                      </p:tavLst>
                                    </p:anim>
                                    <p:animScale>
                                      <p:cBhvr>
                                        <p:cTn id="30" dur="13">
                                          <p:stCondLst>
                                            <p:cond delay="325"/>
                                          </p:stCondLst>
                                        </p:cTn>
                                        <p:tgtEl>
                                          <p:spTgt spid="97298"/>
                                        </p:tgtEl>
                                      </p:cBhvr>
                                      <p:to x="100000" y="60000"/>
                                    </p:animScale>
                                    <p:animScale>
                                      <p:cBhvr>
                                        <p:cTn id="31" dur="83" decel="50000">
                                          <p:stCondLst>
                                            <p:cond delay="338"/>
                                          </p:stCondLst>
                                        </p:cTn>
                                        <p:tgtEl>
                                          <p:spTgt spid="97298"/>
                                        </p:tgtEl>
                                      </p:cBhvr>
                                      <p:to x="100000" y="100000"/>
                                    </p:animScale>
                                    <p:animScale>
                                      <p:cBhvr>
                                        <p:cTn id="32" dur="13">
                                          <p:stCondLst>
                                            <p:cond delay="656"/>
                                          </p:stCondLst>
                                        </p:cTn>
                                        <p:tgtEl>
                                          <p:spTgt spid="97298"/>
                                        </p:tgtEl>
                                      </p:cBhvr>
                                      <p:to x="100000" y="80000"/>
                                    </p:animScale>
                                    <p:animScale>
                                      <p:cBhvr>
                                        <p:cTn id="33" dur="83" decel="50000">
                                          <p:stCondLst>
                                            <p:cond delay="669"/>
                                          </p:stCondLst>
                                        </p:cTn>
                                        <p:tgtEl>
                                          <p:spTgt spid="97298"/>
                                        </p:tgtEl>
                                      </p:cBhvr>
                                      <p:to x="100000" y="100000"/>
                                    </p:animScale>
                                    <p:animScale>
                                      <p:cBhvr>
                                        <p:cTn id="34" dur="13">
                                          <p:stCondLst>
                                            <p:cond delay="821"/>
                                          </p:stCondLst>
                                        </p:cTn>
                                        <p:tgtEl>
                                          <p:spTgt spid="97298"/>
                                        </p:tgtEl>
                                      </p:cBhvr>
                                      <p:to x="100000" y="90000"/>
                                    </p:animScale>
                                    <p:animScale>
                                      <p:cBhvr>
                                        <p:cTn id="35" dur="83" decel="50000">
                                          <p:stCondLst>
                                            <p:cond delay="834"/>
                                          </p:stCondLst>
                                        </p:cTn>
                                        <p:tgtEl>
                                          <p:spTgt spid="97298"/>
                                        </p:tgtEl>
                                      </p:cBhvr>
                                      <p:to x="100000" y="100000"/>
                                    </p:animScale>
                                    <p:animScale>
                                      <p:cBhvr>
                                        <p:cTn id="36" dur="13">
                                          <p:stCondLst>
                                            <p:cond delay="904"/>
                                          </p:stCondLst>
                                        </p:cTn>
                                        <p:tgtEl>
                                          <p:spTgt spid="97298"/>
                                        </p:tgtEl>
                                      </p:cBhvr>
                                      <p:to x="100000" y="95000"/>
                                    </p:animScale>
                                    <p:animScale>
                                      <p:cBhvr>
                                        <p:cTn id="37" dur="83" decel="50000">
                                          <p:stCondLst>
                                            <p:cond delay="917"/>
                                          </p:stCondLst>
                                        </p:cTn>
                                        <p:tgtEl>
                                          <p:spTgt spid="97298"/>
                                        </p:tgtEl>
                                      </p:cBhvr>
                                      <p:to x="100000" y="100000"/>
                                    </p:animScale>
                                  </p:childTnLst>
                                </p:cTn>
                              </p:par>
                            </p:childTnLst>
                          </p:cTn>
                        </p:par>
                        <p:par>
                          <p:cTn id="38" fill="hold" nodeType="afterGroup">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97296"/>
                                        </p:tgtEl>
                                        <p:attrNameLst>
                                          <p:attrName>style.visibility</p:attrName>
                                        </p:attrNameLst>
                                      </p:cBhvr>
                                      <p:to>
                                        <p:strVal val="visible"/>
                                      </p:to>
                                    </p:set>
                                    <p:animEffect transition="in" filter="wipe(down)">
                                      <p:cBhvr>
                                        <p:cTn id="41" dur="290">
                                          <p:stCondLst>
                                            <p:cond delay="0"/>
                                          </p:stCondLst>
                                        </p:cTn>
                                        <p:tgtEl>
                                          <p:spTgt spid="97296"/>
                                        </p:tgtEl>
                                      </p:cBhvr>
                                    </p:animEffect>
                                    <p:anim calcmode="lin" valueType="num">
                                      <p:cBhvr>
                                        <p:cTn id="42" dur="911" tmFilter="0,0; 0.14,0.36; 0.43,0.73; 0.71,0.91; 1.0,1.0">
                                          <p:stCondLst>
                                            <p:cond delay="0"/>
                                          </p:stCondLst>
                                        </p:cTn>
                                        <p:tgtEl>
                                          <p:spTgt spid="97296"/>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97296"/>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97296"/>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97296"/>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97296"/>
                                        </p:tgtEl>
                                        <p:attrNameLst>
                                          <p:attrName>ppt_y</p:attrName>
                                        </p:attrNameLst>
                                      </p:cBhvr>
                                      <p:tavLst>
                                        <p:tav tm="0" fmla="#ppt_y-sin(pi*$)/81">
                                          <p:val>
                                            <p:fltVal val="0"/>
                                          </p:val>
                                        </p:tav>
                                        <p:tav tm="100000">
                                          <p:val>
                                            <p:fltVal val="1"/>
                                          </p:val>
                                        </p:tav>
                                      </p:tavLst>
                                    </p:anim>
                                    <p:animScale>
                                      <p:cBhvr>
                                        <p:cTn id="47" dur="13">
                                          <p:stCondLst>
                                            <p:cond delay="325"/>
                                          </p:stCondLst>
                                        </p:cTn>
                                        <p:tgtEl>
                                          <p:spTgt spid="97296"/>
                                        </p:tgtEl>
                                      </p:cBhvr>
                                      <p:to x="100000" y="60000"/>
                                    </p:animScale>
                                    <p:animScale>
                                      <p:cBhvr>
                                        <p:cTn id="48" dur="83" decel="50000">
                                          <p:stCondLst>
                                            <p:cond delay="338"/>
                                          </p:stCondLst>
                                        </p:cTn>
                                        <p:tgtEl>
                                          <p:spTgt spid="97296"/>
                                        </p:tgtEl>
                                      </p:cBhvr>
                                      <p:to x="100000" y="100000"/>
                                    </p:animScale>
                                    <p:animScale>
                                      <p:cBhvr>
                                        <p:cTn id="49" dur="13">
                                          <p:stCondLst>
                                            <p:cond delay="656"/>
                                          </p:stCondLst>
                                        </p:cTn>
                                        <p:tgtEl>
                                          <p:spTgt spid="97296"/>
                                        </p:tgtEl>
                                      </p:cBhvr>
                                      <p:to x="100000" y="80000"/>
                                    </p:animScale>
                                    <p:animScale>
                                      <p:cBhvr>
                                        <p:cTn id="50" dur="83" decel="50000">
                                          <p:stCondLst>
                                            <p:cond delay="669"/>
                                          </p:stCondLst>
                                        </p:cTn>
                                        <p:tgtEl>
                                          <p:spTgt spid="97296"/>
                                        </p:tgtEl>
                                      </p:cBhvr>
                                      <p:to x="100000" y="100000"/>
                                    </p:animScale>
                                    <p:animScale>
                                      <p:cBhvr>
                                        <p:cTn id="51" dur="13">
                                          <p:stCondLst>
                                            <p:cond delay="821"/>
                                          </p:stCondLst>
                                        </p:cTn>
                                        <p:tgtEl>
                                          <p:spTgt spid="97296"/>
                                        </p:tgtEl>
                                      </p:cBhvr>
                                      <p:to x="100000" y="90000"/>
                                    </p:animScale>
                                    <p:animScale>
                                      <p:cBhvr>
                                        <p:cTn id="52" dur="83" decel="50000">
                                          <p:stCondLst>
                                            <p:cond delay="834"/>
                                          </p:stCondLst>
                                        </p:cTn>
                                        <p:tgtEl>
                                          <p:spTgt spid="97296"/>
                                        </p:tgtEl>
                                      </p:cBhvr>
                                      <p:to x="100000" y="100000"/>
                                    </p:animScale>
                                    <p:animScale>
                                      <p:cBhvr>
                                        <p:cTn id="53" dur="13">
                                          <p:stCondLst>
                                            <p:cond delay="904"/>
                                          </p:stCondLst>
                                        </p:cTn>
                                        <p:tgtEl>
                                          <p:spTgt spid="97296"/>
                                        </p:tgtEl>
                                      </p:cBhvr>
                                      <p:to x="100000" y="95000"/>
                                    </p:animScale>
                                    <p:animScale>
                                      <p:cBhvr>
                                        <p:cTn id="54" dur="83" decel="50000">
                                          <p:stCondLst>
                                            <p:cond delay="917"/>
                                          </p:stCondLst>
                                        </p:cTn>
                                        <p:tgtEl>
                                          <p:spTgt spid="972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nimBg="1"/>
      <p:bldP spid="97298" grpId="0" animBg="1"/>
      <p:bldP spid="972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5410200" cy="2228849"/>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rtlCol="0">
            <a:normAutofit fontScale="92500" lnSpcReduction="10000"/>
          </a:bodyPr>
          <a:lstStyle/>
          <a:p>
            <a:pPr fontAlgn="auto">
              <a:spcAft>
                <a:spcPts val="0"/>
              </a:spcAft>
              <a:defRPr/>
            </a:pPr>
            <a:r>
              <a:rPr lang="en-US" b="1" dirty="0"/>
              <a:t>If a foreign company wants to set up its offices/operation units in Hong Kong, list the </a:t>
            </a:r>
            <a:r>
              <a:rPr lang="en-US" b="1" dirty="0" err="1"/>
              <a:t>favourable</a:t>
            </a:r>
            <a:r>
              <a:rPr lang="en-US" b="1" dirty="0"/>
              <a:t> factors to support  the plan.</a:t>
            </a:r>
          </a:p>
        </p:txBody>
      </p:sp>
      <p:sp>
        <p:nvSpPr>
          <p:cNvPr id="14340" name="Title 1"/>
          <p:cNvSpPr>
            <a:spLocks noGrp="1" noChangeArrowheads="1"/>
          </p:cNvSpPr>
          <p:nvPr>
            <p:ph type="title"/>
          </p:nvPr>
        </p:nvSpPr>
        <p:spPr/>
        <p:txBody>
          <a:bodyPr/>
          <a:lstStyle/>
          <a:p>
            <a:r>
              <a:rPr lang="en-US" altLang="zh-HK" sz="3200" b="1" smtClean="0">
                <a:solidFill>
                  <a:srgbClr val="7030A0"/>
                </a:solidFill>
              </a:rPr>
              <a:t>Let’s brainstorm </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1666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4" descr="https://sp.yimg.com/xj/th?id=OIP.M4ffc5c0999aabc41be7f569460efcc2eo0&amp;pid=15.1&amp;P=0&amp;w=357&amp;h=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286375"/>
            <a:ext cx="2857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https://sp.yimg.com/xj/th?id=OIP.M63f592a14b389b290abd4c3f77814f77o0&amp;pid=15.1&amp;P=0&amp;w=265&amp;h=1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962400"/>
            <a:ext cx="25241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F949D62-9A6F-4C3F-85B6-59B2A54A34B3}" type="slidenum">
              <a:rPr lang="en-US" altLang="zh-HK">
                <a:solidFill>
                  <a:srgbClr val="898989"/>
                </a:solidFill>
              </a:rPr>
              <a:pPr/>
              <a:t>6</a:t>
            </a:fld>
            <a:endParaRPr lang="en-US" altLang="zh-HK">
              <a:solidFill>
                <a:srgbClr val="898989"/>
              </a:solidFill>
            </a:endParaRPr>
          </a:p>
        </p:txBody>
      </p:sp>
      <p:pic>
        <p:nvPicPr>
          <p:cNvPr id="14345" name="Picture 2" descr="https://sp.yimg.com/xj/th?id=OIP.M57d3940b355eb0e24df38e8cf6c68c69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0"/>
            <a:ext cx="2438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533401"/>
          <a:ext cx="8139112"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1638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6" name="Diagram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7900" y="2184400"/>
            <a:ext cx="7632700" cy="4330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F99C970-5820-4F88-89D7-47FEF081A895}" type="slidenum">
              <a:rPr lang="en-US" altLang="zh-HK">
                <a:solidFill>
                  <a:srgbClr val="898989"/>
                </a:solidFill>
              </a:rPr>
              <a:pPr/>
              <a:t>7</a:t>
            </a:fld>
            <a:endParaRPr lang="en-US" altLang="zh-HK">
              <a:solidFill>
                <a:srgbClr val="898989"/>
              </a:solidFill>
            </a:endParaRPr>
          </a:p>
        </p:txBody>
      </p:sp>
      <p:pic>
        <p:nvPicPr>
          <p:cNvPr id="16390" name="Picture 2" descr="https://sp.yimg.com/xj/th?id=OIP.Me2f3174d6c5309623f10558355df3915o0&amp;pid=15.1&amp;P=0&amp;w=275&amp;h=1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2100" y="5327650"/>
            <a:ext cx="22717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s://sp.yimg.com/xj/th?id=OIP.M0719c0dacb748b01595e9b5fb0ae7b70o0&amp;pid=15.1&amp;P=0&amp;w=172&amp;h=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1413" y="1981200"/>
            <a:ext cx="16383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https://sp.yimg.com/xj/th?id=OIP.M398efc884b6bf8edad1aa116f7c09393o0&amp;pid=15.1&amp;P=0&amp;w=209&amp;h=1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181600"/>
            <a:ext cx="19907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https://sp.yimg.com/xj/th?id=OIP.M0a6583c7649a2de15508976392835045H0&amp;pid=15.1&amp;P=0&amp;w=313&amp;h=1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981200"/>
            <a:ext cx="2038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533401"/>
          <a:ext cx="8139112"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1843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768350" y="2016125"/>
            <a:ext cx="7986713" cy="110807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403152"/>
                </a:solidFill>
              </a:rPr>
              <a:t>Hong Kong retains top spot as ‘world’s freest economy’ for 21st year in a row (</a:t>
            </a:r>
            <a:r>
              <a:rPr lang="en-US" altLang="zh-HK" i="1">
                <a:solidFill>
                  <a:srgbClr val="403152"/>
                </a:solidFill>
              </a:rPr>
              <a:t>SCMP, 28 Jan, 2015</a:t>
            </a:r>
            <a:r>
              <a:rPr lang="en-US" altLang="zh-HK" sz="2400" b="1">
                <a:solidFill>
                  <a:srgbClr val="403152"/>
                </a:solidFill>
              </a:rPr>
              <a:t>)</a:t>
            </a:r>
          </a:p>
          <a:p>
            <a:pPr eaLnBrk="1" hangingPunct="1"/>
            <a:endParaRPr lang="en-US" altLang="zh-HK"/>
          </a:p>
        </p:txBody>
      </p:sp>
      <p:pic>
        <p:nvPicPr>
          <p:cNvPr id="1843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257550"/>
            <a:ext cx="46291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AutoShape 4" descr="https://www.scmp.com/sites/default/files/styles/236w/public/2015/01/28/econofree-0128-02.png?itok=1ChIkmP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1843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916238"/>
            <a:ext cx="2700338" cy="367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920DBEC-847F-4F64-B324-5793C3C99CFA}" type="slidenum">
              <a:rPr lang="en-US" altLang="zh-HK">
                <a:solidFill>
                  <a:srgbClr val="898989"/>
                </a:solidFill>
              </a:rPr>
              <a:pPr/>
              <a:t>8</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60375" y="609600"/>
          <a:ext cx="8139112"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0483" name="Rectangle 4"/>
          <p:cNvSpPr>
            <a:spLocks noChangeArrowheads="1"/>
          </p:cNvSpPr>
          <p:nvPr/>
        </p:nvSpPr>
        <p:spPr bwMode="auto">
          <a:xfrm>
            <a:off x="649288" y="2209800"/>
            <a:ext cx="80375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0484" name="TextBox 1"/>
          <p:cNvSpPr txBox="1">
            <a:spLocks noChangeArrowheads="1"/>
          </p:cNvSpPr>
          <p:nvPr/>
        </p:nvSpPr>
        <p:spPr bwMode="auto">
          <a:xfrm>
            <a:off x="1143000" y="24384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sp>
        <p:nvSpPr>
          <p:cNvPr id="20485" name="AutoShape 4" descr="https://www.scmp.com/sites/default/files/styles/236w/public/2015/01/28/econofree-0128-02.png?itok=1ChIkmP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Flowchart: Document 4"/>
          <p:cNvSpPr/>
          <p:nvPr/>
        </p:nvSpPr>
        <p:spPr>
          <a:xfrm>
            <a:off x="476250" y="2011363"/>
            <a:ext cx="7924800" cy="4191000"/>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400" b="1">
                <a:solidFill>
                  <a:srgbClr val="403152"/>
                </a:solidFill>
              </a:rPr>
              <a:t>奧地利香港盼合璧 當創新之都</a:t>
            </a:r>
            <a:br>
              <a:rPr lang="zh-TW" altLang="en-US" sz="2400" b="1">
                <a:solidFill>
                  <a:srgbClr val="403152"/>
                </a:solidFill>
              </a:rPr>
            </a:br>
            <a:r>
              <a:rPr lang="zh-TW" altLang="en-US" sz="2400" b="1">
                <a:solidFill>
                  <a:srgbClr val="403152"/>
                </a:solidFill>
              </a:rPr>
              <a:t>港有創業</a:t>
            </a:r>
            <a:r>
              <a:rPr lang="en-US" altLang="zh-TW" sz="2400" b="1">
                <a:solidFill>
                  <a:srgbClr val="403152"/>
                </a:solidFill>
              </a:rPr>
              <a:t>DNA </a:t>
            </a:r>
            <a:r>
              <a:rPr lang="zh-TW" altLang="en-US" sz="2400" b="1">
                <a:solidFill>
                  <a:srgbClr val="FF0000"/>
                </a:solidFill>
              </a:rPr>
              <a:t>進入中國大門跳板</a:t>
            </a:r>
          </a:p>
          <a:p>
            <a:pPr eaLnBrk="1" hangingPunct="1"/>
            <a:endParaRPr lang="en-US" altLang="zh-TW" sz="2400">
              <a:solidFill>
                <a:srgbClr val="403152"/>
              </a:solidFill>
            </a:endParaRPr>
          </a:p>
          <a:p>
            <a:pPr eaLnBrk="1" hangingPunct="1"/>
            <a:r>
              <a:rPr lang="zh-TW" altLang="en-US" sz="2000" b="1">
                <a:solidFill>
                  <a:srgbClr val="403152"/>
                </a:solidFill>
              </a:rPr>
              <a:t>全球多</a:t>
            </a:r>
            <a:r>
              <a:rPr lang="en-US" altLang="zh-TW" sz="2000" b="1">
                <a:solidFill>
                  <a:srgbClr val="403152"/>
                </a:solidFill>
              </a:rPr>
              <a:t>(</a:t>
            </a:r>
            <a:r>
              <a:rPr lang="zh-TW" altLang="en-US" sz="2000" b="1">
                <a:solidFill>
                  <a:srgbClr val="403152"/>
                </a:solidFill>
              </a:rPr>
              <a:t>個</a:t>
            </a:r>
            <a:r>
              <a:rPr lang="en-US" altLang="zh-TW" sz="2000" b="1">
                <a:solidFill>
                  <a:srgbClr val="403152"/>
                </a:solidFill>
              </a:rPr>
              <a:t>)</a:t>
            </a:r>
            <a:r>
              <a:rPr lang="zh-TW" altLang="en-US" sz="2000" b="1">
                <a:solidFill>
                  <a:srgbClr val="403152"/>
                </a:solidFill>
              </a:rPr>
              <a:t>城市爭相做創新之都，單打獨鬥或難以在這場激烈競賽中勝出，以成為歐洲創新之都為目標的奧地利，成立「</a:t>
            </a:r>
            <a:r>
              <a:rPr lang="en-US" altLang="zh-TW" sz="2000" b="1">
                <a:solidFill>
                  <a:srgbClr val="403152"/>
                </a:solidFill>
              </a:rPr>
              <a:t>Global Incubator Network</a:t>
            </a:r>
            <a:r>
              <a:rPr lang="zh-TW" altLang="en-US" sz="2000" b="1">
                <a:solidFill>
                  <a:srgbClr val="403152"/>
                </a:solidFill>
              </a:rPr>
              <a:t>」（環球孵化網絡，簡稱</a:t>
            </a:r>
            <a:r>
              <a:rPr lang="en-US" altLang="zh-TW" sz="2000" b="1">
                <a:solidFill>
                  <a:srgbClr val="403152"/>
                </a:solidFill>
              </a:rPr>
              <a:t>GIN</a:t>
            </a:r>
            <a:r>
              <a:rPr lang="zh-TW" altLang="en-US" sz="2000" b="1">
                <a:solidFill>
                  <a:srgbClr val="403152"/>
                </a:solidFill>
              </a:rPr>
              <a:t>），擬與香港、新加坡和 </a:t>
            </a:r>
            <a:r>
              <a:rPr lang="en-US" altLang="zh-TW" sz="2000" b="1">
                <a:solidFill>
                  <a:srgbClr val="403152"/>
                </a:solidFill>
              </a:rPr>
              <a:t>…….    </a:t>
            </a:r>
            <a:r>
              <a:rPr lang="en-US" altLang="zh-TW" sz="1600" i="1">
                <a:solidFill>
                  <a:srgbClr val="403152"/>
                </a:solidFill>
              </a:rPr>
              <a:t>(HK Economic Times, 22 December, 2015)</a:t>
            </a:r>
            <a:endParaRPr lang="en-US" altLang="zh-HK" sz="1600" i="1">
              <a:solidFill>
                <a:srgbClr val="403152"/>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E66CE4-03B8-4ADA-A8C0-E4F4FF36228C}" type="slidenum">
              <a:rPr lang="en-US" altLang="zh-HK">
                <a:solidFill>
                  <a:srgbClr val="898989"/>
                </a:solidFill>
              </a:rPr>
              <a:pPr/>
              <a:t>9</a:t>
            </a:fld>
            <a:endParaRPr lang="en-US" altLang="zh-HK">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TotalTime>
  <Words>2025</Words>
  <Application>Microsoft Office PowerPoint</Application>
  <PresentationFormat>如螢幕大小 (4:3)</PresentationFormat>
  <Paragraphs>332</Paragraphs>
  <Slides>25</Slides>
  <Notes>25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Calibri</vt:lpstr>
      <vt:lpstr>Arial</vt:lpstr>
      <vt:lpstr>新細明體</vt:lpstr>
      <vt:lpstr>Wingdings</vt:lpstr>
      <vt:lpstr>Times New Roman</vt:lpstr>
      <vt:lpstr>Tahoma</vt:lpstr>
      <vt:lpstr>Roboto</vt:lpstr>
      <vt:lpstr>細明體</vt:lpstr>
      <vt:lpstr>Microsoft YaHei</vt:lpstr>
      <vt:lpstr>Office Theme</vt:lpstr>
      <vt:lpstr>PowerPoint 簡報</vt:lpstr>
      <vt:lpstr>PowerPoint 簡報</vt:lpstr>
      <vt:lpstr>PowerPoint 簡報</vt:lpstr>
      <vt:lpstr>PowerPoint 簡報</vt:lpstr>
      <vt:lpstr>PowerPoint 簡報</vt:lpstr>
      <vt:lpstr>Let’s brainstorm </vt:lpstr>
      <vt:lpstr>PowerPoint 簡報</vt:lpstr>
      <vt:lpstr>PowerPoint 簡報</vt:lpstr>
      <vt:lpstr>PowerPoint 簡報</vt:lpstr>
      <vt:lpstr>Do you know ….</vt:lpstr>
      <vt:lpstr>PowerPoint 簡報</vt:lpstr>
      <vt:lpstr>PowerPoint 簡報</vt:lpstr>
      <vt:lpstr>PowerPoint 簡報</vt:lpstr>
      <vt:lpstr>Class Activity (3) – Group Discussion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 Linkage with Mainland China</dc:title>
  <dc:creator>So Ling Chau</dc:creator>
  <cp:lastModifiedBy>CHAN, Kar-yee Grace</cp:lastModifiedBy>
  <cp:revision>119</cp:revision>
  <cp:lastPrinted>2015-12-10T07:00:22Z</cp:lastPrinted>
  <dcterms:created xsi:type="dcterms:W3CDTF">2006-08-16T00:00:00Z</dcterms:created>
  <dcterms:modified xsi:type="dcterms:W3CDTF">2024-03-20T03:38:07Z</dcterms:modified>
</cp:coreProperties>
</file>