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8.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9.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0.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1.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2.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3.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16.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17.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80" r:id="rId2"/>
    <p:sldId id="290" r:id="rId3"/>
    <p:sldId id="277" r:id="rId4"/>
    <p:sldId id="309" r:id="rId5"/>
    <p:sldId id="295" r:id="rId6"/>
    <p:sldId id="298" r:id="rId7"/>
    <p:sldId id="300" r:id="rId8"/>
    <p:sldId id="302" r:id="rId9"/>
    <p:sldId id="308" r:id="rId10"/>
    <p:sldId id="301" r:id="rId11"/>
    <p:sldId id="313" r:id="rId12"/>
    <p:sldId id="310" r:id="rId13"/>
    <p:sldId id="315" r:id="rId14"/>
    <p:sldId id="299" r:id="rId15"/>
    <p:sldId id="306" r:id="rId16"/>
    <p:sldId id="312" r:id="rId17"/>
    <p:sldId id="281" r:id="rId18"/>
  </p:sldIdLst>
  <p:sldSz cx="9144000" cy="6858000" type="screen4x3"/>
  <p:notesSz cx="6807200" cy="99393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30">
          <p15:clr>
            <a:srgbClr val="A4A3A4"/>
          </p15:clr>
        </p15:guide>
        <p15:guide id="2" pos="214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300"/>
    <a:srgbClr val="FF9900"/>
    <a:srgbClr val="0066FF"/>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6232" autoAdjust="0"/>
  </p:normalViewPr>
  <p:slideViewPr>
    <p:cSldViewPr>
      <p:cViewPr varScale="1">
        <p:scale>
          <a:sx n="63" d="100"/>
          <a:sy n="63" d="100"/>
        </p:scale>
        <p:origin x="1954" y="62"/>
      </p:cViewPr>
      <p:guideLst>
        <p:guide orient="horz" pos="2160"/>
        <p:guide pos="2880"/>
      </p:guideLst>
    </p:cSldViewPr>
  </p:slideViewPr>
  <p:notesTextViewPr>
    <p:cViewPr>
      <p:scale>
        <a:sx n="100" d="100"/>
        <a:sy n="100" d="100"/>
      </p:scale>
      <p:origin x="0" y="0"/>
    </p:cViewPr>
  </p:notesTextViewPr>
  <p:sorterViewPr>
    <p:cViewPr>
      <p:scale>
        <a:sx n="126" d="100"/>
        <a:sy n="126" d="100"/>
      </p:scale>
      <p:origin x="0" y="3828"/>
    </p:cViewPr>
  </p:sorterViewPr>
  <p:notesViewPr>
    <p:cSldViewPr>
      <p:cViewPr varScale="1">
        <p:scale>
          <a:sx n="59" d="100"/>
          <a:sy n="59" d="100"/>
        </p:scale>
        <p:origin x="3235" y="62"/>
      </p:cViewPr>
      <p:guideLst>
        <p:guide orient="horz" pos="3130"/>
        <p:guide pos="214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ED5EDBD-0BD0-4D83-86EA-C5C5A0A8473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C493FE8-492E-42B4-84FC-056D3AD0075E}">
      <dgm:prSet custT="1"/>
      <dgm:spPr/>
      <dgm:t>
        <a:bodyPr/>
        <a:lstStyle/>
        <a:p>
          <a:pPr rtl="0"/>
          <a:r>
            <a:rPr lang="en-US" sz="4000" b="1" dirty="0" smtClean="0"/>
            <a:t>  Lesson 4</a:t>
          </a:r>
          <a:endParaRPr lang="en-US" sz="4000" b="1" dirty="0"/>
        </a:p>
      </dgm:t>
    </dgm:pt>
    <dgm:pt modelId="{9CDB642B-7A04-4FFE-B645-5365D5B2AF20}" type="parTrans" cxnId="{8BADB537-4801-418F-8259-CE6AEC32C539}">
      <dgm:prSet/>
      <dgm:spPr/>
      <dgm:t>
        <a:bodyPr/>
        <a:lstStyle/>
        <a:p>
          <a:endParaRPr lang="en-US"/>
        </a:p>
      </dgm:t>
    </dgm:pt>
    <dgm:pt modelId="{18C7C3C7-9F1E-4D3F-8304-3DDF688C6464}" type="sibTrans" cxnId="{8BADB537-4801-418F-8259-CE6AEC32C539}">
      <dgm:prSet/>
      <dgm:spPr/>
      <dgm:t>
        <a:bodyPr/>
        <a:lstStyle/>
        <a:p>
          <a:endParaRPr lang="en-US"/>
        </a:p>
      </dgm:t>
    </dgm:pt>
    <dgm:pt modelId="{2897537F-64CB-404C-BDB5-DE6ABE12D194}" type="pres">
      <dgm:prSet presAssocID="{BED5EDBD-0BD0-4D83-86EA-C5C5A0A84737}" presName="linear" presStyleCnt="0">
        <dgm:presLayoutVars>
          <dgm:animLvl val="lvl"/>
          <dgm:resizeHandles val="exact"/>
        </dgm:presLayoutVars>
      </dgm:prSet>
      <dgm:spPr/>
      <dgm:t>
        <a:bodyPr/>
        <a:lstStyle/>
        <a:p>
          <a:endParaRPr lang="en-US"/>
        </a:p>
      </dgm:t>
    </dgm:pt>
    <dgm:pt modelId="{1B1E1A34-7DC1-439D-A764-CB861C688FC6}" type="pres">
      <dgm:prSet presAssocID="{EC493FE8-492E-42B4-84FC-056D3AD0075E}" presName="parentText" presStyleLbl="node1" presStyleIdx="0" presStyleCnt="1">
        <dgm:presLayoutVars>
          <dgm:chMax val="0"/>
          <dgm:bulletEnabled val="1"/>
        </dgm:presLayoutVars>
      </dgm:prSet>
      <dgm:spPr/>
      <dgm:t>
        <a:bodyPr/>
        <a:lstStyle/>
        <a:p>
          <a:endParaRPr lang="en-US"/>
        </a:p>
      </dgm:t>
    </dgm:pt>
  </dgm:ptLst>
  <dgm:cxnLst>
    <dgm:cxn modelId="{8BADB537-4801-418F-8259-CE6AEC32C539}" srcId="{BED5EDBD-0BD0-4D83-86EA-C5C5A0A84737}" destId="{EC493FE8-492E-42B4-84FC-056D3AD0075E}" srcOrd="0" destOrd="0" parTransId="{9CDB642B-7A04-4FFE-B645-5365D5B2AF20}" sibTransId="{18C7C3C7-9F1E-4D3F-8304-3DDF688C6464}"/>
    <dgm:cxn modelId="{919A3FE6-BA56-46C0-8702-A0369B77A3B0}" type="presOf" srcId="{EC493FE8-492E-42B4-84FC-056D3AD0075E}" destId="{1B1E1A34-7DC1-439D-A764-CB861C688FC6}" srcOrd="0" destOrd="0" presId="urn:microsoft.com/office/officeart/2005/8/layout/vList2"/>
    <dgm:cxn modelId="{628FA358-7956-42BF-8E60-7361BD1AF9DA}" type="presOf" srcId="{BED5EDBD-0BD0-4D83-86EA-C5C5A0A84737}" destId="{2897537F-64CB-404C-BDB5-DE6ABE12D194}" srcOrd="0" destOrd="0" presId="urn:microsoft.com/office/officeart/2005/8/layout/vList2"/>
    <dgm:cxn modelId="{74DACB63-65C3-4410-B580-AF4C29946544}" type="presParOf" srcId="{2897537F-64CB-404C-BDB5-DE6ABE12D194}" destId="{1B1E1A34-7DC1-439D-A764-CB861C688FC6}"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BF6DA4D-9AE4-490B-8B2F-43BF8299D13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511C9BF2-A468-42FB-BDB9-D2155BD3FA64}">
      <dgm:prSet custT="1"/>
      <dgm:spPr>
        <a:solidFill>
          <a:schemeClr val="accent6">
            <a:lumMod val="75000"/>
          </a:schemeClr>
        </a:solidFill>
      </dgm:spPr>
      <dgm:t>
        <a:bodyPr/>
        <a:lstStyle/>
        <a:p>
          <a:pPr rtl="0"/>
          <a:r>
            <a:rPr lang="en-US" sz="3200" b="1" dirty="0" smtClean="0"/>
            <a:t>Ways for Business to Go Global</a:t>
          </a:r>
          <a:endParaRPr lang="en-US" sz="4700" dirty="0"/>
        </a:p>
      </dgm:t>
    </dgm:pt>
    <dgm:pt modelId="{BEB36BD2-D0A0-4055-BA84-65780860A2ED}" type="parTrans" cxnId="{D7D9C7EF-2760-4BCF-AFDC-B4FE21C01935}">
      <dgm:prSet/>
      <dgm:spPr/>
      <dgm:t>
        <a:bodyPr/>
        <a:lstStyle/>
        <a:p>
          <a:endParaRPr lang="en-US"/>
        </a:p>
      </dgm:t>
    </dgm:pt>
    <dgm:pt modelId="{0BA400A7-0ECB-46DB-A0C8-0CAF6F84638C}" type="sibTrans" cxnId="{D7D9C7EF-2760-4BCF-AFDC-B4FE21C01935}">
      <dgm:prSet/>
      <dgm:spPr/>
      <dgm:t>
        <a:bodyPr/>
        <a:lstStyle/>
        <a:p>
          <a:endParaRPr lang="en-US"/>
        </a:p>
      </dgm:t>
    </dgm:pt>
    <dgm:pt modelId="{3CD501DA-CA8C-4858-96FD-D3C41562BBAC}" type="pres">
      <dgm:prSet presAssocID="{ABF6DA4D-9AE4-490B-8B2F-43BF8299D13C}" presName="linear" presStyleCnt="0">
        <dgm:presLayoutVars>
          <dgm:animLvl val="lvl"/>
          <dgm:resizeHandles val="exact"/>
        </dgm:presLayoutVars>
      </dgm:prSet>
      <dgm:spPr/>
      <dgm:t>
        <a:bodyPr/>
        <a:lstStyle/>
        <a:p>
          <a:endParaRPr lang="en-US"/>
        </a:p>
      </dgm:t>
    </dgm:pt>
    <dgm:pt modelId="{C5688017-B64F-46ED-B555-B58DF7B660E8}" type="pres">
      <dgm:prSet presAssocID="{511C9BF2-A468-42FB-BDB9-D2155BD3FA64}" presName="parentText" presStyleLbl="node1" presStyleIdx="0" presStyleCnt="1">
        <dgm:presLayoutVars>
          <dgm:chMax val="0"/>
          <dgm:bulletEnabled val="1"/>
        </dgm:presLayoutVars>
      </dgm:prSet>
      <dgm:spPr/>
      <dgm:t>
        <a:bodyPr/>
        <a:lstStyle/>
        <a:p>
          <a:endParaRPr lang="en-US"/>
        </a:p>
      </dgm:t>
    </dgm:pt>
  </dgm:ptLst>
  <dgm:cxnLst>
    <dgm:cxn modelId="{658D24E6-29C4-48E2-8569-4F9FC88C403B}" type="presOf" srcId="{511C9BF2-A468-42FB-BDB9-D2155BD3FA64}" destId="{C5688017-B64F-46ED-B555-B58DF7B660E8}" srcOrd="0" destOrd="0" presId="urn:microsoft.com/office/officeart/2005/8/layout/vList2"/>
    <dgm:cxn modelId="{D7D9C7EF-2760-4BCF-AFDC-B4FE21C01935}" srcId="{ABF6DA4D-9AE4-490B-8B2F-43BF8299D13C}" destId="{511C9BF2-A468-42FB-BDB9-D2155BD3FA64}" srcOrd="0" destOrd="0" parTransId="{BEB36BD2-D0A0-4055-BA84-65780860A2ED}" sibTransId="{0BA400A7-0ECB-46DB-A0C8-0CAF6F84638C}"/>
    <dgm:cxn modelId="{675A9342-A9F6-4025-A311-481EEAAC3201}" type="presOf" srcId="{ABF6DA4D-9AE4-490B-8B2F-43BF8299D13C}" destId="{3CD501DA-CA8C-4858-96FD-D3C41562BBAC}" srcOrd="0" destOrd="0" presId="urn:microsoft.com/office/officeart/2005/8/layout/vList2"/>
    <dgm:cxn modelId="{7E8AC153-20B5-448A-A4C8-02BA2508DB1B}" type="presParOf" srcId="{3CD501DA-CA8C-4858-96FD-D3C41562BBAC}" destId="{C5688017-B64F-46ED-B555-B58DF7B660E8}"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ABF6DA4D-9AE4-490B-8B2F-43BF8299D13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511C9BF2-A468-42FB-BDB9-D2155BD3FA64}">
      <dgm:prSet custT="1"/>
      <dgm:spPr>
        <a:solidFill>
          <a:schemeClr val="accent6">
            <a:lumMod val="75000"/>
          </a:schemeClr>
        </a:solidFill>
      </dgm:spPr>
      <dgm:t>
        <a:bodyPr/>
        <a:lstStyle/>
        <a:p>
          <a:pPr rtl="0"/>
          <a:r>
            <a:rPr lang="en-US" sz="3200" b="1" dirty="0" smtClean="0"/>
            <a:t>Ways for Business to Go Global</a:t>
          </a:r>
          <a:endParaRPr lang="en-US" sz="4700" dirty="0"/>
        </a:p>
      </dgm:t>
    </dgm:pt>
    <dgm:pt modelId="{BEB36BD2-D0A0-4055-BA84-65780860A2ED}" type="parTrans" cxnId="{D7D9C7EF-2760-4BCF-AFDC-B4FE21C01935}">
      <dgm:prSet/>
      <dgm:spPr/>
      <dgm:t>
        <a:bodyPr/>
        <a:lstStyle/>
        <a:p>
          <a:endParaRPr lang="en-US"/>
        </a:p>
      </dgm:t>
    </dgm:pt>
    <dgm:pt modelId="{0BA400A7-0ECB-46DB-A0C8-0CAF6F84638C}" type="sibTrans" cxnId="{D7D9C7EF-2760-4BCF-AFDC-B4FE21C01935}">
      <dgm:prSet/>
      <dgm:spPr/>
      <dgm:t>
        <a:bodyPr/>
        <a:lstStyle/>
        <a:p>
          <a:endParaRPr lang="en-US"/>
        </a:p>
      </dgm:t>
    </dgm:pt>
    <dgm:pt modelId="{3CD501DA-CA8C-4858-96FD-D3C41562BBAC}" type="pres">
      <dgm:prSet presAssocID="{ABF6DA4D-9AE4-490B-8B2F-43BF8299D13C}" presName="linear" presStyleCnt="0">
        <dgm:presLayoutVars>
          <dgm:animLvl val="lvl"/>
          <dgm:resizeHandles val="exact"/>
        </dgm:presLayoutVars>
      </dgm:prSet>
      <dgm:spPr/>
      <dgm:t>
        <a:bodyPr/>
        <a:lstStyle/>
        <a:p>
          <a:endParaRPr lang="en-US"/>
        </a:p>
      </dgm:t>
    </dgm:pt>
    <dgm:pt modelId="{C5688017-B64F-46ED-B555-B58DF7B660E8}" type="pres">
      <dgm:prSet presAssocID="{511C9BF2-A468-42FB-BDB9-D2155BD3FA64}" presName="parentText" presStyleLbl="node1" presStyleIdx="0" presStyleCnt="1">
        <dgm:presLayoutVars>
          <dgm:chMax val="0"/>
          <dgm:bulletEnabled val="1"/>
        </dgm:presLayoutVars>
      </dgm:prSet>
      <dgm:spPr/>
      <dgm:t>
        <a:bodyPr/>
        <a:lstStyle/>
        <a:p>
          <a:endParaRPr lang="en-US"/>
        </a:p>
      </dgm:t>
    </dgm:pt>
  </dgm:ptLst>
  <dgm:cxnLst>
    <dgm:cxn modelId="{FBE029CA-3427-4C4F-9B2B-C63BB81B3F38}" type="presOf" srcId="{511C9BF2-A468-42FB-BDB9-D2155BD3FA64}" destId="{C5688017-B64F-46ED-B555-B58DF7B660E8}" srcOrd="0" destOrd="0" presId="urn:microsoft.com/office/officeart/2005/8/layout/vList2"/>
    <dgm:cxn modelId="{D7D9C7EF-2760-4BCF-AFDC-B4FE21C01935}" srcId="{ABF6DA4D-9AE4-490B-8B2F-43BF8299D13C}" destId="{511C9BF2-A468-42FB-BDB9-D2155BD3FA64}" srcOrd="0" destOrd="0" parTransId="{BEB36BD2-D0A0-4055-BA84-65780860A2ED}" sibTransId="{0BA400A7-0ECB-46DB-A0C8-0CAF6F84638C}"/>
    <dgm:cxn modelId="{9B32353F-4648-4FC6-A0C1-5AEC51F4B5E5}" type="presOf" srcId="{ABF6DA4D-9AE4-490B-8B2F-43BF8299D13C}" destId="{3CD501DA-CA8C-4858-96FD-D3C41562BBAC}" srcOrd="0" destOrd="0" presId="urn:microsoft.com/office/officeart/2005/8/layout/vList2"/>
    <dgm:cxn modelId="{2B82305E-A91B-49CE-B5DC-F812BBE5CDBA}" type="presParOf" srcId="{3CD501DA-CA8C-4858-96FD-D3C41562BBAC}" destId="{C5688017-B64F-46ED-B555-B58DF7B660E8}"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ABF6DA4D-9AE4-490B-8B2F-43BF8299D13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511C9BF2-A468-42FB-BDB9-D2155BD3FA64}">
      <dgm:prSet custT="1"/>
      <dgm:spPr>
        <a:solidFill>
          <a:schemeClr val="accent6">
            <a:lumMod val="75000"/>
          </a:schemeClr>
        </a:solidFill>
      </dgm:spPr>
      <dgm:t>
        <a:bodyPr/>
        <a:lstStyle/>
        <a:p>
          <a:pPr rtl="0"/>
          <a:r>
            <a:rPr lang="en-US" sz="3200" b="1" dirty="0" smtClean="0"/>
            <a:t>Ways for Business to Go Global</a:t>
          </a:r>
          <a:endParaRPr lang="en-US" sz="4700" dirty="0"/>
        </a:p>
      </dgm:t>
    </dgm:pt>
    <dgm:pt modelId="{BEB36BD2-D0A0-4055-BA84-65780860A2ED}" type="parTrans" cxnId="{D7D9C7EF-2760-4BCF-AFDC-B4FE21C01935}">
      <dgm:prSet/>
      <dgm:spPr/>
      <dgm:t>
        <a:bodyPr/>
        <a:lstStyle/>
        <a:p>
          <a:endParaRPr lang="en-US"/>
        </a:p>
      </dgm:t>
    </dgm:pt>
    <dgm:pt modelId="{0BA400A7-0ECB-46DB-A0C8-0CAF6F84638C}" type="sibTrans" cxnId="{D7D9C7EF-2760-4BCF-AFDC-B4FE21C01935}">
      <dgm:prSet/>
      <dgm:spPr/>
      <dgm:t>
        <a:bodyPr/>
        <a:lstStyle/>
        <a:p>
          <a:endParaRPr lang="en-US"/>
        </a:p>
      </dgm:t>
    </dgm:pt>
    <dgm:pt modelId="{3CD501DA-CA8C-4858-96FD-D3C41562BBAC}" type="pres">
      <dgm:prSet presAssocID="{ABF6DA4D-9AE4-490B-8B2F-43BF8299D13C}" presName="linear" presStyleCnt="0">
        <dgm:presLayoutVars>
          <dgm:animLvl val="lvl"/>
          <dgm:resizeHandles val="exact"/>
        </dgm:presLayoutVars>
      </dgm:prSet>
      <dgm:spPr/>
      <dgm:t>
        <a:bodyPr/>
        <a:lstStyle/>
        <a:p>
          <a:endParaRPr lang="en-US"/>
        </a:p>
      </dgm:t>
    </dgm:pt>
    <dgm:pt modelId="{C5688017-B64F-46ED-B555-B58DF7B660E8}" type="pres">
      <dgm:prSet presAssocID="{511C9BF2-A468-42FB-BDB9-D2155BD3FA64}" presName="parentText" presStyleLbl="node1" presStyleIdx="0" presStyleCnt="1">
        <dgm:presLayoutVars>
          <dgm:chMax val="0"/>
          <dgm:bulletEnabled val="1"/>
        </dgm:presLayoutVars>
      </dgm:prSet>
      <dgm:spPr/>
      <dgm:t>
        <a:bodyPr/>
        <a:lstStyle/>
        <a:p>
          <a:endParaRPr lang="en-US"/>
        </a:p>
      </dgm:t>
    </dgm:pt>
  </dgm:ptLst>
  <dgm:cxnLst>
    <dgm:cxn modelId="{ACF8FF99-9BF5-47F4-BD40-BA674A99D497}" type="presOf" srcId="{511C9BF2-A468-42FB-BDB9-D2155BD3FA64}" destId="{C5688017-B64F-46ED-B555-B58DF7B660E8}" srcOrd="0" destOrd="0" presId="urn:microsoft.com/office/officeart/2005/8/layout/vList2"/>
    <dgm:cxn modelId="{D7D9C7EF-2760-4BCF-AFDC-B4FE21C01935}" srcId="{ABF6DA4D-9AE4-490B-8B2F-43BF8299D13C}" destId="{511C9BF2-A468-42FB-BDB9-D2155BD3FA64}" srcOrd="0" destOrd="0" parTransId="{BEB36BD2-D0A0-4055-BA84-65780860A2ED}" sibTransId="{0BA400A7-0ECB-46DB-A0C8-0CAF6F84638C}"/>
    <dgm:cxn modelId="{8AD924DD-2CA5-4F36-B03B-E2BB418E8A66}" type="presOf" srcId="{ABF6DA4D-9AE4-490B-8B2F-43BF8299D13C}" destId="{3CD501DA-CA8C-4858-96FD-D3C41562BBAC}" srcOrd="0" destOrd="0" presId="urn:microsoft.com/office/officeart/2005/8/layout/vList2"/>
    <dgm:cxn modelId="{C4FB0EFA-FC00-4B04-8705-6D8146626FCA}" type="presParOf" srcId="{3CD501DA-CA8C-4858-96FD-D3C41562BBAC}" destId="{C5688017-B64F-46ED-B555-B58DF7B660E8}" srcOrd="0" destOrd="0" presId="urn:microsoft.com/office/officeart/2005/8/layout/vList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ABF6DA4D-9AE4-490B-8B2F-43BF8299D13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511C9BF2-A468-42FB-BDB9-D2155BD3FA64}">
      <dgm:prSet custT="1"/>
      <dgm:spPr>
        <a:solidFill>
          <a:schemeClr val="accent6">
            <a:lumMod val="75000"/>
          </a:schemeClr>
        </a:solidFill>
      </dgm:spPr>
      <dgm:t>
        <a:bodyPr/>
        <a:lstStyle/>
        <a:p>
          <a:pPr rtl="0"/>
          <a:r>
            <a:rPr lang="en-US" sz="3200" b="1" dirty="0" smtClean="0"/>
            <a:t>Ways for Business to Go Global</a:t>
          </a:r>
          <a:endParaRPr lang="en-US" sz="4700" dirty="0"/>
        </a:p>
      </dgm:t>
    </dgm:pt>
    <dgm:pt modelId="{BEB36BD2-D0A0-4055-BA84-65780860A2ED}" type="parTrans" cxnId="{D7D9C7EF-2760-4BCF-AFDC-B4FE21C01935}">
      <dgm:prSet/>
      <dgm:spPr/>
      <dgm:t>
        <a:bodyPr/>
        <a:lstStyle/>
        <a:p>
          <a:endParaRPr lang="en-US"/>
        </a:p>
      </dgm:t>
    </dgm:pt>
    <dgm:pt modelId="{0BA400A7-0ECB-46DB-A0C8-0CAF6F84638C}" type="sibTrans" cxnId="{D7D9C7EF-2760-4BCF-AFDC-B4FE21C01935}">
      <dgm:prSet/>
      <dgm:spPr/>
      <dgm:t>
        <a:bodyPr/>
        <a:lstStyle/>
        <a:p>
          <a:endParaRPr lang="en-US"/>
        </a:p>
      </dgm:t>
    </dgm:pt>
    <dgm:pt modelId="{3CD501DA-CA8C-4858-96FD-D3C41562BBAC}" type="pres">
      <dgm:prSet presAssocID="{ABF6DA4D-9AE4-490B-8B2F-43BF8299D13C}" presName="linear" presStyleCnt="0">
        <dgm:presLayoutVars>
          <dgm:animLvl val="lvl"/>
          <dgm:resizeHandles val="exact"/>
        </dgm:presLayoutVars>
      </dgm:prSet>
      <dgm:spPr/>
      <dgm:t>
        <a:bodyPr/>
        <a:lstStyle/>
        <a:p>
          <a:endParaRPr lang="en-US"/>
        </a:p>
      </dgm:t>
    </dgm:pt>
    <dgm:pt modelId="{C5688017-B64F-46ED-B555-B58DF7B660E8}" type="pres">
      <dgm:prSet presAssocID="{511C9BF2-A468-42FB-BDB9-D2155BD3FA64}" presName="parentText" presStyleLbl="node1" presStyleIdx="0" presStyleCnt="1">
        <dgm:presLayoutVars>
          <dgm:chMax val="0"/>
          <dgm:bulletEnabled val="1"/>
        </dgm:presLayoutVars>
      </dgm:prSet>
      <dgm:spPr/>
      <dgm:t>
        <a:bodyPr/>
        <a:lstStyle/>
        <a:p>
          <a:endParaRPr lang="en-US"/>
        </a:p>
      </dgm:t>
    </dgm:pt>
  </dgm:ptLst>
  <dgm:cxnLst>
    <dgm:cxn modelId="{97A43034-EC3A-4C18-9BB5-5A1F41AA3E69}" type="presOf" srcId="{ABF6DA4D-9AE4-490B-8B2F-43BF8299D13C}" destId="{3CD501DA-CA8C-4858-96FD-D3C41562BBAC}" srcOrd="0" destOrd="0" presId="urn:microsoft.com/office/officeart/2005/8/layout/vList2"/>
    <dgm:cxn modelId="{D7D9C7EF-2760-4BCF-AFDC-B4FE21C01935}" srcId="{ABF6DA4D-9AE4-490B-8B2F-43BF8299D13C}" destId="{511C9BF2-A468-42FB-BDB9-D2155BD3FA64}" srcOrd="0" destOrd="0" parTransId="{BEB36BD2-D0A0-4055-BA84-65780860A2ED}" sibTransId="{0BA400A7-0ECB-46DB-A0C8-0CAF6F84638C}"/>
    <dgm:cxn modelId="{14900500-AAE8-40C9-A5A2-2FD66412EC92}" type="presOf" srcId="{511C9BF2-A468-42FB-BDB9-D2155BD3FA64}" destId="{C5688017-B64F-46ED-B555-B58DF7B660E8}" srcOrd="0" destOrd="0" presId="urn:microsoft.com/office/officeart/2005/8/layout/vList2"/>
    <dgm:cxn modelId="{62D0E7F9-EC92-41A9-88E4-F34AF6611208}" type="presParOf" srcId="{3CD501DA-CA8C-4858-96FD-D3C41562BBAC}" destId="{C5688017-B64F-46ED-B555-B58DF7B660E8}" srcOrd="0"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ABF6DA4D-9AE4-490B-8B2F-43BF8299D13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511C9BF2-A468-42FB-BDB9-D2155BD3FA64}">
      <dgm:prSet custT="1"/>
      <dgm:spPr>
        <a:solidFill>
          <a:schemeClr val="accent6">
            <a:lumMod val="75000"/>
          </a:schemeClr>
        </a:solidFill>
      </dgm:spPr>
      <dgm:t>
        <a:bodyPr/>
        <a:lstStyle/>
        <a:p>
          <a:pPr rtl="0"/>
          <a:r>
            <a:rPr lang="en-US" sz="3200" b="1" dirty="0" smtClean="0"/>
            <a:t>Impacts on Hong Kong business</a:t>
          </a:r>
          <a:endParaRPr lang="en-US" sz="4700" dirty="0"/>
        </a:p>
      </dgm:t>
    </dgm:pt>
    <dgm:pt modelId="{BEB36BD2-D0A0-4055-BA84-65780860A2ED}" type="parTrans" cxnId="{D7D9C7EF-2760-4BCF-AFDC-B4FE21C01935}">
      <dgm:prSet/>
      <dgm:spPr/>
      <dgm:t>
        <a:bodyPr/>
        <a:lstStyle/>
        <a:p>
          <a:endParaRPr lang="en-US"/>
        </a:p>
      </dgm:t>
    </dgm:pt>
    <dgm:pt modelId="{0BA400A7-0ECB-46DB-A0C8-0CAF6F84638C}" type="sibTrans" cxnId="{D7D9C7EF-2760-4BCF-AFDC-B4FE21C01935}">
      <dgm:prSet/>
      <dgm:spPr/>
      <dgm:t>
        <a:bodyPr/>
        <a:lstStyle/>
        <a:p>
          <a:endParaRPr lang="en-US"/>
        </a:p>
      </dgm:t>
    </dgm:pt>
    <dgm:pt modelId="{3CD501DA-CA8C-4858-96FD-D3C41562BBAC}" type="pres">
      <dgm:prSet presAssocID="{ABF6DA4D-9AE4-490B-8B2F-43BF8299D13C}" presName="linear" presStyleCnt="0">
        <dgm:presLayoutVars>
          <dgm:animLvl val="lvl"/>
          <dgm:resizeHandles val="exact"/>
        </dgm:presLayoutVars>
      </dgm:prSet>
      <dgm:spPr/>
      <dgm:t>
        <a:bodyPr/>
        <a:lstStyle/>
        <a:p>
          <a:endParaRPr lang="en-US"/>
        </a:p>
      </dgm:t>
    </dgm:pt>
    <dgm:pt modelId="{C5688017-B64F-46ED-B555-B58DF7B660E8}" type="pres">
      <dgm:prSet presAssocID="{511C9BF2-A468-42FB-BDB9-D2155BD3FA64}" presName="parentText" presStyleLbl="node1" presStyleIdx="0" presStyleCnt="1">
        <dgm:presLayoutVars>
          <dgm:chMax val="0"/>
          <dgm:bulletEnabled val="1"/>
        </dgm:presLayoutVars>
      </dgm:prSet>
      <dgm:spPr/>
      <dgm:t>
        <a:bodyPr/>
        <a:lstStyle/>
        <a:p>
          <a:endParaRPr lang="en-US"/>
        </a:p>
      </dgm:t>
    </dgm:pt>
  </dgm:ptLst>
  <dgm:cxnLst>
    <dgm:cxn modelId="{D4B3EA38-F502-41A0-8CD5-57F35CB9AD51}" type="presOf" srcId="{511C9BF2-A468-42FB-BDB9-D2155BD3FA64}" destId="{C5688017-B64F-46ED-B555-B58DF7B660E8}" srcOrd="0" destOrd="0" presId="urn:microsoft.com/office/officeart/2005/8/layout/vList2"/>
    <dgm:cxn modelId="{D7D9C7EF-2760-4BCF-AFDC-B4FE21C01935}" srcId="{ABF6DA4D-9AE4-490B-8B2F-43BF8299D13C}" destId="{511C9BF2-A468-42FB-BDB9-D2155BD3FA64}" srcOrd="0" destOrd="0" parTransId="{BEB36BD2-D0A0-4055-BA84-65780860A2ED}" sibTransId="{0BA400A7-0ECB-46DB-A0C8-0CAF6F84638C}"/>
    <dgm:cxn modelId="{4D855F8E-BC93-46FB-8E5C-8D03181D0A7C}" type="presOf" srcId="{ABF6DA4D-9AE4-490B-8B2F-43BF8299D13C}" destId="{3CD501DA-CA8C-4858-96FD-D3C41562BBAC}" srcOrd="0" destOrd="0" presId="urn:microsoft.com/office/officeart/2005/8/layout/vList2"/>
    <dgm:cxn modelId="{C15A712A-4CE7-40F9-946B-31ABE49C4DC8}" type="presParOf" srcId="{3CD501DA-CA8C-4858-96FD-D3C41562BBAC}" destId="{C5688017-B64F-46ED-B555-B58DF7B660E8}"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ABF6DA4D-9AE4-490B-8B2F-43BF8299D13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511C9BF2-A468-42FB-BDB9-D2155BD3FA64}">
      <dgm:prSet custT="1"/>
      <dgm:spPr>
        <a:solidFill>
          <a:schemeClr val="accent6">
            <a:lumMod val="75000"/>
          </a:schemeClr>
        </a:solidFill>
      </dgm:spPr>
      <dgm:t>
        <a:bodyPr/>
        <a:lstStyle/>
        <a:p>
          <a:pPr rtl="0"/>
          <a:r>
            <a:rPr lang="en-US" sz="3200" b="1" dirty="0" smtClean="0"/>
            <a:t>Impacts on Hong Kong business</a:t>
          </a:r>
          <a:endParaRPr lang="en-US" sz="4700" dirty="0"/>
        </a:p>
      </dgm:t>
    </dgm:pt>
    <dgm:pt modelId="{BEB36BD2-D0A0-4055-BA84-65780860A2ED}" type="parTrans" cxnId="{D7D9C7EF-2760-4BCF-AFDC-B4FE21C01935}">
      <dgm:prSet/>
      <dgm:spPr/>
      <dgm:t>
        <a:bodyPr/>
        <a:lstStyle/>
        <a:p>
          <a:endParaRPr lang="en-US"/>
        </a:p>
      </dgm:t>
    </dgm:pt>
    <dgm:pt modelId="{0BA400A7-0ECB-46DB-A0C8-0CAF6F84638C}" type="sibTrans" cxnId="{D7D9C7EF-2760-4BCF-AFDC-B4FE21C01935}">
      <dgm:prSet/>
      <dgm:spPr/>
      <dgm:t>
        <a:bodyPr/>
        <a:lstStyle/>
        <a:p>
          <a:endParaRPr lang="en-US"/>
        </a:p>
      </dgm:t>
    </dgm:pt>
    <dgm:pt modelId="{3CD501DA-CA8C-4858-96FD-D3C41562BBAC}" type="pres">
      <dgm:prSet presAssocID="{ABF6DA4D-9AE4-490B-8B2F-43BF8299D13C}" presName="linear" presStyleCnt="0">
        <dgm:presLayoutVars>
          <dgm:animLvl val="lvl"/>
          <dgm:resizeHandles val="exact"/>
        </dgm:presLayoutVars>
      </dgm:prSet>
      <dgm:spPr/>
      <dgm:t>
        <a:bodyPr/>
        <a:lstStyle/>
        <a:p>
          <a:endParaRPr lang="en-US"/>
        </a:p>
      </dgm:t>
    </dgm:pt>
    <dgm:pt modelId="{C5688017-B64F-46ED-B555-B58DF7B660E8}" type="pres">
      <dgm:prSet presAssocID="{511C9BF2-A468-42FB-BDB9-D2155BD3FA64}" presName="parentText" presStyleLbl="node1" presStyleIdx="0" presStyleCnt="1">
        <dgm:presLayoutVars>
          <dgm:chMax val="0"/>
          <dgm:bulletEnabled val="1"/>
        </dgm:presLayoutVars>
      </dgm:prSet>
      <dgm:spPr/>
      <dgm:t>
        <a:bodyPr/>
        <a:lstStyle/>
        <a:p>
          <a:endParaRPr lang="en-US"/>
        </a:p>
      </dgm:t>
    </dgm:pt>
  </dgm:ptLst>
  <dgm:cxnLst>
    <dgm:cxn modelId="{D7D9C7EF-2760-4BCF-AFDC-B4FE21C01935}" srcId="{ABF6DA4D-9AE4-490B-8B2F-43BF8299D13C}" destId="{511C9BF2-A468-42FB-BDB9-D2155BD3FA64}" srcOrd="0" destOrd="0" parTransId="{BEB36BD2-D0A0-4055-BA84-65780860A2ED}" sibTransId="{0BA400A7-0ECB-46DB-A0C8-0CAF6F84638C}"/>
    <dgm:cxn modelId="{B50390D7-85E5-47A7-BDF9-20E92BCB92DD}" type="presOf" srcId="{ABF6DA4D-9AE4-490B-8B2F-43BF8299D13C}" destId="{3CD501DA-CA8C-4858-96FD-D3C41562BBAC}" srcOrd="0" destOrd="0" presId="urn:microsoft.com/office/officeart/2005/8/layout/vList2"/>
    <dgm:cxn modelId="{0CEE4FB6-0B71-411E-8210-25B5351BD7BF}" type="presOf" srcId="{511C9BF2-A468-42FB-BDB9-D2155BD3FA64}" destId="{C5688017-B64F-46ED-B555-B58DF7B660E8}" srcOrd="0" destOrd="0" presId="urn:microsoft.com/office/officeart/2005/8/layout/vList2"/>
    <dgm:cxn modelId="{D5920067-42DD-49AE-B51E-B36BB5F9CC3A}" type="presParOf" srcId="{3CD501DA-CA8C-4858-96FD-D3C41562BBAC}" destId="{C5688017-B64F-46ED-B555-B58DF7B660E8}"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A37E954D-32A5-428A-AFC9-35F5FAD1A1E7}"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2F6FCCF1-F221-43D7-9BB1-FB895A69C600}">
      <dgm:prSet custT="1"/>
      <dgm:spPr/>
      <dgm:t>
        <a:bodyPr/>
        <a:lstStyle/>
        <a:p>
          <a:pPr algn="ctr" rtl="0"/>
          <a:r>
            <a:rPr lang="en-US" sz="4000" dirty="0" smtClean="0"/>
            <a:t>END</a:t>
          </a:r>
          <a:endParaRPr lang="en-US" sz="4000" dirty="0"/>
        </a:p>
      </dgm:t>
    </dgm:pt>
    <dgm:pt modelId="{923976E5-41FA-44A0-AE27-11C57D609767}" type="parTrans" cxnId="{4398139E-F42E-48B0-88D7-33AB5D2DDA33}">
      <dgm:prSet/>
      <dgm:spPr/>
      <dgm:t>
        <a:bodyPr/>
        <a:lstStyle/>
        <a:p>
          <a:endParaRPr lang="en-US"/>
        </a:p>
      </dgm:t>
    </dgm:pt>
    <dgm:pt modelId="{AEAC9B41-9B7B-4963-9592-80AA00A89E84}" type="sibTrans" cxnId="{4398139E-F42E-48B0-88D7-33AB5D2DDA33}">
      <dgm:prSet/>
      <dgm:spPr/>
      <dgm:t>
        <a:bodyPr/>
        <a:lstStyle/>
        <a:p>
          <a:endParaRPr lang="en-US"/>
        </a:p>
      </dgm:t>
    </dgm:pt>
    <dgm:pt modelId="{C29280FB-91AE-41F8-A7F5-2FE251AA8B70}" type="pres">
      <dgm:prSet presAssocID="{A37E954D-32A5-428A-AFC9-35F5FAD1A1E7}" presName="linear" presStyleCnt="0">
        <dgm:presLayoutVars>
          <dgm:animLvl val="lvl"/>
          <dgm:resizeHandles val="exact"/>
        </dgm:presLayoutVars>
      </dgm:prSet>
      <dgm:spPr/>
      <dgm:t>
        <a:bodyPr/>
        <a:lstStyle/>
        <a:p>
          <a:endParaRPr lang="zh-HK" altLang="en-US"/>
        </a:p>
      </dgm:t>
    </dgm:pt>
    <dgm:pt modelId="{65EF8FA6-6241-417F-928B-CBB8A0C2F549}" type="pres">
      <dgm:prSet presAssocID="{2F6FCCF1-F221-43D7-9BB1-FB895A69C600}" presName="parentText" presStyleLbl="node1" presStyleIdx="0" presStyleCnt="1" custLinFactNeighborX="926" custLinFactNeighborY="-54568">
        <dgm:presLayoutVars>
          <dgm:chMax val="0"/>
          <dgm:bulletEnabled val="1"/>
        </dgm:presLayoutVars>
      </dgm:prSet>
      <dgm:spPr/>
      <dgm:t>
        <a:bodyPr/>
        <a:lstStyle/>
        <a:p>
          <a:endParaRPr lang="zh-HK" altLang="en-US"/>
        </a:p>
      </dgm:t>
    </dgm:pt>
  </dgm:ptLst>
  <dgm:cxnLst>
    <dgm:cxn modelId="{26417D6D-3B03-47C0-921E-51859D93B08C}" type="presOf" srcId="{A37E954D-32A5-428A-AFC9-35F5FAD1A1E7}" destId="{C29280FB-91AE-41F8-A7F5-2FE251AA8B70}" srcOrd="0" destOrd="0" presId="urn:microsoft.com/office/officeart/2005/8/layout/vList2"/>
    <dgm:cxn modelId="{4398139E-F42E-48B0-88D7-33AB5D2DDA33}" srcId="{A37E954D-32A5-428A-AFC9-35F5FAD1A1E7}" destId="{2F6FCCF1-F221-43D7-9BB1-FB895A69C600}" srcOrd="0" destOrd="0" parTransId="{923976E5-41FA-44A0-AE27-11C57D609767}" sibTransId="{AEAC9B41-9B7B-4963-9592-80AA00A89E84}"/>
    <dgm:cxn modelId="{5CB15DBD-D93B-4FA6-BEC7-536F109A65DD}" type="presOf" srcId="{2F6FCCF1-F221-43D7-9BB1-FB895A69C600}" destId="{65EF8FA6-6241-417F-928B-CBB8A0C2F549}" srcOrd="0" destOrd="0" presId="urn:microsoft.com/office/officeart/2005/8/layout/vList2"/>
    <dgm:cxn modelId="{C5BC28E1-0865-4290-9619-55F650183097}" type="presParOf" srcId="{C29280FB-91AE-41F8-A7F5-2FE251AA8B70}" destId="{65EF8FA6-6241-417F-928B-CBB8A0C2F549}"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57D761A-0E19-44BE-8C89-522E8BA2D77A}" type="doc">
      <dgm:prSet loTypeId="urn:microsoft.com/office/officeart/2005/8/layout/vList2" loCatId="list" qsTypeId="urn:microsoft.com/office/officeart/2005/8/quickstyle/simple1" qsCatId="simple" csTypeId="urn:microsoft.com/office/officeart/2005/8/colors/accent2_1" csCatId="accent2" phldr="1"/>
      <dgm:spPr/>
      <dgm:t>
        <a:bodyPr/>
        <a:lstStyle/>
        <a:p>
          <a:endParaRPr lang="en-US"/>
        </a:p>
      </dgm:t>
    </dgm:pt>
    <dgm:pt modelId="{EBC8097F-4979-40AF-8414-881D7F6AC587}">
      <dgm:prSet custT="1"/>
      <dgm:spPr/>
      <dgm:t>
        <a:bodyPr/>
        <a:lstStyle/>
        <a:p>
          <a:pPr rtl="0"/>
          <a:r>
            <a:rPr lang="en-US" sz="2800" b="1" dirty="0" smtClean="0"/>
            <a:t>Globalization</a:t>
          </a:r>
          <a:endParaRPr lang="en-US" sz="2800" b="1" dirty="0"/>
        </a:p>
      </dgm:t>
    </dgm:pt>
    <dgm:pt modelId="{9CABCF93-257E-460D-A67B-D8F1B54FE60E}" type="parTrans" cxnId="{06700B29-F85C-47E2-AC46-2B4D5A8E51AD}">
      <dgm:prSet/>
      <dgm:spPr/>
      <dgm:t>
        <a:bodyPr/>
        <a:lstStyle/>
        <a:p>
          <a:endParaRPr lang="en-US"/>
        </a:p>
      </dgm:t>
    </dgm:pt>
    <dgm:pt modelId="{7B27EEA0-021E-453B-95EB-DBDF5B55FC7A}" type="sibTrans" cxnId="{06700B29-F85C-47E2-AC46-2B4D5A8E51AD}">
      <dgm:prSet/>
      <dgm:spPr/>
      <dgm:t>
        <a:bodyPr/>
        <a:lstStyle/>
        <a:p>
          <a:endParaRPr lang="en-US"/>
        </a:p>
      </dgm:t>
    </dgm:pt>
    <dgm:pt modelId="{4F7E3F9D-219C-41A8-A490-2571D8798ECC}">
      <dgm:prSet custT="1"/>
      <dgm:spPr/>
      <dgm:t>
        <a:bodyPr/>
        <a:lstStyle/>
        <a:p>
          <a:pPr rtl="0"/>
          <a:r>
            <a:rPr lang="en-US" sz="2800" b="1" dirty="0" smtClean="0"/>
            <a:t>Impact on Hong Kong Business</a:t>
          </a:r>
          <a:endParaRPr lang="en-US" sz="2800" b="1" dirty="0"/>
        </a:p>
      </dgm:t>
    </dgm:pt>
    <dgm:pt modelId="{83CD1E72-CAAE-49E3-9A2D-1BC19CEE1A1C}" type="parTrans" cxnId="{8013390B-C112-4B51-9AB9-A98860AD8965}">
      <dgm:prSet/>
      <dgm:spPr/>
      <dgm:t>
        <a:bodyPr/>
        <a:lstStyle/>
        <a:p>
          <a:endParaRPr lang="en-US"/>
        </a:p>
      </dgm:t>
    </dgm:pt>
    <dgm:pt modelId="{B5063074-043F-44E3-B8C2-1F63C8CFEE67}" type="sibTrans" cxnId="{8013390B-C112-4B51-9AB9-A98860AD8965}">
      <dgm:prSet/>
      <dgm:spPr/>
      <dgm:t>
        <a:bodyPr/>
        <a:lstStyle/>
        <a:p>
          <a:endParaRPr lang="en-US"/>
        </a:p>
      </dgm:t>
    </dgm:pt>
    <dgm:pt modelId="{6D52FB03-6CD4-43EE-AF09-F5D7D051DB3F}">
      <dgm:prSet custT="1"/>
      <dgm:spPr/>
      <dgm:t>
        <a:bodyPr/>
        <a:lstStyle/>
        <a:p>
          <a:pPr rtl="0"/>
          <a:r>
            <a:rPr lang="en-US" sz="2800" b="1" dirty="0" smtClean="0"/>
            <a:t>Ways for Going Global</a:t>
          </a:r>
          <a:endParaRPr lang="en-US" sz="2800" b="1" dirty="0"/>
        </a:p>
      </dgm:t>
    </dgm:pt>
    <dgm:pt modelId="{4F10F795-307B-4DED-B90B-B9C3195F5C69}" type="parTrans" cxnId="{BE9CEA77-AF9D-48BA-888B-03D6D8EA6A31}">
      <dgm:prSet/>
      <dgm:spPr/>
      <dgm:t>
        <a:bodyPr/>
        <a:lstStyle/>
        <a:p>
          <a:endParaRPr lang="en-US"/>
        </a:p>
      </dgm:t>
    </dgm:pt>
    <dgm:pt modelId="{1861E8D5-8726-4A51-A486-070E5B14F664}" type="sibTrans" cxnId="{BE9CEA77-AF9D-48BA-888B-03D6D8EA6A31}">
      <dgm:prSet/>
      <dgm:spPr/>
      <dgm:t>
        <a:bodyPr/>
        <a:lstStyle/>
        <a:p>
          <a:endParaRPr lang="en-US"/>
        </a:p>
      </dgm:t>
    </dgm:pt>
    <dgm:pt modelId="{DED1FC69-26EA-437C-980F-A8C9EFE4A7BB}">
      <dgm:prSet custT="1"/>
      <dgm:spPr/>
      <dgm:t>
        <a:bodyPr/>
        <a:lstStyle/>
        <a:p>
          <a:pPr rtl="0"/>
          <a:r>
            <a:rPr lang="en-US" sz="2800" b="1" dirty="0" smtClean="0"/>
            <a:t>Reasons for Going Global</a:t>
          </a:r>
          <a:endParaRPr lang="en-US" sz="2800" b="1" dirty="0"/>
        </a:p>
      </dgm:t>
    </dgm:pt>
    <dgm:pt modelId="{909119A3-274E-458F-B30C-9336D97492A6}" type="parTrans" cxnId="{30E4858D-2C50-44D4-B1F7-6EAEEC468B4C}">
      <dgm:prSet/>
      <dgm:spPr/>
      <dgm:t>
        <a:bodyPr/>
        <a:lstStyle/>
        <a:p>
          <a:endParaRPr lang="en-US"/>
        </a:p>
      </dgm:t>
    </dgm:pt>
    <dgm:pt modelId="{1FE6445D-DD92-4034-8CA7-51D5E07D8DD5}" type="sibTrans" cxnId="{30E4858D-2C50-44D4-B1F7-6EAEEC468B4C}">
      <dgm:prSet/>
      <dgm:spPr/>
      <dgm:t>
        <a:bodyPr/>
        <a:lstStyle/>
        <a:p>
          <a:endParaRPr lang="en-US"/>
        </a:p>
      </dgm:t>
    </dgm:pt>
    <dgm:pt modelId="{4594C113-94D4-4D4B-B041-8C2E5D7C5295}" type="pres">
      <dgm:prSet presAssocID="{257D761A-0E19-44BE-8C89-522E8BA2D77A}" presName="linear" presStyleCnt="0">
        <dgm:presLayoutVars>
          <dgm:animLvl val="lvl"/>
          <dgm:resizeHandles val="exact"/>
        </dgm:presLayoutVars>
      </dgm:prSet>
      <dgm:spPr/>
      <dgm:t>
        <a:bodyPr/>
        <a:lstStyle/>
        <a:p>
          <a:endParaRPr lang="en-US"/>
        </a:p>
      </dgm:t>
    </dgm:pt>
    <dgm:pt modelId="{72BBCF1F-5128-4552-B9CB-0E70F6C01A1B}" type="pres">
      <dgm:prSet presAssocID="{EBC8097F-4979-40AF-8414-881D7F6AC587}" presName="parentText" presStyleLbl="node1" presStyleIdx="0" presStyleCnt="4">
        <dgm:presLayoutVars>
          <dgm:chMax val="0"/>
          <dgm:bulletEnabled val="1"/>
        </dgm:presLayoutVars>
      </dgm:prSet>
      <dgm:spPr/>
      <dgm:t>
        <a:bodyPr/>
        <a:lstStyle/>
        <a:p>
          <a:endParaRPr lang="en-US"/>
        </a:p>
      </dgm:t>
    </dgm:pt>
    <dgm:pt modelId="{826038F6-1533-42B1-9EBC-73C7622DC647}" type="pres">
      <dgm:prSet presAssocID="{7B27EEA0-021E-453B-95EB-DBDF5B55FC7A}" presName="spacer" presStyleCnt="0"/>
      <dgm:spPr/>
    </dgm:pt>
    <dgm:pt modelId="{21FF38B0-851D-40D7-AE18-D3DE666ACA66}" type="pres">
      <dgm:prSet presAssocID="{DED1FC69-26EA-437C-980F-A8C9EFE4A7BB}" presName="parentText" presStyleLbl="node1" presStyleIdx="1" presStyleCnt="4">
        <dgm:presLayoutVars>
          <dgm:chMax val="0"/>
          <dgm:bulletEnabled val="1"/>
        </dgm:presLayoutVars>
      </dgm:prSet>
      <dgm:spPr/>
      <dgm:t>
        <a:bodyPr/>
        <a:lstStyle/>
        <a:p>
          <a:endParaRPr lang="en-US"/>
        </a:p>
      </dgm:t>
    </dgm:pt>
    <dgm:pt modelId="{B904E45C-90C5-4470-9CD7-F0886EB3E46A}" type="pres">
      <dgm:prSet presAssocID="{1FE6445D-DD92-4034-8CA7-51D5E07D8DD5}" presName="spacer" presStyleCnt="0"/>
      <dgm:spPr/>
    </dgm:pt>
    <dgm:pt modelId="{5CB449FD-8042-4DBC-A58D-E88154292DB7}" type="pres">
      <dgm:prSet presAssocID="{6D52FB03-6CD4-43EE-AF09-F5D7D051DB3F}" presName="parentText" presStyleLbl="node1" presStyleIdx="2" presStyleCnt="4">
        <dgm:presLayoutVars>
          <dgm:chMax val="0"/>
          <dgm:bulletEnabled val="1"/>
        </dgm:presLayoutVars>
      </dgm:prSet>
      <dgm:spPr/>
      <dgm:t>
        <a:bodyPr/>
        <a:lstStyle/>
        <a:p>
          <a:endParaRPr lang="en-US"/>
        </a:p>
      </dgm:t>
    </dgm:pt>
    <dgm:pt modelId="{16F0F97E-D234-4138-9257-4E3AB91B5AEF}" type="pres">
      <dgm:prSet presAssocID="{1861E8D5-8726-4A51-A486-070E5B14F664}" presName="spacer" presStyleCnt="0"/>
      <dgm:spPr/>
    </dgm:pt>
    <dgm:pt modelId="{2DD9A07B-F46A-4FB3-97C0-23B24BE25E2B}" type="pres">
      <dgm:prSet presAssocID="{4F7E3F9D-219C-41A8-A490-2571D8798ECC}" presName="parentText" presStyleLbl="node1" presStyleIdx="3" presStyleCnt="4">
        <dgm:presLayoutVars>
          <dgm:chMax val="0"/>
          <dgm:bulletEnabled val="1"/>
        </dgm:presLayoutVars>
      </dgm:prSet>
      <dgm:spPr/>
      <dgm:t>
        <a:bodyPr/>
        <a:lstStyle/>
        <a:p>
          <a:endParaRPr lang="en-US"/>
        </a:p>
      </dgm:t>
    </dgm:pt>
  </dgm:ptLst>
  <dgm:cxnLst>
    <dgm:cxn modelId="{BE9CEA77-AF9D-48BA-888B-03D6D8EA6A31}" srcId="{257D761A-0E19-44BE-8C89-522E8BA2D77A}" destId="{6D52FB03-6CD4-43EE-AF09-F5D7D051DB3F}" srcOrd="2" destOrd="0" parTransId="{4F10F795-307B-4DED-B90B-B9C3195F5C69}" sibTransId="{1861E8D5-8726-4A51-A486-070E5B14F664}"/>
    <dgm:cxn modelId="{90D12085-37E0-4781-A19A-3929C159B800}" type="presOf" srcId="{EBC8097F-4979-40AF-8414-881D7F6AC587}" destId="{72BBCF1F-5128-4552-B9CB-0E70F6C01A1B}" srcOrd="0" destOrd="0" presId="urn:microsoft.com/office/officeart/2005/8/layout/vList2"/>
    <dgm:cxn modelId="{B7D0EBFF-4A9F-4FCC-A5D1-9B5D83905666}" type="presOf" srcId="{6D52FB03-6CD4-43EE-AF09-F5D7D051DB3F}" destId="{5CB449FD-8042-4DBC-A58D-E88154292DB7}" srcOrd="0" destOrd="0" presId="urn:microsoft.com/office/officeart/2005/8/layout/vList2"/>
    <dgm:cxn modelId="{30E4858D-2C50-44D4-B1F7-6EAEEC468B4C}" srcId="{257D761A-0E19-44BE-8C89-522E8BA2D77A}" destId="{DED1FC69-26EA-437C-980F-A8C9EFE4A7BB}" srcOrd="1" destOrd="0" parTransId="{909119A3-274E-458F-B30C-9336D97492A6}" sibTransId="{1FE6445D-DD92-4034-8CA7-51D5E07D8DD5}"/>
    <dgm:cxn modelId="{09D8CE43-7902-4F0A-BA3B-2472EEFF5793}" type="presOf" srcId="{DED1FC69-26EA-437C-980F-A8C9EFE4A7BB}" destId="{21FF38B0-851D-40D7-AE18-D3DE666ACA66}" srcOrd="0" destOrd="0" presId="urn:microsoft.com/office/officeart/2005/8/layout/vList2"/>
    <dgm:cxn modelId="{DF65AB14-B5EA-4FD5-9AEE-132EE4ECD774}" type="presOf" srcId="{4F7E3F9D-219C-41A8-A490-2571D8798ECC}" destId="{2DD9A07B-F46A-4FB3-97C0-23B24BE25E2B}" srcOrd="0" destOrd="0" presId="urn:microsoft.com/office/officeart/2005/8/layout/vList2"/>
    <dgm:cxn modelId="{8013390B-C112-4B51-9AB9-A98860AD8965}" srcId="{257D761A-0E19-44BE-8C89-522E8BA2D77A}" destId="{4F7E3F9D-219C-41A8-A490-2571D8798ECC}" srcOrd="3" destOrd="0" parTransId="{83CD1E72-CAAE-49E3-9A2D-1BC19CEE1A1C}" sibTransId="{B5063074-043F-44E3-B8C2-1F63C8CFEE67}"/>
    <dgm:cxn modelId="{06700B29-F85C-47E2-AC46-2B4D5A8E51AD}" srcId="{257D761A-0E19-44BE-8C89-522E8BA2D77A}" destId="{EBC8097F-4979-40AF-8414-881D7F6AC587}" srcOrd="0" destOrd="0" parTransId="{9CABCF93-257E-460D-A67B-D8F1B54FE60E}" sibTransId="{7B27EEA0-021E-453B-95EB-DBDF5B55FC7A}"/>
    <dgm:cxn modelId="{775FA6CE-3B3E-4DBD-9777-7C7BE6979F31}" type="presOf" srcId="{257D761A-0E19-44BE-8C89-522E8BA2D77A}" destId="{4594C113-94D4-4D4B-B041-8C2E5D7C5295}" srcOrd="0" destOrd="0" presId="urn:microsoft.com/office/officeart/2005/8/layout/vList2"/>
    <dgm:cxn modelId="{906AD120-6FB4-40B2-BAF5-A19B28984069}" type="presParOf" srcId="{4594C113-94D4-4D4B-B041-8C2E5D7C5295}" destId="{72BBCF1F-5128-4552-B9CB-0E70F6C01A1B}" srcOrd="0" destOrd="0" presId="urn:microsoft.com/office/officeart/2005/8/layout/vList2"/>
    <dgm:cxn modelId="{5C3C5A9B-C5F4-4F62-BF61-E6EFDD2B8B3F}" type="presParOf" srcId="{4594C113-94D4-4D4B-B041-8C2E5D7C5295}" destId="{826038F6-1533-42B1-9EBC-73C7622DC647}" srcOrd="1" destOrd="0" presId="urn:microsoft.com/office/officeart/2005/8/layout/vList2"/>
    <dgm:cxn modelId="{F3E172F3-C6DB-4189-B42B-13233BDECC85}" type="presParOf" srcId="{4594C113-94D4-4D4B-B041-8C2E5D7C5295}" destId="{21FF38B0-851D-40D7-AE18-D3DE666ACA66}" srcOrd="2" destOrd="0" presId="urn:microsoft.com/office/officeart/2005/8/layout/vList2"/>
    <dgm:cxn modelId="{6A1D30DB-7B0E-4F77-8E4F-5697584C8BCE}" type="presParOf" srcId="{4594C113-94D4-4D4B-B041-8C2E5D7C5295}" destId="{B904E45C-90C5-4470-9CD7-F0886EB3E46A}" srcOrd="3" destOrd="0" presId="urn:microsoft.com/office/officeart/2005/8/layout/vList2"/>
    <dgm:cxn modelId="{E4702C36-800E-4D84-95A4-D8C4E92F47D9}" type="presParOf" srcId="{4594C113-94D4-4D4B-B041-8C2E5D7C5295}" destId="{5CB449FD-8042-4DBC-A58D-E88154292DB7}" srcOrd="4" destOrd="0" presId="urn:microsoft.com/office/officeart/2005/8/layout/vList2"/>
    <dgm:cxn modelId="{A91244E7-851C-457D-8F7F-5181022EEE85}" type="presParOf" srcId="{4594C113-94D4-4D4B-B041-8C2E5D7C5295}" destId="{16F0F97E-D234-4138-9257-4E3AB91B5AEF}" srcOrd="5" destOrd="0" presId="urn:microsoft.com/office/officeart/2005/8/layout/vList2"/>
    <dgm:cxn modelId="{1E90F5F2-4087-40C2-BFBE-ACD6D37FB867}" type="presParOf" srcId="{4594C113-94D4-4D4B-B041-8C2E5D7C5295}" destId="{2DD9A07B-F46A-4FB3-97C0-23B24BE25E2B}" srcOrd="6"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BF6DA4D-9AE4-490B-8B2F-43BF8299D13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511C9BF2-A468-42FB-BDB9-D2155BD3FA64}">
      <dgm:prSet custT="1"/>
      <dgm:spPr>
        <a:solidFill>
          <a:schemeClr val="accent6">
            <a:lumMod val="75000"/>
          </a:schemeClr>
        </a:solidFill>
      </dgm:spPr>
      <dgm:t>
        <a:bodyPr/>
        <a:lstStyle/>
        <a:p>
          <a:pPr rtl="0"/>
          <a:r>
            <a:rPr lang="en-US" sz="3200" b="1" dirty="0" smtClean="0"/>
            <a:t>Globalization</a:t>
          </a:r>
          <a:r>
            <a:rPr lang="en-US" sz="4700" dirty="0" smtClean="0"/>
            <a:t> </a:t>
          </a:r>
          <a:endParaRPr lang="en-US" sz="4700" dirty="0"/>
        </a:p>
      </dgm:t>
    </dgm:pt>
    <dgm:pt modelId="{BEB36BD2-D0A0-4055-BA84-65780860A2ED}" type="parTrans" cxnId="{D7D9C7EF-2760-4BCF-AFDC-B4FE21C01935}">
      <dgm:prSet/>
      <dgm:spPr/>
      <dgm:t>
        <a:bodyPr/>
        <a:lstStyle/>
        <a:p>
          <a:endParaRPr lang="en-US"/>
        </a:p>
      </dgm:t>
    </dgm:pt>
    <dgm:pt modelId="{0BA400A7-0ECB-46DB-A0C8-0CAF6F84638C}" type="sibTrans" cxnId="{D7D9C7EF-2760-4BCF-AFDC-B4FE21C01935}">
      <dgm:prSet/>
      <dgm:spPr/>
      <dgm:t>
        <a:bodyPr/>
        <a:lstStyle/>
        <a:p>
          <a:endParaRPr lang="en-US"/>
        </a:p>
      </dgm:t>
    </dgm:pt>
    <dgm:pt modelId="{3CD501DA-CA8C-4858-96FD-D3C41562BBAC}" type="pres">
      <dgm:prSet presAssocID="{ABF6DA4D-9AE4-490B-8B2F-43BF8299D13C}" presName="linear" presStyleCnt="0">
        <dgm:presLayoutVars>
          <dgm:animLvl val="lvl"/>
          <dgm:resizeHandles val="exact"/>
        </dgm:presLayoutVars>
      </dgm:prSet>
      <dgm:spPr/>
      <dgm:t>
        <a:bodyPr/>
        <a:lstStyle/>
        <a:p>
          <a:endParaRPr lang="en-US"/>
        </a:p>
      </dgm:t>
    </dgm:pt>
    <dgm:pt modelId="{C5688017-B64F-46ED-B555-B58DF7B660E8}" type="pres">
      <dgm:prSet presAssocID="{511C9BF2-A468-42FB-BDB9-D2155BD3FA64}" presName="parentText" presStyleLbl="node1" presStyleIdx="0" presStyleCnt="1">
        <dgm:presLayoutVars>
          <dgm:chMax val="0"/>
          <dgm:bulletEnabled val="1"/>
        </dgm:presLayoutVars>
      </dgm:prSet>
      <dgm:spPr/>
      <dgm:t>
        <a:bodyPr/>
        <a:lstStyle/>
        <a:p>
          <a:endParaRPr lang="en-US"/>
        </a:p>
      </dgm:t>
    </dgm:pt>
  </dgm:ptLst>
  <dgm:cxnLst>
    <dgm:cxn modelId="{37024F75-AE0C-4957-9954-1AF55A66DEA8}" type="presOf" srcId="{ABF6DA4D-9AE4-490B-8B2F-43BF8299D13C}" destId="{3CD501DA-CA8C-4858-96FD-D3C41562BBAC}" srcOrd="0" destOrd="0" presId="urn:microsoft.com/office/officeart/2005/8/layout/vList2"/>
    <dgm:cxn modelId="{D7D9C7EF-2760-4BCF-AFDC-B4FE21C01935}" srcId="{ABF6DA4D-9AE4-490B-8B2F-43BF8299D13C}" destId="{511C9BF2-A468-42FB-BDB9-D2155BD3FA64}" srcOrd="0" destOrd="0" parTransId="{BEB36BD2-D0A0-4055-BA84-65780860A2ED}" sibTransId="{0BA400A7-0ECB-46DB-A0C8-0CAF6F84638C}"/>
    <dgm:cxn modelId="{FEF9BDB9-0BDD-4B5E-BDF2-7945312F8A47}" type="presOf" srcId="{511C9BF2-A468-42FB-BDB9-D2155BD3FA64}" destId="{C5688017-B64F-46ED-B555-B58DF7B660E8}" srcOrd="0" destOrd="0" presId="urn:microsoft.com/office/officeart/2005/8/layout/vList2"/>
    <dgm:cxn modelId="{FF93428A-DC2C-4666-8DA6-D47D27E6FAF1}" type="presParOf" srcId="{3CD501DA-CA8C-4858-96FD-D3C41562BBAC}" destId="{C5688017-B64F-46ED-B555-B58DF7B660E8}"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BF6DA4D-9AE4-490B-8B2F-43BF8299D13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511C9BF2-A468-42FB-BDB9-D2155BD3FA64}">
      <dgm:prSet custT="1"/>
      <dgm:spPr>
        <a:solidFill>
          <a:schemeClr val="accent6">
            <a:lumMod val="75000"/>
          </a:schemeClr>
        </a:solidFill>
      </dgm:spPr>
      <dgm:t>
        <a:bodyPr/>
        <a:lstStyle/>
        <a:p>
          <a:pPr rtl="0"/>
          <a:r>
            <a:rPr lang="en-US" sz="3200" b="1" dirty="0" smtClean="0"/>
            <a:t>Reasons for Going Global</a:t>
          </a:r>
          <a:endParaRPr lang="en-US" sz="4700" dirty="0"/>
        </a:p>
      </dgm:t>
    </dgm:pt>
    <dgm:pt modelId="{BEB36BD2-D0A0-4055-BA84-65780860A2ED}" type="parTrans" cxnId="{D7D9C7EF-2760-4BCF-AFDC-B4FE21C01935}">
      <dgm:prSet/>
      <dgm:spPr/>
      <dgm:t>
        <a:bodyPr/>
        <a:lstStyle/>
        <a:p>
          <a:endParaRPr lang="en-US"/>
        </a:p>
      </dgm:t>
    </dgm:pt>
    <dgm:pt modelId="{0BA400A7-0ECB-46DB-A0C8-0CAF6F84638C}" type="sibTrans" cxnId="{D7D9C7EF-2760-4BCF-AFDC-B4FE21C01935}">
      <dgm:prSet/>
      <dgm:spPr/>
      <dgm:t>
        <a:bodyPr/>
        <a:lstStyle/>
        <a:p>
          <a:endParaRPr lang="en-US"/>
        </a:p>
      </dgm:t>
    </dgm:pt>
    <dgm:pt modelId="{3CD501DA-CA8C-4858-96FD-D3C41562BBAC}" type="pres">
      <dgm:prSet presAssocID="{ABF6DA4D-9AE4-490B-8B2F-43BF8299D13C}" presName="linear" presStyleCnt="0">
        <dgm:presLayoutVars>
          <dgm:animLvl val="lvl"/>
          <dgm:resizeHandles val="exact"/>
        </dgm:presLayoutVars>
      </dgm:prSet>
      <dgm:spPr/>
      <dgm:t>
        <a:bodyPr/>
        <a:lstStyle/>
        <a:p>
          <a:endParaRPr lang="en-US"/>
        </a:p>
      </dgm:t>
    </dgm:pt>
    <dgm:pt modelId="{C5688017-B64F-46ED-B555-B58DF7B660E8}" type="pres">
      <dgm:prSet presAssocID="{511C9BF2-A468-42FB-BDB9-D2155BD3FA64}" presName="parentText" presStyleLbl="node1" presStyleIdx="0" presStyleCnt="1">
        <dgm:presLayoutVars>
          <dgm:chMax val="0"/>
          <dgm:bulletEnabled val="1"/>
        </dgm:presLayoutVars>
      </dgm:prSet>
      <dgm:spPr/>
      <dgm:t>
        <a:bodyPr/>
        <a:lstStyle/>
        <a:p>
          <a:endParaRPr lang="en-US"/>
        </a:p>
      </dgm:t>
    </dgm:pt>
  </dgm:ptLst>
  <dgm:cxnLst>
    <dgm:cxn modelId="{04CCB80F-0080-49F1-94D6-08C43C64C58A}" type="presOf" srcId="{511C9BF2-A468-42FB-BDB9-D2155BD3FA64}" destId="{C5688017-B64F-46ED-B555-B58DF7B660E8}" srcOrd="0" destOrd="0" presId="urn:microsoft.com/office/officeart/2005/8/layout/vList2"/>
    <dgm:cxn modelId="{06E00440-564D-40EE-ABD9-79EED69DC84D}" type="presOf" srcId="{ABF6DA4D-9AE4-490B-8B2F-43BF8299D13C}" destId="{3CD501DA-CA8C-4858-96FD-D3C41562BBAC}" srcOrd="0" destOrd="0" presId="urn:microsoft.com/office/officeart/2005/8/layout/vList2"/>
    <dgm:cxn modelId="{D7D9C7EF-2760-4BCF-AFDC-B4FE21C01935}" srcId="{ABF6DA4D-9AE4-490B-8B2F-43BF8299D13C}" destId="{511C9BF2-A468-42FB-BDB9-D2155BD3FA64}" srcOrd="0" destOrd="0" parTransId="{BEB36BD2-D0A0-4055-BA84-65780860A2ED}" sibTransId="{0BA400A7-0ECB-46DB-A0C8-0CAF6F84638C}"/>
    <dgm:cxn modelId="{B5ABD096-6B94-4730-A958-D0D8AD4D811A}" type="presParOf" srcId="{3CD501DA-CA8C-4858-96FD-D3C41562BBAC}" destId="{C5688017-B64F-46ED-B555-B58DF7B660E8}"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BF6DA4D-9AE4-490B-8B2F-43BF8299D13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511C9BF2-A468-42FB-BDB9-D2155BD3FA64}">
      <dgm:prSet custT="1"/>
      <dgm:spPr>
        <a:solidFill>
          <a:schemeClr val="accent6">
            <a:lumMod val="75000"/>
          </a:schemeClr>
        </a:solidFill>
      </dgm:spPr>
      <dgm:t>
        <a:bodyPr/>
        <a:lstStyle/>
        <a:p>
          <a:pPr rtl="0"/>
          <a:r>
            <a:rPr lang="en-US" sz="3200" b="1" dirty="0" smtClean="0"/>
            <a:t>Globalization</a:t>
          </a:r>
          <a:r>
            <a:rPr lang="en-US" sz="4700" dirty="0" smtClean="0"/>
            <a:t> </a:t>
          </a:r>
          <a:endParaRPr lang="en-US" sz="4700" dirty="0"/>
        </a:p>
      </dgm:t>
    </dgm:pt>
    <dgm:pt modelId="{BEB36BD2-D0A0-4055-BA84-65780860A2ED}" type="parTrans" cxnId="{D7D9C7EF-2760-4BCF-AFDC-B4FE21C01935}">
      <dgm:prSet/>
      <dgm:spPr/>
      <dgm:t>
        <a:bodyPr/>
        <a:lstStyle/>
        <a:p>
          <a:endParaRPr lang="en-US"/>
        </a:p>
      </dgm:t>
    </dgm:pt>
    <dgm:pt modelId="{0BA400A7-0ECB-46DB-A0C8-0CAF6F84638C}" type="sibTrans" cxnId="{D7D9C7EF-2760-4BCF-AFDC-B4FE21C01935}">
      <dgm:prSet/>
      <dgm:spPr/>
      <dgm:t>
        <a:bodyPr/>
        <a:lstStyle/>
        <a:p>
          <a:endParaRPr lang="en-US"/>
        </a:p>
      </dgm:t>
    </dgm:pt>
    <dgm:pt modelId="{3CD501DA-CA8C-4858-96FD-D3C41562BBAC}" type="pres">
      <dgm:prSet presAssocID="{ABF6DA4D-9AE4-490B-8B2F-43BF8299D13C}" presName="linear" presStyleCnt="0">
        <dgm:presLayoutVars>
          <dgm:animLvl val="lvl"/>
          <dgm:resizeHandles val="exact"/>
        </dgm:presLayoutVars>
      </dgm:prSet>
      <dgm:spPr/>
      <dgm:t>
        <a:bodyPr/>
        <a:lstStyle/>
        <a:p>
          <a:endParaRPr lang="en-US"/>
        </a:p>
      </dgm:t>
    </dgm:pt>
    <dgm:pt modelId="{C5688017-B64F-46ED-B555-B58DF7B660E8}" type="pres">
      <dgm:prSet presAssocID="{511C9BF2-A468-42FB-BDB9-D2155BD3FA64}" presName="parentText" presStyleLbl="node1" presStyleIdx="0" presStyleCnt="1">
        <dgm:presLayoutVars>
          <dgm:chMax val="0"/>
          <dgm:bulletEnabled val="1"/>
        </dgm:presLayoutVars>
      </dgm:prSet>
      <dgm:spPr/>
      <dgm:t>
        <a:bodyPr/>
        <a:lstStyle/>
        <a:p>
          <a:endParaRPr lang="en-US"/>
        </a:p>
      </dgm:t>
    </dgm:pt>
  </dgm:ptLst>
  <dgm:cxnLst>
    <dgm:cxn modelId="{9543C6CF-9E87-47D0-BDE7-F47757F6330B}" type="presOf" srcId="{511C9BF2-A468-42FB-BDB9-D2155BD3FA64}" destId="{C5688017-B64F-46ED-B555-B58DF7B660E8}" srcOrd="0" destOrd="0" presId="urn:microsoft.com/office/officeart/2005/8/layout/vList2"/>
    <dgm:cxn modelId="{D7D9C7EF-2760-4BCF-AFDC-B4FE21C01935}" srcId="{ABF6DA4D-9AE4-490B-8B2F-43BF8299D13C}" destId="{511C9BF2-A468-42FB-BDB9-D2155BD3FA64}" srcOrd="0" destOrd="0" parTransId="{BEB36BD2-D0A0-4055-BA84-65780860A2ED}" sibTransId="{0BA400A7-0ECB-46DB-A0C8-0CAF6F84638C}"/>
    <dgm:cxn modelId="{E9546C6D-5273-4BAA-A904-3895D21518F2}" type="presOf" srcId="{ABF6DA4D-9AE4-490B-8B2F-43BF8299D13C}" destId="{3CD501DA-CA8C-4858-96FD-D3C41562BBAC}" srcOrd="0" destOrd="0" presId="urn:microsoft.com/office/officeart/2005/8/layout/vList2"/>
    <dgm:cxn modelId="{AA1531CD-496A-4D99-B363-BA6D306E0559}" type="presParOf" srcId="{3CD501DA-CA8C-4858-96FD-D3C41562BBAC}" destId="{C5688017-B64F-46ED-B555-B58DF7B660E8}"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BF6DA4D-9AE4-490B-8B2F-43BF8299D13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511C9BF2-A468-42FB-BDB9-D2155BD3FA64}">
      <dgm:prSet custT="1"/>
      <dgm:spPr>
        <a:solidFill>
          <a:schemeClr val="accent6">
            <a:lumMod val="75000"/>
          </a:schemeClr>
        </a:solidFill>
      </dgm:spPr>
      <dgm:t>
        <a:bodyPr/>
        <a:lstStyle/>
        <a:p>
          <a:pPr rtl="0"/>
          <a:r>
            <a:rPr lang="en-US" sz="3200" b="1" dirty="0" smtClean="0"/>
            <a:t>Globalization – World's 10 Largest Companies </a:t>
          </a:r>
          <a:r>
            <a:rPr lang="en-US" sz="4700" b="1" dirty="0" smtClean="0"/>
            <a:t> </a:t>
          </a:r>
          <a:endParaRPr lang="en-US" sz="4700" b="1" dirty="0"/>
        </a:p>
      </dgm:t>
    </dgm:pt>
    <dgm:pt modelId="{BEB36BD2-D0A0-4055-BA84-65780860A2ED}" type="parTrans" cxnId="{D7D9C7EF-2760-4BCF-AFDC-B4FE21C01935}">
      <dgm:prSet/>
      <dgm:spPr/>
      <dgm:t>
        <a:bodyPr/>
        <a:lstStyle/>
        <a:p>
          <a:endParaRPr lang="en-US"/>
        </a:p>
      </dgm:t>
    </dgm:pt>
    <dgm:pt modelId="{0BA400A7-0ECB-46DB-A0C8-0CAF6F84638C}" type="sibTrans" cxnId="{D7D9C7EF-2760-4BCF-AFDC-B4FE21C01935}">
      <dgm:prSet/>
      <dgm:spPr/>
      <dgm:t>
        <a:bodyPr/>
        <a:lstStyle/>
        <a:p>
          <a:endParaRPr lang="en-US"/>
        </a:p>
      </dgm:t>
    </dgm:pt>
    <dgm:pt modelId="{3CD501DA-CA8C-4858-96FD-D3C41562BBAC}" type="pres">
      <dgm:prSet presAssocID="{ABF6DA4D-9AE4-490B-8B2F-43BF8299D13C}" presName="linear" presStyleCnt="0">
        <dgm:presLayoutVars>
          <dgm:animLvl val="lvl"/>
          <dgm:resizeHandles val="exact"/>
        </dgm:presLayoutVars>
      </dgm:prSet>
      <dgm:spPr/>
      <dgm:t>
        <a:bodyPr/>
        <a:lstStyle/>
        <a:p>
          <a:endParaRPr lang="en-US"/>
        </a:p>
      </dgm:t>
    </dgm:pt>
    <dgm:pt modelId="{C5688017-B64F-46ED-B555-B58DF7B660E8}" type="pres">
      <dgm:prSet presAssocID="{511C9BF2-A468-42FB-BDB9-D2155BD3FA64}" presName="parentText" presStyleLbl="node1" presStyleIdx="0" presStyleCnt="1">
        <dgm:presLayoutVars>
          <dgm:chMax val="0"/>
          <dgm:bulletEnabled val="1"/>
        </dgm:presLayoutVars>
      </dgm:prSet>
      <dgm:spPr/>
      <dgm:t>
        <a:bodyPr/>
        <a:lstStyle/>
        <a:p>
          <a:endParaRPr lang="en-US"/>
        </a:p>
      </dgm:t>
    </dgm:pt>
  </dgm:ptLst>
  <dgm:cxnLst>
    <dgm:cxn modelId="{7A4217DF-3830-4565-9617-B356176B24B0}" type="presOf" srcId="{ABF6DA4D-9AE4-490B-8B2F-43BF8299D13C}" destId="{3CD501DA-CA8C-4858-96FD-D3C41562BBAC}" srcOrd="0" destOrd="0" presId="urn:microsoft.com/office/officeart/2005/8/layout/vList2"/>
    <dgm:cxn modelId="{D7D9C7EF-2760-4BCF-AFDC-B4FE21C01935}" srcId="{ABF6DA4D-9AE4-490B-8B2F-43BF8299D13C}" destId="{511C9BF2-A468-42FB-BDB9-D2155BD3FA64}" srcOrd="0" destOrd="0" parTransId="{BEB36BD2-D0A0-4055-BA84-65780860A2ED}" sibTransId="{0BA400A7-0ECB-46DB-A0C8-0CAF6F84638C}"/>
    <dgm:cxn modelId="{184B35EC-C477-481C-8185-35AA49932445}" type="presOf" srcId="{511C9BF2-A468-42FB-BDB9-D2155BD3FA64}" destId="{C5688017-B64F-46ED-B555-B58DF7B660E8}" srcOrd="0" destOrd="0" presId="urn:microsoft.com/office/officeart/2005/8/layout/vList2"/>
    <dgm:cxn modelId="{BB391C6D-E87B-4F80-930B-CB135779963F}" type="presParOf" srcId="{3CD501DA-CA8C-4858-96FD-D3C41562BBAC}" destId="{C5688017-B64F-46ED-B555-B58DF7B660E8}"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BF6DA4D-9AE4-490B-8B2F-43BF8299D13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511C9BF2-A468-42FB-BDB9-D2155BD3FA64}">
      <dgm:prSet custT="1"/>
      <dgm:spPr>
        <a:solidFill>
          <a:schemeClr val="accent6">
            <a:lumMod val="75000"/>
          </a:schemeClr>
        </a:solidFill>
      </dgm:spPr>
      <dgm:t>
        <a:bodyPr/>
        <a:lstStyle/>
        <a:p>
          <a:pPr rtl="0"/>
          <a:r>
            <a:rPr lang="en-US" sz="3200" b="1" dirty="0" smtClean="0"/>
            <a:t>Ways for Business to Go Global</a:t>
          </a:r>
          <a:endParaRPr lang="en-US" sz="4700" dirty="0"/>
        </a:p>
      </dgm:t>
    </dgm:pt>
    <dgm:pt modelId="{BEB36BD2-D0A0-4055-BA84-65780860A2ED}" type="parTrans" cxnId="{D7D9C7EF-2760-4BCF-AFDC-B4FE21C01935}">
      <dgm:prSet/>
      <dgm:spPr/>
      <dgm:t>
        <a:bodyPr/>
        <a:lstStyle/>
        <a:p>
          <a:endParaRPr lang="en-US"/>
        </a:p>
      </dgm:t>
    </dgm:pt>
    <dgm:pt modelId="{0BA400A7-0ECB-46DB-A0C8-0CAF6F84638C}" type="sibTrans" cxnId="{D7D9C7EF-2760-4BCF-AFDC-B4FE21C01935}">
      <dgm:prSet/>
      <dgm:spPr/>
      <dgm:t>
        <a:bodyPr/>
        <a:lstStyle/>
        <a:p>
          <a:endParaRPr lang="en-US"/>
        </a:p>
      </dgm:t>
    </dgm:pt>
    <dgm:pt modelId="{3CD501DA-CA8C-4858-96FD-D3C41562BBAC}" type="pres">
      <dgm:prSet presAssocID="{ABF6DA4D-9AE4-490B-8B2F-43BF8299D13C}" presName="linear" presStyleCnt="0">
        <dgm:presLayoutVars>
          <dgm:animLvl val="lvl"/>
          <dgm:resizeHandles val="exact"/>
        </dgm:presLayoutVars>
      </dgm:prSet>
      <dgm:spPr/>
      <dgm:t>
        <a:bodyPr/>
        <a:lstStyle/>
        <a:p>
          <a:endParaRPr lang="en-US"/>
        </a:p>
      </dgm:t>
    </dgm:pt>
    <dgm:pt modelId="{C5688017-B64F-46ED-B555-B58DF7B660E8}" type="pres">
      <dgm:prSet presAssocID="{511C9BF2-A468-42FB-BDB9-D2155BD3FA64}" presName="parentText" presStyleLbl="node1" presStyleIdx="0" presStyleCnt="1">
        <dgm:presLayoutVars>
          <dgm:chMax val="0"/>
          <dgm:bulletEnabled val="1"/>
        </dgm:presLayoutVars>
      </dgm:prSet>
      <dgm:spPr/>
      <dgm:t>
        <a:bodyPr/>
        <a:lstStyle/>
        <a:p>
          <a:endParaRPr lang="en-US"/>
        </a:p>
      </dgm:t>
    </dgm:pt>
  </dgm:ptLst>
  <dgm:cxnLst>
    <dgm:cxn modelId="{76690F44-0906-42FB-939B-D6C6FADD9640}" type="presOf" srcId="{511C9BF2-A468-42FB-BDB9-D2155BD3FA64}" destId="{C5688017-B64F-46ED-B555-B58DF7B660E8}" srcOrd="0" destOrd="0" presId="urn:microsoft.com/office/officeart/2005/8/layout/vList2"/>
    <dgm:cxn modelId="{D7D9C7EF-2760-4BCF-AFDC-B4FE21C01935}" srcId="{ABF6DA4D-9AE4-490B-8B2F-43BF8299D13C}" destId="{511C9BF2-A468-42FB-BDB9-D2155BD3FA64}" srcOrd="0" destOrd="0" parTransId="{BEB36BD2-D0A0-4055-BA84-65780860A2ED}" sibTransId="{0BA400A7-0ECB-46DB-A0C8-0CAF6F84638C}"/>
    <dgm:cxn modelId="{AB8394EA-AA6E-4197-95B6-0CABFAC8A041}" type="presOf" srcId="{ABF6DA4D-9AE4-490B-8B2F-43BF8299D13C}" destId="{3CD501DA-CA8C-4858-96FD-D3C41562BBAC}" srcOrd="0" destOrd="0" presId="urn:microsoft.com/office/officeart/2005/8/layout/vList2"/>
    <dgm:cxn modelId="{212A2482-3B3C-4085-834D-29E87F0A63DB}" type="presParOf" srcId="{3CD501DA-CA8C-4858-96FD-D3C41562BBAC}" destId="{C5688017-B64F-46ED-B555-B58DF7B660E8}"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BF6DA4D-9AE4-490B-8B2F-43BF8299D13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511C9BF2-A468-42FB-BDB9-D2155BD3FA64}">
      <dgm:prSet custT="1"/>
      <dgm:spPr>
        <a:solidFill>
          <a:schemeClr val="accent6">
            <a:lumMod val="75000"/>
          </a:schemeClr>
        </a:solidFill>
      </dgm:spPr>
      <dgm:t>
        <a:bodyPr/>
        <a:lstStyle/>
        <a:p>
          <a:pPr rtl="0"/>
          <a:r>
            <a:rPr lang="en-US" sz="3200" b="1" dirty="0" smtClean="0"/>
            <a:t>Ways for Business to Go Global</a:t>
          </a:r>
          <a:endParaRPr lang="en-US" sz="4700" dirty="0"/>
        </a:p>
      </dgm:t>
    </dgm:pt>
    <dgm:pt modelId="{BEB36BD2-D0A0-4055-BA84-65780860A2ED}" type="parTrans" cxnId="{D7D9C7EF-2760-4BCF-AFDC-B4FE21C01935}">
      <dgm:prSet/>
      <dgm:spPr/>
      <dgm:t>
        <a:bodyPr/>
        <a:lstStyle/>
        <a:p>
          <a:endParaRPr lang="en-US"/>
        </a:p>
      </dgm:t>
    </dgm:pt>
    <dgm:pt modelId="{0BA400A7-0ECB-46DB-A0C8-0CAF6F84638C}" type="sibTrans" cxnId="{D7D9C7EF-2760-4BCF-AFDC-B4FE21C01935}">
      <dgm:prSet/>
      <dgm:spPr/>
      <dgm:t>
        <a:bodyPr/>
        <a:lstStyle/>
        <a:p>
          <a:endParaRPr lang="en-US"/>
        </a:p>
      </dgm:t>
    </dgm:pt>
    <dgm:pt modelId="{3CD501DA-CA8C-4858-96FD-D3C41562BBAC}" type="pres">
      <dgm:prSet presAssocID="{ABF6DA4D-9AE4-490B-8B2F-43BF8299D13C}" presName="linear" presStyleCnt="0">
        <dgm:presLayoutVars>
          <dgm:animLvl val="lvl"/>
          <dgm:resizeHandles val="exact"/>
        </dgm:presLayoutVars>
      </dgm:prSet>
      <dgm:spPr/>
      <dgm:t>
        <a:bodyPr/>
        <a:lstStyle/>
        <a:p>
          <a:endParaRPr lang="en-US"/>
        </a:p>
      </dgm:t>
    </dgm:pt>
    <dgm:pt modelId="{C5688017-B64F-46ED-B555-B58DF7B660E8}" type="pres">
      <dgm:prSet presAssocID="{511C9BF2-A468-42FB-BDB9-D2155BD3FA64}" presName="parentText" presStyleLbl="node1" presStyleIdx="0" presStyleCnt="1">
        <dgm:presLayoutVars>
          <dgm:chMax val="0"/>
          <dgm:bulletEnabled val="1"/>
        </dgm:presLayoutVars>
      </dgm:prSet>
      <dgm:spPr/>
      <dgm:t>
        <a:bodyPr/>
        <a:lstStyle/>
        <a:p>
          <a:endParaRPr lang="en-US"/>
        </a:p>
      </dgm:t>
    </dgm:pt>
  </dgm:ptLst>
  <dgm:cxnLst>
    <dgm:cxn modelId="{D7D9C7EF-2760-4BCF-AFDC-B4FE21C01935}" srcId="{ABF6DA4D-9AE4-490B-8B2F-43BF8299D13C}" destId="{511C9BF2-A468-42FB-BDB9-D2155BD3FA64}" srcOrd="0" destOrd="0" parTransId="{BEB36BD2-D0A0-4055-BA84-65780860A2ED}" sibTransId="{0BA400A7-0ECB-46DB-A0C8-0CAF6F84638C}"/>
    <dgm:cxn modelId="{A24062B7-979A-4016-BD23-A17BD910836C}" type="presOf" srcId="{ABF6DA4D-9AE4-490B-8B2F-43BF8299D13C}" destId="{3CD501DA-CA8C-4858-96FD-D3C41562BBAC}" srcOrd="0" destOrd="0" presId="urn:microsoft.com/office/officeart/2005/8/layout/vList2"/>
    <dgm:cxn modelId="{3B7C047C-093B-4EB2-9F58-01733628DA1C}" type="presOf" srcId="{511C9BF2-A468-42FB-BDB9-D2155BD3FA64}" destId="{C5688017-B64F-46ED-B555-B58DF7B660E8}" srcOrd="0" destOrd="0" presId="urn:microsoft.com/office/officeart/2005/8/layout/vList2"/>
    <dgm:cxn modelId="{8C62DD36-6123-4038-9320-A014FE4A717B}" type="presParOf" srcId="{3CD501DA-CA8C-4858-96FD-D3C41562BBAC}" destId="{C5688017-B64F-46ED-B555-B58DF7B660E8}"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BF6DA4D-9AE4-490B-8B2F-43BF8299D13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511C9BF2-A468-42FB-BDB9-D2155BD3FA64}">
      <dgm:prSet custT="1"/>
      <dgm:spPr>
        <a:solidFill>
          <a:schemeClr val="accent6">
            <a:lumMod val="75000"/>
          </a:schemeClr>
        </a:solidFill>
      </dgm:spPr>
      <dgm:t>
        <a:bodyPr/>
        <a:lstStyle/>
        <a:p>
          <a:pPr rtl="0"/>
          <a:r>
            <a:rPr lang="en-US" sz="3200" b="1" dirty="0" smtClean="0"/>
            <a:t>Ways for Business to Go Global</a:t>
          </a:r>
          <a:endParaRPr lang="en-US" sz="4700" dirty="0"/>
        </a:p>
      </dgm:t>
    </dgm:pt>
    <dgm:pt modelId="{BEB36BD2-D0A0-4055-BA84-65780860A2ED}" type="parTrans" cxnId="{D7D9C7EF-2760-4BCF-AFDC-B4FE21C01935}">
      <dgm:prSet/>
      <dgm:spPr/>
      <dgm:t>
        <a:bodyPr/>
        <a:lstStyle/>
        <a:p>
          <a:endParaRPr lang="en-US"/>
        </a:p>
      </dgm:t>
    </dgm:pt>
    <dgm:pt modelId="{0BA400A7-0ECB-46DB-A0C8-0CAF6F84638C}" type="sibTrans" cxnId="{D7D9C7EF-2760-4BCF-AFDC-B4FE21C01935}">
      <dgm:prSet/>
      <dgm:spPr/>
      <dgm:t>
        <a:bodyPr/>
        <a:lstStyle/>
        <a:p>
          <a:endParaRPr lang="en-US"/>
        </a:p>
      </dgm:t>
    </dgm:pt>
    <dgm:pt modelId="{3CD501DA-CA8C-4858-96FD-D3C41562BBAC}" type="pres">
      <dgm:prSet presAssocID="{ABF6DA4D-9AE4-490B-8B2F-43BF8299D13C}" presName="linear" presStyleCnt="0">
        <dgm:presLayoutVars>
          <dgm:animLvl val="lvl"/>
          <dgm:resizeHandles val="exact"/>
        </dgm:presLayoutVars>
      </dgm:prSet>
      <dgm:spPr/>
      <dgm:t>
        <a:bodyPr/>
        <a:lstStyle/>
        <a:p>
          <a:endParaRPr lang="en-US"/>
        </a:p>
      </dgm:t>
    </dgm:pt>
    <dgm:pt modelId="{C5688017-B64F-46ED-B555-B58DF7B660E8}" type="pres">
      <dgm:prSet presAssocID="{511C9BF2-A468-42FB-BDB9-D2155BD3FA64}" presName="parentText" presStyleLbl="node1" presStyleIdx="0" presStyleCnt="1">
        <dgm:presLayoutVars>
          <dgm:chMax val="0"/>
          <dgm:bulletEnabled val="1"/>
        </dgm:presLayoutVars>
      </dgm:prSet>
      <dgm:spPr/>
      <dgm:t>
        <a:bodyPr/>
        <a:lstStyle/>
        <a:p>
          <a:endParaRPr lang="en-US"/>
        </a:p>
      </dgm:t>
    </dgm:pt>
  </dgm:ptLst>
  <dgm:cxnLst>
    <dgm:cxn modelId="{7A471A6C-5B0E-4511-B6B0-CD63D9A2D2A4}" type="presOf" srcId="{511C9BF2-A468-42FB-BDB9-D2155BD3FA64}" destId="{C5688017-B64F-46ED-B555-B58DF7B660E8}" srcOrd="0" destOrd="0" presId="urn:microsoft.com/office/officeart/2005/8/layout/vList2"/>
    <dgm:cxn modelId="{4E39324E-17AB-444D-8009-CB79B2700D73}" type="presOf" srcId="{ABF6DA4D-9AE4-490B-8B2F-43BF8299D13C}" destId="{3CD501DA-CA8C-4858-96FD-D3C41562BBAC}" srcOrd="0" destOrd="0" presId="urn:microsoft.com/office/officeart/2005/8/layout/vList2"/>
    <dgm:cxn modelId="{D7D9C7EF-2760-4BCF-AFDC-B4FE21C01935}" srcId="{ABF6DA4D-9AE4-490B-8B2F-43BF8299D13C}" destId="{511C9BF2-A468-42FB-BDB9-D2155BD3FA64}" srcOrd="0" destOrd="0" parTransId="{BEB36BD2-D0A0-4055-BA84-65780860A2ED}" sibTransId="{0BA400A7-0ECB-46DB-A0C8-0CAF6F84638C}"/>
    <dgm:cxn modelId="{7FDE274E-301D-41FF-8DEE-654CEEEE0145}" type="presParOf" srcId="{3CD501DA-CA8C-4858-96FD-D3C41562BBAC}" destId="{C5688017-B64F-46ED-B555-B58DF7B660E8}"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1E1A34-7DC1-439D-A764-CB861C688FC6}">
      <dsp:nvSpPr>
        <dsp:cNvPr id="0" name=""/>
        <dsp:cNvSpPr/>
      </dsp:nvSpPr>
      <dsp:spPr>
        <a:xfrm>
          <a:off x="0" y="126612"/>
          <a:ext cx="7772400" cy="1216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l" defTabSz="1778000" rtl="0">
            <a:lnSpc>
              <a:spcPct val="90000"/>
            </a:lnSpc>
            <a:spcBef>
              <a:spcPct val="0"/>
            </a:spcBef>
            <a:spcAft>
              <a:spcPct val="35000"/>
            </a:spcAft>
          </a:pPr>
          <a:r>
            <a:rPr lang="en-US" sz="4000" b="1" kern="1200" dirty="0" smtClean="0"/>
            <a:t>  Lesson 4</a:t>
          </a:r>
          <a:endParaRPr lang="en-US" sz="4000" b="1" kern="1200" dirty="0"/>
        </a:p>
      </dsp:txBody>
      <dsp:txXfrm>
        <a:off x="59399" y="186011"/>
        <a:ext cx="7653602" cy="109800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688017-B64F-46ED-B555-B58DF7B660E8}">
      <dsp:nvSpPr>
        <dsp:cNvPr id="0" name=""/>
        <dsp:cNvSpPr/>
      </dsp:nvSpPr>
      <dsp:spPr>
        <a:xfrm>
          <a:off x="0" y="539"/>
          <a:ext cx="8229600" cy="1141920"/>
        </a:xfrm>
        <a:prstGeom prst="roundRect">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lang="en-US" sz="3200" b="1" kern="1200" dirty="0" smtClean="0"/>
            <a:t>Ways for Business to Go Global</a:t>
          </a:r>
          <a:endParaRPr lang="en-US" sz="4700" kern="1200" dirty="0"/>
        </a:p>
      </dsp:txBody>
      <dsp:txXfrm>
        <a:off x="55744" y="56283"/>
        <a:ext cx="8118112" cy="103043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688017-B64F-46ED-B555-B58DF7B660E8}">
      <dsp:nvSpPr>
        <dsp:cNvPr id="0" name=""/>
        <dsp:cNvSpPr/>
      </dsp:nvSpPr>
      <dsp:spPr>
        <a:xfrm>
          <a:off x="0" y="539"/>
          <a:ext cx="8229600" cy="1141920"/>
        </a:xfrm>
        <a:prstGeom prst="roundRect">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lang="en-US" sz="3200" b="1" kern="1200" dirty="0" smtClean="0"/>
            <a:t>Ways for Business to Go Global</a:t>
          </a:r>
          <a:endParaRPr lang="en-US" sz="4700" kern="1200" dirty="0"/>
        </a:p>
      </dsp:txBody>
      <dsp:txXfrm>
        <a:off x="55744" y="56283"/>
        <a:ext cx="8118112" cy="1030432"/>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688017-B64F-46ED-B555-B58DF7B660E8}">
      <dsp:nvSpPr>
        <dsp:cNvPr id="0" name=""/>
        <dsp:cNvSpPr/>
      </dsp:nvSpPr>
      <dsp:spPr>
        <a:xfrm>
          <a:off x="0" y="539"/>
          <a:ext cx="8229600" cy="1141920"/>
        </a:xfrm>
        <a:prstGeom prst="roundRect">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lang="en-US" sz="3200" b="1" kern="1200" dirty="0" smtClean="0"/>
            <a:t>Ways for Business to Go Global</a:t>
          </a:r>
          <a:endParaRPr lang="en-US" sz="4700" kern="1200" dirty="0"/>
        </a:p>
      </dsp:txBody>
      <dsp:txXfrm>
        <a:off x="55744" y="56283"/>
        <a:ext cx="8118112" cy="1030432"/>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688017-B64F-46ED-B555-B58DF7B660E8}">
      <dsp:nvSpPr>
        <dsp:cNvPr id="0" name=""/>
        <dsp:cNvSpPr/>
      </dsp:nvSpPr>
      <dsp:spPr>
        <a:xfrm>
          <a:off x="0" y="539"/>
          <a:ext cx="8229600" cy="1141920"/>
        </a:xfrm>
        <a:prstGeom prst="roundRect">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lang="en-US" sz="3200" b="1" kern="1200" dirty="0" smtClean="0"/>
            <a:t>Ways for Business to Go Global</a:t>
          </a:r>
          <a:endParaRPr lang="en-US" sz="4700" kern="1200" dirty="0"/>
        </a:p>
      </dsp:txBody>
      <dsp:txXfrm>
        <a:off x="55744" y="56283"/>
        <a:ext cx="8118112" cy="1030432"/>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688017-B64F-46ED-B555-B58DF7B660E8}">
      <dsp:nvSpPr>
        <dsp:cNvPr id="0" name=""/>
        <dsp:cNvSpPr/>
      </dsp:nvSpPr>
      <dsp:spPr>
        <a:xfrm>
          <a:off x="0" y="539"/>
          <a:ext cx="8229600" cy="1141920"/>
        </a:xfrm>
        <a:prstGeom prst="roundRect">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lang="en-US" sz="3200" b="1" kern="1200" dirty="0" smtClean="0"/>
            <a:t>Impacts on Hong Kong business</a:t>
          </a:r>
          <a:endParaRPr lang="en-US" sz="4700" kern="1200" dirty="0"/>
        </a:p>
      </dsp:txBody>
      <dsp:txXfrm>
        <a:off x="55744" y="56283"/>
        <a:ext cx="8118112" cy="1030432"/>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688017-B64F-46ED-B555-B58DF7B660E8}">
      <dsp:nvSpPr>
        <dsp:cNvPr id="0" name=""/>
        <dsp:cNvSpPr/>
      </dsp:nvSpPr>
      <dsp:spPr>
        <a:xfrm>
          <a:off x="0" y="539"/>
          <a:ext cx="8229600" cy="1141920"/>
        </a:xfrm>
        <a:prstGeom prst="roundRect">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lang="en-US" sz="3200" b="1" kern="1200" dirty="0" smtClean="0"/>
            <a:t>Impacts on Hong Kong business</a:t>
          </a:r>
          <a:endParaRPr lang="en-US" sz="4700" kern="1200" dirty="0"/>
        </a:p>
      </dsp:txBody>
      <dsp:txXfrm>
        <a:off x="55744" y="56283"/>
        <a:ext cx="8118112" cy="1030432"/>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EF8FA6-6241-417F-928B-CBB8A0C2F549}">
      <dsp:nvSpPr>
        <dsp:cNvPr id="0" name=""/>
        <dsp:cNvSpPr/>
      </dsp:nvSpPr>
      <dsp:spPr>
        <a:xfrm>
          <a:off x="0" y="990598"/>
          <a:ext cx="8229600" cy="1216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rtl="0">
            <a:lnSpc>
              <a:spcPct val="90000"/>
            </a:lnSpc>
            <a:spcBef>
              <a:spcPct val="0"/>
            </a:spcBef>
            <a:spcAft>
              <a:spcPct val="35000"/>
            </a:spcAft>
          </a:pPr>
          <a:r>
            <a:rPr lang="en-US" sz="4000" kern="1200" dirty="0" smtClean="0"/>
            <a:t>END</a:t>
          </a:r>
          <a:endParaRPr lang="en-US" sz="4000" kern="1200" dirty="0"/>
        </a:p>
      </dsp:txBody>
      <dsp:txXfrm>
        <a:off x="59399" y="1049997"/>
        <a:ext cx="8110802" cy="109800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BBCF1F-5128-4552-B9CB-0E70F6C01A1B}">
      <dsp:nvSpPr>
        <dsp:cNvPr id="0" name=""/>
        <dsp:cNvSpPr/>
      </dsp:nvSpPr>
      <dsp:spPr>
        <a:xfrm>
          <a:off x="0" y="20640"/>
          <a:ext cx="5943600" cy="673920"/>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b="1" kern="1200" dirty="0" smtClean="0"/>
            <a:t>Globalization</a:t>
          </a:r>
          <a:endParaRPr lang="en-US" sz="2800" b="1" kern="1200" dirty="0"/>
        </a:p>
      </dsp:txBody>
      <dsp:txXfrm>
        <a:off x="32898" y="53538"/>
        <a:ext cx="5877804" cy="608124"/>
      </dsp:txXfrm>
    </dsp:sp>
    <dsp:sp modelId="{21FF38B0-851D-40D7-AE18-D3DE666ACA66}">
      <dsp:nvSpPr>
        <dsp:cNvPr id="0" name=""/>
        <dsp:cNvSpPr/>
      </dsp:nvSpPr>
      <dsp:spPr>
        <a:xfrm>
          <a:off x="0" y="798240"/>
          <a:ext cx="5943600" cy="673920"/>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b="1" kern="1200" dirty="0" smtClean="0"/>
            <a:t>Reasons for Going Global</a:t>
          </a:r>
          <a:endParaRPr lang="en-US" sz="2800" b="1" kern="1200" dirty="0"/>
        </a:p>
      </dsp:txBody>
      <dsp:txXfrm>
        <a:off x="32898" y="831138"/>
        <a:ext cx="5877804" cy="608124"/>
      </dsp:txXfrm>
    </dsp:sp>
    <dsp:sp modelId="{5CB449FD-8042-4DBC-A58D-E88154292DB7}">
      <dsp:nvSpPr>
        <dsp:cNvPr id="0" name=""/>
        <dsp:cNvSpPr/>
      </dsp:nvSpPr>
      <dsp:spPr>
        <a:xfrm>
          <a:off x="0" y="1575840"/>
          <a:ext cx="5943600" cy="673920"/>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b="1" kern="1200" dirty="0" smtClean="0"/>
            <a:t>Ways for Going Global</a:t>
          </a:r>
          <a:endParaRPr lang="en-US" sz="2800" b="1" kern="1200" dirty="0"/>
        </a:p>
      </dsp:txBody>
      <dsp:txXfrm>
        <a:off x="32898" y="1608738"/>
        <a:ext cx="5877804" cy="608124"/>
      </dsp:txXfrm>
    </dsp:sp>
    <dsp:sp modelId="{2DD9A07B-F46A-4FB3-97C0-23B24BE25E2B}">
      <dsp:nvSpPr>
        <dsp:cNvPr id="0" name=""/>
        <dsp:cNvSpPr/>
      </dsp:nvSpPr>
      <dsp:spPr>
        <a:xfrm>
          <a:off x="0" y="2353440"/>
          <a:ext cx="5943600" cy="673920"/>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b="1" kern="1200" dirty="0" smtClean="0"/>
            <a:t>Impact on Hong Kong Business</a:t>
          </a:r>
          <a:endParaRPr lang="en-US" sz="2800" b="1" kern="1200" dirty="0"/>
        </a:p>
      </dsp:txBody>
      <dsp:txXfrm>
        <a:off x="32898" y="2386338"/>
        <a:ext cx="5877804" cy="60812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688017-B64F-46ED-B555-B58DF7B660E8}">
      <dsp:nvSpPr>
        <dsp:cNvPr id="0" name=""/>
        <dsp:cNvSpPr/>
      </dsp:nvSpPr>
      <dsp:spPr>
        <a:xfrm>
          <a:off x="0" y="539"/>
          <a:ext cx="8229600" cy="1141920"/>
        </a:xfrm>
        <a:prstGeom prst="roundRect">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lang="en-US" sz="3200" b="1" kern="1200" dirty="0" smtClean="0"/>
            <a:t>Globalization</a:t>
          </a:r>
          <a:r>
            <a:rPr lang="en-US" sz="4700" kern="1200" dirty="0" smtClean="0"/>
            <a:t> </a:t>
          </a:r>
          <a:endParaRPr lang="en-US" sz="4700" kern="1200" dirty="0"/>
        </a:p>
      </dsp:txBody>
      <dsp:txXfrm>
        <a:off x="55744" y="56283"/>
        <a:ext cx="8118112" cy="103043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688017-B64F-46ED-B555-B58DF7B660E8}">
      <dsp:nvSpPr>
        <dsp:cNvPr id="0" name=""/>
        <dsp:cNvSpPr/>
      </dsp:nvSpPr>
      <dsp:spPr>
        <a:xfrm>
          <a:off x="0" y="539"/>
          <a:ext cx="8229600" cy="1141920"/>
        </a:xfrm>
        <a:prstGeom prst="roundRect">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lang="en-US" sz="3200" b="1" kern="1200" dirty="0" smtClean="0"/>
            <a:t>Reasons for Going Global</a:t>
          </a:r>
          <a:endParaRPr lang="en-US" sz="4700" kern="1200" dirty="0"/>
        </a:p>
      </dsp:txBody>
      <dsp:txXfrm>
        <a:off x="55744" y="56283"/>
        <a:ext cx="8118112" cy="103043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688017-B64F-46ED-B555-B58DF7B660E8}">
      <dsp:nvSpPr>
        <dsp:cNvPr id="0" name=""/>
        <dsp:cNvSpPr/>
      </dsp:nvSpPr>
      <dsp:spPr>
        <a:xfrm>
          <a:off x="0" y="539"/>
          <a:ext cx="8229600" cy="1141920"/>
        </a:xfrm>
        <a:prstGeom prst="roundRect">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lang="en-US" sz="3200" b="1" kern="1200" dirty="0" smtClean="0"/>
            <a:t>Globalization</a:t>
          </a:r>
          <a:r>
            <a:rPr lang="en-US" sz="4700" kern="1200" dirty="0" smtClean="0"/>
            <a:t> </a:t>
          </a:r>
          <a:endParaRPr lang="en-US" sz="4700" kern="1200" dirty="0"/>
        </a:p>
      </dsp:txBody>
      <dsp:txXfrm>
        <a:off x="55744" y="56283"/>
        <a:ext cx="8118112" cy="103043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688017-B64F-46ED-B555-B58DF7B660E8}">
      <dsp:nvSpPr>
        <dsp:cNvPr id="0" name=""/>
        <dsp:cNvSpPr/>
      </dsp:nvSpPr>
      <dsp:spPr>
        <a:xfrm>
          <a:off x="0" y="539"/>
          <a:ext cx="8229600" cy="1141920"/>
        </a:xfrm>
        <a:prstGeom prst="roundRect">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lang="en-US" sz="3200" b="1" kern="1200" dirty="0" smtClean="0"/>
            <a:t>Globalization – World's 10 Largest Companies </a:t>
          </a:r>
          <a:r>
            <a:rPr lang="en-US" sz="4700" b="1" kern="1200" dirty="0" smtClean="0"/>
            <a:t> </a:t>
          </a:r>
          <a:endParaRPr lang="en-US" sz="4700" b="1" kern="1200" dirty="0"/>
        </a:p>
      </dsp:txBody>
      <dsp:txXfrm>
        <a:off x="55744" y="56283"/>
        <a:ext cx="8118112" cy="103043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688017-B64F-46ED-B555-B58DF7B660E8}">
      <dsp:nvSpPr>
        <dsp:cNvPr id="0" name=""/>
        <dsp:cNvSpPr/>
      </dsp:nvSpPr>
      <dsp:spPr>
        <a:xfrm>
          <a:off x="0" y="539"/>
          <a:ext cx="8229600" cy="1141920"/>
        </a:xfrm>
        <a:prstGeom prst="roundRect">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lang="en-US" sz="3200" b="1" kern="1200" dirty="0" smtClean="0"/>
            <a:t>Ways for Business to Go Global</a:t>
          </a:r>
          <a:endParaRPr lang="en-US" sz="4700" kern="1200" dirty="0"/>
        </a:p>
      </dsp:txBody>
      <dsp:txXfrm>
        <a:off x="55744" y="56283"/>
        <a:ext cx="8118112" cy="103043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688017-B64F-46ED-B555-B58DF7B660E8}">
      <dsp:nvSpPr>
        <dsp:cNvPr id="0" name=""/>
        <dsp:cNvSpPr/>
      </dsp:nvSpPr>
      <dsp:spPr>
        <a:xfrm>
          <a:off x="0" y="539"/>
          <a:ext cx="8229600" cy="1141920"/>
        </a:xfrm>
        <a:prstGeom prst="roundRect">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lang="en-US" sz="3200" b="1" kern="1200" dirty="0" smtClean="0"/>
            <a:t>Ways for Business to Go Global</a:t>
          </a:r>
          <a:endParaRPr lang="en-US" sz="4700" kern="1200" dirty="0"/>
        </a:p>
      </dsp:txBody>
      <dsp:txXfrm>
        <a:off x="55744" y="56283"/>
        <a:ext cx="8118112" cy="103043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688017-B64F-46ED-B555-B58DF7B660E8}">
      <dsp:nvSpPr>
        <dsp:cNvPr id="0" name=""/>
        <dsp:cNvSpPr/>
      </dsp:nvSpPr>
      <dsp:spPr>
        <a:xfrm>
          <a:off x="0" y="539"/>
          <a:ext cx="8229600" cy="1141920"/>
        </a:xfrm>
        <a:prstGeom prst="roundRect">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lang="en-US" sz="3200" b="1" kern="1200" dirty="0" smtClean="0"/>
            <a:t>Ways for Business to Go Global</a:t>
          </a:r>
          <a:endParaRPr lang="en-US" sz="4700" kern="1200" dirty="0"/>
        </a:p>
      </dsp:txBody>
      <dsp:txXfrm>
        <a:off x="55744" y="56283"/>
        <a:ext cx="8118112" cy="103043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5838" y="0"/>
            <a:ext cx="2949787" cy="496967"/>
          </a:xfrm>
          <a:prstGeom prst="rect">
            <a:avLst/>
          </a:prstGeom>
        </p:spPr>
        <p:txBody>
          <a:bodyPr vert="horz" lIns="91440" tIns="45720" rIns="91440" bIns="45720" rtlCol="0"/>
          <a:lstStyle>
            <a:lvl1pPr algn="r">
              <a:defRPr sz="1200"/>
            </a:lvl1pPr>
          </a:lstStyle>
          <a:p>
            <a:fld id="{CDFA70AF-6ABD-4F19-9D43-0A6FC3417A94}" type="datetimeFigureOut">
              <a:rPr lang="en-US" smtClean="0"/>
              <a:t>3/20/2024</a:t>
            </a:fld>
            <a:endParaRPr lang="en-US"/>
          </a:p>
        </p:txBody>
      </p:sp>
      <p:sp>
        <p:nvSpPr>
          <p:cNvPr id="4" name="Slide Image Placeholder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812800" y="4721186"/>
            <a:ext cx="5181600" cy="4472702"/>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40646"/>
            <a:ext cx="2949787" cy="49696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5838" y="9440646"/>
            <a:ext cx="2949787" cy="496967"/>
          </a:xfrm>
          <a:prstGeom prst="rect">
            <a:avLst/>
          </a:prstGeom>
        </p:spPr>
        <p:txBody>
          <a:bodyPr vert="horz" lIns="91440" tIns="45720" rIns="91440" bIns="45720" rtlCol="0" anchor="b"/>
          <a:lstStyle>
            <a:lvl1pPr algn="r">
              <a:defRPr sz="1200"/>
            </a:lvl1pPr>
          </a:lstStyle>
          <a:p>
            <a:fld id="{5B2D6F33-09DF-4B4F-8197-8B583E116DDD}" type="slidenum">
              <a:rPr lang="en-US" smtClean="0"/>
              <a:t>‹#›</a:t>
            </a:fld>
            <a:endParaRPr lang="en-US"/>
          </a:p>
        </p:txBody>
      </p:sp>
    </p:spTree>
    <p:extLst>
      <p:ext uri="{BB962C8B-B14F-4D97-AF65-F5344CB8AC3E}">
        <p14:creationId xmlns:p14="http://schemas.microsoft.com/office/powerpoint/2010/main" val="5565422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2D6F33-09DF-4B4F-8197-8B583E116DDD}" type="slidenum">
              <a:rPr lang="en-US" smtClean="0"/>
              <a:t>1</a:t>
            </a:fld>
            <a:endParaRPr lang="en-US"/>
          </a:p>
        </p:txBody>
      </p:sp>
    </p:spTree>
    <p:extLst>
      <p:ext uri="{BB962C8B-B14F-4D97-AF65-F5344CB8AC3E}">
        <p14:creationId xmlns:p14="http://schemas.microsoft.com/office/powerpoint/2010/main" val="19347945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nSpc>
                <a:spcPct val="100000"/>
              </a:lnSpc>
              <a:buFont typeface="Wingdings" pitchFamily="2" charset="2"/>
              <a:buChar char="§"/>
            </a:pPr>
            <a:r>
              <a:rPr lang="en-US" b="0" i="0" dirty="0" smtClean="0"/>
              <a:t>Sometimes,</a:t>
            </a:r>
            <a:r>
              <a:rPr lang="en-US" b="0" i="0" baseline="0" dirty="0" smtClean="0"/>
              <a:t> companies may not involve equity arrangement and form a joint venture, instead, they will form a strategic alliance.</a:t>
            </a:r>
          </a:p>
          <a:p>
            <a:pPr marL="171450" indent="-171450">
              <a:lnSpc>
                <a:spcPct val="100000"/>
              </a:lnSpc>
              <a:buFont typeface="Wingdings" pitchFamily="2" charset="2"/>
              <a:buChar char="§"/>
            </a:pPr>
            <a:r>
              <a:rPr lang="en-US" altLang="zh-TW" b="0" i="0" dirty="0" smtClean="0"/>
              <a:t>Strategic alliance</a:t>
            </a:r>
            <a:r>
              <a:rPr lang="en-US" altLang="zh-TW" b="0" i="0" baseline="0" dirty="0" smtClean="0"/>
              <a:t> is an </a:t>
            </a:r>
            <a:r>
              <a:rPr lang="en-US" altLang="zh-TW" b="0" i="0" dirty="0" smtClean="0"/>
              <a:t>agreement between companies to combine their capabilities and resources to accomplish global objectives and gain</a:t>
            </a:r>
            <a:r>
              <a:rPr lang="en-US" altLang="zh-TW" b="0" i="0" baseline="0" dirty="0" smtClean="0"/>
              <a:t> mutual benefits or synergy effect.</a:t>
            </a:r>
          </a:p>
          <a:p>
            <a:pPr marL="171450" indent="-171450">
              <a:lnSpc>
                <a:spcPct val="100000"/>
              </a:lnSpc>
              <a:buFont typeface="Wingdings" pitchFamily="2" charset="2"/>
              <a:buChar char="§"/>
            </a:pPr>
            <a:endParaRPr lang="en-US" altLang="zh-TW" b="0" i="0" baseline="0" dirty="0" smtClean="0">
              <a:solidFill>
                <a:schemeClr val="accent2"/>
              </a:solidFill>
            </a:endParaRPr>
          </a:p>
        </p:txBody>
      </p:sp>
      <p:sp>
        <p:nvSpPr>
          <p:cNvPr id="4" name="Slide Number Placeholder 3"/>
          <p:cNvSpPr>
            <a:spLocks noGrp="1"/>
          </p:cNvSpPr>
          <p:nvPr>
            <p:ph type="sldNum" sz="quarter" idx="10"/>
          </p:nvPr>
        </p:nvSpPr>
        <p:spPr/>
        <p:txBody>
          <a:bodyPr/>
          <a:lstStyle/>
          <a:p>
            <a:fld id="{5B2D6F33-09DF-4B4F-8197-8B583E116DDD}" type="slidenum">
              <a:rPr lang="en-US" smtClean="0"/>
              <a:t>10</a:t>
            </a:fld>
            <a:endParaRPr lang="en-US"/>
          </a:p>
        </p:txBody>
      </p:sp>
    </p:spTree>
    <p:extLst>
      <p:ext uri="{BB962C8B-B14F-4D97-AF65-F5344CB8AC3E}">
        <p14:creationId xmlns:p14="http://schemas.microsoft.com/office/powerpoint/2010/main" val="3912984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90000"/>
              </a:lnSpc>
              <a:buFont typeface="Wingdings" pitchFamily="2" charset="2"/>
              <a:buNone/>
            </a:pPr>
            <a:endParaRPr lang="en-US" altLang="zh-TW" b="0" i="0" baseline="0" dirty="0" smtClean="0">
              <a:solidFill>
                <a:schemeClr val="accent2"/>
              </a:solidFill>
            </a:endParaRPr>
          </a:p>
        </p:txBody>
      </p:sp>
      <p:sp>
        <p:nvSpPr>
          <p:cNvPr id="4" name="Slide Number Placeholder 3"/>
          <p:cNvSpPr>
            <a:spLocks noGrp="1"/>
          </p:cNvSpPr>
          <p:nvPr>
            <p:ph type="sldNum" sz="quarter" idx="10"/>
          </p:nvPr>
        </p:nvSpPr>
        <p:spPr/>
        <p:txBody>
          <a:bodyPr/>
          <a:lstStyle/>
          <a:p>
            <a:fld id="{5B2D6F33-09DF-4B4F-8197-8B583E116DDD}" type="slidenum">
              <a:rPr lang="en-US" smtClean="0"/>
              <a:t>11</a:t>
            </a:fld>
            <a:endParaRPr lang="en-US"/>
          </a:p>
        </p:txBody>
      </p:sp>
    </p:spTree>
    <p:extLst>
      <p:ext uri="{BB962C8B-B14F-4D97-AF65-F5344CB8AC3E}">
        <p14:creationId xmlns:p14="http://schemas.microsoft.com/office/powerpoint/2010/main" val="3912984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itchFamily="2" charset="2"/>
              <a:buChar char="§"/>
            </a:pPr>
            <a:r>
              <a:rPr lang="en-US" dirty="0" smtClean="0"/>
              <a:t>As the market expands, some companies</a:t>
            </a:r>
            <a:r>
              <a:rPr lang="en-US" baseline="0" dirty="0" smtClean="0"/>
              <a:t> will decide to invest directly in other countries to gain better access to the market and gain competitive advantages.</a:t>
            </a:r>
          </a:p>
          <a:p>
            <a:pPr marL="171450" indent="-171450">
              <a:buFont typeface="Wingdings" pitchFamily="2" charset="2"/>
              <a:buChar char="§"/>
            </a:pPr>
            <a:r>
              <a:rPr lang="en-US" baseline="0" dirty="0" smtClean="0"/>
              <a:t>Foreign Direct Investment (FDI) is the formal establishment of business operations on foreign countries.  For example, building factories and plant sites, employing local people and setting up distribution network.</a:t>
            </a:r>
          </a:p>
          <a:p>
            <a:pPr marL="171450" indent="-171450">
              <a:buFont typeface="Wingdings" pitchFamily="2" charset="2"/>
              <a:buChar char="§"/>
            </a:pPr>
            <a:r>
              <a:rPr lang="en-US" sz="1200" baseline="0" dirty="0" smtClean="0"/>
              <a:t>It involves </a:t>
            </a:r>
            <a:r>
              <a:rPr lang="en-US" baseline="0" dirty="0" smtClean="0"/>
              <a:t>higher cost and risk but with better control and greater potential return.</a:t>
            </a:r>
            <a:endParaRPr lang="en-US" dirty="0" smtClean="0"/>
          </a:p>
          <a:p>
            <a:endParaRPr lang="en-US" dirty="0"/>
          </a:p>
        </p:txBody>
      </p:sp>
      <p:sp>
        <p:nvSpPr>
          <p:cNvPr id="4" name="Slide Number Placeholder 3"/>
          <p:cNvSpPr>
            <a:spLocks noGrp="1"/>
          </p:cNvSpPr>
          <p:nvPr>
            <p:ph type="sldNum" sz="quarter" idx="10"/>
          </p:nvPr>
        </p:nvSpPr>
        <p:spPr/>
        <p:txBody>
          <a:bodyPr/>
          <a:lstStyle/>
          <a:p>
            <a:fld id="{5B2D6F33-09DF-4B4F-8197-8B583E116DDD}" type="slidenum">
              <a:rPr lang="en-US" smtClean="0"/>
              <a:t>12</a:t>
            </a:fld>
            <a:endParaRPr lang="en-US"/>
          </a:p>
        </p:txBody>
      </p:sp>
    </p:spTree>
    <p:extLst>
      <p:ext uri="{BB962C8B-B14F-4D97-AF65-F5344CB8AC3E}">
        <p14:creationId xmlns:p14="http://schemas.microsoft.com/office/powerpoint/2010/main" val="37496102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Wingdings" pitchFamily="2" charset="2"/>
              <a:buNone/>
            </a:pPr>
            <a:r>
              <a:rPr lang="en-US" dirty="0" smtClean="0"/>
              <a:t>Teacher can guide students</a:t>
            </a:r>
            <a:r>
              <a:rPr lang="en-US" baseline="0" dirty="0" smtClean="0"/>
              <a:t> to think of more examples.</a:t>
            </a:r>
          </a:p>
          <a:p>
            <a:pPr marL="0" indent="0">
              <a:buFont typeface="Wingdings" pitchFamily="2" charset="2"/>
              <a:buNone/>
            </a:pPr>
            <a:endParaRPr lang="en-US" baseline="0" dirty="0" smtClean="0"/>
          </a:p>
          <a:p>
            <a:pPr marL="0" indent="0">
              <a:buFont typeface="Wingdings" pitchFamily="2" charset="2"/>
              <a:buNone/>
            </a:pPr>
            <a:r>
              <a:rPr lang="en-US" baseline="0" dirty="0" smtClean="0"/>
              <a:t>Depending on students’ ability, teacher can give hints to students on the advantages and disadvantages of various ways to go global.   Criteria include risk level, extent of control, profit potential, cost, flexibility, potential conflicts with joint venture partners, etc.</a:t>
            </a:r>
          </a:p>
          <a:p>
            <a:pPr marL="0" indent="0">
              <a:buFont typeface="Wingdings" pitchFamily="2" charset="2"/>
              <a:buNone/>
            </a:pPr>
            <a:endParaRPr lang="en-US" baseline="0" dirty="0" smtClean="0"/>
          </a:p>
          <a:p>
            <a:pPr marL="0" indent="0">
              <a:buFont typeface="Wingdings" pitchFamily="2" charset="2"/>
              <a:buNone/>
            </a:pPr>
            <a:endParaRPr lang="en-US" baseline="0" dirty="0" smtClean="0"/>
          </a:p>
          <a:p>
            <a:pPr marL="0" indent="0">
              <a:buFont typeface="Wingdings" pitchFamily="2" charset="2"/>
              <a:buNone/>
            </a:pPr>
            <a:endParaRPr lang="en-US" baseline="0" dirty="0" smtClean="0"/>
          </a:p>
        </p:txBody>
      </p:sp>
      <p:sp>
        <p:nvSpPr>
          <p:cNvPr id="4" name="Slide Number Placeholder 3"/>
          <p:cNvSpPr>
            <a:spLocks noGrp="1"/>
          </p:cNvSpPr>
          <p:nvPr>
            <p:ph type="sldNum" sz="quarter" idx="10"/>
          </p:nvPr>
        </p:nvSpPr>
        <p:spPr/>
        <p:txBody>
          <a:bodyPr/>
          <a:lstStyle/>
          <a:p>
            <a:fld id="{5B2D6F33-09DF-4B4F-8197-8B583E116DDD}" type="slidenum">
              <a:rPr lang="en-US" smtClean="0"/>
              <a:t>13</a:t>
            </a:fld>
            <a:endParaRPr lang="en-US"/>
          </a:p>
        </p:txBody>
      </p:sp>
    </p:spTree>
    <p:extLst>
      <p:ext uri="{BB962C8B-B14F-4D97-AF65-F5344CB8AC3E}">
        <p14:creationId xmlns:p14="http://schemas.microsoft.com/office/powerpoint/2010/main" val="37496102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Students are divided into</a:t>
            </a:r>
            <a:r>
              <a:rPr lang="en-US" baseline="0" dirty="0" smtClean="0"/>
              <a:t> groups of 4 and start discussion on the impacts of globalization on Hong Kong business and complete Worksheet 8.  </a:t>
            </a:r>
            <a:endParaRPr lang="en-US" dirty="0"/>
          </a:p>
        </p:txBody>
      </p:sp>
      <p:sp>
        <p:nvSpPr>
          <p:cNvPr id="4" name="Slide Number Placeholder 3"/>
          <p:cNvSpPr>
            <a:spLocks noGrp="1"/>
          </p:cNvSpPr>
          <p:nvPr>
            <p:ph type="sldNum" sz="quarter" idx="10"/>
          </p:nvPr>
        </p:nvSpPr>
        <p:spPr/>
        <p:txBody>
          <a:bodyPr/>
          <a:lstStyle/>
          <a:p>
            <a:fld id="{5B2D6F33-09DF-4B4F-8197-8B583E116DDD}" type="slidenum">
              <a:rPr lang="en-US" smtClean="0"/>
              <a:t>14</a:t>
            </a:fld>
            <a:endParaRPr lang="en-US"/>
          </a:p>
        </p:txBody>
      </p:sp>
    </p:spTree>
    <p:extLst>
      <p:ext uri="{BB962C8B-B14F-4D97-AF65-F5344CB8AC3E}">
        <p14:creationId xmlns:p14="http://schemas.microsoft.com/office/powerpoint/2010/main" val="23368712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00000"/>
              </a:lnSpc>
              <a:buFont typeface="Wingdings" pitchFamily="2" charset="2"/>
              <a:buNone/>
            </a:pPr>
            <a:r>
              <a:rPr lang="en-US" sz="1200" b="0" dirty="0" smtClean="0">
                <a:solidFill>
                  <a:srgbClr val="C00000"/>
                </a:solidFill>
              </a:rPr>
              <a:t>Teacher</a:t>
            </a:r>
            <a:r>
              <a:rPr lang="en-US" sz="1200" b="0" baseline="0" dirty="0" smtClean="0">
                <a:solidFill>
                  <a:srgbClr val="C00000"/>
                </a:solidFill>
              </a:rPr>
              <a:t> invites each group to share their views and then wraps up.  Suggested answers are provided for reference.</a:t>
            </a:r>
            <a:endParaRPr lang="en-US" sz="1200" b="0" dirty="0" smtClean="0">
              <a:solidFill>
                <a:srgbClr val="C00000"/>
              </a:solidFill>
            </a:endParaRPr>
          </a:p>
          <a:p>
            <a:pPr marL="171450" indent="-171450">
              <a:lnSpc>
                <a:spcPct val="100000"/>
              </a:lnSpc>
              <a:buFont typeface="Wingdings" pitchFamily="2" charset="2"/>
              <a:buChar char="§"/>
            </a:pPr>
            <a:endParaRPr lang="en-US" sz="1200" b="0" dirty="0" smtClean="0">
              <a:solidFill>
                <a:srgbClr val="C00000"/>
              </a:solidFill>
            </a:endParaRPr>
          </a:p>
          <a:p>
            <a:pPr marL="171450" indent="-171450">
              <a:lnSpc>
                <a:spcPct val="100000"/>
              </a:lnSpc>
              <a:buFont typeface="Wingdings" pitchFamily="2" charset="2"/>
              <a:buChar char="§"/>
            </a:pPr>
            <a:r>
              <a:rPr lang="en-US" sz="1200" b="0" dirty="0" smtClean="0">
                <a:solidFill>
                  <a:srgbClr val="C00000"/>
                </a:solidFill>
              </a:rPr>
              <a:t>Business will become more integrated and interdependent with the world economy –</a:t>
            </a:r>
            <a:r>
              <a:rPr lang="en-US" sz="1200" b="0" baseline="0" dirty="0" smtClean="0">
                <a:solidFill>
                  <a:srgbClr val="C00000"/>
                </a:solidFill>
              </a:rPr>
              <a:t> </a:t>
            </a:r>
            <a:r>
              <a:rPr lang="en-US" sz="1200" b="0" i="1" baseline="0" dirty="0" smtClean="0">
                <a:solidFill>
                  <a:srgbClr val="C00000"/>
                </a:solidFill>
              </a:rPr>
              <a:t>greater influence from other countries, e.g. financial tsunami</a:t>
            </a:r>
            <a:r>
              <a:rPr lang="en-US" sz="1200" b="0" baseline="0" dirty="0" smtClean="0">
                <a:solidFill>
                  <a:srgbClr val="C00000"/>
                </a:solidFill>
              </a:rPr>
              <a:t>, </a:t>
            </a:r>
            <a:r>
              <a:rPr lang="en-US" sz="1200" b="0" i="1" baseline="0" dirty="0" smtClean="0">
                <a:solidFill>
                  <a:srgbClr val="C00000"/>
                </a:solidFill>
              </a:rPr>
              <a:t>able to obtain resources and talent from the global </a:t>
            </a:r>
            <a:r>
              <a:rPr lang="en-US" sz="1200" b="0" i="1" baseline="0" dirty="0" smtClean="0">
                <a:solidFill>
                  <a:srgbClr val="C00000"/>
                </a:solidFill>
                <a:sym typeface="Wingdings" pitchFamily="2" charset="2"/>
              </a:rPr>
              <a:t> global sourcing.</a:t>
            </a:r>
            <a:endParaRPr lang="en-US" sz="1200" b="0" i="1" dirty="0" smtClean="0">
              <a:solidFill>
                <a:srgbClr val="C00000"/>
              </a:solidFill>
            </a:endParaRPr>
          </a:p>
          <a:p>
            <a:pPr marL="171450" indent="-171450">
              <a:lnSpc>
                <a:spcPct val="100000"/>
              </a:lnSpc>
              <a:buFont typeface="Wingdings" pitchFamily="2" charset="2"/>
              <a:buChar char="§"/>
            </a:pPr>
            <a:r>
              <a:rPr lang="en-US" sz="1200" b="0" dirty="0" smtClean="0">
                <a:solidFill>
                  <a:srgbClr val="C00000"/>
                </a:solidFill>
              </a:rPr>
              <a:t>More cooperation with companies in other countries – </a:t>
            </a:r>
            <a:r>
              <a:rPr lang="en-US" sz="1200" b="0" i="1" dirty="0" smtClean="0">
                <a:solidFill>
                  <a:srgbClr val="C00000"/>
                </a:solidFill>
              </a:rPr>
              <a:t>establish global network and connection</a:t>
            </a:r>
            <a:r>
              <a:rPr lang="en-US" sz="1200" b="0" i="1" baseline="0" dirty="0" smtClean="0">
                <a:solidFill>
                  <a:srgbClr val="C00000"/>
                </a:solidFill>
              </a:rPr>
              <a:t>, form strategic alliance or joint venture with foreign companies.</a:t>
            </a:r>
            <a:endParaRPr lang="en-US" sz="1200" b="0" i="1" dirty="0" smtClean="0">
              <a:solidFill>
                <a:srgbClr val="C00000"/>
              </a:solidFill>
            </a:endParaRPr>
          </a:p>
          <a:p>
            <a:pPr marL="171450" indent="-171450">
              <a:lnSpc>
                <a:spcPct val="100000"/>
              </a:lnSpc>
              <a:buFont typeface="Wingdings" pitchFamily="2" charset="2"/>
              <a:buChar char="§"/>
            </a:pPr>
            <a:r>
              <a:rPr lang="en-US" sz="1200" b="0" dirty="0" smtClean="0">
                <a:solidFill>
                  <a:srgbClr val="C00000"/>
                </a:solidFill>
              </a:rPr>
              <a:t>Not only compete on the local market, but also foreign markets –</a:t>
            </a:r>
            <a:r>
              <a:rPr lang="en-US" sz="1200" b="0" baseline="0" dirty="0" smtClean="0">
                <a:solidFill>
                  <a:srgbClr val="C00000"/>
                </a:solidFill>
              </a:rPr>
              <a:t> </a:t>
            </a:r>
            <a:r>
              <a:rPr lang="en-US" sz="1200" b="0" i="1" baseline="0" dirty="0" smtClean="0">
                <a:solidFill>
                  <a:srgbClr val="C00000"/>
                </a:solidFill>
              </a:rPr>
              <a:t>HK companies can expand overseas and therefore they need to compete with companies overseas and vice versa.</a:t>
            </a:r>
            <a:endParaRPr lang="en-US" sz="1200" b="0" i="1" dirty="0" smtClean="0">
              <a:solidFill>
                <a:srgbClr val="C00000"/>
              </a:solidFill>
            </a:endParaRPr>
          </a:p>
          <a:p>
            <a:pPr marL="171450" indent="-171450">
              <a:lnSpc>
                <a:spcPct val="100000"/>
              </a:lnSpc>
              <a:buFont typeface="Wingdings" pitchFamily="2" charset="2"/>
              <a:buChar char="§"/>
            </a:pPr>
            <a:r>
              <a:rPr lang="en-US" sz="1200" b="0" dirty="0" smtClean="0">
                <a:solidFill>
                  <a:srgbClr val="C00000"/>
                </a:solidFill>
              </a:rPr>
              <a:t>Face challenges on financial, tourism and logistics  industries from countries and regions nearby – </a:t>
            </a:r>
            <a:r>
              <a:rPr lang="en-US" sz="1200" b="0" i="1" dirty="0" smtClean="0">
                <a:solidFill>
                  <a:srgbClr val="C00000"/>
                </a:solidFill>
              </a:rPr>
              <a:t>competitiveness</a:t>
            </a:r>
            <a:r>
              <a:rPr lang="en-US" sz="1200" b="0" i="1" baseline="0" dirty="0" smtClean="0">
                <a:solidFill>
                  <a:srgbClr val="C00000"/>
                </a:solidFill>
              </a:rPr>
              <a:t> of nearby places and regions are keen, </a:t>
            </a:r>
            <a:r>
              <a:rPr lang="en-US" sz="1200" b="0" i="1" baseline="0" dirty="0" err="1" smtClean="0">
                <a:solidFill>
                  <a:srgbClr val="C00000"/>
                </a:solidFill>
              </a:rPr>
              <a:t>e.g</a:t>
            </a:r>
            <a:r>
              <a:rPr lang="en-US" sz="1200" b="0" i="1" baseline="0" dirty="0" smtClean="0">
                <a:solidFill>
                  <a:srgbClr val="C00000"/>
                </a:solidFill>
              </a:rPr>
              <a:t> Shenzhen and Singapore.</a:t>
            </a:r>
            <a:endParaRPr lang="en-US" sz="1200" b="0" i="1" dirty="0" smtClean="0">
              <a:solidFill>
                <a:srgbClr val="C00000"/>
              </a:solidFill>
            </a:endParaRPr>
          </a:p>
          <a:p>
            <a:pPr marL="171450" indent="-171450">
              <a:lnSpc>
                <a:spcPct val="100000"/>
              </a:lnSpc>
              <a:buFont typeface="Wingdings" pitchFamily="2" charset="2"/>
              <a:buChar char="§"/>
            </a:pPr>
            <a:endParaRPr lang="en-US" dirty="0" smtClean="0"/>
          </a:p>
          <a:p>
            <a:pPr>
              <a:lnSpc>
                <a:spcPct val="100000"/>
              </a:lnSpc>
            </a:pPr>
            <a:endParaRPr lang="en-US" dirty="0" smtClean="0"/>
          </a:p>
          <a:p>
            <a:pPr>
              <a:lnSpc>
                <a:spcPct val="100000"/>
              </a:lnSpc>
            </a:pPr>
            <a:endParaRPr lang="en-US" dirty="0" smtClean="0"/>
          </a:p>
        </p:txBody>
      </p:sp>
      <p:sp>
        <p:nvSpPr>
          <p:cNvPr id="4" name="Slide Number Placeholder 3"/>
          <p:cNvSpPr>
            <a:spLocks noGrp="1"/>
          </p:cNvSpPr>
          <p:nvPr>
            <p:ph type="sldNum" sz="quarter" idx="10"/>
          </p:nvPr>
        </p:nvSpPr>
        <p:spPr/>
        <p:txBody>
          <a:bodyPr/>
          <a:lstStyle/>
          <a:p>
            <a:fld id="{5B2D6F33-09DF-4B4F-8197-8B583E116DDD}" type="slidenum">
              <a:rPr lang="en-US" smtClean="0"/>
              <a:t>15</a:t>
            </a:fld>
            <a:endParaRPr lang="en-US"/>
          </a:p>
        </p:txBody>
      </p:sp>
    </p:spTree>
    <p:extLst>
      <p:ext uri="{BB962C8B-B14F-4D97-AF65-F5344CB8AC3E}">
        <p14:creationId xmlns:p14="http://schemas.microsoft.com/office/powerpoint/2010/main" val="26302317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itchFamily="2" charset="2"/>
              <a:buChar char="§"/>
            </a:pPr>
            <a:endParaRPr lang="en-US" dirty="0" smtClean="0"/>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5B2D6F33-09DF-4B4F-8197-8B583E116DDD}" type="slidenum">
              <a:rPr lang="en-US" smtClean="0"/>
              <a:t>16</a:t>
            </a:fld>
            <a:endParaRPr lang="en-US"/>
          </a:p>
        </p:txBody>
      </p:sp>
    </p:spTree>
    <p:extLst>
      <p:ext uri="{BB962C8B-B14F-4D97-AF65-F5344CB8AC3E}">
        <p14:creationId xmlns:p14="http://schemas.microsoft.com/office/powerpoint/2010/main" val="26302317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2D6F33-09DF-4B4F-8197-8B583E116DDD}" type="slidenum">
              <a:rPr lang="en-US" smtClean="0"/>
              <a:t>17</a:t>
            </a:fld>
            <a:endParaRPr lang="en-US"/>
          </a:p>
        </p:txBody>
      </p:sp>
    </p:spTree>
    <p:extLst>
      <p:ext uri="{BB962C8B-B14F-4D97-AF65-F5344CB8AC3E}">
        <p14:creationId xmlns:p14="http://schemas.microsoft.com/office/powerpoint/2010/main" val="11097273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mn-lt"/>
              </a:rPr>
              <a:t>Students will</a:t>
            </a:r>
            <a:r>
              <a:rPr lang="en-US" baseline="0" dirty="0" smtClean="0">
                <a:latin typeface="+mn-lt"/>
              </a:rPr>
              <a:t> likely pick some snacks like chocolate bars, potato chips, cup noodles, coffee, etc.</a:t>
            </a:r>
          </a:p>
          <a:p>
            <a:endParaRPr lang="en-US" baseline="0" dirty="0" smtClean="0">
              <a:latin typeface="+mn-lt"/>
            </a:endParaRPr>
          </a:p>
          <a:p>
            <a:r>
              <a:rPr lang="en-US" baseline="0" dirty="0" smtClean="0">
                <a:latin typeface="+mn-lt"/>
              </a:rPr>
              <a:t>Teacher can guide students to think about the production process of these products -- where the raw materials (cocoa bean and coffee bean in South America, plant potatoes in the US, plastic making in the Mainland, etc.) came from, how they were transported to the production sites, how they were marketed all over the world.    For example, some large companies like M &amp; M, Kraft, Pringles, Nissan, market their products worldwide but these products may be produced in some low cost regions like Mexico, the Mainland and some other South-east Asia countries.  These business activities demonstrate the concept of globalization and the globalization of world commerce has an impact on people.</a:t>
            </a:r>
          </a:p>
          <a:p>
            <a:endParaRPr lang="en-US" baseline="0" dirty="0" smtClean="0">
              <a:latin typeface="+mn-lt"/>
            </a:endParaRPr>
          </a:p>
          <a:p>
            <a:r>
              <a:rPr lang="en-US" baseline="0" dirty="0" smtClean="0">
                <a:latin typeface="+mn-lt"/>
              </a:rPr>
              <a:t>  </a:t>
            </a:r>
            <a:endParaRPr lang="en-US" dirty="0">
              <a:latin typeface="+mn-lt"/>
            </a:endParaRPr>
          </a:p>
        </p:txBody>
      </p:sp>
      <p:sp>
        <p:nvSpPr>
          <p:cNvPr id="4" name="Slide Number Placeholder 3"/>
          <p:cNvSpPr>
            <a:spLocks noGrp="1"/>
          </p:cNvSpPr>
          <p:nvPr>
            <p:ph type="sldNum" sz="quarter" idx="10"/>
          </p:nvPr>
        </p:nvSpPr>
        <p:spPr/>
        <p:txBody>
          <a:bodyPr/>
          <a:lstStyle/>
          <a:p>
            <a:fld id="{5B2D6F33-09DF-4B4F-8197-8B583E116DDD}" type="slidenum">
              <a:rPr lang="en-US" smtClean="0"/>
              <a:t>2</a:t>
            </a:fld>
            <a:endParaRPr lang="en-US"/>
          </a:p>
        </p:txBody>
      </p:sp>
    </p:spTree>
    <p:extLst>
      <p:ext uri="{BB962C8B-B14F-4D97-AF65-F5344CB8AC3E}">
        <p14:creationId xmlns:p14="http://schemas.microsoft.com/office/powerpoint/2010/main" val="5534454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mn-lt"/>
              </a:rPr>
              <a:t>Globalization can be viewed as an</a:t>
            </a:r>
            <a:r>
              <a:rPr lang="en-US" baseline="0" dirty="0" smtClean="0">
                <a:latin typeface="+mn-lt"/>
              </a:rPr>
              <a:t> integrated </a:t>
            </a:r>
            <a:r>
              <a:rPr lang="en-US" dirty="0" smtClean="0">
                <a:latin typeface="+mn-lt"/>
              </a:rPr>
              <a:t>process that</a:t>
            </a:r>
            <a:r>
              <a:rPr lang="en-US" baseline="0" dirty="0" smtClean="0">
                <a:latin typeface="+mn-lt"/>
              </a:rPr>
              <a:t> cover many aspects such as economic, cultural, social, technological and political.</a:t>
            </a:r>
            <a:endParaRPr lang="en-US" dirty="0" smtClean="0">
              <a:latin typeface="+mn-lt"/>
            </a:endParaRPr>
          </a:p>
          <a:p>
            <a:endParaRPr lang="en-US" dirty="0" smtClean="0">
              <a:latin typeface="+mn-lt"/>
            </a:endParaRPr>
          </a:p>
          <a:p>
            <a:r>
              <a:rPr lang="en-US" dirty="0" smtClean="0">
                <a:latin typeface="+mn-lt"/>
              </a:rPr>
              <a:t>As</a:t>
            </a:r>
            <a:r>
              <a:rPr lang="en-US" baseline="0" dirty="0" smtClean="0">
                <a:latin typeface="+mn-lt"/>
              </a:rPr>
              <a:t> the Class Activity (7)  demonstrated</a:t>
            </a:r>
            <a:r>
              <a:rPr lang="en-US" dirty="0" smtClean="0">
                <a:latin typeface="+mn-lt"/>
              </a:rPr>
              <a:t>, usually </a:t>
            </a:r>
            <a:r>
              <a:rPr lang="en-US" dirty="0" err="1" smtClean="0">
                <a:latin typeface="+mn-lt"/>
              </a:rPr>
              <a:t>standardised</a:t>
            </a:r>
            <a:r>
              <a:rPr lang="en-US" baseline="0" dirty="0" smtClean="0">
                <a:latin typeface="+mn-lt"/>
              </a:rPr>
              <a:t> </a:t>
            </a:r>
            <a:r>
              <a:rPr lang="en-US" dirty="0" smtClean="0">
                <a:latin typeface="+mn-lt"/>
              </a:rPr>
              <a:t>products are designed in one</a:t>
            </a:r>
            <a:r>
              <a:rPr lang="en-US" baseline="0" dirty="0" smtClean="0">
                <a:latin typeface="+mn-lt"/>
              </a:rPr>
              <a:t> </a:t>
            </a:r>
            <a:r>
              <a:rPr lang="en-US" dirty="0" smtClean="0">
                <a:latin typeface="+mn-lt"/>
              </a:rPr>
              <a:t>country, manufacturing</a:t>
            </a:r>
            <a:r>
              <a:rPr lang="en-US" baseline="0" dirty="0" smtClean="0">
                <a:latin typeface="+mn-lt"/>
              </a:rPr>
              <a:t> and </a:t>
            </a:r>
            <a:r>
              <a:rPr lang="en-US" dirty="0" smtClean="0">
                <a:latin typeface="+mn-lt"/>
              </a:rPr>
              <a:t>assembled in other countries, and finally sold globally.  People of the world are “unified” into a single society</a:t>
            </a:r>
            <a:r>
              <a:rPr lang="en-US" baseline="0" dirty="0" smtClean="0">
                <a:latin typeface="+mn-lt"/>
              </a:rPr>
              <a:t> or a “global village”</a:t>
            </a:r>
            <a:r>
              <a:rPr lang="en-US" dirty="0" smtClean="0">
                <a:latin typeface="+mn-lt"/>
              </a:rPr>
              <a:t>.    </a:t>
            </a:r>
            <a:endParaRPr lang="en-US" dirty="0">
              <a:latin typeface="+mn-lt"/>
            </a:endParaRPr>
          </a:p>
        </p:txBody>
      </p:sp>
      <p:sp>
        <p:nvSpPr>
          <p:cNvPr id="4" name="Slide Number Placeholder 3"/>
          <p:cNvSpPr>
            <a:spLocks noGrp="1"/>
          </p:cNvSpPr>
          <p:nvPr>
            <p:ph type="sldNum" sz="quarter" idx="10"/>
          </p:nvPr>
        </p:nvSpPr>
        <p:spPr/>
        <p:txBody>
          <a:bodyPr/>
          <a:lstStyle/>
          <a:p>
            <a:fld id="{5B2D6F33-09DF-4B4F-8197-8B583E116DDD}" type="slidenum">
              <a:rPr lang="en-US" smtClean="0"/>
              <a:t>3</a:t>
            </a:fld>
            <a:endParaRPr lang="en-US"/>
          </a:p>
        </p:txBody>
      </p:sp>
    </p:spTree>
    <p:extLst>
      <p:ext uri="{BB962C8B-B14F-4D97-AF65-F5344CB8AC3E}">
        <p14:creationId xmlns:p14="http://schemas.microsoft.com/office/powerpoint/2010/main" val="38134928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Wingdings" pitchFamily="2" charset="2"/>
              <a:buChar char="§"/>
              <a:tabLst/>
              <a:defRPr/>
            </a:pPr>
            <a:r>
              <a:rPr lang="en-US" altLang="zh-TW" b="0" dirty="0" smtClean="0">
                <a:latin typeface="+mn-lt"/>
              </a:rPr>
              <a:t>Grasp global market opportunities – </a:t>
            </a:r>
            <a:r>
              <a:rPr lang="en-US" altLang="zh-TW" b="0" i="1" dirty="0" smtClean="0">
                <a:latin typeface="+mn-lt"/>
              </a:rPr>
              <a:t>increase sales and profit</a:t>
            </a:r>
            <a:r>
              <a:rPr lang="en-US" altLang="zh-TW" b="0" i="1" baseline="0" dirty="0" smtClean="0">
                <a:latin typeface="+mn-lt"/>
              </a:rPr>
              <a:t>; provide outsourcing possibilities; diversity business areas and markets</a:t>
            </a:r>
          </a:p>
          <a:p>
            <a:pPr marL="171450" marR="0" indent="-171450" algn="l" defTabSz="914400" rtl="0" eaLnBrk="1" fontAlgn="auto" latinLnBrk="0" hangingPunct="1">
              <a:lnSpc>
                <a:spcPct val="100000"/>
              </a:lnSpc>
              <a:spcBef>
                <a:spcPts val="0"/>
              </a:spcBef>
              <a:spcAft>
                <a:spcPts val="0"/>
              </a:spcAft>
              <a:buClrTx/>
              <a:buSzTx/>
              <a:buFont typeface="Wingdings" pitchFamily="2" charset="2"/>
              <a:buChar char="§"/>
              <a:tabLst/>
              <a:defRPr/>
            </a:pPr>
            <a:r>
              <a:rPr lang="zh-CN" altLang="en-US" sz="1200" b="0" kern="1200" dirty="0" smtClean="0">
                <a:solidFill>
                  <a:schemeClr val="accent6">
                    <a:lumMod val="50000"/>
                  </a:schemeClr>
                </a:solidFill>
                <a:latin typeface="+mn-lt"/>
                <a:ea typeface="+mn-ea"/>
                <a:cs typeface="+mn-cs"/>
                <a:sym typeface="Calisto MT" pitchFamily="18" charset="0"/>
              </a:rPr>
              <a:t>O</a:t>
            </a:r>
            <a:r>
              <a:rPr lang="en-US" altLang="en-US" sz="1200" b="0" kern="1200" dirty="0" err="1" smtClean="0">
                <a:solidFill>
                  <a:schemeClr val="accent6">
                    <a:lumMod val="50000"/>
                  </a:schemeClr>
                </a:solidFill>
                <a:latin typeface="+mn-lt"/>
                <a:ea typeface="+mn-ea"/>
                <a:cs typeface="+mn-cs"/>
                <a:sym typeface="Calisto MT" pitchFamily="18" charset="0"/>
              </a:rPr>
              <a:t>btain</a:t>
            </a:r>
            <a:r>
              <a:rPr lang="en-US" altLang="en-US" sz="1200" b="0" kern="1200" dirty="0" smtClean="0">
                <a:solidFill>
                  <a:schemeClr val="accent6">
                    <a:lumMod val="50000"/>
                  </a:schemeClr>
                </a:solidFill>
                <a:latin typeface="+mn-lt"/>
                <a:ea typeface="+mn-ea"/>
                <a:cs typeface="+mn-cs"/>
                <a:sym typeface="Calisto MT" pitchFamily="18" charset="0"/>
              </a:rPr>
              <a:t> materials/goods/</a:t>
            </a:r>
            <a:r>
              <a:rPr lang="en-US" altLang="en-US" sz="1200" b="0" kern="1200" dirty="0" err="1" smtClean="0">
                <a:solidFill>
                  <a:schemeClr val="accent6">
                    <a:lumMod val="50000"/>
                  </a:schemeClr>
                </a:solidFill>
                <a:latin typeface="+mn-lt"/>
                <a:ea typeface="+mn-ea"/>
                <a:cs typeface="+mn-cs"/>
                <a:sym typeface="Calisto MT" pitchFamily="18" charset="0"/>
              </a:rPr>
              <a:t>labour</a:t>
            </a:r>
            <a:r>
              <a:rPr lang="en-US" altLang="en-US" sz="1200" b="0" kern="1200" dirty="0" smtClean="0">
                <a:solidFill>
                  <a:schemeClr val="accent6">
                    <a:lumMod val="50000"/>
                  </a:schemeClr>
                </a:solidFill>
                <a:latin typeface="+mn-lt"/>
                <a:ea typeface="+mn-ea"/>
                <a:cs typeface="+mn-cs"/>
                <a:sym typeface="Calisto MT" pitchFamily="18" charset="0"/>
              </a:rPr>
              <a:t> at lower costs – </a:t>
            </a:r>
            <a:r>
              <a:rPr lang="en-US" altLang="en-US" sz="1200" b="0" i="1" kern="1200" dirty="0" smtClean="0">
                <a:solidFill>
                  <a:schemeClr val="accent6">
                    <a:lumMod val="50000"/>
                  </a:schemeClr>
                </a:solidFill>
                <a:latin typeface="+mn-lt"/>
                <a:ea typeface="+mn-ea"/>
                <a:cs typeface="+mn-cs"/>
                <a:sym typeface="Calisto MT" pitchFamily="18" charset="0"/>
              </a:rPr>
              <a:t>some countries have unique</a:t>
            </a:r>
            <a:r>
              <a:rPr lang="en-US" altLang="en-US" sz="1200" b="0" i="1" kern="1200" baseline="0" dirty="0" smtClean="0">
                <a:solidFill>
                  <a:schemeClr val="accent6">
                    <a:lumMod val="50000"/>
                  </a:schemeClr>
                </a:solidFill>
                <a:latin typeface="+mn-lt"/>
                <a:ea typeface="+mn-ea"/>
                <a:cs typeface="+mn-cs"/>
                <a:sym typeface="Calisto MT" pitchFamily="18" charset="0"/>
              </a:rPr>
              <a:t> and rare resources (e.g. iron and steel mines) or such resources are bulky to transport; some countries can provide cheap </a:t>
            </a:r>
            <a:r>
              <a:rPr lang="en-US" altLang="en-US" sz="1200" b="0" i="1" kern="1200" baseline="0" dirty="0" err="1" smtClean="0">
                <a:solidFill>
                  <a:schemeClr val="accent6">
                    <a:lumMod val="50000"/>
                  </a:schemeClr>
                </a:solidFill>
                <a:latin typeface="+mn-lt"/>
                <a:ea typeface="+mn-ea"/>
                <a:cs typeface="+mn-cs"/>
                <a:sym typeface="Calisto MT" pitchFamily="18" charset="0"/>
              </a:rPr>
              <a:t>labour</a:t>
            </a:r>
            <a:r>
              <a:rPr lang="en-US" altLang="en-US" sz="1200" b="0" i="1" kern="1200" baseline="0" dirty="0" smtClean="0">
                <a:solidFill>
                  <a:schemeClr val="accent6">
                    <a:lumMod val="50000"/>
                  </a:schemeClr>
                </a:solidFill>
                <a:latin typeface="+mn-lt"/>
                <a:ea typeface="+mn-ea"/>
                <a:cs typeface="+mn-cs"/>
                <a:sym typeface="Calisto MT" pitchFamily="18" charset="0"/>
              </a:rPr>
              <a:t>; the mobility of resources are higher that facilitates global sourcing</a:t>
            </a:r>
            <a:endParaRPr lang="en-US" altLang="en-US" sz="1200" b="0" i="1" kern="1200" dirty="0" smtClean="0">
              <a:solidFill>
                <a:schemeClr val="accent6">
                  <a:lumMod val="50000"/>
                </a:schemeClr>
              </a:solidFill>
              <a:latin typeface="+mn-lt"/>
              <a:ea typeface="+mn-ea"/>
              <a:cs typeface="+mn-cs"/>
              <a:sym typeface="Calisto MT" pitchFamily="18" charset="0"/>
            </a:endParaRPr>
          </a:p>
          <a:p>
            <a:pPr marL="171450" indent="-171450">
              <a:lnSpc>
                <a:spcPct val="100000"/>
              </a:lnSpc>
              <a:buFont typeface="Wingdings" pitchFamily="2" charset="2"/>
              <a:buChar char="§"/>
            </a:pPr>
            <a:r>
              <a:rPr lang="en-US" altLang="en-US" sz="1200" b="0" i="0" kern="1200" dirty="0" smtClean="0">
                <a:solidFill>
                  <a:schemeClr val="accent6">
                    <a:lumMod val="50000"/>
                  </a:schemeClr>
                </a:solidFill>
                <a:latin typeface="+mn-lt"/>
                <a:ea typeface="+mn-ea"/>
                <a:cs typeface="+mn-cs"/>
                <a:sym typeface="Calisto MT" pitchFamily="18" charset="0"/>
              </a:rPr>
              <a:t>Enjoy economies of scale </a:t>
            </a:r>
            <a:r>
              <a:rPr lang="en-US" altLang="en-US" sz="1200" b="0" i="1" kern="1200" dirty="0" smtClean="0">
                <a:solidFill>
                  <a:schemeClr val="accent6">
                    <a:lumMod val="50000"/>
                  </a:schemeClr>
                </a:solidFill>
                <a:latin typeface="+mn-lt"/>
                <a:ea typeface="+mn-ea"/>
                <a:cs typeface="+mn-cs"/>
                <a:sym typeface="Calisto MT" pitchFamily="18" charset="0"/>
              </a:rPr>
              <a:t>– increase</a:t>
            </a:r>
            <a:r>
              <a:rPr lang="en-US" altLang="en-US" sz="1200" b="0" i="1" kern="1200" baseline="0" dirty="0" smtClean="0">
                <a:solidFill>
                  <a:schemeClr val="accent6">
                    <a:lumMod val="50000"/>
                  </a:schemeClr>
                </a:solidFill>
                <a:latin typeface="+mn-lt"/>
                <a:ea typeface="+mn-ea"/>
                <a:cs typeface="+mn-cs"/>
                <a:sym typeface="Calisto MT" pitchFamily="18" charset="0"/>
              </a:rPr>
              <a:t> the scale of production can lower the average cost</a:t>
            </a:r>
            <a:endParaRPr lang="en-US" altLang="en-US" sz="1200" b="0" i="1" kern="1200" dirty="0" smtClean="0">
              <a:solidFill>
                <a:schemeClr val="accent6">
                  <a:lumMod val="50000"/>
                </a:schemeClr>
              </a:solidFill>
              <a:latin typeface="+mn-lt"/>
              <a:ea typeface="+mn-ea"/>
              <a:cs typeface="+mn-cs"/>
              <a:sym typeface="Calisto MT" pitchFamily="18" charset="0"/>
            </a:endParaRPr>
          </a:p>
          <a:p>
            <a:pPr marL="171450" marR="0" indent="-171450" algn="l" defTabSz="914400" rtl="0" eaLnBrk="1" fontAlgn="auto" latinLnBrk="0" hangingPunct="1">
              <a:lnSpc>
                <a:spcPct val="100000"/>
              </a:lnSpc>
              <a:spcBef>
                <a:spcPts val="0"/>
              </a:spcBef>
              <a:spcAft>
                <a:spcPts val="0"/>
              </a:spcAft>
              <a:buClrTx/>
              <a:buSzTx/>
              <a:buFont typeface="Wingdings" pitchFamily="2" charset="2"/>
              <a:buChar char="§"/>
              <a:tabLst/>
              <a:defRPr/>
            </a:pPr>
            <a:r>
              <a:rPr lang="en-US" altLang="en-US" sz="1200" b="0" kern="1200" dirty="0" smtClean="0">
                <a:solidFill>
                  <a:schemeClr val="accent6">
                    <a:lumMod val="50000"/>
                  </a:schemeClr>
                </a:solidFill>
                <a:latin typeface="+mn-lt"/>
                <a:ea typeface="+mn-ea"/>
                <a:cs typeface="+mn-cs"/>
                <a:sym typeface="Calisto MT" pitchFamily="18" charset="0"/>
              </a:rPr>
              <a:t>Develop global brands and create global connection – </a:t>
            </a:r>
            <a:r>
              <a:rPr lang="en-US" altLang="zh-TW" b="0" i="1" baseline="0" dirty="0" smtClean="0">
                <a:latin typeface="+mn-lt"/>
              </a:rPr>
              <a:t>develop and access strategic markets and international collaboration, and </a:t>
            </a:r>
            <a:r>
              <a:rPr lang="en-US" altLang="zh-TW" b="0" i="1" dirty="0" smtClean="0">
                <a:latin typeface="+mn-lt"/>
              </a:rPr>
              <a:t>enlarge global</a:t>
            </a:r>
            <a:r>
              <a:rPr lang="en-US" altLang="zh-TW" b="0" i="1" baseline="0" dirty="0" smtClean="0">
                <a:latin typeface="+mn-lt"/>
              </a:rPr>
              <a:t> </a:t>
            </a:r>
            <a:r>
              <a:rPr lang="en-US" altLang="zh-TW" b="0" i="1" dirty="0" smtClean="0">
                <a:latin typeface="+mn-lt"/>
              </a:rPr>
              <a:t>market share</a:t>
            </a:r>
          </a:p>
          <a:p>
            <a:pPr marL="171450" marR="0" indent="-171450" algn="l" defTabSz="914400" rtl="0" eaLnBrk="1" fontAlgn="auto" latinLnBrk="0" hangingPunct="1">
              <a:lnSpc>
                <a:spcPct val="100000"/>
              </a:lnSpc>
              <a:spcBef>
                <a:spcPts val="0"/>
              </a:spcBef>
              <a:spcAft>
                <a:spcPts val="0"/>
              </a:spcAft>
              <a:buClrTx/>
              <a:buSzTx/>
              <a:buFont typeface="Wingdings" pitchFamily="2" charset="2"/>
              <a:buChar char="§"/>
              <a:tabLst/>
              <a:defRPr/>
            </a:pPr>
            <a:r>
              <a:rPr lang="en-US" altLang="zh-TW" b="0" dirty="0" smtClean="0">
                <a:solidFill>
                  <a:srgbClr val="990033"/>
                </a:solidFill>
                <a:latin typeface="+mn-lt"/>
              </a:rPr>
              <a:t>Avoid trade barriers or restrictions – </a:t>
            </a:r>
            <a:r>
              <a:rPr lang="en-US" altLang="zh-TW" b="0" i="1" dirty="0" smtClean="0">
                <a:solidFill>
                  <a:srgbClr val="990033"/>
                </a:solidFill>
                <a:latin typeface="+mn-lt"/>
              </a:rPr>
              <a:t>setting up factories or operation overseas</a:t>
            </a:r>
            <a:r>
              <a:rPr lang="en-US" altLang="zh-TW" b="0" i="1" baseline="0" dirty="0" smtClean="0">
                <a:solidFill>
                  <a:srgbClr val="990033"/>
                </a:solidFill>
                <a:latin typeface="+mn-lt"/>
              </a:rPr>
              <a:t> can avoid barriers or restrictions such as import quota and tariffs, and </a:t>
            </a:r>
            <a:r>
              <a:rPr lang="en-US" altLang="zh-TW" b="0" i="1" dirty="0" smtClean="0">
                <a:solidFill>
                  <a:srgbClr val="990033"/>
                </a:solidFill>
                <a:latin typeface="+mn-lt"/>
              </a:rPr>
              <a:t>have better control over direct investment overseas</a:t>
            </a:r>
          </a:p>
          <a:p>
            <a:pPr marL="171450" marR="0" indent="-171450" algn="l" defTabSz="914400" rtl="0" eaLnBrk="1" fontAlgn="auto" latinLnBrk="0" hangingPunct="1">
              <a:lnSpc>
                <a:spcPct val="100000"/>
              </a:lnSpc>
              <a:spcBef>
                <a:spcPts val="0"/>
              </a:spcBef>
              <a:spcAft>
                <a:spcPts val="0"/>
              </a:spcAft>
              <a:buClrTx/>
              <a:buSzTx/>
              <a:buFont typeface="Wingdings" pitchFamily="2" charset="2"/>
              <a:buChar char="§"/>
              <a:tabLst/>
              <a:defRPr/>
            </a:pPr>
            <a:r>
              <a:rPr lang="en-US" altLang="zh-TW" b="0" dirty="0" err="1" smtClean="0">
                <a:latin typeface="+mn-lt"/>
              </a:rPr>
              <a:t>Favourable</a:t>
            </a:r>
            <a:r>
              <a:rPr lang="en-US" altLang="zh-TW" b="0" dirty="0" smtClean="0">
                <a:latin typeface="+mn-lt"/>
              </a:rPr>
              <a:t> government treatment </a:t>
            </a:r>
            <a:r>
              <a:rPr lang="en-US" altLang="zh-TW" b="1" dirty="0" smtClean="0">
                <a:latin typeface="+mn-lt"/>
              </a:rPr>
              <a:t>– </a:t>
            </a:r>
            <a:r>
              <a:rPr lang="en-US" altLang="zh-TW" b="0" i="1" dirty="0" smtClean="0">
                <a:latin typeface="+mn-lt"/>
              </a:rPr>
              <a:t>some less developed countries</a:t>
            </a:r>
            <a:r>
              <a:rPr lang="en-US" altLang="zh-TW" b="0" i="1" baseline="0" dirty="0" smtClean="0">
                <a:latin typeface="+mn-lt"/>
              </a:rPr>
              <a:t> may offer tax incentive and </a:t>
            </a:r>
            <a:r>
              <a:rPr lang="en-US" altLang="zh-TW" b="0" i="1" dirty="0" smtClean="0">
                <a:latin typeface="+mn-lt"/>
              </a:rPr>
              <a:t>preferential tax rate</a:t>
            </a:r>
            <a:r>
              <a:rPr lang="en-US" altLang="zh-TW" b="0" i="1" baseline="0" dirty="0" smtClean="0">
                <a:latin typeface="+mn-lt"/>
              </a:rPr>
              <a:t> to foreign firms in order to encourage foreign firms to invest in their countries</a:t>
            </a:r>
            <a:endParaRPr lang="en-US" altLang="zh-TW" b="0" i="1" dirty="0" smtClean="0">
              <a:latin typeface="+mn-lt"/>
            </a:endParaRPr>
          </a:p>
          <a:p>
            <a:pPr marL="171450" marR="0" indent="-171450" algn="l" defTabSz="914400" rtl="0" eaLnBrk="1" fontAlgn="auto" latinLnBrk="0" hangingPunct="1">
              <a:lnSpc>
                <a:spcPct val="100000"/>
              </a:lnSpc>
              <a:spcBef>
                <a:spcPts val="0"/>
              </a:spcBef>
              <a:spcAft>
                <a:spcPts val="0"/>
              </a:spcAft>
              <a:buClrTx/>
              <a:buSzTx/>
              <a:buFont typeface="Wingdings" pitchFamily="2" charset="2"/>
              <a:buChar char="§"/>
              <a:tabLst/>
              <a:defRPr/>
            </a:pPr>
            <a:endParaRPr lang="en-US" altLang="zh-TW" b="0" dirty="0" smtClean="0">
              <a:solidFill>
                <a:srgbClr val="990033"/>
              </a:solidFill>
              <a:latin typeface="+mn-lt"/>
            </a:endParaRPr>
          </a:p>
          <a:p>
            <a:pPr marL="171450" indent="-171450">
              <a:lnSpc>
                <a:spcPct val="100000"/>
              </a:lnSpc>
              <a:buFont typeface="Wingdings" pitchFamily="2" charset="2"/>
              <a:buChar char="§"/>
            </a:pPr>
            <a:endParaRPr lang="en-US" altLang="en-US" sz="1200" b="0" kern="1200" dirty="0" smtClean="0">
              <a:solidFill>
                <a:schemeClr val="accent6">
                  <a:lumMod val="50000"/>
                </a:schemeClr>
              </a:solidFill>
              <a:latin typeface="+mn-lt"/>
              <a:ea typeface="+mn-ea"/>
              <a:cs typeface="+mn-cs"/>
              <a:sym typeface="Calisto MT" pitchFamily="18" charset="0"/>
            </a:endParaRPr>
          </a:p>
          <a:p>
            <a:pPr>
              <a:lnSpc>
                <a:spcPct val="100000"/>
              </a:lnSpc>
            </a:pPr>
            <a:endParaRPr lang="en-US" altLang="zh-TW" b="1" dirty="0" smtClean="0">
              <a:latin typeface="+mn-lt"/>
            </a:endParaRPr>
          </a:p>
          <a:p>
            <a:pPr>
              <a:lnSpc>
                <a:spcPct val="100000"/>
              </a:lnSpc>
            </a:pPr>
            <a:endParaRPr lang="en-US" altLang="zh-TW" b="1" dirty="0" smtClean="0">
              <a:latin typeface="+mn-lt"/>
            </a:endParaRPr>
          </a:p>
          <a:p>
            <a:pPr>
              <a:lnSpc>
                <a:spcPct val="100000"/>
              </a:lnSpc>
            </a:pPr>
            <a:endParaRPr lang="en-US" altLang="zh-TW" b="1" dirty="0" smtClean="0">
              <a:latin typeface="+mn-lt"/>
            </a:endParaRPr>
          </a:p>
          <a:p>
            <a:endParaRPr lang="en-US" altLang="zh-TW" b="1" dirty="0" smtClean="0"/>
          </a:p>
        </p:txBody>
      </p:sp>
      <p:sp>
        <p:nvSpPr>
          <p:cNvPr id="4" name="Slide Number Placeholder 3"/>
          <p:cNvSpPr>
            <a:spLocks noGrp="1"/>
          </p:cNvSpPr>
          <p:nvPr>
            <p:ph type="sldNum" sz="quarter" idx="10"/>
          </p:nvPr>
        </p:nvSpPr>
        <p:spPr/>
        <p:txBody>
          <a:bodyPr/>
          <a:lstStyle/>
          <a:p>
            <a:fld id="{5B2D6F33-09DF-4B4F-8197-8B583E116DDD}" type="slidenum">
              <a:rPr lang="en-US" smtClean="0"/>
              <a:t>4</a:t>
            </a:fld>
            <a:endParaRPr lang="en-US"/>
          </a:p>
        </p:txBody>
      </p:sp>
    </p:spTree>
    <p:extLst>
      <p:ext uri="{BB962C8B-B14F-4D97-AF65-F5344CB8AC3E}">
        <p14:creationId xmlns:p14="http://schemas.microsoft.com/office/powerpoint/2010/main" val="15928531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0">
              <a:lnSpc>
                <a:spcPct val="100000"/>
              </a:lnSpc>
              <a:spcBef>
                <a:spcPts val="0"/>
              </a:spcBef>
              <a:spcAft>
                <a:spcPts val="0"/>
              </a:spcAft>
              <a:buClrTx/>
              <a:buSzTx/>
              <a:buFont typeface="+mj-lt"/>
              <a:buNone/>
              <a:tabLst/>
              <a:defRPr/>
            </a:pPr>
            <a:r>
              <a:rPr lang="en-US" dirty="0" smtClean="0">
                <a:latin typeface="+mn-lt"/>
              </a:rPr>
              <a:t>Many large companies actually</a:t>
            </a:r>
            <a:r>
              <a:rPr lang="en-US" baseline="0" dirty="0" smtClean="0">
                <a:latin typeface="+mn-lt"/>
              </a:rPr>
              <a:t> is operating in a borderless world.   </a:t>
            </a:r>
            <a:r>
              <a:rPr lang="en-GB" sz="1200" dirty="0" smtClean="0">
                <a:effectLst/>
                <a:latin typeface="+mn-lt"/>
                <a:cs typeface="Times New Roman"/>
              </a:rPr>
              <a:t>The multi-national corporation (MNC) is a business with facilities in many countries other than its own that operate on a global basis by making management decision regarding profits, facilities, sales and services in many parts of the world.   MNCs often</a:t>
            </a:r>
            <a:r>
              <a:rPr lang="en-GB" sz="1200" baseline="0" dirty="0" smtClean="0">
                <a:effectLst/>
                <a:latin typeface="+mn-lt"/>
                <a:cs typeface="Times New Roman"/>
              </a:rPr>
              <a:t> adopt the approach of “think global, act local”.</a:t>
            </a:r>
            <a:r>
              <a:rPr lang="en-US" sz="1200" baseline="0" dirty="0" smtClean="0">
                <a:effectLst/>
                <a:latin typeface="+mn-lt"/>
                <a:cs typeface="Times New Roman"/>
              </a:rPr>
              <a:t>  They </a:t>
            </a:r>
            <a:r>
              <a:rPr lang="en-GB" sz="1200" dirty="0" smtClean="0">
                <a:effectLst/>
                <a:latin typeface="+mn-lt"/>
                <a:cs typeface="Times New Roman"/>
              </a:rPr>
              <a:t>have to cope with very different environments, stages of economic development, legal, and taxation systems,</a:t>
            </a:r>
            <a:r>
              <a:rPr lang="en-GB" sz="1200" baseline="0" dirty="0" smtClean="0">
                <a:effectLst/>
                <a:latin typeface="+mn-lt"/>
                <a:cs typeface="Times New Roman"/>
              </a:rPr>
              <a:t> and often bear higher political risks. </a:t>
            </a:r>
            <a:r>
              <a:rPr lang="en-GB" sz="1200" dirty="0" smtClean="0">
                <a:effectLst/>
                <a:latin typeface="+mn-lt"/>
                <a:cs typeface="Times New Roman"/>
              </a:rPr>
              <a:t>  They</a:t>
            </a:r>
            <a:r>
              <a:rPr lang="en-GB" sz="1200" baseline="0" dirty="0" smtClean="0">
                <a:effectLst/>
                <a:latin typeface="+mn-lt"/>
                <a:cs typeface="Times New Roman"/>
              </a:rPr>
              <a:t> </a:t>
            </a:r>
            <a:r>
              <a:rPr lang="en-GB" sz="1200" dirty="0" smtClean="0">
                <a:effectLst/>
                <a:latin typeface="+mn-lt"/>
                <a:cs typeface="Times New Roman"/>
              </a:rPr>
              <a:t>also have to cope with a variety of time zones and geographic distances,</a:t>
            </a:r>
            <a:r>
              <a:rPr lang="en-GB" sz="1200" baseline="0" dirty="0" smtClean="0">
                <a:effectLst/>
                <a:latin typeface="+mn-lt"/>
                <a:cs typeface="Times New Roman"/>
              </a:rPr>
              <a:t> </a:t>
            </a:r>
            <a:r>
              <a:rPr lang="en-GB" sz="1200" dirty="0" smtClean="0">
                <a:effectLst/>
                <a:latin typeface="+mn-lt"/>
                <a:cs typeface="Times New Roman"/>
              </a:rPr>
              <a:t>manage a work force of many different nationalities and cultures.</a:t>
            </a:r>
            <a:endParaRPr lang="en-US" sz="1200" dirty="0" smtClean="0">
              <a:effectLst/>
              <a:latin typeface="+mn-lt"/>
              <a:cs typeface="Times New Roman"/>
            </a:endParaRPr>
          </a:p>
          <a:p>
            <a:pPr marL="685800" marR="0" indent="-228600" algn="just" hangingPunct="0">
              <a:lnSpc>
                <a:spcPts val="1700"/>
              </a:lnSpc>
              <a:spcBef>
                <a:spcPts val="0"/>
              </a:spcBef>
              <a:spcAft>
                <a:spcPts val="0"/>
              </a:spcAft>
            </a:pPr>
            <a:r>
              <a:rPr lang="en-GB" sz="1200" dirty="0" smtClean="0">
                <a:effectLst/>
                <a:latin typeface="+mn-lt"/>
                <a:cs typeface="Times New Roman"/>
              </a:rPr>
              <a:t> </a:t>
            </a:r>
            <a:endParaRPr lang="en-US" sz="1200" dirty="0" smtClean="0">
              <a:effectLst/>
              <a:latin typeface="+mn-lt"/>
              <a:cs typeface="Times New Roman"/>
            </a:endParaRPr>
          </a:p>
          <a:p>
            <a:pPr marL="0" marR="0" algn="just" hangingPunct="0">
              <a:lnSpc>
                <a:spcPts val="1700"/>
              </a:lnSpc>
              <a:spcBef>
                <a:spcPts val="0"/>
              </a:spcBef>
              <a:spcAft>
                <a:spcPts val="0"/>
              </a:spcAft>
            </a:pPr>
            <a:r>
              <a:rPr lang="en-US" sz="1200" dirty="0" smtClean="0">
                <a:effectLst/>
                <a:latin typeface="+mn-lt"/>
                <a:cs typeface="Times New Roman"/>
              </a:rPr>
              <a:t>Students can visit CK Hutchison Holdings Ltd to find the firm’s global footprint   http://www.ckh.com.hk/en/businesses/global.php</a:t>
            </a:r>
          </a:p>
          <a:p>
            <a:pPr marL="0" marR="0" algn="just" hangingPunct="0">
              <a:lnSpc>
                <a:spcPts val="1700"/>
              </a:lnSpc>
              <a:spcBef>
                <a:spcPts val="0"/>
              </a:spcBef>
              <a:spcAft>
                <a:spcPts val="0"/>
              </a:spcAft>
            </a:pPr>
            <a:endParaRPr lang="en-US" sz="1200" dirty="0" smtClean="0">
              <a:effectLst/>
              <a:latin typeface="+mn-lt"/>
              <a:cs typeface="Times New Roman"/>
            </a:endParaRPr>
          </a:p>
          <a:p>
            <a:endParaRPr lang="en-US" dirty="0" smtClean="0">
              <a:latin typeface="+mn-lt"/>
            </a:endParaRPr>
          </a:p>
          <a:p>
            <a:endParaRPr lang="en-US" dirty="0" smtClean="0">
              <a:latin typeface="+mn-lt"/>
            </a:endParaRPr>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5B2D6F33-09DF-4B4F-8197-8B583E116DDD}" type="slidenum">
              <a:rPr lang="en-US" smtClean="0"/>
              <a:t>5</a:t>
            </a:fld>
            <a:endParaRPr lang="en-US"/>
          </a:p>
        </p:txBody>
      </p:sp>
    </p:spTree>
    <p:extLst>
      <p:ext uri="{BB962C8B-B14F-4D97-AF65-F5344CB8AC3E}">
        <p14:creationId xmlns:p14="http://schemas.microsoft.com/office/powerpoint/2010/main" val="26461390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2D6F33-09DF-4B4F-8197-8B583E116DDD}" type="slidenum">
              <a:rPr lang="en-US" smtClean="0"/>
              <a:t>6</a:t>
            </a:fld>
            <a:endParaRPr lang="en-US"/>
          </a:p>
        </p:txBody>
      </p:sp>
    </p:spTree>
    <p:extLst>
      <p:ext uri="{BB962C8B-B14F-4D97-AF65-F5344CB8AC3E}">
        <p14:creationId xmlns:p14="http://schemas.microsoft.com/office/powerpoint/2010/main" val="22623401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Wingdings" pitchFamily="2" charset="2"/>
              <a:buChar char="§"/>
              <a:tabLst/>
              <a:defRPr/>
            </a:pPr>
            <a:r>
              <a:rPr kumimoji="0" lang="en-US" altLang="zh-TW" sz="1200" b="0" i="0" u="none" strike="noStrike" kern="1200" cap="none" spc="0" normalizeH="0" baseline="0" noProof="0" dirty="0" smtClean="0">
                <a:ln>
                  <a:noFill/>
                </a:ln>
                <a:solidFill>
                  <a:srgbClr val="C0504D"/>
                </a:solidFill>
                <a:effectLst/>
                <a:uLnTx/>
                <a:uFillTx/>
                <a:latin typeface="+mn-lt"/>
                <a:ea typeface="+mn-ea"/>
                <a:cs typeface="+mn-cs"/>
              </a:rPr>
              <a:t>Companies can use licensing to get into an international market quickly while taking relatively risks.  </a:t>
            </a:r>
          </a:p>
          <a:p>
            <a:pPr marL="171450" marR="0" lvl="0" indent="-171450" algn="l" defTabSz="914400" rtl="0" eaLnBrk="1" fontAlgn="auto" latinLnBrk="0" hangingPunct="1">
              <a:lnSpc>
                <a:spcPct val="100000"/>
              </a:lnSpc>
              <a:spcBef>
                <a:spcPts val="0"/>
              </a:spcBef>
              <a:spcAft>
                <a:spcPts val="0"/>
              </a:spcAft>
              <a:buClrTx/>
              <a:buSzTx/>
              <a:buFont typeface="Wingdings" pitchFamily="2" charset="2"/>
              <a:buChar char="§"/>
              <a:tabLst/>
              <a:defRPr/>
            </a:pPr>
            <a:r>
              <a:rPr kumimoji="0" lang="en-US" altLang="zh-TW" sz="1200" b="0" i="0" u="none" strike="noStrike" kern="1200" cap="none" spc="0" normalizeH="0" baseline="0" noProof="0" dirty="0" smtClean="0">
                <a:ln>
                  <a:noFill/>
                </a:ln>
                <a:solidFill>
                  <a:srgbClr val="C0504D"/>
                </a:solidFill>
                <a:effectLst/>
                <a:uLnTx/>
                <a:uFillTx/>
                <a:latin typeface="+mn-lt"/>
                <a:ea typeface="+mn-ea"/>
                <a:cs typeface="+mn-cs"/>
              </a:rPr>
              <a:t>Sanrio (licensor) allows  foreign firms (licensees) to sell its products or use its intellectual property (e.g. copyright, patent, trademark) by granting them rights and charging them royalties.</a:t>
            </a:r>
          </a:p>
          <a:p>
            <a:pPr marL="171450" marR="0" lvl="0" indent="-171450" algn="l" defTabSz="914400" rtl="0" eaLnBrk="1" fontAlgn="auto" latinLnBrk="0" hangingPunct="1">
              <a:lnSpc>
                <a:spcPts val="4400"/>
              </a:lnSpc>
              <a:spcBef>
                <a:spcPts val="0"/>
              </a:spcBef>
              <a:spcAft>
                <a:spcPts val="0"/>
              </a:spcAft>
              <a:buClrTx/>
              <a:buSzTx/>
              <a:buFont typeface="Wingdings" pitchFamily="2" charset="2"/>
              <a:buChar char="§"/>
              <a:tabLst/>
              <a:defRPr/>
            </a:pPr>
            <a:endParaRPr kumimoji="0" lang="en-US" altLang="zh-TW" sz="1200" b="0" i="0" u="none" strike="noStrike" kern="1200" cap="none" spc="0" normalizeH="0" baseline="0" noProof="0" dirty="0" smtClean="0">
              <a:ln>
                <a:noFill/>
              </a:ln>
              <a:solidFill>
                <a:srgbClr val="C0504D"/>
              </a:solidFill>
              <a:effectLst/>
              <a:uLnTx/>
              <a:uFillTx/>
              <a:latin typeface="+mn-lt"/>
              <a:ea typeface="+mn-ea"/>
              <a:cs typeface="+mn-cs"/>
            </a:endParaRPr>
          </a:p>
          <a:p>
            <a:pPr marL="171450" marR="0" lvl="0" indent="-171450" algn="l" defTabSz="914400" rtl="0" eaLnBrk="1" fontAlgn="auto" latinLnBrk="0" hangingPunct="1">
              <a:lnSpc>
                <a:spcPts val="4400"/>
              </a:lnSpc>
              <a:spcBef>
                <a:spcPts val="0"/>
              </a:spcBef>
              <a:spcAft>
                <a:spcPts val="0"/>
              </a:spcAft>
              <a:buClrTx/>
              <a:buSzTx/>
              <a:buFont typeface="Wingdings" pitchFamily="2" charset="2"/>
              <a:buChar char="§"/>
              <a:tabLst/>
              <a:defRPr/>
            </a:pPr>
            <a:endParaRPr kumimoji="0" lang="en-US" altLang="zh-TW" sz="1200" b="0" i="0" u="none" strike="noStrike" kern="1200" cap="none" spc="0" normalizeH="0" baseline="0" noProof="0" dirty="0" smtClean="0">
              <a:ln>
                <a:noFill/>
              </a:ln>
              <a:solidFill>
                <a:srgbClr val="C0504D"/>
              </a:solidFill>
              <a:effectLst/>
              <a:uLnTx/>
              <a:uFillTx/>
              <a:latin typeface="+mn-lt"/>
              <a:ea typeface="+mn-ea"/>
              <a:cs typeface="+mn-cs"/>
            </a:endParaRPr>
          </a:p>
          <a:p>
            <a:pPr marL="171450" marR="0" lvl="0" indent="-171450" algn="l" defTabSz="914400" rtl="0" eaLnBrk="1" fontAlgn="auto" latinLnBrk="0" hangingPunct="1">
              <a:lnSpc>
                <a:spcPts val="4400"/>
              </a:lnSpc>
              <a:spcBef>
                <a:spcPts val="0"/>
              </a:spcBef>
              <a:spcAft>
                <a:spcPts val="0"/>
              </a:spcAft>
              <a:buClrTx/>
              <a:buSzTx/>
              <a:buFont typeface="Wingdings" pitchFamily="2" charset="2"/>
              <a:buChar char="§"/>
              <a:tabLst/>
              <a:defRPr/>
            </a:pPr>
            <a:endParaRPr kumimoji="0" lang="en-US" altLang="zh-TW" sz="3200" b="0" i="0" u="none" strike="noStrike" kern="1200" cap="none" spc="0" normalizeH="0" baseline="0" noProof="0" dirty="0" smtClean="0">
              <a:ln>
                <a:noFill/>
              </a:ln>
              <a:solidFill>
                <a:srgbClr val="C0504D"/>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fld id="{5B2D6F33-09DF-4B4F-8197-8B583E116DDD}" type="slidenum">
              <a:rPr lang="en-US" smtClean="0"/>
              <a:t>7</a:t>
            </a:fld>
            <a:endParaRPr lang="en-US"/>
          </a:p>
        </p:txBody>
      </p:sp>
    </p:spTree>
    <p:extLst>
      <p:ext uri="{BB962C8B-B14F-4D97-AF65-F5344CB8AC3E}">
        <p14:creationId xmlns:p14="http://schemas.microsoft.com/office/powerpoint/2010/main" val="30677708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nSpc>
                <a:spcPct val="100000"/>
              </a:lnSpc>
              <a:buFont typeface="Wingdings" pitchFamily="2" charset="2"/>
              <a:buChar char="§"/>
            </a:pPr>
            <a:r>
              <a:rPr lang="en-US" altLang="zh-TW" b="0" dirty="0" smtClean="0">
                <a:solidFill>
                  <a:schemeClr val="accent2"/>
                </a:solidFill>
                <a:latin typeface="+mn-lt"/>
              </a:rPr>
              <a:t>Forming a joint</a:t>
            </a:r>
            <a:r>
              <a:rPr lang="en-US" altLang="zh-TW" b="0" baseline="0" dirty="0" smtClean="0">
                <a:solidFill>
                  <a:schemeClr val="accent2"/>
                </a:solidFill>
                <a:latin typeface="+mn-lt"/>
              </a:rPr>
              <a:t> venture is a common way for companies to </a:t>
            </a:r>
            <a:r>
              <a:rPr lang="en-US" altLang="zh-TW" b="0" dirty="0" smtClean="0">
                <a:solidFill>
                  <a:schemeClr val="accent2"/>
                </a:solidFill>
                <a:latin typeface="+mn-lt"/>
              </a:rPr>
              <a:t>enter international</a:t>
            </a:r>
            <a:r>
              <a:rPr lang="en-US" altLang="zh-TW" b="0" baseline="0" dirty="0" smtClean="0">
                <a:solidFill>
                  <a:schemeClr val="accent2"/>
                </a:solidFill>
                <a:latin typeface="+mn-lt"/>
              </a:rPr>
              <a:t> markets.</a:t>
            </a:r>
          </a:p>
          <a:p>
            <a:pPr marL="171450" indent="-171450">
              <a:lnSpc>
                <a:spcPct val="100000"/>
              </a:lnSpc>
              <a:buFont typeface="Wingdings" pitchFamily="2" charset="2"/>
              <a:buChar char="§"/>
            </a:pPr>
            <a:r>
              <a:rPr lang="en-US" altLang="zh-TW" b="0" baseline="0" dirty="0" smtClean="0">
                <a:solidFill>
                  <a:schemeClr val="accent2"/>
                </a:solidFill>
                <a:latin typeface="+mn-lt"/>
              </a:rPr>
              <a:t>By </a:t>
            </a:r>
            <a:r>
              <a:rPr lang="en-US" altLang="zh-TW" b="0" dirty="0" smtClean="0">
                <a:solidFill>
                  <a:schemeClr val="accent2"/>
                </a:solidFill>
                <a:latin typeface="+mn-lt"/>
              </a:rPr>
              <a:t>an equity agreement with a local company, they can produce and/or market their</a:t>
            </a:r>
            <a:r>
              <a:rPr lang="en-US" altLang="zh-TW" b="0" baseline="0" dirty="0" smtClean="0">
                <a:solidFill>
                  <a:schemeClr val="accent2"/>
                </a:solidFill>
                <a:latin typeface="+mn-lt"/>
              </a:rPr>
              <a:t> products in other countries.  </a:t>
            </a:r>
          </a:p>
          <a:p>
            <a:pPr marL="171450" indent="-171450">
              <a:lnSpc>
                <a:spcPct val="100000"/>
              </a:lnSpc>
              <a:buFont typeface="Wingdings" pitchFamily="2" charset="2"/>
              <a:buChar char="§"/>
            </a:pPr>
            <a:r>
              <a:rPr lang="en-US" altLang="zh-TW" b="0" baseline="0" dirty="0" smtClean="0">
                <a:solidFill>
                  <a:schemeClr val="accent2"/>
                </a:solidFill>
                <a:latin typeface="+mn-lt"/>
              </a:rPr>
              <a:t>Risk, capital, expertise can be shared between/among “partners”.</a:t>
            </a:r>
          </a:p>
          <a:p>
            <a:pPr marL="171450" indent="-171450">
              <a:lnSpc>
                <a:spcPct val="100000"/>
              </a:lnSpc>
              <a:buFont typeface="Wingdings" pitchFamily="2" charset="2"/>
              <a:buChar char="§"/>
            </a:pPr>
            <a:endParaRPr lang="en-US" altLang="zh-TW" b="0" baseline="0" dirty="0" smtClean="0">
              <a:solidFill>
                <a:schemeClr val="accent2"/>
              </a:solidFill>
              <a:latin typeface="+mn-lt"/>
            </a:endParaRPr>
          </a:p>
          <a:p>
            <a:pPr marL="0" marR="0" lvl="0" indent="0" algn="l" defTabSz="914400" rtl="0" eaLnBrk="1" fontAlgn="auto" latinLnBrk="0" hangingPunct="1">
              <a:lnSpc>
                <a:spcPts val="1600"/>
              </a:lnSpc>
              <a:spcBef>
                <a:spcPts val="0"/>
              </a:spcBef>
              <a:spcAft>
                <a:spcPts val="0"/>
              </a:spcAft>
              <a:buClrTx/>
              <a:buSzTx/>
              <a:buFontTx/>
              <a:buNone/>
              <a:tabLst/>
              <a:defRPr/>
            </a:pPr>
            <a:r>
              <a:rPr lang="en-US" sz="1200" b="0" dirty="0" smtClean="0">
                <a:latin typeface="+mn-lt"/>
              </a:rPr>
              <a:t>Additional</a:t>
            </a:r>
            <a:r>
              <a:rPr lang="en-US" sz="1200" b="0" baseline="0" dirty="0" smtClean="0">
                <a:latin typeface="+mn-lt"/>
              </a:rPr>
              <a:t> example: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smtClean="0">
                <a:latin typeface="+mn-lt"/>
              </a:rPr>
              <a:t>The German automaker BMW said Wednesday that it would significantly expand its operations in the fast-growing Chinese market, </a:t>
            </a:r>
            <a:r>
              <a:rPr lang="en-US" sz="1200" b="0" dirty="0" smtClean="0">
                <a:solidFill>
                  <a:srgbClr val="0066FF"/>
                </a:solidFill>
                <a:latin typeface="+mn-lt"/>
              </a:rPr>
              <a:t>doubling the number of models it produces there</a:t>
            </a:r>
            <a:r>
              <a:rPr lang="en-US" sz="1200" b="0" dirty="0" smtClean="0">
                <a:latin typeface="+mn-lt"/>
              </a:rPr>
              <a:t> and extending its alliance with a local partner …… </a:t>
            </a:r>
            <a:r>
              <a:rPr lang="en-US" sz="1000" b="0" i="1" dirty="0" smtClean="0">
                <a:solidFill>
                  <a:srgbClr val="C00000"/>
                </a:solidFill>
                <a:latin typeface="+mn-lt"/>
              </a:rPr>
              <a:t>Source: The New York Times 16, July, 2014</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1" dirty="0" smtClean="0">
              <a:solidFill>
                <a:srgbClr val="C00000"/>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smtClean="0">
                <a:latin typeface="+mn-lt"/>
              </a:rPr>
              <a:t>BMW formed a joint venture with Brilliance</a:t>
            </a:r>
            <a:r>
              <a:rPr lang="en-US" sz="1200" b="0" baseline="0" dirty="0" smtClean="0">
                <a:latin typeface="+mn-lt"/>
              </a:rPr>
              <a:t> China Automotive Holdings Ltd. </a:t>
            </a:r>
            <a:r>
              <a:rPr lang="en-US" sz="1000" b="0" baseline="0" dirty="0" smtClean="0">
                <a:latin typeface="+mn-lt"/>
                <a:ea typeface="細明體" pitchFamily="49" charset="-120"/>
              </a:rPr>
              <a:t>(</a:t>
            </a:r>
            <a:r>
              <a:rPr lang="zh-TW" altLang="en-US" sz="1000" b="0" baseline="0" dirty="0" smtClean="0">
                <a:latin typeface="+mn-lt"/>
                <a:ea typeface="細明體" pitchFamily="49" charset="-120"/>
              </a:rPr>
              <a:t>華晨中國</a:t>
            </a:r>
            <a:r>
              <a:rPr lang="en-US" sz="1000" dirty="0" err="1" smtClean="0">
                <a:effectLst/>
                <a:latin typeface="+mn-lt"/>
                <a:ea typeface="細明體" pitchFamily="49" charset="-120"/>
              </a:rPr>
              <a:t>汽車集團控股有限公司</a:t>
            </a:r>
            <a:r>
              <a:rPr lang="en-US" altLang="zh-TW" sz="1000" dirty="0" smtClean="0">
                <a:effectLst/>
                <a:latin typeface="+mn-lt"/>
                <a:ea typeface="細明體" pitchFamily="49" charset="-120"/>
              </a:rPr>
              <a:t>)</a:t>
            </a:r>
            <a:r>
              <a:rPr lang="zh-TW" altLang="en-US" sz="1000" b="0" baseline="0" dirty="0" smtClean="0">
                <a:latin typeface="+mn-lt"/>
                <a:ea typeface="細明體" pitchFamily="49" charset="-120"/>
              </a:rPr>
              <a:t> </a:t>
            </a:r>
            <a:r>
              <a:rPr lang="en-US" sz="1200" b="0" dirty="0" smtClean="0">
                <a:latin typeface="+mn-lt"/>
              </a:rPr>
              <a:t>and called” “</a:t>
            </a:r>
            <a:r>
              <a:rPr kumimoji="0" lang="fr-FR" sz="1200" b="0" i="0" u="none" strike="noStrike" kern="1200" cap="none" spc="0" normalizeH="0" baseline="0" noProof="0" dirty="0" smtClean="0">
                <a:ln>
                  <a:noFill/>
                </a:ln>
                <a:solidFill>
                  <a:srgbClr val="FF0000"/>
                </a:solidFill>
                <a:effectLst/>
                <a:uLnTx/>
                <a:uFillTx/>
                <a:latin typeface="+mn-lt"/>
                <a:ea typeface="+mn-ea"/>
                <a:cs typeface="+mn-cs"/>
              </a:rPr>
              <a:t>BMW </a:t>
            </a:r>
            <a:r>
              <a:rPr kumimoji="0" lang="fr-FR" sz="1200" b="0" i="0" u="none" strike="noStrike" kern="1200" cap="none" spc="0" normalizeH="0" baseline="0" noProof="0" dirty="0" err="1" smtClean="0">
                <a:ln>
                  <a:noFill/>
                </a:ln>
                <a:solidFill>
                  <a:srgbClr val="FF0000"/>
                </a:solidFill>
                <a:effectLst/>
                <a:uLnTx/>
                <a:uFillTx/>
                <a:latin typeface="+mn-lt"/>
                <a:ea typeface="+mn-ea"/>
                <a:cs typeface="+mn-cs"/>
              </a:rPr>
              <a:t>Brilliance</a:t>
            </a:r>
            <a:r>
              <a:rPr kumimoji="0" lang="fr-FR" sz="1200" b="0" i="0" u="none" strike="noStrike" kern="1200" cap="none" spc="0" normalizeH="0" baseline="0" noProof="0" dirty="0" smtClean="0">
                <a:ln>
                  <a:noFill/>
                </a:ln>
                <a:solidFill>
                  <a:srgbClr val="FF0000"/>
                </a:solidFill>
                <a:effectLst/>
                <a:uLnTx/>
                <a:uFillTx/>
                <a:latin typeface="+mn-lt"/>
                <a:ea typeface="+mn-ea"/>
                <a:cs typeface="+mn-cs"/>
              </a:rPr>
              <a:t> </a:t>
            </a:r>
            <a:r>
              <a:rPr kumimoji="0" lang="fr-FR" sz="1200" b="0" i="0" u="none" strike="noStrike" kern="1200" cap="none" spc="0" normalizeH="0" baseline="0" noProof="0" dirty="0" err="1" smtClean="0">
                <a:ln>
                  <a:noFill/>
                </a:ln>
                <a:solidFill>
                  <a:srgbClr val="FF0000"/>
                </a:solidFill>
                <a:effectLst/>
                <a:uLnTx/>
                <a:uFillTx/>
                <a:latin typeface="+mn-lt"/>
                <a:ea typeface="+mn-ea"/>
                <a:cs typeface="+mn-cs"/>
              </a:rPr>
              <a:t>Automotive</a:t>
            </a:r>
            <a:r>
              <a:rPr kumimoji="0" lang="fr-FR" sz="1200" b="0" i="0" u="none" strike="noStrike" kern="1200" cap="none" spc="0" normalizeH="0" baseline="0" noProof="0" dirty="0" smtClean="0">
                <a:ln>
                  <a:noFill/>
                </a:ln>
                <a:solidFill>
                  <a:srgbClr val="FF0000"/>
                </a:solidFill>
                <a:effectLst/>
                <a:uLnTx/>
                <a:uFillTx/>
                <a:latin typeface="+mn-lt"/>
                <a:ea typeface="+mn-ea"/>
                <a:cs typeface="+mn-cs"/>
              </a:rPr>
              <a:t> Ltd</a:t>
            </a:r>
            <a:r>
              <a:rPr kumimoji="0" lang="en-US" altLang="zh-TW" sz="1200" b="0" i="0" u="none" strike="noStrike" kern="1200" cap="none" spc="0" normalizeH="0" baseline="0" noProof="0" dirty="0" smtClean="0">
                <a:ln>
                  <a:noFill/>
                </a:ln>
                <a:solidFill>
                  <a:srgbClr val="FF0000"/>
                </a:solidFill>
                <a:effectLst/>
                <a:uLnTx/>
                <a:uFillTx/>
                <a:latin typeface="+mn-lt"/>
                <a:ea typeface="+mn-ea"/>
                <a:cs typeface="+mn-cs"/>
              </a:rPr>
              <a:t>”</a:t>
            </a:r>
            <a:r>
              <a:rPr kumimoji="0" lang="zh-TW" altLang="en-US" sz="1200" b="0" i="0" u="none" strike="noStrike" kern="1200" cap="none" spc="0" normalizeH="0" baseline="0" noProof="0" dirty="0" smtClean="0">
                <a:ln>
                  <a:noFill/>
                </a:ln>
                <a:solidFill>
                  <a:srgbClr val="FF0000"/>
                </a:solidFill>
                <a:effectLst/>
                <a:uLnTx/>
                <a:uFillTx/>
                <a:latin typeface="+mn-lt"/>
                <a:ea typeface="+mn-ea"/>
                <a:cs typeface="+mn-cs"/>
              </a:rPr>
              <a:t> </a:t>
            </a:r>
            <a:r>
              <a:rPr kumimoji="0" lang="en-US" altLang="zh-TW" sz="1000" b="0" i="0" u="none" strike="noStrike" kern="1200" cap="none" spc="0" normalizeH="0" baseline="0" noProof="0" dirty="0" smtClean="0">
                <a:ln>
                  <a:noFill/>
                </a:ln>
                <a:solidFill>
                  <a:srgbClr val="FF0000"/>
                </a:solidFill>
                <a:effectLst/>
                <a:uLnTx/>
                <a:uFillTx/>
                <a:latin typeface="+mn-lt"/>
                <a:ea typeface="細明體" pitchFamily="49" charset="-120"/>
                <a:cs typeface="+mn-cs"/>
              </a:rPr>
              <a:t>(</a:t>
            </a:r>
            <a:r>
              <a:rPr lang="zh-TW" altLang="en-US" sz="1000" dirty="0" smtClean="0">
                <a:latin typeface="+mn-lt"/>
                <a:ea typeface="細明體" pitchFamily="49" charset="-120"/>
              </a:rPr>
              <a:t>華晨寶馬汽車有限公司</a:t>
            </a:r>
            <a:r>
              <a:rPr lang="en-US" altLang="zh-TW" sz="1000" b="0" dirty="0" smtClean="0">
                <a:latin typeface="+mn-lt"/>
                <a:ea typeface="細明體" pitchFamily="49" charset="-120"/>
              </a:rPr>
              <a:t>)</a:t>
            </a:r>
            <a:r>
              <a:rPr lang="en-US" altLang="zh-TW" sz="1000" b="0" dirty="0" smtClean="0">
                <a:latin typeface="+mn-lt"/>
              </a:rPr>
              <a:t>.</a:t>
            </a:r>
            <a:r>
              <a:rPr kumimoji="0" lang="fr-FR" sz="1800" b="0" i="0" u="none" strike="noStrike" kern="1200" cap="none" spc="0" normalizeH="0" baseline="0" noProof="0" dirty="0" smtClean="0">
                <a:ln>
                  <a:noFill/>
                </a:ln>
                <a:solidFill>
                  <a:srgbClr val="FF0000"/>
                </a:solidFill>
                <a:effectLst/>
                <a:uLnTx/>
                <a:uFillTx/>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smtClean="0">
              <a:ln>
                <a:noFill/>
              </a:ln>
              <a:solidFill>
                <a:srgbClr val="FF0000"/>
              </a:solidFill>
              <a:effectLst/>
              <a:uLnTx/>
              <a:uFillTx/>
              <a:latin typeface="+mn-lt"/>
              <a:ea typeface="+mn-ea"/>
              <a:cs typeface="+mn-cs"/>
            </a:endParaRPr>
          </a:p>
          <a:p>
            <a:pPr marL="171450" indent="-171450">
              <a:lnSpc>
                <a:spcPct val="100000"/>
              </a:lnSpc>
              <a:buFont typeface="Wingdings" pitchFamily="2" charset="2"/>
              <a:buChar char="§"/>
            </a:pPr>
            <a:endParaRPr lang="en-US" altLang="zh-TW" b="0" baseline="0" dirty="0" smtClean="0">
              <a:solidFill>
                <a:schemeClr val="accent2"/>
              </a:solidFill>
              <a:latin typeface="+mn-lt"/>
            </a:endParaRPr>
          </a:p>
          <a:p>
            <a:pPr marL="171450" indent="-171450">
              <a:lnSpc>
                <a:spcPct val="100000"/>
              </a:lnSpc>
              <a:buFont typeface="Wingdings" pitchFamily="2" charset="2"/>
              <a:buChar char="§"/>
            </a:pPr>
            <a:endParaRPr lang="en-US" b="0" dirty="0">
              <a:latin typeface="+mn-lt"/>
            </a:endParaRPr>
          </a:p>
        </p:txBody>
      </p:sp>
      <p:sp>
        <p:nvSpPr>
          <p:cNvPr id="4" name="Slide Number Placeholder 3"/>
          <p:cNvSpPr>
            <a:spLocks noGrp="1"/>
          </p:cNvSpPr>
          <p:nvPr>
            <p:ph type="sldNum" sz="quarter" idx="10"/>
          </p:nvPr>
        </p:nvSpPr>
        <p:spPr/>
        <p:txBody>
          <a:bodyPr/>
          <a:lstStyle/>
          <a:p>
            <a:fld id="{5B2D6F33-09DF-4B4F-8197-8B583E116DDD}" type="slidenum">
              <a:rPr lang="en-US" smtClean="0"/>
              <a:t>8</a:t>
            </a:fld>
            <a:endParaRPr lang="en-US"/>
          </a:p>
        </p:txBody>
      </p:sp>
    </p:spTree>
    <p:extLst>
      <p:ext uri="{BB962C8B-B14F-4D97-AF65-F5344CB8AC3E}">
        <p14:creationId xmlns:p14="http://schemas.microsoft.com/office/powerpoint/2010/main" val="31517387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Wingdings" pitchFamily="2" charset="2"/>
              <a:buChar char="§"/>
              <a:tabLst/>
              <a:defRPr/>
            </a:pPr>
            <a:r>
              <a:rPr lang="en-US" altLang="zh-TW" b="0" dirty="0" smtClean="0">
                <a:solidFill>
                  <a:schemeClr val="accent2"/>
                </a:solidFill>
              </a:rPr>
              <a:t>Similar to licensing,</a:t>
            </a:r>
            <a:r>
              <a:rPr lang="en-US" altLang="zh-TW" b="0" baseline="0" dirty="0" smtClean="0">
                <a:solidFill>
                  <a:schemeClr val="accent2"/>
                </a:solidFill>
              </a:rPr>
              <a:t> franchising is another popular way to expand business overseas .</a:t>
            </a:r>
          </a:p>
          <a:p>
            <a:pPr marL="171450" marR="0" indent="-171450" algn="l" defTabSz="914400" rtl="0" eaLnBrk="1" fontAlgn="auto" latinLnBrk="0" hangingPunct="1">
              <a:lnSpc>
                <a:spcPct val="100000"/>
              </a:lnSpc>
              <a:spcBef>
                <a:spcPts val="0"/>
              </a:spcBef>
              <a:spcAft>
                <a:spcPts val="0"/>
              </a:spcAft>
              <a:buClrTx/>
              <a:buSzTx/>
              <a:buFont typeface="Wingdings" pitchFamily="2" charset="2"/>
              <a:buChar char="§"/>
              <a:tabLst/>
              <a:defRPr/>
            </a:pPr>
            <a:r>
              <a:rPr lang="en-US" altLang="zh-TW" b="0" baseline="0" dirty="0" smtClean="0">
                <a:solidFill>
                  <a:schemeClr val="accent2"/>
                </a:solidFill>
              </a:rPr>
              <a:t>MNCs (franchisors) </a:t>
            </a:r>
            <a:r>
              <a:rPr lang="en-US" altLang="zh-TW" b="0" dirty="0" smtClean="0">
                <a:solidFill>
                  <a:schemeClr val="accent2"/>
                </a:solidFill>
              </a:rPr>
              <a:t>grant to other foreign companies (franchisees) the right to market their</a:t>
            </a:r>
            <a:r>
              <a:rPr lang="en-US" altLang="zh-TW" b="0" baseline="0" dirty="0" smtClean="0">
                <a:solidFill>
                  <a:schemeClr val="accent2"/>
                </a:solidFill>
              </a:rPr>
              <a:t> products </a:t>
            </a:r>
            <a:r>
              <a:rPr lang="en-US" altLang="zh-TW" b="0" dirty="0" smtClean="0">
                <a:solidFill>
                  <a:schemeClr val="accent2"/>
                </a:solidFill>
              </a:rPr>
              <a:t>in their</a:t>
            </a:r>
            <a:r>
              <a:rPr lang="en-US" altLang="zh-TW" b="0" baseline="0" dirty="0" smtClean="0">
                <a:solidFill>
                  <a:schemeClr val="accent2"/>
                </a:solidFill>
              </a:rPr>
              <a:t> countries </a:t>
            </a:r>
            <a:r>
              <a:rPr lang="en-US" altLang="zh-TW" b="0" dirty="0" smtClean="0">
                <a:solidFill>
                  <a:schemeClr val="accent2"/>
                </a:solidFill>
              </a:rPr>
              <a:t>under MNCs</a:t>
            </a:r>
            <a:r>
              <a:rPr lang="en-US" altLang="zh-TW" b="0" baseline="0" dirty="0" smtClean="0">
                <a:solidFill>
                  <a:schemeClr val="accent2"/>
                </a:solidFill>
              </a:rPr>
              <a:t>’ </a:t>
            </a:r>
            <a:r>
              <a:rPr lang="en-US" altLang="zh-TW" b="0" dirty="0" smtClean="0">
                <a:solidFill>
                  <a:schemeClr val="accent2"/>
                </a:solidFill>
              </a:rPr>
              <a:t>brand name and specified standards.</a:t>
            </a:r>
          </a:p>
          <a:p>
            <a:pPr marL="171450" marR="0" indent="-171450" algn="l" defTabSz="914400" rtl="0" eaLnBrk="1" fontAlgn="auto" latinLnBrk="0" hangingPunct="1">
              <a:lnSpc>
                <a:spcPct val="100000"/>
              </a:lnSpc>
              <a:spcBef>
                <a:spcPts val="0"/>
              </a:spcBef>
              <a:spcAft>
                <a:spcPts val="0"/>
              </a:spcAft>
              <a:buClrTx/>
              <a:buSzTx/>
              <a:buFont typeface="Wingdings" pitchFamily="2" charset="2"/>
              <a:buChar char="§"/>
              <a:tabLst/>
              <a:defRPr/>
            </a:pPr>
            <a:r>
              <a:rPr lang="en-US" altLang="zh-TW" b="0" u="none" dirty="0" smtClean="0">
                <a:solidFill>
                  <a:schemeClr val="accent2"/>
                </a:solidFill>
              </a:rPr>
              <a:t>The franchisee is responsible for</a:t>
            </a:r>
            <a:r>
              <a:rPr lang="en-US" altLang="zh-TW" b="0" u="none" baseline="0" dirty="0" smtClean="0">
                <a:solidFill>
                  <a:schemeClr val="accent2"/>
                </a:solidFill>
              </a:rPr>
              <a:t> all operations with franchisor’s support and established business model/operation mode.  </a:t>
            </a:r>
          </a:p>
          <a:p>
            <a:pPr marL="171450" marR="0" indent="-171450" algn="l" defTabSz="914400" rtl="0" eaLnBrk="1" fontAlgn="auto" latinLnBrk="0" hangingPunct="1">
              <a:lnSpc>
                <a:spcPct val="100000"/>
              </a:lnSpc>
              <a:spcBef>
                <a:spcPts val="0"/>
              </a:spcBef>
              <a:spcAft>
                <a:spcPts val="0"/>
              </a:spcAft>
              <a:buClrTx/>
              <a:buSzTx/>
              <a:buFont typeface="Wingdings" pitchFamily="2" charset="2"/>
              <a:buChar char="§"/>
              <a:tabLst/>
              <a:defRPr/>
            </a:pPr>
            <a:r>
              <a:rPr lang="en-US" altLang="zh-TW" b="0" u="none" baseline="0" dirty="0" smtClean="0">
                <a:solidFill>
                  <a:schemeClr val="accent2"/>
                </a:solidFill>
              </a:rPr>
              <a:t>Same as licensing , franchisors will receive royalty and some other fees from franchisees.</a:t>
            </a:r>
          </a:p>
          <a:p>
            <a:pPr marL="171450" marR="0" indent="-171450" algn="l" defTabSz="914400" rtl="0" eaLnBrk="1" fontAlgn="auto" latinLnBrk="0" hangingPunct="1">
              <a:lnSpc>
                <a:spcPct val="100000"/>
              </a:lnSpc>
              <a:spcBef>
                <a:spcPts val="0"/>
              </a:spcBef>
              <a:spcAft>
                <a:spcPts val="0"/>
              </a:spcAft>
              <a:buClrTx/>
              <a:buSzTx/>
              <a:buFont typeface="Wingdings" pitchFamily="2" charset="2"/>
              <a:buChar char="§"/>
              <a:tabLst/>
              <a:defRPr/>
            </a:pPr>
            <a:r>
              <a:rPr lang="en-US" altLang="zh-TW" b="0" u="none" baseline="0" dirty="0" smtClean="0">
                <a:solidFill>
                  <a:schemeClr val="accent2"/>
                </a:solidFill>
              </a:rPr>
              <a:t>Some Hong Kong business such as </a:t>
            </a:r>
            <a:r>
              <a:rPr lang="en-US" altLang="zh-TW" b="0" u="none" baseline="0" dirty="0" err="1" smtClean="0">
                <a:solidFill>
                  <a:schemeClr val="accent2"/>
                </a:solidFill>
              </a:rPr>
              <a:t>jewellery</a:t>
            </a:r>
            <a:r>
              <a:rPr lang="en-US" altLang="zh-TW" b="0" u="none" baseline="0" dirty="0" smtClean="0">
                <a:solidFill>
                  <a:schemeClr val="accent2"/>
                </a:solidFill>
              </a:rPr>
              <a:t> chain store recruit franchisees in the Mainland to expand their business.</a:t>
            </a:r>
            <a:endParaRPr lang="en-US" altLang="zh-TW" b="0" u="none" dirty="0" smtClean="0">
              <a:solidFill>
                <a:srgbClr val="990033"/>
              </a:solidFill>
            </a:endParaRPr>
          </a:p>
          <a:p>
            <a:pPr marL="171450" indent="-171450">
              <a:buFont typeface="Wingdings" pitchFamily="2" charset="2"/>
              <a:buChar char="§"/>
            </a:pPr>
            <a:endParaRPr lang="en-US" b="0" dirty="0"/>
          </a:p>
        </p:txBody>
      </p:sp>
      <p:sp>
        <p:nvSpPr>
          <p:cNvPr id="4" name="Slide Number Placeholder 3"/>
          <p:cNvSpPr>
            <a:spLocks noGrp="1"/>
          </p:cNvSpPr>
          <p:nvPr>
            <p:ph type="sldNum" sz="quarter" idx="10"/>
          </p:nvPr>
        </p:nvSpPr>
        <p:spPr/>
        <p:txBody>
          <a:bodyPr/>
          <a:lstStyle/>
          <a:p>
            <a:fld id="{5B2D6F33-09DF-4B4F-8197-8B583E116DDD}" type="slidenum">
              <a:rPr lang="en-US" smtClean="0"/>
              <a:t>9</a:t>
            </a:fld>
            <a:endParaRPr lang="en-US"/>
          </a:p>
        </p:txBody>
      </p:sp>
    </p:spTree>
    <p:extLst>
      <p:ext uri="{BB962C8B-B14F-4D97-AF65-F5344CB8AC3E}">
        <p14:creationId xmlns:p14="http://schemas.microsoft.com/office/powerpoint/2010/main" val="19642150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381555F-93D6-464A-8AD4-5A46DDCEDF12}" type="datetime1">
              <a:rPr lang="en-US" smtClean="0"/>
              <a:t>3/20/2024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087738-A7DA-4323-B25A-D1128CE19941}" type="datetime1">
              <a:rPr lang="en-US" smtClean="0"/>
              <a:t>3/20/2024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EBF1023-69A7-4980-B73D-B783BB20A93C}" type="datetime1">
              <a:rPr lang="en-US" smtClean="0"/>
              <a:t>3/20/2024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72385E-730D-4E52-89C1-0D30BFD8E1D0}" type="datetime1">
              <a:rPr lang="en-US" smtClean="0"/>
              <a:t>3/20/2024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CC1D57B-A598-41F3-A6CD-BA202EFAD295}" type="datetime1">
              <a:rPr lang="en-US" smtClean="0"/>
              <a:t>3/20/2024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0A08B7E-CD0C-464D-8C65-B45E9BC4709E}" type="datetime1">
              <a:rPr lang="en-US" smtClean="0"/>
              <a:t>3/20/2024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2E11D97-C865-410A-9495-E93582E9C669}" type="datetime1">
              <a:rPr lang="en-US" smtClean="0"/>
              <a:t>3/20/2024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5B8C504-1335-4438-90C1-D833054C6952}" type="datetime1">
              <a:rPr lang="en-US" smtClean="0"/>
              <a:t>3/20/2024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A2CDE6-80FE-444E-8999-FE6D651C61B9}" type="datetime1">
              <a:rPr lang="en-US" smtClean="0"/>
              <a:t>3/20/2024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56B7712-302D-4F12-BA01-4682CD9ADA58}" type="datetime1">
              <a:rPr lang="en-US" smtClean="0"/>
              <a:t>3/20/2024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B931F2F-B12C-423A-9522-0EF9EBDC41EA}" type="datetime1">
              <a:rPr lang="en-US" smtClean="0"/>
              <a:t>3/20/2024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1E3075-9343-4071-BDEE-B633C9614304}" type="datetime1">
              <a:rPr lang="en-US" smtClean="0"/>
              <a:t>3/20/2024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 Id="rId9" Type="http://schemas.openxmlformats.org/officeDocument/2006/relationships/image" Target="../media/image17.jpeg"/></Relationships>
</file>

<file path=ppt/slides/_rels/slide11.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10" Type="http://schemas.openxmlformats.org/officeDocument/2006/relationships/image" Target="../media/image20.png"/><Relationship Id="rId4" Type="http://schemas.openxmlformats.org/officeDocument/2006/relationships/diagramLayout" Target="../diagrams/layout11.xml"/><Relationship Id="rId9" Type="http://schemas.openxmlformats.org/officeDocument/2006/relationships/image" Target="../media/image19.jpeg"/></Relationships>
</file>

<file path=ppt/slides/_rels/slide12.xml.rels><?xml version="1.0" encoding="UTF-8" standalone="yes"?>
<Relationships xmlns="http://schemas.openxmlformats.org/package/2006/relationships"><Relationship Id="rId8" Type="http://schemas.openxmlformats.org/officeDocument/2006/relationships/diagramQuickStyle" Target="../diagrams/quickStyle12.xml"/><Relationship Id="rId3" Type="http://schemas.openxmlformats.org/officeDocument/2006/relationships/hyperlink" Target="http://cdn3.scmp.com/sites/default/files/styles/980w/public/2014/02/18/beijingmall_reut.jpg?itok=CL8sIlTM" TargetMode="External"/><Relationship Id="rId7" Type="http://schemas.openxmlformats.org/officeDocument/2006/relationships/diagramLayout" Target="../diagrams/layout12.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Data" Target="../diagrams/data12.xml"/><Relationship Id="rId5" Type="http://schemas.openxmlformats.org/officeDocument/2006/relationships/image" Target="../media/image22.png"/><Relationship Id="rId10" Type="http://schemas.microsoft.com/office/2007/relationships/diagramDrawing" Target="../diagrams/drawing12.xml"/><Relationship Id="rId4" Type="http://schemas.openxmlformats.org/officeDocument/2006/relationships/image" Target="../media/image21.jpeg"/><Relationship Id="rId9" Type="http://schemas.openxmlformats.org/officeDocument/2006/relationships/diagramColors" Target="../diagrams/colors12.xml"/></Relationships>
</file>

<file path=ppt/slides/_rels/slide13.xml.rels><?xml version="1.0" encoding="UTF-8" standalone="yes"?>
<Relationships xmlns="http://schemas.openxmlformats.org/package/2006/relationships"><Relationship Id="rId8" Type="http://schemas.openxmlformats.org/officeDocument/2006/relationships/diagramColors" Target="../diagrams/colors13.xml"/><Relationship Id="rId3" Type="http://schemas.openxmlformats.org/officeDocument/2006/relationships/hyperlink" Target="http://cdn3.scmp.com/sites/default/files/styles/980w/public/2014/02/18/beijingmall_reut.jpg?itok=CL8sIlTM" TargetMode="External"/><Relationship Id="rId7" Type="http://schemas.openxmlformats.org/officeDocument/2006/relationships/diagramQuickStyle" Target="../diagrams/quickStyle13.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Layout" Target="../diagrams/layout13.xml"/><Relationship Id="rId11" Type="http://schemas.openxmlformats.org/officeDocument/2006/relationships/image" Target="../media/image23.jpeg"/><Relationship Id="rId5" Type="http://schemas.openxmlformats.org/officeDocument/2006/relationships/diagramData" Target="../diagrams/data13.xml"/><Relationship Id="rId10" Type="http://schemas.openxmlformats.org/officeDocument/2006/relationships/image" Target="../media/image3.jpeg"/><Relationship Id="rId4" Type="http://schemas.openxmlformats.org/officeDocument/2006/relationships/image" Target="../media/image21.jpeg"/><Relationship Id="rId9" Type="http://schemas.microsoft.com/office/2007/relationships/diagramDrawing" Target="../diagrams/drawing13.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jpeg"/></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16.xml.rels><?xml version="1.0" encoding="UTF-8" standalone="yes"?>
<Relationships xmlns="http://schemas.openxmlformats.org/package/2006/relationships"><Relationship Id="rId8" Type="http://schemas.openxmlformats.org/officeDocument/2006/relationships/hyperlink" Target="http://static.hkej.com/hkej/images/2015/12/10/1200534_634345a929bf07759179c76a5487821d.png" TargetMode="External"/><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10" Type="http://schemas.openxmlformats.org/officeDocument/2006/relationships/image" Target="../media/image28.jpeg"/><Relationship Id="rId4" Type="http://schemas.openxmlformats.org/officeDocument/2006/relationships/diagramLayout" Target="../diagrams/layout15.xml"/><Relationship Id="rId9"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5.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 Id="rId9" Type="http://schemas.openxmlformats.org/officeDocument/2006/relationships/image" Target="../media/image5.jpeg"/></Relationships>
</file>

<file path=ppt/slides/_rels/slide6.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7.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 Id="rId9" Type="http://schemas.openxmlformats.org/officeDocument/2006/relationships/image" Target="../media/image8.png"/></Relationships>
</file>

<file path=ppt/slides/_rels/slide8.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8.xml"/><Relationship Id="rId11" Type="http://schemas.openxmlformats.org/officeDocument/2006/relationships/image" Target="../media/image12.jpeg"/><Relationship Id="rId5" Type="http://schemas.openxmlformats.org/officeDocument/2006/relationships/diagramQuickStyle" Target="../diagrams/quickStyle8.xml"/><Relationship Id="rId10" Type="http://schemas.openxmlformats.org/officeDocument/2006/relationships/image" Target="../media/image11.jpeg"/><Relationship Id="rId4" Type="http://schemas.openxmlformats.org/officeDocument/2006/relationships/diagramLayout" Target="../diagrams/layout8.xml"/><Relationship Id="rId9" Type="http://schemas.openxmlformats.org/officeDocument/2006/relationships/image" Target="../media/image10.jpeg"/></Relationships>
</file>

<file path=ppt/slides/_rels/slide9.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10" Type="http://schemas.openxmlformats.org/officeDocument/2006/relationships/image" Target="../media/image15.jpeg"/><Relationship Id="rId4" Type="http://schemas.openxmlformats.org/officeDocument/2006/relationships/diagramLayout" Target="../diagrams/layout9.xml"/><Relationship Id="rId9"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354867574"/>
              </p:ext>
            </p:extLst>
          </p:nvPr>
        </p:nvGraphicFramePr>
        <p:xfrm>
          <a:off x="685800" y="228600"/>
          <a:ext cx="7772400" cy="14700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Diagram 7"/>
          <p:cNvGraphicFramePr/>
          <p:nvPr>
            <p:extLst>
              <p:ext uri="{D42A27DB-BD31-4B8C-83A1-F6EECF244321}">
                <p14:modId xmlns:p14="http://schemas.microsoft.com/office/powerpoint/2010/main" val="4236329903"/>
              </p:ext>
            </p:extLst>
          </p:nvPr>
        </p:nvGraphicFramePr>
        <p:xfrm>
          <a:off x="914400" y="2362200"/>
          <a:ext cx="5943600" cy="30480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2" name="Slide Number Placeholder 1"/>
          <p:cNvSpPr>
            <a:spLocks noGrp="1"/>
          </p:cNvSpPr>
          <p:nvPr>
            <p:ph type="sldNum" sz="quarter" idx="12"/>
          </p:nvPr>
        </p:nvSpPr>
        <p:spPr/>
        <p:txBody>
          <a:bodyPr/>
          <a:lstStyle/>
          <a:p>
            <a:fld id="{B6F15528-21DE-4FAA-801E-634DDDAF4B2B}" type="slidenum">
              <a:rPr lang="en-US" smtClean="0"/>
              <a:pPr/>
              <a:t>1</a:t>
            </a:fld>
            <a:endParaRPr lang="en-US"/>
          </a:p>
        </p:txBody>
      </p:sp>
    </p:spTree>
    <p:extLst>
      <p:ext uri="{BB962C8B-B14F-4D97-AF65-F5344CB8AC3E}">
        <p14:creationId xmlns:p14="http://schemas.microsoft.com/office/powerpoint/2010/main" val="27907052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4179352426"/>
              </p:ext>
            </p:extLst>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172" name="Picture 4" descr="http://i.ce.cn/english/Insight/201310/23/W020131023575932204936.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46760" y="3324225"/>
            <a:ext cx="3676650" cy="314325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457200" y="1405968"/>
            <a:ext cx="6477000" cy="1615827"/>
          </a:xfrm>
          <a:prstGeom prst="rect">
            <a:avLst/>
          </a:prstGeom>
        </p:spPr>
        <p:txBody>
          <a:bodyPr wrap="square">
            <a:spAutoFit/>
          </a:bodyPr>
          <a:lstStyle/>
          <a:p>
            <a:r>
              <a:rPr lang="en-US" sz="2800" b="1" u="sng" dirty="0" smtClean="0">
                <a:solidFill>
                  <a:srgbClr val="C00000"/>
                </a:solidFill>
              </a:rPr>
              <a:t>4.  Strategic Alliance</a:t>
            </a:r>
          </a:p>
          <a:p>
            <a:pPr marL="514350" indent="-514350">
              <a:lnSpc>
                <a:spcPts val="1800"/>
              </a:lnSpc>
              <a:buAutoNum type="arabicPeriod" startAt="4"/>
            </a:pPr>
            <a:endParaRPr lang="en-US" sz="3200" b="1" dirty="0">
              <a:solidFill>
                <a:schemeClr val="accent6">
                  <a:lumMod val="50000"/>
                </a:schemeClr>
              </a:solidFill>
            </a:endParaRPr>
          </a:p>
          <a:p>
            <a:r>
              <a:rPr lang="en-US" sz="2800" b="1" dirty="0" smtClean="0">
                <a:solidFill>
                  <a:schemeClr val="accent6">
                    <a:lumMod val="50000"/>
                  </a:schemeClr>
                </a:solidFill>
              </a:rPr>
              <a:t>E.g. China Resources Enterprise </a:t>
            </a:r>
            <a:r>
              <a:rPr lang="en-US" sz="2800" b="1" dirty="0">
                <a:solidFill>
                  <a:schemeClr val="accent6">
                    <a:lumMod val="50000"/>
                  </a:schemeClr>
                </a:solidFill>
              </a:rPr>
              <a:t>and Tesco joint hands for retail </a:t>
            </a:r>
            <a:r>
              <a:rPr lang="en-US" sz="2800" b="1" dirty="0" smtClean="0">
                <a:solidFill>
                  <a:schemeClr val="accent6">
                    <a:lumMod val="50000"/>
                  </a:schemeClr>
                </a:solidFill>
              </a:rPr>
              <a:t>breakthrough …</a:t>
            </a:r>
            <a:endParaRPr lang="en-US" sz="2800" b="1" dirty="0">
              <a:solidFill>
                <a:schemeClr val="accent6">
                  <a:lumMod val="50000"/>
                </a:schemeClr>
              </a:solidFill>
            </a:endParaRPr>
          </a:p>
        </p:txBody>
      </p:sp>
      <p:sp>
        <p:nvSpPr>
          <p:cNvPr id="6" name="Rectangle 5"/>
          <p:cNvSpPr/>
          <p:nvPr/>
        </p:nvSpPr>
        <p:spPr>
          <a:xfrm>
            <a:off x="4469130" y="3741688"/>
            <a:ext cx="4191000" cy="2308324"/>
          </a:xfrm>
          <a:prstGeom prst="rect">
            <a:avLst/>
          </a:prstGeom>
          <a:solidFill>
            <a:schemeClr val="accent2">
              <a:lumMod val="20000"/>
              <a:lumOff val="80000"/>
            </a:schemeClr>
          </a:solidFill>
        </p:spPr>
        <p:txBody>
          <a:bodyPr wrap="square">
            <a:spAutoFit/>
          </a:bodyPr>
          <a:lstStyle/>
          <a:p>
            <a:r>
              <a:rPr lang="en-US" b="1" dirty="0" smtClean="0"/>
              <a:t>….. alliance </a:t>
            </a:r>
            <a:r>
              <a:rPr lang="en-US" b="1" dirty="0"/>
              <a:t>between China Resources and Tesco has shocked the market, for both sides have their own intention: the former intends to increase its market shares, while the latter hopes to accelerate its localization process. Cooperation of the kind might frequently emerge in retailing field in the future.</a:t>
            </a:r>
          </a:p>
        </p:txBody>
      </p:sp>
      <p:sp>
        <p:nvSpPr>
          <p:cNvPr id="7" name="TextBox 6"/>
          <p:cNvSpPr txBox="1"/>
          <p:nvPr/>
        </p:nvSpPr>
        <p:spPr>
          <a:xfrm>
            <a:off x="4621530" y="6167854"/>
            <a:ext cx="4038600" cy="338554"/>
          </a:xfrm>
          <a:prstGeom prst="rect">
            <a:avLst/>
          </a:prstGeom>
          <a:noFill/>
        </p:spPr>
        <p:txBody>
          <a:bodyPr wrap="square" rtlCol="0">
            <a:spAutoFit/>
          </a:bodyPr>
          <a:lstStyle/>
          <a:p>
            <a:r>
              <a:rPr lang="en-US" sz="1600" i="1" dirty="0" smtClean="0">
                <a:solidFill>
                  <a:schemeClr val="accent6">
                    <a:lumMod val="50000"/>
                  </a:schemeClr>
                </a:solidFill>
              </a:rPr>
              <a:t>Source: 23 October, 2013, China Economic Net</a:t>
            </a:r>
            <a:endParaRPr lang="en-US" sz="1600" i="1" dirty="0">
              <a:solidFill>
                <a:schemeClr val="accent6">
                  <a:lumMod val="50000"/>
                </a:schemeClr>
              </a:solidFill>
            </a:endParaRPr>
          </a:p>
        </p:txBody>
      </p:sp>
      <p:pic>
        <p:nvPicPr>
          <p:cNvPr id="7180" name="Picture 12" descr="https://sp.yimg.com/xj/th?id=OIP.Ma43a9a99c03d122717c3410aa0ba61a7H0&amp;pid=15.1&amp;P=0&amp;w=218&amp;h=16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934200" y="1836945"/>
            <a:ext cx="2076450" cy="156210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B6F15528-21DE-4FAA-801E-634DDDAF4B2B}" type="slidenum">
              <a:rPr lang="en-US" smtClean="0"/>
              <a:pPr/>
              <a:t>10</a:t>
            </a:fld>
            <a:endParaRPr lang="en-US"/>
          </a:p>
        </p:txBody>
      </p:sp>
    </p:spTree>
    <p:extLst>
      <p:ext uri="{BB962C8B-B14F-4D97-AF65-F5344CB8AC3E}">
        <p14:creationId xmlns:p14="http://schemas.microsoft.com/office/powerpoint/2010/main" val="36512089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549460271"/>
              </p:ext>
            </p:extLst>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p:cNvSpPr/>
          <p:nvPr/>
        </p:nvSpPr>
        <p:spPr>
          <a:xfrm>
            <a:off x="381000" y="1379376"/>
            <a:ext cx="8686800" cy="1944122"/>
          </a:xfrm>
          <a:prstGeom prst="rect">
            <a:avLst/>
          </a:prstGeom>
        </p:spPr>
        <p:txBody>
          <a:bodyPr wrap="square">
            <a:spAutoFit/>
          </a:bodyPr>
          <a:lstStyle/>
          <a:p>
            <a:r>
              <a:rPr lang="en-US" sz="2800" b="1" u="sng" dirty="0" smtClean="0">
                <a:solidFill>
                  <a:srgbClr val="C00000"/>
                </a:solidFill>
              </a:rPr>
              <a:t>4.  Strategic Alliance</a:t>
            </a:r>
          </a:p>
          <a:p>
            <a:pPr marL="514350" indent="-514350">
              <a:lnSpc>
                <a:spcPts val="1000"/>
              </a:lnSpc>
              <a:buAutoNum type="arabicPeriod" startAt="4"/>
            </a:pPr>
            <a:endParaRPr lang="en-US" sz="3200" b="1" dirty="0">
              <a:solidFill>
                <a:schemeClr val="accent6">
                  <a:lumMod val="50000"/>
                </a:schemeClr>
              </a:solidFill>
            </a:endParaRPr>
          </a:p>
          <a:p>
            <a:r>
              <a:rPr lang="en-US" sz="2800" b="1" dirty="0" smtClean="0">
                <a:solidFill>
                  <a:schemeClr val="accent6">
                    <a:lumMod val="50000"/>
                  </a:schemeClr>
                </a:solidFill>
              </a:rPr>
              <a:t>E.g. Taiwan-based </a:t>
            </a:r>
            <a:r>
              <a:rPr lang="en-US" sz="2800" b="1" dirty="0">
                <a:solidFill>
                  <a:schemeClr val="accent6">
                    <a:lumMod val="50000"/>
                  </a:schemeClr>
                </a:solidFill>
              </a:rPr>
              <a:t>Master Kong signed collaboration agreement with Starbucks to sell drinks in China. market.</a:t>
            </a:r>
          </a:p>
          <a:p>
            <a:endParaRPr lang="en-US" sz="2800" b="1" dirty="0">
              <a:solidFill>
                <a:schemeClr val="accent6">
                  <a:lumMod val="50000"/>
                </a:schemeClr>
              </a:solidFill>
            </a:endParaRPr>
          </a:p>
        </p:txBody>
      </p:sp>
      <p:sp>
        <p:nvSpPr>
          <p:cNvPr id="2" name="Slide Number Placeholder 1"/>
          <p:cNvSpPr>
            <a:spLocks noGrp="1"/>
          </p:cNvSpPr>
          <p:nvPr>
            <p:ph type="sldNum" sz="quarter" idx="12"/>
          </p:nvPr>
        </p:nvSpPr>
        <p:spPr/>
        <p:txBody>
          <a:bodyPr/>
          <a:lstStyle/>
          <a:p>
            <a:fld id="{B6F15528-21DE-4FAA-801E-634DDDAF4B2B}" type="slidenum">
              <a:rPr lang="en-US" smtClean="0"/>
              <a:pPr/>
              <a:t>11</a:t>
            </a:fld>
            <a:endParaRPr lang="en-US"/>
          </a:p>
        </p:txBody>
      </p:sp>
      <p:pic>
        <p:nvPicPr>
          <p:cNvPr id="9"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200" y="2819400"/>
            <a:ext cx="5943600" cy="403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8" descr="https://sp.yimg.com/ib/th?id=OIP.Md646d29808365da3d50c97df6d120aa3o0&amp;pid=15.1&amp;P=0&amp;w=300&amp;h=30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259513" y="2819400"/>
            <a:ext cx="2857500" cy="1234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Plus 10"/>
          <p:cNvSpPr/>
          <p:nvPr/>
        </p:nvSpPr>
        <p:spPr>
          <a:xfrm>
            <a:off x="7192963" y="4054317"/>
            <a:ext cx="990600" cy="847724"/>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2" name="Picture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311900" y="4976813"/>
            <a:ext cx="2857500" cy="1876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Minus 2"/>
          <p:cNvSpPr/>
          <p:nvPr/>
        </p:nvSpPr>
        <p:spPr>
          <a:xfrm>
            <a:off x="2133600" y="4114800"/>
            <a:ext cx="914400" cy="223838"/>
          </a:xfrm>
          <a:prstGeom prst="mathMinu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Minus 13"/>
          <p:cNvSpPr/>
          <p:nvPr/>
        </p:nvSpPr>
        <p:spPr>
          <a:xfrm>
            <a:off x="228600" y="4211479"/>
            <a:ext cx="609600" cy="223838"/>
          </a:xfrm>
          <a:prstGeom prst="mathMinu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847925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38150" y="1440732"/>
            <a:ext cx="7867650" cy="2521668"/>
          </a:xfrm>
          <a:noFill/>
        </p:spPr>
        <p:txBody>
          <a:bodyPr>
            <a:normAutofit/>
          </a:bodyPr>
          <a:lstStyle/>
          <a:p>
            <a:pPr marL="0" indent="0">
              <a:buNone/>
            </a:pPr>
            <a:r>
              <a:rPr lang="en-US" sz="2800" b="1" u="sng" dirty="0" smtClean="0">
                <a:solidFill>
                  <a:srgbClr val="C00000"/>
                </a:solidFill>
              </a:rPr>
              <a:t>5.   Foreign </a:t>
            </a:r>
            <a:r>
              <a:rPr lang="en-US" altLang="zh-TW" sz="2800" b="1" u="sng" dirty="0" smtClean="0">
                <a:solidFill>
                  <a:srgbClr val="C00000"/>
                </a:solidFill>
              </a:rPr>
              <a:t>Direct Investment (FDI)</a:t>
            </a:r>
          </a:p>
          <a:p>
            <a:pPr marL="0" indent="0">
              <a:lnSpc>
                <a:spcPts val="1700"/>
              </a:lnSpc>
              <a:buNone/>
            </a:pPr>
            <a:endParaRPr lang="en-US" sz="2400" b="1" dirty="0" smtClean="0">
              <a:solidFill>
                <a:schemeClr val="accent6">
                  <a:lumMod val="50000"/>
                </a:schemeClr>
              </a:solidFill>
            </a:endParaRPr>
          </a:p>
          <a:p>
            <a:pPr marL="0" indent="0">
              <a:buNone/>
            </a:pPr>
            <a:r>
              <a:rPr lang="en-US" sz="2400" b="1" dirty="0" smtClean="0">
                <a:solidFill>
                  <a:schemeClr val="accent6">
                    <a:lumMod val="50000"/>
                  </a:schemeClr>
                </a:solidFill>
              </a:rPr>
              <a:t>China </a:t>
            </a:r>
            <a:r>
              <a:rPr lang="en-US" sz="2400" b="1" dirty="0">
                <a:solidFill>
                  <a:schemeClr val="accent6">
                    <a:lumMod val="50000"/>
                  </a:schemeClr>
                </a:solidFill>
              </a:rPr>
              <a:t>attracted </a:t>
            </a:r>
            <a:r>
              <a:rPr lang="en-US" sz="2400" b="1" dirty="0" smtClean="0">
                <a:solidFill>
                  <a:schemeClr val="accent6">
                    <a:lumMod val="50000"/>
                  </a:schemeClr>
                </a:solidFill>
              </a:rPr>
              <a:t>FDI of </a:t>
            </a:r>
            <a:r>
              <a:rPr lang="en-US" sz="2400" b="1" dirty="0">
                <a:solidFill>
                  <a:schemeClr val="accent6">
                    <a:lumMod val="50000"/>
                  </a:schemeClr>
                </a:solidFill>
              </a:rPr>
              <a:t>US$10.8 billion last month, up 16.1 </a:t>
            </a:r>
            <a:r>
              <a:rPr lang="en-US" sz="2400" b="1" dirty="0" smtClean="0">
                <a:solidFill>
                  <a:schemeClr val="accent6">
                    <a:lumMod val="50000"/>
                  </a:schemeClr>
                </a:solidFill>
              </a:rPr>
              <a:t>% from </a:t>
            </a:r>
            <a:r>
              <a:rPr lang="en-US" sz="2400" b="1" dirty="0">
                <a:solidFill>
                  <a:schemeClr val="accent6">
                    <a:lumMod val="50000"/>
                  </a:schemeClr>
                </a:solidFill>
              </a:rPr>
              <a:t>a year earlier, the Ministry of Commerce said yesterday, boding well for the top leaders' efforts to keep the economy on an even keel as they push reforms.</a:t>
            </a:r>
          </a:p>
        </p:txBody>
      </p:sp>
      <p:pic>
        <p:nvPicPr>
          <p:cNvPr id="2050" name="Picture 2" descr="China is still enjoying FDI inflows while other emerging markets are suffering capital flight. Photo: Reuters">
            <a:hlinkClick r:id="rId3" tooltip="China is still enjoying FDI inflows while other emerging markets are suffering capital flight. Photo: Reuters"/>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407188" y="-26008013"/>
            <a:ext cx="4629150" cy="287655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1" y="3894153"/>
            <a:ext cx="3410607" cy="2449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312683" y="4698515"/>
            <a:ext cx="4953000" cy="984885"/>
          </a:xfrm>
          <a:prstGeom prst="rect">
            <a:avLst/>
          </a:prstGeom>
          <a:solidFill>
            <a:schemeClr val="accent2">
              <a:lumMod val="20000"/>
              <a:lumOff val="80000"/>
            </a:schemeClr>
          </a:solidFill>
        </p:spPr>
        <p:txBody>
          <a:bodyPr wrap="square">
            <a:spAutoFit/>
          </a:bodyPr>
          <a:lstStyle/>
          <a:p>
            <a:pPr algn="r"/>
            <a:r>
              <a:rPr lang="en-US" sz="2000" b="1" dirty="0" smtClean="0">
                <a:solidFill>
                  <a:schemeClr val="accent6">
                    <a:lumMod val="50000"/>
                  </a:schemeClr>
                </a:solidFill>
              </a:rPr>
              <a:t>China is still enjoying FDI inflows while other emerging markets are suffering capital flight</a:t>
            </a:r>
            <a:r>
              <a:rPr lang="en-US" sz="2000" b="1" dirty="0" smtClean="0"/>
              <a:t>. </a:t>
            </a:r>
            <a:r>
              <a:rPr lang="en-US" i="1" dirty="0" smtClean="0"/>
              <a:t>Photo: Reuters  (SCMP, 18 February, 2014)</a:t>
            </a:r>
            <a:endParaRPr lang="en-US" i="1" dirty="0"/>
          </a:p>
        </p:txBody>
      </p:sp>
      <p:graphicFrame>
        <p:nvGraphicFramePr>
          <p:cNvPr id="7" name="Diagram 6"/>
          <p:cNvGraphicFramePr/>
          <p:nvPr>
            <p:extLst>
              <p:ext uri="{D42A27DB-BD31-4B8C-83A1-F6EECF244321}">
                <p14:modId xmlns:p14="http://schemas.microsoft.com/office/powerpoint/2010/main" val="914701496"/>
              </p:ext>
            </p:extLst>
          </p:nvPr>
        </p:nvGraphicFramePr>
        <p:xfrm>
          <a:off x="609600" y="304800"/>
          <a:ext cx="8229600" cy="11430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5" name="Slide Number Placeholder 4"/>
          <p:cNvSpPr>
            <a:spLocks noGrp="1"/>
          </p:cNvSpPr>
          <p:nvPr>
            <p:ph type="sldNum" sz="quarter" idx="12"/>
          </p:nvPr>
        </p:nvSpPr>
        <p:spPr/>
        <p:txBody>
          <a:bodyPr/>
          <a:lstStyle/>
          <a:p>
            <a:fld id="{B6F15528-21DE-4FAA-801E-634DDDAF4B2B}" type="slidenum">
              <a:rPr lang="en-US" smtClean="0"/>
              <a:pPr/>
              <a:t>12</a:t>
            </a:fld>
            <a:endParaRPr lang="en-US"/>
          </a:p>
        </p:txBody>
      </p:sp>
    </p:spTree>
    <p:extLst>
      <p:ext uri="{BB962C8B-B14F-4D97-AF65-F5344CB8AC3E}">
        <p14:creationId xmlns:p14="http://schemas.microsoft.com/office/powerpoint/2010/main" val="42875330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38150" y="1440732"/>
            <a:ext cx="8229600" cy="1981200"/>
          </a:xfrm>
          <a:noFill/>
        </p:spPr>
        <p:txBody>
          <a:bodyPr>
            <a:normAutofit/>
          </a:bodyPr>
          <a:lstStyle/>
          <a:p>
            <a:pPr marL="0" indent="0">
              <a:buNone/>
            </a:pPr>
            <a:endParaRPr lang="en-US" sz="2400" b="1" dirty="0">
              <a:solidFill>
                <a:schemeClr val="accent6">
                  <a:lumMod val="50000"/>
                </a:schemeClr>
              </a:solidFill>
            </a:endParaRPr>
          </a:p>
        </p:txBody>
      </p:sp>
      <p:pic>
        <p:nvPicPr>
          <p:cNvPr id="2050" name="Picture 2" descr="China is still enjoying FDI inflows while other emerging markets are suffering capital flight. Photo: Reuters">
            <a:hlinkClick r:id="rId3" tooltip="China is still enjoying FDI inflows while other emerging markets are suffering capital flight. Photo: Reuters"/>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407188" y="-26008013"/>
            <a:ext cx="4629150" cy="287655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Diagram 6"/>
          <p:cNvGraphicFramePr/>
          <p:nvPr>
            <p:extLst>
              <p:ext uri="{D42A27DB-BD31-4B8C-83A1-F6EECF244321}">
                <p14:modId xmlns:p14="http://schemas.microsoft.com/office/powerpoint/2010/main" val="2810112421"/>
              </p:ext>
            </p:extLst>
          </p:nvPr>
        </p:nvGraphicFramePr>
        <p:xfrm>
          <a:off x="609600" y="304800"/>
          <a:ext cx="8229600" cy="1143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9" name="Cloud 8"/>
          <p:cNvSpPr/>
          <p:nvPr/>
        </p:nvSpPr>
        <p:spPr>
          <a:xfrm>
            <a:off x="310055" y="1651118"/>
            <a:ext cx="4038600" cy="3416757"/>
          </a:xfrm>
          <a:prstGeom prst="cloud">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838200" y="2195576"/>
            <a:ext cx="2590800" cy="1384995"/>
          </a:xfrm>
          <a:prstGeom prst="rect">
            <a:avLst/>
          </a:prstGeom>
          <a:noFill/>
        </p:spPr>
        <p:txBody>
          <a:bodyPr wrap="square" rtlCol="0">
            <a:spAutoFit/>
          </a:bodyPr>
          <a:lstStyle/>
          <a:p>
            <a:r>
              <a:rPr lang="en-US" sz="2800" b="1" dirty="0" smtClean="0">
                <a:solidFill>
                  <a:schemeClr val="accent6">
                    <a:lumMod val="50000"/>
                  </a:schemeClr>
                </a:solidFill>
              </a:rPr>
              <a:t>Can you think of other examples</a:t>
            </a:r>
            <a:endParaRPr lang="en-US" sz="2800" b="1" dirty="0">
              <a:solidFill>
                <a:schemeClr val="accent6">
                  <a:lumMod val="50000"/>
                </a:schemeClr>
              </a:solidFill>
            </a:endParaRPr>
          </a:p>
        </p:txBody>
      </p:sp>
      <p:pic>
        <p:nvPicPr>
          <p:cNvPr id="11" name="Picture 3" descr="https://sp.yimg.com/xj/th?id=OIP.M906176f9fb2d906e60ee09afd48ab0d9H0&amp;pid=15.1&amp;P=0&amp;w=300&amp;h=300"/>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497521" y="3276600"/>
            <a:ext cx="952500" cy="1074227"/>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fld id="{B6F15528-21DE-4FAA-801E-634DDDAF4B2B}" type="slidenum">
              <a:rPr lang="en-US" smtClean="0"/>
              <a:pPr/>
              <a:t>13</a:t>
            </a:fld>
            <a:endParaRPr lang="en-US"/>
          </a:p>
        </p:txBody>
      </p:sp>
      <p:pic>
        <p:nvPicPr>
          <p:cNvPr id="8" name="Picture 2" descr="https://sp.yimg.com/xj/th?id=OIP.M18644b94e3699425fdec2d214d063678H0&amp;pid=15.1&amp;P=0&amp;w=300&amp;h=30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953000" y="3639125"/>
            <a:ext cx="2857500" cy="285750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5105400" y="1651118"/>
            <a:ext cx="3581400" cy="1815882"/>
          </a:xfrm>
          <a:prstGeom prst="rect">
            <a:avLst/>
          </a:prstGeom>
          <a:noFill/>
        </p:spPr>
        <p:txBody>
          <a:bodyPr wrap="square" rtlCol="0">
            <a:spAutoFit/>
          </a:bodyPr>
          <a:lstStyle/>
          <a:p>
            <a:r>
              <a:rPr lang="en-US" sz="2800" b="1" dirty="0" smtClean="0">
                <a:solidFill>
                  <a:schemeClr val="accent6">
                    <a:lumMod val="50000"/>
                  </a:schemeClr>
                </a:solidFill>
              </a:rPr>
              <a:t>Can you list the advantages and disadvantages of the ways to go global?</a:t>
            </a:r>
            <a:endParaRPr lang="en-US" sz="2800" b="1" dirty="0">
              <a:solidFill>
                <a:schemeClr val="accent6">
                  <a:lumMod val="50000"/>
                </a:schemeClr>
              </a:solidFill>
            </a:endParaRPr>
          </a:p>
        </p:txBody>
      </p:sp>
    </p:spTree>
    <p:extLst>
      <p:ext uri="{BB962C8B-B14F-4D97-AF65-F5344CB8AC3E}">
        <p14:creationId xmlns:p14="http://schemas.microsoft.com/office/powerpoint/2010/main" val="27569629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266700" y="53267"/>
            <a:ext cx="8401036" cy="1672292"/>
            <a:chOff x="-122523" y="-1539081"/>
            <a:chExt cx="8401036" cy="1672292"/>
          </a:xfrm>
        </p:grpSpPr>
        <p:sp>
          <p:nvSpPr>
            <p:cNvPr id="11" name="Rounded Rectangle 10"/>
            <p:cNvSpPr/>
            <p:nvPr/>
          </p:nvSpPr>
          <p:spPr>
            <a:xfrm>
              <a:off x="-122523" y="-1312535"/>
              <a:ext cx="8229600" cy="1219200"/>
            </a:xfrm>
            <a:prstGeom prst="roundRect">
              <a:avLst/>
            </a:prstGeom>
            <a:solidFill>
              <a:schemeClr val="accent6">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2" name="Rounded Rectangle 4"/>
            <p:cNvSpPr/>
            <p:nvPr/>
          </p:nvSpPr>
          <p:spPr>
            <a:xfrm>
              <a:off x="158973" y="-1539081"/>
              <a:ext cx="8119540" cy="167229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9070" tIns="179070" rIns="179070" bIns="179070" numCol="1" spcCol="1270" anchor="ctr" anchorCtr="0">
              <a:noAutofit/>
            </a:bodyPr>
            <a:lstStyle/>
            <a:p>
              <a:pPr lvl="0" algn="l" defTabSz="2089150" rtl="0">
                <a:lnSpc>
                  <a:spcPct val="90000"/>
                </a:lnSpc>
                <a:spcBef>
                  <a:spcPct val="0"/>
                </a:spcBef>
                <a:spcAft>
                  <a:spcPct val="35000"/>
                </a:spcAft>
              </a:pPr>
              <a:r>
                <a:rPr lang="en-US" sz="3200" b="1" dirty="0" smtClean="0"/>
                <a:t>Class Activity (8) – Group Discussion</a:t>
              </a:r>
              <a:r>
                <a:rPr lang="en-US" sz="3200" b="1" kern="1200" dirty="0" smtClean="0"/>
                <a:t> </a:t>
              </a:r>
              <a:endParaRPr lang="en-US" sz="3200" b="1" kern="1200" dirty="0"/>
            </a:p>
          </p:txBody>
        </p:sp>
      </p:grpSp>
      <p:sp>
        <p:nvSpPr>
          <p:cNvPr id="3" name="TextBox 2"/>
          <p:cNvSpPr txBox="1"/>
          <p:nvPr/>
        </p:nvSpPr>
        <p:spPr>
          <a:xfrm>
            <a:off x="685800" y="1905000"/>
            <a:ext cx="7391400" cy="954107"/>
          </a:xfrm>
          <a:prstGeom prst="rect">
            <a:avLst/>
          </a:prstGeom>
          <a:noFill/>
        </p:spPr>
        <p:txBody>
          <a:bodyPr wrap="square" rtlCol="0">
            <a:spAutoFit/>
          </a:bodyPr>
          <a:lstStyle/>
          <a:p>
            <a:r>
              <a:rPr lang="en-US" sz="2800" b="1" dirty="0" smtClean="0">
                <a:solidFill>
                  <a:schemeClr val="accent6">
                    <a:lumMod val="50000"/>
                  </a:schemeClr>
                </a:solidFill>
              </a:rPr>
              <a:t>Discuss the impacts of globalization on Hong Kong business.</a:t>
            </a:r>
            <a:endParaRPr lang="en-US" sz="2800" b="1" dirty="0">
              <a:solidFill>
                <a:schemeClr val="accent6">
                  <a:lumMod val="50000"/>
                </a:schemeClr>
              </a:solidFill>
            </a:endParaRPr>
          </a:p>
        </p:txBody>
      </p:sp>
      <p:pic>
        <p:nvPicPr>
          <p:cNvPr id="3074" name="Picture 2" descr="https://sp.yimg.com/xj/th?id=OIP.Mc85594abbc31339959c2dc612bc5daeeo0&amp;pid=15.1&amp;P=0&amp;w=216&amp;h=17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3429000"/>
            <a:ext cx="2438400" cy="19812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https://sp.yimg.com/xj/th?id=OIP.M8679c67662e6826757e03b01c53ad641o0&amp;pid=15.1&amp;P=0&amp;w=300&amp;h=3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0823" y="3581400"/>
            <a:ext cx="2771775" cy="285750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s://sp.yimg.com/xj/th?id=OIP.Mfce7b6e605648f21f4aac2f17515e154H0&amp;pid=15.1&amp;P=0&amp;w=249&amp;h=18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22103" y="4038600"/>
            <a:ext cx="2371725" cy="171450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B6F15528-21DE-4FAA-801E-634DDDAF4B2B}" type="slidenum">
              <a:rPr lang="en-US" smtClean="0"/>
              <a:pPr/>
              <a:t>14</a:t>
            </a:fld>
            <a:endParaRPr lang="en-US"/>
          </a:p>
        </p:txBody>
      </p:sp>
    </p:spTree>
    <p:extLst>
      <p:ext uri="{BB962C8B-B14F-4D97-AF65-F5344CB8AC3E}">
        <p14:creationId xmlns:p14="http://schemas.microsoft.com/office/powerpoint/2010/main" val="42409778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632821365"/>
              </p:ext>
            </p:extLst>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p:cNvSpPr txBox="1"/>
          <p:nvPr/>
        </p:nvSpPr>
        <p:spPr>
          <a:xfrm>
            <a:off x="381000" y="1524000"/>
            <a:ext cx="8458200" cy="5037276"/>
          </a:xfrm>
          <a:prstGeom prst="rect">
            <a:avLst/>
          </a:prstGeom>
          <a:solidFill>
            <a:schemeClr val="accent6">
              <a:lumMod val="20000"/>
              <a:lumOff val="80000"/>
            </a:schemeClr>
          </a:solidFill>
        </p:spPr>
        <p:txBody>
          <a:bodyPr wrap="square" rtlCol="0">
            <a:spAutoFit/>
          </a:bodyPr>
          <a:lstStyle/>
          <a:p>
            <a:pPr marL="457200" indent="-457200">
              <a:lnSpc>
                <a:spcPts val="3200"/>
              </a:lnSpc>
              <a:buFont typeface="Wingdings" pitchFamily="2" charset="2"/>
              <a:buChar char="ü"/>
            </a:pPr>
            <a:r>
              <a:rPr lang="en-US" sz="2800" b="1" dirty="0" smtClean="0">
                <a:solidFill>
                  <a:srgbClr val="C00000"/>
                </a:solidFill>
              </a:rPr>
              <a:t>Business will become more integrated and interdependent with the world economy</a:t>
            </a:r>
          </a:p>
          <a:p>
            <a:pPr marL="457200" indent="-457200">
              <a:lnSpc>
                <a:spcPts val="3200"/>
              </a:lnSpc>
              <a:buFont typeface="Wingdings" pitchFamily="2" charset="2"/>
              <a:buChar char="ü"/>
            </a:pPr>
            <a:endParaRPr lang="en-US" sz="2800" b="1" dirty="0">
              <a:solidFill>
                <a:srgbClr val="C00000"/>
              </a:solidFill>
            </a:endParaRPr>
          </a:p>
          <a:p>
            <a:pPr marL="457200" indent="-457200">
              <a:lnSpc>
                <a:spcPts val="3200"/>
              </a:lnSpc>
              <a:buFont typeface="Wingdings" pitchFamily="2" charset="2"/>
              <a:buChar char="ü"/>
            </a:pPr>
            <a:r>
              <a:rPr lang="en-US" sz="2800" b="1" dirty="0" smtClean="0">
                <a:solidFill>
                  <a:srgbClr val="C00000"/>
                </a:solidFill>
              </a:rPr>
              <a:t>More cooperation with companies in other countries that can play a complementary role to each </a:t>
            </a:r>
            <a:r>
              <a:rPr lang="en-US" sz="2800" b="1" smtClean="0">
                <a:solidFill>
                  <a:srgbClr val="C00000"/>
                </a:solidFill>
              </a:rPr>
              <a:t>other </a:t>
            </a:r>
            <a:endParaRPr lang="en-US" sz="2800" b="1" dirty="0" smtClean="0">
              <a:solidFill>
                <a:srgbClr val="C00000"/>
              </a:solidFill>
            </a:endParaRPr>
          </a:p>
          <a:p>
            <a:pPr marL="457200" indent="-457200">
              <a:lnSpc>
                <a:spcPts val="3200"/>
              </a:lnSpc>
              <a:buFont typeface="Wingdings" pitchFamily="2" charset="2"/>
              <a:buChar char="ü"/>
            </a:pPr>
            <a:endParaRPr lang="en-US" sz="2800" b="1" dirty="0">
              <a:solidFill>
                <a:srgbClr val="C00000"/>
              </a:solidFill>
            </a:endParaRPr>
          </a:p>
          <a:p>
            <a:pPr marL="457200" indent="-457200">
              <a:lnSpc>
                <a:spcPts val="3200"/>
              </a:lnSpc>
              <a:buFont typeface="Wingdings" pitchFamily="2" charset="2"/>
              <a:buChar char="ü"/>
            </a:pPr>
            <a:r>
              <a:rPr lang="en-US" sz="2800" b="1" dirty="0" smtClean="0">
                <a:solidFill>
                  <a:srgbClr val="C00000"/>
                </a:solidFill>
              </a:rPr>
              <a:t>Not only compete on the local market, but also foreign markets and foreign rivals</a:t>
            </a:r>
          </a:p>
          <a:p>
            <a:pPr>
              <a:lnSpc>
                <a:spcPts val="3200"/>
              </a:lnSpc>
            </a:pPr>
            <a:endParaRPr lang="en-US" sz="2800" b="1" dirty="0">
              <a:solidFill>
                <a:srgbClr val="C00000"/>
              </a:solidFill>
            </a:endParaRPr>
          </a:p>
          <a:p>
            <a:pPr marL="457200" indent="-457200">
              <a:lnSpc>
                <a:spcPts val="3200"/>
              </a:lnSpc>
              <a:buFont typeface="Wingdings" pitchFamily="2" charset="2"/>
              <a:buChar char="ü"/>
            </a:pPr>
            <a:r>
              <a:rPr lang="en-US" sz="2800" b="1" dirty="0" smtClean="0">
                <a:solidFill>
                  <a:srgbClr val="C00000"/>
                </a:solidFill>
              </a:rPr>
              <a:t>Face challenges on financial, tourism and logistics  industries from countries and regions nearby</a:t>
            </a:r>
          </a:p>
          <a:p>
            <a:pPr marL="457200" indent="-457200">
              <a:buFont typeface="Wingdings" pitchFamily="2" charset="2"/>
              <a:buChar char="ü"/>
            </a:pPr>
            <a:endParaRPr lang="en-US" sz="2800" b="1"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15</a:t>
            </a:fld>
            <a:endParaRPr lang="en-US"/>
          </a:p>
        </p:txBody>
      </p:sp>
    </p:spTree>
    <p:extLst>
      <p:ext uri="{BB962C8B-B14F-4D97-AF65-F5344CB8AC3E}">
        <p14:creationId xmlns:p14="http://schemas.microsoft.com/office/powerpoint/2010/main" val="25736944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727358319"/>
              </p:ext>
            </p:extLst>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2" descr="http://static.hkej.com/hkej/images/2015/12/10/1200534_634345a929bf07759179c76a5487821d_620.png">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26774" y="1600200"/>
            <a:ext cx="4114800" cy="257754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s://www.edb.gov.sg/content/dam/edb/en/why%20singapore/Facts%20and%20Ranking/rankings/4_-Most-competitive-countries-in-the-world-v5.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648200" y="3733800"/>
            <a:ext cx="4495800" cy="3032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510209" y="4177747"/>
            <a:ext cx="3200400" cy="369332"/>
          </a:xfrm>
          <a:prstGeom prst="rect">
            <a:avLst/>
          </a:prstGeom>
          <a:noFill/>
        </p:spPr>
        <p:txBody>
          <a:bodyPr wrap="square" rtlCol="0">
            <a:spAutoFit/>
          </a:bodyPr>
          <a:lstStyle/>
          <a:p>
            <a:r>
              <a:rPr lang="en-US" dirty="0" smtClean="0"/>
              <a:t>10 December, 2015</a:t>
            </a:r>
            <a:endParaRPr lang="en-US"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16</a:t>
            </a:fld>
            <a:endParaRPr lang="en-US"/>
          </a:p>
        </p:txBody>
      </p:sp>
    </p:spTree>
    <p:extLst>
      <p:ext uri="{BB962C8B-B14F-4D97-AF65-F5344CB8AC3E}">
        <p14:creationId xmlns:p14="http://schemas.microsoft.com/office/powerpoint/2010/main" val="21288461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95489864"/>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p:cNvSpPr>
            <a:spLocks noGrp="1"/>
          </p:cNvSpPr>
          <p:nvPr>
            <p:ph type="sldNum" sz="quarter" idx="12"/>
          </p:nvPr>
        </p:nvSpPr>
        <p:spPr/>
        <p:txBody>
          <a:bodyPr/>
          <a:lstStyle/>
          <a:p>
            <a:fld id="{B6F15528-21DE-4FAA-801E-634DDDAF4B2B}" type="slidenum">
              <a:rPr lang="en-US" smtClean="0"/>
              <a:pPr/>
              <a:t>17</a:t>
            </a:fld>
            <a:endParaRPr lang="en-US"/>
          </a:p>
        </p:txBody>
      </p:sp>
    </p:spTree>
    <p:extLst>
      <p:ext uri="{BB962C8B-B14F-4D97-AF65-F5344CB8AC3E}">
        <p14:creationId xmlns:p14="http://schemas.microsoft.com/office/powerpoint/2010/main" val="38755161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loud 6"/>
          <p:cNvSpPr/>
          <p:nvPr/>
        </p:nvSpPr>
        <p:spPr>
          <a:xfrm>
            <a:off x="266700" y="1828800"/>
            <a:ext cx="6210300" cy="3581400"/>
          </a:xfrm>
          <a:prstGeom prst="cloud">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066800" y="2590800"/>
            <a:ext cx="4724400" cy="1569660"/>
          </a:xfrm>
          <a:prstGeom prst="rect">
            <a:avLst/>
          </a:prstGeom>
          <a:noFill/>
        </p:spPr>
        <p:txBody>
          <a:bodyPr wrap="square">
            <a:spAutoFit/>
          </a:bodyPr>
          <a:lstStyle/>
          <a:p>
            <a:r>
              <a:rPr lang="en-US" sz="2400" b="1" dirty="0">
                <a:solidFill>
                  <a:schemeClr val="bg2">
                    <a:lumMod val="25000"/>
                  </a:schemeClr>
                </a:solidFill>
              </a:rPr>
              <a:t>Imagine </a:t>
            </a:r>
            <a:r>
              <a:rPr lang="en-US" sz="2400" b="1" dirty="0" smtClean="0">
                <a:solidFill>
                  <a:schemeClr val="bg2">
                    <a:lumMod val="25000"/>
                  </a:schemeClr>
                </a:solidFill>
              </a:rPr>
              <a:t>you were in a supermarket and going to buy </a:t>
            </a:r>
            <a:r>
              <a:rPr lang="en-US" sz="2400" b="1" dirty="0">
                <a:solidFill>
                  <a:schemeClr val="bg2">
                    <a:lumMod val="25000"/>
                  </a:schemeClr>
                </a:solidFill>
              </a:rPr>
              <a:t>five items of </a:t>
            </a:r>
            <a:r>
              <a:rPr lang="en-US" sz="2400" b="1" dirty="0" smtClean="0">
                <a:solidFill>
                  <a:schemeClr val="bg2">
                    <a:lumMod val="25000"/>
                  </a:schemeClr>
                </a:solidFill>
              </a:rPr>
              <a:t>goods.  State how and where they were produced.</a:t>
            </a:r>
            <a:endParaRPr lang="en-US" sz="2400" b="1" dirty="0">
              <a:solidFill>
                <a:schemeClr val="bg2">
                  <a:lumMod val="25000"/>
                </a:schemeClr>
              </a:solidFill>
            </a:endParaRPr>
          </a:p>
        </p:txBody>
      </p:sp>
      <p:grpSp>
        <p:nvGrpSpPr>
          <p:cNvPr id="10" name="Group 9"/>
          <p:cNvGrpSpPr/>
          <p:nvPr/>
        </p:nvGrpSpPr>
        <p:grpSpPr>
          <a:xfrm>
            <a:off x="266700" y="53267"/>
            <a:ext cx="8401036" cy="1672292"/>
            <a:chOff x="-122523" y="-1539081"/>
            <a:chExt cx="8401036" cy="1672292"/>
          </a:xfrm>
        </p:grpSpPr>
        <p:sp>
          <p:nvSpPr>
            <p:cNvPr id="11" name="Rounded Rectangle 10"/>
            <p:cNvSpPr/>
            <p:nvPr/>
          </p:nvSpPr>
          <p:spPr>
            <a:xfrm>
              <a:off x="-122523" y="-1312535"/>
              <a:ext cx="8229600" cy="1219200"/>
            </a:xfrm>
            <a:prstGeom prst="roundRect">
              <a:avLst/>
            </a:prstGeom>
            <a:solidFill>
              <a:schemeClr val="accent6">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2" name="Rounded Rectangle 4"/>
            <p:cNvSpPr/>
            <p:nvPr/>
          </p:nvSpPr>
          <p:spPr>
            <a:xfrm>
              <a:off x="158973" y="-1539081"/>
              <a:ext cx="8119540" cy="167229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9070" tIns="179070" rIns="179070" bIns="179070" numCol="1" spcCol="1270" anchor="ctr" anchorCtr="0">
              <a:noAutofit/>
            </a:bodyPr>
            <a:lstStyle/>
            <a:p>
              <a:pPr lvl="0" algn="l" defTabSz="2089150" rtl="0">
                <a:lnSpc>
                  <a:spcPct val="90000"/>
                </a:lnSpc>
                <a:spcBef>
                  <a:spcPct val="0"/>
                </a:spcBef>
                <a:spcAft>
                  <a:spcPct val="35000"/>
                </a:spcAft>
              </a:pPr>
              <a:r>
                <a:rPr lang="en-US" sz="3200" b="1" dirty="0" smtClean="0"/>
                <a:t>Class</a:t>
              </a:r>
              <a:r>
                <a:rPr lang="en-US" sz="3200" b="1" kern="1200" dirty="0" smtClean="0"/>
                <a:t> Activity (7) </a:t>
              </a:r>
              <a:endParaRPr lang="en-US" sz="3200" b="1" kern="1200" dirty="0"/>
            </a:p>
          </p:txBody>
        </p:sp>
      </p:grpSp>
      <p:pic>
        <p:nvPicPr>
          <p:cNvPr id="3076" name="Picture 4" descr="https://sp.yimg.com/xj/th?id=OIP.M78e1dc9c515c8fede90e864c5aebc0e5H0&amp;pid=15.1&amp;P=0&amp;w=236&amp;h=17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39757" y="1725559"/>
            <a:ext cx="2400300" cy="1981200"/>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s://sp.yimg.com/xj/th?id=OIP.M2bc03adbd5923230274615ead895ef13o0&amp;pid=15.1&amp;P=0&amp;w=300&amp;h=3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62204" y="4133850"/>
            <a:ext cx="2552700" cy="255270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B6F15528-21DE-4FAA-801E-634DDDAF4B2B}" type="slidenum">
              <a:rPr lang="en-US" smtClean="0"/>
              <a:pPr/>
              <a:t>2</a:t>
            </a:fld>
            <a:endParaRPr lang="en-US"/>
          </a:p>
        </p:txBody>
      </p:sp>
    </p:spTree>
    <p:extLst>
      <p:ext uri="{BB962C8B-B14F-4D97-AF65-F5344CB8AC3E}">
        <p14:creationId xmlns:p14="http://schemas.microsoft.com/office/powerpoint/2010/main" val="33855722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335893307"/>
              </p:ext>
            </p:extLst>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Content Placeholder 2"/>
          <p:cNvSpPr>
            <a:spLocks noGrp="1"/>
          </p:cNvSpPr>
          <p:nvPr>
            <p:ph idx="1"/>
          </p:nvPr>
        </p:nvSpPr>
        <p:spPr/>
        <p:txBody>
          <a:bodyPr>
            <a:normAutofit/>
          </a:bodyPr>
          <a:lstStyle/>
          <a:p>
            <a:pPr>
              <a:buFont typeface="Wingdings" pitchFamily="2" charset="2"/>
              <a:buChar char="ü"/>
            </a:pPr>
            <a:r>
              <a:rPr lang="en-US" sz="2800" b="1" dirty="0" smtClean="0">
                <a:solidFill>
                  <a:schemeClr val="accent6">
                    <a:lumMod val="50000"/>
                  </a:schemeClr>
                </a:solidFill>
              </a:rPr>
              <a:t>The increasing integration and interdependence of national economies around the world.</a:t>
            </a:r>
          </a:p>
          <a:p>
            <a:pPr>
              <a:buFont typeface="Wingdings" pitchFamily="2" charset="2"/>
              <a:buChar char="ü"/>
            </a:pPr>
            <a:r>
              <a:rPr lang="en-US" sz="2800" b="1" dirty="0" smtClean="0">
                <a:solidFill>
                  <a:schemeClr val="accent6">
                    <a:lumMod val="50000"/>
                  </a:schemeClr>
                </a:solidFill>
              </a:rPr>
              <a:t>Including all business activities that involve exchanges across national boundaries.  </a:t>
            </a:r>
            <a:endParaRPr lang="en-US" sz="2800" b="1" dirty="0">
              <a:solidFill>
                <a:schemeClr val="accent6">
                  <a:lumMod val="50000"/>
                </a:schemeClr>
              </a:solidFill>
            </a:endParaRPr>
          </a:p>
        </p:txBody>
      </p:sp>
      <p:sp>
        <p:nvSpPr>
          <p:cNvPr id="6" name="Cloud 5"/>
          <p:cNvSpPr/>
          <p:nvPr/>
        </p:nvSpPr>
        <p:spPr>
          <a:xfrm>
            <a:off x="1828800" y="3664647"/>
            <a:ext cx="4953000" cy="2895601"/>
          </a:xfrm>
          <a:prstGeom prst="cloud">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2667000" y="4343400"/>
            <a:ext cx="3352800" cy="707886"/>
          </a:xfrm>
          <a:prstGeom prst="rect">
            <a:avLst/>
          </a:prstGeom>
          <a:noFill/>
        </p:spPr>
        <p:txBody>
          <a:bodyPr wrap="square" rtlCol="0">
            <a:spAutoFit/>
          </a:bodyPr>
          <a:lstStyle/>
          <a:p>
            <a:r>
              <a:rPr lang="en-US" sz="2000" b="1" dirty="0" smtClean="0">
                <a:solidFill>
                  <a:schemeClr val="accent2"/>
                </a:solidFill>
              </a:rPr>
              <a:t>Why companies go international and global</a:t>
            </a:r>
            <a:endParaRPr lang="en-US" sz="2000" b="1" dirty="0">
              <a:solidFill>
                <a:schemeClr val="accent2"/>
              </a:solidFill>
            </a:endParaRPr>
          </a:p>
        </p:txBody>
      </p:sp>
      <p:pic>
        <p:nvPicPr>
          <p:cNvPr id="8" name="Picture 3" descr="https://sp.yimg.com/xj/th?id=OIP.M906176f9fb2d906e60ee09afd48ab0d9H0&amp;pid=15.1&amp;P=0&amp;w=300&amp;h=300"/>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038600" y="5051286"/>
            <a:ext cx="884935" cy="998027"/>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6"/>
          <p:cNvSpPr>
            <a:spLocks noGrp="1"/>
          </p:cNvSpPr>
          <p:nvPr>
            <p:ph type="sldNum" sz="quarter" idx="12"/>
          </p:nvPr>
        </p:nvSpPr>
        <p:spPr/>
        <p:txBody>
          <a:bodyPr/>
          <a:lstStyle/>
          <a:p>
            <a:fld id="{B6F15528-21DE-4FAA-801E-634DDDAF4B2B}" type="slidenum">
              <a:rPr lang="en-US" smtClean="0"/>
              <a:pPr/>
              <a:t>3</a:t>
            </a:fld>
            <a:endParaRPr lang="en-US"/>
          </a:p>
        </p:txBody>
      </p:sp>
    </p:spTree>
    <p:extLst>
      <p:ext uri="{BB962C8B-B14F-4D97-AF65-F5344CB8AC3E}">
        <p14:creationId xmlns:p14="http://schemas.microsoft.com/office/powerpoint/2010/main" val="14147270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3273274708"/>
              </p:ext>
            </p:extLst>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Rectangle 1"/>
          <p:cNvSpPr/>
          <p:nvPr/>
        </p:nvSpPr>
        <p:spPr>
          <a:xfrm>
            <a:off x="609600" y="1752600"/>
            <a:ext cx="8077200" cy="4606389"/>
          </a:xfrm>
          <a:prstGeom prst="rect">
            <a:avLst/>
          </a:prstGeom>
          <a:solidFill>
            <a:schemeClr val="accent6">
              <a:lumMod val="20000"/>
              <a:lumOff val="80000"/>
            </a:schemeClr>
          </a:solidFill>
        </p:spPr>
        <p:txBody>
          <a:bodyPr wrap="square">
            <a:spAutoFit/>
          </a:bodyPr>
          <a:lstStyle/>
          <a:p>
            <a:pPr marL="457200" indent="-457200">
              <a:lnSpc>
                <a:spcPts val="4400"/>
              </a:lnSpc>
              <a:buFont typeface="Wingdings" pitchFamily="2" charset="2"/>
              <a:buChar char="ü"/>
            </a:pPr>
            <a:r>
              <a:rPr lang="en-US" altLang="zh-CN" sz="2800" b="1" dirty="0" smtClean="0">
                <a:solidFill>
                  <a:schemeClr val="accent6">
                    <a:lumMod val="50000"/>
                  </a:schemeClr>
                </a:solidFill>
                <a:latin typeface="+mj-lt"/>
                <a:sym typeface="Calisto MT" pitchFamily="18" charset="0"/>
              </a:rPr>
              <a:t>Grasp global market opportunities</a:t>
            </a:r>
          </a:p>
          <a:p>
            <a:pPr marL="457200" indent="-457200">
              <a:lnSpc>
                <a:spcPts val="4400"/>
              </a:lnSpc>
              <a:buFont typeface="Wingdings" pitchFamily="2" charset="2"/>
              <a:buChar char="ü"/>
            </a:pPr>
            <a:r>
              <a:rPr lang="zh-CN" altLang="en-US" sz="2800" b="1" dirty="0" smtClean="0">
                <a:solidFill>
                  <a:schemeClr val="accent6">
                    <a:lumMod val="50000"/>
                  </a:schemeClr>
                </a:solidFill>
                <a:latin typeface="+mj-lt"/>
                <a:sym typeface="Calisto MT" pitchFamily="18" charset="0"/>
              </a:rPr>
              <a:t>O</a:t>
            </a:r>
            <a:r>
              <a:rPr lang="en-US" altLang="en-US" sz="2800" b="1" dirty="0" err="1">
                <a:solidFill>
                  <a:schemeClr val="accent6">
                    <a:lumMod val="50000"/>
                  </a:schemeClr>
                </a:solidFill>
                <a:latin typeface="+mj-lt"/>
                <a:sym typeface="Calisto MT" pitchFamily="18" charset="0"/>
              </a:rPr>
              <a:t>btain</a:t>
            </a:r>
            <a:r>
              <a:rPr lang="en-US" altLang="en-US" sz="2800" b="1" dirty="0">
                <a:solidFill>
                  <a:schemeClr val="accent6">
                    <a:lumMod val="50000"/>
                  </a:schemeClr>
                </a:solidFill>
                <a:latin typeface="+mj-lt"/>
                <a:sym typeface="Calisto MT" pitchFamily="18" charset="0"/>
              </a:rPr>
              <a:t> </a:t>
            </a:r>
            <a:r>
              <a:rPr lang="en-US" altLang="en-US" sz="2800" b="1" dirty="0" smtClean="0">
                <a:solidFill>
                  <a:schemeClr val="accent6">
                    <a:lumMod val="50000"/>
                  </a:schemeClr>
                </a:solidFill>
                <a:latin typeface="+mj-lt"/>
                <a:sym typeface="Calisto MT" pitchFamily="18" charset="0"/>
              </a:rPr>
              <a:t>materials/goods/</a:t>
            </a:r>
            <a:r>
              <a:rPr lang="en-US" altLang="en-US" sz="2800" b="1" dirty="0" err="1" smtClean="0">
                <a:solidFill>
                  <a:schemeClr val="accent6">
                    <a:lumMod val="50000"/>
                  </a:schemeClr>
                </a:solidFill>
                <a:latin typeface="+mj-lt"/>
                <a:sym typeface="Calisto MT" pitchFamily="18" charset="0"/>
              </a:rPr>
              <a:t>labour</a:t>
            </a:r>
            <a:r>
              <a:rPr lang="en-US" altLang="en-US" sz="2800" b="1" dirty="0" smtClean="0">
                <a:solidFill>
                  <a:schemeClr val="accent6">
                    <a:lumMod val="50000"/>
                  </a:schemeClr>
                </a:solidFill>
                <a:latin typeface="+mj-lt"/>
                <a:sym typeface="Calisto MT" pitchFamily="18" charset="0"/>
              </a:rPr>
              <a:t> </a:t>
            </a:r>
            <a:r>
              <a:rPr lang="en-US" altLang="en-US" sz="2800" b="1" dirty="0">
                <a:solidFill>
                  <a:schemeClr val="accent6">
                    <a:lumMod val="50000"/>
                  </a:schemeClr>
                </a:solidFill>
                <a:latin typeface="+mj-lt"/>
                <a:sym typeface="Calisto MT" pitchFamily="18" charset="0"/>
              </a:rPr>
              <a:t>at lower </a:t>
            </a:r>
            <a:r>
              <a:rPr lang="en-US" altLang="en-US" sz="2800" b="1" dirty="0" smtClean="0">
                <a:solidFill>
                  <a:schemeClr val="accent6">
                    <a:lumMod val="50000"/>
                  </a:schemeClr>
                </a:solidFill>
                <a:latin typeface="+mj-lt"/>
                <a:sym typeface="Calisto MT" pitchFamily="18" charset="0"/>
              </a:rPr>
              <a:t>costs</a:t>
            </a:r>
            <a:endParaRPr lang="en-US" altLang="en-US" sz="2800" b="1" dirty="0">
              <a:solidFill>
                <a:schemeClr val="accent6">
                  <a:lumMod val="50000"/>
                </a:schemeClr>
              </a:solidFill>
              <a:latin typeface="+mj-lt"/>
              <a:sym typeface="Calisto MT" pitchFamily="18" charset="0"/>
            </a:endParaRPr>
          </a:p>
          <a:p>
            <a:pPr marL="457200" indent="-457200">
              <a:lnSpc>
                <a:spcPts val="4400"/>
              </a:lnSpc>
              <a:buFont typeface="Wingdings" pitchFamily="2" charset="2"/>
              <a:buChar char="ü"/>
            </a:pPr>
            <a:r>
              <a:rPr lang="en-US" altLang="en-US" sz="2800" b="1" dirty="0">
                <a:solidFill>
                  <a:schemeClr val="accent6">
                    <a:lumMod val="50000"/>
                  </a:schemeClr>
                </a:solidFill>
                <a:latin typeface="+mj-lt"/>
                <a:sym typeface="Calisto MT" pitchFamily="18" charset="0"/>
              </a:rPr>
              <a:t>Enjoy economies of </a:t>
            </a:r>
            <a:r>
              <a:rPr lang="en-US" altLang="en-US" sz="2800" b="1" dirty="0" smtClean="0">
                <a:solidFill>
                  <a:schemeClr val="accent6">
                    <a:lumMod val="50000"/>
                  </a:schemeClr>
                </a:solidFill>
                <a:latin typeface="+mj-lt"/>
                <a:sym typeface="Calisto MT" pitchFamily="18" charset="0"/>
              </a:rPr>
              <a:t>scale</a:t>
            </a:r>
          </a:p>
          <a:p>
            <a:pPr marL="457200" indent="-457200">
              <a:lnSpc>
                <a:spcPts val="4400"/>
              </a:lnSpc>
              <a:buFont typeface="Wingdings" pitchFamily="2" charset="2"/>
              <a:buChar char="ü"/>
            </a:pPr>
            <a:r>
              <a:rPr lang="en-US" altLang="en-US" sz="2800" b="1" dirty="0" smtClean="0">
                <a:solidFill>
                  <a:schemeClr val="accent6">
                    <a:lumMod val="50000"/>
                  </a:schemeClr>
                </a:solidFill>
                <a:latin typeface="+mj-lt"/>
                <a:sym typeface="Calisto MT" pitchFamily="18" charset="0"/>
              </a:rPr>
              <a:t>Develop </a:t>
            </a:r>
            <a:r>
              <a:rPr lang="en-US" altLang="en-US" sz="2800" b="1" dirty="0">
                <a:solidFill>
                  <a:schemeClr val="accent6">
                    <a:lumMod val="50000"/>
                  </a:schemeClr>
                </a:solidFill>
                <a:latin typeface="+mj-lt"/>
                <a:sym typeface="Calisto MT" pitchFamily="18" charset="0"/>
              </a:rPr>
              <a:t>global </a:t>
            </a:r>
            <a:r>
              <a:rPr lang="en-US" altLang="en-US" sz="2800" b="1" dirty="0" smtClean="0">
                <a:solidFill>
                  <a:schemeClr val="accent6">
                    <a:lumMod val="50000"/>
                  </a:schemeClr>
                </a:solidFill>
                <a:latin typeface="+mj-lt"/>
                <a:sym typeface="Calisto MT" pitchFamily="18" charset="0"/>
              </a:rPr>
              <a:t>brands and create global connection</a:t>
            </a:r>
          </a:p>
          <a:p>
            <a:pPr marL="457200" indent="-457200">
              <a:lnSpc>
                <a:spcPts val="4400"/>
              </a:lnSpc>
              <a:buFont typeface="Wingdings" pitchFamily="2" charset="2"/>
              <a:buChar char="ü"/>
            </a:pPr>
            <a:r>
              <a:rPr lang="en-US" altLang="en-US" sz="2800" b="1" dirty="0" smtClean="0">
                <a:solidFill>
                  <a:schemeClr val="accent6">
                    <a:lumMod val="50000"/>
                  </a:schemeClr>
                </a:solidFill>
                <a:latin typeface="+mj-lt"/>
                <a:sym typeface="Calisto MT" pitchFamily="18" charset="0"/>
              </a:rPr>
              <a:t>Avoid trade barriers or restrictions</a:t>
            </a:r>
          </a:p>
          <a:p>
            <a:pPr marL="457200" indent="-457200">
              <a:lnSpc>
                <a:spcPts val="4400"/>
              </a:lnSpc>
              <a:buFont typeface="Wingdings" pitchFamily="2" charset="2"/>
              <a:buChar char="ü"/>
            </a:pPr>
            <a:r>
              <a:rPr lang="en-US" altLang="en-US" sz="2800" b="1" dirty="0" err="1" smtClean="0">
                <a:solidFill>
                  <a:schemeClr val="accent6">
                    <a:lumMod val="50000"/>
                  </a:schemeClr>
                </a:solidFill>
                <a:latin typeface="+mj-lt"/>
                <a:sym typeface="Calisto MT" pitchFamily="18" charset="0"/>
              </a:rPr>
              <a:t>Favourable</a:t>
            </a:r>
            <a:r>
              <a:rPr lang="en-US" altLang="en-US" sz="2800" b="1" dirty="0" smtClean="0">
                <a:solidFill>
                  <a:schemeClr val="accent6">
                    <a:lumMod val="50000"/>
                  </a:schemeClr>
                </a:solidFill>
                <a:latin typeface="+mj-lt"/>
                <a:sym typeface="Calisto MT" pitchFamily="18" charset="0"/>
              </a:rPr>
              <a:t> government treatment</a:t>
            </a:r>
          </a:p>
          <a:p>
            <a:pPr marL="457200" indent="-457200">
              <a:lnSpc>
                <a:spcPts val="4400"/>
              </a:lnSpc>
              <a:buFont typeface="Wingdings" pitchFamily="2" charset="2"/>
              <a:buChar char="ü"/>
            </a:pPr>
            <a:endParaRPr lang="en-US" altLang="en-US" sz="2800" b="1" dirty="0">
              <a:solidFill>
                <a:schemeClr val="accent6">
                  <a:lumMod val="50000"/>
                </a:schemeClr>
              </a:solidFill>
              <a:latin typeface="+mj-lt"/>
              <a:sym typeface="Calisto MT" pitchFamily="18" charset="0"/>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pPr/>
              <a:t>4</a:t>
            </a:fld>
            <a:endParaRPr lang="en-US"/>
          </a:p>
        </p:txBody>
      </p:sp>
    </p:spTree>
    <p:extLst>
      <p:ext uri="{BB962C8B-B14F-4D97-AF65-F5344CB8AC3E}">
        <p14:creationId xmlns:p14="http://schemas.microsoft.com/office/powerpoint/2010/main" val="33842386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40948651"/>
              </p:ext>
            </p:extLst>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Rectangle 1"/>
          <p:cNvSpPr/>
          <p:nvPr/>
        </p:nvSpPr>
        <p:spPr>
          <a:xfrm>
            <a:off x="519668" y="1524000"/>
            <a:ext cx="8319532" cy="2385268"/>
          </a:xfrm>
          <a:prstGeom prst="rect">
            <a:avLst/>
          </a:prstGeom>
        </p:spPr>
        <p:txBody>
          <a:bodyPr wrap="square">
            <a:spAutoFit/>
          </a:bodyPr>
          <a:lstStyle/>
          <a:p>
            <a:pPr>
              <a:spcBef>
                <a:spcPts val="1000"/>
              </a:spcBef>
              <a:buSzPct val="125000"/>
              <a:defRPr/>
            </a:pPr>
            <a:r>
              <a:rPr lang="en-US" altLang="zh-CN" sz="2900" b="1" dirty="0">
                <a:solidFill>
                  <a:srgbClr val="FF0000"/>
                </a:solidFill>
              </a:rPr>
              <a:t>Multi-national Corporation (MNC)</a:t>
            </a:r>
          </a:p>
          <a:p>
            <a:pPr marL="743051" lvl="1" indent="-414726">
              <a:lnSpc>
                <a:spcPts val="3084"/>
              </a:lnSpc>
              <a:spcBef>
                <a:spcPts val="1000"/>
              </a:spcBef>
              <a:buSzPct val="125000"/>
              <a:buFont typeface="Wingdings" pitchFamily="2" charset="2"/>
              <a:buChar char="ü"/>
              <a:defRPr/>
            </a:pPr>
            <a:r>
              <a:rPr lang="en-US" altLang="en-US" sz="2500" b="1" dirty="0">
                <a:solidFill>
                  <a:schemeClr val="accent2">
                    <a:lumMod val="75000"/>
                  </a:schemeClr>
                </a:solidFill>
              </a:rPr>
              <a:t>The buying, selling and trading of goods and services across national boundaries</a:t>
            </a:r>
            <a:r>
              <a:rPr lang="zh-CN" altLang="en-US" sz="2500" b="1" dirty="0">
                <a:solidFill>
                  <a:schemeClr val="accent2">
                    <a:lumMod val="75000"/>
                  </a:schemeClr>
                </a:solidFill>
              </a:rPr>
              <a:t>. </a:t>
            </a:r>
            <a:endParaRPr lang="en-US" altLang="zh-CN" sz="2500" b="1" dirty="0">
              <a:solidFill>
                <a:schemeClr val="accent2">
                  <a:lumMod val="75000"/>
                </a:schemeClr>
              </a:solidFill>
            </a:endParaRPr>
          </a:p>
          <a:p>
            <a:pPr marL="743051" lvl="1" indent="-414726">
              <a:lnSpc>
                <a:spcPts val="3084"/>
              </a:lnSpc>
              <a:spcBef>
                <a:spcPts val="1000"/>
              </a:spcBef>
              <a:buSzPct val="125000"/>
              <a:buFont typeface="Wingdings" pitchFamily="2" charset="2"/>
              <a:buChar char="ü"/>
              <a:defRPr/>
            </a:pPr>
            <a:r>
              <a:rPr lang="en-US" altLang="zh-CN" sz="2500" b="1" dirty="0">
                <a:solidFill>
                  <a:schemeClr val="accent2">
                    <a:lumMod val="75000"/>
                  </a:schemeClr>
                </a:solidFill>
                <a:sym typeface="Gill Sans" pitchFamily="2" charset="0"/>
              </a:rPr>
              <a:t>Operates on a worldwide scale without significant ties to a single nation or </a:t>
            </a:r>
            <a:r>
              <a:rPr lang="en-US" altLang="zh-CN" sz="2500" b="1" dirty="0" smtClean="0">
                <a:solidFill>
                  <a:schemeClr val="accent2">
                    <a:lumMod val="75000"/>
                  </a:schemeClr>
                </a:solidFill>
                <a:sym typeface="Gill Sans" pitchFamily="2" charset="0"/>
              </a:rPr>
              <a:t>region.</a:t>
            </a:r>
            <a:endParaRPr lang="en-US" altLang="en-US" sz="2500" b="1" dirty="0">
              <a:solidFill>
                <a:schemeClr val="accent2">
                  <a:lumMod val="75000"/>
                </a:schemeClr>
              </a:solidFill>
            </a:endParaRPr>
          </a:p>
        </p:txBody>
      </p:sp>
      <p:pic>
        <p:nvPicPr>
          <p:cNvPr id="7" name="Picture 4" descr="thumbnailCAWDSO6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8600" y="4800600"/>
            <a:ext cx="2856961" cy="1696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descr="Carrefour’s current state in China"/>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344940" y="4452582"/>
            <a:ext cx="2712960" cy="142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loud 8"/>
          <p:cNvSpPr/>
          <p:nvPr/>
        </p:nvSpPr>
        <p:spPr>
          <a:xfrm>
            <a:off x="6248400" y="4061669"/>
            <a:ext cx="2819400" cy="2643932"/>
          </a:xfrm>
          <a:prstGeom prst="cloud">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629400" y="4464774"/>
            <a:ext cx="2209800" cy="1631216"/>
          </a:xfrm>
          <a:prstGeom prst="rect">
            <a:avLst/>
          </a:prstGeom>
          <a:noFill/>
        </p:spPr>
        <p:txBody>
          <a:bodyPr wrap="square" rtlCol="0">
            <a:spAutoFit/>
          </a:bodyPr>
          <a:lstStyle/>
          <a:p>
            <a:r>
              <a:rPr lang="en-US" sz="2000" b="1" dirty="0" smtClean="0">
                <a:solidFill>
                  <a:schemeClr val="accent6">
                    <a:lumMod val="50000"/>
                  </a:schemeClr>
                </a:solidFill>
              </a:rPr>
              <a:t>Visit MNCs such as CK Hutchison Holdings Ltd. and find the firm’s global footprint!</a:t>
            </a:r>
            <a:endParaRPr lang="en-US" sz="2000" b="1" dirty="0">
              <a:solidFill>
                <a:schemeClr val="accent6">
                  <a:lumMod val="50000"/>
                </a:schemeClr>
              </a:solidFill>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pPr/>
              <a:t>5</a:t>
            </a:fld>
            <a:endParaRPr lang="en-US"/>
          </a:p>
        </p:txBody>
      </p:sp>
    </p:spTree>
    <p:extLst>
      <p:ext uri="{BB962C8B-B14F-4D97-AF65-F5344CB8AC3E}">
        <p14:creationId xmlns:p14="http://schemas.microsoft.com/office/powerpoint/2010/main" val="26302966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91962719"/>
              </p:ext>
            </p:extLst>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4" descr="http://www.rushlane.com/wp-content/uploads/2014/07/top-10-fortune-500-2014.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3400" y="1600200"/>
            <a:ext cx="7620000" cy="47244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791200" y="6400800"/>
            <a:ext cx="3048000" cy="338554"/>
          </a:xfrm>
          <a:prstGeom prst="rect">
            <a:avLst/>
          </a:prstGeom>
          <a:noFill/>
        </p:spPr>
        <p:txBody>
          <a:bodyPr wrap="square" rtlCol="0">
            <a:spAutoFit/>
          </a:bodyPr>
          <a:lstStyle/>
          <a:p>
            <a:r>
              <a:rPr lang="en-US" sz="1600" i="1" dirty="0" smtClean="0">
                <a:solidFill>
                  <a:schemeClr val="accent6">
                    <a:lumMod val="50000"/>
                  </a:schemeClr>
                </a:solidFill>
              </a:rPr>
              <a:t>Source: Global Fortune 2014</a:t>
            </a:r>
            <a:endParaRPr lang="en-US" sz="1600" i="1" dirty="0">
              <a:solidFill>
                <a:schemeClr val="accent6">
                  <a:lumMod val="50000"/>
                </a:schemeClr>
              </a:solidFill>
            </a:endParaRPr>
          </a:p>
        </p:txBody>
      </p:sp>
      <p:sp>
        <p:nvSpPr>
          <p:cNvPr id="2" name="Slide Number Placeholder 1"/>
          <p:cNvSpPr>
            <a:spLocks noGrp="1"/>
          </p:cNvSpPr>
          <p:nvPr>
            <p:ph type="sldNum" sz="quarter" idx="12"/>
          </p:nvPr>
        </p:nvSpPr>
        <p:spPr/>
        <p:txBody>
          <a:bodyPr/>
          <a:lstStyle/>
          <a:p>
            <a:fld id="{B6F15528-21DE-4FAA-801E-634DDDAF4B2B}" type="slidenum">
              <a:rPr lang="en-US" smtClean="0"/>
              <a:pPr/>
              <a:t>6</a:t>
            </a:fld>
            <a:endParaRPr lang="en-US"/>
          </a:p>
        </p:txBody>
      </p:sp>
    </p:spTree>
    <p:extLst>
      <p:ext uri="{BB962C8B-B14F-4D97-AF65-F5344CB8AC3E}">
        <p14:creationId xmlns:p14="http://schemas.microsoft.com/office/powerpoint/2010/main" val="10047844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4002589583"/>
              </p:ext>
            </p:extLst>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Content Placeholder 2"/>
          <p:cNvSpPr>
            <a:spLocks noGrp="1"/>
          </p:cNvSpPr>
          <p:nvPr>
            <p:ph idx="1"/>
          </p:nvPr>
        </p:nvSpPr>
        <p:spPr>
          <a:xfrm>
            <a:off x="457200" y="1600200"/>
            <a:ext cx="8077200" cy="4525963"/>
          </a:xfrm>
        </p:spPr>
        <p:txBody>
          <a:bodyPr>
            <a:normAutofit/>
          </a:bodyPr>
          <a:lstStyle/>
          <a:p>
            <a:pPr marL="0" indent="0">
              <a:buNone/>
            </a:pPr>
            <a:r>
              <a:rPr lang="en-US" sz="2800" b="1" u="sng" dirty="0" smtClean="0">
                <a:solidFill>
                  <a:srgbClr val="CC3300"/>
                </a:solidFill>
              </a:rPr>
              <a:t>1.  Licensing</a:t>
            </a:r>
          </a:p>
          <a:p>
            <a:pPr marL="0" indent="0">
              <a:buNone/>
            </a:pPr>
            <a:r>
              <a:rPr lang="en-US" sz="2800" b="1" dirty="0" smtClean="0">
                <a:solidFill>
                  <a:schemeClr val="accent6">
                    <a:lumMod val="50000"/>
                  </a:schemeClr>
                </a:solidFill>
              </a:rPr>
              <a:t>e.g. Sanrio grants licenses of brands to business firms all over the world – USA, Canada, Latin America, Europe</a:t>
            </a:r>
            <a:r>
              <a:rPr lang="en-US" sz="2800" b="1" dirty="0">
                <a:solidFill>
                  <a:schemeClr val="accent6">
                    <a:lumMod val="50000"/>
                  </a:schemeClr>
                </a:solidFill>
              </a:rPr>
              <a:t> </a:t>
            </a:r>
            <a:r>
              <a:rPr lang="en-US" sz="2800" b="1" dirty="0" smtClean="0">
                <a:solidFill>
                  <a:schemeClr val="accent6">
                    <a:lumMod val="50000"/>
                  </a:schemeClr>
                </a:solidFill>
              </a:rPr>
              <a:t>and Asia.</a:t>
            </a:r>
            <a:endParaRPr lang="en-US" sz="2800" b="1" dirty="0">
              <a:solidFill>
                <a:schemeClr val="accent6">
                  <a:lumMod val="50000"/>
                </a:schemeClr>
              </a:solidFill>
            </a:endParaRPr>
          </a:p>
        </p:txBody>
      </p:sp>
      <p:pic>
        <p:nvPicPr>
          <p:cNvPr id="4098" name="Picture 2" descr="https://sp.yimg.com/xj/th?id=OIP.M920c9231f2ecf7991cf7a66d2fb5ba31o0&amp;pid=15.1&amp;P=0&amp;w=237&amp;h=17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66800" y="3769248"/>
            <a:ext cx="2514600" cy="1888604"/>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Sanrio"/>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959858" y="3863181"/>
            <a:ext cx="2774836" cy="179467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57200" y="6172200"/>
            <a:ext cx="3962400" cy="584775"/>
          </a:xfrm>
          <a:prstGeom prst="rect">
            <a:avLst/>
          </a:prstGeom>
          <a:noFill/>
        </p:spPr>
        <p:txBody>
          <a:bodyPr wrap="square" rtlCol="0">
            <a:spAutoFit/>
          </a:bodyPr>
          <a:lstStyle/>
          <a:p>
            <a:r>
              <a:rPr lang="en-US" sz="1600" dirty="0" smtClean="0">
                <a:solidFill>
                  <a:schemeClr val="accent6">
                    <a:lumMod val="50000"/>
                  </a:schemeClr>
                </a:solidFill>
              </a:rPr>
              <a:t>Source : </a:t>
            </a:r>
          </a:p>
          <a:p>
            <a:r>
              <a:rPr lang="en-US" sz="1600" dirty="0" smtClean="0">
                <a:solidFill>
                  <a:schemeClr val="accent6">
                    <a:lumMod val="50000"/>
                  </a:schemeClr>
                </a:solidFill>
              </a:rPr>
              <a:t>Sanrio website and yahoo pictures</a:t>
            </a:r>
            <a:endParaRPr lang="en-US" sz="1600" dirty="0">
              <a:solidFill>
                <a:schemeClr val="accent6">
                  <a:lumMod val="50000"/>
                </a:scheme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pPr/>
              <a:t>7</a:t>
            </a:fld>
            <a:endParaRPr lang="en-US"/>
          </a:p>
        </p:txBody>
      </p:sp>
    </p:spTree>
    <p:extLst>
      <p:ext uri="{BB962C8B-B14F-4D97-AF65-F5344CB8AC3E}">
        <p14:creationId xmlns:p14="http://schemas.microsoft.com/office/powerpoint/2010/main" val="41871139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879648319"/>
              </p:ext>
            </p:extLst>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Rectangle 8"/>
          <p:cNvSpPr/>
          <p:nvPr/>
        </p:nvSpPr>
        <p:spPr>
          <a:xfrm>
            <a:off x="632460" y="1491603"/>
            <a:ext cx="4396740" cy="4580741"/>
          </a:xfrm>
          <a:prstGeom prst="rect">
            <a:avLst/>
          </a:prstGeom>
        </p:spPr>
        <p:txBody>
          <a:bodyPr wrap="square">
            <a:spAutoFit/>
          </a:bodyPr>
          <a:lstStyle/>
          <a:p>
            <a:pPr>
              <a:lnSpc>
                <a:spcPts val="3100"/>
              </a:lnSpc>
            </a:pPr>
            <a:r>
              <a:rPr lang="en-US" sz="2800" b="1" u="sng" dirty="0" smtClean="0">
                <a:solidFill>
                  <a:srgbClr val="C00000"/>
                </a:solidFill>
              </a:rPr>
              <a:t>2.  Joint Venture</a:t>
            </a:r>
          </a:p>
          <a:p>
            <a:pPr>
              <a:lnSpc>
                <a:spcPts val="2000"/>
              </a:lnSpc>
            </a:pPr>
            <a:endParaRPr lang="en-US" sz="2800" b="1" u="sng" dirty="0" smtClean="0">
              <a:solidFill>
                <a:srgbClr val="C00000"/>
              </a:solidFill>
            </a:endParaRPr>
          </a:p>
          <a:p>
            <a:pPr>
              <a:lnSpc>
                <a:spcPts val="2000"/>
              </a:lnSpc>
            </a:pPr>
            <a:endParaRPr lang="en-US" sz="2800" b="1" u="sng" dirty="0" smtClean="0">
              <a:solidFill>
                <a:srgbClr val="C00000"/>
              </a:solidFill>
            </a:endParaRPr>
          </a:p>
          <a:p>
            <a:pPr>
              <a:lnSpc>
                <a:spcPts val="3100"/>
              </a:lnSpc>
            </a:pPr>
            <a:r>
              <a:rPr lang="en-US" sz="2400" b="1" dirty="0" smtClean="0">
                <a:solidFill>
                  <a:schemeClr val="accent6">
                    <a:lumMod val="50000"/>
                  </a:schemeClr>
                </a:solidFill>
              </a:rPr>
              <a:t>e.g. Hong </a:t>
            </a:r>
            <a:r>
              <a:rPr lang="en-US" sz="2400" b="1" dirty="0">
                <a:solidFill>
                  <a:schemeClr val="accent6">
                    <a:lumMod val="50000"/>
                  </a:schemeClr>
                </a:solidFill>
              </a:rPr>
              <a:t>Kong Disneyland Resort is owned by a joint venture company, </a:t>
            </a:r>
            <a:r>
              <a:rPr lang="en-US" sz="2400" b="1" dirty="0" err="1">
                <a:solidFill>
                  <a:schemeClr val="accent6">
                    <a:lumMod val="50000"/>
                  </a:schemeClr>
                </a:solidFill>
              </a:rPr>
              <a:t>Hongkong</a:t>
            </a:r>
            <a:r>
              <a:rPr lang="en-US" sz="2400" b="1" dirty="0">
                <a:solidFill>
                  <a:schemeClr val="accent6">
                    <a:lumMod val="50000"/>
                  </a:schemeClr>
                </a:solidFill>
              </a:rPr>
              <a:t> International Theme Parks Limited, with shareholders, the Hong Kong Government and The Walt Disney </a:t>
            </a:r>
            <a:r>
              <a:rPr lang="en-US" sz="2400" b="1" dirty="0" smtClean="0">
                <a:solidFill>
                  <a:schemeClr val="accent6">
                    <a:lumMod val="50000"/>
                  </a:schemeClr>
                </a:solidFill>
              </a:rPr>
              <a:t>Company</a:t>
            </a:r>
          </a:p>
          <a:p>
            <a:pPr>
              <a:lnSpc>
                <a:spcPts val="3100"/>
              </a:lnSpc>
            </a:pPr>
            <a:endParaRPr lang="en-US" sz="2800" b="1" dirty="0">
              <a:solidFill>
                <a:schemeClr val="accent6">
                  <a:lumMod val="50000"/>
                </a:schemeClr>
              </a:solidFill>
            </a:endParaRPr>
          </a:p>
          <a:p>
            <a:pPr>
              <a:lnSpc>
                <a:spcPts val="3100"/>
              </a:lnSpc>
            </a:pPr>
            <a:endParaRPr lang="en-US" sz="2800" b="1" dirty="0">
              <a:solidFill>
                <a:schemeClr val="accent6">
                  <a:lumMod val="50000"/>
                </a:schemeClr>
              </a:solidFill>
            </a:endParaRPr>
          </a:p>
        </p:txBody>
      </p:sp>
      <p:pic>
        <p:nvPicPr>
          <p:cNvPr id="6150" name="Picture 6" descr="https://sp.yimg.com/xj/th?id=OIP.M6421d57da6a0b087c92ae4321d53ca77H0&amp;pid=15.1&amp;P=0&amp;w=228&amp;h=17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43400" y="1447800"/>
            <a:ext cx="2171700" cy="1285399"/>
          </a:xfrm>
          <a:prstGeom prst="rect">
            <a:avLst/>
          </a:prstGeom>
          <a:noFill/>
          <a:extLst>
            <a:ext uri="{909E8E84-426E-40DD-AFC4-6F175D3DCCD1}">
              <a14:hiddenFill xmlns:a14="http://schemas.microsoft.com/office/drawing/2010/main">
                <a:solidFill>
                  <a:srgbClr val="FFFFFF"/>
                </a:solidFill>
              </a14:hiddenFill>
            </a:ext>
          </a:extLst>
        </p:spPr>
      </p:pic>
      <p:pic>
        <p:nvPicPr>
          <p:cNvPr id="6154" name="Picture 10" descr="https://sp.yimg.com/xj/th?id=OIP.M3a892e2f57f94ee8b44969d43a84b314o0&amp;pid=15.1&amp;P=0&amp;w=229&amp;h=16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19200" y="5504813"/>
            <a:ext cx="2590800" cy="1353187"/>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B6F15528-21DE-4FAA-801E-634DDDAF4B2B}" type="slidenum">
              <a:rPr lang="en-US" smtClean="0"/>
              <a:pPr/>
              <a:t>8</a:t>
            </a:fld>
            <a:endParaRPr lang="en-US"/>
          </a:p>
        </p:txBody>
      </p:sp>
      <p:sp>
        <p:nvSpPr>
          <p:cNvPr id="5" name="TextBox 4"/>
          <p:cNvSpPr txBox="1"/>
          <p:nvPr/>
        </p:nvSpPr>
        <p:spPr>
          <a:xfrm>
            <a:off x="5242560" y="2743200"/>
            <a:ext cx="3368040" cy="2492990"/>
          </a:xfrm>
          <a:prstGeom prst="rect">
            <a:avLst/>
          </a:prstGeom>
          <a:noFill/>
        </p:spPr>
        <p:txBody>
          <a:bodyPr wrap="square" rtlCol="0">
            <a:spAutoFit/>
          </a:bodyPr>
          <a:lstStyle/>
          <a:p>
            <a:r>
              <a:rPr lang="en-US" sz="2400" b="1" dirty="0">
                <a:solidFill>
                  <a:schemeClr val="accent6">
                    <a:lumMod val="50000"/>
                  </a:schemeClr>
                </a:solidFill>
              </a:rPr>
              <a:t>e.g. Hong Kong Maxim's Group Formed joint venture with Starbucks Coffee International, </a:t>
            </a:r>
            <a:r>
              <a:rPr lang="en-US" sz="2400" b="1" dirty="0" err="1">
                <a:solidFill>
                  <a:schemeClr val="accent6">
                    <a:lumMod val="50000"/>
                  </a:schemeClr>
                </a:solidFill>
              </a:rPr>
              <a:t>Inc</a:t>
            </a:r>
            <a:r>
              <a:rPr lang="en-US" sz="2400" b="1" dirty="0">
                <a:solidFill>
                  <a:schemeClr val="accent6">
                    <a:lumMod val="50000"/>
                  </a:schemeClr>
                </a:solidFill>
              </a:rPr>
              <a:t> in 2000</a:t>
            </a:r>
            <a:r>
              <a:rPr lang="en-US" sz="2400" b="1" dirty="0" smtClean="0">
                <a:solidFill>
                  <a:schemeClr val="accent6">
                    <a:lumMod val="50000"/>
                  </a:schemeClr>
                </a:solidFill>
              </a:rPr>
              <a:t>.</a:t>
            </a:r>
          </a:p>
          <a:p>
            <a:endParaRPr lang="en-US" b="1" dirty="0">
              <a:solidFill>
                <a:srgbClr val="C00000"/>
              </a:solidFill>
            </a:endParaRPr>
          </a:p>
          <a:p>
            <a:endParaRPr lang="en-US" dirty="0"/>
          </a:p>
        </p:txBody>
      </p:sp>
      <p:pic>
        <p:nvPicPr>
          <p:cNvPr id="11" name="Picture 10" descr="https://sp.yimg.com/ib/th?id=OIP.M1ab4d17bc451e78ee9ae85b1f37c23b9o0&amp;pid=15.1&amp;P=0&amp;w=200.7&amp;h=160.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040880" y="4937282"/>
            <a:ext cx="1905000" cy="113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8" descr="https://sp.yimg.com/ib/th?id=OIP.M56b78511959f84a558bdb7a50832f126H2&amp;pid=15.1&amp;P=0&amp;w=300&amp;h=30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013960" y="4937282"/>
            <a:ext cx="1981200" cy="173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081488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033970816"/>
              </p:ext>
            </p:extLst>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angle 1"/>
          <p:cNvSpPr>
            <a:spLocks noChangeArrowheads="1"/>
          </p:cNvSpPr>
          <p:nvPr/>
        </p:nvSpPr>
        <p:spPr bwMode="auto">
          <a:xfrm>
            <a:off x="340878" y="1600200"/>
            <a:ext cx="4688321"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2800" b="1" u="sng" dirty="0" smtClean="0">
                <a:solidFill>
                  <a:srgbClr val="C00000"/>
                </a:solidFill>
              </a:rPr>
              <a:t>3.   Franchising</a:t>
            </a:r>
          </a:p>
          <a:p>
            <a:endParaRPr lang="en-US" sz="2000" dirty="0" smtClean="0"/>
          </a:p>
          <a:p>
            <a:r>
              <a:rPr lang="en-US" sz="2400" b="1" dirty="0" smtClean="0">
                <a:solidFill>
                  <a:schemeClr val="accent6">
                    <a:lumMod val="50000"/>
                  </a:schemeClr>
                </a:solidFill>
              </a:rPr>
              <a:t>7-Eleven in the US used franchising to expand business globally.</a:t>
            </a:r>
          </a:p>
          <a:p>
            <a:pPr>
              <a:lnSpc>
                <a:spcPts val="2400"/>
              </a:lnSpc>
            </a:pPr>
            <a:endParaRPr lang="en-US" sz="2400" b="1" dirty="0">
              <a:solidFill>
                <a:schemeClr val="accent6">
                  <a:lumMod val="50000"/>
                </a:schemeClr>
              </a:solidFill>
            </a:endParaRPr>
          </a:p>
          <a:p>
            <a:r>
              <a:rPr lang="en-US" sz="2400" b="1" dirty="0" smtClean="0">
                <a:solidFill>
                  <a:schemeClr val="accent6">
                    <a:lumMod val="50000"/>
                  </a:schemeClr>
                </a:solidFill>
              </a:rPr>
              <a:t>“When </a:t>
            </a:r>
            <a:r>
              <a:rPr lang="en-US" sz="2400" b="1" dirty="0">
                <a:solidFill>
                  <a:schemeClr val="accent6">
                    <a:lumMod val="50000"/>
                  </a:schemeClr>
                </a:solidFill>
              </a:rPr>
              <a:t>you franchise with 7‑Eleven, you become part of a brand that’s known and loved around the world</a:t>
            </a:r>
            <a:r>
              <a:rPr lang="en-US" sz="2400" b="1" dirty="0" smtClean="0">
                <a:solidFill>
                  <a:schemeClr val="accent6">
                    <a:lumMod val="50000"/>
                  </a:schemeClr>
                </a:solidFill>
              </a:rPr>
              <a:t>.”</a:t>
            </a:r>
            <a:endParaRPr lang="en-US" sz="2400" b="1" dirty="0">
              <a:solidFill>
                <a:schemeClr val="accent6">
                  <a:lumMod val="50000"/>
                </a:schemeClr>
              </a:solidFill>
            </a:endParaRPr>
          </a:p>
        </p:txBody>
      </p:sp>
      <p:pic>
        <p:nvPicPr>
          <p:cNvPr id="8194" name="Picture 2" descr="https://sp.yimg.com/xj/th?id=OIP.Mb04ac1c2d67a3698f9134c65b035b427o0&amp;pid=15.1&amp;P=0&amp;w=313&amp;h=17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05400" y="1447800"/>
            <a:ext cx="2857500" cy="155257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250179" y="5349240"/>
            <a:ext cx="4291965" cy="1200329"/>
          </a:xfrm>
          <a:prstGeom prst="rect">
            <a:avLst/>
          </a:prstGeom>
        </p:spPr>
        <p:txBody>
          <a:bodyPr wrap="square">
            <a:spAutoFit/>
          </a:bodyPr>
          <a:lstStyle/>
          <a:p>
            <a:r>
              <a:rPr lang="en-US" sz="2400" b="1" dirty="0" smtClean="0">
                <a:solidFill>
                  <a:schemeClr val="accent6">
                    <a:lumMod val="50000"/>
                  </a:schemeClr>
                </a:solidFill>
              </a:rPr>
              <a:t>McDonald’s franchises restaurants in many international markets.</a:t>
            </a:r>
            <a:endParaRPr lang="en-US" sz="2400" b="1" dirty="0">
              <a:solidFill>
                <a:schemeClr val="accent6">
                  <a:lumMod val="50000"/>
                </a:schemeClr>
              </a:solidFill>
            </a:endParaRPr>
          </a:p>
        </p:txBody>
      </p:sp>
      <p:sp>
        <p:nvSpPr>
          <p:cNvPr id="5" name="Rectangle 4"/>
          <p:cNvSpPr/>
          <p:nvPr/>
        </p:nvSpPr>
        <p:spPr>
          <a:xfrm>
            <a:off x="4025183" y="3244334"/>
            <a:ext cx="237566" cy="369332"/>
          </a:xfrm>
          <a:prstGeom prst="rect">
            <a:avLst/>
          </a:prstGeom>
        </p:spPr>
        <p:txBody>
          <a:bodyPr wrap="none">
            <a:spAutoFit/>
          </a:bodyPr>
          <a:lstStyle/>
          <a:p>
            <a:r>
              <a:rPr lang="en-US" dirty="0"/>
              <a:t> </a:t>
            </a:r>
          </a:p>
        </p:txBody>
      </p:sp>
      <p:pic>
        <p:nvPicPr>
          <p:cNvPr id="8198" name="Picture 6" descr="https://sp.yimg.com/xj/th?id=OIP.M51687fdd32457d61a2716da4cab321a2H0&amp;pid=15.1&amp;P=0&amp;w=225&amp;h=17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324600" y="3607237"/>
            <a:ext cx="2143125" cy="1609726"/>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8"/>
          <p:cNvSpPr>
            <a:spLocks noGrp="1"/>
          </p:cNvSpPr>
          <p:nvPr>
            <p:ph type="sldNum" sz="quarter" idx="12"/>
          </p:nvPr>
        </p:nvSpPr>
        <p:spPr/>
        <p:txBody>
          <a:bodyPr/>
          <a:lstStyle/>
          <a:p>
            <a:fld id="{B6F15528-21DE-4FAA-801E-634DDDAF4B2B}" type="slidenum">
              <a:rPr lang="en-US" smtClean="0"/>
              <a:pPr/>
              <a:t>9</a:t>
            </a:fld>
            <a:endParaRPr lang="en-US"/>
          </a:p>
        </p:txBody>
      </p:sp>
      <p:pic>
        <p:nvPicPr>
          <p:cNvPr id="1026" name="Picture 2" descr="https://sp.yimg.com/xj/th?id=OIP.M46710ec5213ede0067399bd00b28369co0&amp;pid=15.1&amp;P=0&amp;w=246&amp;h=18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235075" y="5053101"/>
            <a:ext cx="2343150" cy="1762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793532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1679</TotalTime>
  <Words>1817</Words>
  <Application>Microsoft Office PowerPoint</Application>
  <PresentationFormat>如螢幕大小 (4:3)</PresentationFormat>
  <Paragraphs>168</Paragraphs>
  <Slides>17</Slides>
  <Notes>17</Notes>
  <HiddenSlides>0</HiddenSlides>
  <MMClips>0</MMClips>
  <ScaleCrop>false</ScaleCrop>
  <HeadingPairs>
    <vt:vector size="6" baseType="variant">
      <vt:variant>
        <vt:lpstr>使用字型</vt:lpstr>
      </vt:variant>
      <vt:variant>
        <vt:i4>9</vt:i4>
      </vt:variant>
      <vt:variant>
        <vt:lpstr>佈景主題</vt:lpstr>
      </vt:variant>
      <vt:variant>
        <vt:i4>1</vt:i4>
      </vt:variant>
      <vt:variant>
        <vt:lpstr>投影片標題</vt:lpstr>
      </vt:variant>
      <vt:variant>
        <vt:i4>17</vt:i4>
      </vt:variant>
    </vt:vector>
  </HeadingPairs>
  <TitlesOfParts>
    <vt:vector size="27" baseType="lpstr">
      <vt:lpstr>Gill Sans</vt:lpstr>
      <vt:lpstr>細明體</vt:lpstr>
      <vt:lpstr>新細明體</vt:lpstr>
      <vt:lpstr>宋体</vt:lpstr>
      <vt:lpstr>Arial</vt:lpstr>
      <vt:lpstr>Calibri</vt:lpstr>
      <vt:lpstr>Calisto MT</vt:lpstr>
      <vt:lpstr>Times New Roman</vt:lpstr>
      <vt:lpstr>Wingdings</vt:lpstr>
      <vt:lpstr>Office Theme</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4 -- Globalization</dc:title>
  <dc:creator>So Ling Chau</dc:creator>
  <cp:lastModifiedBy>CHAN, Kar-yee Grace</cp:lastModifiedBy>
  <cp:revision>85</cp:revision>
  <cp:lastPrinted>2015-12-10T07:45:59Z</cp:lastPrinted>
  <dcterms:created xsi:type="dcterms:W3CDTF">2006-08-16T00:00:00Z</dcterms:created>
  <dcterms:modified xsi:type="dcterms:W3CDTF">2024-03-20T04:02:30Z</dcterms:modified>
</cp:coreProperties>
</file>