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6" r:id="rId2"/>
    <p:sldId id="268" r:id="rId3"/>
    <p:sldId id="276" r:id="rId4"/>
    <p:sldId id="301" r:id="rId5"/>
    <p:sldId id="324" r:id="rId6"/>
    <p:sldId id="318" r:id="rId7"/>
    <p:sldId id="326" r:id="rId8"/>
    <p:sldId id="328" r:id="rId9"/>
    <p:sldId id="336" r:id="rId10"/>
    <p:sldId id="329" r:id="rId11"/>
    <p:sldId id="311" r:id="rId12"/>
    <p:sldId id="294" r:id="rId13"/>
    <p:sldId id="308" r:id="rId14"/>
    <p:sldId id="335" r:id="rId15"/>
    <p:sldId id="281" r:id="rId16"/>
    <p:sldId id="295" r:id="rId17"/>
    <p:sldId id="296" r:id="rId18"/>
    <p:sldId id="331" r:id="rId19"/>
    <p:sldId id="290" r:id="rId20"/>
    <p:sldId id="297" r:id="rId21"/>
    <p:sldId id="300" r:id="rId22"/>
    <p:sldId id="298" r:id="rId23"/>
    <p:sldId id="299" r:id="rId24"/>
    <p:sldId id="330" r:id="rId25"/>
    <p:sldId id="284" r:id="rId26"/>
    <p:sldId id="339" r:id="rId27"/>
    <p:sldId id="286" r:id="rId28"/>
    <p:sldId id="270"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5578" autoAdjust="0"/>
  </p:normalViewPr>
  <p:slideViewPr>
    <p:cSldViewPr>
      <p:cViewPr varScale="1">
        <p:scale>
          <a:sx n="54" d="100"/>
          <a:sy n="54" d="100"/>
        </p:scale>
        <p:origin x="2218" y="53"/>
      </p:cViewPr>
      <p:guideLst>
        <p:guide orient="horz" pos="2160"/>
        <p:guide pos="2880"/>
      </p:guideLst>
    </p:cSldViewPr>
  </p:slideViewPr>
  <p:notesTextViewPr>
    <p:cViewPr>
      <p:scale>
        <a:sx n="100" d="100"/>
        <a:sy n="100" d="100"/>
      </p:scale>
      <p:origin x="0" y="0"/>
    </p:cViewPr>
  </p:notesTextViewPr>
  <p:sorterViewPr>
    <p:cViewPr>
      <p:scale>
        <a:sx n="102" d="100"/>
        <a:sy n="102" d="100"/>
      </p:scale>
      <p:origin x="0" y="4238"/>
    </p:cViewPr>
  </p:sorterViewPr>
  <p:notesViewPr>
    <p:cSldViewPr>
      <p:cViewPr>
        <p:scale>
          <a:sx n="70" d="100"/>
          <a:sy n="70" d="100"/>
        </p:scale>
        <p:origin x="-245"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D5EDBD-0BD0-4D83-86EA-C5C5A0A847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C493FE8-492E-42B4-84FC-056D3AD0075E}">
      <dgm:prSet custT="1"/>
      <dgm:spPr/>
      <dgm:t>
        <a:bodyPr/>
        <a:lstStyle/>
        <a:p>
          <a:pPr rtl="0"/>
          <a:r>
            <a:rPr lang="en-US" sz="4000" b="1" dirty="0"/>
            <a:t>  Lesson 5</a:t>
          </a:r>
        </a:p>
      </dgm:t>
    </dgm:pt>
    <dgm:pt modelId="{9CDB642B-7A04-4FFE-B645-5365D5B2AF20}" type="parTrans" cxnId="{8BADB537-4801-418F-8259-CE6AEC32C539}">
      <dgm:prSet/>
      <dgm:spPr/>
      <dgm:t>
        <a:bodyPr/>
        <a:lstStyle/>
        <a:p>
          <a:endParaRPr lang="en-US"/>
        </a:p>
      </dgm:t>
    </dgm:pt>
    <dgm:pt modelId="{18C7C3C7-9F1E-4D3F-8304-3DDF688C6464}" type="sibTrans" cxnId="{8BADB537-4801-418F-8259-CE6AEC32C539}">
      <dgm:prSet/>
      <dgm:spPr/>
      <dgm:t>
        <a:bodyPr/>
        <a:lstStyle/>
        <a:p>
          <a:endParaRPr lang="en-US"/>
        </a:p>
      </dgm:t>
    </dgm:pt>
    <dgm:pt modelId="{2897537F-64CB-404C-BDB5-DE6ABE12D194}" type="pres">
      <dgm:prSet presAssocID="{BED5EDBD-0BD0-4D83-86EA-C5C5A0A84737}" presName="linear" presStyleCnt="0">
        <dgm:presLayoutVars>
          <dgm:animLvl val="lvl"/>
          <dgm:resizeHandles val="exact"/>
        </dgm:presLayoutVars>
      </dgm:prSet>
      <dgm:spPr/>
      <dgm:t>
        <a:bodyPr/>
        <a:lstStyle/>
        <a:p>
          <a:endParaRPr lang="zh-TW" altLang="en-US"/>
        </a:p>
      </dgm:t>
    </dgm:pt>
    <dgm:pt modelId="{1B1E1A34-7DC1-439D-A764-CB861C688FC6}" type="pres">
      <dgm:prSet presAssocID="{EC493FE8-492E-42B4-84FC-056D3AD0075E}" presName="parentText" presStyleLbl="node1" presStyleIdx="0" presStyleCnt="1">
        <dgm:presLayoutVars>
          <dgm:chMax val="0"/>
          <dgm:bulletEnabled val="1"/>
        </dgm:presLayoutVars>
      </dgm:prSet>
      <dgm:spPr/>
      <dgm:t>
        <a:bodyPr/>
        <a:lstStyle/>
        <a:p>
          <a:endParaRPr lang="zh-TW" altLang="en-US"/>
        </a:p>
      </dgm:t>
    </dgm:pt>
  </dgm:ptLst>
  <dgm:cxnLst>
    <dgm:cxn modelId="{8BADB537-4801-418F-8259-CE6AEC32C539}" srcId="{BED5EDBD-0BD0-4D83-86EA-C5C5A0A84737}" destId="{EC493FE8-492E-42B4-84FC-056D3AD0075E}" srcOrd="0" destOrd="0" parTransId="{9CDB642B-7A04-4FFE-B645-5365D5B2AF20}" sibTransId="{18C7C3C7-9F1E-4D3F-8304-3DDF688C6464}"/>
    <dgm:cxn modelId="{13B9CC50-707A-45EE-87B9-848614F7F1FE}" type="presOf" srcId="{BED5EDBD-0BD0-4D83-86EA-C5C5A0A84737}" destId="{2897537F-64CB-404C-BDB5-DE6ABE12D194}" srcOrd="0" destOrd="0" presId="urn:microsoft.com/office/officeart/2005/8/layout/vList2"/>
    <dgm:cxn modelId="{F0013051-50EE-45C3-83E5-8C75A7A0038A}" type="presOf" srcId="{EC493FE8-492E-42B4-84FC-056D3AD0075E}" destId="{1B1E1A34-7DC1-439D-A764-CB861C688FC6}" srcOrd="0" destOrd="0" presId="urn:microsoft.com/office/officeart/2005/8/layout/vList2"/>
    <dgm:cxn modelId="{B6BCF51F-613C-4AB3-B985-6509AB277E8E}" type="presParOf" srcId="{2897537F-64CB-404C-BDB5-DE6ABE12D194}" destId="{1B1E1A34-7DC1-439D-A764-CB861C688FC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EBB377-03B9-4383-A090-6E09C623EAF1}"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US"/>
        </a:p>
      </dgm:t>
    </dgm:pt>
    <dgm:pt modelId="{81846485-27C6-4791-8D0D-534C382539D0}">
      <dgm:prSet custT="1"/>
      <dgm:spPr>
        <a:solidFill>
          <a:schemeClr val="bg1">
            <a:lumMod val="65000"/>
            <a:alpha val="89804"/>
          </a:schemeClr>
        </a:solidFill>
      </dgm:spPr>
      <dgm:t>
        <a:bodyPr/>
        <a:lstStyle/>
        <a:p>
          <a:pPr rtl="0"/>
          <a:endParaRPr lang="en-US" sz="2800" b="1" dirty="0"/>
        </a:p>
        <a:p>
          <a:pPr rtl="0"/>
          <a:r>
            <a:rPr lang="en-US" sz="3200" b="1" dirty="0"/>
            <a:t>  </a:t>
          </a:r>
          <a:r>
            <a:rPr lang="en-US" sz="3200" b="1" dirty="0">
              <a:solidFill>
                <a:schemeClr val="tx1">
                  <a:lumMod val="75000"/>
                  <a:lumOff val="25000"/>
                </a:schemeClr>
              </a:solidFill>
            </a:rPr>
            <a:t>Concept of Globalization</a:t>
          </a:r>
          <a:br>
            <a:rPr lang="en-US" sz="3200" b="1" dirty="0">
              <a:solidFill>
                <a:schemeClr val="tx1">
                  <a:lumMod val="75000"/>
                  <a:lumOff val="25000"/>
                </a:schemeClr>
              </a:solidFill>
            </a:rPr>
          </a:br>
          <a:endParaRPr lang="en-US" sz="3200" dirty="0">
            <a:solidFill>
              <a:schemeClr val="tx1">
                <a:lumMod val="75000"/>
                <a:lumOff val="25000"/>
              </a:schemeClr>
            </a:solidFill>
          </a:endParaRPr>
        </a:p>
      </dgm:t>
    </dgm:pt>
    <dgm:pt modelId="{DB2C4720-33A3-4FD1-A4F5-591F8A151D0C}" type="parTrans" cxnId="{9DF124C6-1A68-458E-A691-62916D839AAC}">
      <dgm:prSet/>
      <dgm:spPr/>
      <dgm:t>
        <a:bodyPr/>
        <a:lstStyle/>
        <a:p>
          <a:endParaRPr lang="en-US"/>
        </a:p>
      </dgm:t>
    </dgm:pt>
    <dgm:pt modelId="{C43B85E6-1211-4ED0-BD44-AC847088A2F6}" type="sibTrans" cxnId="{9DF124C6-1A68-458E-A691-62916D839AAC}">
      <dgm:prSet/>
      <dgm:spPr/>
      <dgm:t>
        <a:bodyPr/>
        <a:lstStyle/>
        <a:p>
          <a:endParaRPr lang="en-US"/>
        </a:p>
      </dgm:t>
    </dgm:pt>
    <dgm:pt modelId="{1FB0EEE8-2307-4CFE-AD83-771CD6BC1182}" type="pres">
      <dgm:prSet presAssocID="{0EEBB377-03B9-4383-A090-6E09C623EAF1}" presName="linear" presStyleCnt="0">
        <dgm:presLayoutVars>
          <dgm:animLvl val="lvl"/>
          <dgm:resizeHandles val="exact"/>
        </dgm:presLayoutVars>
      </dgm:prSet>
      <dgm:spPr/>
      <dgm:t>
        <a:bodyPr/>
        <a:lstStyle/>
        <a:p>
          <a:endParaRPr lang="zh-TW" altLang="en-US"/>
        </a:p>
      </dgm:t>
    </dgm:pt>
    <dgm:pt modelId="{6DBE5D21-B047-4AE9-8782-687090CFAC45}" type="pres">
      <dgm:prSet presAssocID="{81846485-27C6-4791-8D0D-534C382539D0}" presName="parentText" presStyleLbl="node1" presStyleIdx="0" presStyleCnt="1" custScaleY="288057" custLinFactNeighborX="1716" custLinFactNeighborY="-60843">
        <dgm:presLayoutVars>
          <dgm:chMax val="0"/>
          <dgm:bulletEnabled val="1"/>
        </dgm:presLayoutVars>
      </dgm:prSet>
      <dgm:spPr/>
      <dgm:t>
        <a:bodyPr/>
        <a:lstStyle/>
        <a:p>
          <a:endParaRPr lang="zh-TW" altLang="en-US"/>
        </a:p>
      </dgm:t>
    </dgm:pt>
  </dgm:ptLst>
  <dgm:cxnLst>
    <dgm:cxn modelId="{9DF124C6-1A68-458E-A691-62916D839AAC}" srcId="{0EEBB377-03B9-4383-A090-6E09C623EAF1}" destId="{81846485-27C6-4791-8D0D-534C382539D0}" srcOrd="0" destOrd="0" parTransId="{DB2C4720-33A3-4FD1-A4F5-591F8A151D0C}" sibTransId="{C43B85E6-1211-4ED0-BD44-AC847088A2F6}"/>
    <dgm:cxn modelId="{DACBFADA-EA2C-48DA-9A0C-ED071D2A0BFB}" type="presOf" srcId="{0EEBB377-03B9-4383-A090-6E09C623EAF1}" destId="{1FB0EEE8-2307-4CFE-AD83-771CD6BC1182}" srcOrd="0" destOrd="0" presId="urn:microsoft.com/office/officeart/2005/8/layout/vList2"/>
    <dgm:cxn modelId="{D921A41D-B04F-4279-B41E-CD8306C246C7}" type="presOf" srcId="{81846485-27C6-4791-8D0D-534C382539D0}" destId="{6DBE5D21-B047-4AE9-8782-687090CFAC45}" srcOrd="0" destOrd="0" presId="urn:microsoft.com/office/officeart/2005/8/layout/vList2"/>
    <dgm:cxn modelId="{75C9A5AD-1269-426C-B6BF-4E9162004465}" type="presParOf" srcId="{1FB0EEE8-2307-4CFE-AD83-771CD6BC1182}" destId="{6DBE5D21-B047-4AE9-8782-687090CFAC4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EBB377-03B9-4383-A090-6E09C623EAF1}"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US"/>
        </a:p>
      </dgm:t>
    </dgm:pt>
    <dgm:pt modelId="{1FB0EEE8-2307-4CFE-AD83-771CD6BC1182}" type="pres">
      <dgm:prSet presAssocID="{0EEBB377-03B9-4383-A090-6E09C623EAF1}" presName="linear" presStyleCnt="0">
        <dgm:presLayoutVars>
          <dgm:animLvl val="lvl"/>
          <dgm:resizeHandles val="exact"/>
        </dgm:presLayoutVars>
      </dgm:prSet>
      <dgm:spPr/>
      <dgm:t>
        <a:bodyPr/>
        <a:lstStyle/>
        <a:p>
          <a:endParaRPr lang="zh-TW" altLang="en-US"/>
        </a:p>
      </dgm:t>
    </dgm:pt>
  </dgm:ptLst>
  <dgm:cxnLst>
    <dgm:cxn modelId="{A2199EC9-65FD-4073-B267-427292E2C1CC}" type="presOf" srcId="{0EEBB377-03B9-4383-A090-6E09C623EAF1}" destId="{1FB0EEE8-2307-4CFE-AD83-771CD6BC118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EBB377-03B9-4383-A090-6E09C623EAF1}"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US"/>
        </a:p>
      </dgm:t>
    </dgm:pt>
    <dgm:pt modelId="{1FB0EEE8-2307-4CFE-AD83-771CD6BC1182}" type="pres">
      <dgm:prSet presAssocID="{0EEBB377-03B9-4383-A090-6E09C623EAF1}" presName="linear" presStyleCnt="0">
        <dgm:presLayoutVars>
          <dgm:animLvl val="lvl"/>
          <dgm:resizeHandles val="exact"/>
        </dgm:presLayoutVars>
      </dgm:prSet>
      <dgm:spPr/>
      <dgm:t>
        <a:bodyPr/>
        <a:lstStyle/>
        <a:p>
          <a:endParaRPr lang="zh-TW" altLang="en-US"/>
        </a:p>
      </dgm:t>
    </dgm:pt>
  </dgm:ptLst>
  <dgm:cxnLst>
    <dgm:cxn modelId="{7AC26BE4-8D70-4E92-9BD3-0BD97F8976E6}" type="presOf" srcId="{0EEBB377-03B9-4383-A090-6E09C623EAF1}" destId="{1FB0EEE8-2307-4CFE-AD83-771CD6BC1182}"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EBB377-03B9-4383-A090-6E09C623EAF1}"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US"/>
        </a:p>
      </dgm:t>
    </dgm:pt>
    <dgm:pt modelId="{81846485-27C6-4791-8D0D-534C382539D0}">
      <dgm:prSet custT="1"/>
      <dgm:spPr>
        <a:solidFill>
          <a:schemeClr val="bg1">
            <a:lumMod val="65000"/>
            <a:alpha val="89804"/>
          </a:schemeClr>
        </a:solidFill>
      </dgm:spPr>
      <dgm:t>
        <a:bodyPr/>
        <a:lstStyle/>
        <a:p>
          <a:pPr rtl="0"/>
          <a:endParaRPr lang="en-US" sz="2800" b="1" dirty="0"/>
        </a:p>
        <a:p>
          <a:pPr rtl="0"/>
          <a:r>
            <a:rPr lang="en-US" sz="3200" b="1" dirty="0"/>
            <a:t>  </a:t>
          </a:r>
          <a:r>
            <a:rPr lang="en-US" sz="3200" b="1" dirty="0">
              <a:solidFill>
                <a:schemeClr val="tx1">
                  <a:lumMod val="75000"/>
                  <a:lumOff val="25000"/>
                </a:schemeClr>
              </a:solidFill>
            </a:rPr>
            <a:t>Key International Trade </a:t>
          </a:r>
          <a:r>
            <a:rPr lang="en-US" sz="3200" b="1" dirty="0" err="1">
              <a:solidFill>
                <a:schemeClr val="tx1">
                  <a:lumMod val="75000"/>
                  <a:lumOff val="25000"/>
                </a:schemeClr>
              </a:solidFill>
            </a:rPr>
            <a:t>Organisations</a:t>
          </a:r>
          <a:r>
            <a:rPr lang="en-US" sz="3200" b="1" dirty="0">
              <a:solidFill>
                <a:schemeClr val="tx1">
                  <a:lumMod val="75000"/>
                  <a:lumOff val="25000"/>
                </a:schemeClr>
              </a:solidFill>
            </a:rPr>
            <a:t/>
          </a:r>
          <a:br>
            <a:rPr lang="en-US" sz="3200" b="1" dirty="0">
              <a:solidFill>
                <a:schemeClr val="tx1">
                  <a:lumMod val="75000"/>
                  <a:lumOff val="25000"/>
                </a:schemeClr>
              </a:solidFill>
            </a:rPr>
          </a:br>
          <a:endParaRPr lang="en-US" sz="3200" dirty="0">
            <a:solidFill>
              <a:schemeClr val="tx1">
                <a:lumMod val="75000"/>
                <a:lumOff val="25000"/>
              </a:schemeClr>
            </a:solidFill>
          </a:endParaRPr>
        </a:p>
      </dgm:t>
    </dgm:pt>
    <dgm:pt modelId="{DB2C4720-33A3-4FD1-A4F5-591F8A151D0C}" type="parTrans" cxnId="{9DF124C6-1A68-458E-A691-62916D839AAC}">
      <dgm:prSet/>
      <dgm:spPr/>
      <dgm:t>
        <a:bodyPr/>
        <a:lstStyle/>
        <a:p>
          <a:endParaRPr lang="en-US"/>
        </a:p>
      </dgm:t>
    </dgm:pt>
    <dgm:pt modelId="{C43B85E6-1211-4ED0-BD44-AC847088A2F6}" type="sibTrans" cxnId="{9DF124C6-1A68-458E-A691-62916D839AAC}">
      <dgm:prSet/>
      <dgm:spPr/>
      <dgm:t>
        <a:bodyPr/>
        <a:lstStyle/>
        <a:p>
          <a:endParaRPr lang="en-US"/>
        </a:p>
      </dgm:t>
    </dgm:pt>
    <dgm:pt modelId="{1FB0EEE8-2307-4CFE-AD83-771CD6BC1182}" type="pres">
      <dgm:prSet presAssocID="{0EEBB377-03B9-4383-A090-6E09C623EAF1}" presName="linear" presStyleCnt="0">
        <dgm:presLayoutVars>
          <dgm:animLvl val="lvl"/>
          <dgm:resizeHandles val="exact"/>
        </dgm:presLayoutVars>
      </dgm:prSet>
      <dgm:spPr/>
      <dgm:t>
        <a:bodyPr/>
        <a:lstStyle/>
        <a:p>
          <a:endParaRPr lang="zh-TW" altLang="en-US"/>
        </a:p>
      </dgm:t>
    </dgm:pt>
    <dgm:pt modelId="{6DBE5D21-B047-4AE9-8782-687090CFAC45}" type="pres">
      <dgm:prSet presAssocID="{81846485-27C6-4791-8D0D-534C382539D0}" presName="parentText" presStyleLbl="node1" presStyleIdx="0" presStyleCnt="1" custScaleY="288057" custLinFactNeighborX="-897" custLinFactNeighborY="11658">
        <dgm:presLayoutVars>
          <dgm:chMax val="0"/>
          <dgm:bulletEnabled val="1"/>
        </dgm:presLayoutVars>
      </dgm:prSet>
      <dgm:spPr/>
      <dgm:t>
        <a:bodyPr/>
        <a:lstStyle/>
        <a:p>
          <a:endParaRPr lang="zh-TW" altLang="en-US"/>
        </a:p>
      </dgm:t>
    </dgm:pt>
  </dgm:ptLst>
  <dgm:cxnLst>
    <dgm:cxn modelId="{4DF26A33-4F8F-4C2B-B75E-76BA0FB58142}" type="presOf" srcId="{81846485-27C6-4791-8D0D-534C382539D0}" destId="{6DBE5D21-B047-4AE9-8782-687090CFAC45}" srcOrd="0" destOrd="0" presId="urn:microsoft.com/office/officeart/2005/8/layout/vList2"/>
    <dgm:cxn modelId="{9DF124C6-1A68-458E-A691-62916D839AAC}" srcId="{0EEBB377-03B9-4383-A090-6E09C623EAF1}" destId="{81846485-27C6-4791-8D0D-534C382539D0}" srcOrd="0" destOrd="0" parTransId="{DB2C4720-33A3-4FD1-A4F5-591F8A151D0C}" sibTransId="{C43B85E6-1211-4ED0-BD44-AC847088A2F6}"/>
    <dgm:cxn modelId="{76FBA38A-B5E7-4FE4-A156-F70893AD9EC5}" type="presOf" srcId="{0EEBB377-03B9-4383-A090-6E09C623EAF1}" destId="{1FB0EEE8-2307-4CFE-AD83-771CD6BC1182}" srcOrd="0" destOrd="0" presId="urn:microsoft.com/office/officeart/2005/8/layout/vList2"/>
    <dgm:cxn modelId="{F0E34AE2-F2DD-477F-BC02-88043035D648}" type="presParOf" srcId="{1FB0EEE8-2307-4CFE-AD83-771CD6BC1182}" destId="{6DBE5D21-B047-4AE9-8782-687090CFAC4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E1A34-7DC1-439D-A764-CB861C688FC6}">
      <dsp:nvSpPr>
        <dsp:cNvPr id="0" name=""/>
        <dsp:cNvSpPr/>
      </dsp:nvSpPr>
      <dsp:spPr>
        <a:xfrm>
          <a:off x="0" y="126612"/>
          <a:ext cx="777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a:t>  Lesson 5</a:t>
          </a:r>
        </a:p>
      </dsp:txBody>
      <dsp:txXfrm>
        <a:off x="59399" y="186011"/>
        <a:ext cx="765360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E5D21-B047-4AE9-8782-687090CFAC45}">
      <dsp:nvSpPr>
        <dsp:cNvPr id="0" name=""/>
        <dsp:cNvSpPr/>
      </dsp:nvSpPr>
      <dsp:spPr>
        <a:xfrm>
          <a:off x="0" y="0"/>
          <a:ext cx="8139112" cy="1065758"/>
        </a:xfrm>
        <a:prstGeom prst="roundRect">
          <a:avLst/>
        </a:prstGeom>
        <a:solidFill>
          <a:schemeClr val="bg1">
            <a:lumMod val="65000"/>
            <a:alpha val="89804"/>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endParaRPr lang="en-US" sz="2800" b="1" kern="1200" dirty="0"/>
        </a:p>
        <a:p>
          <a:pPr lvl="0" algn="l" defTabSz="1244600" rtl="0">
            <a:lnSpc>
              <a:spcPct val="90000"/>
            </a:lnSpc>
            <a:spcBef>
              <a:spcPct val="0"/>
            </a:spcBef>
            <a:spcAft>
              <a:spcPct val="35000"/>
            </a:spcAft>
          </a:pPr>
          <a:r>
            <a:rPr lang="en-US" sz="3200" b="1" kern="1200" dirty="0"/>
            <a:t>  </a:t>
          </a:r>
          <a:r>
            <a:rPr lang="en-US" sz="3200" b="1" kern="1200" dirty="0">
              <a:solidFill>
                <a:schemeClr val="tx1">
                  <a:lumMod val="75000"/>
                  <a:lumOff val="25000"/>
                </a:schemeClr>
              </a:solidFill>
            </a:rPr>
            <a:t>Concept of Globalization</a:t>
          </a:r>
          <a:br>
            <a:rPr lang="en-US" sz="3200" b="1" kern="1200" dirty="0">
              <a:solidFill>
                <a:schemeClr val="tx1">
                  <a:lumMod val="75000"/>
                  <a:lumOff val="25000"/>
                </a:schemeClr>
              </a:solidFill>
            </a:rPr>
          </a:br>
          <a:endParaRPr lang="en-US" sz="3200" kern="1200" dirty="0">
            <a:solidFill>
              <a:schemeClr val="tx1">
                <a:lumMod val="75000"/>
                <a:lumOff val="25000"/>
              </a:schemeClr>
            </a:solidFill>
          </a:endParaRPr>
        </a:p>
      </dsp:txBody>
      <dsp:txXfrm>
        <a:off x="52026" y="52026"/>
        <a:ext cx="8035060" cy="961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E5D21-B047-4AE9-8782-687090CFAC45}">
      <dsp:nvSpPr>
        <dsp:cNvPr id="0" name=""/>
        <dsp:cNvSpPr/>
      </dsp:nvSpPr>
      <dsp:spPr>
        <a:xfrm>
          <a:off x="0" y="967"/>
          <a:ext cx="8139112" cy="989632"/>
        </a:xfrm>
        <a:prstGeom prst="roundRect">
          <a:avLst/>
        </a:prstGeom>
        <a:solidFill>
          <a:schemeClr val="bg1">
            <a:lumMod val="65000"/>
            <a:alpha val="89804"/>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endParaRPr lang="en-US" sz="2800" b="1" kern="1200" dirty="0"/>
        </a:p>
        <a:p>
          <a:pPr lvl="0" algn="l" defTabSz="1244600" rtl="0">
            <a:lnSpc>
              <a:spcPct val="90000"/>
            </a:lnSpc>
            <a:spcBef>
              <a:spcPct val="0"/>
            </a:spcBef>
            <a:spcAft>
              <a:spcPct val="35000"/>
            </a:spcAft>
          </a:pPr>
          <a:r>
            <a:rPr lang="en-US" sz="3200" b="1" kern="1200" dirty="0"/>
            <a:t>  </a:t>
          </a:r>
          <a:r>
            <a:rPr lang="en-US" sz="3200" b="1" kern="1200" dirty="0">
              <a:solidFill>
                <a:schemeClr val="tx1">
                  <a:lumMod val="75000"/>
                  <a:lumOff val="25000"/>
                </a:schemeClr>
              </a:solidFill>
            </a:rPr>
            <a:t>Key International Trade </a:t>
          </a:r>
          <a:r>
            <a:rPr lang="en-US" sz="3200" b="1" kern="1200" dirty="0" err="1">
              <a:solidFill>
                <a:schemeClr val="tx1">
                  <a:lumMod val="75000"/>
                  <a:lumOff val="25000"/>
                </a:schemeClr>
              </a:solidFill>
            </a:rPr>
            <a:t>Organisations</a:t>
          </a:r>
          <a:r>
            <a:rPr lang="en-US" sz="3200" b="1" kern="1200" dirty="0">
              <a:solidFill>
                <a:schemeClr val="tx1">
                  <a:lumMod val="75000"/>
                  <a:lumOff val="25000"/>
                </a:schemeClr>
              </a:solidFill>
            </a:rPr>
            <a:t/>
          </a:r>
          <a:br>
            <a:rPr lang="en-US" sz="3200" b="1" kern="1200" dirty="0">
              <a:solidFill>
                <a:schemeClr val="tx1">
                  <a:lumMod val="75000"/>
                  <a:lumOff val="25000"/>
                </a:schemeClr>
              </a:solidFill>
            </a:rPr>
          </a:br>
          <a:endParaRPr lang="en-US" sz="3200" kern="1200" dirty="0">
            <a:solidFill>
              <a:schemeClr val="tx1">
                <a:lumMod val="75000"/>
                <a:lumOff val="25000"/>
              </a:schemeClr>
            </a:solidFill>
          </a:endParaRPr>
        </a:p>
      </dsp:txBody>
      <dsp:txXfrm>
        <a:off x="48310" y="49277"/>
        <a:ext cx="8042492" cy="8930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zh-HK"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62F5B8E-AB1C-48F1-A217-848F02212E6B}" type="datetimeFigureOut">
              <a:rPr lang="zh-HK" altLang="en-US"/>
              <a:pPr>
                <a:defRPr/>
              </a:pPr>
              <a:t>20/3/2024</a:t>
            </a:fld>
            <a:endParaRPr lang="zh-HK" altLang="en-US"/>
          </a:p>
        </p:txBody>
      </p:sp>
      <p:sp>
        <p:nvSpPr>
          <p:cNvPr id="4" name="投影片圖像版面配置區 3"/>
          <p:cNvSpPr>
            <a:spLocks noGrp="1" noRot="1" noChangeAspect="1"/>
          </p:cNvSpPr>
          <p:nvPr>
            <p:ph type="sldImg" idx="2"/>
          </p:nvPr>
        </p:nvSpPr>
        <p:spPr>
          <a:xfrm>
            <a:off x="1066800" y="685800"/>
            <a:ext cx="4648200" cy="3429000"/>
          </a:xfrm>
          <a:prstGeom prst="rect">
            <a:avLst/>
          </a:prstGeom>
          <a:noFill/>
          <a:ln w="12700">
            <a:solidFill>
              <a:prstClr val="black"/>
            </a:solidFill>
          </a:ln>
        </p:spPr>
        <p:txBody>
          <a:bodyPr vert="horz" lIns="91440" tIns="45720" rIns="91440" bIns="45720" rtlCol="0" anchor="ctr"/>
          <a:lstStyle/>
          <a:p>
            <a:pPr lvl="0"/>
            <a:endParaRPr lang="zh-HK" altLang="en-US" noProof="0"/>
          </a:p>
        </p:txBody>
      </p:sp>
      <p:sp>
        <p:nvSpPr>
          <p:cNvPr id="5" name="備忘稿版面配置區 4"/>
          <p:cNvSpPr>
            <a:spLocks noGrp="1"/>
          </p:cNvSpPr>
          <p:nvPr>
            <p:ph type="body" sz="quarter" idx="3"/>
          </p:nvPr>
        </p:nvSpPr>
        <p:spPr>
          <a:xfrm>
            <a:off x="990600" y="4343400"/>
            <a:ext cx="4800600" cy="4114800"/>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zh-HK"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zh-HK"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EC9B057-22DA-41E3-ACD4-AEECAC10FAEB}" type="slidenum">
              <a:rPr lang="zh-HK" altLang="en-US"/>
              <a:pPr/>
              <a:t>‹#›</a:t>
            </a:fld>
            <a:endParaRPr lang="zh-HK"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409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475C6AB-FF46-4876-BE1F-AD447CCC66D0}" type="slidenum">
              <a:rPr lang="zh-HK" altLang="en-US"/>
              <a:pPr/>
              <a:t>1</a:t>
            </a:fld>
            <a:endParaRPr lang="zh-HK"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altLang="zh-HK" smtClean="0"/>
              <a:t>Students should be able to list the common products offered by these global companies.  Expected answers include hamburgers, French fries, Mickey Mouse, Buzz Lightyear and Coca Cola, etc.</a:t>
            </a:r>
          </a:p>
          <a:p>
            <a:pPr>
              <a:spcBef>
                <a:spcPct val="0"/>
              </a:spcBef>
            </a:pPr>
            <a:endParaRPr lang="en-US" altLang="zh-HK" smtClean="0"/>
          </a:p>
          <a:p>
            <a:pPr>
              <a:spcBef>
                <a:spcPct val="0"/>
              </a:spcBef>
            </a:pPr>
            <a:r>
              <a:rPr lang="en-US" altLang="zh-HK" smtClean="0">
                <a:solidFill>
                  <a:srgbClr val="404040"/>
                </a:solidFill>
                <a:cs typeface="Times New Roman" panose="02020603050405020304" pitchFamily="18" charset="0"/>
              </a:rPr>
              <a:t>Criticism:</a:t>
            </a:r>
          </a:p>
          <a:p>
            <a:pPr>
              <a:spcBef>
                <a:spcPct val="0"/>
              </a:spcBef>
            </a:pPr>
            <a:r>
              <a:rPr lang="en-US" altLang="zh-HK" smtClean="0">
                <a:solidFill>
                  <a:srgbClr val="404040"/>
                </a:solidFill>
                <a:cs typeface="Times New Roman" panose="02020603050405020304" pitchFamily="18" charset="0"/>
              </a:rPr>
              <a:t>Invasion of local culture – </a:t>
            </a:r>
            <a:r>
              <a:rPr lang="en-US" altLang="zh-HK" i="1" smtClean="0">
                <a:solidFill>
                  <a:srgbClr val="404040"/>
                </a:solidFill>
                <a:cs typeface="Times New Roman" panose="02020603050405020304" pitchFamily="18" charset="0"/>
              </a:rPr>
              <a:t>some MNCs sell one particular standardised products to all over the world, local culture may be replaced by global culture, local culture  may be “diluted” and not be respected </a:t>
            </a:r>
          </a:p>
          <a:p>
            <a:pPr>
              <a:spcBef>
                <a:spcPct val="0"/>
              </a:spcBef>
            </a:pPr>
            <a:endParaRPr lang="en-US" altLang="zh-HK" smtClean="0"/>
          </a:p>
          <a:p>
            <a:pPr>
              <a:spcBef>
                <a:spcPct val="0"/>
              </a:spcBef>
            </a:pPr>
            <a:endParaRPr lang="en-US" altLang="zh-HK" smtClean="0"/>
          </a:p>
          <a:p>
            <a:pPr>
              <a:spcBef>
                <a:spcPct val="0"/>
              </a:spcBef>
            </a:pPr>
            <a:endParaRPr lang="en-US" altLang="zh-HK" smtClean="0"/>
          </a:p>
        </p:txBody>
      </p:sp>
      <p:sp>
        <p:nvSpPr>
          <p:cNvPr id="2253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CCAFD65-E634-44EA-8475-32B9E4CD6745}" type="slidenum">
              <a:rPr lang="zh-HK" altLang="en-US"/>
              <a:pPr/>
              <a:t>10</a:t>
            </a:fld>
            <a:endParaRPr lang="zh-HK"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wrap="square" numCol="1" anchor="t" anchorCtr="0" compatLnSpc="1">
            <a:prstTxWarp prst="textNoShape">
              <a:avLst/>
            </a:prstTxWarp>
          </a:bodyPr>
          <a:lstStyle/>
          <a:p>
            <a:pPr>
              <a:spcBef>
                <a:spcPct val="0"/>
              </a:spcBef>
            </a:pPr>
            <a:r>
              <a:rPr lang="en-US" altLang="zh-HK" smtClean="0"/>
              <a:t>In order to stop the exploitation of farmers and foreign dominance in the marketing of agricultural products, the World Fair Trade Organisation sets some principles to protect the poor and disadvantaged farmers in developing countries (e.g. South Africa and countries in South America) and ensures farmers have a fair share of benefits from global trade.  In the case of Starbucks, it refers to coffee beans farmers.</a:t>
            </a:r>
          </a:p>
          <a:p>
            <a:pPr>
              <a:spcBef>
                <a:spcPct val="0"/>
              </a:spcBef>
            </a:pPr>
            <a:endParaRPr lang="en-US" altLang="zh-HK" smtClean="0"/>
          </a:p>
          <a:p>
            <a:pPr>
              <a:spcBef>
                <a:spcPct val="0"/>
              </a:spcBef>
            </a:pPr>
            <a:r>
              <a:rPr lang="en-US" altLang="zh-HK" smtClean="0">
                <a:solidFill>
                  <a:srgbClr val="404040"/>
                </a:solidFill>
                <a:cs typeface="Times New Roman" panose="02020603050405020304" pitchFamily="18" charset="0"/>
              </a:rPr>
              <a:t>Criticism:</a:t>
            </a:r>
          </a:p>
          <a:p>
            <a:pPr>
              <a:spcBef>
                <a:spcPct val="0"/>
              </a:spcBef>
            </a:pPr>
            <a:r>
              <a:rPr lang="en-US" altLang="zh-HK" smtClean="0">
                <a:solidFill>
                  <a:srgbClr val="404040"/>
                </a:solidFill>
                <a:cs typeface="Times New Roman" panose="02020603050405020304" pitchFamily="18" charset="0"/>
              </a:rPr>
              <a:t>Increased poverty: larger income gap between rich and poor</a:t>
            </a:r>
            <a:r>
              <a:rPr lang="en-US" altLang="zh-HK" smtClean="0">
                <a:solidFill>
                  <a:srgbClr val="000000"/>
                </a:solidFill>
                <a:cs typeface="Times New Roman" panose="02020603050405020304" pitchFamily="18" charset="0"/>
              </a:rPr>
              <a:t> </a:t>
            </a:r>
            <a:r>
              <a:rPr lang="en-US" altLang="zh-HK" smtClean="0">
                <a:solidFill>
                  <a:srgbClr val="000000"/>
                </a:solidFill>
              </a:rPr>
              <a:t>– </a:t>
            </a:r>
            <a:r>
              <a:rPr lang="en-US" altLang="zh-HK" i="1" smtClean="0">
                <a:solidFill>
                  <a:srgbClr val="000000"/>
                </a:solidFill>
              </a:rPr>
              <a:t>globalization, coupled with capitalism (main enabler of globalization), has been associated with rising inequality and exploitation, and that the poor do not always share the gains from trade, appropriate policies may be needed to benefit the poor from globalization.</a:t>
            </a:r>
          </a:p>
          <a:p>
            <a:pPr>
              <a:spcBef>
                <a:spcPct val="0"/>
              </a:spcBef>
            </a:pPr>
            <a:endParaRPr lang="zh-HK" altLang="en-US" smtClean="0"/>
          </a:p>
          <a:p>
            <a:pPr>
              <a:spcBef>
                <a:spcPct val="0"/>
              </a:spcBef>
            </a:pPr>
            <a:endParaRPr lang="zh-HK" altLang="en-US" smtClean="0"/>
          </a:p>
        </p:txBody>
      </p:sp>
      <p:sp>
        <p:nvSpPr>
          <p:cNvPr id="30723"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1C69443-2857-417A-8B49-5B5B890F70D6}" type="slidenum">
              <a:rPr lang="zh-HK" altLang="en-US"/>
              <a:pPr/>
              <a:t>11</a:t>
            </a:fld>
            <a:endParaRPr lang="zh-HK"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Additional example: People protested against capitalism – an “enabler” of globalization, which increase the wealth gap and bring about poverty problem.  </a:t>
            </a:r>
          </a:p>
          <a:p>
            <a:pPr>
              <a:spcBef>
                <a:spcPct val="0"/>
              </a:spcBef>
            </a:pPr>
            <a:endParaRPr lang="en-US" altLang="zh-HK" smtClean="0"/>
          </a:p>
          <a:p>
            <a:pPr>
              <a:spcBef>
                <a:spcPct val="0"/>
              </a:spcBef>
            </a:pPr>
            <a:endParaRPr lang="zh-HK" altLang="en-US" smtClean="0"/>
          </a:p>
        </p:txBody>
      </p:sp>
      <p:sp>
        <p:nvSpPr>
          <p:cNvPr id="32771"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A7A10F8-6785-46C9-80B2-09703A43B9C1}" type="slidenum">
              <a:rPr lang="zh-HK" altLang="en-US"/>
              <a:pPr/>
              <a:t>12</a:t>
            </a:fld>
            <a:endParaRPr lang="zh-HK"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fontAlgn="auto">
              <a:spcBef>
                <a:spcPts val="0"/>
              </a:spcBef>
              <a:spcAft>
                <a:spcPts val="0"/>
              </a:spcAft>
              <a:defRPr/>
            </a:pPr>
            <a:r>
              <a:rPr lang="en-US" altLang="zh-HK" dirty="0"/>
              <a:t>Globalization that results in frequent economic activities among countries will pollute the global environment, deplete the natural resources and worsen the global warming problem.  </a:t>
            </a:r>
          </a:p>
          <a:p>
            <a:pPr fontAlgn="auto">
              <a:spcBef>
                <a:spcPts val="0"/>
              </a:spcBef>
              <a:spcAft>
                <a:spcPts val="0"/>
              </a:spcAft>
              <a:defRPr/>
            </a:pPr>
            <a:endParaRPr lang="en-US" altLang="zh-HK" dirty="0"/>
          </a:p>
          <a:p>
            <a:pPr fontAlgn="auto">
              <a:spcBef>
                <a:spcPts val="0"/>
              </a:spcBef>
              <a:spcAft>
                <a:spcPts val="0"/>
              </a:spcAft>
              <a:defRPr/>
            </a:pPr>
            <a:r>
              <a:rPr lang="en-US" altLang="zh-HK" dirty="0">
                <a:solidFill>
                  <a:schemeClr val="tx1">
                    <a:lumMod val="75000"/>
                    <a:lumOff val="25000"/>
                  </a:schemeClr>
                </a:solidFill>
                <a:cs typeface="Times New Roman" pitchFamily="18" charset="0"/>
              </a:rPr>
              <a:t>Criticism:</a:t>
            </a:r>
          </a:p>
          <a:p>
            <a:pPr fontAlgn="auto">
              <a:spcBef>
                <a:spcPts val="0"/>
              </a:spcBef>
              <a:spcAft>
                <a:spcPts val="0"/>
              </a:spcAft>
              <a:defRPr/>
            </a:pPr>
            <a:r>
              <a:rPr lang="en-US" altLang="zh-HK" dirty="0">
                <a:solidFill>
                  <a:schemeClr val="tx1">
                    <a:lumMod val="75000"/>
                    <a:lumOff val="25000"/>
                  </a:schemeClr>
                </a:solidFill>
                <a:cs typeface="Times New Roman" pitchFamily="18" charset="0"/>
              </a:rPr>
              <a:t>Contamination of  environment and depletion of resources – </a:t>
            </a:r>
            <a:r>
              <a:rPr lang="en-US" altLang="zh-HK" i="1" dirty="0">
                <a:solidFill>
                  <a:schemeClr val="tx1">
                    <a:lumMod val="75000"/>
                    <a:lumOff val="25000"/>
                  </a:schemeClr>
                </a:solidFill>
                <a:cs typeface="Times New Roman" pitchFamily="18" charset="0"/>
              </a:rPr>
              <a:t>frequent economic activities as a result of globalization will bring different kinds of pollution such as air and water pollution to factories in the Mainland, resources may also be depleted due to business opportunities and overconsumption.</a:t>
            </a:r>
            <a:endParaRPr lang="en-US" altLang="zh-HK" i="1" dirty="0">
              <a:solidFill>
                <a:schemeClr val="tx1">
                  <a:lumMod val="75000"/>
                  <a:lumOff val="25000"/>
                </a:schemeClr>
              </a:solidFill>
            </a:endParaRPr>
          </a:p>
          <a:p>
            <a:pPr fontAlgn="auto">
              <a:spcBef>
                <a:spcPts val="0"/>
              </a:spcBef>
              <a:spcAft>
                <a:spcPts val="0"/>
              </a:spcAft>
              <a:defRPr/>
            </a:pPr>
            <a:endParaRPr lang="zh-HK" altLang="en-US" dirty="0"/>
          </a:p>
        </p:txBody>
      </p:sp>
      <p:sp>
        <p:nvSpPr>
          <p:cNvPr id="34819"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D96A041-FF82-42CB-B143-8879D8C43BD6}" type="slidenum">
              <a:rPr lang="zh-HK" altLang="en-US"/>
              <a:pPr/>
              <a:t>13</a:t>
            </a:fld>
            <a:endParaRPr lang="zh-HK"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fontAlgn="auto">
              <a:spcBef>
                <a:spcPts val="0"/>
              </a:spcBef>
              <a:spcAft>
                <a:spcPts val="0"/>
              </a:spcAft>
              <a:buSzPct val="70000"/>
              <a:buFont typeface="Wingdings" pitchFamily="2" charset="2"/>
              <a:buNone/>
              <a:defRPr/>
            </a:pPr>
            <a:r>
              <a:rPr lang="en-US" altLang="zh-HK" dirty="0">
                <a:solidFill>
                  <a:schemeClr val="tx1">
                    <a:lumMod val="75000"/>
                    <a:lumOff val="25000"/>
                  </a:schemeClr>
                </a:solidFill>
              </a:rPr>
              <a:t>Based on the cases illustrated and questions, each group should sum up the criticisms of globalization and complete Part II of Worksheet (9).  </a:t>
            </a:r>
          </a:p>
          <a:p>
            <a:pPr fontAlgn="auto">
              <a:spcBef>
                <a:spcPts val="0"/>
              </a:spcBef>
              <a:spcAft>
                <a:spcPts val="0"/>
              </a:spcAft>
              <a:buSzPct val="70000"/>
              <a:buFont typeface="Wingdings" pitchFamily="2" charset="2"/>
              <a:buNone/>
              <a:defRPr/>
            </a:pPr>
            <a:r>
              <a:rPr lang="en-US" altLang="zh-HK" dirty="0">
                <a:solidFill>
                  <a:schemeClr val="tx1">
                    <a:lumMod val="75000"/>
                    <a:lumOff val="25000"/>
                  </a:schemeClr>
                </a:solidFill>
              </a:rPr>
              <a:t>Teacher wraps up with highlight on the summary of note in PowerPoint. </a:t>
            </a:r>
          </a:p>
        </p:txBody>
      </p:sp>
      <p:sp>
        <p:nvSpPr>
          <p:cNvPr id="36867"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987289E-FFB2-4F9A-BAEB-FB82AA87998D}" type="slidenum">
              <a:rPr lang="zh-HK" altLang="en-US"/>
              <a:pPr/>
              <a:t>14</a:t>
            </a:fld>
            <a:endParaRPr lang="zh-HK"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The above are some major international trade organisations.  Hong Kong has been participating actively in some of the above organisations, including WTO and APEC.</a:t>
            </a:r>
          </a:p>
          <a:p>
            <a:pPr>
              <a:spcBef>
                <a:spcPct val="0"/>
              </a:spcBef>
            </a:pPr>
            <a:r>
              <a:rPr lang="en-US" altLang="zh-HK" smtClean="0"/>
              <a:t>ASEAN, just like European Union (EU) and North American Free Trade Agreement (NAFTA), are trading blocs, or common markets, it is a regional organisation that promote trade among member nations.</a:t>
            </a:r>
            <a:endParaRPr lang="zh-HK" altLang="en-US" smtClean="0"/>
          </a:p>
        </p:txBody>
      </p:sp>
      <p:sp>
        <p:nvSpPr>
          <p:cNvPr id="38915"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4DDCE3E-E445-4C52-9824-62C61413B1B8}" type="slidenum">
              <a:rPr lang="zh-HK" altLang="en-US"/>
              <a:pPr/>
              <a:t>15</a:t>
            </a:fld>
            <a:endParaRPr lang="zh-HK"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WTO is the “successor” of GATT – General Agreement on Tariffs and Trade.  As of 30 November, 2015, there were totally 162 members.</a:t>
            </a:r>
          </a:p>
          <a:p>
            <a:pPr>
              <a:spcBef>
                <a:spcPct val="0"/>
              </a:spcBef>
            </a:pPr>
            <a:endParaRPr lang="en-US" altLang="zh-HK" smtClean="0"/>
          </a:p>
          <a:p>
            <a:pPr>
              <a:spcBef>
                <a:spcPct val="0"/>
              </a:spcBef>
            </a:pPr>
            <a:r>
              <a:rPr lang="en-US" altLang="zh-HK" smtClean="0"/>
              <a:t>This organisation deals with the global rules of trade between nations. Its main function is to ensure that trade flows as smoothly, predictably and freely as possible.  It </a:t>
            </a:r>
            <a:r>
              <a:rPr lang="en-US" altLang="zh-HK" smtClean="0">
                <a:solidFill>
                  <a:srgbClr val="000000"/>
                </a:solidFill>
              </a:rPr>
              <a:t> is a rules-based, member-driven organization in which all decisions are made by the member governments, and the rules are the outcome of negotiations among members.</a:t>
            </a:r>
            <a:r>
              <a:rPr lang="en-US" altLang="zh-HK" smtClean="0"/>
              <a:t> </a:t>
            </a:r>
          </a:p>
          <a:p>
            <a:pPr>
              <a:spcBef>
                <a:spcPct val="0"/>
              </a:spcBef>
            </a:pPr>
            <a:endParaRPr lang="en-US" altLang="zh-HK" smtClean="0"/>
          </a:p>
          <a:p>
            <a:pPr>
              <a:spcBef>
                <a:spcPct val="0"/>
              </a:spcBef>
            </a:pPr>
            <a:r>
              <a:rPr lang="en-US" altLang="zh-HK" smtClean="0"/>
              <a:t>For details:  https://www.wto.org/</a:t>
            </a:r>
          </a:p>
          <a:p>
            <a:pPr>
              <a:spcBef>
                <a:spcPct val="0"/>
              </a:spcBef>
            </a:pPr>
            <a:endParaRPr lang="en-US" altLang="zh-HK" smtClean="0"/>
          </a:p>
        </p:txBody>
      </p:sp>
      <p:sp>
        <p:nvSpPr>
          <p:cNvPr id="40963"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E8BE7B2-7596-4595-ADEE-9CB6AD4CF070}" type="slidenum">
              <a:rPr lang="zh-HK" altLang="en-US"/>
              <a:pPr/>
              <a:t>16</a:t>
            </a:fld>
            <a:endParaRPr lang="zh-HK"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a:p>
            <a:pPr>
              <a:spcBef>
                <a:spcPct val="0"/>
              </a:spcBef>
            </a:pPr>
            <a:endParaRPr lang="en-US" altLang="zh-HK" smtClean="0"/>
          </a:p>
        </p:txBody>
      </p:sp>
      <p:sp>
        <p:nvSpPr>
          <p:cNvPr id="43011"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B5419A5-2423-490B-9B8E-246901CBDC3C}" type="slidenum">
              <a:rPr lang="zh-HK" altLang="en-US"/>
              <a:pPr/>
              <a:t>17</a:t>
            </a:fld>
            <a:endParaRPr lang="zh-HK"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HK" altLang="en-US" smtClean="0"/>
          </a:p>
        </p:txBody>
      </p:sp>
      <p:sp>
        <p:nvSpPr>
          <p:cNvPr id="45059"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3576EF5-191C-477B-915C-17FDC2383855}" type="slidenum">
              <a:rPr lang="zh-HK" altLang="en-US"/>
              <a:pPr/>
              <a:t>18</a:t>
            </a:fld>
            <a:endParaRPr lang="zh-HK"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cs typeface="Times New Roman" panose="02020603050405020304" pitchFamily="18" charset="0"/>
              </a:rPr>
              <a:t>APEC has 21 member economies (as at 20 January, 2016).  </a:t>
            </a:r>
          </a:p>
          <a:p>
            <a:pPr>
              <a:spcBef>
                <a:spcPct val="0"/>
              </a:spcBef>
            </a:pPr>
            <a:endParaRPr lang="en-US" altLang="zh-HK" smtClean="0">
              <a:cs typeface="Times New Roman" panose="02020603050405020304" pitchFamily="18" charset="0"/>
            </a:endParaRPr>
          </a:p>
          <a:p>
            <a:pPr>
              <a:spcBef>
                <a:spcPct val="0"/>
              </a:spcBef>
            </a:pPr>
            <a:r>
              <a:rPr lang="en-US" altLang="zh-HK" smtClean="0">
                <a:cs typeface="Times New Roman" panose="02020603050405020304" pitchFamily="18" charset="0"/>
              </a:rPr>
              <a:t>For details: http://www.apec.org/</a:t>
            </a:r>
          </a:p>
          <a:p>
            <a:pPr>
              <a:spcBef>
                <a:spcPct val="0"/>
              </a:spcBef>
            </a:pPr>
            <a:endParaRPr lang="zh-HK" altLang="en-US" smtClean="0">
              <a:latin typeface="Times New Roman" panose="02020603050405020304" pitchFamily="18" charset="0"/>
              <a:cs typeface="Times New Roman" panose="02020603050405020304" pitchFamily="18" charset="0"/>
            </a:endParaRPr>
          </a:p>
        </p:txBody>
      </p:sp>
      <p:sp>
        <p:nvSpPr>
          <p:cNvPr id="47107"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1885C75-B579-44BC-8299-52B8FE95E231}" type="slidenum">
              <a:rPr lang="zh-HK" altLang="en-US"/>
              <a:pPr/>
              <a:t>19</a:t>
            </a:fld>
            <a:endParaRPr lang="zh-HK"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Teacher can check students’ understanding on globalization learnt last lesson.</a:t>
            </a:r>
          </a:p>
        </p:txBody>
      </p:sp>
      <p:sp>
        <p:nvSpPr>
          <p:cNvPr id="614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08D901D-4B1B-4AEC-8870-4D3271249D94}" type="slidenum">
              <a:rPr lang="zh-HK" altLang="en-US"/>
              <a:pPr/>
              <a:t>2</a:t>
            </a:fld>
            <a:endParaRPr lang="zh-HK"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4915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A784E36-A2EB-4583-81B2-33D5A81D217D}" type="slidenum">
              <a:rPr lang="zh-HK" altLang="en-US"/>
              <a:pPr/>
              <a:t>20</a:t>
            </a:fld>
            <a:endParaRPr lang="zh-HK"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5120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BBDA108-6905-4EB7-B88C-352F812DCBB2}" type="slidenum">
              <a:rPr lang="zh-HK" altLang="en-US"/>
              <a:pPr/>
              <a:t>21</a:t>
            </a:fld>
            <a:endParaRPr lang="zh-HK"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Created in 1945, the IMF is governed by and accountable to the 189 countries that make up its near-global membership.  </a:t>
            </a:r>
          </a:p>
          <a:p>
            <a:pPr>
              <a:spcBef>
                <a:spcPct val="0"/>
              </a:spcBef>
            </a:pPr>
            <a:endParaRPr lang="en-US" altLang="zh-HK" smtClean="0"/>
          </a:p>
          <a:p>
            <a:pPr>
              <a:spcBef>
                <a:spcPct val="0"/>
              </a:spcBef>
            </a:pPr>
            <a:r>
              <a:rPr lang="en-US" altLang="zh-HK" smtClean="0"/>
              <a:t>The IMF’s primary purpose is to ensure the stability of the international monetary system -- the system of exchange rates and international payments that enables countries (and their citizens) to transact with each other. </a:t>
            </a:r>
          </a:p>
          <a:p>
            <a:pPr>
              <a:spcBef>
                <a:spcPct val="0"/>
              </a:spcBef>
            </a:pPr>
            <a:endParaRPr lang="en-US" altLang="zh-HK" smtClean="0"/>
          </a:p>
          <a:p>
            <a:pPr>
              <a:spcBef>
                <a:spcPct val="0"/>
              </a:spcBef>
            </a:pPr>
            <a:r>
              <a:rPr lang="en-US" altLang="zh-HK" smtClean="0"/>
              <a:t>Member countries work to foster global monetary cooperation, secure financial stability, facilitate international trade, promote high employment and sustainable economic growth, and reduce poverty around the world.</a:t>
            </a:r>
          </a:p>
          <a:p>
            <a:pPr>
              <a:spcBef>
                <a:spcPct val="0"/>
              </a:spcBef>
            </a:pPr>
            <a:endParaRPr lang="en-US" altLang="zh-HK" smtClean="0"/>
          </a:p>
          <a:p>
            <a:pPr>
              <a:spcBef>
                <a:spcPct val="0"/>
              </a:spcBef>
            </a:pPr>
            <a:r>
              <a:rPr lang="en-US" altLang="zh-HK" smtClean="0"/>
              <a:t>For details:  http://www.imf.org/external/index.htm</a:t>
            </a:r>
          </a:p>
          <a:p>
            <a:pPr>
              <a:spcBef>
                <a:spcPct val="0"/>
              </a:spcBef>
            </a:pPr>
            <a:endParaRPr lang="zh-HK" altLang="en-US" smtClean="0"/>
          </a:p>
        </p:txBody>
      </p:sp>
      <p:sp>
        <p:nvSpPr>
          <p:cNvPr id="53251"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65121E1-51E9-4CE0-B89F-C69DA2C02136}" type="slidenum">
              <a:rPr lang="zh-HK" altLang="en-US"/>
              <a:pPr/>
              <a:t>22</a:t>
            </a:fld>
            <a:endParaRPr lang="zh-HK"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HK" altLang="en-US" smtClean="0"/>
          </a:p>
        </p:txBody>
      </p:sp>
      <p:sp>
        <p:nvSpPr>
          <p:cNvPr id="55299"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8C5B83B-ECBF-4A25-990E-2773D0D75DD1}" type="slidenum">
              <a:rPr lang="zh-HK" altLang="en-US"/>
              <a:pPr/>
              <a:t>23</a:t>
            </a:fld>
            <a:endParaRPr lang="zh-HK"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HK" altLang="en-US" smtClean="0"/>
          </a:p>
        </p:txBody>
      </p:sp>
      <p:sp>
        <p:nvSpPr>
          <p:cNvPr id="57347"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F2F7EDF-0A8B-4634-9698-F5E4CA9C9ECD}" type="slidenum">
              <a:rPr lang="zh-HK" altLang="en-US"/>
              <a:pPr/>
              <a:t>24</a:t>
            </a:fld>
            <a:endParaRPr lang="zh-HK"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The Association of Southeast Asian Nations, or ASEAN, was established in 1967 and currently there are ten Member States.  </a:t>
            </a:r>
          </a:p>
          <a:p>
            <a:pPr>
              <a:spcBef>
                <a:spcPct val="0"/>
              </a:spcBef>
              <a:buFont typeface="Wingdings" panose="05000000000000000000" pitchFamily="2" charset="2"/>
              <a:buNone/>
            </a:pPr>
            <a:endParaRPr lang="en-US" altLang="zh-HK" smtClean="0"/>
          </a:p>
          <a:p>
            <a:pPr>
              <a:spcBef>
                <a:spcPct val="0"/>
              </a:spcBef>
            </a:pPr>
            <a:r>
              <a:rPr lang="en-US" altLang="zh-HK" smtClean="0"/>
              <a:t>For details:  http://www.asean.org/</a:t>
            </a:r>
          </a:p>
          <a:p>
            <a:pPr>
              <a:spcBef>
                <a:spcPct val="0"/>
              </a:spcBef>
            </a:pPr>
            <a:endParaRPr lang="zh-HK" altLang="en-US" smtClean="0"/>
          </a:p>
        </p:txBody>
      </p:sp>
      <p:sp>
        <p:nvSpPr>
          <p:cNvPr id="59395"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2FFBEE3-062E-4836-AA8A-F3450578DC2C}" type="slidenum">
              <a:rPr lang="zh-HK" altLang="en-US"/>
              <a:pPr/>
              <a:t>25</a:t>
            </a:fld>
            <a:endParaRPr lang="zh-HK"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TW" smtClean="0">
                <a:ea typeface="細明體" panose="02020509000000000000" pitchFamily="49" charset="-120"/>
              </a:rPr>
              <a:t>The original news:</a:t>
            </a:r>
          </a:p>
          <a:p>
            <a:pPr>
              <a:spcBef>
                <a:spcPct val="0"/>
              </a:spcBef>
            </a:pPr>
            <a:endParaRPr lang="en-US" altLang="zh-TW" b="1" smtClean="0">
              <a:latin typeface="細明體" panose="02020509000000000000" pitchFamily="49" charset="-120"/>
              <a:ea typeface="細明體" panose="02020509000000000000" pitchFamily="49" charset="-120"/>
            </a:endParaRPr>
          </a:p>
          <a:p>
            <a:pPr>
              <a:spcBef>
                <a:spcPct val="0"/>
              </a:spcBef>
            </a:pPr>
            <a:r>
              <a:rPr lang="zh-TW" altLang="en-US" b="1" smtClean="0">
                <a:latin typeface="細明體" panose="02020509000000000000" pitchFamily="49" charset="-120"/>
                <a:ea typeface="細明體" panose="02020509000000000000" pitchFamily="49" charset="-120"/>
              </a:rPr>
              <a:t>東盟基建需求盛 港融資機遇大</a:t>
            </a:r>
          </a:p>
          <a:p>
            <a:pPr>
              <a:spcBef>
                <a:spcPct val="0"/>
              </a:spcBef>
            </a:pPr>
            <a:r>
              <a:rPr lang="zh-TW" altLang="en-US" smtClean="0">
                <a:latin typeface="細明體" panose="02020509000000000000" pitchFamily="49" charset="-120"/>
                <a:ea typeface="細明體" panose="02020509000000000000" pitchFamily="49" charset="-120"/>
              </a:rPr>
              <a:t>共有</a:t>
            </a:r>
            <a:r>
              <a:rPr lang="en-US" altLang="zh-TW" smtClean="0">
                <a:latin typeface="細明體" panose="02020509000000000000" pitchFamily="49" charset="-120"/>
                <a:ea typeface="細明體" panose="02020509000000000000" pitchFamily="49" charset="-120"/>
              </a:rPr>
              <a:t>6.25</a:t>
            </a:r>
            <a:r>
              <a:rPr lang="zh-TW" altLang="en-US" smtClean="0">
                <a:latin typeface="細明體" panose="02020509000000000000" pitchFamily="49" charset="-120"/>
                <a:ea typeface="細明體" panose="02020509000000000000" pitchFamily="49" charset="-120"/>
              </a:rPr>
              <a:t>億人口的東盟</a:t>
            </a:r>
            <a:r>
              <a:rPr lang="en-US" altLang="zh-TW" smtClean="0">
                <a:latin typeface="細明體" panose="02020509000000000000" pitchFamily="49" charset="-120"/>
                <a:ea typeface="細明體" panose="02020509000000000000" pitchFamily="49" charset="-120"/>
              </a:rPr>
              <a:t>10</a:t>
            </a:r>
            <a:r>
              <a:rPr lang="zh-TW" altLang="en-US" smtClean="0">
                <a:latin typeface="細明體" panose="02020509000000000000" pitchFamily="49" charset="-120"/>
                <a:ea typeface="細明體" panose="02020509000000000000" pitchFamily="49" charset="-120"/>
              </a:rPr>
              <a:t>國區域在</a:t>
            </a:r>
            <a:r>
              <a:rPr lang="en-US" altLang="zh-TW" smtClean="0">
                <a:latin typeface="細明體" panose="02020509000000000000" pitchFamily="49" charset="-120"/>
                <a:ea typeface="細明體" panose="02020509000000000000" pitchFamily="49" charset="-120"/>
              </a:rPr>
              <a:t>2015</a:t>
            </a:r>
            <a:r>
              <a:rPr lang="zh-TW" altLang="en-US" smtClean="0">
                <a:latin typeface="細明體" panose="02020509000000000000" pitchFamily="49" charset="-120"/>
                <a:ea typeface="細明體" panose="02020509000000000000" pitchFamily="49" charset="-120"/>
              </a:rPr>
              <a:t>年的最後一天正式成立東盟共同體，加強在政治和安全、經濟及社會文化</a:t>
            </a:r>
            <a:r>
              <a:rPr lang="en-US" altLang="zh-TW" smtClean="0">
                <a:latin typeface="細明體" panose="02020509000000000000" pitchFamily="49" charset="-120"/>
                <a:ea typeface="細明體" panose="02020509000000000000" pitchFamily="49" charset="-120"/>
              </a:rPr>
              <a:t>3</a:t>
            </a:r>
            <a:r>
              <a:rPr lang="zh-TW" altLang="en-US" smtClean="0">
                <a:latin typeface="細明體" panose="02020509000000000000" pitchFamily="49" charset="-120"/>
                <a:ea typeface="細明體" panose="02020509000000000000" pitchFamily="49" charset="-120"/>
              </a:rPr>
              <a:t>方面的連繫。當中，東盟經濟共同體謀求在</a:t>
            </a:r>
            <a:r>
              <a:rPr lang="en-US" altLang="zh-TW" smtClean="0">
                <a:latin typeface="細明體" panose="02020509000000000000" pitchFamily="49" charset="-120"/>
                <a:ea typeface="細明體" panose="02020509000000000000" pitchFamily="49" charset="-120"/>
              </a:rPr>
              <a:t>2025</a:t>
            </a:r>
            <a:r>
              <a:rPr lang="zh-TW" altLang="en-US" smtClean="0">
                <a:latin typeface="細明體" panose="02020509000000000000" pitchFamily="49" charset="-120"/>
                <a:ea typeface="細明體" panose="02020509000000000000" pitchFamily="49" charset="-120"/>
              </a:rPr>
              <a:t>年時已高度融合，同時增加行業間的合作，融入環球經濟。</a:t>
            </a:r>
          </a:p>
          <a:p>
            <a:pPr>
              <a:spcBef>
                <a:spcPct val="0"/>
              </a:spcBef>
            </a:pPr>
            <a:endParaRPr lang="en-US" altLang="zh-TW" b="1" smtClean="0">
              <a:latin typeface="細明體" panose="02020509000000000000" pitchFamily="49" charset="-120"/>
              <a:ea typeface="細明體" panose="02020509000000000000" pitchFamily="49" charset="-120"/>
            </a:endParaRPr>
          </a:p>
          <a:p>
            <a:pPr>
              <a:spcBef>
                <a:spcPct val="0"/>
              </a:spcBef>
            </a:pPr>
            <a:r>
              <a:rPr lang="zh-TW" altLang="en-US" b="1" smtClean="0">
                <a:latin typeface="細明體" panose="02020509000000000000" pitchFamily="49" charset="-120"/>
                <a:ea typeface="細明體" panose="02020509000000000000" pitchFamily="49" charset="-120"/>
              </a:rPr>
              <a:t>港出口東盟升 逆市增長源頭</a:t>
            </a:r>
            <a:endParaRPr lang="zh-TW" altLang="en-US" smtClean="0">
              <a:latin typeface="細明體" panose="02020509000000000000" pitchFamily="49" charset="-120"/>
              <a:ea typeface="細明體" panose="02020509000000000000" pitchFamily="49" charset="-120"/>
            </a:endParaRPr>
          </a:p>
          <a:p>
            <a:pPr>
              <a:spcBef>
                <a:spcPct val="0"/>
              </a:spcBef>
            </a:pPr>
            <a:r>
              <a:rPr lang="zh-TW" altLang="en-US" smtClean="0">
                <a:latin typeface="細明體" panose="02020509000000000000" pitchFamily="49" charset="-120"/>
                <a:ea typeface="細明體" panose="02020509000000000000" pitchFamily="49" charset="-120"/>
              </a:rPr>
              <a:t>要達到以上目標，關鍵之一是完善東盟各國有助於人貨往來的相關基礎設施（下簡稱「基建」）。亞洲開發銀行研究所在</a:t>
            </a:r>
            <a:r>
              <a:rPr lang="en-US" altLang="zh-TW" smtClean="0">
                <a:latin typeface="細明體" panose="02020509000000000000" pitchFamily="49" charset="-120"/>
                <a:ea typeface="細明體" panose="02020509000000000000" pitchFamily="49" charset="-120"/>
              </a:rPr>
              <a:t>2012</a:t>
            </a:r>
            <a:r>
              <a:rPr lang="zh-TW" altLang="en-US" smtClean="0">
                <a:latin typeface="細明體" panose="02020509000000000000" pitchFamily="49" charset="-120"/>
                <a:ea typeface="細明體" panose="02020509000000000000" pitchFamily="49" charset="-120"/>
              </a:rPr>
              <a:t>年指出，亞洲地區發展基建的一個重要意義，就是釋放亞洲的經濟發展潛力，讓資訊更加流通，以及消除不同國家人民之間的收入差距，避免衝突，成為亞洲「和平的橋樑」。其實東盟基建的情況，不止是東盟的事，也與香港息息相關。從貿易出發，香港與東盟現正談判自由貿易協定，去年</a:t>
            </a:r>
            <a:r>
              <a:rPr lang="en-US" altLang="zh-TW" smtClean="0">
                <a:latin typeface="細明體" panose="02020509000000000000" pitchFamily="49" charset="-120"/>
                <a:ea typeface="細明體" panose="02020509000000000000" pitchFamily="49" charset="-120"/>
              </a:rPr>
              <a:t>12</a:t>
            </a:r>
            <a:r>
              <a:rPr lang="zh-TW" altLang="en-US" smtClean="0">
                <a:latin typeface="細明體" panose="02020509000000000000" pitchFamily="49" charset="-120"/>
                <a:ea typeface="細明體" panose="02020509000000000000" pitchFamily="49" charset="-120"/>
              </a:rPr>
              <a:t>月便完成了新一輪會議，而行政長官梁振英去年預計在今年內可以達成協議。</a:t>
            </a:r>
            <a:endParaRPr lang="en-US" altLang="zh-TW" smtClean="0">
              <a:latin typeface="細明體" panose="02020509000000000000" pitchFamily="49" charset="-120"/>
              <a:ea typeface="細明體" panose="02020509000000000000" pitchFamily="49" charset="-120"/>
            </a:endParaRPr>
          </a:p>
          <a:p>
            <a:pPr>
              <a:spcBef>
                <a:spcPct val="0"/>
              </a:spcBef>
            </a:pPr>
            <a:endParaRPr lang="en-US" altLang="en-US" smtClean="0">
              <a:latin typeface="細明體" panose="02020509000000000000" pitchFamily="49" charset="-120"/>
              <a:ea typeface="細明體" panose="02020509000000000000" pitchFamily="49" charset="-120"/>
            </a:endParaRPr>
          </a:p>
          <a:p>
            <a:pPr>
              <a:spcBef>
                <a:spcPct val="0"/>
              </a:spcBef>
            </a:pPr>
            <a:endParaRPr lang="en-US" altLang="en-US" smtClean="0">
              <a:latin typeface="細明體" panose="02020509000000000000" pitchFamily="49" charset="-120"/>
              <a:ea typeface="細明體" panose="02020509000000000000" pitchFamily="49" charset="-120"/>
            </a:endParaRPr>
          </a:p>
        </p:txBody>
      </p:sp>
      <p:sp>
        <p:nvSpPr>
          <p:cNvPr id="6144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658EAFF-9FDA-49FA-B09D-E2094B0F119A}" type="slidenum">
              <a:rPr lang="zh-HK" altLang="en-US"/>
              <a:pPr/>
              <a:t>26</a:t>
            </a:fld>
            <a:endParaRPr lang="zh-HK"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Students are encouraged to search other similar international organisations and identify each of their primary roles and functions, then share their findings in the next lesson.</a:t>
            </a:r>
          </a:p>
        </p:txBody>
      </p:sp>
      <p:sp>
        <p:nvSpPr>
          <p:cNvPr id="6349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29ADF32-F45A-4E36-87B9-640D905FC69D}" type="slidenum">
              <a:rPr lang="zh-HK" altLang="en-US"/>
              <a:pPr/>
              <a:t>27</a:t>
            </a:fld>
            <a:endParaRPr lang="zh-HK"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6553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E4FDD48-96EE-43D0-B0E7-307E6BBA74E0}" type="slidenum">
              <a:rPr lang="zh-HK" altLang="en-US"/>
              <a:pPr/>
              <a:t>28</a:t>
            </a:fld>
            <a:endParaRPr lang="zh-HK"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Teachers can ask students to form groups and hint them to think about the positive impacts of globalization and criticism against globalization.   Forthcoming cases and questions might help give them some ideas before discussion.</a:t>
            </a:r>
          </a:p>
        </p:txBody>
      </p:sp>
      <p:sp>
        <p:nvSpPr>
          <p:cNvPr id="819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A2C3537-6F81-42AC-9D7E-8B37657555C7}" type="slidenum">
              <a:rPr lang="zh-HK" altLang="en-US"/>
              <a:pPr/>
              <a:t>3</a:t>
            </a:fld>
            <a:endParaRPr lang="zh-HK"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altLang="zh-HK" smtClean="0"/>
              <a:t>The Giordano Group launched a lot of brands in other countries.   In 2013, it won the Emerging Market Retail Award and Giordano Middle East was ranked 19th by Forbes Magazine as "Top 100 Making an Impact in the Arab World”.  Giordano entered other countries mainly via franchising.</a:t>
            </a:r>
          </a:p>
          <a:p>
            <a:pPr>
              <a:spcBef>
                <a:spcPct val="0"/>
              </a:spcBef>
            </a:pPr>
            <a:endParaRPr lang="en-US" altLang="zh-HK" smtClean="0"/>
          </a:p>
          <a:p>
            <a:pPr>
              <a:spcBef>
                <a:spcPct val="0"/>
              </a:spcBef>
            </a:pPr>
            <a:r>
              <a:rPr lang="en-US" altLang="zh-HK" smtClean="0">
                <a:solidFill>
                  <a:srgbClr val="484848"/>
                </a:solidFill>
              </a:rPr>
              <a:t>Watsons continually sets the highest standards in the health, wellness and beauty market, providing personalised advice and counseling in health, beauty and personal care on top of its market-leading product range. Since 2009, Watsons has been the No. 1 Pharmacy/ Drugstore brand in Asia*. In Europe, Watsons is also the leading Health &amp; Beauty retailer in Ukraine. </a:t>
            </a:r>
          </a:p>
          <a:p>
            <a:pPr>
              <a:spcBef>
                <a:spcPct val="0"/>
              </a:spcBef>
            </a:pPr>
            <a:endParaRPr lang="en-US" altLang="zh-HK" smtClean="0">
              <a:solidFill>
                <a:srgbClr val="484848"/>
              </a:solidFill>
            </a:endParaRPr>
          </a:p>
          <a:p>
            <a:pPr>
              <a:spcBef>
                <a:spcPct val="0"/>
              </a:spcBef>
            </a:pPr>
            <a:r>
              <a:rPr lang="en-US" altLang="zh-HK" smtClean="0">
                <a:solidFill>
                  <a:srgbClr val="404040"/>
                </a:solidFill>
              </a:rPr>
              <a:t>Positive Impacts:</a:t>
            </a:r>
          </a:p>
          <a:p>
            <a:pPr>
              <a:spcBef>
                <a:spcPct val="0"/>
              </a:spcBef>
            </a:pPr>
            <a:r>
              <a:rPr lang="en-US" altLang="zh-HK" smtClean="0">
                <a:solidFill>
                  <a:srgbClr val="404040"/>
                </a:solidFill>
              </a:rPr>
              <a:t>More business opportunities to access world wide markets – </a:t>
            </a:r>
            <a:r>
              <a:rPr lang="en-US" altLang="zh-HK" i="1" smtClean="0">
                <a:solidFill>
                  <a:srgbClr val="404040"/>
                </a:solidFill>
              </a:rPr>
              <a:t>globalization means more free trade between countries and different overseas markets can be developed by various modes, trade among countries becomes borderless and companies can reach different markets worldwide quickly.</a:t>
            </a:r>
          </a:p>
          <a:p>
            <a:pPr>
              <a:spcBef>
                <a:spcPct val="0"/>
              </a:spcBef>
            </a:pPr>
            <a:endParaRPr lang="en-US" altLang="zh-HK" smtClean="0"/>
          </a:p>
        </p:txBody>
      </p:sp>
      <p:sp>
        <p:nvSpPr>
          <p:cNvPr id="1024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7DBE4C1-0095-4D13-B78E-5404CF2C7A17}" type="slidenum">
              <a:rPr lang="zh-HK" altLang="en-US"/>
              <a:pPr/>
              <a:t>4</a:t>
            </a:fld>
            <a:endParaRPr lang="zh-HK"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altLang="zh-HK" smtClean="0"/>
              <a:t>In order to save production cost, H&amp;M outsources its production process to some low-cost countries such as Bangladesh.</a:t>
            </a:r>
          </a:p>
          <a:p>
            <a:pPr>
              <a:spcBef>
                <a:spcPct val="0"/>
              </a:spcBef>
            </a:pPr>
            <a:endParaRPr lang="en-US" altLang="zh-HK" smtClean="0"/>
          </a:p>
          <a:p>
            <a:pPr>
              <a:spcBef>
                <a:spcPct val="0"/>
              </a:spcBef>
            </a:pPr>
            <a:r>
              <a:rPr lang="en-US" altLang="zh-HK" smtClean="0"/>
              <a:t>Additional example:  Li &amp; Fung sources great products from suppliers around the world.  The company evaluates factories based on their capability to supply the right product and based on their commitment to quality, safety and compliance.  Li &amp; Fung works with over 15,000 suppliers in multiple ways to meet our customers’ needs.</a:t>
            </a:r>
          </a:p>
          <a:p>
            <a:pPr>
              <a:spcBef>
                <a:spcPct val="0"/>
              </a:spcBef>
            </a:pPr>
            <a:endParaRPr lang="en-US" altLang="zh-HK" smtClean="0"/>
          </a:p>
          <a:p>
            <a:pPr>
              <a:spcBef>
                <a:spcPct val="0"/>
              </a:spcBef>
            </a:pPr>
            <a:r>
              <a:rPr lang="en-US" altLang="zh-HK" smtClean="0">
                <a:solidFill>
                  <a:srgbClr val="404040"/>
                </a:solidFill>
              </a:rPr>
              <a:t>Positive Impacts:</a:t>
            </a:r>
          </a:p>
          <a:p>
            <a:pPr>
              <a:spcBef>
                <a:spcPct val="0"/>
              </a:spcBef>
            </a:pPr>
            <a:r>
              <a:rPr lang="en-US" altLang="zh-HK" smtClean="0">
                <a:solidFill>
                  <a:srgbClr val="404040"/>
                </a:solidFill>
              </a:rPr>
              <a:t>Allow global sourcing of materials and talent – </a:t>
            </a:r>
            <a:r>
              <a:rPr lang="en-US" altLang="zh-HK" i="1" smtClean="0">
                <a:solidFill>
                  <a:srgbClr val="404040"/>
                </a:solidFill>
              </a:rPr>
              <a:t>low-cost workforce and expertise, goods and raw materials, can easily be obtained from other countries with more efficient global transportation facilities .</a:t>
            </a:r>
          </a:p>
          <a:p>
            <a:pPr>
              <a:spcBef>
                <a:spcPct val="0"/>
              </a:spcBef>
            </a:pPr>
            <a:endParaRPr lang="en-US" altLang="zh-HK" smtClean="0"/>
          </a:p>
        </p:txBody>
      </p:sp>
      <p:sp>
        <p:nvSpPr>
          <p:cNvPr id="1229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ADC0CEF-A663-493F-B14E-8A68126302A9}" type="slidenum">
              <a:rPr lang="zh-HK" altLang="en-US"/>
              <a:pPr/>
              <a:t>5</a:t>
            </a:fld>
            <a:endParaRPr lang="zh-HK"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投影片圖像版面配置區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fontAlgn="auto">
              <a:spcBef>
                <a:spcPts val="0"/>
              </a:spcBef>
              <a:spcAft>
                <a:spcPts val="0"/>
              </a:spcAft>
              <a:defRPr/>
            </a:pPr>
            <a:r>
              <a:rPr lang="en-GB" altLang="zh-HK" dirty="0">
                <a:solidFill>
                  <a:schemeClr val="tx1">
                    <a:lumMod val="75000"/>
                    <a:lumOff val="25000"/>
                  </a:schemeClr>
                </a:solidFill>
              </a:rPr>
              <a:t>Positive Impacts:</a:t>
            </a:r>
          </a:p>
          <a:p>
            <a:pPr fontAlgn="auto">
              <a:spcBef>
                <a:spcPts val="0"/>
              </a:spcBef>
              <a:spcAft>
                <a:spcPts val="0"/>
              </a:spcAft>
              <a:defRPr/>
            </a:pPr>
            <a:r>
              <a:rPr lang="en-GB" altLang="zh-HK" dirty="0">
                <a:solidFill>
                  <a:schemeClr val="tx1">
                    <a:lumMod val="75000"/>
                    <a:lumOff val="25000"/>
                  </a:schemeClr>
                </a:solidFill>
              </a:rPr>
              <a:t>Create employment opportunities – </a:t>
            </a:r>
            <a:r>
              <a:rPr lang="en-GB" altLang="zh-HK" i="1" dirty="0">
                <a:solidFill>
                  <a:schemeClr val="tx1">
                    <a:lumMod val="75000"/>
                    <a:lumOff val="25000"/>
                  </a:schemeClr>
                </a:solidFill>
              </a:rPr>
              <a:t>large international companies create wealth and foreign currency to less-developed economies when they buy local resources, products and services., and transfer knowledge and technology.  The extra money created by this investment can be spent on education, health and infrastructure of those host countries.</a:t>
            </a:r>
            <a:endParaRPr lang="en-US" altLang="zh-HK" i="1" dirty="0">
              <a:solidFill>
                <a:schemeClr val="tx1">
                  <a:lumMod val="75000"/>
                  <a:lumOff val="25000"/>
                </a:schemeClr>
              </a:solidFill>
            </a:endParaRPr>
          </a:p>
          <a:p>
            <a:pPr fontAlgn="auto">
              <a:spcBef>
                <a:spcPts val="0"/>
              </a:spcBef>
              <a:spcAft>
                <a:spcPts val="0"/>
              </a:spcAft>
              <a:defRPr/>
            </a:pPr>
            <a:endParaRPr lang="en-US" altLang="zh-HK" dirty="0"/>
          </a:p>
        </p:txBody>
      </p:sp>
      <p:sp>
        <p:nvSpPr>
          <p:cNvPr id="14339"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A5E2901-73D2-4E3C-87A5-5894ABC21D10}" type="slidenum">
              <a:rPr lang="zh-HK" altLang="en-US"/>
              <a:pPr/>
              <a:t>6</a:t>
            </a:fld>
            <a:endParaRPr lang="zh-HK"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SzPct val="70000"/>
              <a:buFont typeface="Wingdings" panose="05000000000000000000" pitchFamily="2" charset="2"/>
              <a:buNone/>
            </a:pPr>
            <a:r>
              <a:rPr lang="en-US" altLang="zh-HK" smtClean="0">
                <a:solidFill>
                  <a:srgbClr val="404040"/>
                </a:solidFill>
              </a:rPr>
              <a:t>Positive Impacts:</a:t>
            </a:r>
          </a:p>
          <a:p>
            <a:pPr>
              <a:spcBef>
                <a:spcPct val="0"/>
              </a:spcBef>
              <a:buSzPct val="70000"/>
              <a:buFont typeface="Wingdings" panose="05000000000000000000" pitchFamily="2" charset="2"/>
              <a:buNone/>
            </a:pPr>
            <a:r>
              <a:rPr lang="en-US" altLang="zh-HK" smtClean="0">
                <a:solidFill>
                  <a:srgbClr val="404040"/>
                </a:solidFill>
              </a:rPr>
              <a:t>Freer flow of capital and information – </a:t>
            </a:r>
            <a:r>
              <a:rPr lang="en-US" altLang="zh-HK" i="1" smtClean="0">
                <a:solidFill>
                  <a:srgbClr val="404040"/>
                </a:solidFill>
              </a:rPr>
              <a:t>globalization facilitates flow of capital because of integration and interdependent financial markets; free and fast flow of information because of advancement of IT and other communication technologies </a:t>
            </a:r>
          </a:p>
          <a:p>
            <a:pPr>
              <a:spcBef>
                <a:spcPct val="0"/>
              </a:spcBef>
              <a:buSzPct val="70000"/>
              <a:buFont typeface="Wingdings" panose="05000000000000000000" pitchFamily="2" charset="2"/>
              <a:buNone/>
            </a:pPr>
            <a:endParaRPr lang="en-US" altLang="zh-HK" smtClean="0">
              <a:solidFill>
                <a:srgbClr val="404040"/>
              </a:solidFill>
            </a:endParaRPr>
          </a:p>
          <a:p>
            <a:pPr>
              <a:spcBef>
                <a:spcPct val="0"/>
              </a:spcBef>
              <a:buSzPct val="70000"/>
              <a:buFont typeface="Wingdings" panose="05000000000000000000" pitchFamily="2" charset="2"/>
              <a:buNone/>
            </a:pPr>
            <a:r>
              <a:rPr lang="en-US" altLang="zh-HK" smtClean="0">
                <a:solidFill>
                  <a:srgbClr val="404040"/>
                </a:solidFill>
              </a:rPr>
              <a:t>All the positive impacts of globalization promote better integration of the world –</a:t>
            </a:r>
            <a:r>
              <a:rPr lang="en-US" altLang="zh-HK" i="1" smtClean="0">
                <a:solidFill>
                  <a:srgbClr val="404040"/>
                </a:solidFill>
              </a:rPr>
              <a:t>resources, knowledge, invention, goods and services can be shared and enjoyed by different parts of the world, less developed countries can benefit from investment  by developed countries </a:t>
            </a:r>
            <a:endParaRPr lang="zh-HK" altLang="en-US" i="1" smtClean="0"/>
          </a:p>
          <a:p>
            <a:pPr>
              <a:spcBef>
                <a:spcPct val="0"/>
              </a:spcBef>
            </a:pPr>
            <a:endParaRPr lang="en-US" altLang="zh-HK" smtClean="0"/>
          </a:p>
        </p:txBody>
      </p:sp>
      <p:sp>
        <p:nvSpPr>
          <p:cNvPr id="1638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F40B716-2784-4864-996F-EC3E82B173BA}" type="slidenum">
              <a:rPr lang="zh-HK" altLang="en-US"/>
              <a:pPr/>
              <a:t>7</a:t>
            </a:fld>
            <a:endParaRPr lang="zh-HK"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SzPct val="70000"/>
              <a:buFont typeface="Wingdings" panose="05000000000000000000" pitchFamily="2" charset="2"/>
              <a:buNone/>
            </a:pPr>
            <a:r>
              <a:rPr lang="en-US" altLang="zh-HK" smtClean="0">
                <a:solidFill>
                  <a:srgbClr val="404040"/>
                </a:solidFill>
              </a:rPr>
              <a:t>Based on the cases illustrated, each group should sum up the positive impacts of globalization and complete Part I of Worksheet 9.  </a:t>
            </a:r>
          </a:p>
          <a:p>
            <a:pPr>
              <a:spcBef>
                <a:spcPct val="0"/>
              </a:spcBef>
              <a:buSzPct val="70000"/>
              <a:buFont typeface="Wingdings" panose="05000000000000000000" pitchFamily="2" charset="2"/>
              <a:buNone/>
            </a:pPr>
            <a:endParaRPr lang="en-US" altLang="zh-HK" smtClean="0">
              <a:solidFill>
                <a:srgbClr val="404040"/>
              </a:solidFill>
            </a:endParaRPr>
          </a:p>
          <a:p>
            <a:pPr>
              <a:spcBef>
                <a:spcPct val="0"/>
              </a:spcBef>
              <a:buSzPct val="70000"/>
              <a:buFont typeface="Wingdings" panose="05000000000000000000" pitchFamily="2" charset="2"/>
              <a:buNone/>
            </a:pPr>
            <a:r>
              <a:rPr lang="en-US" altLang="zh-HK" smtClean="0">
                <a:solidFill>
                  <a:srgbClr val="404040"/>
                </a:solidFill>
              </a:rPr>
              <a:t>Teacher then explains the summary of points and concludes that all the positive impacts of globalization promote better integration of the world – </a:t>
            </a:r>
            <a:r>
              <a:rPr lang="en-US" altLang="zh-HK" i="1" smtClean="0">
                <a:solidFill>
                  <a:srgbClr val="404040"/>
                </a:solidFill>
              </a:rPr>
              <a:t>resources, knowledge, invention, goods and services can be shared and enjoyed by different parts of the world, less developed countries can benefit from investment  by developed countries </a:t>
            </a:r>
            <a:endParaRPr lang="zh-HK" altLang="en-US" i="1" smtClean="0"/>
          </a:p>
          <a:p>
            <a:pPr>
              <a:spcBef>
                <a:spcPct val="0"/>
              </a:spcBef>
            </a:pPr>
            <a:r>
              <a:rPr lang="en-US" altLang="zh-HK" smtClean="0"/>
              <a:t>  </a:t>
            </a:r>
          </a:p>
          <a:p>
            <a:pPr>
              <a:spcBef>
                <a:spcPct val="0"/>
              </a:spcBef>
            </a:pPr>
            <a:endParaRPr lang="en-US" altLang="zh-HK" smtClean="0"/>
          </a:p>
        </p:txBody>
      </p:sp>
      <p:sp>
        <p:nvSpPr>
          <p:cNvPr id="1843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715451B-4FB4-4FD6-AF9D-62C966DA1A57}" type="slidenum">
              <a:rPr lang="zh-HK" altLang="en-US"/>
              <a:pPr/>
              <a:t>8</a:t>
            </a:fld>
            <a:endParaRPr lang="zh-HK"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ChangeArrowheads="1" noTextEdit="1"/>
          </p:cNvSpPr>
          <p:nvPr>
            <p:ph type="sldImg"/>
          </p:nvPr>
        </p:nvSpPr>
        <p:spPr bwMode="auto">
          <a:xfrm>
            <a:off x="11049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Teacher can hint students to think about the criticisms against globalization by the forthcoming questions and case illustrations.</a:t>
            </a:r>
          </a:p>
          <a:p>
            <a:pPr>
              <a:spcBef>
                <a:spcPct val="0"/>
              </a:spcBef>
            </a:pPr>
            <a:endParaRPr lang="en-US" altLang="zh-HK" smtClean="0"/>
          </a:p>
        </p:txBody>
      </p:sp>
      <p:sp>
        <p:nvSpPr>
          <p:cNvPr id="2048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5DC4023-4C48-46F3-BC62-51118DC4D28C}" type="slidenum">
              <a:rPr lang="zh-HK" altLang="en-US"/>
              <a:pPr/>
              <a:t>9</a:t>
            </a:fld>
            <a:endParaRPr lang="zh-HK"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EF8F857C-26D9-4F51-B787-ED7CC8124951}" type="datetimeFigureOut">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A6EDA280-6E62-4818-958E-8660C094A04E}" type="slidenum">
              <a:rPr lang="en-US" altLang="zh-HK"/>
              <a:pPr/>
              <a:t>‹#›</a:t>
            </a:fld>
            <a:endParaRPr lang="en-US" altLang="zh-HK"/>
          </a:p>
        </p:txBody>
      </p:sp>
    </p:spTree>
    <p:extLst>
      <p:ext uri="{BB962C8B-B14F-4D97-AF65-F5344CB8AC3E}">
        <p14:creationId xmlns:p14="http://schemas.microsoft.com/office/powerpoint/2010/main" val="560930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3F8956B-DF61-4794-8510-1FA3663C0D40}" type="datetimeFigureOut">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635F5AAC-C6E6-4B57-8238-8177CB5CF06C}" type="slidenum">
              <a:rPr lang="en-US" altLang="zh-HK"/>
              <a:pPr/>
              <a:t>‹#›</a:t>
            </a:fld>
            <a:endParaRPr lang="en-US" altLang="zh-HK"/>
          </a:p>
        </p:txBody>
      </p:sp>
    </p:spTree>
    <p:extLst>
      <p:ext uri="{BB962C8B-B14F-4D97-AF65-F5344CB8AC3E}">
        <p14:creationId xmlns:p14="http://schemas.microsoft.com/office/powerpoint/2010/main" val="1096131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D80F835-C5EE-421E-B9F1-A9BE12B661AA}" type="datetimeFigureOut">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B951D33D-254D-461D-A435-56C59A978C25}" type="slidenum">
              <a:rPr lang="en-US" altLang="zh-HK"/>
              <a:pPr/>
              <a:t>‹#›</a:t>
            </a:fld>
            <a:endParaRPr lang="en-US" altLang="zh-HK"/>
          </a:p>
        </p:txBody>
      </p:sp>
    </p:spTree>
    <p:extLst>
      <p:ext uri="{BB962C8B-B14F-4D97-AF65-F5344CB8AC3E}">
        <p14:creationId xmlns:p14="http://schemas.microsoft.com/office/powerpoint/2010/main" val="106856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2480861-17FA-4CAF-9E62-72EFDF518393}" type="datetimeFigureOut">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B3CBD3EA-C02A-42EA-A439-ED96DA76D6DE}" type="slidenum">
              <a:rPr lang="en-US" altLang="zh-HK"/>
              <a:pPr/>
              <a:t>‹#›</a:t>
            </a:fld>
            <a:endParaRPr lang="en-US" altLang="zh-HK"/>
          </a:p>
        </p:txBody>
      </p:sp>
    </p:spTree>
    <p:extLst>
      <p:ext uri="{BB962C8B-B14F-4D97-AF65-F5344CB8AC3E}">
        <p14:creationId xmlns:p14="http://schemas.microsoft.com/office/powerpoint/2010/main" val="88992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372EA631-80E0-4AEF-884E-75558C4992F3}" type="datetimeFigureOut">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E2209282-7C40-4C98-B363-06F918535715}" type="slidenum">
              <a:rPr lang="en-US" altLang="zh-HK"/>
              <a:pPr/>
              <a:t>‹#›</a:t>
            </a:fld>
            <a:endParaRPr lang="en-US" altLang="zh-HK"/>
          </a:p>
        </p:txBody>
      </p:sp>
    </p:spTree>
    <p:extLst>
      <p:ext uri="{BB962C8B-B14F-4D97-AF65-F5344CB8AC3E}">
        <p14:creationId xmlns:p14="http://schemas.microsoft.com/office/powerpoint/2010/main" val="42328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05D99B9B-36BB-4FB6-A49E-26EE48D0C3E2}" type="datetimeFigureOut">
              <a:rPr lang="en-US" altLang="zh-HK"/>
              <a:pPr/>
              <a:t>3/20/2024</a:t>
            </a:fld>
            <a:endParaRPr lang="en-US" altLang="zh-HK"/>
          </a:p>
        </p:txBody>
      </p:sp>
      <p:sp>
        <p:nvSpPr>
          <p:cNvPr id="6" name="Footer Placeholder 4"/>
          <p:cNvSpPr>
            <a:spLocks noGrp="1"/>
          </p:cNvSpPr>
          <p:nvPr>
            <p:ph type="ftr" sz="quarter" idx="11"/>
          </p:nvPr>
        </p:nvSpPr>
        <p:spPr/>
        <p:txBody>
          <a:bodyPr/>
          <a:lstStyle>
            <a:lvl1pPr>
              <a:defRPr/>
            </a:lvl1pPr>
          </a:lstStyle>
          <a:p>
            <a:endParaRPr lang="en-US" altLang="zh-HK"/>
          </a:p>
        </p:txBody>
      </p:sp>
      <p:sp>
        <p:nvSpPr>
          <p:cNvPr id="7" name="Slide Number Placeholder 5"/>
          <p:cNvSpPr>
            <a:spLocks noGrp="1"/>
          </p:cNvSpPr>
          <p:nvPr>
            <p:ph type="sldNum" sz="quarter" idx="12"/>
          </p:nvPr>
        </p:nvSpPr>
        <p:spPr/>
        <p:txBody>
          <a:bodyPr/>
          <a:lstStyle>
            <a:lvl1pPr>
              <a:defRPr/>
            </a:lvl1pPr>
          </a:lstStyle>
          <a:p>
            <a:fld id="{A246D501-46DE-4AC0-9D51-CD4C96AEB337}" type="slidenum">
              <a:rPr lang="en-US" altLang="zh-HK"/>
              <a:pPr/>
              <a:t>‹#›</a:t>
            </a:fld>
            <a:endParaRPr lang="en-US" altLang="zh-HK"/>
          </a:p>
        </p:txBody>
      </p:sp>
    </p:spTree>
    <p:extLst>
      <p:ext uri="{BB962C8B-B14F-4D97-AF65-F5344CB8AC3E}">
        <p14:creationId xmlns:p14="http://schemas.microsoft.com/office/powerpoint/2010/main" val="320952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2073496F-7B42-4F5D-8E2A-51F5EE82691C}" type="datetimeFigureOut">
              <a:rPr lang="en-US" altLang="zh-HK"/>
              <a:pPr/>
              <a:t>3/20/2024</a:t>
            </a:fld>
            <a:endParaRPr lang="en-US" altLang="zh-HK"/>
          </a:p>
        </p:txBody>
      </p:sp>
      <p:sp>
        <p:nvSpPr>
          <p:cNvPr id="8" name="Footer Placeholder 4"/>
          <p:cNvSpPr>
            <a:spLocks noGrp="1"/>
          </p:cNvSpPr>
          <p:nvPr>
            <p:ph type="ftr" sz="quarter" idx="11"/>
          </p:nvPr>
        </p:nvSpPr>
        <p:spPr/>
        <p:txBody>
          <a:bodyPr/>
          <a:lstStyle>
            <a:lvl1pPr>
              <a:defRPr/>
            </a:lvl1pPr>
          </a:lstStyle>
          <a:p>
            <a:endParaRPr lang="en-US" altLang="zh-HK"/>
          </a:p>
        </p:txBody>
      </p:sp>
      <p:sp>
        <p:nvSpPr>
          <p:cNvPr id="9" name="Slide Number Placeholder 5"/>
          <p:cNvSpPr>
            <a:spLocks noGrp="1"/>
          </p:cNvSpPr>
          <p:nvPr>
            <p:ph type="sldNum" sz="quarter" idx="12"/>
          </p:nvPr>
        </p:nvSpPr>
        <p:spPr/>
        <p:txBody>
          <a:bodyPr/>
          <a:lstStyle>
            <a:lvl1pPr>
              <a:defRPr/>
            </a:lvl1pPr>
          </a:lstStyle>
          <a:p>
            <a:fld id="{55CB0611-3095-49E6-B6B8-350492B2D6C1}" type="slidenum">
              <a:rPr lang="en-US" altLang="zh-HK"/>
              <a:pPr/>
              <a:t>‹#›</a:t>
            </a:fld>
            <a:endParaRPr lang="en-US" altLang="zh-HK"/>
          </a:p>
        </p:txBody>
      </p:sp>
    </p:spTree>
    <p:extLst>
      <p:ext uri="{BB962C8B-B14F-4D97-AF65-F5344CB8AC3E}">
        <p14:creationId xmlns:p14="http://schemas.microsoft.com/office/powerpoint/2010/main" val="662777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FD0CFDF9-20BA-4ED3-BD10-02438B334CD6}" type="datetimeFigureOut">
              <a:rPr lang="en-US" altLang="zh-HK"/>
              <a:pPr/>
              <a:t>3/20/2024</a:t>
            </a:fld>
            <a:endParaRPr lang="en-US" altLang="zh-HK"/>
          </a:p>
        </p:txBody>
      </p:sp>
      <p:sp>
        <p:nvSpPr>
          <p:cNvPr id="4" name="Footer Placeholder 4"/>
          <p:cNvSpPr>
            <a:spLocks noGrp="1"/>
          </p:cNvSpPr>
          <p:nvPr>
            <p:ph type="ftr" sz="quarter" idx="11"/>
          </p:nvPr>
        </p:nvSpPr>
        <p:spPr/>
        <p:txBody>
          <a:bodyPr/>
          <a:lstStyle>
            <a:lvl1pPr>
              <a:defRPr/>
            </a:lvl1pPr>
          </a:lstStyle>
          <a:p>
            <a:endParaRPr lang="en-US" altLang="zh-HK"/>
          </a:p>
        </p:txBody>
      </p:sp>
      <p:sp>
        <p:nvSpPr>
          <p:cNvPr id="5" name="Slide Number Placeholder 5"/>
          <p:cNvSpPr>
            <a:spLocks noGrp="1"/>
          </p:cNvSpPr>
          <p:nvPr>
            <p:ph type="sldNum" sz="quarter" idx="12"/>
          </p:nvPr>
        </p:nvSpPr>
        <p:spPr/>
        <p:txBody>
          <a:bodyPr/>
          <a:lstStyle>
            <a:lvl1pPr>
              <a:defRPr/>
            </a:lvl1pPr>
          </a:lstStyle>
          <a:p>
            <a:fld id="{4C6EE91F-8539-409C-9481-E07F7B558542}" type="slidenum">
              <a:rPr lang="en-US" altLang="zh-HK"/>
              <a:pPr/>
              <a:t>‹#›</a:t>
            </a:fld>
            <a:endParaRPr lang="en-US" altLang="zh-HK"/>
          </a:p>
        </p:txBody>
      </p:sp>
    </p:spTree>
    <p:extLst>
      <p:ext uri="{BB962C8B-B14F-4D97-AF65-F5344CB8AC3E}">
        <p14:creationId xmlns:p14="http://schemas.microsoft.com/office/powerpoint/2010/main" val="3078092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7AB99F1-3CBA-43AC-9FAD-565562BA9B93}" type="datetimeFigureOut">
              <a:rPr lang="en-US" altLang="zh-HK"/>
              <a:pPr/>
              <a:t>3/20/2024</a:t>
            </a:fld>
            <a:endParaRPr lang="en-US" altLang="zh-HK"/>
          </a:p>
        </p:txBody>
      </p:sp>
      <p:sp>
        <p:nvSpPr>
          <p:cNvPr id="3" name="Footer Placeholder 4"/>
          <p:cNvSpPr>
            <a:spLocks noGrp="1"/>
          </p:cNvSpPr>
          <p:nvPr>
            <p:ph type="ftr" sz="quarter" idx="11"/>
          </p:nvPr>
        </p:nvSpPr>
        <p:spPr/>
        <p:txBody>
          <a:bodyPr/>
          <a:lstStyle>
            <a:lvl1pPr>
              <a:defRPr/>
            </a:lvl1pPr>
          </a:lstStyle>
          <a:p>
            <a:endParaRPr lang="en-US" altLang="zh-HK"/>
          </a:p>
        </p:txBody>
      </p:sp>
      <p:sp>
        <p:nvSpPr>
          <p:cNvPr id="4" name="Slide Number Placeholder 5"/>
          <p:cNvSpPr>
            <a:spLocks noGrp="1"/>
          </p:cNvSpPr>
          <p:nvPr>
            <p:ph type="sldNum" sz="quarter" idx="12"/>
          </p:nvPr>
        </p:nvSpPr>
        <p:spPr/>
        <p:txBody>
          <a:bodyPr/>
          <a:lstStyle>
            <a:lvl1pPr>
              <a:defRPr/>
            </a:lvl1pPr>
          </a:lstStyle>
          <a:p>
            <a:fld id="{3B8AD2C7-19DC-4E21-BD4D-B4E0DC2AFA7A}" type="slidenum">
              <a:rPr lang="en-US" altLang="zh-HK"/>
              <a:pPr/>
              <a:t>‹#›</a:t>
            </a:fld>
            <a:endParaRPr lang="en-US" altLang="zh-HK"/>
          </a:p>
        </p:txBody>
      </p:sp>
    </p:spTree>
    <p:extLst>
      <p:ext uri="{BB962C8B-B14F-4D97-AF65-F5344CB8AC3E}">
        <p14:creationId xmlns:p14="http://schemas.microsoft.com/office/powerpoint/2010/main" val="624049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EBC885E8-BB6D-4722-83C7-BC010825D57A}" type="datetimeFigureOut">
              <a:rPr lang="en-US" altLang="zh-HK"/>
              <a:pPr/>
              <a:t>3/20/2024</a:t>
            </a:fld>
            <a:endParaRPr lang="en-US" altLang="zh-HK"/>
          </a:p>
        </p:txBody>
      </p:sp>
      <p:sp>
        <p:nvSpPr>
          <p:cNvPr id="6" name="Footer Placeholder 4"/>
          <p:cNvSpPr>
            <a:spLocks noGrp="1"/>
          </p:cNvSpPr>
          <p:nvPr>
            <p:ph type="ftr" sz="quarter" idx="11"/>
          </p:nvPr>
        </p:nvSpPr>
        <p:spPr/>
        <p:txBody>
          <a:bodyPr/>
          <a:lstStyle>
            <a:lvl1pPr>
              <a:defRPr/>
            </a:lvl1pPr>
          </a:lstStyle>
          <a:p>
            <a:endParaRPr lang="en-US" altLang="zh-HK"/>
          </a:p>
        </p:txBody>
      </p:sp>
      <p:sp>
        <p:nvSpPr>
          <p:cNvPr id="7" name="Slide Number Placeholder 5"/>
          <p:cNvSpPr>
            <a:spLocks noGrp="1"/>
          </p:cNvSpPr>
          <p:nvPr>
            <p:ph type="sldNum" sz="quarter" idx="12"/>
          </p:nvPr>
        </p:nvSpPr>
        <p:spPr/>
        <p:txBody>
          <a:bodyPr/>
          <a:lstStyle>
            <a:lvl1pPr>
              <a:defRPr/>
            </a:lvl1pPr>
          </a:lstStyle>
          <a:p>
            <a:fld id="{FF7A8E8B-6BAF-4718-9EE3-6C8BFD53812F}" type="slidenum">
              <a:rPr lang="en-US" altLang="zh-HK"/>
              <a:pPr/>
              <a:t>‹#›</a:t>
            </a:fld>
            <a:endParaRPr lang="en-US" altLang="zh-HK"/>
          </a:p>
        </p:txBody>
      </p:sp>
    </p:spTree>
    <p:extLst>
      <p:ext uri="{BB962C8B-B14F-4D97-AF65-F5344CB8AC3E}">
        <p14:creationId xmlns:p14="http://schemas.microsoft.com/office/powerpoint/2010/main" val="2941719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42F77FC8-1A65-4117-BBA1-C63EEE6F8C2A}" type="datetimeFigureOut">
              <a:rPr lang="en-US" altLang="zh-HK"/>
              <a:pPr/>
              <a:t>3/20/2024</a:t>
            </a:fld>
            <a:endParaRPr lang="en-US" altLang="zh-HK"/>
          </a:p>
        </p:txBody>
      </p:sp>
      <p:sp>
        <p:nvSpPr>
          <p:cNvPr id="6" name="Footer Placeholder 4"/>
          <p:cNvSpPr>
            <a:spLocks noGrp="1"/>
          </p:cNvSpPr>
          <p:nvPr>
            <p:ph type="ftr" sz="quarter" idx="11"/>
          </p:nvPr>
        </p:nvSpPr>
        <p:spPr/>
        <p:txBody>
          <a:bodyPr/>
          <a:lstStyle>
            <a:lvl1pPr>
              <a:defRPr/>
            </a:lvl1pPr>
          </a:lstStyle>
          <a:p>
            <a:endParaRPr lang="en-US" altLang="zh-HK"/>
          </a:p>
        </p:txBody>
      </p:sp>
      <p:sp>
        <p:nvSpPr>
          <p:cNvPr id="7" name="Slide Number Placeholder 5"/>
          <p:cNvSpPr>
            <a:spLocks noGrp="1"/>
          </p:cNvSpPr>
          <p:nvPr>
            <p:ph type="sldNum" sz="quarter" idx="12"/>
          </p:nvPr>
        </p:nvSpPr>
        <p:spPr/>
        <p:txBody>
          <a:bodyPr/>
          <a:lstStyle>
            <a:lvl1pPr>
              <a:defRPr/>
            </a:lvl1pPr>
          </a:lstStyle>
          <a:p>
            <a:fld id="{6EC5311B-6BDF-4439-B72D-C7A05127F676}" type="slidenum">
              <a:rPr lang="en-US" altLang="zh-HK"/>
              <a:pPr/>
              <a:t>‹#›</a:t>
            </a:fld>
            <a:endParaRPr lang="en-US" altLang="zh-HK"/>
          </a:p>
        </p:txBody>
      </p:sp>
    </p:spTree>
    <p:extLst>
      <p:ext uri="{BB962C8B-B14F-4D97-AF65-F5344CB8AC3E}">
        <p14:creationId xmlns:p14="http://schemas.microsoft.com/office/powerpoint/2010/main" val="2493909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1027"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17B07C52-5654-4B3F-B082-73F141940457}" type="datetimeFigureOut">
              <a:rPr lang="en-US" altLang="zh-HK"/>
              <a:pPr/>
              <a:t>3/20/2024</a:t>
            </a:fld>
            <a:endParaRPr lang="en-US" altLang="zh-HK"/>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ltLang="zh-H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5674A3B-4F95-44BE-8BB8-DBB80CD7ABB6}" type="slidenum">
              <a:rPr lang="en-US" altLang="zh-HK"/>
              <a:pPr/>
              <a:t>‹#›</a:t>
            </a:fld>
            <a:endParaRPr lang="en-US" altLang="zh-H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30.jpeg"/><Relationship Id="rId5" Type="http://schemas.openxmlformats.org/officeDocument/2006/relationships/diagramQuickStyle" Target="../diagrams/quickStyle3.xml"/><Relationship Id="rId10" Type="http://schemas.openxmlformats.org/officeDocument/2006/relationships/image" Target="../media/image29.jpeg"/><Relationship Id="rId4" Type="http://schemas.openxmlformats.org/officeDocument/2006/relationships/diagramLayout" Target="../diagrams/layout3.xml"/><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13"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image" Target="../media/image33.png"/><Relationship Id="rId12"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diagramQuickStyle" Target="../diagrams/quickStyle4.xml"/><Relationship Id="rId5" Type="http://schemas.openxmlformats.org/officeDocument/2006/relationships/image" Target="../media/image31.jpeg"/><Relationship Id="rId10" Type="http://schemas.openxmlformats.org/officeDocument/2006/relationships/diagramLayout" Target="../diagrams/layout4.xml"/><Relationship Id="rId4" Type="http://schemas.openxmlformats.org/officeDocument/2006/relationships/hyperlink" Target="http://www.hkej.com/template/dailynews/jsp/show_img.jsp?option=1&amp;dnews_id=3501&amp;title_id=541540&amp;img_id=1.jpg&amp;keepThis=true&amp;TB_iframe=true&amp;width=620&amp;height=420" TargetMode="External"/><Relationship Id="rId9"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2.png"/><Relationship Id="rId7"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jpeg"/><Relationship Id="rId4" Type="http://schemas.openxmlformats.org/officeDocument/2006/relationships/diagramLayout" Target="../diagrams/layout2.xm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54.jpeg"/></Relationships>
</file>

<file path=ppt/slides/_rels/slide27.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5.jpeg"/><Relationship Id="rId7" Type="http://schemas.openxmlformats.org/officeDocument/2006/relationships/image" Target="../media/image58.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2.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228600"/>
          <a:ext cx="7772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Diagram 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0900" y="2349500"/>
            <a:ext cx="6007100" cy="3060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type="body" idx="1"/>
          </p:nvPr>
        </p:nvSpPr>
        <p:spPr>
          <a:xfrm>
            <a:off x="684213" y="1508125"/>
            <a:ext cx="8229600" cy="4525963"/>
          </a:xfrm>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3"/>
              </a:buBlip>
            </a:pPr>
            <a:endParaRPr lang="en-US" altLang="zh-TW" b="1" smtClean="0"/>
          </a:p>
          <a:p>
            <a:endParaRPr lang="en-US" altLang="zh-TW" smtClean="0"/>
          </a:p>
        </p:txBody>
      </p:sp>
      <p:sp>
        <p:nvSpPr>
          <p:cNvPr id="21506"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3"/>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3"/>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21508" name="Picture 6" descr="http://viwatkins2010.files.wordpress.com/2010/10/mcdonalds-around-the-worl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555082"/>
            <a:ext cx="4648200" cy="415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文字方塊 13"/>
          <p:cNvSpPr txBox="1">
            <a:spLocks noChangeArrowheads="1"/>
          </p:cNvSpPr>
          <p:nvPr/>
        </p:nvSpPr>
        <p:spPr bwMode="auto">
          <a:xfrm>
            <a:off x="501650" y="1516063"/>
            <a:ext cx="84121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2800" b="1"/>
              <a:t>What are the common products offered by McDonald’s, Disneyland and Coca Cola?</a:t>
            </a:r>
            <a:endParaRPr lang="zh-HK" altLang="en-US" sz="2800" b="1"/>
          </a:p>
        </p:txBody>
      </p:sp>
      <p:pic>
        <p:nvPicPr>
          <p:cNvPr id="21510" name="Picture 4" descr="https://sp.yimg.com/xj/th?id=OIP.M298a5090f5c82b0e591fd1609cfec084H0&amp;pid=15.1&amp;P=0&amp;w=233&amp;h=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209800"/>
            <a:ext cx="221932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2" descr="https://sp.yimg.com/xj/th?id=OIP.M24a20841f5f2c9936e8d13ebc5747fddH0&amp;pid=15.1&amp;P=0&amp;w=248&amp;h=1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5987" y="4642858"/>
            <a:ext cx="236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2" name="群組 9"/>
          <p:cNvGrpSpPr>
            <a:grpSpLocks/>
          </p:cNvGrpSpPr>
          <p:nvPr/>
        </p:nvGrpSpPr>
        <p:grpSpPr bwMode="auto">
          <a:xfrm>
            <a:off x="246063" y="331788"/>
            <a:ext cx="8532812" cy="990600"/>
            <a:chOff x="0" y="967"/>
            <a:chExt cx="8382000" cy="989632"/>
          </a:xfrm>
        </p:grpSpPr>
        <p:sp>
          <p:nvSpPr>
            <p:cNvPr id="11" name="圓角矩形 10"/>
            <p:cNvSpPr/>
            <p:nvPr/>
          </p:nvSpPr>
          <p:spPr>
            <a:xfrm>
              <a:off x="0" y="967"/>
              <a:ext cx="8382000" cy="989632"/>
            </a:xfrm>
            <a:prstGeom prst="roundRect">
              <a:avLst/>
            </a:prstGeom>
            <a:solidFill>
              <a:schemeClr val="bg1">
                <a:lumMod val="65000"/>
                <a:alpha val="89804"/>
              </a:schemeClr>
            </a:solidFill>
          </p:spPr>
          <p:style>
            <a:lnRef idx="2">
              <a:schemeClr val="lt1">
                <a:hueOff val="0"/>
                <a:satOff val="0"/>
                <a:lumOff val="0"/>
                <a:alphaOff val="0"/>
              </a:schemeClr>
            </a:lnRef>
            <a:fillRef idx="1">
              <a:scrgbClr r="0" g="0" b="0"/>
            </a:fillRef>
            <a:effectRef idx="0">
              <a:schemeClr val="accent4">
                <a:alpha val="90000"/>
                <a:hueOff val="0"/>
                <a:satOff val="0"/>
                <a:lumOff val="0"/>
                <a:alphaOff val="0"/>
              </a:schemeClr>
            </a:effectRef>
            <a:fontRef idx="minor">
              <a:schemeClr val="lt1"/>
            </a:fontRef>
          </p:style>
        </p:sp>
        <p:sp>
          <p:nvSpPr>
            <p:cNvPr id="17" name="圓角矩形 4"/>
            <p:cNvSpPr/>
            <p:nvPr/>
          </p:nvSpPr>
          <p:spPr>
            <a:xfrm>
              <a:off x="48342" y="48545"/>
              <a:ext cx="8285316" cy="8944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anchor="ctr"/>
            <a:lstStyle>
              <a:lvl1pPr defTabSz="1244600">
                <a:defRPr>
                  <a:solidFill>
                    <a:schemeClr val="tx1"/>
                  </a:solidFill>
                  <a:latin typeface="Calibri" panose="020F0502020204030204" pitchFamily="34" charset="0"/>
                </a:defRPr>
              </a:lvl1pPr>
              <a:lvl2pPr marL="742950" indent="-285750" defTabSz="1244600">
                <a:defRPr>
                  <a:solidFill>
                    <a:schemeClr val="tx1"/>
                  </a:solidFill>
                  <a:latin typeface="Calibri" panose="020F0502020204030204" pitchFamily="34" charset="0"/>
                </a:defRPr>
              </a:lvl2pPr>
              <a:lvl3pPr marL="1143000" indent="-228600" defTabSz="1244600">
                <a:defRPr>
                  <a:solidFill>
                    <a:schemeClr val="tx1"/>
                  </a:solidFill>
                  <a:latin typeface="Calibri" panose="020F0502020204030204" pitchFamily="34" charset="0"/>
                </a:defRPr>
              </a:lvl3pPr>
              <a:lvl4pPr marL="1600200" indent="-228600" defTabSz="1244600">
                <a:defRPr>
                  <a:solidFill>
                    <a:schemeClr val="tx1"/>
                  </a:solidFill>
                  <a:latin typeface="Calibri" panose="020F0502020204030204" pitchFamily="34" charset="0"/>
                </a:defRPr>
              </a:lvl4pPr>
              <a:lvl5pPr marL="2057400" indent="-228600" defTabSz="1244600">
                <a:defRPr>
                  <a:solidFill>
                    <a:schemeClr val="tx1"/>
                  </a:solidFill>
                  <a:latin typeface="Calibri" panose="020F0502020204030204" pitchFamily="34" charset="0"/>
                </a:defRPr>
              </a:lvl5pPr>
              <a:lvl6pPr marL="2514600" indent="-228600" defTabSz="1244600" fontAlgn="base">
                <a:spcBef>
                  <a:spcPct val="0"/>
                </a:spcBef>
                <a:spcAft>
                  <a:spcPct val="0"/>
                </a:spcAft>
                <a:defRPr>
                  <a:solidFill>
                    <a:schemeClr val="tx1"/>
                  </a:solidFill>
                  <a:latin typeface="Calibri" panose="020F0502020204030204" pitchFamily="34" charset="0"/>
                </a:defRPr>
              </a:lvl6pPr>
              <a:lvl7pPr marL="2971800" indent="-228600" defTabSz="1244600" fontAlgn="base">
                <a:spcBef>
                  <a:spcPct val="0"/>
                </a:spcBef>
                <a:spcAft>
                  <a:spcPct val="0"/>
                </a:spcAft>
                <a:defRPr>
                  <a:solidFill>
                    <a:schemeClr val="tx1"/>
                  </a:solidFill>
                  <a:latin typeface="Calibri" panose="020F0502020204030204" pitchFamily="34" charset="0"/>
                </a:defRPr>
              </a:lvl7pPr>
              <a:lvl8pPr marL="3429000" indent="-228600" defTabSz="1244600" fontAlgn="base">
                <a:spcBef>
                  <a:spcPct val="0"/>
                </a:spcBef>
                <a:spcAft>
                  <a:spcPct val="0"/>
                </a:spcAft>
                <a:defRPr>
                  <a:solidFill>
                    <a:schemeClr val="tx1"/>
                  </a:solidFill>
                  <a:latin typeface="Calibri" panose="020F0502020204030204" pitchFamily="34" charset="0"/>
                </a:defRPr>
              </a:lvl8pPr>
              <a:lvl9pPr marL="3886200" indent="-228600" defTabSz="1244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ct val="35000"/>
                </a:spcAft>
              </a:pPr>
              <a:endParaRPr lang="en-US" altLang="zh-HK" sz="2800" b="1">
                <a:solidFill>
                  <a:srgbClr val="FFFFFF"/>
                </a:solidFill>
              </a:endParaRPr>
            </a:p>
            <a:p>
              <a:pPr eaLnBrk="1" hangingPunct="1">
                <a:lnSpc>
                  <a:spcPct val="90000"/>
                </a:lnSpc>
                <a:spcAft>
                  <a:spcPct val="35000"/>
                </a:spcAft>
              </a:pPr>
              <a:r>
                <a:rPr lang="en-US" altLang="zh-HK" sz="2800" b="1">
                  <a:solidFill>
                    <a:srgbClr val="404040"/>
                  </a:solidFill>
                </a:rPr>
                <a:t>Class Activity (9) – Part II   Criticisms again Globalization</a:t>
              </a:r>
              <a:br>
                <a:rPr lang="en-US" altLang="zh-HK" sz="2800" b="1">
                  <a:solidFill>
                    <a:srgbClr val="404040"/>
                  </a:solidFill>
                </a:rPr>
              </a:br>
              <a:endParaRPr lang="en-US" altLang="zh-HK" sz="2800">
                <a:solidFill>
                  <a:srgbClr val="404040"/>
                </a:solidFil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533400" y="381000"/>
          <a:ext cx="8139112"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698"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8"/>
              </a:buBlip>
            </a:pPr>
            <a:endParaRPr lang="en-US" altLang="zh-TW" b="1" smtClean="0"/>
          </a:p>
          <a:p>
            <a:endParaRPr lang="en-US" altLang="zh-TW" smtClean="0"/>
          </a:p>
        </p:txBody>
      </p:sp>
      <p:sp>
        <p:nvSpPr>
          <p:cNvPr id="29699"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8"/>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8"/>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8"/>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8"/>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29700" name="TextBox 1"/>
          <p:cNvSpPr txBox="1">
            <a:spLocks noChangeArrowheads="1"/>
          </p:cNvSpPr>
          <p:nvPr/>
        </p:nvSpPr>
        <p:spPr bwMode="auto">
          <a:xfrm>
            <a:off x="684213" y="1419225"/>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2800" b="1"/>
              <a:t>Why are there fair trade coffee beans in Starbucks?</a:t>
            </a:r>
          </a:p>
        </p:txBody>
      </p:sp>
      <p:pic>
        <p:nvPicPr>
          <p:cNvPr id="29701" name="Picture 4" descr="https://sp.yimg.com/xj/th?id=OIP.Mf288acf4c810e42ba171e3e82a7d6674o0&amp;pid=15.1&amp;P=0&amp;w=324&amp;h=18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13" y="3830638"/>
            <a:ext cx="4038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2" descr="https://sp.yimg.com/xj/th?id=OIP.M792e2c26f77224652225f5ca2437b5dao0&amp;pid=15.1&amp;P=0&amp;w=300&amp;h=3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19750" y="330676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3" name="群組 12"/>
          <p:cNvGrpSpPr>
            <a:grpSpLocks/>
          </p:cNvGrpSpPr>
          <p:nvPr/>
        </p:nvGrpSpPr>
        <p:grpSpPr bwMode="auto">
          <a:xfrm>
            <a:off x="152400" y="228600"/>
            <a:ext cx="8643938" cy="989013"/>
            <a:chOff x="0" y="967"/>
            <a:chExt cx="8382000" cy="989632"/>
          </a:xfrm>
        </p:grpSpPr>
        <p:sp>
          <p:nvSpPr>
            <p:cNvPr id="14" name="圓角矩形 13"/>
            <p:cNvSpPr/>
            <p:nvPr/>
          </p:nvSpPr>
          <p:spPr>
            <a:xfrm>
              <a:off x="0" y="967"/>
              <a:ext cx="8382000" cy="989632"/>
            </a:xfrm>
            <a:prstGeom prst="roundRect">
              <a:avLst/>
            </a:prstGeom>
            <a:solidFill>
              <a:schemeClr val="bg1">
                <a:lumMod val="65000"/>
                <a:alpha val="89804"/>
              </a:schemeClr>
            </a:solidFill>
          </p:spPr>
          <p:style>
            <a:lnRef idx="2">
              <a:schemeClr val="lt1">
                <a:hueOff val="0"/>
                <a:satOff val="0"/>
                <a:lumOff val="0"/>
                <a:alphaOff val="0"/>
              </a:schemeClr>
            </a:lnRef>
            <a:fillRef idx="1">
              <a:scrgbClr r="0" g="0" b="0"/>
            </a:fillRef>
            <a:effectRef idx="0">
              <a:schemeClr val="accent4">
                <a:alpha val="90000"/>
                <a:hueOff val="0"/>
                <a:satOff val="0"/>
                <a:lumOff val="0"/>
                <a:alphaOff val="0"/>
              </a:schemeClr>
            </a:effectRef>
            <a:fontRef idx="minor">
              <a:schemeClr val="lt1"/>
            </a:fontRef>
          </p:style>
        </p:sp>
        <p:sp>
          <p:nvSpPr>
            <p:cNvPr id="15" name="圓角矩形 4"/>
            <p:cNvSpPr/>
            <p:nvPr/>
          </p:nvSpPr>
          <p:spPr>
            <a:xfrm>
              <a:off x="47722" y="48622"/>
              <a:ext cx="8286557" cy="89432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anchor="ctr"/>
            <a:lstStyle>
              <a:lvl1pPr defTabSz="1244600">
                <a:defRPr>
                  <a:solidFill>
                    <a:schemeClr val="tx1"/>
                  </a:solidFill>
                  <a:latin typeface="Calibri" panose="020F0502020204030204" pitchFamily="34" charset="0"/>
                </a:defRPr>
              </a:lvl1pPr>
              <a:lvl2pPr marL="742950" indent="-285750" defTabSz="1244600">
                <a:defRPr>
                  <a:solidFill>
                    <a:schemeClr val="tx1"/>
                  </a:solidFill>
                  <a:latin typeface="Calibri" panose="020F0502020204030204" pitchFamily="34" charset="0"/>
                </a:defRPr>
              </a:lvl2pPr>
              <a:lvl3pPr marL="1143000" indent="-228600" defTabSz="1244600">
                <a:defRPr>
                  <a:solidFill>
                    <a:schemeClr val="tx1"/>
                  </a:solidFill>
                  <a:latin typeface="Calibri" panose="020F0502020204030204" pitchFamily="34" charset="0"/>
                </a:defRPr>
              </a:lvl3pPr>
              <a:lvl4pPr marL="1600200" indent="-228600" defTabSz="1244600">
                <a:defRPr>
                  <a:solidFill>
                    <a:schemeClr val="tx1"/>
                  </a:solidFill>
                  <a:latin typeface="Calibri" panose="020F0502020204030204" pitchFamily="34" charset="0"/>
                </a:defRPr>
              </a:lvl4pPr>
              <a:lvl5pPr marL="2057400" indent="-228600" defTabSz="1244600">
                <a:defRPr>
                  <a:solidFill>
                    <a:schemeClr val="tx1"/>
                  </a:solidFill>
                  <a:latin typeface="Calibri" panose="020F0502020204030204" pitchFamily="34" charset="0"/>
                </a:defRPr>
              </a:lvl5pPr>
              <a:lvl6pPr marL="2514600" indent="-228600" defTabSz="1244600" fontAlgn="base">
                <a:spcBef>
                  <a:spcPct val="0"/>
                </a:spcBef>
                <a:spcAft>
                  <a:spcPct val="0"/>
                </a:spcAft>
                <a:defRPr>
                  <a:solidFill>
                    <a:schemeClr val="tx1"/>
                  </a:solidFill>
                  <a:latin typeface="Calibri" panose="020F0502020204030204" pitchFamily="34" charset="0"/>
                </a:defRPr>
              </a:lvl6pPr>
              <a:lvl7pPr marL="2971800" indent="-228600" defTabSz="1244600" fontAlgn="base">
                <a:spcBef>
                  <a:spcPct val="0"/>
                </a:spcBef>
                <a:spcAft>
                  <a:spcPct val="0"/>
                </a:spcAft>
                <a:defRPr>
                  <a:solidFill>
                    <a:schemeClr val="tx1"/>
                  </a:solidFill>
                  <a:latin typeface="Calibri" panose="020F0502020204030204" pitchFamily="34" charset="0"/>
                </a:defRPr>
              </a:lvl7pPr>
              <a:lvl8pPr marL="3429000" indent="-228600" defTabSz="1244600" fontAlgn="base">
                <a:spcBef>
                  <a:spcPct val="0"/>
                </a:spcBef>
                <a:spcAft>
                  <a:spcPct val="0"/>
                </a:spcAft>
                <a:defRPr>
                  <a:solidFill>
                    <a:schemeClr val="tx1"/>
                  </a:solidFill>
                  <a:latin typeface="Calibri" panose="020F0502020204030204" pitchFamily="34" charset="0"/>
                </a:defRPr>
              </a:lvl8pPr>
              <a:lvl9pPr marL="3886200" indent="-228600" defTabSz="1244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ct val="35000"/>
                </a:spcAft>
              </a:pPr>
              <a:endParaRPr lang="en-US" altLang="zh-HK" sz="2800" b="1">
                <a:solidFill>
                  <a:srgbClr val="FFFFFF"/>
                </a:solidFill>
              </a:endParaRPr>
            </a:p>
            <a:p>
              <a:pPr eaLnBrk="1" hangingPunct="1">
                <a:lnSpc>
                  <a:spcPct val="90000"/>
                </a:lnSpc>
                <a:spcAft>
                  <a:spcPct val="35000"/>
                </a:spcAft>
              </a:pPr>
              <a:r>
                <a:rPr lang="en-US" altLang="zh-HK" sz="2800" b="1">
                  <a:solidFill>
                    <a:srgbClr val="404040"/>
                  </a:solidFill>
                </a:rPr>
                <a:t>Class Activity (9) – Part II   Criticisms again Globalization</a:t>
              </a:r>
              <a:br>
                <a:rPr lang="en-US" altLang="zh-HK" sz="2800" b="1">
                  <a:solidFill>
                    <a:srgbClr val="404040"/>
                  </a:solidFill>
                </a:rPr>
              </a:br>
              <a:endParaRPr lang="en-US" altLang="zh-HK" sz="2800">
                <a:solidFill>
                  <a:srgbClr val="404040"/>
                </a:solidFill>
              </a:endParaRPr>
            </a:p>
          </p:txBody>
        </p:sp>
      </p:grpSp>
      <p:pic>
        <p:nvPicPr>
          <p:cNvPr id="29704" name="Picture 2" descr="https://sp.yimg.com/xj/th?id=OIP.Md5d7bdf35cd7ee778d829741af21ecc3o0&amp;pid=15.1&amp;P=0&amp;w=294&amp;h=16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2085975"/>
            <a:ext cx="28003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3"/>
              </a:buBlip>
            </a:pPr>
            <a:endParaRPr lang="en-US" altLang="zh-TW" b="1" smtClean="0"/>
          </a:p>
          <a:p>
            <a:endParaRPr lang="en-US" altLang="zh-TW" smtClean="0"/>
          </a:p>
        </p:txBody>
      </p:sp>
      <p:sp>
        <p:nvSpPr>
          <p:cNvPr id="31746"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3"/>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3"/>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31747" name="Picture 7" descr="1">
            <a:hlinkClick r:id="rId4" tooltip="■人類要及早反省我們的價值觀 （法新社圖片）"/>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3" y="1960563"/>
            <a:ext cx="4502150"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3"/>
          <p:cNvSpPr txBox="1">
            <a:spLocks noChangeArrowheads="1"/>
          </p:cNvSpPr>
          <p:nvPr/>
        </p:nvSpPr>
        <p:spPr bwMode="auto">
          <a:xfrm>
            <a:off x="7543800" y="6226175"/>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a:t>Yahoo pictures</a:t>
            </a:r>
          </a:p>
        </p:txBody>
      </p:sp>
      <p:pic>
        <p:nvPicPr>
          <p:cNvPr id="3174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062413"/>
            <a:ext cx="2589213" cy="216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9863" y="1712913"/>
            <a:ext cx="3390900" cy="214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1038" y="4098925"/>
            <a:ext cx="1682750" cy="263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Diagram 2"/>
          <p:cNvGraphicFramePr/>
          <p:nvPr/>
        </p:nvGraphicFramePr>
        <p:xfrm>
          <a:off x="533400" y="381000"/>
          <a:ext cx="8139112" cy="1066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1753" name="TextBox 1"/>
          <p:cNvSpPr txBox="1">
            <a:spLocks noChangeArrowheads="1"/>
          </p:cNvSpPr>
          <p:nvPr/>
        </p:nvSpPr>
        <p:spPr bwMode="auto">
          <a:xfrm>
            <a:off x="385763" y="1293813"/>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2800" b="1"/>
              <a:t>Why are there protests against capitalism?  </a:t>
            </a:r>
          </a:p>
        </p:txBody>
      </p:sp>
      <p:grpSp>
        <p:nvGrpSpPr>
          <p:cNvPr id="31754" name="群組 17"/>
          <p:cNvGrpSpPr>
            <a:grpSpLocks/>
          </p:cNvGrpSpPr>
          <p:nvPr/>
        </p:nvGrpSpPr>
        <p:grpSpPr bwMode="auto">
          <a:xfrm>
            <a:off x="76200" y="219075"/>
            <a:ext cx="8639175" cy="989013"/>
            <a:chOff x="0" y="967"/>
            <a:chExt cx="8382000" cy="989632"/>
          </a:xfrm>
        </p:grpSpPr>
        <p:sp>
          <p:nvSpPr>
            <p:cNvPr id="19" name="圓角矩形 18"/>
            <p:cNvSpPr/>
            <p:nvPr/>
          </p:nvSpPr>
          <p:spPr>
            <a:xfrm>
              <a:off x="0" y="967"/>
              <a:ext cx="8382000" cy="989632"/>
            </a:xfrm>
            <a:prstGeom prst="roundRect">
              <a:avLst/>
            </a:prstGeom>
            <a:solidFill>
              <a:schemeClr val="bg1">
                <a:lumMod val="65000"/>
                <a:alpha val="89804"/>
              </a:schemeClr>
            </a:solidFill>
          </p:spPr>
          <p:style>
            <a:lnRef idx="2">
              <a:schemeClr val="lt1">
                <a:hueOff val="0"/>
                <a:satOff val="0"/>
                <a:lumOff val="0"/>
                <a:alphaOff val="0"/>
              </a:schemeClr>
            </a:lnRef>
            <a:fillRef idx="1">
              <a:scrgbClr r="0" g="0" b="0"/>
            </a:fillRef>
            <a:effectRef idx="0">
              <a:schemeClr val="accent4">
                <a:alpha val="90000"/>
                <a:hueOff val="0"/>
                <a:satOff val="0"/>
                <a:lumOff val="0"/>
                <a:alphaOff val="0"/>
              </a:schemeClr>
            </a:effectRef>
            <a:fontRef idx="minor">
              <a:schemeClr val="lt1"/>
            </a:fontRef>
          </p:style>
        </p:sp>
        <p:sp>
          <p:nvSpPr>
            <p:cNvPr id="20" name="圓角矩形 4"/>
            <p:cNvSpPr/>
            <p:nvPr/>
          </p:nvSpPr>
          <p:spPr>
            <a:xfrm>
              <a:off x="47748" y="48622"/>
              <a:ext cx="8286505" cy="89432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anchor="ctr"/>
            <a:lstStyle>
              <a:lvl1pPr defTabSz="1244600">
                <a:defRPr>
                  <a:solidFill>
                    <a:schemeClr val="tx1"/>
                  </a:solidFill>
                  <a:latin typeface="Calibri" panose="020F0502020204030204" pitchFamily="34" charset="0"/>
                </a:defRPr>
              </a:lvl1pPr>
              <a:lvl2pPr marL="742950" indent="-285750" defTabSz="1244600">
                <a:defRPr>
                  <a:solidFill>
                    <a:schemeClr val="tx1"/>
                  </a:solidFill>
                  <a:latin typeface="Calibri" panose="020F0502020204030204" pitchFamily="34" charset="0"/>
                </a:defRPr>
              </a:lvl2pPr>
              <a:lvl3pPr marL="1143000" indent="-228600" defTabSz="1244600">
                <a:defRPr>
                  <a:solidFill>
                    <a:schemeClr val="tx1"/>
                  </a:solidFill>
                  <a:latin typeface="Calibri" panose="020F0502020204030204" pitchFamily="34" charset="0"/>
                </a:defRPr>
              </a:lvl3pPr>
              <a:lvl4pPr marL="1600200" indent="-228600" defTabSz="1244600">
                <a:defRPr>
                  <a:solidFill>
                    <a:schemeClr val="tx1"/>
                  </a:solidFill>
                  <a:latin typeface="Calibri" panose="020F0502020204030204" pitchFamily="34" charset="0"/>
                </a:defRPr>
              </a:lvl4pPr>
              <a:lvl5pPr marL="2057400" indent="-228600" defTabSz="1244600">
                <a:defRPr>
                  <a:solidFill>
                    <a:schemeClr val="tx1"/>
                  </a:solidFill>
                  <a:latin typeface="Calibri" panose="020F0502020204030204" pitchFamily="34" charset="0"/>
                </a:defRPr>
              </a:lvl5pPr>
              <a:lvl6pPr marL="2514600" indent="-228600" defTabSz="1244600" fontAlgn="base">
                <a:spcBef>
                  <a:spcPct val="0"/>
                </a:spcBef>
                <a:spcAft>
                  <a:spcPct val="0"/>
                </a:spcAft>
                <a:defRPr>
                  <a:solidFill>
                    <a:schemeClr val="tx1"/>
                  </a:solidFill>
                  <a:latin typeface="Calibri" panose="020F0502020204030204" pitchFamily="34" charset="0"/>
                </a:defRPr>
              </a:lvl6pPr>
              <a:lvl7pPr marL="2971800" indent="-228600" defTabSz="1244600" fontAlgn="base">
                <a:spcBef>
                  <a:spcPct val="0"/>
                </a:spcBef>
                <a:spcAft>
                  <a:spcPct val="0"/>
                </a:spcAft>
                <a:defRPr>
                  <a:solidFill>
                    <a:schemeClr val="tx1"/>
                  </a:solidFill>
                  <a:latin typeface="Calibri" panose="020F0502020204030204" pitchFamily="34" charset="0"/>
                </a:defRPr>
              </a:lvl7pPr>
              <a:lvl8pPr marL="3429000" indent="-228600" defTabSz="1244600" fontAlgn="base">
                <a:spcBef>
                  <a:spcPct val="0"/>
                </a:spcBef>
                <a:spcAft>
                  <a:spcPct val="0"/>
                </a:spcAft>
                <a:defRPr>
                  <a:solidFill>
                    <a:schemeClr val="tx1"/>
                  </a:solidFill>
                  <a:latin typeface="Calibri" panose="020F0502020204030204" pitchFamily="34" charset="0"/>
                </a:defRPr>
              </a:lvl8pPr>
              <a:lvl9pPr marL="3886200" indent="-228600" defTabSz="1244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ct val="35000"/>
                </a:spcAft>
              </a:pPr>
              <a:endParaRPr lang="en-US" altLang="zh-HK" sz="2800" b="1">
                <a:solidFill>
                  <a:srgbClr val="FFFFFF"/>
                </a:solidFill>
              </a:endParaRPr>
            </a:p>
            <a:p>
              <a:pPr eaLnBrk="1" hangingPunct="1">
                <a:lnSpc>
                  <a:spcPct val="90000"/>
                </a:lnSpc>
                <a:spcAft>
                  <a:spcPct val="35000"/>
                </a:spcAft>
              </a:pPr>
              <a:r>
                <a:rPr lang="en-US" altLang="zh-HK" sz="2800" b="1">
                  <a:solidFill>
                    <a:srgbClr val="404040"/>
                  </a:solidFill>
                </a:rPr>
                <a:t>Class Activity (9) – Part II   Criticisms again Globalization</a:t>
              </a:r>
              <a:br>
                <a:rPr lang="en-US" altLang="zh-HK" sz="2800" b="1">
                  <a:solidFill>
                    <a:srgbClr val="404040"/>
                  </a:solidFill>
                </a:rPr>
              </a:br>
              <a:endParaRPr lang="en-US" altLang="zh-HK" sz="2800">
                <a:solidFill>
                  <a:srgbClr val="404040"/>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3"/>
              </a:buBlip>
            </a:pPr>
            <a:endParaRPr lang="en-US" altLang="zh-TW" b="1" smtClean="0"/>
          </a:p>
          <a:p>
            <a:endParaRPr lang="en-US" altLang="zh-TW" smtClean="0"/>
          </a:p>
        </p:txBody>
      </p:sp>
      <p:sp>
        <p:nvSpPr>
          <p:cNvPr id="33794"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3"/>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3"/>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33795" name="Picture 2" descr="https://sp.yimg.com/xj/th?id=OIP.Md25a3ee5a41ee60e2bfb28c2e82e7b23o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4475" y="1633538"/>
            <a:ext cx="2376488"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http://fr.toonpool.com/user/34404/files/black_ducks_173143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3781425"/>
            <a:ext cx="47625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8" descr="https://sp.yimg.com/xj/th?id=OIP.Mf109787962922b7e91cb4361ef0f4dcfo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3088" y="395605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0" descr="https://sp.yimg.com/xj/th?id=OIP.M6425ddc2b8dbf91a602e62bcff9fceceo0&amp;pid=15.1&amp;P=0&amp;w=222&amp;h=1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4350" y="2135188"/>
            <a:ext cx="21145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2" descr="https://sp.yimg.com/xj/th?id=OIP.Me9a36f30a126140c8e733cd6c1948e35o0&amp;pid=15.1&amp;P=0&amp;w=173&amp;h=1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8738" y="2195513"/>
            <a:ext cx="16478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文字方塊 1"/>
          <p:cNvSpPr txBox="1">
            <a:spLocks noChangeArrowheads="1"/>
          </p:cNvSpPr>
          <p:nvPr/>
        </p:nvSpPr>
        <p:spPr bwMode="auto">
          <a:xfrm>
            <a:off x="387350" y="1479550"/>
            <a:ext cx="61737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2800" b="1"/>
              <a:t>Why do the following situations happen?</a:t>
            </a:r>
            <a:endParaRPr lang="zh-HK" altLang="en-US" sz="2800" b="1"/>
          </a:p>
        </p:txBody>
      </p:sp>
      <p:grpSp>
        <p:nvGrpSpPr>
          <p:cNvPr id="33801" name="群組 14"/>
          <p:cNvGrpSpPr>
            <a:grpSpLocks/>
          </p:cNvGrpSpPr>
          <p:nvPr/>
        </p:nvGrpSpPr>
        <p:grpSpPr bwMode="auto">
          <a:xfrm>
            <a:off x="269875" y="266700"/>
            <a:ext cx="8639175" cy="990600"/>
            <a:chOff x="0" y="967"/>
            <a:chExt cx="8382000" cy="989632"/>
          </a:xfrm>
        </p:grpSpPr>
        <p:sp>
          <p:nvSpPr>
            <p:cNvPr id="16" name="圓角矩形 15"/>
            <p:cNvSpPr/>
            <p:nvPr/>
          </p:nvSpPr>
          <p:spPr>
            <a:xfrm>
              <a:off x="0" y="967"/>
              <a:ext cx="8382000" cy="989632"/>
            </a:xfrm>
            <a:prstGeom prst="roundRect">
              <a:avLst/>
            </a:prstGeom>
            <a:solidFill>
              <a:schemeClr val="bg1">
                <a:lumMod val="65000"/>
                <a:alpha val="89804"/>
              </a:schemeClr>
            </a:solidFill>
          </p:spPr>
          <p:style>
            <a:lnRef idx="2">
              <a:schemeClr val="lt1">
                <a:hueOff val="0"/>
                <a:satOff val="0"/>
                <a:lumOff val="0"/>
                <a:alphaOff val="0"/>
              </a:schemeClr>
            </a:lnRef>
            <a:fillRef idx="1">
              <a:scrgbClr r="0" g="0" b="0"/>
            </a:fillRef>
            <a:effectRef idx="0">
              <a:schemeClr val="accent4">
                <a:alpha val="90000"/>
                <a:hueOff val="0"/>
                <a:satOff val="0"/>
                <a:lumOff val="0"/>
                <a:alphaOff val="0"/>
              </a:schemeClr>
            </a:effectRef>
            <a:fontRef idx="minor">
              <a:schemeClr val="lt1"/>
            </a:fontRef>
          </p:style>
        </p:sp>
        <p:sp>
          <p:nvSpPr>
            <p:cNvPr id="17" name="圓角矩形 4"/>
            <p:cNvSpPr/>
            <p:nvPr/>
          </p:nvSpPr>
          <p:spPr>
            <a:xfrm>
              <a:off x="47748" y="48545"/>
              <a:ext cx="8286505" cy="8944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anchor="ctr"/>
            <a:lstStyle>
              <a:lvl1pPr defTabSz="1244600">
                <a:defRPr>
                  <a:solidFill>
                    <a:schemeClr val="tx1"/>
                  </a:solidFill>
                  <a:latin typeface="Calibri" panose="020F0502020204030204" pitchFamily="34" charset="0"/>
                </a:defRPr>
              </a:lvl1pPr>
              <a:lvl2pPr marL="742950" indent="-285750" defTabSz="1244600">
                <a:defRPr>
                  <a:solidFill>
                    <a:schemeClr val="tx1"/>
                  </a:solidFill>
                  <a:latin typeface="Calibri" panose="020F0502020204030204" pitchFamily="34" charset="0"/>
                </a:defRPr>
              </a:lvl2pPr>
              <a:lvl3pPr marL="1143000" indent="-228600" defTabSz="1244600">
                <a:defRPr>
                  <a:solidFill>
                    <a:schemeClr val="tx1"/>
                  </a:solidFill>
                  <a:latin typeface="Calibri" panose="020F0502020204030204" pitchFamily="34" charset="0"/>
                </a:defRPr>
              </a:lvl3pPr>
              <a:lvl4pPr marL="1600200" indent="-228600" defTabSz="1244600">
                <a:defRPr>
                  <a:solidFill>
                    <a:schemeClr val="tx1"/>
                  </a:solidFill>
                  <a:latin typeface="Calibri" panose="020F0502020204030204" pitchFamily="34" charset="0"/>
                </a:defRPr>
              </a:lvl4pPr>
              <a:lvl5pPr marL="2057400" indent="-228600" defTabSz="1244600">
                <a:defRPr>
                  <a:solidFill>
                    <a:schemeClr val="tx1"/>
                  </a:solidFill>
                  <a:latin typeface="Calibri" panose="020F0502020204030204" pitchFamily="34" charset="0"/>
                </a:defRPr>
              </a:lvl5pPr>
              <a:lvl6pPr marL="2514600" indent="-228600" defTabSz="1244600" fontAlgn="base">
                <a:spcBef>
                  <a:spcPct val="0"/>
                </a:spcBef>
                <a:spcAft>
                  <a:spcPct val="0"/>
                </a:spcAft>
                <a:defRPr>
                  <a:solidFill>
                    <a:schemeClr val="tx1"/>
                  </a:solidFill>
                  <a:latin typeface="Calibri" panose="020F0502020204030204" pitchFamily="34" charset="0"/>
                </a:defRPr>
              </a:lvl6pPr>
              <a:lvl7pPr marL="2971800" indent="-228600" defTabSz="1244600" fontAlgn="base">
                <a:spcBef>
                  <a:spcPct val="0"/>
                </a:spcBef>
                <a:spcAft>
                  <a:spcPct val="0"/>
                </a:spcAft>
                <a:defRPr>
                  <a:solidFill>
                    <a:schemeClr val="tx1"/>
                  </a:solidFill>
                  <a:latin typeface="Calibri" panose="020F0502020204030204" pitchFamily="34" charset="0"/>
                </a:defRPr>
              </a:lvl7pPr>
              <a:lvl8pPr marL="3429000" indent="-228600" defTabSz="1244600" fontAlgn="base">
                <a:spcBef>
                  <a:spcPct val="0"/>
                </a:spcBef>
                <a:spcAft>
                  <a:spcPct val="0"/>
                </a:spcAft>
                <a:defRPr>
                  <a:solidFill>
                    <a:schemeClr val="tx1"/>
                  </a:solidFill>
                  <a:latin typeface="Calibri" panose="020F0502020204030204" pitchFamily="34" charset="0"/>
                </a:defRPr>
              </a:lvl8pPr>
              <a:lvl9pPr marL="3886200" indent="-228600" defTabSz="1244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ct val="35000"/>
                </a:spcAft>
              </a:pPr>
              <a:endParaRPr lang="en-US" altLang="zh-HK" sz="2800" b="1">
                <a:solidFill>
                  <a:srgbClr val="FFFFFF"/>
                </a:solidFill>
              </a:endParaRPr>
            </a:p>
            <a:p>
              <a:pPr eaLnBrk="1" hangingPunct="1">
                <a:lnSpc>
                  <a:spcPct val="90000"/>
                </a:lnSpc>
                <a:spcAft>
                  <a:spcPct val="35000"/>
                </a:spcAft>
              </a:pPr>
              <a:r>
                <a:rPr lang="en-US" altLang="zh-HK" sz="2800" b="1">
                  <a:solidFill>
                    <a:srgbClr val="404040"/>
                  </a:solidFill>
                </a:rPr>
                <a:t>Class Activity (9) – Part II   Criticisms again Globalization</a:t>
              </a:r>
              <a:br>
                <a:rPr lang="en-US" altLang="zh-HK" sz="2800" b="1">
                  <a:solidFill>
                    <a:srgbClr val="404040"/>
                  </a:solidFill>
                </a:rPr>
              </a:br>
              <a:endParaRPr lang="en-US" altLang="zh-HK" sz="2800">
                <a:solidFill>
                  <a:srgbClr val="404040"/>
                </a:solidFill>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body" idx="1"/>
          </p:nvPr>
        </p:nvSpPr>
        <p:spPr>
          <a:xfrm>
            <a:off x="536575" y="1700213"/>
            <a:ext cx="8229600" cy="4525962"/>
          </a:xfrm>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3"/>
              </a:buBlip>
            </a:pPr>
            <a:endParaRPr lang="en-US" altLang="zh-TW" b="1" smtClean="0"/>
          </a:p>
          <a:p>
            <a:endParaRPr lang="en-US" altLang="zh-TW" smtClean="0"/>
          </a:p>
        </p:txBody>
      </p:sp>
      <p:sp>
        <p:nvSpPr>
          <p:cNvPr id="35842" name="Rectangle 4"/>
          <p:cNvSpPr>
            <a:spLocks noChangeArrowheads="1"/>
          </p:cNvSpPr>
          <p:nvPr/>
        </p:nvSpPr>
        <p:spPr bwMode="auto">
          <a:xfrm>
            <a:off x="536575"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3"/>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3"/>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4" name="Diagram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1524000"/>
            <a:ext cx="81661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6" name="Diagram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139700"/>
            <a:ext cx="842010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55600"/>
            <a:ext cx="8178800" cy="1104900"/>
          </a:xfrm>
          <a:prstGeom prst="rect">
            <a:avLst/>
          </a:prstGeom>
          <a:noFill/>
          <a:extLst>
            <a:ext uri="{909E8E84-426E-40DD-AFC4-6F175D3DCCD1}">
              <a14:hiddenFill xmlns:a14="http://schemas.microsoft.com/office/drawing/2010/main">
                <a:solidFill>
                  <a:srgbClr val="FFFFFF"/>
                </a:solidFill>
              </a14:hiddenFill>
            </a:ext>
          </a:extLst>
        </p:spPr>
      </p:pic>
      <p:sp>
        <p:nvSpPr>
          <p:cNvPr id="37890"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37891"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2" name="TextBox 1"/>
          <p:cNvSpPr txBox="1"/>
          <p:nvPr/>
        </p:nvSpPr>
        <p:spPr>
          <a:xfrm>
            <a:off x="460375" y="1700213"/>
            <a:ext cx="8274050" cy="4708525"/>
          </a:xfrm>
          <a:prstGeom prst="rect">
            <a:avLst/>
          </a:prstGeom>
          <a:solidFill>
            <a:schemeClr val="accent2">
              <a:lumMod val="20000"/>
              <a:lumOff val="80000"/>
            </a:schemeClr>
          </a:solid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2400" b="1">
                <a:solidFill>
                  <a:srgbClr val="404040"/>
                </a:solidFill>
              </a:rPr>
              <a:t>With globalization and more frequent international trades, organisations that promote free and fair trade, establish trading rules and resolve disputes play an important role in global business world.   Key international trade organisations include:</a:t>
            </a:r>
          </a:p>
          <a:p>
            <a:pPr eaLnBrk="1" hangingPunct="1">
              <a:lnSpc>
                <a:spcPct val="150000"/>
              </a:lnSpc>
            </a:pPr>
            <a:endParaRPr lang="en-US" altLang="zh-HK" sz="2400" b="1">
              <a:solidFill>
                <a:srgbClr val="404040"/>
              </a:solidFill>
            </a:endParaRPr>
          </a:p>
          <a:p>
            <a:pPr eaLnBrk="1" hangingPunct="1">
              <a:lnSpc>
                <a:spcPct val="150000"/>
              </a:lnSpc>
              <a:buFont typeface="Calibri" panose="020F0502020204030204" pitchFamily="34" charset="0"/>
              <a:buAutoNum type="arabicPeriod"/>
            </a:pPr>
            <a:r>
              <a:rPr lang="en-US" altLang="zh-HK" sz="2400" b="1">
                <a:solidFill>
                  <a:srgbClr val="7030A0"/>
                </a:solidFill>
              </a:rPr>
              <a:t>The World Trade Organisation (WTO)</a:t>
            </a:r>
          </a:p>
          <a:p>
            <a:pPr eaLnBrk="1" hangingPunct="1">
              <a:lnSpc>
                <a:spcPct val="150000"/>
              </a:lnSpc>
              <a:buFont typeface="Calibri" panose="020F0502020204030204" pitchFamily="34" charset="0"/>
              <a:buAutoNum type="arabicPeriod"/>
            </a:pPr>
            <a:r>
              <a:rPr lang="en-US" altLang="zh-HK" sz="2400" b="1">
                <a:solidFill>
                  <a:srgbClr val="7030A0"/>
                </a:solidFill>
              </a:rPr>
              <a:t>Asia-Pacific Economic Cooperation (APEC)</a:t>
            </a:r>
          </a:p>
          <a:p>
            <a:pPr eaLnBrk="1" hangingPunct="1">
              <a:lnSpc>
                <a:spcPct val="150000"/>
              </a:lnSpc>
              <a:buFont typeface="Calibri" panose="020F0502020204030204" pitchFamily="34" charset="0"/>
              <a:buAutoNum type="arabicPeriod"/>
            </a:pPr>
            <a:r>
              <a:rPr lang="en-US" altLang="zh-HK" sz="2400" b="1">
                <a:solidFill>
                  <a:srgbClr val="7030A0"/>
                </a:solidFill>
              </a:rPr>
              <a:t>International Monetary Fund (IMF)</a:t>
            </a:r>
          </a:p>
          <a:p>
            <a:pPr eaLnBrk="1" hangingPunct="1">
              <a:lnSpc>
                <a:spcPct val="150000"/>
              </a:lnSpc>
              <a:buFont typeface="Calibri" panose="020F0502020204030204" pitchFamily="34" charset="0"/>
              <a:buAutoNum type="arabicPeriod"/>
            </a:pPr>
            <a:r>
              <a:rPr lang="en-US" altLang="zh-HK" sz="2400" b="1">
                <a:solidFill>
                  <a:srgbClr val="7030A0"/>
                </a:solidFill>
              </a:rPr>
              <a:t>Association of Southeast Asian Nations (ASEAN)</a:t>
            </a:r>
          </a:p>
          <a:p>
            <a:pPr eaLnBrk="1" hangingPunct="1">
              <a:buFont typeface="Calibri" panose="020F0502020204030204" pitchFamily="34" charset="0"/>
              <a:buAutoNum type="arabicPeriod"/>
            </a:pPr>
            <a:endParaRPr lang="en-US" altLang="zh-HK" sz="2400" b="1">
              <a:solidFill>
                <a:srgbClr val="7030A0"/>
              </a:solidFill>
            </a:endParaRPr>
          </a:p>
        </p:txBody>
      </p:sp>
      <p:sp>
        <p:nvSpPr>
          <p:cNvPr id="37893" name="AutoShape 4" descr="https://sp.yimg.com/xj/th?id=OIP.M26fed0b4c889cbfd2a19f3058f48d449o0&amp;pid=15.1&amp;P=0&amp;w=157&amp;h=156"/>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3789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808538"/>
            <a:ext cx="149542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5" name="Picture 2" descr="https://sp.yimg.com/xj/th?id=OIP.M837e8f40718c9c4dcddca7df74010ce8H0&amp;pid=15.1&amp;P=0&amp;w=234&amp;h=1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3813" y="3273425"/>
            <a:ext cx="22288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355600"/>
            <a:ext cx="8242300" cy="1104900"/>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61444" name="Rectangle 4"/>
          <p:cNvSpPr>
            <a:spLocks noChangeArrowheads="1"/>
          </p:cNvSpPr>
          <p:nvPr/>
        </p:nvSpPr>
        <p:spPr bwMode="auto">
          <a:xfrm>
            <a:off x="460375" y="1676400"/>
            <a:ext cx="8226425" cy="4865688"/>
          </a:xfrm>
          <a:prstGeom prst="rect">
            <a:avLst/>
          </a:prstGeom>
          <a:solidFill>
            <a:schemeClr val="accent2">
              <a:lumMod val="20000"/>
              <a:lumOff val="80000"/>
            </a:schemeClr>
          </a:solidFill>
          <a:ln>
            <a:noFill/>
          </a:ln>
          <a:effectLst/>
        </p:spPr>
        <p:txBody>
          <a:bodyPr/>
          <a:lstStyle>
            <a:lvl1pPr marL="349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200"/>
              </a:spcBef>
              <a:spcAft>
                <a:spcPts val="1200"/>
              </a:spcAft>
              <a:buFont typeface="Calisto MT" panose="02040603050505030304" pitchFamily="18" charset="0"/>
              <a:buNone/>
            </a:pPr>
            <a:r>
              <a:rPr lang="en-US" altLang="zh-TW" sz="3200" b="1">
                <a:solidFill>
                  <a:srgbClr val="990033"/>
                </a:solidFill>
              </a:rPr>
              <a:t>World Trade Organisation (WTO)</a:t>
            </a:r>
          </a:p>
          <a:p>
            <a:pPr eaLnBrk="1" hangingPunct="1">
              <a:lnSpc>
                <a:spcPct val="90000"/>
              </a:lnSpc>
              <a:spcBef>
                <a:spcPts val="600"/>
              </a:spcBef>
              <a:spcAft>
                <a:spcPts val="2400"/>
              </a:spcAft>
              <a:buFont typeface="Wingdings" panose="05000000000000000000" pitchFamily="2" charset="2"/>
              <a:buChar char="ü"/>
            </a:pPr>
            <a:r>
              <a:rPr lang="en-US" altLang="zh-HK" sz="2800" b="1"/>
              <a:t>provides a forum for </a:t>
            </a:r>
            <a:r>
              <a:rPr lang="en-US" altLang="zh-HK" sz="2800" b="1" i="1">
                <a:solidFill>
                  <a:srgbClr val="0070C0"/>
                </a:solidFill>
              </a:rPr>
              <a:t>negotiating agreements aimed at reducing obstacles to international trade </a:t>
            </a:r>
            <a:r>
              <a:rPr lang="en-US" altLang="zh-HK" sz="2800" b="1"/>
              <a:t>and ensuring a level playing field for all, thus contributing to economic growth and development.</a:t>
            </a:r>
            <a:endParaRPr lang="en-US" altLang="zh-HK" sz="2400" b="1"/>
          </a:p>
          <a:p>
            <a:pPr eaLnBrk="1" hangingPunct="1">
              <a:lnSpc>
                <a:spcPct val="90000"/>
              </a:lnSpc>
              <a:spcBef>
                <a:spcPts val="1000"/>
              </a:spcBef>
              <a:buFont typeface="Wingdings" panose="05000000000000000000" pitchFamily="2" charset="2"/>
              <a:buChar char="ü"/>
            </a:pPr>
            <a:r>
              <a:rPr lang="en-US" altLang="zh-HK" sz="2800" b="1"/>
              <a:t>provides a legal and institutional framework for the </a:t>
            </a:r>
            <a:r>
              <a:rPr lang="en-US" altLang="zh-HK" sz="2800" b="1" i="1">
                <a:solidFill>
                  <a:srgbClr val="0070C0"/>
                </a:solidFill>
              </a:rPr>
              <a:t>implementation and monitoring of these agreements</a:t>
            </a:r>
            <a:r>
              <a:rPr lang="en-US" altLang="zh-HK" sz="2800" b="1"/>
              <a:t>, as well as for </a:t>
            </a:r>
            <a:r>
              <a:rPr lang="en-US" altLang="zh-HK" sz="2800" b="1" i="1">
                <a:solidFill>
                  <a:srgbClr val="0070C0"/>
                </a:solidFill>
              </a:rPr>
              <a:t>settling disputes </a:t>
            </a:r>
            <a:r>
              <a:rPr lang="en-US" altLang="zh-HK" sz="2800" b="1"/>
              <a:t>arising from their interpretation and application. </a:t>
            </a:r>
          </a:p>
          <a:p>
            <a:pPr eaLnBrk="1" hangingPunct="1">
              <a:lnSpc>
                <a:spcPct val="90000"/>
              </a:lnSpc>
              <a:spcBef>
                <a:spcPts val="1000"/>
              </a:spcBef>
            </a:pPr>
            <a:endParaRPr lang="en-US" altLang="zh-HK"/>
          </a:p>
          <a:p>
            <a:pPr eaLnBrk="1" hangingPunct="1">
              <a:lnSpc>
                <a:spcPct val="90000"/>
              </a:lnSpc>
              <a:spcBef>
                <a:spcPts val="1000"/>
              </a:spcBef>
            </a:pPr>
            <a:endParaRPr lang="en-US" altLang="zh-HK"/>
          </a:p>
          <a:p>
            <a:pPr eaLnBrk="1" hangingPunct="1">
              <a:lnSpc>
                <a:spcPct val="90000"/>
              </a:lnSpc>
              <a:spcBef>
                <a:spcPts val="1000"/>
              </a:spcBef>
            </a:pPr>
            <a:endParaRPr lang="en-US" altLang="zh-HK"/>
          </a:p>
          <a:p>
            <a:pPr eaLnBrk="1" hangingPunct="1">
              <a:lnSpc>
                <a:spcPct val="90000"/>
              </a:lnSpc>
              <a:spcBef>
                <a:spcPts val="1000"/>
              </a:spcBef>
            </a:pPr>
            <a:endParaRPr lang="en-US" altLang="zh-HK"/>
          </a:p>
        </p:txBody>
      </p:sp>
      <p:sp>
        <p:nvSpPr>
          <p:cNvPr id="39940" name="AutoShape 2" descr="Click here to return to homepag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3994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5943600"/>
            <a:ext cx="25908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55600"/>
            <a:ext cx="8178800" cy="1104900"/>
          </a:xfrm>
          <a:prstGeom prst="rect">
            <a:avLst/>
          </a:prstGeom>
          <a:noFill/>
          <a:extLst>
            <a:ext uri="{909E8E84-426E-40DD-AFC4-6F175D3DCCD1}">
              <a14:hiddenFill xmlns:a14="http://schemas.microsoft.com/office/drawing/2010/main">
                <a:solidFill>
                  <a:srgbClr val="FFFFFF"/>
                </a:solidFill>
              </a14:hiddenFill>
            </a:ext>
          </a:extLst>
        </p:spPr>
      </p:pic>
      <p:sp>
        <p:nvSpPr>
          <p:cNvPr id="41986"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61444" name="Rectangle 4"/>
          <p:cNvSpPr>
            <a:spLocks noChangeArrowheads="1"/>
          </p:cNvSpPr>
          <p:nvPr/>
        </p:nvSpPr>
        <p:spPr bwMode="auto">
          <a:xfrm>
            <a:off x="684213" y="1700213"/>
            <a:ext cx="7850187" cy="4776787"/>
          </a:xfrm>
          <a:prstGeom prst="rect">
            <a:avLst/>
          </a:prstGeom>
          <a:solidFill>
            <a:schemeClr val="accent2">
              <a:lumMod val="20000"/>
              <a:lumOff val="80000"/>
            </a:schemeClr>
          </a:solidFill>
          <a:ln>
            <a:noFill/>
          </a:ln>
          <a:effectLst/>
        </p:spPr>
        <p:txBody>
          <a:bodyPr/>
          <a:lstStyle/>
          <a:p>
            <a:pPr eaLnBrk="1" fontAlgn="auto" hangingPunct="1">
              <a:lnSpc>
                <a:spcPct val="90000"/>
              </a:lnSpc>
              <a:spcBef>
                <a:spcPts val="1000"/>
              </a:spcBef>
              <a:spcAft>
                <a:spcPts val="0"/>
              </a:spcAft>
              <a:defRPr/>
            </a:pPr>
            <a:endParaRPr lang="en-US" altLang="zh-HK" dirty="0">
              <a:latin typeface="+mn-lt"/>
            </a:endParaRPr>
          </a:p>
          <a:p>
            <a:pPr eaLnBrk="1" fontAlgn="auto" hangingPunct="1">
              <a:lnSpc>
                <a:spcPct val="90000"/>
              </a:lnSpc>
              <a:spcBef>
                <a:spcPts val="1000"/>
              </a:spcBef>
              <a:spcAft>
                <a:spcPts val="0"/>
              </a:spcAft>
              <a:defRPr/>
            </a:pPr>
            <a:endParaRPr lang="en-US" altLang="zh-HK" dirty="0">
              <a:latin typeface="+mn-lt"/>
            </a:endParaRPr>
          </a:p>
          <a:p>
            <a:pPr eaLnBrk="1" fontAlgn="auto" hangingPunct="1">
              <a:lnSpc>
                <a:spcPct val="90000"/>
              </a:lnSpc>
              <a:spcBef>
                <a:spcPts val="1000"/>
              </a:spcBef>
              <a:spcAft>
                <a:spcPts val="0"/>
              </a:spcAft>
              <a:defRPr/>
            </a:pPr>
            <a:endParaRPr lang="en-US" altLang="zh-HK" dirty="0">
              <a:latin typeface="+mn-lt"/>
            </a:endParaRPr>
          </a:p>
          <a:p>
            <a:pPr eaLnBrk="1" fontAlgn="auto" hangingPunct="1">
              <a:lnSpc>
                <a:spcPct val="90000"/>
              </a:lnSpc>
              <a:spcBef>
                <a:spcPts val="1000"/>
              </a:spcBef>
              <a:spcAft>
                <a:spcPts val="0"/>
              </a:spcAft>
              <a:defRPr/>
            </a:pPr>
            <a:endParaRPr lang="en-US" altLang="zh-HK" dirty="0">
              <a:latin typeface="+mn-lt"/>
            </a:endParaRPr>
          </a:p>
        </p:txBody>
      </p:sp>
      <p:sp>
        <p:nvSpPr>
          <p:cNvPr id="41988" name="AutoShape 2" descr="Click here to return to homepag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4198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4088" y="5649913"/>
            <a:ext cx="24765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55663" y="1724025"/>
            <a:ext cx="7602537" cy="4402138"/>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2800" b="1" i="1">
                <a:solidFill>
                  <a:schemeClr val="accent2"/>
                </a:solidFill>
              </a:rPr>
              <a:t>Functions:</a:t>
            </a:r>
          </a:p>
          <a:p>
            <a:pPr eaLnBrk="1" hangingPunct="1"/>
            <a:endParaRPr lang="en-US" altLang="zh-HK" sz="2800" b="1" i="1">
              <a:solidFill>
                <a:schemeClr val="accent2"/>
              </a:solidFill>
            </a:endParaRPr>
          </a:p>
          <a:p>
            <a:pPr eaLnBrk="1" hangingPunct="1">
              <a:buFont typeface="Wingdings" panose="05000000000000000000" pitchFamily="2" charset="2"/>
              <a:buChar char="ü"/>
            </a:pPr>
            <a:r>
              <a:rPr lang="en-US" altLang="zh-HK" sz="2800" b="1"/>
              <a:t>Administering WTO trade agreements</a:t>
            </a:r>
          </a:p>
          <a:p>
            <a:pPr eaLnBrk="1" hangingPunct="1">
              <a:buFont typeface="Wingdings" panose="05000000000000000000" pitchFamily="2" charset="2"/>
              <a:buChar char="ü"/>
            </a:pPr>
            <a:r>
              <a:rPr lang="en-US" altLang="zh-HK" sz="2800" b="1"/>
              <a:t>Forum for trade negotiations</a:t>
            </a:r>
          </a:p>
          <a:p>
            <a:pPr eaLnBrk="1" hangingPunct="1">
              <a:buFont typeface="Wingdings" panose="05000000000000000000" pitchFamily="2" charset="2"/>
              <a:buChar char="ü"/>
            </a:pPr>
            <a:r>
              <a:rPr lang="en-US" altLang="zh-HK" sz="2800" b="1"/>
              <a:t>Handling trade disputes</a:t>
            </a:r>
          </a:p>
          <a:p>
            <a:pPr eaLnBrk="1" hangingPunct="1">
              <a:buFont typeface="Wingdings" panose="05000000000000000000" pitchFamily="2" charset="2"/>
              <a:buChar char="ü"/>
            </a:pPr>
            <a:r>
              <a:rPr lang="en-US" altLang="zh-HK" sz="2800" b="1"/>
              <a:t>Monitoring national trade policies</a:t>
            </a:r>
          </a:p>
          <a:p>
            <a:pPr eaLnBrk="1" hangingPunct="1">
              <a:buFont typeface="Wingdings" panose="05000000000000000000" pitchFamily="2" charset="2"/>
              <a:buChar char="ü"/>
            </a:pPr>
            <a:r>
              <a:rPr lang="en-US" altLang="zh-HK" sz="2800" b="1"/>
              <a:t>Technical assistance and training for developing countries</a:t>
            </a:r>
          </a:p>
          <a:p>
            <a:pPr eaLnBrk="1" hangingPunct="1">
              <a:buFont typeface="Wingdings" panose="05000000000000000000" pitchFamily="2" charset="2"/>
              <a:buChar char="ü"/>
            </a:pPr>
            <a:r>
              <a:rPr lang="en-US" altLang="zh-HK" sz="2800" b="1"/>
              <a:t>Cooperation with other international organizations </a:t>
            </a:r>
            <a:r>
              <a:rPr lang="en-US" altLang="zh-HK" b="1"/>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55600"/>
            <a:ext cx="8178800" cy="1104900"/>
          </a:xfrm>
          <a:prstGeom prst="rect">
            <a:avLst/>
          </a:prstGeom>
          <a:noFill/>
          <a:extLst>
            <a:ext uri="{909E8E84-426E-40DD-AFC4-6F175D3DCCD1}">
              <a14:hiddenFill xmlns:a14="http://schemas.microsoft.com/office/drawing/2010/main">
                <a:solidFill>
                  <a:srgbClr val="FFFFFF"/>
                </a:solidFill>
              </a14:hiddenFill>
            </a:ext>
          </a:extLst>
        </p:spPr>
      </p:pic>
      <p:sp>
        <p:nvSpPr>
          <p:cNvPr id="44034"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61444" name="Rectangle 4"/>
          <p:cNvSpPr>
            <a:spLocks noChangeArrowheads="1"/>
          </p:cNvSpPr>
          <p:nvPr/>
        </p:nvSpPr>
        <p:spPr bwMode="auto">
          <a:xfrm>
            <a:off x="460375" y="1700213"/>
            <a:ext cx="8453438" cy="4525962"/>
          </a:xfrm>
          <a:prstGeom prst="rect">
            <a:avLst/>
          </a:prstGeom>
          <a:solidFill>
            <a:schemeClr val="accent2">
              <a:lumMod val="20000"/>
              <a:lumOff val="80000"/>
            </a:schemeClr>
          </a:solidFill>
          <a:ln>
            <a:noFill/>
          </a:ln>
          <a:effectLst/>
        </p:spPr>
        <p:txBody>
          <a:bodyPr/>
          <a:lstStyle/>
          <a:p>
            <a:pPr marL="342900" indent="-342900" eaLnBrk="1" fontAlgn="auto" hangingPunct="1">
              <a:spcBef>
                <a:spcPts val="0"/>
              </a:spcBef>
              <a:spcAft>
                <a:spcPct val="50000"/>
              </a:spcAft>
              <a:buClr>
                <a:schemeClr val="bg1"/>
              </a:buClr>
              <a:buSzPct val="70000"/>
              <a:buFont typeface="Wingdings" pitchFamily="2" charset="2"/>
              <a:buBlip>
                <a:blip r:embed="rId4"/>
              </a:buBlip>
              <a:defRPr/>
            </a:pPr>
            <a:endParaRPr lang="en-US" altLang="zh-TW" sz="2900" b="1" dirty="0">
              <a:latin typeface="+mn-lt"/>
            </a:endParaRPr>
          </a:p>
          <a:p>
            <a:pPr marL="342900" indent="-342900" eaLnBrk="1" fontAlgn="auto" hangingPunct="1">
              <a:spcBef>
                <a:spcPct val="20000"/>
              </a:spcBef>
              <a:spcAft>
                <a:spcPts val="0"/>
              </a:spcAft>
              <a:buClr>
                <a:schemeClr val="tx2"/>
              </a:buClr>
              <a:buSzPct val="70000"/>
              <a:buFont typeface="Wingdings" pitchFamily="2" charset="2"/>
              <a:buChar char="¡"/>
              <a:defRPr/>
            </a:pPr>
            <a:endParaRPr lang="en-US" altLang="zh-TW" sz="2900" dirty="0">
              <a:latin typeface="+mn-lt"/>
            </a:endParaRPr>
          </a:p>
        </p:txBody>
      </p:sp>
      <p:sp>
        <p:nvSpPr>
          <p:cNvPr id="44036" name="AutoShape 2" descr="IMF"/>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44037" name="Picture 4" descr="http://www.chinadaily.com.cn/english/doc/2005-12/13/xin_49120213102681332437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281238"/>
            <a:ext cx="355441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http://news.xinhuanet.com/english/2005-12/18/xinsrc_55212021903019213046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905000"/>
            <a:ext cx="39719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矩形 4"/>
          <p:cNvSpPr>
            <a:spLocks noChangeArrowheads="1"/>
          </p:cNvSpPr>
          <p:nvPr/>
        </p:nvSpPr>
        <p:spPr bwMode="auto">
          <a:xfrm>
            <a:off x="522288" y="5103813"/>
            <a:ext cx="84597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2000" b="1"/>
              <a:t>The Sixth Ministerial Conference of the World Trade Organisation was held at the Hong Kong Convention and Exhibition Centre, Wan Chai, Hong Kong from 13 to 18 December 2005. </a:t>
            </a:r>
            <a:r>
              <a:rPr lang="en-US" altLang="zh-HK" i="1"/>
              <a:t>(Source: Yahoo pictures)</a:t>
            </a:r>
            <a:endParaRPr lang="zh-HK" altLang="en-US" i="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55600"/>
            <a:ext cx="8178800" cy="1104900"/>
          </a:xfrm>
          <a:prstGeom prst="rect">
            <a:avLst/>
          </a:prstGeom>
          <a:noFill/>
          <a:extLst>
            <a:ext uri="{909E8E84-426E-40DD-AFC4-6F175D3DCCD1}">
              <a14:hiddenFill xmlns:a14="http://schemas.microsoft.com/office/drawing/2010/main">
                <a:solidFill>
                  <a:srgbClr val="FFFFFF"/>
                </a:solidFill>
              </a14:hiddenFill>
            </a:ext>
          </a:extLst>
        </p:spPr>
      </p:pic>
      <p:sp>
        <p:nvSpPr>
          <p:cNvPr id="46082"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46083"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46084" name="AutoShape 2" descr="APE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sp>
        <p:nvSpPr>
          <p:cNvPr id="5" name="矩形 4"/>
          <p:cNvSpPr/>
          <p:nvPr/>
        </p:nvSpPr>
        <p:spPr>
          <a:xfrm>
            <a:off x="488950" y="1560513"/>
            <a:ext cx="8078788" cy="4660900"/>
          </a:xfrm>
          <a:prstGeom prst="rect">
            <a:avLst/>
          </a:prstGeom>
          <a:solidFill>
            <a:schemeClr val="accent2">
              <a:lumMod val="20000"/>
              <a:lumOff val="80000"/>
            </a:schemeClr>
          </a:solidFill>
        </p:spPr>
        <p:txBody>
          <a:bodyPr>
            <a:spAutoFit/>
          </a:bodyPr>
          <a:lstStyle/>
          <a:p>
            <a:pPr eaLnBrk="1" hangingPunct="1">
              <a:lnSpc>
                <a:spcPts val="120"/>
              </a:lnSpc>
              <a:spcBef>
                <a:spcPts val="0"/>
              </a:spcBef>
              <a:spcAft>
                <a:spcPts val="0"/>
              </a:spcAft>
              <a:defRPr/>
            </a:pPr>
            <a:r>
              <a:rPr lang="en-US" sz="2800" b="1" dirty="0">
                <a:solidFill>
                  <a:srgbClr val="990033"/>
                </a:solidFill>
                <a:latin typeface="+mn-lt"/>
              </a:rPr>
              <a:t> </a:t>
            </a:r>
          </a:p>
          <a:p>
            <a:pPr eaLnBrk="1" hangingPunct="1">
              <a:spcBef>
                <a:spcPts val="0"/>
              </a:spcBef>
              <a:spcAft>
                <a:spcPts val="0"/>
              </a:spcAft>
              <a:defRPr/>
            </a:pPr>
            <a:r>
              <a:rPr lang="en-US" sz="2800" b="1" dirty="0">
                <a:solidFill>
                  <a:srgbClr val="990033"/>
                </a:solidFill>
                <a:latin typeface="+mn-lt"/>
              </a:rPr>
              <a:t>Asia-Pacific Economic Cooperation (APEC)</a:t>
            </a:r>
          </a:p>
          <a:p>
            <a:pPr eaLnBrk="1" hangingPunct="1">
              <a:spcBef>
                <a:spcPts val="0"/>
              </a:spcBef>
              <a:spcAft>
                <a:spcPts val="0"/>
              </a:spcAft>
              <a:defRPr/>
            </a:pPr>
            <a:endParaRPr lang="en-US" altLang="zh-HK" sz="2800" dirty="0">
              <a:solidFill>
                <a:srgbClr val="C00000"/>
              </a:solidFill>
              <a:latin typeface="+mn-lt"/>
            </a:endParaRPr>
          </a:p>
          <a:p>
            <a:pPr marL="398463" indent="-398463" eaLnBrk="1" hangingPunct="1">
              <a:lnSpc>
                <a:spcPts val="3200"/>
              </a:lnSpc>
              <a:spcBef>
                <a:spcPts val="0"/>
              </a:spcBef>
              <a:spcAft>
                <a:spcPts val="0"/>
              </a:spcAft>
              <a:buFont typeface="Wingdings" pitchFamily="2" charset="2"/>
              <a:buChar char="ü"/>
              <a:defRPr/>
            </a:pPr>
            <a:r>
              <a:rPr lang="en-US" altLang="zh-HK" sz="2800" b="1" dirty="0">
                <a:latin typeface="+mn-lt"/>
              </a:rPr>
              <a:t>is the premier Asia-Pacific economic forum with a primary goal of </a:t>
            </a:r>
            <a:r>
              <a:rPr lang="en-US" altLang="zh-HK" sz="2800" b="1" i="1" dirty="0">
                <a:solidFill>
                  <a:srgbClr val="0070C0"/>
                </a:solidFill>
                <a:latin typeface="+mn-lt"/>
              </a:rPr>
              <a:t>supporting sustainable economic growth and prosperity in the Asia-Pacific region</a:t>
            </a:r>
            <a:r>
              <a:rPr lang="en-US" altLang="zh-HK" sz="2800" b="1" dirty="0">
                <a:latin typeface="+mn-lt"/>
              </a:rPr>
              <a:t>.</a:t>
            </a:r>
          </a:p>
          <a:p>
            <a:pPr eaLnBrk="1" hangingPunct="1">
              <a:lnSpc>
                <a:spcPts val="3200"/>
              </a:lnSpc>
              <a:spcBef>
                <a:spcPts val="0"/>
              </a:spcBef>
              <a:spcAft>
                <a:spcPts val="0"/>
              </a:spcAft>
              <a:defRPr/>
            </a:pPr>
            <a:endParaRPr lang="en-US" altLang="zh-HK" sz="2800" b="1" dirty="0">
              <a:latin typeface="+mn-lt"/>
            </a:endParaRPr>
          </a:p>
          <a:p>
            <a:pPr marL="398463" indent="-398463" eaLnBrk="1" hangingPunct="1">
              <a:lnSpc>
                <a:spcPts val="3200"/>
              </a:lnSpc>
              <a:spcBef>
                <a:spcPts val="0"/>
              </a:spcBef>
              <a:spcAft>
                <a:spcPts val="0"/>
              </a:spcAft>
              <a:buFont typeface="Wingdings" pitchFamily="2" charset="2"/>
              <a:buChar char="ü"/>
              <a:defRPr/>
            </a:pPr>
            <a:r>
              <a:rPr lang="en-US" altLang="zh-HK" sz="2800" b="1" dirty="0">
                <a:latin typeface="+mn-lt"/>
              </a:rPr>
              <a:t>united to build a dynamic and harmonious Asia-Pacific community by championing </a:t>
            </a:r>
            <a:r>
              <a:rPr lang="en-US" altLang="zh-HK" sz="2800" b="1" i="1" dirty="0">
                <a:solidFill>
                  <a:srgbClr val="0070C0"/>
                </a:solidFill>
                <a:latin typeface="+mn-lt"/>
              </a:rPr>
              <a:t>free and open trade and investment</a:t>
            </a:r>
          </a:p>
          <a:p>
            <a:pPr marL="398463" indent="-398463" eaLnBrk="1" hangingPunct="1">
              <a:lnSpc>
                <a:spcPts val="3200"/>
              </a:lnSpc>
              <a:spcBef>
                <a:spcPts val="0"/>
              </a:spcBef>
              <a:spcAft>
                <a:spcPts val="0"/>
              </a:spcAft>
              <a:buFont typeface="Wingdings" pitchFamily="2" charset="2"/>
              <a:buChar char="ü"/>
              <a:defRPr/>
            </a:pPr>
            <a:endParaRPr lang="en-US" altLang="zh-HK" sz="2800" b="1" dirty="0">
              <a:latin typeface="+mn-lt"/>
            </a:endParaRPr>
          </a:p>
          <a:p>
            <a:pPr marL="398463" indent="-398463" eaLnBrk="1" hangingPunct="1">
              <a:lnSpc>
                <a:spcPts val="3200"/>
              </a:lnSpc>
              <a:spcBef>
                <a:spcPts val="0"/>
              </a:spcBef>
              <a:spcAft>
                <a:spcPts val="0"/>
              </a:spcAft>
              <a:buFont typeface="Wingdings" pitchFamily="2" charset="2"/>
              <a:buChar char="ü"/>
              <a:defRPr/>
            </a:pPr>
            <a:endParaRPr lang="en-US" altLang="zh-HK" sz="2800" b="1" dirty="0">
              <a:latin typeface="+mn-lt"/>
            </a:endParaRPr>
          </a:p>
        </p:txBody>
      </p:sp>
      <p:pic>
        <p:nvPicPr>
          <p:cNvPr id="4608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5029200"/>
            <a:ext cx="2014538"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533400" y="381000"/>
          <a:ext cx="8139112"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2"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8"/>
              </a:buBlip>
            </a:pPr>
            <a:endParaRPr lang="en-US" altLang="zh-TW" b="1" smtClean="0"/>
          </a:p>
          <a:p>
            <a:endParaRPr lang="en-US" altLang="zh-TW" smtClean="0"/>
          </a:p>
        </p:txBody>
      </p:sp>
      <p:sp>
        <p:nvSpPr>
          <p:cNvPr id="5123"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8"/>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8"/>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8"/>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8"/>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5124" name="Picture 2" descr="https://sp.yimg.com/xj/th?id=OIP.Mabc55d5da0eeb892798116b5ae29aea7H0&amp;pid=15.1&amp;P=0&amp;w=594&amp;h=16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2209800"/>
            <a:ext cx="4572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 descr="https://sp.yimg.com/xj/th?id=OIP.M8f2e4245e33f8e2727d240ec73fd713do0&amp;pid=15.1&amp;P=0&amp;w=321&amp;h=17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4556" y="3527679"/>
            <a:ext cx="4876800" cy="269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55600"/>
            <a:ext cx="8178800" cy="1104900"/>
          </a:xfrm>
          <a:prstGeom prst="rect">
            <a:avLst/>
          </a:prstGeom>
          <a:noFill/>
          <a:extLst>
            <a:ext uri="{909E8E84-426E-40DD-AFC4-6F175D3DCCD1}">
              <a14:hiddenFill xmlns:a14="http://schemas.microsoft.com/office/drawing/2010/main">
                <a:solidFill>
                  <a:srgbClr val="FFFFFF"/>
                </a:solidFill>
              </a14:hiddenFill>
            </a:ext>
          </a:extLst>
        </p:spPr>
      </p:pic>
      <p:sp>
        <p:nvSpPr>
          <p:cNvPr id="48130"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48131"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48132" name="AutoShape 2" descr="APE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sp>
        <p:nvSpPr>
          <p:cNvPr id="5" name="矩形 4"/>
          <p:cNvSpPr/>
          <p:nvPr/>
        </p:nvSpPr>
        <p:spPr>
          <a:xfrm>
            <a:off x="684213" y="1684338"/>
            <a:ext cx="7916862" cy="4237037"/>
          </a:xfrm>
          <a:prstGeom prst="rect">
            <a:avLst/>
          </a:prstGeom>
          <a:solidFill>
            <a:schemeClr val="accent2">
              <a:lumMod val="20000"/>
              <a:lumOff val="80000"/>
            </a:schemeClr>
          </a:solidFill>
        </p:spPr>
        <p:txBody>
          <a:bodyPr>
            <a:spAutoFit/>
          </a:bodyPr>
          <a:lstStyle/>
          <a:p>
            <a:pPr eaLnBrk="1" hangingPunct="1">
              <a:spcBef>
                <a:spcPts val="0"/>
              </a:spcBef>
              <a:spcAft>
                <a:spcPts val="0"/>
              </a:spcAft>
              <a:defRPr/>
            </a:pPr>
            <a:r>
              <a:rPr lang="en-US" sz="2800" b="1" dirty="0">
                <a:solidFill>
                  <a:srgbClr val="990033"/>
                </a:solidFill>
                <a:latin typeface="+mn-lt"/>
              </a:rPr>
              <a:t>Asia-Pacific Economic Cooperation (APEC)</a:t>
            </a:r>
          </a:p>
          <a:p>
            <a:pPr eaLnBrk="1" hangingPunct="1">
              <a:spcBef>
                <a:spcPts val="0"/>
              </a:spcBef>
              <a:spcAft>
                <a:spcPts val="0"/>
              </a:spcAft>
              <a:defRPr/>
            </a:pPr>
            <a:endParaRPr lang="en-US" altLang="zh-HK" sz="2800" dirty="0">
              <a:solidFill>
                <a:srgbClr val="990033"/>
              </a:solidFill>
              <a:latin typeface="+mn-lt"/>
            </a:endParaRPr>
          </a:p>
          <a:p>
            <a:pPr marL="398463" indent="-398463" eaLnBrk="1" hangingPunct="1">
              <a:lnSpc>
                <a:spcPts val="3200"/>
              </a:lnSpc>
              <a:spcBef>
                <a:spcPts val="0"/>
              </a:spcBef>
              <a:spcAft>
                <a:spcPts val="0"/>
              </a:spcAft>
              <a:buFont typeface="Wingdings" pitchFamily="2" charset="2"/>
              <a:buChar char="ü"/>
              <a:defRPr/>
            </a:pPr>
            <a:r>
              <a:rPr lang="en-US" altLang="zh-HK" sz="2800" b="1" dirty="0">
                <a:latin typeface="+mn-lt"/>
              </a:rPr>
              <a:t>promoting and accelerating regional economic integration, encouraging </a:t>
            </a:r>
            <a:r>
              <a:rPr lang="en-US" altLang="zh-HK" sz="2800" b="1" i="1" dirty="0">
                <a:solidFill>
                  <a:srgbClr val="0070C0"/>
                </a:solidFill>
                <a:latin typeface="+mn-lt"/>
              </a:rPr>
              <a:t>economic and technical cooperation</a:t>
            </a:r>
            <a:r>
              <a:rPr lang="en-US" altLang="zh-HK" sz="2800" b="1" dirty="0">
                <a:latin typeface="+mn-lt"/>
              </a:rPr>
              <a:t>, enhancing human security</a:t>
            </a:r>
          </a:p>
          <a:p>
            <a:pPr eaLnBrk="1" hangingPunct="1">
              <a:lnSpc>
                <a:spcPts val="3200"/>
              </a:lnSpc>
              <a:spcBef>
                <a:spcPts val="0"/>
              </a:spcBef>
              <a:spcAft>
                <a:spcPts val="0"/>
              </a:spcAft>
              <a:defRPr/>
            </a:pPr>
            <a:endParaRPr lang="en-US" altLang="zh-HK" sz="2800" b="1" dirty="0">
              <a:latin typeface="+mn-lt"/>
            </a:endParaRPr>
          </a:p>
          <a:p>
            <a:pPr marL="398463" indent="-398463" eaLnBrk="1" hangingPunct="1">
              <a:lnSpc>
                <a:spcPts val="3200"/>
              </a:lnSpc>
              <a:spcBef>
                <a:spcPts val="0"/>
              </a:spcBef>
              <a:spcAft>
                <a:spcPts val="0"/>
              </a:spcAft>
              <a:buFont typeface="Wingdings" pitchFamily="2" charset="2"/>
              <a:buChar char="ü"/>
              <a:defRPr/>
            </a:pPr>
            <a:r>
              <a:rPr lang="en-US" altLang="zh-HK" sz="2800" b="1" dirty="0">
                <a:latin typeface="+mn-lt"/>
              </a:rPr>
              <a:t>facilitating a </a:t>
            </a:r>
            <a:r>
              <a:rPr lang="en-US" altLang="zh-HK" sz="2800" b="1" i="1" dirty="0">
                <a:solidFill>
                  <a:srgbClr val="0070C0"/>
                </a:solidFill>
                <a:latin typeface="+mn-lt"/>
              </a:rPr>
              <a:t>favorable and sustainable business environment. </a:t>
            </a:r>
          </a:p>
          <a:p>
            <a:pPr marL="398463" indent="-398463" eaLnBrk="1" hangingPunct="1">
              <a:lnSpc>
                <a:spcPts val="3200"/>
              </a:lnSpc>
              <a:spcBef>
                <a:spcPts val="0"/>
              </a:spcBef>
              <a:spcAft>
                <a:spcPts val="0"/>
              </a:spcAft>
              <a:buFont typeface="Wingdings" pitchFamily="2" charset="2"/>
              <a:buChar char="ü"/>
              <a:defRPr/>
            </a:pPr>
            <a:endParaRPr lang="en-US" altLang="zh-HK" sz="2800" b="1" dirty="0">
              <a:latin typeface="+mn-lt"/>
            </a:endParaRPr>
          </a:p>
          <a:p>
            <a:pPr marL="398463" indent="-398463" eaLnBrk="1" hangingPunct="1">
              <a:lnSpc>
                <a:spcPts val="3200"/>
              </a:lnSpc>
              <a:spcBef>
                <a:spcPts val="0"/>
              </a:spcBef>
              <a:spcAft>
                <a:spcPts val="0"/>
              </a:spcAft>
              <a:buFont typeface="Wingdings" pitchFamily="2" charset="2"/>
              <a:buChar char="ü"/>
              <a:defRPr/>
            </a:pPr>
            <a:endParaRPr lang="en-US" altLang="zh-HK" sz="2800" b="1" dirty="0">
              <a:latin typeface="+mn-lt"/>
            </a:endParaRPr>
          </a:p>
        </p:txBody>
      </p:sp>
      <p:pic>
        <p:nvPicPr>
          <p:cNvPr id="4813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930775"/>
            <a:ext cx="13271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55600"/>
            <a:ext cx="8178800" cy="1104900"/>
          </a:xfrm>
          <a:prstGeom prst="rect">
            <a:avLst/>
          </a:prstGeom>
          <a:noFill/>
          <a:extLst>
            <a:ext uri="{909E8E84-426E-40DD-AFC4-6F175D3DCCD1}">
              <a14:hiddenFill xmlns:a14="http://schemas.microsoft.com/office/drawing/2010/main">
                <a:solidFill>
                  <a:srgbClr val="FFFFFF"/>
                </a:solidFill>
              </a14:hiddenFill>
            </a:ext>
          </a:extLst>
        </p:spPr>
      </p:pic>
      <p:sp>
        <p:nvSpPr>
          <p:cNvPr id="50178"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50179"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50180" name="AutoShape 2" descr="APE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sp>
        <p:nvSpPr>
          <p:cNvPr id="5" name="矩形 4"/>
          <p:cNvSpPr/>
          <p:nvPr/>
        </p:nvSpPr>
        <p:spPr>
          <a:xfrm>
            <a:off x="684213" y="1524000"/>
            <a:ext cx="8078787" cy="4237038"/>
          </a:xfrm>
          <a:prstGeom prst="rect">
            <a:avLst/>
          </a:prstGeom>
          <a:solidFill>
            <a:schemeClr val="accent2">
              <a:lumMod val="20000"/>
              <a:lumOff val="80000"/>
            </a:schemeClr>
          </a:solidFill>
        </p:spPr>
        <p:txBody>
          <a:bodyPr>
            <a:spAutoFit/>
          </a:bodyPr>
          <a:lstStyle/>
          <a:p>
            <a:pPr eaLnBrk="1" hangingPunct="1">
              <a:spcBef>
                <a:spcPts val="0"/>
              </a:spcBef>
              <a:spcAft>
                <a:spcPts val="0"/>
              </a:spcAft>
              <a:defRPr/>
            </a:pPr>
            <a:r>
              <a:rPr lang="zh-TW" altLang="en-US" sz="2800" b="1" dirty="0">
                <a:solidFill>
                  <a:srgbClr val="990033"/>
                </a:solidFill>
                <a:latin typeface="+mn-lt"/>
              </a:rPr>
              <a:t> </a:t>
            </a:r>
            <a:r>
              <a:rPr lang="en-US" sz="2800" b="1" dirty="0">
                <a:solidFill>
                  <a:srgbClr val="990033"/>
                </a:solidFill>
                <a:latin typeface="+mn-lt"/>
              </a:rPr>
              <a:t>Asia-Pacific Economic Cooperation (APEC)</a:t>
            </a:r>
          </a:p>
          <a:p>
            <a:pPr eaLnBrk="1" hangingPunct="1">
              <a:spcBef>
                <a:spcPts val="0"/>
              </a:spcBef>
              <a:spcAft>
                <a:spcPts val="0"/>
              </a:spcAft>
              <a:defRPr/>
            </a:pPr>
            <a:endParaRPr lang="en-US" altLang="zh-HK" sz="2800" dirty="0">
              <a:solidFill>
                <a:srgbClr val="990033"/>
              </a:solidFill>
              <a:latin typeface="+mn-lt"/>
            </a:endParaRPr>
          </a:p>
          <a:p>
            <a:pPr marL="398463" indent="-398463" eaLnBrk="1" hangingPunct="1">
              <a:lnSpc>
                <a:spcPts val="3200"/>
              </a:lnSpc>
              <a:spcBef>
                <a:spcPts val="0"/>
              </a:spcBef>
              <a:spcAft>
                <a:spcPts val="0"/>
              </a:spcAft>
              <a:buFont typeface="Wingdings" pitchFamily="2" charset="2"/>
              <a:buChar char="ü"/>
              <a:defRPr/>
            </a:pPr>
            <a:endParaRPr lang="en-US" altLang="zh-HK" sz="2800" b="1" dirty="0">
              <a:latin typeface="+mn-lt"/>
            </a:endParaRPr>
          </a:p>
          <a:p>
            <a:pPr marL="398463" indent="-398463" eaLnBrk="1" hangingPunct="1">
              <a:lnSpc>
                <a:spcPts val="3200"/>
              </a:lnSpc>
              <a:spcBef>
                <a:spcPts val="0"/>
              </a:spcBef>
              <a:spcAft>
                <a:spcPts val="0"/>
              </a:spcAft>
              <a:buFont typeface="Wingdings" pitchFamily="2" charset="2"/>
              <a:buChar char="ü"/>
              <a:defRPr/>
            </a:pPr>
            <a:endParaRPr lang="en-US" altLang="zh-HK" sz="2800" b="1" dirty="0">
              <a:latin typeface="+mn-lt"/>
            </a:endParaRPr>
          </a:p>
          <a:p>
            <a:pPr marL="398463" indent="-398463" eaLnBrk="1" hangingPunct="1">
              <a:lnSpc>
                <a:spcPts val="3200"/>
              </a:lnSpc>
              <a:spcBef>
                <a:spcPts val="0"/>
              </a:spcBef>
              <a:spcAft>
                <a:spcPts val="0"/>
              </a:spcAft>
              <a:buFont typeface="Wingdings" pitchFamily="2" charset="2"/>
              <a:buChar char="ü"/>
              <a:defRPr/>
            </a:pPr>
            <a:endParaRPr lang="en-US" altLang="zh-HK" sz="2800" b="1" dirty="0">
              <a:latin typeface="+mn-lt"/>
            </a:endParaRPr>
          </a:p>
          <a:p>
            <a:pPr marL="398463" indent="-398463" eaLnBrk="1" hangingPunct="1">
              <a:lnSpc>
                <a:spcPts val="3200"/>
              </a:lnSpc>
              <a:spcBef>
                <a:spcPts val="0"/>
              </a:spcBef>
              <a:spcAft>
                <a:spcPts val="0"/>
              </a:spcAft>
              <a:buFont typeface="Wingdings" pitchFamily="2" charset="2"/>
              <a:buChar char="ü"/>
              <a:defRPr/>
            </a:pPr>
            <a:endParaRPr lang="en-US" altLang="zh-HK" sz="2800" b="1" dirty="0">
              <a:latin typeface="+mn-lt"/>
            </a:endParaRPr>
          </a:p>
          <a:p>
            <a:pPr marL="398463" indent="-398463" eaLnBrk="1" hangingPunct="1">
              <a:lnSpc>
                <a:spcPts val="3200"/>
              </a:lnSpc>
              <a:spcBef>
                <a:spcPts val="0"/>
              </a:spcBef>
              <a:spcAft>
                <a:spcPts val="0"/>
              </a:spcAft>
              <a:buFont typeface="Wingdings" pitchFamily="2" charset="2"/>
              <a:buChar char="ü"/>
              <a:defRPr/>
            </a:pPr>
            <a:endParaRPr lang="en-US" altLang="zh-HK" sz="2800" b="1" dirty="0">
              <a:latin typeface="+mn-lt"/>
            </a:endParaRPr>
          </a:p>
          <a:p>
            <a:pPr marL="398463" indent="-398463" eaLnBrk="1" hangingPunct="1">
              <a:lnSpc>
                <a:spcPts val="3200"/>
              </a:lnSpc>
              <a:spcBef>
                <a:spcPts val="0"/>
              </a:spcBef>
              <a:spcAft>
                <a:spcPts val="0"/>
              </a:spcAft>
              <a:buFont typeface="Wingdings" pitchFamily="2" charset="2"/>
              <a:buChar char="ü"/>
              <a:defRPr/>
            </a:pPr>
            <a:endParaRPr lang="en-US" altLang="zh-HK" sz="2800" b="1" dirty="0">
              <a:latin typeface="+mn-lt"/>
            </a:endParaRPr>
          </a:p>
          <a:p>
            <a:pPr marL="398463" indent="-398463" eaLnBrk="1" hangingPunct="1">
              <a:lnSpc>
                <a:spcPts val="3200"/>
              </a:lnSpc>
              <a:spcBef>
                <a:spcPts val="0"/>
              </a:spcBef>
              <a:spcAft>
                <a:spcPts val="0"/>
              </a:spcAft>
              <a:buFont typeface="Wingdings" pitchFamily="2" charset="2"/>
              <a:buChar char="ü"/>
              <a:defRPr/>
            </a:pPr>
            <a:endParaRPr lang="en-US" altLang="zh-HK" sz="2800" b="1" dirty="0">
              <a:latin typeface="+mn-lt"/>
            </a:endParaRPr>
          </a:p>
          <a:p>
            <a:pPr marL="398463" indent="-398463" eaLnBrk="1" hangingPunct="1">
              <a:lnSpc>
                <a:spcPts val="3200"/>
              </a:lnSpc>
              <a:spcBef>
                <a:spcPts val="0"/>
              </a:spcBef>
              <a:spcAft>
                <a:spcPts val="0"/>
              </a:spcAft>
              <a:buFont typeface="Wingdings" pitchFamily="2" charset="2"/>
              <a:buChar char="ü"/>
              <a:defRPr/>
            </a:pPr>
            <a:endParaRPr lang="en-US" altLang="zh-HK" sz="2800" b="1" dirty="0">
              <a:latin typeface="+mn-lt"/>
            </a:endParaRPr>
          </a:p>
        </p:txBody>
      </p:sp>
      <p:pic>
        <p:nvPicPr>
          <p:cNvPr id="50182" name="Picture 2" descr="http://www.hk-apec.com.hk/images/misc/images/Secretary%20for%20Commerce%20and%20Economic%20Development%2C%20Gregory%20So%20Kam-leung%2C%20GBS%2C%20JP%20at%202015%20APEC%20Ministerial%20Meeting%2C%20Manila%2C%20The%20Philippines%2016-17%20November%2020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133600"/>
            <a:ext cx="5105400"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Rectangle 1"/>
          <p:cNvSpPr>
            <a:spLocks noChangeArrowheads="1"/>
          </p:cNvSpPr>
          <p:nvPr/>
        </p:nvSpPr>
        <p:spPr bwMode="auto">
          <a:xfrm>
            <a:off x="460375" y="5703888"/>
            <a:ext cx="87185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zh-HK"/>
          </a:p>
          <a:p>
            <a:pPr eaLnBrk="1" hangingPunct="1"/>
            <a:r>
              <a:rPr lang="en-US" altLang="zh-HK" sz="1600"/>
              <a:t>Secretary for Commerce and Economic Development, Gregory So Kam-leung, GBS, JP at 2015 APEC Ministerial Meeting, Manila, The Philippines 16-17 November 2015 </a:t>
            </a:r>
            <a:r>
              <a:rPr lang="en-US" altLang="zh-HK" sz="1400"/>
              <a:t>(source: http://www.hk-apec.com.hk)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55600"/>
            <a:ext cx="8178800" cy="1104900"/>
          </a:xfrm>
          <a:prstGeom prst="rect">
            <a:avLst/>
          </a:prstGeom>
          <a:noFill/>
          <a:extLst>
            <a:ext uri="{909E8E84-426E-40DD-AFC4-6F175D3DCCD1}">
              <a14:hiddenFill xmlns:a14="http://schemas.microsoft.com/office/drawing/2010/main">
                <a:solidFill>
                  <a:srgbClr val="FFFFFF"/>
                </a:solidFill>
              </a14:hiddenFill>
            </a:ext>
          </a:extLst>
        </p:spPr>
      </p:pic>
      <p:sp>
        <p:nvSpPr>
          <p:cNvPr id="52226"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61444" name="Rectangle 4"/>
          <p:cNvSpPr>
            <a:spLocks noChangeArrowheads="1"/>
          </p:cNvSpPr>
          <p:nvPr/>
        </p:nvSpPr>
        <p:spPr bwMode="auto">
          <a:xfrm>
            <a:off x="460375" y="1666875"/>
            <a:ext cx="8229600" cy="4849813"/>
          </a:xfrm>
          <a:prstGeom prst="rect">
            <a:avLst/>
          </a:prstGeom>
          <a:solidFill>
            <a:schemeClr val="accent2">
              <a:lumMod val="20000"/>
              <a:lumOff val="80000"/>
            </a:schemeClr>
          </a:solidFill>
          <a:ln>
            <a:noFill/>
          </a:ln>
          <a:effectLst/>
        </p:spPr>
        <p:txBody>
          <a:bodyPr/>
          <a:lstStyle/>
          <a:p>
            <a:pPr eaLnBrk="1" fontAlgn="auto" hangingPunct="1">
              <a:spcBef>
                <a:spcPts val="0"/>
              </a:spcBef>
              <a:spcAft>
                <a:spcPts val="0"/>
              </a:spcAft>
              <a:defRPr/>
            </a:pPr>
            <a:r>
              <a:rPr lang="en-US" altLang="zh-HK" sz="2800" b="1" dirty="0">
                <a:solidFill>
                  <a:srgbClr val="990033"/>
                </a:solidFill>
                <a:latin typeface="+mj-lt"/>
              </a:rPr>
              <a:t>International Monetary Fund (IMF)</a:t>
            </a:r>
          </a:p>
          <a:p>
            <a:pPr eaLnBrk="1" fontAlgn="auto" hangingPunct="1">
              <a:spcBef>
                <a:spcPts val="0"/>
              </a:spcBef>
              <a:spcAft>
                <a:spcPts val="0"/>
              </a:spcAft>
              <a:defRPr/>
            </a:pPr>
            <a:endParaRPr lang="en-US" altLang="zh-HK" sz="2800" b="1" dirty="0">
              <a:solidFill>
                <a:srgbClr val="990033"/>
              </a:solidFill>
              <a:latin typeface="+mj-lt"/>
            </a:endParaRPr>
          </a:p>
          <a:p>
            <a:pPr eaLnBrk="1" fontAlgn="auto" hangingPunct="1">
              <a:spcBef>
                <a:spcPts val="0"/>
              </a:spcBef>
              <a:spcAft>
                <a:spcPts val="0"/>
              </a:spcAft>
              <a:defRPr/>
            </a:pPr>
            <a:r>
              <a:rPr lang="en-US" altLang="zh-HK" sz="2800" b="1" i="1" dirty="0">
                <a:solidFill>
                  <a:schemeClr val="accent2">
                    <a:lumMod val="75000"/>
                  </a:schemeClr>
                </a:solidFill>
                <a:latin typeface="+mj-lt"/>
              </a:rPr>
              <a:t>Functions: </a:t>
            </a:r>
          </a:p>
          <a:p>
            <a:pPr marL="457200" indent="-457200" eaLnBrk="1" fontAlgn="auto" hangingPunct="1">
              <a:spcBef>
                <a:spcPts val="0"/>
              </a:spcBef>
              <a:spcAft>
                <a:spcPts val="0"/>
              </a:spcAft>
              <a:buFont typeface="Wingdings" pitchFamily="2" charset="2"/>
              <a:buChar char="ü"/>
              <a:defRPr/>
            </a:pPr>
            <a:r>
              <a:rPr lang="en-US" altLang="zh-HK" sz="2800" b="1" dirty="0">
                <a:latin typeface="+mj-lt"/>
              </a:rPr>
              <a:t>foster global monetary cooperation </a:t>
            </a:r>
          </a:p>
          <a:p>
            <a:pPr marL="457200" indent="-457200" eaLnBrk="1" fontAlgn="auto" hangingPunct="1">
              <a:spcBef>
                <a:spcPts val="0"/>
              </a:spcBef>
              <a:spcAft>
                <a:spcPts val="0"/>
              </a:spcAft>
              <a:buFont typeface="Wingdings" pitchFamily="2" charset="2"/>
              <a:buChar char="ü"/>
              <a:defRPr/>
            </a:pPr>
            <a:r>
              <a:rPr lang="en-US" altLang="zh-HK" sz="2800" b="1" dirty="0">
                <a:latin typeface="+mj-lt"/>
              </a:rPr>
              <a:t>monitor global financial developments and secure financial stability</a:t>
            </a:r>
          </a:p>
          <a:p>
            <a:pPr marL="457200" indent="-457200" eaLnBrk="1" fontAlgn="auto" hangingPunct="1">
              <a:spcBef>
                <a:spcPts val="0"/>
              </a:spcBef>
              <a:spcAft>
                <a:spcPts val="0"/>
              </a:spcAft>
              <a:buFont typeface="Wingdings" pitchFamily="2" charset="2"/>
              <a:buChar char="ü"/>
              <a:defRPr/>
            </a:pPr>
            <a:r>
              <a:rPr lang="en-US" altLang="zh-HK" sz="2800" b="1" dirty="0">
                <a:latin typeface="+mj-lt"/>
              </a:rPr>
              <a:t>facilitate international trade, promote high employment and sustainable economic growth</a:t>
            </a:r>
          </a:p>
          <a:p>
            <a:pPr eaLnBrk="1" fontAlgn="auto" hangingPunct="1">
              <a:spcBef>
                <a:spcPts val="0"/>
              </a:spcBef>
              <a:spcAft>
                <a:spcPct val="50000"/>
              </a:spcAft>
              <a:buClr>
                <a:schemeClr val="bg1"/>
              </a:buClr>
              <a:buSzPct val="70000"/>
              <a:defRPr/>
            </a:pPr>
            <a:endParaRPr lang="en-US" altLang="zh-TW" sz="2900" b="1" dirty="0">
              <a:latin typeface="+mn-lt"/>
            </a:endParaRPr>
          </a:p>
          <a:p>
            <a:pPr marL="342900" indent="-342900" eaLnBrk="1" fontAlgn="auto" hangingPunct="1">
              <a:spcBef>
                <a:spcPct val="20000"/>
              </a:spcBef>
              <a:spcAft>
                <a:spcPts val="0"/>
              </a:spcAft>
              <a:buClr>
                <a:schemeClr val="tx2"/>
              </a:buClr>
              <a:buSzPct val="70000"/>
              <a:buFont typeface="Wingdings" pitchFamily="2" charset="2"/>
              <a:buChar char="¡"/>
              <a:defRPr/>
            </a:pPr>
            <a:endParaRPr lang="en-US" altLang="zh-TW" sz="2900" dirty="0">
              <a:latin typeface="+mn-lt"/>
            </a:endParaRPr>
          </a:p>
        </p:txBody>
      </p:sp>
      <p:sp>
        <p:nvSpPr>
          <p:cNvPr id="52228" name="AutoShape 2" descr="IMF"/>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5222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5181600"/>
            <a:ext cx="1295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55600"/>
            <a:ext cx="8178800" cy="1104900"/>
          </a:xfrm>
          <a:prstGeom prst="rect">
            <a:avLst/>
          </a:prstGeom>
          <a:noFill/>
          <a:extLst>
            <a:ext uri="{909E8E84-426E-40DD-AFC4-6F175D3DCCD1}">
              <a14:hiddenFill xmlns:a14="http://schemas.microsoft.com/office/drawing/2010/main">
                <a:solidFill>
                  <a:srgbClr val="FFFFFF"/>
                </a:solidFill>
              </a14:hiddenFill>
            </a:ext>
          </a:extLst>
        </p:spPr>
      </p:pic>
      <p:sp>
        <p:nvSpPr>
          <p:cNvPr id="54274"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61444" name="Rectangle 4"/>
          <p:cNvSpPr>
            <a:spLocks noChangeArrowheads="1"/>
          </p:cNvSpPr>
          <p:nvPr/>
        </p:nvSpPr>
        <p:spPr bwMode="auto">
          <a:xfrm>
            <a:off x="484188" y="1682750"/>
            <a:ext cx="8229600" cy="4525963"/>
          </a:xfrm>
          <a:prstGeom prst="rect">
            <a:avLst/>
          </a:prstGeom>
          <a:solidFill>
            <a:schemeClr val="accent2">
              <a:lumMod val="20000"/>
              <a:lumOff val="80000"/>
            </a:schemeClr>
          </a:solidFill>
          <a:ln>
            <a:noFill/>
          </a:ln>
          <a:effectLst/>
        </p:spPr>
        <p:txBody>
          <a:bodyPr/>
          <a:lstStyle/>
          <a:p>
            <a:pPr eaLnBrk="1" fontAlgn="auto" hangingPunct="1">
              <a:spcBef>
                <a:spcPts val="0"/>
              </a:spcBef>
              <a:spcAft>
                <a:spcPts val="0"/>
              </a:spcAft>
              <a:defRPr/>
            </a:pPr>
            <a:r>
              <a:rPr lang="en-US" altLang="zh-HK" sz="2800" b="1" dirty="0">
                <a:solidFill>
                  <a:srgbClr val="990033"/>
                </a:solidFill>
                <a:latin typeface="+mj-lt"/>
              </a:rPr>
              <a:t>International Monetary Fund (IMF)</a:t>
            </a:r>
          </a:p>
          <a:p>
            <a:pPr eaLnBrk="1" fontAlgn="auto" hangingPunct="1">
              <a:spcBef>
                <a:spcPts val="0"/>
              </a:spcBef>
              <a:spcAft>
                <a:spcPts val="0"/>
              </a:spcAft>
              <a:defRPr/>
            </a:pPr>
            <a:endParaRPr lang="en-US" altLang="zh-HK" sz="2800" b="1" dirty="0">
              <a:solidFill>
                <a:srgbClr val="990033"/>
              </a:solidFill>
              <a:latin typeface="+mj-lt"/>
            </a:endParaRPr>
          </a:p>
          <a:p>
            <a:pPr eaLnBrk="1" fontAlgn="auto" hangingPunct="1">
              <a:spcBef>
                <a:spcPts val="0"/>
              </a:spcBef>
              <a:spcAft>
                <a:spcPts val="0"/>
              </a:spcAft>
              <a:defRPr/>
            </a:pPr>
            <a:r>
              <a:rPr lang="en-US" altLang="zh-HK" sz="2800" b="1" i="1" dirty="0">
                <a:solidFill>
                  <a:schemeClr val="accent2">
                    <a:lumMod val="75000"/>
                  </a:schemeClr>
                </a:solidFill>
                <a:latin typeface="+mj-lt"/>
              </a:rPr>
              <a:t>Functions: </a:t>
            </a:r>
          </a:p>
          <a:p>
            <a:pPr marL="457200" indent="-457200" eaLnBrk="1" fontAlgn="auto" hangingPunct="1">
              <a:spcBef>
                <a:spcPts val="0"/>
              </a:spcBef>
              <a:spcAft>
                <a:spcPts val="0"/>
              </a:spcAft>
              <a:buFont typeface="Wingdings" pitchFamily="2" charset="2"/>
              <a:buChar char="ü"/>
              <a:defRPr/>
            </a:pPr>
            <a:r>
              <a:rPr lang="en-US" altLang="zh-HK" sz="2800" b="1" dirty="0">
                <a:latin typeface="+mj-lt"/>
              </a:rPr>
              <a:t>provide technical advice and training </a:t>
            </a:r>
          </a:p>
          <a:p>
            <a:pPr marL="457200" indent="-457200" eaLnBrk="1" fontAlgn="auto" hangingPunct="1">
              <a:spcBef>
                <a:spcPts val="0"/>
              </a:spcBef>
              <a:spcAft>
                <a:spcPts val="0"/>
              </a:spcAft>
              <a:buFont typeface="Wingdings" pitchFamily="2" charset="2"/>
              <a:buChar char="ü"/>
              <a:defRPr/>
            </a:pPr>
            <a:r>
              <a:rPr lang="en-US" altLang="zh-HK" sz="2800" b="1" dirty="0">
                <a:latin typeface="+mj-lt"/>
              </a:rPr>
              <a:t>provide short-term loans to countries that are unable to meet their financial obligations</a:t>
            </a:r>
          </a:p>
          <a:p>
            <a:pPr marL="457200" indent="-457200" eaLnBrk="1" fontAlgn="auto" hangingPunct="1">
              <a:spcBef>
                <a:spcPts val="0"/>
              </a:spcBef>
              <a:spcAft>
                <a:spcPts val="0"/>
              </a:spcAft>
              <a:buFont typeface="Wingdings" pitchFamily="2" charset="2"/>
              <a:buChar char="ü"/>
              <a:defRPr/>
            </a:pPr>
            <a:r>
              <a:rPr lang="en-US" altLang="zh-HK" sz="2800" b="1" dirty="0">
                <a:latin typeface="+mj-lt"/>
              </a:rPr>
              <a:t>alleviate poverty in developing economies </a:t>
            </a:r>
            <a:endParaRPr lang="zh-TW" altLang="zh-HK" sz="2800" b="1" dirty="0">
              <a:latin typeface="+mj-lt"/>
            </a:endParaRPr>
          </a:p>
          <a:p>
            <a:pPr marL="342900" indent="-342900" eaLnBrk="1" fontAlgn="auto" hangingPunct="1">
              <a:spcBef>
                <a:spcPts val="0"/>
              </a:spcBef>
              <a:spcAft>
                <a:spcPct val="50000"/>
              </a:spcAft>
              <a:buClr>
                <a:schemeClr val="tx2"/>
              </a:buClr>
              <a:buSzPct val="70000"/>
              <a:buFont typeface="Wingdings" pitchFamily="2" charset="2"/>
              <a:buNone/>
              <a:defRPr/>
            </a:pPr>
            <a:endParaRPr lang="en-US" altLang="zh-TW" sz="2900" b="1" dirty="0">
              <a:latin typeface="+mn-lt"/>
            </a:endParaRPr>
          </a:p>
          <a:p>
            <a:pPr marL="342900" indent="-342900" eaLnBrk="1" fontAlgn="auto" hangingPunct="1">
              <a:spcBef>
                <a:spcPts val="0"/>
              </a:spcBef>
              <a:spcAft>
                <a:spcPct val="50000"/>
              </a:spcAft>
              <a:buClr>
                <a:schemeClr val="bg1"/>
              </a:buClr>
              <a:buSzPct val="70000"/>
              <a:buFont typeface="Wingdings" pitchFamily="2" charset="2"/>
              <a:buBlip>
                <a:blip r:embed="rId4"/>
              </a:buBlip>
              <a:defRPr/>
            </a:pPr>
            <a:endParaRPr lang="en-US" altLang="zh-TW" sz="2900" b="1" dirty="0">
              <a:latin typeface="+mn-lt"/>
            </a:endParaRPr>
          </a:p>
          <a:p>
            <a:pPr marL="342900" indent="-342900" eaLnBrk="1" fontAlgn="auto" hangingPunct="1">
              <a:spcBef>
                <a:spcPct val="20000"/>
              </a:spcBef>
              <a:spcAft>
                <a:spcPts val="0"/>
              </a:spcAft>
              <a:buClr>
                <a:schemeClr val="tx2"/>
              </a:buClr>
              <a:buSzPct val="70000"/>
              <a:buFont typeface="Wingdings" pitchFamily="2" charset="2"/>
              <a:buChar char="¡"/>
              <a:defRPr/>
            </a:pPr>
            <a:endParaRPr lang="en-US" altLang="zh-TW" sz="2900" dirty="0">
              <a:latin typeface="+mn-lt"/>
            </a:endParaRPr>
          </a:p>
        </p:txBody>
      </p:sp>
      <p:sp>
        <p:nvSpPr>
          <p:cNvPr id="54276" name="AutoShape 2" descr="IMF"/>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5427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983163"/>
            <a:ext cx="1293813"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55600"/>
            <a:ext cx="8178800" cy="1104900"/>
          </a:xfrm>
          <a:prstGeom prst="rect">
            <a:avLst/>
          </a:prstGeom>
          <a:noFill/>
          <a:extLst>
            <a:ext uri="{909E8E84-426E-40DD-AFC4-6F175D3DCCD1}">
              <a14:hiddenFill xmlns:a14="http://schemas.microsoft.com/office/drawing/2010/main">
                <a:solidFill>
                  <a:srgbClr val="FFFFFF"/>
                </a:solidFill>
              </a14:hiddenFill>
            </a:ext>
          </a:extLst>
        </p:spPr>
      </p:pic>
      <p:sp>
        <p:nvSpPr>
          <p:cNvPr id="56322"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61444" name="Rectangle 4"/>
          <p:cNvSpPr>
            <a:spLocks noChangeArrowheads="1"/>
          </p:cNvSpPr>
          <p:nvPr/>
        </p:nvSpPr>
        <p:spPr bwMode="auto">
          <a:xfrm>
            <a:off x="684213" y="1700213"/>
            <a:ext cx="8229600" cy="4852987"/>
          </a:xfrm>
          <a:prstGeom prst="rect">
            <a:avLst/>
          </a:prstGeom>
          <a:solidFill>
            <a:schemeClr val="accent2">
              <a:lumMod val="20000"/>
              <a:lumOff val="80000"/>
            </a:schemeClr>
          </a:solidFill>
          <a:ln>
            <a:noFill/>
          </a:ln>
          <a:effectLst/>
        </p:spPr>
        <p:txBody>
          <a:bodyPr/>
          <a:lstStyle/>
          <a:p>
            <a:pPr marL="342900" indent="-342900" eaLnBrk="1" fontAlgn="auto" hangingPunct="1">
              <a:spcBef>
                <a:spcPts val="0"/>
              </a:spcBef>
              <a:spcAft>
                <a:spcPct val="50000"/>
              </a:spcAft>
              <a:buClr>
                <a:schemeClr val="bg1"/>
              </a:buClr>
              <a:buSzPct val="70000"/>
              <a:buFont typeface="Wingdings" pitchFamily="2" charset="2"/>
              <a:buBlip>
                <a:blip r:embed="rId4"/>
              </a:buBlip>
              <a:defRPr/>
            </a:pPr>
            <a:endParaRPr lang="en-US" altLang="zh-TW" sz="2900" b="1" dirty="0">
              <a:latin typeface="+mn-lt"/>
            </a:endParaRPr>
          </a:p>
          <a:p>
            <a:pPr marL="342900" indent="-342900" eaLnBrk="1" fontAlgn="auto" hangingPunct="1">
              <a:spcBef>
                <a:spcPct val="20000"/>
              </a:spcBef>
              <a:spcAft>
                <a:spcPts val="0"/>
              </a:spcAft>
              <a:buClr>
                <a:schemeClr val="tx2"/>
              </a:buClr>
              <a:buSzPct val="70000"/>
              <a:buFont typeface="Wingdings" pitchFamily="2" charset="2"/>
              <a:buChar char="¡"/>
              <a:defRPr/>
            </a:pPr>
            <a:endParaRPr lang="en-US" altLang="zh-TW" sz="2900" dirty="0">
              <a:latin typeface="+mn-lt"/>
            </a:endParaRPr>
          </a:p>
        </p:txBody>
      </p:sp>
      <p:sp>
        <p:nvSpPr>
          <p:cNvPr id="56324" name="AutoShape 2" descr="IMF"/>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pic>
        <p:nvPicPr>
          <p:cNvPr id="56327" name="Picture 2" descr="HKET20160121BA01ATL.jpgIMF年度香港評估報告重點"/>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57400"/>
            <a:ext cx="6443880" cy="314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文字方塊 4"/>
          <p:cNvSpPr txBox="1">
            <a:spLocks noChangeArrowheads="1"/>
          </p:cNvSpPr>
          <p:nvPr/>
        </p:nvSpPr>
        <p:spPr bwMode="auto">
          <a:xfrm>
            <a:off x="5638800" y="5203826"/>
            <a:ext cx="2819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zh-HK" dirty="0"/>
          </a:p>
          <a:p>
            <a:pPr eaLnBrk="1" hangingPunct="1"/>
            <a:r>
              <a:rPr lang="en-US" altLang="zh-HK" i="1" dirty="0"/>
              <a:t>Source: 22 January, 2016, HK Economic Times </a:t>
            </a:r>
            <a:endParaRPr lang="zh-HK" altLang="en-US"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iagram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55600"/>
            <a:ext cx="8178800" cy="1104900"/>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4"/>
              </a:buBlip>
            </a:pPr>
            <a:endParaRPr lang="en-US" altLang="zh-TW" b="1" smtClean="0"/>
          </a:p>
          <a:p>
            <a:endParaRPr lang="en-US" altLang="zh-TW" smtClean="0"/>
          </a:p>
        </p:txBody>
      </p:sp>
      <p:sp>
        <p:nvSpPr>
          <p:cNvPr id="58371"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4"/>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4"/>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4"/>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4" name="矩形 3"/>
          <p:cNvSpPr/>
          <p:nvPr/>
        </p:nvSpPr>
        <p:spPr>
          <a:xfrm>
            <a:off x="620713" y="1595438"/>
            <a:ext cx="7991475" cy="4832350"/>
          </a:xfrm>
          <a:prstGeom prst="rect">
            <a:avLst/>
          </a:prstGeom>
          <a:solidFill>
            <a:schemeClr val="accent2">
              <a:lumMod val="20000"/>
              <a:lumOff val="80000"/>
            </a:schemeClr>
          </a:solidFill>
        </p:spPr>
        <p:txBody>
          <a:bodyPr>
            <a:spAutoFit/>
          </a:bodyPr>
          <a:lstStyle/>
          <a:p>
            <a:pPr eaLnBrk="1" fontAlgn="auto" hangingPunct="1">
              <a:spcBef>
                <a:spcPts val="0"/>
              </a:spcBef>
              <a:spcAft>
                <a:spcPts val="0"/>
              </a:spcAft>
              <a:defRPr/>
            </a:pPr>
            <a:r>
              <a:rPr lang="en-US" altLang="zh-HK" sz="2800" b="1" dirty="0">
                <a:solidFill>
                  <a:schemeClr val="accent2">
                    <a:lumMod val="75000"/>
                  </a:schemeClr>
                </a:solidFill>
                <a:latin typeface="+mn-lt"/>
              </a:rPr>
              <a:t>The Association of Southeast Asian Nations (ASEAN)  </a:t>
            </a:r>
          </a:p>
          <a:p>
            <a:pPr eaLnBrk="1" fontAlgn="auto" hangingPunct="1">
              <a:spcBef>
                <a:spcPts val="0"/>
              </a:spcBef>
              <a:spcAft>
                <a:spcPts val="0"/>
              </a:spcAft>
              <a:defRPr/>
            </a:pPr>
            <a:endParaRPr lang="en-US" altLang="zh-HK" sz="2800" b="1" dirty="0">
              <a:latin typeface="+mn-lt"/>
            </a:endParaRPr>
          </a:p>
          <a:p>
            <a:pPr marL="457200" indent="-457200" eaLnBrk="1" fontAlgn="auto" hangingPunct="1">
              <a:spcBef>
                <a:spcPts val="0"/>
              </a:spcBef>
              <a:spcAft>
                <a:spcPts val="0"/>
              </a:spcAft>
              <a:buFont typeface="Wingdings" pitchFamily="2" charset="2"/>
              <a:buChar char="ü"/>
              <a:defRPr/>
            </a:pPr>
            <a:r>
              <a:rPr lang="en-US" altLang="zh-HK" sz="2800" b="1" dirty="0">
                <a:latin typeface="+mn-lt"/>
              </a:rPr>
              <a:t>to accelerate the economic growth, social progress and cultural development in the region </a:t>
            </a:r>
          </a:p>
          <a:p>
            <a:pPr marL="457200" indent="-457200" eaLnBrk="1" fontAlgn="auto" hangingPunct="1">
              <a:spcBef>
                <a:spcPts val="0"/>
              </a:spcBef>
              <a:spcAft>
                <a:spcPts val="0"/>
              </a:spcAft>
              <a:buFont typeface="Wingdings" pitchFamily="2" charset="2"/>
              <a:buChar char="ü"/>
              <a:defRPr/>
            </a:pPr>
            <a:r>
              <a:rPr lang="en-US" altLang="zh-HK" sz="2800" b="1" dirty="0">
                <a:latin typeface="+mn-lt"/>
              </a:rPr>
              <a:t>to strengthen the foundation for a prosperous and peaceful community of Southeast Asian Nations</a:t>
            </a:r>
          </a:p>
          <a:p>
            <a:pPr marL="457200" indent="-457200" eaLnBrk="1" fontAlgn="auto" hangingPunct="1">
              <a:spcBef>
                <a:spcPts val="0"/>
              </a:spcBef>
              <a:spcAft>
                <a:spcPts val="0"/>
              </a:spcAft>
              <a:buFont typeface="Wingdings" pitchFamily="2" charset="2"/>
              <a:buChar char="ü"/>
              <a:defRPr/>
            </a:pPr>
            <a:r>
              <a:rPr lang="en-US" altLang="zh-HK" sz="2800" b="1" dirty="0">
                <a:latin typeface="+mn-lt"/>
              </a:rPr>
              <a:t>promote active collaboration and mutual assistance for raising of the living standards of their peoples</a:t>
            </a:r>
          </a:p>
          <a:p>
            <a:pPr marL="457200" indent="-457200" eaLnBrk="1" fontAlgn="auto" hangingPunct="1">
              <a:spcBef>
                <a:spcPts val="0"/>
              </a:spcBef>
              <a:spcAft>
                <a:spcPts val="0"/>
              </a:spcAft>
              <a:buFont typeface="Wingdings" pitchFamily="2" charset="2"/>
              <a:buChar char="ü"/>
              <a:defRPr/>
            </a:pPr>
            <a:endParaRPr lang="en-US" altLang="zh-HK" sz="2800" b="1" dirty="0">
              <a:latin typeface="+mn-lt"/>
            </a:endParaRPr>
          </a:p>
        </p:txBody>
      </p:sp>
      <p:pic>
        <p:nvPicPr>
          <p:cNvPr id="5837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75" y="5481638"/>
            <a:ext cx="23145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533400" y="381000"/>
          <a:ext cx="8139112"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0418" name="Rectangle 3"/>
          <p:cNvSpPr>
            <a:spLocks noGrp="1" noChangeArrowheads="1"/>
          </p:cNvSpPr>
          <p:nvPr>
            <p:ph type="body" idx="1"/>
          </p:nvPr>
        </p:nvSpPr>
        <p:spPr>
          <a:xfrm>
            <a:off x="560388" y="1600200"/>
            <a:ext cx="8126412" cy="4525963"/>
          </a:xfrm>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8"/>
              </a:buBlip>
            </a:pPr>
            <a:endParaRPr lang="en-US" altLang="zh-TW" b="1" smtClean="0"/>
          </a:p>
          <a:p>
            <a:endParaRPr lang="en-US" altLang="zh-TW" smtClean="0"/>
          </a:p>
        </p:txBody>
      </p:sp>
      <p:sp>
        <p:nvSpPr>
          <p:cNvPr id="60419" name="Rectangle 4"/>
          <p:cNvSpPr>
            <a:spLocks noChangeArrowheads="1"/>
          </p:cNvSpPr>
          <p:nvPr/>
        </p:nvSpPr>
        <p:spPr bwMode="auto">
          <a:xfrm>
            <a:off x="560388" y="149066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8"/>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8"/>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8"/>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8"/>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60420" name="AutoShape 2" descr="APEC"/>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zh-HK" altLang="en-US"/>
          </a:p>
        </p:txBody>
      </p:sp>
      <p:sp>
        <p:nvSpPr>
          <p:cNvPr id="2" name="Flowchart: Document 1"/>
          <p:cNvSpPr/>
          <p:nvPr/>
        </p:nvSpPr>
        <p:spPr>
          <a:xfrm>
            <a:off x="560388" y="1490663"/>
            <a:ext cx="6526212" cy="5138737"/>
          </a:xfrm>
          <a:prstGeom prst="flowChart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08000" eaLnBrk="1" hangingPunct="1">
              <a:spcBef>
                <a:spcPts val="1200"/>
              </a:spcBef>
              <a:spcAft>
                <a:spcPts val="0"/>
              </a:spcAft>
              <a:defRPr/>
            </a:pPr>
            <a:r>
              <a:rPr lang="en-US" altLang="zh-TW" sz="2400" b="1" dirty="0">
                <a:solidFill>
                  <a:srgbClr val="990033"/>
                </a:solidFill>
              </a:rPr>
              <a:t>T</a:t>
            </a:r>
            <a:r>
              <a:rPr lang="en-US" altLang="zh-HK" sz="2400" b="1" dirty="0">
                <a:solidFill>
                  <a:schemeClr val="accent2">
                    <a:lumMod val="75000"/>
                  </a:schemeClr>
                </a:solidFill>
              </a:rPr>
              <a:t>he Association of Southeast Asian Nations (ASEAN)  </a:t>
            </a:r>
          </a:p>
          <a:p>
            <a:pPr eaLnBrk="1" fontAlgn="auto" hangingPunct="1">
              <a:lnSpc>
                <a:spcPts val="2400"/>
              </a:lnSpc>
              <a:spcBef>
                <a:spcPts val="0"/>
              </a:spcBef>
              <a:spcAft>
                <a:spcPts val="0"/>
              </a:spcAft>
              <a:defRPr/>
            </a:pPr>
            <a:endParaRPr lang="en-US" altLang="zh-TW" b="1" dirty="0"/>
          </a:p>
          <a:p>
            <a:pPr marL="95250" eaLnBrk="1" fontAlgn="auto" hangingPunct="1">
              <a:lnSpc>
                <a:spcPts val="2400"/>
              </a:lnSpc>
              <a:spcBef>
                <a:spcPts val="0"/>
              </a:spcBef>
              <a:spcAft>
                <a:spcPts val="0"/>
              </a:spcAft>
              <a:defRPr/>
            </a:pPr>
            <a:r>
              <a:rPr lang="zh-TW" altLang="en-US" b="1" dirty="0">
                <a:solidFill>
                  <a:schemeClr val="tx1">
                    <a:lumMod val="85000"/>
                    <a:lumOff val="15000"/>
                  </a:schemeClr>
                </a:solidFill>
              </a:rPr>
              <a:t>東盟基建需求盛 港融資機遇大</a:t>
            </a:r>
          </a:p>
          <a:p>
            <a:pPr marL="95250" eaLnBrk="1" fontAlgn="auto" hangingPunct="1">
              <a:lnSpc>
                <a:spcPts val="2400"/>
              </a:lnSpc>
              <a:spcBef>
                <a:spcPts val="0"/>
              </a:spcBef>
              <a:spcAft>
                <a:spcPts val="0"/>
              </a:spcAft>
              <a:defRPr/>
            </a:pPr>
            <a:r>
              <a:rPr lang="zh-TW" altLang="en-US" dirty="0">
                <a:solidFill>
                  <a:schemeClr val="tx1">
                    <a:lumMod val="85000"/>
                    <a:lumOff val="15000"/>
                  </a:schemeClr>
                </a:solidFill>
              </a:rPr>
              <a:t>共有</a:t>
            </a:r>
            <a:r>
              <a:rPr lang="en-US" altLang="zh-TW" dirty="0">
                <a:solidFill>
                  <a:schemeClr val="tx1">
                    <a:lumMod val="85000"/>
                    <a:lumOff val="15000"/>
                  </a:schemeClr>
                </a:solidFill>
              </a:rPr>
              <a:t>6.25</a:t>
            </a:r>
            <a:r>
              <a:rPr lang="zh-TW" altLang="en-US" dirty="0">
                <a:solidFill>
                  <a:schemeClr val="tx1">
                    <a:lumMod val="85000"/>
                    <a:lumOff val="15000"/>
                  </a:schemeClr>
                </a:solidFill>
              </a:rPr>
              <a:t>億人口的東盟</a:t>
            </a:r>
            <a:r>
              <a:rPr lang="en-US" altLang="zh-TW" dirty="0">
                <a:solidFill>
                  <a:schemeClr val="tx1">
                    <a:lumMod val="85000"/>
                    <a:lumOff val="15000"/>
                  </a:schemeClr>
                </a:solidFill>
              </a:rPr>
              <a:t>10</a:t>
            </a:r>
            <a:r>
              <a:rPr lang="zh-TW" altLang="en-US" dirty="0">
                <a:solidFill>
                  <a:schemeClr val="tx1">
                    <a:lumMod val="85000"/>
                    <a:lumOff val="15000"/>
                  </a:schemeClr>
                </a:solidFill>
              </a:rPr>
              <a:t>國區域在</a:t>
            </a:r>
            <a:r>
              <a:rPr lang="en-US" altLang="zh-TW" dirty="0">
                <a:solidFill>
                  <a:schemeClr val="tx1">
                    <a:lumMod val="85000"/>
                    <a:lumOff val="15000"/>
                  </a:schemeClr>
                </a:solidFill>
              </a:rPr>
              <a:t>2015</a:t>
            </a:r>
            <a:r>
              <a:rPr lang="zh-TW" altLang="en-US" dirty="0">
                <a:solidFill>
                  <a:schemeClr val="tx1">
                    <a:lumMod val="85000"/>
                    <a:lumOff val="15000"/>
                  </a:schemeClr>
                </a:solidFill>
              </a:rPr>
              <a:t>年的最後一天正式成立東盟共同體，</a:t>
            </a:r>
            <a:r>
              <a:rPr lang="en-US" altLang="zh-TW" dirty="0">
                <a:solidFill>
                  <a:schemeClr val="tx1">
                    <a:lumMod val="85000"/>
                    <a:lumOff val="15000"/>
                  </a:schemeClr>
                </a:solidFill>
              </a:rPr>
              <a:t>…… </a:t>
            </a:r>
            <a:r>
              <a:rPr lang="zh-TW" altLang="en-US" dirty="0">
                <a:solidFill>
                  <a:schemeClr val="tx1">
                    <a:lumMod val="85000"/>
                    <a:lumOff val="15000"/>
                  </a:schemeClr>
                </a:solidFill>
              </a:rPr>
              <a:t>東盟經濟共同體謀求在</a:t>
            </a:r>
            <a:r>
              <a:rPr lang="en-US" altLang="zh-TW" dirty="0">
                <a:solidFill>
                  <a:schemeClr val="tx1">
                    <a:lumMod val="85000"/>
                    <a:lumOff val="15000"/>
                  </a:schemeClr>
                </a:solidFill>
              </a:rPr>
              <a:t>2025</a:t>
            </a:r>
            <a:r>
              <a:rPr lang="zh-TW" altLang="en-US" dirty="0">
                <a:solidFill>
                  <a:schemeClr val="tx1">
                    <a:lumMod val="85000"/>
                    <a:lumOff val="15000"/>
                  </a:schemeClr>
                </a:solidFill>
              </a:rPr>
              <a:t>年時已高度融合，同時增加行業間的合作，融入環球經濟。</a:t>
            </a:r>
            <a:endParaRPr lang="en-US" altLang="zh-TW" dirty="0">
              <a:solidFill>
                <a:schemeClr val="tx1">
                  <a:lumMod val="85000"/>
                  <a:lumOff val="15000"/>
                </a:schemeClr>
              </a:solidFill>
            </a:endParaRPr>
          </a:p>
          <a:p>
            <a:pPr marL="95250" eaLnBrk="1" fontAlgn="auto" hangingPunct="1">
              <a:spcBef>
                <a:spcPts val="0"/>
              </a:spcBef>
              <a:spcAft>
                <a:spcPts val="0"/>
              </a:spcAft>
              <a:defRPr/>
            </a:pPr>
            <a:endParaRPr lang="zh-TW" altLang="en-US" dirty="0"/>
          </a:p>
          <a:p>
            <a:pPr marL="95250" eaLnBrk="1" fontAlgn="auto" hangingPunct="1">
              <a:spcBef>
                <a:spcPts val="0"/>
              </a:spcBef>
              <a:spcAft>
                <a:spcPts val="0"/>
              </a:spcAft>
              <a:defRPr/>
            </a:pPr>
            <a:r>
              <a:rPr lang="zh-TW" altLang="en-US" b="1" dirty="0">
                <a:solidFill>
                  <a:schemeClr val="tx1">
                    <a:lumMod val="85000"/>
                    <a:lumOff val="15000"/>
                  </a:schemeClr>
                </a:solidFill>
              </a:rPr>
              <a:t>港出口東盟升 逆市增長源頭</a:t>
            </a:r>
            <a:endParaRPr lang="zh-TW" altLang="en-US" dirty="0">
              <a:solidFill>
                <a:schemeClr val="tx1">
                  <a:lumMod val="85000"/>
                  <a:lumOff val="15000"/>
                </a:schemeClr>
              </a:solidFill>
            </a:endParaRPr>
          </a:p>
          <a:p>
            <a:pPr marL="95250" eaLnBrk="1" fontAlgn="auto" hangingPunct="1">
              <a:spcBef>
                <a:spcPts val="0"/>
              </a:spcBef>
              <a:spcAft>
                <a:spcPts val="0"/>
              </a:spcAft>
              <a:defRPr/>
            </a:pPr>
            <a:r>
              <a:rPr lang="zh-TW" altLang="en-US" dirty="0">
                <a:solidFill>
                  <a:schemeClr val="tx1">
                    <a:lumMod val="85000"/>
                    <a:lumOff val="15000"/>
                  </a:schemeClr>
                </a:solidFill>
              </a:rPr>
              <a:t>要達到以上目標，關鍵之一是完善東盟各國有助於人貨往來的相關基建 </a:t>
            </a:r>
            <a:r>
              <a:rPr lang="en-US" altLang="zh-TW" dirty="0">
                <a:solidFill>
                  <a:schemeClr val="tx1">
                    <a:lumMod val="85000"/>
                    <a:lumOff val="15000"/>
                  </a:schemeClr>
                </a:solidFill>
              </a:rPr>
              <a:t>.…. </a:t>
            </a:r>
            <a:r>
              <a:rPr lang="zh-TW" altLang="en-US" dirty="0">
                <a:solidFill>
                  <a:schemeClr val="tx1">
                    <a:lumMod val="85000"/>
                    <a:lumOff val="15000"/>
                  </a:schemeClr>
                </a:solidFill>
              </a:rPr>
              <a:t>成為亞洲「和平的橋樑」。其實</a:t>
            </a:r>
            <a:r>
              <a:rPr lang="zh-TW" altLang="en-US" b="1" i="1" dirty="0">
                <a:solidFill>
                  <a:srgbClr val="FF0000"/>
                </a:solidFill>
              </a:rPr>
              <a:t>東盟基建的情況，不止是東盟的事，也與香港息息相關</a:t>
            </a:r>
            <a:r>
              <a:rPr lang="zh-TW" altLang="en-US" dirty="0">
                <a:solidFill>
                  <a:schemeClr val="tx1">
                    <a:lumMod val="85000"/>
                    <a:lumOff val="15000"/>
                  </a:schemeClr>
                </a:solidFill>
              </a:rPr>
              <a:t>。從貿易出發，香港與東盟現正談判自由貿易協定，去年</a:t>
            </a:r>
            <a:r>
              <a:rPr lang="en-US" altLang="zh-TW" dirty="0">
                <a:solidFill>
                  <a:schemeClr val="tx1">
                    <a:lumMod val="85000"/>
                    <a:lumOff val="15000"/>
                  </a:schemeClr>
                </a:solidFill>
              </a:rPr>
              <a:t>12</a:t>
            </a:r>
            <a:r>
              <a:rPr lang="zh-TW" altLang="en-US" dirty="0">
                <a:solidFill>
                  <a:schemeClr val="tx1">
                    <a:lumMod val="85000"/>
                    <a:lumOff val="15000"/>
                  </a:schemeClr>
                </a:solidFill>
              </a:rPr>
              <a:t>月便完成了新一輪會議，而行政長官梁振英去年預計在今年內可以達成協議。</a:t>
            </a:r>
          </a:p>
        </p:txBody>
      </p:sp>
      <p:sp>
        <p:nvSpPr>
          <p:cNvPr id="60422" name="TextBox 5"/>
          <p:cNvSpPr txBox="1">
            <a:spLocks noChangeArrowheads="1"/>
          </p:cNvSpPr>
          <p:nvPr/>
        </p:nvSpPr>
        <p:spPr bwMode="auto">
          <a:xfrm>
            <a:off x="623888" y="5754688"/>
            <a:ext cx="320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1400"/>
              <a:t>Source: Extract from HK Economic Times, 23 January, 2016</a:t>
            </a:r>
          </a:p>
        </p:txBody>
      </p:sp>
      <p:pic>
        <p:nvPicPr>
          <p:cNvPr id="60423" name="Picture 2" descr="https://sp.yimg.com/xj/th?id=OIP.M9fa5eed439418df8ddc9020081a5cee7H0&amp;pid=15.1&amp;P=0&amp;w=195&amp;h=18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58025" y="2514600"/>
            <a:ext cx="18573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s://sp.yimg.com/xj/th?id=OIP.Mb8e3e09f803fa818202d81ce48bc6b1dH0&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475" y="3140075"/>
            <a:ext cx="15240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Diagram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317500"/>
            <a:ext cx="8255000" cy="1371600"/>
          </a:xfrm>
          <a:prstGeom prst="rect">
            <a:avLst/>
          </a:prstGeom>
          <a:noFill/>
          <a:extLst>
            <a:ext uri="{909E8E84-426E-40DD-AFC4-6F175D3DCCD1}">
              <a14:hiddenFill xmlns:a14="http://schemas.microsoft.com/office/drawing/2010/main">
                <a:solidFill>
                  <a:srgbClr val="FFFFFF"/>
                </a:solidFill>
              </a14:hiddenFill>
            </a:ext>
          </a:extLst>
        </p:spPr>
      </p:pic>
      <p:sp>
        <p:nvSpPr>
          <p:cNvPr id="62467"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5"/>
              </a:buBlip>
            </a:pPr>
            <a:endParaRPr lang="en-US" altLang="zh-TW" b="1" smtClean="0"/>
          </a:p>
          <a:p>
            <a:endParaRPr lang="en-US" altLang="zh-TW" smtClean="0"/>
          </a:p>
        </p:txBody>
      </p:sp>
      <p:sp>
        <p:nvSpPr>
          <p:cNvPr id="62468"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5"/>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5"/>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5"/>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5"/>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2" name="TextBox 1"/>
          <p:cNvSpPr txBox="1"/>
          <p:nvPr/>
        </p:nvSpPr>
        <p:spPr>
          <a:xfrm>
            <a:off x="619125" y="1712913"/>
            <a:ext cx="7850188" cy="954087"/>
          </a:xfrm>
          <a:prstGeom prst="rect">
            <a:avLst/>
          </a:prstGeom>
          <a:solidFill>
            <a:schemeClr val="accent2">
              <a:lumMod val="20000"/>
              <a:lumOff val="80000"/>
            </a:schemeClr>
          </a:solid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2800" b="1">
                <a:solidFill>
                  <a:srgbClr val="953735"/>
                </a:solidFill>
              </a:rPr>
              <a:t>What are the primary functions of other international trade organisations?  Find them out!</a:t>
            </a:r>
            <a:endParaRPr lang="en-US" altLang="zh-HK" sz="2800" b="1"/>
          </a:p>
        </p:txBody>
      </p:sp>
      <p:sp>
        <p:nvSpPr>
          <p:cNvPr id="4" name="Cloud 3"/>
          <p:cNvSpPr/>
          <p:nvPr/>
        </p:nvSpPr>
        <p:spPr>
          <a:xfrm>
            <a:off x="6475413" y="4171950"/>
            <a:ext cx="2438400" cy="2433638"/>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4"/>
          <p:cNvSpPr txBox="1"/>
          <p:nvPr/>
        </p:nvSpPr>
        <p:spPr>
          <a:xfrm>
            <a:off x="6742113" y="4725988"/>
            <a:ext cx="1905000" cy="1092200"/>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600"/>
              </a:lnSpc>
            </a:pPr>
            <a:r>
              <a:rPr lang="en-US" altLang="zh-HK" sz="2400" b="1">
                <a:solidFill>
                  <a:srgbClr val="953735"/>
                </a:solidFill>
              </a:rPr>
              <a:t>EU, </a:t>
            </a:r>
          </a:p>
          <a:p>
            <a:pPr eaLnBrk="1" hangingPunct="1">
              <a:lnSpc>
                <a:spcPts val="2600"/>
              </a:lnSpc>
            </a:pPr>
            <a:r>
              <a:rPr lang="en-US" altLang="zh-HK" sz="2400" b="1">
                <a:solidFill>
                  <a:srgbClr val="953735"/>
                </a:solidFill>
              </a:rPr>
              <a:t>World Bank,</a:t>
            </a:r>
          </a:p>
          <a:p>
            <a:pPr eaLnBrk="1" hangingPunct="1">
              <a:lnSpc>
                <a:spcPts val="2600"/>
              </a:lnSpc>
            </a:pPr>
            <a:r>
              <a:rPr lang="en-US" altLang="zh-HK" sz="2400" b="1">
                <a:solidFill>
                  <a:srgbClr val="953735"/>
                </a:solidFill>
              </a:rPr>
              <a:t>OECD ……</a:t>
            </a:r>
          </a:p>
        </p:txBody>
      </p:sp>
      <p:pic>
        <p:nvPicPr>
          <p:cNvPr id="62472" name="Picture 2" descr="https://sp.yimg.com/xj/th?id=OIP.Mc8739af167083e08e092ad6f9fccaaa7H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925" y="3151188"/>
            <a:ext cx="1828800"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8" descr="https://sp.yimg.com/xj/th?id=OIP.Mf3a7278b6d27cb53af2291b3ad27fdc2H0&amp;pid=15.1&amp;P=0&amp;w=539&amp;h=1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500" y="5154613"/>
            <a:ext cx="2555875"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12" descr="https://sp.yimg.com/xj/th?id=OIP.M5077ea9feb198eda69c341a50d438adeH0&amp;pid=15.1&amp;P=0&amp;w=340&amp;h=1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2667000"/>
            <a:ext cx="3238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noChangeArrowheads="1"/>
          </p:cNvSpPr>
          <p:nvPr>
            <p:ph type="title"/>
          </p:nvPr>
        </p:nvSpPr>
        <p:spPr/>
        <p:txBody>
          <a:bodyPr/>
          <a:lstStyle/>
          <a:p>
            <a:endParaRPr lang="en-US" altLang="zh-HK" smtClean="0"/>
          </a:p>
        </p:txBody>
      </p:sp>
      <p:pic>
        <p:nvPicPr>
          <p:cNvPr id="4" name="Content Placeholder 3"/>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4500" y="1587500"/>
            <a:ext cx="8242300" cy="45339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3"/>
              </a:buBlip>
            </a:pPr>
            <a:endParaRPr lang="en-US" altLang="zh-TW" b="1" smtClean="0"/>
          </a:p>
          <a:p>
            <a:endParaRPr lang="en-US" altLang="zh-TW" smtClean="0"/>
          </a:p>
        </p:txBody>
      </p:sp>
      <p:sp>
        <p:nvSpPr>
          <p:cNvPr id="7170"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3"/>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3"/>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7171" name="Picture 2" descr="https://sp.yimg.com/xj/th?id=OIP.M1f6f90a2add10b17c7a40a29e83f627cH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4938" y="3787775"/>
            <a:ext cx="265906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descr="https://sp.yimg.com/xj/th?id=OIP.M98c580bc8395d6e65edf491cf547a404H0&amp;pid=15.1&amp;P=0&amp;w=300&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563" y="4843463"/>
            <a:ext cx="2376487"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https://sp.yimg.com/xj/th?id=OIP.Mc90687d7ea9d2f2b8a1e6d3ea7bcd798o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995488"/>
            <a:ext cx="28575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3"/>
          <p:cNvSpPr/>
          <p:nvPr/>
        </p:nvSpPr>
        <p:spPr>
          <a:xfrm>
            <a:off x="3390900" y="1700213"/>
            <a:ext cx="3390900" cy="2819400"/>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extBox 9"/>
          <p:cNvSpPr txBox="1"/>
          <p:nvPr/>
        </p:nvSpPr>
        <p:spPr>
          <a:xfrm>
            <a:off x="3970338" y="2147888"/>
            <a:ext cx="2513012" cy="1570037"/>
          </a:xfrm>
          <a:prstGeom prst="rect">
            <a:avLst/>
          </a:prstGeom>
          <a:noFill/>
        </p:spPr>
        <p:txBody>
          <a:bodyPr>
            <a:spAutoFit/>
          </a:bodyPr>
          <a:lstStyle/>
          <a:p>
            <a:pPr eaLnBrk="1" fontAlgn="auto" hangingPunct="1">
              <a:spcBef>
                <a:spcPts val="0"/>
              </a:spcBef>
              <a:spcAft>
                <a:spcPts val="0"/>
              </a:spcAft>
              <a:defRPr/>
            </a:pPr>
            <a:r>
              <a:rPr lang="en-US" sz="2400" b="1" dirty="0">
                <a:solidFill>
                  <a:schemeClr val="tx1">
                    <a:lumMod val="75000"/>
                    <a:lumOff val="25000"/>
                  </a:schemeClr>
                </a:solidFill>
                <a:latin typeface="+mn-lt"/>
              </a:rPr>
              <a:t>Form groups to respond to the questions and case illustrations</a:t>
            </a:r>
          </a:p>
        </p:txBody>
      </p:sp>
      <p:pic>
        <p:nvPicPr>
          <p:cNvPr id="7176" name="Picture 2" descr="https://sp.yimg.com/xj/th?id=OIP.Me0c3b0591b671d3d43150b122d45f1dfH0&amp;pid=15.1&amp;P=0&amp;w=288&amp;h=1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9550" y="4843463"/>
            <a:ext cx="21336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Diagram 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900" y="203200"/>
            <a:ext cx="8559800" cy="133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dirty="0" smtClean="0"/>
          </a:p>
          <a:p>
            <a:pPr>
              <a:spcBef>
                <a:spcPct val="0"/>
              </a:spcBef>
              <a:spcAft>
                <a:spcPct val="50000"/>
              </a:spcAft>
              <a:buClr>
                <a:schemeClr val="bg1"/>
              </a:buClr>
              <a:buFont typeface="Wingdings" panose="05000000000000000000" pitchFamily="2" charset="2"/>
              <a:buBlip>
                <a:blip r:embed="rId3"/>
              </a:buBlip>
            </a:pPr>
            <a:endParaRPr lang="en-US" altLang="zh-TW" b="1" dirty="0" smtClean="0"/>
          </a:p>
          <a:p>
            <a:endParaRPr lang="en-US" altLang="zh-TW" dirty="0" smtClean="0"/>
          </a:p>
        </p:txBody>
      </p:sp>
      <p:sp>
        <p:nvSpPr>
          <p:cNvPr id="9218"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3"/>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3"/>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9219" name="TextBox 3"/>
          <p:cNvSpPr txBox="1">
            <a:spLocks noChangeArrowheads="1"/>
          </p:cNvSpPr>
          <p:nvPr/>
        </p:nvSpPr>
        <p:spPr bwMode="auto">
          <a:xfrm>
            <a:off x="388938" y="2641600"/>
            <a:ext cx="421322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zh-HK" dirty="0"/>
          </a:p>
          <a:p>
            <a:pPr eaLnBrk="1" hangingPunct="1"/>
            <a:endParaRPr lang="en-US" altLang="zh-HK" sz="2000" dirty="0"/>
          </a:p>
          <a:p>
            <a:pPr eaLnBrk="1" hangingPunct="1"/>
            <a:r>
              <a:rPr lang="en-US" altLang="zh-HK" sz="2000" dirty="0"/>
              <a:t>Today, Giordano has successfully executed its multi-market and multi-brand strategy by operating over 2,400 stores in more than 30 countries.</a:t>
            </a:r>
          </a:p>
          <a:p>
            <a:pPr eaLnBrk="1" hangingPunct="1"/>
            <a:endParaRPr lang="en-US" altLang="zh-HK" sz="2000" dirty="0"/>
          </a:p>
          <a:p>
            <a:pPr eaLnBrk="1" hangingPunct="1"/>
            <a:endParaRPr lang="en-US" altLang="zh-HK" dirty="0"/>
          </a:p>
          <a:p>
            <a:pPr eaLnBrk="1" hangingPunct="1"/>
            <a:endParaRPr lang="en-US" altLang="zh-HK" dirty="0"/>
          </a:p>
          <a:p>
            <a:pPr eaLnBrk="1" hangingPunct="1"/>
            <a:endParaRPr lang="en-US" altLang="zh-HK" dirty="0"/>
          </a:p>
          <a:p>
            <a:pPr eaLnBrk="1" hangingPunct="1"/>
            <a:endParaRPr lang="en-US" altLang="zh-HK" dirty="0"/>
          </a:p>
          <a:p>
            <a:pPr eaLnBrk="1" hangingPunct="1"/>
            <a:endParaRPr lang="en-US" altLang="zh-HK" dirty="0"/>
          </a:p>
          <a:p>
            <a:pPr eaLnBrk="1" hangingPunct="1"/>
            <a:endParaRPr lang="en-US" altLang="zh-HK" dirty="0"/>
          </a:p>
          <a:p>
            <a:pPr eaLnBrk="1" hangingPunct="1"/>
            <a:endParaRPr lang="en-US" altLang="zh-HK" dirty="0"/>
          </a:p>
        </p:txBody>
      </p:sp>
      <p:sp>
        <p:nvSpPr>
          <p:cNvPr id="9221" name="TextBox 4"/>
          <p:cNvSpPr txBox="1">
            <a:spLocks noChangeArrowheads="1"/>
          </p:cNvSpPr>
          <p:nvPr/>
        </p:nvSpPr>
        <p:spPr bwMode="auto">
          <a:xfrm>
            <a:off x="684213" y="1447800"/>
            <a:ext cx="7926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zh-HK"/>
          </a:p>
          <a:p>
            <a:pPr eaLnBrk="1" hangingPunct="1"/>
            <a:endParaRPr lang="en-US" altLang="zh-HK"/>
          </a:p>
        </p:txBody>
      </p:sp>
      <p:sp>
        <p:nvSpPr>
          <p:cNvPr id="9222" name="TextBox 5"/>
          <p:cNvSpPr txBox="1">
            <a:spLocks noChangeArrowheads="1"/>
          </p:cNvSpPr>
          <p:nvPr/>
        </p:nvSpPr>
        <p:spPr bwMode="auto">
          <a:xfrm>
            <a:off x="4684713" y="2876550"/>
            <a:ext cx="41148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2000"/>
              <a:t>Watsons is Asia’s leading health and beauty retailer, currently operating over 4,500 stores in 12 Asian and European markets, including China (Mainland China, Hong Kong, Taiwan and Macau), Singapore, Thailand, Malaysia, the Philippines, Korea, Indonesia, Turkey and Ukraine. </a:t>
            </a:r>
          </a:p>
        </p:txBody>
      </p:sp>
      <p:sp>
        <p:nvSpPr>
          <p:cNvPr id="2" name="文字方塊 1"/>
          <p:cNvSpPr txBox="1"/>
          <p:nvPr/>
        </p:nvSpPr>
        <p:spPr>
          <a:xfrm>
            <a:off x="312738" y="1312863"/>
            <a:ext cx="8578850" cy="1647825"/>
          </a:xfrm>
          <a:prstGeom prst="rect">
            <a:avLst/>
          </a:prstGeom>
          <a:noFill/>
        </p:spPr>
        <p:txBody>
          <a:bodyPr>
            <a:spAutoFit/>
          </a:bodyPr>
          <a:lstStyle/>
          <a:p>
            <a:pPr eaLnBrk="1" fontAlgn="auto" hangingPunct="1">
              <a:spcBef>
                <a:spcPts val="0"/>
              </a:spcBef>
              <a:spcAft>
                <a:spcPts val="600"/>
              </a:spcAft>
              <a:defRPr/>
            </a:pPr>
            <a:r>
              <a:rPr lang="en-US" altLang="zh-HK" sz="2400" b="1" dirty="0">
                <a:solidFill>
                  <a:schemeClr val="tx1">
                    <a:lumMod val="75000"/>
                    <a:lumOff val="25000"/>
                  </a:schemeClr>
                </a:solidFill>
                <a:latin typeface="+mn-lt"/>
              </a:rPr>
              <a:t>Can you find these two companies, (1) Giordano and (2) Watsons, in other countries? </a:t>
            </a:r>
          </a:p>
          <a:p>
            <a:pPr eaLnBrk="1" fontAlgn="auto" hangingPunct="1">
              <a:spcBef>
                <a:spcPts val="0"/>
              </a:spcBef>
              <a:spcAft>
                <a:spcPts val="0"/>
              </a:spcAft>
              <a:defRPr/>
            </a:pPr>
            <a:r>
              <a:rPr lang="en-US" altLang="zh-HK" sz="2400" b="1" dirty="0">
                <a:solidFill>
                  <a:schemeClr val="tx1">
                    <a:lumMod val="75000"/>
                    <a:lumOff val="25000"/>
                  </a:schemeClr>
                </a:solidFill>
                <a:latin typeface="+mn-lt"/>
              </a:rPr>
              <a:t>Why are they setting up thousands of stores in different parts of the world?  </a:t>
            </a:r>
            <a:endParaRPr lang="zh-HK" altLang="en-US" sz="2400" b="1" dirty="0">
              <a:solidFill>
                <a:schemeClr val="tx1">
                  <a:lumMod val="75000"/>
                  <a:lumOff val="25000"/>
                </a:schemeClr>
              </a:solidFill>
              <a:latin typeface="+mn-lt"/>
            </a:endParaRPr>
          </a:p>
        </p:txBody>
      </p:sp>
      <p:pic>
        <p:nvPicPr>
          <p:cNvPr id="9224" name="Picture 4" descr="http://www.giordano.com/Images/LargeLogo/GI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736306"/>
            <a:ext cx="2209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群組 2"/>
          <p:cNvGrpSpPr/>
          <p:nvPr/>
        </p:nvGrpSpPr>
        <p:grpSpPr>
          <a:xfrm>
            <a:off x="1516251" y="4951412"/>
            <a:ext cx="2960499" cy="1274763"/>
            <a:chOff x="2053099" y="5171990"/>
            <a:chExt cx="2960499" cy="1274763"/>
          </a:xfrm>
        </p:grpSpPr>
        <p:sp>
          <p:nvSpPr>
            <p:cNvPr id="7" name="Cloud 6"/>
            <p:cNvSpPr/>
            <p:nvPr/>
          </p:nvSpPr>
          <p:spPr>
            <a:xfrm>
              <a:off x="2053099" y="5477160"/>
              <a:ext cx="2058987" cy="962025"/>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extBox 7"/>
            <p:cNvSpPr txBox="1"/>
            <p:nvPr/>
          </p:nvSpPr>
          <p:spPr>
            <a:xfrm>
              <a:off x="2311673" y="5594265"/>
              <a:ext cx="1874837" cy="646113"/>
            </a:xfrm>
            <a:prstGeom prst="rect">
              <a:avLst/>
            </a:prstGeom>
            <a:noFill/>
          </p:spPr>
          <p:txBody>
            <a:bodyPr>
              <a:spAutoFit/>
            </a:bodyPr>
            <a:lstStyle/>
            <a:p>
              <a:pPr eaLnBrk="1" fontAlgn="auto" hangingPunct="1">
                <a:spcBef>
                  <a:spcPts val="0"/>
                </a:spcBef>
                <a:spcAft>
                  <a:spcPts val="0"/>
                </a:spcAft>
                <a:defRPr/>
              </a:pPr>
              <a:r>
                <a:rPr lang="en-US" b="1" dirty="0">
                  <a:solidFill>
                    <a:schemeClr val="bg2">
                      <a:lumMod val="10000"/>
                    </a:schemeClr>
                  </a:solidFill>
                  <a:latin typeface="+mn-lt"/>
                </a:rPr>
                <a:t>Find their global footprints!</a:t>
              </a:r>
            </a:p>
          </p:txBody>
        </p:sp>
        <p:pic>
          <p:nvPicPr>
            <p:cNvPr id="92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53773">
              <a:off x="4116660" y="5171990"/>
              <a:ext cx="409575" cy="75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50986" flipH="1">
              <a:off x="4570685" y="5597440"/>
              <a:ext cx="442913" cy="84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229" name="群組 15"/>
          <p:cNvGrpSpPr>
            <a:grpSpLocks/>
          </p:cNvGrpSpPr>
          <p:nvPr/>
        </p:nvGrpSpPr>
        <p:grpSpPr bwMode="auto">
          <a:xfrm>
            <a:off x="122238" y="230188"/>
            <a:ext cx="9097962" cy="1065212"/>
            <a:chOff x="0" y="0"/>
            <a:chExt cx="8822779" cy="1218009"/>
          </a:xfrm>
        </p:grpSpPr>
        <p:sp>
          <p:nvSpPr>
            <p:cNvPr id="17" name="圓角矩形 16"/>
            <p:cNvSpPr/>
            <p:nvPr/>
          </p:nvSpPr>
          <p:spPr>
            <a:xfrm>
              <a:off x="0" y="0"/>
              <a:ext cx="8654976" cy="1218009"/>
            </a:xfrm>
            <a:prstGeom prst="roundRect">
              <a:avLst/>
            </a:prstGeom>
            <a:solidFill>
              <a:schemeClr val="bg1">
                <a:lumMod val="65000"/>
                <a:alpha val="89804"/>
              </a:schemeClr>
            </a:solidFill>
          </p:spPr>
          <p:style>
            <a:lnRef idx="2">
              <a:schemeClr val="lt1">
                <a:hueOff val="0"/>
                <a:satOff val="0"/>
                <a:lumOff val="0"/>
                <a:alphaOff val="0"/>
              </a:schemeClr>
            </a:lnRef>
            <a:fillRef idx="1">
              <a:scrgbClr r="0" g="0" b="0"/>
            </a:fillRef>
            <a:effectRef idx="0">
              <a:schemeClr val="accent4">
                <a:alpha val="90000"/>
                <a:hueOff val="0"/>
                <a:satOff val="0"/>
                <a:lumOff val="0"/>
                <a:alphaOff val="0"/>
              </a:schemeClr>
            </a:effectRef>
            <a:fontRef idx="minor">
              <a:schemeClr val="lt1"/>
            </a:fontRef>
          </p:style>
        </p:sp>
        <p:sp>
          <p:nvSpPr>
            <p:cNvPr id="18" name="圓角矩形 4"/>
            <p:cNvSpPr/>
            <p:nvPr/>
          </p:nvSpPr>
          <p:spPr>
            <a:xfrm>
              <a:off x="60039" y="59902"/>
              <a:ext cx="8762740" cy="92939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anchor="ctr"/>
            <a:lstStyle>
              <a:lvl1pPr defTabSz="1244600">
                <a:defRPr>
                  <a:solidFill>
                    <a:schemeClr val="tx1"/>
                  </a:solidFill>
                  <a:latin typeface="Calibri" panose="020F0502020204030204" pitchFamily="34" charset="0"/>
                </a:defRPr>
              </a:lvl1pPr>
              <a:lvl2pPr marL="742950" indent="-285750" defTabSz="1244600">
                <a:defRPr>
                  <a:solidFill>
                    <a:schemeClr val="tx1"/>
                  </a:solidFill>
                  <a:latin typeface="Calibri" panose="020F0502020204030204" pitchFamily="34" charset="0"/>
                </a:defRPr>
              </a:lvl2pPr>
              <a:lvl3pPr marL="1143000" indent="-228600" defTabSz="1244600">
                <a:defRPr>
                  <a:solidFill>
                    <a:schemeClr val="tx1"/>
                  </a:solidFill>
                  <a:latin typeface="Calibri" panose="020F0502020204030204" pitchFamily="34" charset="0"/>
                </a:defRPr>
              </a:lvl3pPr>
              <a:lvl4pPr marL="1600200" indent="-228600" defTabSz="1244600">
                <a:defRPr>
                  <a:solidFill>
                    <a:schemeClr val="tx1"/>
                  </a:solidFill>
                  <a:latin typeface="Calibri" panose="020F0502020204030204" pitchFamily="34" charset="0"/>
                </a:defRPr>
              </a:lvl4pPr>
              <a:lvl5pPr marL="2057400" indent="-228600" defTabSz="1244600">
                <a:defRPr>
                  <a:solidFill>
                    <a:schemeClr val="tx1"/>
                  </a:solidFill>
                  <a:latin typeface="Calibri" panose="020F0502020204030204" pitchFamily="34" charset="0"/>
                </a:defRPr>
              </a:lvl5pPr>
              <a:lvl6pPr marL="2514600" indent="-228600" defTabSz="1244600" fontAlgn="base">
                <a:spcBef>
                  <a:spcPct val="0"/>
                </a:spcBef>
                <a:spcAft>
                  <a:spcPct val="0"/>
                </a:spcAft>
                <a:defRPr>
                  <a:solidFill>
                    <a:schemeClr val="tx1"/>
                  </a:solidFill>
                  <a:latin typeface="Calibri" panose="020F0502020204030204" pitchFamily="34" charset="0"/>
                </a:defRPr>
              </a:lvl6pPr>
              <a:lvl7pPr marL="2971800" indent="-228600" defTabSz="1244600" fontAlgn="base">
                <a:spcBef>
                  <a:spcPct val="0"/>
                </a:spcBef>
                <a:spcAft>
                  <a:spcPct val="0"/>
                </a:spcAft>
                <a:defRPr>
                  <a:solidFill>
                    <a:schemeClr val="tx1"/>
                  </a:solidFill>
                  <a:latin typeface="Calibri" panose="020F0502020204030204" pitchFamily="34" charset="0"/>
                </a:defRPr>
              </a:lvl7pPr>
              <a:lvl8pPr marL="3429000" indent="-228600" defTabSz="1244600" fontAlgn="base">
                <a:spcBef>
                  <a:spcPct val="0"/>
                </a:spcBef>
                <a:spcAft>
                  <a:spcPct val="0"/>
                </a:spcAft>
                <a:defRPr>
                  <a:solidFill>
                    <a:schemeClr val="tx1"/>
                  </a:solidFill>
                  <a:latin typeface="Calibri" panose="020F0502020204030204" pitchFamily="34" charset="0"/>
                </a:defRPr>
              </a:lvl8pPr>
              <a:lvl9pPr marL="3886200" indent="-228600" defTabSz="1244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ct val="35000"/>
                </a:spcAft>
              </a:pPr>
              <a:endParaRPr lang="en-US" altLang="zh-HK" sz="2800" b="1">
                <a:solidFill>
                  <a:srgbClr val="FFFFFF"/>
                </a:solidFill>
              </a:endParaRPr>
            </a:p>
            <a:p>
              <a:pPr eaLnBrk="1" hangingPunct="1">
                <a:lnSpc>
                  <a:spcPts val="3500"/>
                </a:lnSpc>
                <a:spcAft>
                  <a:spcPct val="35000"/>
                </a:spcAft>
              </a:pPr>
              <a:r>
                <a:rPr lang="en-US" altLang="zh-HK" sz="2800" b="1">
                  <a:solidFill>
                    <a:srgbClr val="404040"/>
                  </a:solidFill>
                </a:rPr>
                <a:t>Class Activity (9) </a:t>
              </a:r>
              <a:r>
                <a:rPr lang="en-US" altLang="zh-HK" sz="3200" b="1">
                  <a:solidFill>
                    <a:srgbClr val="404040"/>
                  </a:solidFill>
                </a:rPr>
                <a:t>– </a:t>
              </a:r>
              <a:r>
                <a:rPr lang="en-US" altLang="zh-HK" sz="2800" b="1">
                  <a:solidFill>
                    <a:srgbClr val="404040"/>
                  </a:solidFill>
                </a:rPr>
                <a:t>Part I   Positive Impacts of Globalization</a:t>
              </a:r>
              <a:r>
                <a:rPr lang="en-US" altLang="zh-HK" sz="3200" b="1">
                  <a:solidFill>
                    <a:srgbClr val="404040"/>
                  </a:solidFill>
                </a:rPr>
                <a:t/>
              </a:r>
              <a:br>
                <a:rPr lang="en-US" altLang="zh-HK" sz="3200" b="1">
                  <a:solidFill>
                    <a:srgbClr val="404040"/>
                  </a:solidFill>
                </a:rPr>
              </a:br>
              <a:endParaRPr lang="en-US" altLang="zh-HK" sz="3200">
                <a:solidFill>
                  <a:srgbClr val="404040"/>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3"/>
              </a:buBlip>
            </a:pPr>
            <a:endParaRPr lang="en-US" altLang="zh-TW" b="1" smtClean="0"/>
          </a:p>
          <a:p>
            <a:endParaRPr lang="en-US" altLang="zh-TW" smtClean="0"/>
          </a:p>
        </p:txBody>
      </p:sp>
      <p:sp>
        <p:nvSpPr>
          <p:cNvPr id="11266"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3"/>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3"/>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11267" name="文字方塊 1"/>
          <p:cNvSpPr txBox="1">
            <a:spLocks noChangeArrowheads="1"/>
          </p:cNvSpPr>
          <p:nvPr/>
        </p:nvSpPr>
        <p:spPr bwMode="auto">
          <a:xfrm>
            <a:off x="214313" y="1519238"/>
            <a:ext cx="8610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2800" b="1"/>
              <a:t>Why do H&amp;M and Zara employ workers in Bangladesh to make clothing for them?</a:t>
            </a:r>
            <a:endParaRPr lang="zh-HK" altLang="en-US" sz="2800" b="1"/>
          </a:p>
        </p:txBody>
      </p:sp>
      <p:pic>
        <p:nvPicPr>
          <p:cNvPr id="11268" name="Picture 7" descr="https://sp.yimg.com/xj/th?id=OIP.Me61881f6deb696d5e497f0f2bedb9679o0&amp;pid=15.1&amp;P=0&amp;w=223&amp;h=1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6725" y="2473325"/>
            <a:ext cx="2586038"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105150"/>
            <a:ext cx="2857500" cy="174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5" descr="https://sp.yimg.com/xj/th?id=OIP.M10d75c61658bb49adbbddca5ed718690o0&amp;pid=15.1&amp;P=0&amp;w=222&amp;h=1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298950"/>
            <a:ext cx="2741613"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 descr="H&amp;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0288" y="2863850"/>
            <a:ext cx="15398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4" descr="https://sp.yimg.com/xj/th?id=OIP.M0599e52519d02cf61fc419a3e2e03f3ao0&amp;pid=15.1&amp;P=0&amp;w=261&amp;h=18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4792663"/>
            <a:ext cx="24860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3" name="群組 13"/>
          <p:cNvGrpSpPr>
            <a:grpSpLocks/>
          </p:cNvGrpSpPr>
          <p:nvPr/>
        </p:nvGrpSpPr>
        <p:grpSpPr bwMode="auto">
          <a:xfrm>
            <a:off x="122238" y="230188"/>
            <a:ext cx="9097962" cy="1065212"/>
            <a:chOff x="0" y="0"/>
            <a:chExt cx="8822779" cy="1218009"/>
          </a:xfrm>
        </p:grpSpPr>
        <p:sp>
          <p:nvSpPr>
            <p:cNvPr id="15" name="圓角矩形 14"/>
            <p:cNvSpPr/>
            <p:nvPr/>
          </p:nvSpPr>
          <p:spPr>
            <a:xfrm>
              <a:off x="0" y="0"/>
              <a:ext cx="8654976" cy="1218009"/>
            </a:xfrm>
            <a:prstGeom prst="roundRect">
              <a:avLst/>
            </a:prstGeom>
            <a:solidFill>
              <a:schemeClr val="bg1">
                <a:lumMod val="65000"/>
                <a:alpha val="89804"/>
              </a:schemeClr>
            </a:solidFill>
          </p:spPr>
          <p:style>
            <a:lnRef idx="2">
              <a:schemeClr val="lt1">
                <a:hueOff val="0"/>
                <a:satOff val="0"/>
                <a:lumOff val="0"/>
                <a:alphaOff val="0"/>
              </a:schemeClr>
            </a:lnRef>
            <a:fillRef idx="1">
              <a:scrgbClr r="0" g="0" b="0"/>
            </a:fillRef>
            <a:effectRef idx="0">
              <a:schemeClr val="accent4">
                <a:alpha val="90000"/>
                <a:hueOff val="0"/>
                <a:satOff val="0"/>
                <a:lumOff val="0"/>
                <a:alphaOff val="0"/>
              </a:schemeClr>
            </a:effectRef>
            <a:fontRef idx="minor">
              <a:schemeClr val="lt1"/>
            </a:fontRef>
          </p:style>
        </p:sp>
        <p:sp>
          <p:nvSpPr>
            <p:cNvPr id="16" name="圓角矩形 4"/>
            <p:cNvSpPr/>
            <p:nvPr/>
          </p:nvSpPr>
          <p:spPr>
            <a:xfrm>
              <a:off x="60039" y="59902"/>
              <a:ext cx="8762740" cy="92939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anchor="ctr"/>
            <a:lstStyle>
              <a:lvl1pPr defTabSz="1244600">
                <a:defRPr>
                  <a:solidFill>
                    <a:schemeClr val="tx1"/>
                  </a:solidFill>
                  <a:latin typeface="Calibri" panose="020F0502020204030204" pitchFamily="34" charset="0"/>
                </a:defRPr>
              </a:lvl1pPr>
              <a:lvl2pPr marL="742950" indent="-285750" defTabSz="1244600">
                <a:defRPr>
                  <a:solidFill>
                    <a:schemeClr val="tx1"/>
                  </a:solidFill>
                  <a:latin typeface="Calibri" panose="020F0502020204030204" pitchFamily="34" charset="0"/>
                </a:defRPr>
              </a:lvl2pPr>
              <a:lvl3pPr marL="1143000" indent="-228600" defTabSz="1244600">
                <a:defRPr>
                  <a:solidFill>
                    <a:schemeClr val="tx1"/>
                  </a:solidFill>
                  <a:latin typeface="Calibri" panose="020F0502020204030204" pitchFamily="34" charset="0"/>
                </a:defRPr>
              </a:lvl3pPr>
              <a:lvl4pPr marL="1600200" indent="-228600" defTabSz="1244600">
                <a:defRPr>
                  <a:solidFill>
                    <a:schemeClr val="tx1"/>
                  </a:solidFill>
                  <a:latin typeface="Calibri" panose="020F0502020204030204" pitchFamily="34" charset="0"/>
                </a:defRPr>
              </a:lvl4pPr>
              <a:lvl5pPr marL="2057400" indent="-228600" defTabSz="1244600">
                <a:defRPr>
                  <a:solidFill>
                    <a:schemeClr val="tx1"/>
                  </a:solidFill>
                  <a:latin typeface="Calibri" panose="020F0502020204030204" pitchFamily="34" charset="0"/>
                </a:defRPr>
              </a:lvl5pPr>
              <a:lvl6pPr marL="2514600" indent="-228600" defTabSz="1244600" fontAlgn="base">
                <a:spcBef>
                  <a:spcPct val="0"/>
                </a:spcBef>
                <a:spcAft>
                  <a:spcPct val="0"/>
                </a:spcAft>
                <a:defRPr>
                  <a:solidFill>
                    <a:schemeClr val="tx1"/>
                  </a:solidFill>
                  <a:latin typeface="Calibri" panose="020F0502020204030204" pitchFamily="34" charset="0"/>
                </a:defRPr>
              </a:lvl6pPr>
              <a:lvl7pPr marL="2971800" indent="-228600" defTabSz="1244600" fontAlgn="base">
                <a:spcBef>
                  <a:spcPct val="0"/>
                </a:spcBef>
                <a:spcAft>
                  <a:spcPct val="0"/>
                </a:spcAft>
                <a:defRPr>
                  <a:solidFill>
                    <a:schemeClr val="tx1"/>
                  </a:solidFill>
                  <a:latin typeface="Calibri" panose="020F0502020204030204" pitchFamily="34" charset="0"/>
                </a:defRPr>
              </a:lvl7pPr>
              <a:lvl8pPr marL="3429000" indent="-228600" defTabSz="1244600" fontAlgn="base">
                <a:spcBef>
                  <a:spcPct val="0"/>
                </a:spcBef>
                <a:spcAft>
                  <a:spcPct val="0"/>
                </a:spcAft>
                <a:defRPr>
                  <a:solidFill>
                    <a:schemeClr val="tx1"/>
                  </a:solidFill>
                  <a:latin typeface="Calibri" panose="020F0502020204030204" pitchFamily="34" charset="0"/>
                </a:defRPr>
              </a:lvl8pPr>
              <a:lvl9pPr marL="3886200" indent="-228600" defTabSz="1244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ct val="35000"/>
                </a:spcAft>
              </a:pPr>
              <a:endParaRPr lang="en-US" altLang="zh-HK" sz="2800" b="1">
                <a:solidFill>
                  <a:srgbClr val="FFFFFF"/>
                </a:solidFill>
              </a:endParaRPr>
            </a:p>
            <a:p>
              <a:pPr eaLnBrk="1" hangingPunct="1">
                <a:lnSpc>
                  <a:spcPts val="3500"/>
                </a:lnSpc>
                <a:spcAft>
                  <a:spcPct val="35000"/>
                </a:spcAft>
              </a:pPr>
              <a:r>
                <a:rPr lang="en-US" altLang="zh-HK" sz="2800" b="1">
                  <a:solidFill>
                    <a:srgbClr val="404040"/>
                  </a:solidFill>
                </a:rPr>
                <a:t>Class Activity (9) </a:t>
              </a:r>
              <a:r>
                <a:rPr lang="en-US" altLang="zh-HK" sz="3200" b="1">
                  <a:solidFill>
                    <a:srgbClr val="404040"/>
                  </a:solidFill>
                </a:rPr>
                <a:t>– </a:t>
              </a:r>
              <a:r>
                <a:rPr lang="en-US" altLang="zh-HK" sz="2800" b="1">
                  <a:solidFill>
                    <a:srgbClr val="404040"/>
                  </a:solidFill>
                </a:rPr>
                <a:t>Part I   Positive Impacts of Globalization</a:t>
              </a:r>
              <a:r>
                <a:rPr lang="en-US" altLang="zh-HK" sz="3200" b="1">
                  <a:solidFill>
                    <a:srgbClr val="404040"/>
                  </a:solidFill>
                </a:rPr>
                <a:t/>
              </a:r>
              <a:br>
                <a:rPr lang="en-US" altLang="zh-HK" sz="3200" b="1">
                  <a:solidFill>
                    <a:srgbClr val="404040"/>
                  </a:solidFill>
                </a:rPr>
              </a:br>
              <a:endParaRPr lang="en-US" altLang="zh-HK" sz="3200">
                <a:solidFill>
                  <a:srgbClr val="404040"/>
                </a:solidFil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noChangeArrowheads="1"/>
          </p:cNvSpPr>
          <p:nvPr>
            <p:ph type="title"/>
          </p:nvPr>
        </p:nvSpPr>
        <p:spPr/>
        <p:txBody>
          <a:bodyPr/>
          <a:lstStyle/>
          <a:p>
            <a:endParaRPr lang="en-US" altLang="zh-HK" smtClean="0"/>
          </a:p>
        </p:txBody>
      </p:sp>
      <p:sp>
        <p:nvSpPr>
          <p:cNvPr id="13314" name="Content Placeholder 2"/>
          <p:cNvSpPr>
            <a:spLocks noGrp="1" noChangeArrowheads="1"/>
          </p:cNvSpPr>
          <p:nvPr>
            <p:ph idx="1"/>
          </p:nvPr>
        </p:nvSpPr>
        <p:spPr/>
        <p:txBody>
          <a:bodyPr/>
          <a:lstStyle/>
          <a:p>
            <a:endParaRPr lang="en-US" altLang="zh-HK" smtClean="0"/>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950" y="533400"/>
            <a:ext cx="2678113" cy="2522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2" descr="http://about.hm.com/content/dam/hm/about/images/en/Editorial%20images/Sustainability/Commitments/working-conditions-II_4x3.jpg/_jcr_content/renditions/cq5dam.web.415.3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638" y="3803650"/>
            <a:ext cx="221932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H&amp;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334000"/>
            <a:ext cx="1295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橢圓形圖說文字 5"/>
          <p:cNvSpPr/>
          <p:nvPr/>
        </p:nvSpPr>
        <p:spPr>
          <a:xfrm>
            <a:off x="152400" y="192088"/>
            <a:ext cx="6781800" cy="5029200"/>
          </a:xfrm>
          <a:prstGeom prst="wedgeEllipse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ltLang="zh-HK" sz="2000" dirty="0">
              <a:solidFill>
                <a:schemeClr val="tx1"/>
              </a:solidFill>
            </a:endParaRPr>
          </a:p>
          <a:p>
            <a:pPr eaLnBrk="1" fontAlgn="auto" hangingPunct="1">
              <a:spcBef>
                <a:spcPts val="0"/>
              </a:spcBef>
              <a:spcAft>
                <a:spcPts val="0"/>
              </a:spcAft>
              <a:defRPr/>
            </a:pPr>
            <a:endParaRPr lang="en-US" altLang="zh-HK" sz="2000" dirty="0">
              <a:solidFill>
                <a:schemeClr val="tx1"/>
              </a:solidFill>
            </a:endParaRPr>
          </a:p>
          <a:p>
            <a:pPr eaLnBrk="1" fontAlgn="auto" hangingPunct="1">
              <a:spcBef>
                <a:spcPts val="0"/>
              </a:spcBef>
              <a:spcAft>
                <a:spcPts val="0"/>
              </a:spcAft>
              <a:defRPr/>
            </a:pPr>
            <a:endParaRPr lang="en-US" altLang="zh-HK" sz="2000" dirty="0">
              <a:solidFill>
                <a:schemeClr val="tx1"/>
              </a:solidFill>
            </a:endParaRPr>
          </a:p>
        </p:txBody>
      </p:sp>
      <p:sp>
        <p:nvSpPr>
          <p:cNvPr id="13319" name="文字方塊 6"/>
          <p:cNvSpPr txBox="1">
            <a:spLocks noChangeArrowheads="1"/>
          </p:cNvSpPr>
          <p:nvPr/>
        </p:nvSpPr>
        <p:spPr bwMode="auto">
          <a:xfrm>
            <a:off x="750888" y="1219200"/>
            <a:ext cx="56388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00"/>
              </a:lnSpc>
            </a:pPr>
            <a:r>
              <a:rPr lang="en-US" altLang="zh-HK" sz="2500"/>
              <a:t>Many of our products are made in some of the world’s poorest countries ….  the clothing industry creates millions of jobs, so it’s often the first step to greater prosperity for developing countries. Bangladesh is one of our most important production markets. Find out what we are doing to support the country’s development, and improve the lives of people living there. </a:t>
            </a:r>
          </a:p>
        </p:txBody>
      </p:sp>
      <p:pic>
        <p:nvPicPr>
          <p:cNvPr id="13320" name="Picture 9" descr="http://about.hm.com/content/dam/hm/about/images/en/Editorial%20images/Sustainability/Commitments/Fair_Living_Wage_3x4.jpg/_jcr_content/renditions/cq5dam.web.415.3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3300" y="4668838"/>
            <a:ext cx="1831975"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body" idx="1"/>
          </p:nvPr>
        </p:nvSpPr>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3"/>
              </a:buBlip>
            </a:pPr>
            <a:endParaRPr lang="en-US" altLang="zh-TW" b="1" smtClean="0"/>
          </a:p>
          <a:p>
            <a:endParaRPr lang="en-US" altLang="zh-TW" smtClean="0"/>
          </a:p>
        </p:txBody>
      </p:sp>
      <p:sp>
        <p:nvSpPr>
          <p:cNvPr id="15362"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3"/>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3"/>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sp>
        <p:nvSpPr>
          <p:cNvPr id="15363" name="文字方塊 1"/>
          <p:cNvSpPr txBox="1">
            <a:spLocks noChangeArrowheads="1"/>
          </p:cNvSpPr>
          <p:nvPr/>
        </p:nvSpPr>
        <p:spPr bwMode="auto">
          <a:xfrm>
            <a:off x="417513" y="1524000"/>
            <a:ext cx="8878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2800" b="1"/>
              <a:t>What are the impacts of globalization on information and capital flow?  </a:t>
            </a:r>
            <a:endParaRPr lang="zh-HK" altLang="en-US" sz="2800" b="1"/>
          </a:p>
        </p:txBody>
      </p:sp>
      <p:sp>
        <p:nvSpPr>
          <p:cNvPr id="4" name="矩形 3"/>
          <p:cNvSpPr/>
          <p:nvPr/>
        </p:nvSpPr>
        <p:spPr>
          <a:xfrm>
            <a:off x="4237038" y="2286000"/>
            <a:ext cx="4646612" cy="3970338"/>
          </a:xfrm>
          <a:prstGeom prst="rect">
            <a:avLst/>
          </a:prstGeom>
          <a:solidFill>
            <a:schemeClr val="accent2">
              <a:lumMod val="20000"/>
              <a:lumOff val="80000"/>
            </a:schemeClr>
          </a:solidFill>
        </p:spPr>
        <p:txBody>
          <a:bodyPr>
            <a:spAutoFit/>
          </a:bodyPr>
          <a:lstStyle/>
          <a:p>
            <a:pPr marL="342900" indent="-342900" eaLnBrk="1" fontAlgn="auto" hangingPunct="1">
              <a:spcBef>
                <a:spcPts val="0"/>
              </a:spcBef>
              <a:spcAft>
                <a:spcPts val="0"/>
              </a:spcAft>
              <a:buFont typeface="Wingdings" pitchFamily="2" charset="2"/>
              <a:buChar char="ü"/>
              <a:defRPr/>
            </a:pPr>
            <a:r>
              <a:rPr lang="en-GB" altLang="zh-HK" sz="2800" b="1" dirty="0">
                <a:latin typeface="+mn-lt"/>
              </a:rPr>
              <a:t>The internet and mobile technology has allowed greater communication between people in different countries.</a:t>
            </a:r>
          </a:p>
          <a:p>
            <a:pPr marL="342900" indent="-342900" eaLnBrk="1" fontAlgn="auto" hangingPunct="1">
              <a:spcBef>
                <a:spcPts val="0"/>
              </a:spcBef>
              <a:spcAft>
                <a:spcPts val="0"/>
              </a:spcAft>
              <a:buFont typeface="Wingdings" pitchFamily="2" charset="2"/>
              <a:buChar char="ü"/>
              <a:defRPr/>
            </a:pPr>
            <a:endParaRPr lang="en-GB" altLang="zh-HK" sz="2800" b="1" dirty="0">
              <a:latin typeface="+mn-lt"/>
            </a:endParaRPr>
          </a:p>
          <a:p>
            <a:pPr marL="342900" indent="-342900" eaLnBrk="1" fontAlgn="auto" hangingPunct="1">
              <a:spcBef>
                <a:spcPts val="0"/>
              </a:spcBef>
              <a:spcAft>
                <a:spcPts val="0"/>
              </a:spcAft>
              <a:buFont typeface="Wingdings" pitchFamily="2" charset="2"/>
              <a:buChar char="ü"/>
              <a:defRPr/>
            </a:pPr>
            <a:r>
              <a:rPr lang="en-GB" altLang="zh-HK" sz="2800" b="1" dirty="0">
                <a:latin typeface="+mn-lt"/>
              </a:rPr>
              <a:t>International financial institutions also facilitate speedy flow of capital</a:t>
            </a:r>
            <a:r>
              <a:rPr lang="en-GB" altLang="zh-HK" sz="2400" b="1" dirty="0">
                <a:latin typeface="+mn-lt"/>
              </a:rPr>
              <a:t>.</a:t>
            </a:r>
            <a:endParaRPr lang="en-US" altLang="zh-HK" sz="2400" b="1" dirty="0">
              <a:latin typeface="+mn-lt"/>
            </a:endParaRPr>
          </a:p>
        </p:txBody>
      </p:sp>
      <p:pic>
        <p:nvPicPr>
          <p:cNvPr id="15366" name="Picture 6" descr="https://sp.yimg.com/xj/th?id=OIP.Md3bd0f497ebcd8b155b2cb9d42f2b14ao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163" y="3060700"/>
            <a:ext cx="2857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7" name="群組 9"/>
          <p:cNvGrpSpPr>
            <a:grpSpLocks/>
          </p:cNvGrpSpPr>
          <p:nvPr/>
        </p:nvGrpSpPr>
        <p:grpSpPr bwMode="auto">
          <a:xfrm>
            <a:off x="122238" y="230188"/>
            <a:ext cx="9097962" cy="1065212"/>
            <a:chOff x="0" y="0"/>
            <a:chExt cx="8822779" cy="1218009"/>
          </a:xfrm>
        </p:grpSpPr>
        <p:sp>
          <p:nvSpPr>
            <p:cNvPr id="11" name="圓角矩形 10"/>
            <p:cNvSpPr/>
            <p:nvPr/>
          </p:nvSpPr>
          <p:spPr>
            <a:xfrm>
              <a:off x="0" y="0"/>
              <a:ext cx="8654976" cy="1218009"/>
            </a:xfrm>
            <a:prstGeom prst="roundRect">
              <a:avLst/>
            </a:prstGeom>
            <a:solidFill>
              <a:schemeClr val="bg1">
                <a:lumMod val="65000"/>
                <a:alpha val="89804"/>
              </a:schemeClr>
            </a:solidFill>
          </p:spPr>
          <p:style>
            <a:lnRef idx="2">
              <a:schemeClr val="lt1">
                <a:hueOff val="0"/>
                <a:satOff val="0"/>
                <a:lumOff val="0"/>
                <a:alphaOff val="0"/>
              </a:schemeClr>
            </a:lnRef>
            <a:fillRef idx="1">
              <a:scrgbClr r="0" g="0" b="0"/>
            </a:fillRef>
            <a:effectRef idx="0">
              <a:schemeClr val="accent4">
                <a:alpha val="90000"/>
                <a:hueOff val="0"/>
                <a:satOff val="0"/>
                <a:lumOff val="0"/>
                <a:alphaOff val="0"/>
              </a:schemeClr>
            </a:effectRef>
            <a:fontRef idx="minor">
              <a:schemeClr val="lt1"/>
            </a:fontRef>
          </p:style>
        </p:sp>
        <p:sp>
          <p:nvSpPr>
            <p:cNvPr id="12" name="圓角矩形 4"/>
            <p:cNvSpPr/>
            <p:nvPr/>
          </p:nvSpPr>
          <p:spPr>
            <a:xfrm>
              <a:off x="60039" y="59902"/>
              <a:ext cx="8762740" cy="92939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anchor="ctr"/>
            <a:lstStyle>
              <a:lvl1pPr defTabSz="1244600">
                <a:defRPr>
                  <a:solidFill>
                    <a:schemeClr val="tx1"/>
                  </a:solidFill>
                  <a:latin typeface="Calibri" panose="020F0502020204030204" pitchFamily="34" charset="0"/>
                </a:defRPr>
              </a:lvl1pPr>
              <a:lvl2pPr marL="742950" indent="-285750" defTabSz="1244600">
                <a:defRPr>
                  <a:solidFill>
                    <a:schemeClr val="tx1"/>
                  </a:solidFill>
                  <a:latin typeface="Calibri" panose="020F0502020204030204" pitchFamily="34" charset="0"/>
                </a:defRPr>
              </a:lvl2pPr>
              <a:lvl3pPr marL="1143000" indent="-228600" defTabSz="1244600">
                <a:defRPr>
                  <a:solidFill>
                    <a:schemeClr val="tx1"/>
                  </a:solidFill>
                  <a:latin typeface="Calibri" panose="020F0502020204030204" pitchFamily="34" charset="0"/>
                </a:defRPr>
              </a:lvl3pPr>
              <a:lvl4pPr marL="1600200" indent="-228600" defTabSz="1244600">
                <a:defRPr>
                  <a:solidFill>
                    <a:schemeClr val="tx1"/>
                  </a:solidFill>
                  <a:latin typeface="Calibri" panose="020F0502020204030204" pitchFamily="34" charset="0"/>
                </a:defRPr>
              </a:lvl4pPr>
              <a:lvl5pPr marL="2057400" indent="-228600" defTabSz="1244600">
                <a:defRPr>
                  <a:solidFill>
                    <a:schemeClr val="tx1"/>
                  </a:solidFill>
                  <a:latin typeface="Calibri" panose="020F0502020204030204" pitchFamily="34" charset="0"/>
                </a:defRPr>
              </a:lvl5pPr>
              <a:lvl6pPr marL="2514600" indent="-228600" defTabSz="1244600" fontAlgn="base">
                <a:spcBef>
                  <a:spcPct val="0"/>
                </a:spcBef>
                <a:spcAft>
                  <a:spcPct val="0"/>
                </a:spcAft>
                <a:defRPr>
                  <a:solidFill>
                    <a:schemeClr val="tx1"/>
                  </a:solidFill>
                  <a:latin typeface="Calibri" panose="020F0502020204030204" pitchFamily="34" charset="0"/>
                </a:defRPr>
              </a:lvl6pPr>
              <a:lvl7pPr marL="2971800" indent="-228600" defTabSz="1244600" fontAlgn="base">
                <a:spcBef>
                  <a:spcPct val="0"/>
                </a:spcBef>
                <a:spcAft>
                  <a:spcPct val="0"/>
                </a:spcAft>
                <a:defRPr>
                  <a:solidFill>
                    <a:schemeClr val="tx1"/>
                  </a:solidFill>
                  <a:latin typeface="Calibri" panose="020F0502020204030204" pitchFamily="34" charset="0"/>
                </a:defRPr>
              </a:lvl7pPr>
              <a:lvl8pPr marL="3429000" indent="-228600" defTabSz="1244600" fontAlgn="base">
                <a:spcBef>
                  <a:spcPct val="0"/>
                </a:spcBef>
                <a:spcAft>
                  <a:spcPct val="0"/>
                </a:spcAft>
                <a:defRPr>
                  <a:solidFill>
                    <a:schemeClr val="tx1"/>
                  </a:solidFill>
                  <a:latin typeface="Calibri" panose="020F0502020204030204" pitchFamily="34" charset="0"/>
                </a:defRPr>
              </a:lvl8pPr>
              <a:lvl9pPr marL="3886200" indent="-228600" defTabSz="1244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ct val="35000"/>
                </a:spcAft>
              </a:pPr>
              <a:endParaRPr lang="en-US" altLang="zh-HK" sz="2800" b="1">
                <a:solidFill>
                  <a:srgbClr val="FFFFFF"/>
                </a:solidFill>
              </a:endParaRPr>
            </a:p>
            <a:p>
              <a:pPr eaLnBrk="1" hangingPunct="1">
                <a:lnSpc>
                  <a:spcPts val="3500"/>
                </a:lnSpc>
                <a:spcAft>
                  <a:spcPct val="35000"/>
                </a:spcAft>
              </a:pPr>
              <a:r>
                <a:rPr lang="en-US" altLang="zh-HK" sz="2800" b="1">
                  <a:solidFill>
                    <a:srgbClr val="404040"/>
                  </a:solidFill>
                </a:rPr>
                <a:t>Class Activity (9) </a:t>
              </a:r>
              <a:r>
                <a:rPr lang="en-US" altLang="zh-HK" sz="3200" b="1">
                  <a:solidFill>
                    <a:srgbClr val="404040"/>
                  </a:solidFill>
                </a:rPr>
                <a:t>– </a:t>
              </a:r>
              <a:r>
                <a:rPr lang="en-US" altLang="zh-HK" sz="2800" b="1">
                  <a:solidFill>
                    <a:srgbClr val="404040"/>
                  </a:solidFill>
                </a:rPr>
                <a:t>Part I   Positive Impacts of Globalization</a:t>
              </a:r>
              <a:r>
                <a:rPr lang="en-US" altLang="zh-HK" sz="3200" b="1">
                  <a:solidFill>
                    <a:srgbClr val="404040"/>
                  </a:solidFill>
                </a:rPr>
                <a:t/>
              </a:r>
              <a:br>
                <a:rPr lang="en-US" altLang="zh-HK" sz="3200" b="1">
                  <a:solidFill>
                    <a:srgbClr val="404040"/>
                  </a:solidFill>
                </a:rPr>
              </a:br>
              <a:endParaRPr lang="en-US" altLang="zh-HK" sz="3200">
                <a:solidFill>
                  <a:srgbClr val="404040"/>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body" idx="1"/>
          </p:nvPr>
        </p:nvSpPr>
        <p:spPr>
          <a:xfrm>
            <a:off x="381000" y="1600200"/>
            <a:ext cx="8153400" cy="4525963"/>
          </a:xfrm>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3"/>
              </a:buBlip>
            </a:pPr>
            <a:endParaRPr lang="en-US" altLang="zh-TW" b="1" smtClean="0"/>
          </a:p>
          <a:p>
            <a:endParaRPr lang="en-US" altLang="zh-TW" smtClean="0"/>
          </a:p>
        </p:txBody>
      </p:sp>
      <p:sp>
        <p:nvSpPr>
          <p:cNvPr id="17410" name="Rectangle 4"/>
          <p:cNvSpPr>
            <a:spLocks noChangeArrowheads="1"/>
          </p:cNvSpPr>
          <p:nvPr/>
        </p:nvSpPr>
        <p:spPr bwMode="auto">
          <a:xfrm>
            <a:off x="684213" y="17002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3"/>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3"/>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6" name="Diagram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 y="1511300"/>
            <a:ext cx="8039100" cy="4724400"/>
          </a:xfrm>
          <a:prstGeom prst="rect">
            <a:avLst/>
          </a:prstGeom>
          <a:noFill/>
          <a:extLst>
            <a:ext uri="{909E8E84-426E-40DD-AFC4-6F175D3DCCD1}">
              <a14:hiddenFill xmlns:a14="http://schemas.microsoft.com/office/drawing/2010/main">
                <a:solidFill>
                  <a:srgbClr val="FFFFFF"/>
                </a:solidFill>
              </a14:hiddenFill>
            </a:ext>
          </a:extLst>
        </p:spPr>
      </p:pic>
      <p:pic>
        <p:nvPicPr>
          <p:cNvPr id="7" name="Diagram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203200"/>
            <a:ext cx="8509000" cy="133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body" idx="1"/>
          </p:nvPr>
        </p:nvSpPr>
        <p:spPr>
          <a:xfrm>
            <a:off x="533400" y="1677988"/>
            <a:ext cx="8229600" cy="4525962"/>
          </a:xfrm>
        </p:spPr>
        <p:txBody>
          <a:bodyPr/>
          <a:lstStyle/>
          <a:p>
            <a:pPr>
              <a:spcBef>
                <a:spcPct val="0"/>
              </a:spcBef>
              <a:spcAft>
                <a:spcPct val="50000"/>
              </a:spcAft>
              <a:buFont typeface="Wingdings" panose="05000000000000000000" pitchFamily="2" charset="2"/>
              <a:buNone/>
            </a:pPr>
            <a:endParaRPr lang="en-US" altLang="zh-TW" b="1" smtClean="0"/>
          </a:p>
          <a:p>
            <a:pPr>
              <a:spcBef>
                <a:spcPct val="0"/>
              </a:spcBef>
              <a:spcAft>
                <a:spcPct val="50000"/>
              </a:spcAft>
              <a:buClr>
                <a:schemeClr val="bg1"/>
              </a:buClr>
              <a:buFont typeface="Wingdings" panose="05000000000000000000" pitchFamily="2" charset="2"/>
              <a:buBlip>
                <a:blip r:embed="rId3"/>
              </a:buBlip>
            </a:pPr>
            <a:endParaRPr lang="en-US" altLang="zh-TW" b="1" smtClean="0"/>
          </a:p>
          <a:p>
            <a:endParaRPr lang="en-US" altLang="zh-TW" smtClean="0"/>
          </a:p>
        </p:txBody>
      </p:sp>
      <p:sp>
        <p:nvSpPr>
          <p:cNvPr id="19458" name="Rectangle 4"/>
          <p:cNvSpPr>
            <a:spLocks noChangeArrowheads="1"/>
          </p:cNvSpPr>
          <p:nvPr/>
        </p:nvSpPr>
        <p:spPr bwMode="auto">
          <a:xfrm>
            <a:off x="684213" y="167798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1" hangingPunct="1">
              <a:spcAft>
                <a:spcPct val="50000"/>
              </a:spcAft>
              <a:buClr>
                <a:schemeClr val="accent2"/>
              </a:buClr>
              <a:buSzPct val="70000"/>
              <a:buFont typeface="Wingdings" panose="05000000000000000000" pitchFamily="2" charset="2"/>
              <a:buNone/>
            </a:pPr>
            <a:endParaRPr lang="en-US" altLang="zh-TW" sz="2500" b="1">
              <a:latin typeface="Times New Roman" panose="02020603050405020304" pitchFamily="18" charset="0"/>
            </a:endParaRPr>
          </a:p>
          <a:p>
            <a:pPr lvl="1" eaLnBrk="1" hangingPunct="1">
              <a:spcBef>
                <a:spcPct val="20000"/>
              </a:spcBef>
              <a:buClr>
                <a:schemeClr val="accent2"/>
              </a:buClr>
              <a:buSzPct val="70000"/>
              <a:buFont typeface="Wingdings" panose="05000000000000000000" pitchFamily="2" charset="2"/>
              <a:buBlip>
                <a:blip r:embed="rId3"/>
              </a:buBlip>
            </a:pPr>
            <a:endParaRPr lang="en-US" altLang="zh-TW" sz="25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solidFill>
                <a:schemeClr val="accent2"/>
              </a:solidFill>
            </a:endParaRPr>
          </a:p>
          <a:p>
            <a:pPr eaLnBrk="1" hangingPunct="1">
              <a:spcBef>
                <a:spcPct val="20000"/>
              </a:spcBef>
              <a:buClr>
                <a:schemeClr val="bg1"/>
              </a:buClr>
              <a:buSzPct val="70000"/>
              <a:buFont typeface="Wingdings" panose="05000000000000000000" pitchFamily="2" charset="2"/>
              <a:buBlip>
                <a:blip r:embed="rId3"/>
              </a:buBlip>
            </a:pPr>
            <a:endParaRPr lang="en-US" altLang="zh-TW" sz="2900" b="1"/>
          </a:p>
          <a:p>
            <a:pPr eaLnBrk="1" hangingPunct="1">
              <a:buClr>
                <a:schemeClr val="tx2"/>
              </a:buClr>
              <a:buSzPct val="70000"/>
              <a:buFont typeface="Wingdings" panose="05000000000000000000" pitchFamily="2" charset="2"/>
              <a:buNone/>
            </a:pPr>
            <a:endParaRPr lang="en-US" altLang="zh-TW" sz="2900" b="1"/>
          </a:p>
          <a:p>
            <a:pPr eaLnBrk="1" hangingPunct="1">
              <a:buClr>
                <a:schemeClr val="tx2"/>
              </a:buClr>
              <a:buSzPct val="70000"/>
              <a:buFont typeface="Wingdings" panose="05000000000000000000" pitchFamily="2" charset="2"/>
              <a:buNone/>
            </a:pPr>
            <a:endParaRPr lang="en-US" altLang="zh-TW" sz="2900" b="1">
              <a:solidFill>
                <a:srgbClr val="FF3399"/>
              </a:solidFill>
            </a:endParaRPr>
          </a:p>
          <a:p>
            <a:pPr eaLnBrk="1" hangingPunct="1">
              <a:spcAft>
                <a:spcPct val="50000"/>
              </a:spcAft>
              <a:buClr>
                <a:schemeClr val="tx2"/>
              </a:buClr>
              <a:buSzPct val="70000"/>
              <a:buFont typeface="Wingdings" panose="05000000000000000000" pitchFamily="2" charset="2"/>
              <a:buNone/>
            </a:pPr>
            <a:endParaRPr lang="en-US" altLang="zh-TW" sz="2900" b="1"/>
          </a:p>
          <a:p>
            <a:pPr eaLnBrk="1" hangingPunct="1">
              <a:spcAft>
                <a:spcPct val="50000"/>
              </a:spcAft>
              <a:buClr>
                <a:schemeClr val="bg1"/>
              </a:buClr>
              <a:buSzPct val="70000"/>
              <a:buFont typeface="Wingdings" panose="05000000000000000000" pitchFamily="2" charset="2"/>
              <a:buBlip>
                <a:blip r:embed="rId3"/>
              </a:buBlip>
            </a:pPr>
            <a:endParaRPr lang="en-US" altLang="zh-TW" sz="2900" b="1"/>
          </a:p>
          <a:p>
            <a:pPr eaLnBrk="1" hangingPunct="1">
              <a:spcBef>
                <a:spcPct val="20000"/>
              </a:spcBef>
              <a:buClr>
                <a:schemeClr val="tx2"/>
              </a:buClr>
              <a:buSzPct val="70000"/>
              <a:buFont typeface="Wingdings" panose="05000000000000000000" pitchFamily="2" charset="2"/>
              <a:buChar char="¡"/>
            </a:pPr>
            <a:endParaRPr lang="en-US" altLang="zh-TW" sz="2900"/>
          </a:p>
        </p:txBody>
      </p:sp>
      <p:pic>
        <p:nvPicPr>
          <p:cNvPr id="19459" name="Picture 2" descr="https://sp.yimg.com/xj/th?id=OIP.M1f6f90a2add10b17c7a40a29e83f627cH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4275" y="3640138"/>
            <a:ext cx="26606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https://sp.yimg.com/xj/th?id=OIP.M98c580bc8395d6e65edf491cf547a404H0&amp;pid=15.1&amp;P=0&amp;w=300&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925" y="4513263"/>
            <a:ext cx="237807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descr="https://sp.yimg.com/xj/th?id=OIP.Mc90687d7ea9d2f2b8a1e6d3ea7bcd798o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500" y="1614488"/>
            <a:ext cx="28575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3"/>
          <p:cNvSpPr/>
          <p:nvPr/>
        </p:nvSpPr>
        <p:spPr>
          <a:xfrm>
            <a:off x="3565525" y="1616075"/>
            <a:ext cx="3390900" cy="2438400"/>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extBox 9"/>
          <p:cNvSpPr txBox="1"/>
          <p:nvPr/>
        </p:nvSpPr>
        <p:spPr>
          <a:xfrm>
            <a:off x="4191000" y="2297113"/>
            <a:ext cx="2511425" cy="1076325"/>
          </a:xfrm>
          <a:prstGeom prst="rect">
            <a:avLst/>
          </a:prstGeom>
          <a:noFill/>
        </p:spPr>
        <p:txBody>
          <a:bodyPr>
            <a:spAutoFit/>
          </a:bodyPr>
          <a:lstStyle/>
          <a:p>
            <a:pPr eaLnBrk="1" fontAlgn="auto" hangingPunct="1">
              <a:spcBef>
                <a:spcPts val="0"/>
              </a:spcBef>
              <a:spcAft>
                <a:spcPts val="0"/>
              </a:spcAft>
              <a:defRPr/>
            </a:pPr>
            <a:r>
              <a:rPr lang="en-US" sz="3200" b="1" dirty="0">
                <a:solidFill>
                  <a:schemeClr val="tx1">
                    <a:lumMod val="75000"/>
                    <a:lumOff val="25000"/>
                  </a:schemeClr>
                </a:solidFill>
                <a:latin typeface="+mn-lt"/>
              </a:rPr>
              <a:t>How about criticism?</a:t>
            </a:r>
          </a:p>
        </p:txBody>
      </p:sp>
      <p:pic>
        <p:nvPicPr>
          <p:cNvPr id="19464" name="Picture 2" descr="https://sp.yimg.com/xj/th?id=OIP.Me0c3b0591b671d3d43150b122d45f1dfH0&amp;pid=15.1&amp;P=0&amp;w=288&amp;h=1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4503738"/>
            <a:ext cx="2530475"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Diagram 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292100"/>
            <a:ext cx="8648700" cy="101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3975</TotalTime>
  <Words>2518</Words>
  <Application>Microsoft Office PowerPoint</Application>
  <PresentationFormat>如螢幕大小 (4:3)</PresentationFormat>
  <Paragraphs>376</Paragraphs>
  <Slides>28</Slides>
  <Notes>28</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28</vt:i4>
      </vt:variant>
    </vt:vector>
  </HeadingPairs>
  <TitlesOfParts>
    <vt:vector size="36" baseType="lpstr">
      <vt:lpstr>細明體</vt:lpstr>
      <vt:lpstr>新細明體</vt:lpstr>
      <vt:lpstr>Arial</vt:lpstr>
      <vt:lpstr>Calibri</vt:lpstr>
      <vt:lpstr>Calisto MT</vt:lpstr>
      <vt:lpstr>Times New Roman</vt:lpstr>
      <vt:lpstr>Wingdings</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5 --</dc:title>
  <dc:creator>So Ling Chau</dc:creator>
  <cp:lastModifiedBy>CHAN, Kar-yee Grace</cp:lastModifiedBy>
  <cp:revision>178</cp:revision>
  <dcterms:created xsi:type="dcterms:W3CDTF">2006-08-16T00:00:00Z</dcterms:created>
  <dcterms:modified xsi:type="dcterms:W3CDTF">2024-03-20T04:12:44Z</dcterms:modified>
</cp:coreProperties>
</file>