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6" r:id="rId1"/>
    <p:sldMasterId id="2147484827" r:id="rId2"/>
  </p:sldMasterIdLst>
  <p:notesMasterIdLst>
    <p:notesMasterId r:id="rId26"/>
  </p:notesMasterIdLst>
  <p:handoutMasterIdLst>
    <p:handoutMasterId r:id="rId27"/>
  </p:handoutMasterIdLst>
  <p:sldIdLst>
    <p:sldId id="257" r:id="rId3"/>
    <p:sldId id="346" r:id="rId4"/>
    <p:sldId id="348" r:id="rId5"/>
    <p:sldId id="360" r:id="rId6"/>
    <p:sldId id="373" r:id="rId7"/>
    <p:sldId id="374" r:id="rId8"/>
    <p:sldId id="375" r:id="rId9"/>
    <p:sldId id="395" r:id="rId10"/>
    <p:sldId id="376" r:id="rId11"/>
    <p:sldId id="350" r:id="rId12"/>
    <p:sldId id="406" r:id="rId13"/>
    <p:sldId id="407" r:id="rId14"/>
    <p:sldId id="429" r:id="rId15"/>
    <p:sldId id="419" r:id="rId16"/>
    <p:sldId id="420" r:id="rId17"/>
    <p:sldId id="421" r:id="rId18"/>
    <p:sldId id="422" r:id="rId19"/>
    <p:sldId id="430" r:id="rId20"/>
    <p:sldId id="431" r:id="rId21"/>
    <p:sldId id="432" r:id="rId22"/>
    <p:sldId id="433" r:id="rId23"/>
    <p:sldId id="434" r:id="rId24"/>
    <p:sldId id="435" r:id="rId25"/>
  </p:sldIdLst>
  <p:sldSz cx="12192000" cy="6858000"/>
  <p:notesSz cx="6735763" cy="9866313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7">
          <p15:clr>
            <a:srgbClr val="A4A3A4"/>
          </p15:clr>
        </p15:guide>
        <p15:guide id="2" pos="21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ner" initials="o" lastIdx="1" clrIdx="0">
    <p:extLst>
      <p:ext uri="{19B8F6BF-5375-455C-9EA6-DF929625EA0E}">
        <p15:presenceInfo xmlns:p15="http://schemas.microsoft.com/office/powerpoint/2012/main" userId="ow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5" autoAdjust="0"/>
    <p:restoredTop sz="54926" autoAdjust="0"/>
  </p:normalViewPr>
  <p:slideViewPr>
    <p:cSldViewPr>
      <p:cViewPr varScale="1">
        <p:scale>
          <a:sx n="44" d="100"/>
          <a:sy n="44" d="100"/>
        </p:scale>
        <p:origin x="2069" y="62"/>
      </p:cViewPr>
      <p:guideLst>
        <p:guide orient="horz" pos="3407"/>
        <p:guide pos="21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12" d="100"/>
        <a:sy n="112" d="100"/>
      </p:scale>
      <p:origin x="0" y="0"/>
    </p:cViewPr>
  </p:sorterViewPr>
  <p:notesViewPr>
    <p:cSldViewPr>
      <p:cViewPr>
        <p:scale>
          <a:sx n="96" d="100"/>
          <a:sy n="96" d="100"/>
        </p:scale>
        <p:origin x="235" y="-110"/>
      </p:cViewPr>
      <p:guideLst>
        <p:guide orient="horz" pos="3108"/>
        <p:guide pos="2122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51E8A15-60B8-7075-41E9-52579167D5D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734" cy="49296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1B2172D5-2203-19DA-1853-CB3EB5B04D7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945" y="0"/>
            <a:ext cx="2919734" cy="49296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CBC966C4-EF29-0D6C-323E-273917E74E7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20"/>
            <a:ext cx="2919734" cy="49296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92E7E4C0-25EC-CA5D-D4E0-C898B45E262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945" y="9371020"/>
            <a:ext cx="2919734" cy="49296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622C950-BC7E-9546-9636-BF56C9B8653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52659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29E79A64-7CDE-30F2-4D79-6030974110F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734" cy="49296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61FCF6A3-C27E-0537-DF89-88F39AC58F1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14945" y="0"/>
            <a:ext cx="2919734" cy="49296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36239BD9-AC06-C492-B0AA-1F6FC408BEE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375" y="739775"/>
            <a:ext cx="6580188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003F7C33-C260-23C8-87AE-8BF8A06D1FC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1815" y="4687836"/>
            <a:ext cx="4852133" cy="443902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1688A4F3-9571-C789-B670-CB2F5025C68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20"/>
            <a:ext cx="2919734" cy="49296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67" name="Rectangle 7">
            <a:extLst>
              <a:ext uri="{FF2B5EF4-FFF2-40B4-BE49-F238E27FC236}">
                <a16:creationId xmlns:a16="http://schemas.microsoft.com/office/drawing/2014/main" id="{EDA6D769-D32D-F0E0-EC3A-BA664AEC2A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945" y="9371020"/>
            <a:ext cx="2919734" cy="49296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76AAD3C-0E9D-9F46-AF14-976F11A7009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461467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.economicshelp.org/2007/06/advantages-and-disadvantages-of-wto.html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to.org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ec.org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sean.org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ean-union.europa.eu/index_en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c.europa.eu/trade/policy/countries-and-regions/countries/hong-kong-sar/" TargetMode="External"/><Relationship Id="rId4" Type="http://schemas.openxmlformats.org/officeDocument/2006/relationships/hyperlink" Target="https://learning-corner.learning.europa.eu/learning-corner_en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d.gov.hk/english/aboutus/publications/factsheet/china.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d.gov.hk/english/aboutus/publications/factsheet/china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keconomy.gov.hk/en/pdf/Business_report_c-2021.pdf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09029D50-329A-A2A3-2503-93EA09F75D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C999639-AC76-7F4F-A830-EA087C76204F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2B2CE014-5503-7F0F-532B-9F41475767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4850" y="819150"/>
            <a:ext cx="5397500" cy="3036888"/>
          </a:xfrm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5C61B3A2-54DA-88C5-2DB0-A870CDC669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3681" y="4394846"/>
            <a:ext cx="5159931" cy="4439027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1000" b="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導論</a:t>
            </a:r>
            <a:endParaRPr lang="en-US" altLang="zh-TW" sz="1000" b="0" dirty="0" smtClean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zh-TW" altLang="en-US" sz="1000" b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本</a:t>
            </a:r>
            <a:r>
              <a:rPr lang="zh-CN" altLang="en-US" sz="1000" b="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課</a:t>
            </a:r>
            <a:r>
              <a:rPr lang="zh-TW" altLang="en-US" sz="1000" b="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節</a:t>
            </a:r>
            <a:r>
              <a:rPr lang="zh-CN" altLang="en-US" sz="1000" b="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旨在</a:t>
            </a:r>
            <a:r>
              <a:rPr lang="zh-TW" altLang="en-US" sz="1000" b="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讓</a:t>
            </a:r>
            <a:r>
              <a:rPr lang="zh-CN" altLang="en-US" sz="1000" b="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學生</a:t>
            </a:r>
            <a:r>
              <a:rPr lang="zh-TW" altLang="en-US" sz="1000" b="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基本了解</a:t>
            </a:r>
            <a:r>
              <a:rPr lang="zh-CN" altLang="en-US" sz="1000" b="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全球</a:t>
            </a:r>
            <a:r>
              <a:rPr lang="zh-TW" altLang="en-US" sz="1000" b="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一體</a:t>
            </a:r>
            <a:r>
              <a:rPr lang="zh-CN" altLang="en-US" sz="1000" b="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化。學生將</a:t>
            </a:r>
            <a:r>
              <a:rPr lang="zh-TW" altLang="en-US" sz="1000" b="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通</a:t>
            </a:r>
            <a:r>
              <a:rPr lang="zh-CN" altLang="en-US" sz="1000" b="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過預習與</a:t>
            </a:r>
            <a:r>
              <a:rPr lang="zh-TW" altLang="en-US" sz="1000" b="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分</a:t>
            </a:r>
            <a:r>
              <a:rPr lang="zh-CN" altLang="en-US" sz="1000" b="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組討論</a:t>
            </a:r>
            <a:r>
              <a:rPr lang="zh-TW" altLang="en-US" sz="1000" b="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CN" altLang="en-US" sz="1000" b="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積極</a:t>
            </a:r>
            <a:r>
              <a:rPr lang="zh-TW" altLang="en-US" sz="1000" b="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探索</a:t>
            </a:r>
            <a:r>
              <a:rPr lang="zh-CN" altLang="en-US" sz="1000" b="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全球大型公司</a:t>
            </a:r>
            <a:r>
              <a:rPr lang="zh-TW" altLang="en-US" sz="1000" b="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之間</a:t>
            </a:r>
            <a:r>
              <a:rPr lang="zh-CN" altLang="en-US" sz="1000" b="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的共同</a:t>
            </a:r>
            <a:r>
              <a:rPr lang="zh-TW" altLang="en-US" sz="1000" b="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點</a:t>
            </a:r>
            <a:r>
              <a:rPr lang="zh-CN" altLang="en-US" sz="1000" b="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，以及全球</a:t>
            </a:r>
            <a:r>
              <a:rPr lang="zh-TW" altLang="en-US" sz="1000" b="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一體</a:t>
            </a:r>
            <a:r>
              <a:rPr lang="zh-CN" altLang="en-US" sz="1000" b="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化的過程和影響。</a:t>
            </a:r>
            <a:endParaRPr lang="en-US" altLang="zh-CN" sz="1000" b="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zh-TW" sz="1000" b="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zh-CN" altLang="en-US" sz="1000" b="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課時</a:t>
            </a:r>
            <a:endParaRPr lang="en-US" altLang="zh-TW" sz="1000" b="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zh-TW" altLang="en-US" sz="1000" b="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一課節四十分鐘</a:t>
            </a:r>
            <a:endParaRPr lang="en-US" altLang="zh-TW" sz="1000" b="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zh-TW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8105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2110E457-082B-E43B-059D-A277828BFC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D36D980-37BF-D44B-B3F8-3F57EE3EFE79}" type="slidenum">
              <a:rPr lang="en-US" altLang="zh-TW"/>
              <a:pPr/>
              <a:t>10</a:t>
            </a:fld>
            <a:endParaRPr lang="en-US" altLang="zh-TW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9D2BF02F-465A-3F7D-EFE2-B591B206D5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0738" y="639763"/>
            <a:ext cx="5087937" cy="2862262"/>
          </a:xfrm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C619979A-8180-4D51-6A21-741929E0B3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5057" y="3860023"/>
            <a:ext cx="5279147" cy="4436701"/>
          </a:xfrm>
        </p:spPr>
        <p:txBody>
          <a:bodyPr/>
          <a:lstStyle/>
          <a:p>
            <a:pPr algn="just" eaLnBrk="1" hangingPunct="1">
              <a:defRPr/>
            </a:pPr>
            <a:r>
              <a:rPr lang="zh-CN" altLang="en-US" sz="10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活動</a:t>
            </a:r>
            <a:r>
              <a:rPr lang="zh-TW" altLang="en-US" sz="1000" b="1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二：</a:t>
            </a:r>
            <a:endParaRPr lang="en-US" altLang="zh-TW" sz="1000" b="1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en-US" altLang="zh-TW" sz="1000" b="1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教師將學生分成四至五人一組，討論全球一體化的正面與負面影響，並要</a:t>
            </a:r>
            <a:r>
              <a:rPr lang="zh-HK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求他們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完成學生工作紙第</a:t>
            </a:r>
            <a:r>
              <a:rPr lang="en-US" altLang="zh-CN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4-5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頁。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教師邀請小組代表分享他們的看法。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306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21A45EB0-F545-553A-0C8C-6617DA7A1B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D8C2B2D-A60D-4F4B-920F-FDC9F60035E7}" type="slidenum">
              <a:rPr lang="en-US" altLang="zh-TW"/>
              <a:pPr/>
              <a:t>11</a:t>
            </a:fld>
            <a:endParaRPr lang="en-US" altLang="zh-TW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1891F23F-56CE-FC39-5A2B-3E7E60C41E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25" y="639763"/>
            <a:ext cx="5243513" cy="2951162"/>
          </a:xfrm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871E9630-1637-0246-5028-4D8F0C303F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3381" y="3939084"/>
            <a:ext cx="5300823" cy="512499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教師總結討論，並概括全球一體化的正面影響。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zh-CN" altLang="en-US" sz="1000" b="1" u="sng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全球一體化的建議正面影響</a:t>
            </a:r>
            <a:r>
              <a:rPr lang="zh-CN" altLang="en-US" sz="1000" b="1" u="none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：</a:t>
            </a:r>
            <a:endParaRPr lang="en-US" altLang="zh-TW" sz="1000" b="1" u="none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80975" lvl="1" indent="-180975" algn="just" eaLnBrk="1" hangingPunct="1">
              <a:buFontTx/>
              <a:buAutoNum type="arabicPeriod"/>
            </a:pP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國家之間的自由貿易增加。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80975" lvl="1" indent="-180975" algn="just" eaLnBrk="1" hangingPunct="1">
              <a:buFontTx/>
              <a:buAutoNum type="arabicPeriod"/>
            </a:pP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商品與人員的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流動更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方便和快捷</a:t>
            </a:r>
            <a:r>
              <a:rPr lang="zh-HK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80975" lvl="1" indent="-180975" algn="just" eaLnBrk="1" hangingPunct="1">
              <a:buFontTx/>
              <a:buAutoNum type="arabicPeriod"/>
            </a:pP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由於資金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流動加強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，發達國家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對發展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中國家的投資增加。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80975" lvl="1" indent="-180975" algn="just" eaLnBrk="1" hangingPunct="1">
              <a:buFontTx/>
              <a:buAutoNum type="arabicPeriod"/>
            </a:pP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公司跨境經營更靈活有彈性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80975" lvl="1" indent="-180975" algn="just" eaLnBrk="1" hangingPunct="1">
              <a:buFontTx/>
              <a:buAutoNum type="arabicPeriod"/>
            </a:pP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個人與企業在全球間的溝通增加，通訊流量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增多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如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透過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互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聯</a:t>
            </a:r>
            <a:r>
              <a:rPr lang="zh-HK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網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外聯網、內聯網和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電話會議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讓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世</a:t>
            </a:r>
            <a:r>
              <a:rPr lang="zh-HK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界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各地的個人和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公司均可分享重要資訊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80975" lvl="1" indent="-180975" algn="just" eaLnBrk="1" hangingPunct="1">
              <a:buFontTx/>
              <a:buAutoNum type="arabicPeriod"/>
            </a:pP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國際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傳媒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，例如美</a:t>
            </a:r>
            <a:r>
              <a:rPr lang="zh-HK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國有線新聞網絡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、英</a:t>
            </a:r>
            <a:r>
              <a:rPr lang="zh-HK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國廣播公司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等，將世界各地的人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連結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／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聯繫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。透過先進的電訊科技，尤其互</a:t>
            </a:r>
            <a:r>
              <a:rPr lang="zh-HK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聯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網的出現，世</a:t>
            </a:r>
            <a:r>
              <a:rPr lang="zh-HK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界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各地的人更容易取得即時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消息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80975" lvl="1" indent="-180975" algn="just" eaLnBrk="1" hangingPunct="1">
              <a:buFontTx/>
              <a:buAutoNum type="arabicPeriod"/>
            </a:pP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發展中國家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更重視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環境保護。例如自</a:t>
            </a:r>
            <a:r>
              <a:rPr lang="en-US" altLang="zh-CN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2006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年</a:t>
            </a:r>
            <a:r>
              <a:rPr lang="en-US" altLang="zh-CN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6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月</a:t>
            </a:r>
            <a:r>
              <a:rPr lang="en-US" altLang="zh-CN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1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日起，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發達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國家（例如美國</a:t>
            </a:r>
            <a:r>
              <a:rPr lang="zh-HK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歐盟成員國</a:t>
            </a:r>
            <a:r>
              <a:rPr lang="zh-HK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日本）要求供應商（主要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來自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發展中國家）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就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電器及電子產品、部件及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零件實施</a:t>
            </a:r>
            <a:r>
              <a:rPr lang="en-US" altLang="zh-CN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《RoHS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有害物質限制的相關法規</a:t>
            </a:r>
            <a:r>
              <a:rPr lang="en-US" altLang="zh-CN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》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  <a:endParaRPr lang="en-GB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lvl="1" algn="just" eaLnBrk="1" hangingPunct="1"/>
            <a:endParaRPr lang="en-US" altLang="zh-TW" sz="1000" i="1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（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資料來源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：</a:t>
            </a:r>
            <a:r>
              <a:rPr lang="en-US" altLang="zh-TW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Char char="•"/>
            </a:pPr>
            <a:r>
              <a:rPr lang="en-US" altLang="zh-TW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http://www.buzzle.com/articles/advantages-of-globalization.html </a:t>
            </a:r>
            <a:r>
              <a:rPr lang="zh-CN" altLang="en-US" sz="1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（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瀏覽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於</a:t>
            </a:r>
            <a:r>
              <a:rPr lang="en-US" altLang="zh-CN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2007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年</a:t>
            </a:r>
            <a:r>
              <a:rPr lang="en-US" altLang="zh-CN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12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月</a:t>
            </a:r>
            <a:r>
              <a:rPr lang="en-US" altLang="zh-CN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19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日</a:t>
            </a:r>
            <a:r>
              <a:rPr lang="zh-CN" altLang="en-US" sz="1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）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Char char="•"/>
            </a:pPr>
            <a:r>
              <a:rPr lang="en-US" altLang="zh-TW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http://www.darkseptemberrain.com/advantages.htm </a:t>
            </a:r>
            <a:r>
              <a:rPr lang="zh-TW" alt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（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瀏覽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於</a:t>
            </a:r>
            <a:r>
              <a:rPr lang="en-US" altLang="zh-CN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2007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年</a:t>
            </a:r>
            <a:r>
              <a:rPr lang="en-US" altLang="zh-CN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12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月</a:t>
            </a:r>
            <a:r>
              <a:rPr lang="en-US" altLang="zh-CN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19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日</a:t>
            </a:r>
            <a:r>
              <a:rPr lang="zh-CN" alt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）</a:t>
            </a:r>
            <a:r>
              <a:rPr lang="zh-TW" alt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）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714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CC049072-1E2D-D45A-027D-A9C7E1B201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9DF6E3F-DD08-5343-A52F-124697FCFB1B}" type="slidenum">
              <a:rPr lang="en-US" altLang="zh-TW"/>
              <a:pPr/>
              <a:t>12</a:t>
            </a:fld>
            <a:endParaRPr lang="en-US" altLang="zh-TW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BD168D34-21B6-D045-41ED-CAE6FDB78A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39763"/>
            <a:ext cx="4449763" cy="2503487"/>
          </a:xfrm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3F513E8A-A786-FD05-40DD-C83536E5A1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3280" y="3239164"/>
            <a:ext cx="5409203" cy="6374616"/>
          </a:xfrm>
        </p:spPr>
        <p:txBody>
          <a:bodyPr/>
          <a:lstStyle/>
          <a:p>
            <a:pPr marL="190500" indent="-190500" algn="just" eaLnBrk="1" hangingPunct="1"/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教師總結討論，並概括全球一體化的負面影響。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90500" indent="-190500" algn="just" eaLnBrk="1" hangingPunct="1"/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90500" indent="-190500" algn="just" eaLnBrk="1" hangingPunct="1"/>
            <a:r>
              <a:rPr lang="zh-CN" altLang="en-US" sz="1000" b="1" u="sng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全球一體化的建議負面影響</a:t>
            </a:r>
            <a:r>
              <a:rPr lang="zh-CN" altLang="en-US" sz="1000" b="1" u="none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：</a:t>
            </a:r>
            <a:endParaRPr lang="en-US" altLang="zh-TW" sz="1000" b="1" u="none" dirty="0">
              <a:effectLst/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90500" indent="-190500" algn="just" eaLnBrk="1" hangingPunct="1"/>
            <a:endParaRPr lang="en-US" altLang="zh-TW" sz="1000" b="1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90500" indent="-190500" algn="just" eaLnBrk="1" hangingPunct="1">
              <a:buFontTx/>
              <a:buAutoNum type="arabicPeriod"/>
            </a:pP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由於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公</a:t>
            </a:r>
            <a:r>
              <a:rPr lang="zh-HK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司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尋求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低廉的勞工，更多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技術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性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與非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技術性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工作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從發達國家流向發展中國家。以香</a:t>
            </a:r>
            <a:r>
              <a:rPr lang="zh-HK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港為例，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由於工廠北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移，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許多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香港工人被中國或越南工人取代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以致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失去工作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  <a:endParaRPr lang="en-US" altLang="zh-CN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90500" indent="-190500" algn="just" eaLnBrk="1" hangingPunct="1">
              <a:buFontTx/>
              <a:buAutoNum type="arabicPeriod"/>
            </a:pP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一個國家經濟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混</a:t>
            </a:r>
            <a:r>
              <a:rPr lang="zh-HK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亂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會影響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所有國家。例如</a:t>
            </a:r>
            <a:r>
              <a:rPr lang="en-US" altLang="zh-CN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2007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年美國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發生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次按危機，由於全球金融市場環環</a:t>
            </a:r>
            <a:r>
              <a:rPr lang="zh-HK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相扣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，歐洲和亞洲國家的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經濟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也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陷入混亂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90500" indent="-190500" algn="just" eaLnBrk="1" hangingPunct="1">
              <a:buFontTx/>
              <a:buAutoNum type="arabicPeriod"/>
            </a:pPr>
            <a:r>
              <a:rPr lang="en-US" altLang="zh-TW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i) 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發展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中國家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因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政治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和經濟力量較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弱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容易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遭受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發達國家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的剝削。全球一體化令一些發展中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及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／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或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貧窮國家（例如非洲及南美國家）在政治和經濟上均被發達國家所支配。在全球市場，由於發展中國家在生產上與發達國家相比欠優勢，因此自由貿易可能阻礙發展中國家以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開展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新興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產業帶動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經濟發展。發展中國家可能需要以關稅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支援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新興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製造業的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發展。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76213" indent="-6350" algn="just" eaLnBrk="1" hangingPunct="1"/>
            <a:r>
              <a:rPr lang="en-US" altLang="zh-TW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ii</a:t>
            </a:r>
            <a:r>
              <a:rPr lang="en-US" altLang="zh-TW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</a:t>
            </a:r>
            <a:r>
              <a:rPr lang="en-US" altLang="zh-TW" sz="1000" baseline="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CN" altLang="en-US" sz="1000" baseline="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隨着國家</a:t>
            </a:r>
            <a:r>
              <a:rPr lang="zh-TW" altLang="en-US" sz="1000" baseline="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／</a:t>
            </a:r>
            <a:r>
              <a:rPr lang="zh-CN" altLang="en-US" sz="1000" baseline="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地區之間的自由貿易增加，全球一體化令市場和投資的競爭加劇，這令國家</a:t>
            </a:r>
            <a:r>
              <a:rPr lang="zh-TW" altLang="en-US" sz="1000" baseline="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／</a:t>
            </a:r>
            <a:r>
              <a:rPr lang="zh-CN" altLang="en-US" sz="1000" baseline="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地區的國產貨物和服務增長面臨挑戰。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90500" indent="-190500" algn="just" eaLnBrk="1" hangingPunct="1">
              <a:buFont typeface="Calibri Light" panose="020F0302020204030204" pitchFamily="34" charset="0"/>
              <a:buAutoNum type="arabicPeriod" startAt="4"/>
            </a:pP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疾病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在國與國之間蔓</a:t>
            </a:r>
            <a:r>
              <a:rPr lang="zh-HK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延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的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風險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增加（例如</a:t>
            </a:r>
            <a:r>
              <a:rPr lang="en-US" altLang="zh-CN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2019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冠狀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病毒病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）。</a:t>
            </a:r>
            <a:endParaRPr lang="en-US" altLang="zh-CN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90500" indent="-190500" algn="just" eaLnBrk="1" hangingPunct="1">
              <a:buFont typeface="Calibri Light" panose="020F0302020204030204" pitchFamily="34" charset="0"/>
              <a:buAutoNum type="arabicPeriod" startAt="4"/>
            </a:pP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國際組織如世界貿易組織（世貿）限制國家自由。世貿監管成員國簽署的眾多協議，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例如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商品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貿易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服</a:t>
            </a:r>
            <a:r>
              <a:rPr lang="zh-HK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務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知識產權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、爭端解決及貿易政策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某</a:t>
            </a:r>
            <a:r>
              <a:rPr lang="zh-HK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國家</a:t>
            </a:r>
            <a:r>
              <a:rPr lang="zh-HK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若被專家小組發現</a:t>
            </a:r>
            <a:r>
              <a:rPr lang="zh-HK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違規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行為</a:t>
            </a:r>
            <a:r>
              <a:rPr lang="zh-HK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將</a:t>
            </a:r>
            <a:r>
              <a:rPr lang="zh-HK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受到制裁。</a:t>
            </a:r>
            <a:endParaRPr lang="en-US" altLang="zh-CN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90500" indent="-190500" algn="just" eaLnBrk="1" hangingPunct="1">
              <a:buFont typeface="Calibri Light" panose="020F0302020204030204" pitchFamily="34" charset="0"/>
              <a:buAutoNum type="arabicPeriod" startAt="4"/>
            </a:pP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由於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公司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利用發展中國家寬鬆的監管規例，在當</a:t>
            </a:r>
            <a:r>
              <a:rPr lang="zh-HK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地開設工廠排出污染物，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導致環境的完整性遭</a:t>
            </a:r>
            <a:r>
              <a:rPr lang="zh-HK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受破壞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。發達國家的環境法例嚴厲，而發展中國家的監管條例則較寬鬆。因此，亦有公司會將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工業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／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化學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廢料運往發展中國家處理。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90500" indent="-190500" algn="just" eaLnBrk="1" hangingPunct="1">
              <a:buFont typeface="Calibri Light" panose="020F0302020204030204" pitchFamily="34" charset="0"/>
              <a:buAutoNum type="arabicPeriod" startAt="4"/>
            </a:pP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國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內或跨境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國家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中，尤其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一些管治薄弱的國家</a:t>
            </a:r>
            <a:r>
              <a:rPr lang="zh-HK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可能就自然資源出現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糾紛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／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衝突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。這些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糾紛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／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衝突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有時難以和平解決，無可避免地帶來暴</a:t>
            </a:r>
            <a:r>
              <a:rPr lang="zh-HK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力衝突</a:t>
            </a:r>
            <a:r>
              <a:rPr lang="zh-HK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對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國家經濟、社會及政治的穩定性造成破壞。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90500" indent="-190500" algn="just" eaLnBrk="1" hangingPunct="1"/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90500" indent="-190500" algn="just" eaLnBrk="1" hangingPunct="1"/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資料來源</a:t>
            </a:r>
            <a:r>
              <a:rPr lang="en-US" altLang="zh-TW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:</a:t>
            </a:r>
          </a:p>
          <a:p>
            <a:pPr marL="190500" indent="-190500" algn="just" eaLnBrk="1" hangingPunct="1">
              <a:buFontTx/>
              <a:buChar char="•"/>
            </a:pPr>
            <a:r>
              <a:rPr lang="en-US" altLang="zh-TW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http://www.darkseptemberrain.com/ideas/advantages.htm 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（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瀏覽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於</a:t>
            </a:r>
            <a:r>
              <a:rPr lang="en-US" altLang="zh-CN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2007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年</a:t>
            </a:r>
            <a:r>
              <a:rPr lang="en-US" altLang="zh-CN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12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月</a:t>
            </a:r>
            <a:r>
              <a:rPr lang="en-US" altLang="zh-TW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19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日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）。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90500" indent="-190500" algn="just" eaLnBrk="1" hangingPunct="1">
              <a:buFontTx/>
              <a:buChar char="•"/>
            </a:pP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經濟學人（</a:t>
            </a:r>
            <a:r>
              <a:rPr lang="en-US" altLang="zh-CN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2002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年</a:t>
            </a:r>
            <a:r>
              <a:rPr lang="en-US" altLang="zh-CN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2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月）。全球一體化的特別報道。</a:t>
            </a:r>
            <a:endParaRPr lang="en-US" altLang="zh-CN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90500" indent="-190500" algn="just" eaLnBrk="1" hangingPunct="1">
              <a:buFontTx/>
              <a:buChar char="•"/>
            </a:pP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新企鵝商業字典（</a:t>
            </a:r>
            <a:r>
              <a:rPr lang="en-US" altLang="zh-TW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The New Penguin Dictionary of Business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）（</a:t>
            </a:r>
            <a:r>
              <a:rPr lang="en-US" altLang="zh-CN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2002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）。倫敦：企鵝出版集團，頁</a:t>
            </a:r>
            <a:r>
              <a:rPr lang="en-US" altLang="zh-CN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389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  <a:endParaRPr lang="en-US" altLang="zh-CN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90500" indent="-190500" algn="just" eaLnBrk="1" hangingPunct="1">
              <a:buFontTx/>
              <a:buChar char="•"/>
            </a:pPr>
            <a:r>
              <a:rPr lang="en-US" altLang="zh-TW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  <a:hlinkClick r:id="rId3"/>
              </a:rPr>
              <a:t>https://econ.economicshelp.org/2007/06/advantages-and-disadvantages-of-wto.html</a:t>
            </a:r>
            <a:r>
              <a:rPr lang="en-US" altLang="zh-TW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 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（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瀏覽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於</a:t>
            </a:r>
            <a:r>
              <a:rPr lang="en-US" altLang="zh-CN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2022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年</a:t>
            </a:r>
            <a:r>
              <a:rPr lang="en-US" altLang="zh-CN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3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月</a:t>
            </a:r>
            <a:r>
              <a:rPr lang="en-US" altLang="zh-CN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17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日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）。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90500" indent="-190500" algn="just" eaLnBrk="1" hangingPunct="1"/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90500" marR="0" lvl="0" indent="-190500" algn="just" defTabSz="914400" rtl="0" eaLnBrk="1" fontAlgn="base" latinLnBrk="0" hangingPunct="1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0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第一</a:t>
            </a:r>
            <a:r>
              <a:rPr lang="zh-CN" altLang="en-US" sz="10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課</a:t>
            </a:r>
            <a:r>
              <a:rPr lang="zh-TW" altLang="en-US" sz="10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節</a:t>
            </a:r>
            <a:r>
              <a:rPr lang="zh-TW" altLang="en-US" sz="1000" b="1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完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008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784C3852-EB1F-AF5C-99AB-B59C9045C1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85B24AE-5339-8845-B8FC-7E8ADC9285B1}" type="slidenum">
              <a:rPr lang="en-US" altLang="zh-TW">
                <a:solidFill>
                  <a:srgbClr val="000000"/>
                </a:solidFill>
              </a:rPr>
              <a:pPr/>
              <a:t>13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0ADA96FA-BA50-014B-0880-64B25C2FDE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4550" y="641350"/>
            <a:ext cx="4964113" cy="2792413"/>
          </a:xfrm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4343E0D7-D206-E8BC-FDF4-97A4633084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7716" y="3704228"/>
            <a:ext cx="5237963" cy="4829408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0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第二</a:t>
            </a:r>
            <a:r>
              <a:rPr lang="zh-CN" altLang="en-US" sz="10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課</a:t>
            </a:r>
            <a:r>
              <a:rPr lang="zh-TW" altLang="en-US" sz="10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節</a:t>
            </a:r>
            <a:endParaRPr lang="en-US" altLang="zh-TW" sz="1000" b="1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eaLnBrk="1" hangingPunct="1"/>
            <a:endParaRPr lang="en-US" altLang="zh-TW" sz="1000" b="1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承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接課節一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全球一體化的討論，本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課節會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進一步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探討有關國際貿易的議題，重點聚焦在主要國際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間的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貿易合作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  <a:endParaRPr lang="en-US" altLang="zh-TW" sz="1000" dirty="0" smtClean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世界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各地的跨國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公司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積極參與全球貿易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及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其他經濟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活動。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隨着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電訊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及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交通運輸科技日新月異，跨國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公司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在世界各地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管理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供應鍊和生產線，並與全球市場接軌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各國共同參與國際貿易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因此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加強多邊貿易合作，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對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維持全球貿易健康發展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是十分重要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。為了促進自由貿易和投資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，國家之間設立國際貿易組織及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簽訂多邊協定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  <a:endParaRPr lang="en-US" altLang="zh-TW" sz="1000" dirty="0" smtClean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本課節重點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介紹主要國際貿易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組織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、協議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及合作組織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，即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是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：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90488" indent="-90488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Char char="•"/>
            </a:pP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世界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貿易組織（世貿）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90488" indent="-90488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Char char="•"/>
            </a:pP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亞太經濟合作組織（亞太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經合組織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）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eaLnBrk="1" hangingPunct="1"/>
            <a:endParaRPr lang="en-US" altLang="zh-TW" sz="1000" b="1" dirty="0" smtClean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zh-TW" altLang="en-US" sz="1000" b="1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課時 </a:t>
            </a:r>
            <a:endParaRPr lang="en-US" altLang="zh-TW" sz="1000" b="1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一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課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節四十分鐘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TW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0569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B547E05C-C0A7-D0A7-315D-829FF348BD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31C17CA-FB8C-6542-844B-4BFD2716778A}" type="slidenum">
              <a:rPr lang="en-US" altLang="zh-TW"/>
              <a:pPr/>
              <a:t>14</a:t>
            </a:fld>
            <a:endParaRPr lang="en-US" altLang="zh-TW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208C9F5A-ED54-FBD7-E491-2810701EAE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9325" y="641350"/>
            <a:ext cx="4721225" cy="2655888"/>
          </a:xfrm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724DF69B-27A4-F18B-2CB6-ACE6AC156D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599" y="3792590"/>
            <a:ext cx="5345258" cy="4464605"/>
          </a:xfrm>
        </p:spPr>
        <p:txBody>
          <a:bodyPr/>
          <a:lstStyle/>
          <a:p>
            <a:pPr algn="just" eaLnBrk="1" hangingPunct="1"/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為了引入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課節內容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，教師要求學生配對有關世界貿易組織（世貿）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及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亞太經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濟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合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作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組織（亞太經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合組織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）的描述，並且按學生工作紙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第</a:t>
            </a:r>
            <a:r>
              <a:rPr lang="en-US" altLang="zh-TW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7-9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頁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的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課前預習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所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學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知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識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完成學生工作紙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第</a:t>
            </a:r>
            <a:r>
              <a:rPr lang="en-US" altLang="zh-TW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10-11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頁活動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五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選擇題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569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31EBE27F-A95E-C7CD-FBE7-E1B4AD7F64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2313" y="731838"/>
            <a:ext cx="5133975" cy="2889250"/>
          </a:xfrm>
          <a:ln/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AC2C735D-B19F-FB49-CF39-27CCB7C57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973" y="4062326"/>
            <a:ext cx="5130668" cy="4464605"/>
          </a:xfrm>
        </p:spPr>
        <p:txBody>
          <a:bodyPr/>
          <a:lstStyle/>
          <a:p>
            <a:pPr algn="just" eaLnBrk="1" hangingPunct="1"/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教師與學生一同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核對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答案，要求學生將「配對遊戲」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及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「小測」中的每一個描述，與下列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研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習範疇進行配對：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71450" indent="-171450" rtl="0" eaLnBrk="1" fontAlgn="base" latinLnBrk="0" hangingPunct="1">
              <a:buFont typeface="Arial" panose="020B0604020202020204" pitchFamily="34" charset="0"/>
              <a:buChar char="•"/>
            </a:pPr>
            <a:r>
              <a:rPr kumimoji="1" lang="zh-TW" altLang="en-US" sz="1000" b="0" i="0" u="none" strike="noStrike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是甚麼</a:t>
            </a:r>
            <a:r>
              <a:rPr kumimoji="1" lang="zh-CN" altLang="en-US" sz="1000" b="0" i="0" u="none" strike="noStrike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組織</a:t>
            </a:r>
            <a:endParaRPr lang="en-GB" sz="1000" b="0" i="0" u="none" strike="noStrike" dirty="0">
              <a:effectLst/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71450" indent="-171450" rtl="0" eaLnBrk="1" fontAlgn="base" latinLnBrk="0" hangingPunct="1">
              <a:buFont typeface="Arial" panose="020B0604020202020204" pitchFamily="34" charset="0"/>
              <a:buChar char="•"/>
            </a:pPr>
            <a:r>
              <a:rPr kumimoji="1" lang="zh-TW" altLang="en-US" sz="1000" b="0" i="0" u="none" strike="noStrike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要實現</a:t>
            </a:r>
            <a:r>
              <a:rPr kumimoji="1" lang="zh-CN" altLang="en-US" sz="1000" b="0" i="0" u="none" strike="noStrike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甚麽</a:t>
            </a:r>
            <a:r>
              <a:rPr kumimoji="1" lang="zh-TW" altLang="en-US" sz="1000" b="0" i="0" u="none" strike="noStrike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目標</a:t>
            </a:r>
            <a:endParaRPr lang="en-GB" sz="1000" b="0" i="0" u="none" strike="noStrike" dirty="0">
              <a:effectLst/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71450" indent="-171450" rtl="0" eaLnBrk="1" fontAlgn="base" latinLnBrk="0" hangingPunct="1">
              <a:buFont typeface="Arial" panose="020B0604020202020204" pitchFamily="34" charset="0"/>
              <a:buChar char="•"/>
            </a:pPr>
            <a:r>
              <a:rPr kumimoji="1" lang="zh-TW" altLang="en-US" sz="1000" b="0" i="0" u="none" strike="noStrike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做</a:t>
            </a:r>
            <a:r>
              <a:rPr kumimoji="1" lang="zh-CN" altLang="en-US" sz="1000" b="0" i="0" u="none" strike="noStrike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些</a:t>
            </a:r>
            <a:r>
              <a:rPr kumimoji="1" lang="zh-TW" altLang="en-US" sz="1000" b="0" i="0" u="none" strike="noStrike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甚麼（即組織的</a:t>
            </a:r>
            <a:r>
              <a:rPr kumimoji="1" lang="zh-CN" altLang="en-US" sz="10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工作</a:t>
            </a:r>
            <a:r>
              <a:rPr kumimoji="1" lang="zh-TW" altLang="en-US" sz="10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／功能</a:t>
            </a:r>
            <a:r>
              <a:rPr kumimoji="1" lang="zh-TW" altLang="en-US" sz="1000" b="0" i="0" u="none" strike="noStrike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）</a:t>
            </a:r>
            <a:endParaRPr lang="en-GB" sz="1000" b="0" i="0" u="none" strike="noStrike" dirty="0">
              <a:effectLst/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71450" indent="-171450" rtl="0" eaLnBrk="1" fontAlgn="base" latinLnBrk="0" hangingPunct="1">
              <a:buFont typeface="Arial" panose="020B0604020202020204" pitchFamily="34" charset="0"/>
              <a:buChar char="•"/>
            </a:pPr>
            <a:r>
              <a:rPr kumimoji="1" lang="zh-TW" altLang="en-US" sz="1000" b="0" i="0" u="none" strike="noStrike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成員</a:t>
            </a:r>
            <a:endParaRPr lang="en-GB" sz="1000" b="0" i="0" u="none" strike="noStrike" dirty="0">
              <a:effectLst/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71450" indent="-171450" rtl="0" eaLnBrk="1" fontAlgn="base" latinLnBrk="0" hangingPunct="1">
              <a:buFont typeface="Arial" panose="020B0604020202020204" pitchFamily="34" charset="0"/>
              <a:buChar char="•"/>
            </a:pPr>
            <a:r>
              <a:rPr kumimoji="1" lang="zh-TW" altLang="en-US" sz="10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香港在該組織的參與</a:t>
            </a:r>
            <a:endParaRPr lang="en-GB" sz="1000" b="0" i="0" u="none" strike="noStrike" dirty="0">
              <a:effectLst/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 eaLnBrk="1" hangingPunct="1"/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en-US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D92F31C4-9663-9F7A-F328-0BD04619D9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0A838D2-13F1-DB40-A795-454E09D4A548}" type="slidenum">
              <a:rPr lang="en-US" altLang="zh-TW"/>
              <a:pPr/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65362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F8CFB211-FFF9-330D-55FC-6CE74D2E87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2FE23FC-AAA4-B94A-8C60-150644A955C0}" type="slidenum">
              <a:rPr lang="en-US" altLang="zh-TW">
                <a:solidFill>
                  <a:srgbClr val="000000"/>
                </a:solidFill>
              </a:rPr>
              <a:pPr/>
              <a:t>16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01EB2F7D-12E2-10AF-6CE9-2B151D6D65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2775" y="641350"/>
            <a:ext cx="5443538" cy="306228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0BDF13B3-90E1-B3B0-8D2F-14233ECD9C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3973" y="4062326"/>
            <a:ext cx="5221706" cy="4464605"/>
          </a:xfrm>
        </p:spPr>
        <p:txBody>
          <a:bodyPr/>
          <a:lstStyle/>
          <a:p>
            <a:pPr algn="just" eaLnBrk="1" hangingPunct="1"/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教師與學生一起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核對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答案，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要求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學生就五個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研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習範疇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作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補充。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 eaLnBrk="1" hangingPunct="1"/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教師總結有關世貿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及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亞太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經合組織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的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內容</a:t>
            </a:r>
            <a:r>
              <a:rPr lang="zh-TW" alt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（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參考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學生工作紙第</a:t>
            </a:r>
            <a:r>
              <a:rPr lang="en-US" altLang="zh-TW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7-9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頁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活動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四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的答案</a:t>
            </a:r>
            <a:r>
              <a:rPr lang="zh-TW" alt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）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zh-TW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</a:p>
          <a:p>
            <a:pPr algn="just" eaLnBrk="1" hangingPunct="1"/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本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課節重點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介紹世貿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及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亞太經合組織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，並特別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聚焦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就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兩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個組織在加強全球貿易合作上的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工作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／功能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 eaLnBrk="1" hangingPunct="1"/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8988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9405C3EC-6A2D-E0DD-44ED-A3060336AA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7C84400-F246-5E4D-94FC-FB6F44BC42E5}" type="slidenum">
              <a:rPr lang="en-US" altLang="zh-TW"/>
              <a:pPr/>
              <a:t>17</a:t>
            </a:fld>
            <a:endParaRPr lang="en-US" altLang="zh-TW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3C42ED69-F501-CB89-F750-43F55C7E72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641350"/>
            <a:ext cx="4964113" cy="2792413"/>
          </a:xfrm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0A4B6FC7-325F-FD6C-7CEA-8E1EF405A2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5348" y="3704228"/>
            <a:ext cx="5402699" cy="4399496"/>
          </a:xfrm>
        </p:spPr>
        <p:txBody>
          <a:bodyPr/>
          <a:lstStyle/>
          <a:p>
            <a:pPr>
              <a:defRPr/>
            </a:pP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教師</a:t>
            </a:r>
            <a:r>
              <a:rPr lang="zh-TW" altLang="zh-HK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向學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生</a:t>
            </a:r>
            <a:r>
              <a:rPr lang="zh-TW" altLang="zh-HK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解釋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世界貿易組織</a:t>
            </a:r>
            <a:r>
              <a:rPr lang="zh-TW" altLang="zh-HK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（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世貿</a:t>
            </a:r>
            <a:r>
              <a:rPr lang="zh-TW" altLang="zh-HK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）的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工作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／</a:t>
            </a:r>
            <a:r>
              <a:rPr lang="zh-TW" altLang="zh-HK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功能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zh-TW" altLang="en-US" sz="1000" b="1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其他</a:t>
            </a:r>
            <a:r>
              <a:rPr lang="zh-TW" altLang="zh-HK" sz="1000" b="1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重點</a:t>
            </a:r>
            <a:r>
              <a:rPr lang="zh-TW" altLang="zh-HK" sz="10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：</a:t>
            </a:r>
            <a:endParaRPr lang="zh-TW" altLang="zh-HK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altLang="zh-HK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zh-TW" altLang="zh-HK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香港在</a:t>
            </a:r>
            <a:r>
              <a:rPr lang="en-US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1995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年</a:t>
            </a:r>
            <a:r>
              <a:rPr lang="en-US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1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月</a:t>
            </a:r>
            <a:r>
              <a:rPr lang="en-US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1</a:t>
            </a:r>
            <a:r>
              <a:rPr lang="zh-TW" altLang="zh-HK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日成為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世貿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成員。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世貿於</a:t>
            </a:r>
            <a:r>
              <a:rPr lang="en-US" altLang="zh-HK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2018 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年對中國香港的貿易政策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檢討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中，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世貿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成員再次讚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揚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中國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香港自由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和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開放的貿易政策，以及對多邊貿易制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度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的堅定支持，包括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持續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維持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開放的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貿易和投資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體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制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，在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貿易便利化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上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的成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就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，以及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對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世貿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各</a:t>
            </a:r>
            <a:r>
              <a:rPr lang="zh-TW" altLang="zh-HK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方面工作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的積極參與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</a:p>
          <a:p>
            <a:pPr>
              <a:defRPr/>
            </a:pPr>
            <a:r>
              <a:rPr lang="en-US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altLang="zh-HK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關於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世貿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的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更多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資訊，學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生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可瀏覽：</a:t>
            </a:r>
            <a:r>
              <a:rPr lang="en-US" altLang="zh-HK" sz="1000" u="sng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  <a:hlinkClick r:id="rId3"/>
              </a:rPr>
              <a:t>http://www.wto.org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（只提供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英文版本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）。</a:t>
            </a:r>
            <a:endParaRPr lang="en-US" altLang="zh-TW" sz="1000" b="1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en-US" altLang="zh-TW" sz="10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7274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9A1C27D-C3A8-4646-B12C-2DE77500CAB9}" type="slidenum">
              <a:rPr lang="en-US" altLang="zh-TW" smtClean="0"/>
              <a:pPr/>
              <a:t>18</a:t>
            </a:fld>
            <a:endParaRPr lang="en-US" altLang="zh-TW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1488" y="693738"/>
            <a:ext cx="5518150" cy="310515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096" y="4092555"/>
            <a:ext cx="5216288" cy="4818053"/>
          </a:xfrm>
        </p:spPr>
        <p:txBody>
          <a:bodyPr/>
          <a:lstStyle/>
          <a:p>
            <a:pPr>
              <a:defRPr/>
            </a:pP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教師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向學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生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解釋亞太經濟合作組織</a:t>
            </a:r>
            <a:r>
              <a:rPr lang="zh-TW" altLang="zh-HK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（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亞太經合組織</a:t>
            </a:r>
            <a:r>
              <a:rPr lang="zh-TW" altLang="zh-HK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）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的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職責／</a:t>
            </a:r>
            <a:r>
              <a:rPr lang="zh-TW" altLang="zh-HK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功能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</a:p>
          <a:p>
            <a:pPr>
              <a:defRPr/>
            </a:pPr>
            <a:r>
              <a:rPr lang="en-US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altLang="zh-HK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zh-TW" altLang="zh-HK" sz="10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其他重點：</a:t>
            </a:r>
            <a:r>
              <a:rPr lang="en-US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/>
            </a:r>
            <a:br>
              <a:rPr lang="en-US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endParaRPr lang="zh-TW" altLang="zh-HK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亞太經合組織有別於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世貿</a:t>
            </a:r>
            <a:r>
              <a:rPr lang="zh-TW" altLang="zh-HK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或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其他多邊貿易組織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亞太經合組織不會對成員加諸條約義務</a:t>
            </a:r>
            <a:r>
              <a:rPr lang="zh-TW" altLang="zh-HK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亞太經合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組織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透過共識作出決定，而成員的承諾則屬自願性質</a:t>
            </a:r>
            <a:r>
              <a:rPr lang="zh-TW" altLang="zh-HK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亞太經合組織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對香港的重要性：</a:t>
            </a:r>
          </a:p>
          <a:p>
            <a:pPr marL="539750" indent="-285750">
              <a:buFontTx/>
              <a:buAutoNum type="romanLcParenBoth"/>
              <a:defRPr/>
            </a:pP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亞太經合組織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有助香港與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其他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亞太區成員經濟體</a:t>
            </a:r>
            <a:r>
              <a:rPr lang="zh-TW" altLang="zh-HK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建立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緊</a:t>
            </a:r>
            <a:r>
              <a:rPr lang="zh-TW" altLang="zh-HK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密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的經濟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聯繫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；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香港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與其他成員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經濟體的貿易往來，佔香港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對外貿易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約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百分之八十。</a:t>
            </a:r>
            <a:r>
              <a:rPr lang="en-US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 </a:t>
            </a:r>
          </a:p>
          <a:p>
            <a:pPr marL="539750" indent="-285750">
              <a:buFontTx/>
              <a:buAutoNum type="romanLcParenBoth"/>
              <a:defRPr/>
            </a:pP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亞太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經合組織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成員經濟體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一直攜手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合作，透過減省商業成本和時間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改善亞太區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內的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營商環境。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zh-TW" altLang="zh-HK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關於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亞太經合組織</a:t>
            </a:r>
            <a:r>
              <a:rPr lang="zh-TW" altLang="zh-HK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的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更多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資訊，學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生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可瀏覽：</a:t>
            </a:r>
            <a:r>
              <a:rPr lang="en-US" altLang="zh-HK" sz="1000" u="sng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  <a:hlinkClick r:id="rId3"/>
              </a:rPr>
              <a:t>https://www.apec.org/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（只提供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英文版本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）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</a:p>
          <a:p>
            <a:pPr>
              <a:defRPr/>
            </a:pPr>
            <a:r>
              <a:rPr lang="en-US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 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開始活動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六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前，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教師</a:t>
            </a:r>
            <a:r>
              <a:rPr lang="zh-TW" altLang="zh-HK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概述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香港一直</a:t>
            </a:r>
            <a:r>
              <a:rPr lang="zh-TW" altLang="zh-HK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積極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跟世貿和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亞太經合組織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合作，與</a:t>
            </a:r>
            <a:r>
              <a:rPr lang="zh-TW" altLang="zh-HK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全球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貿易</a:t>
            </a:r>
            <a:r>
              <a:rPr lang="zh-TW" altLang="zh-HK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夥伴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建立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互惠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互利的經貿關係，以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保障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本港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的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經濟和貿易利益。</a:t>
            </a:r>
          </a:p>
          <a:p>
            <a:pPr algn="just" eaLnBrk="1" hangingPunct="1">
              <a:defRPr/>
            </a:pP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altLang="zh-HK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401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7F1B09F-977A-4747-895C-B0070D8B9281}" type="slidenum">
              <a:rPr lang="en-US" altLang="zh-TW" smtClean="0"/>
              <a:pPr/>
              <a:t>19</a:t>
            </a:fld>
            <a:endParaRPr lang="en-US" altLang="zh-TW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4700" y="641350"/>
            <a:ext cx="5119688" cy="2881313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2934" y="3973965"/>
            <a:ext cx="5402700" cy="4862233"/>
          </a:xfrm>
        </p:spPr>
        <p:txBody>
          <a:bodyPr/>
          <a:lstStyle/>
          <a:p>
            <a:pPr algn="just" eaLnBrk="1" hangingPunct="1">
              <a:defRPr/>
            </a:pPr>
            <a:r>
              <a:rPr lang="zh-TW" altLang="en-US" sz="1000" b="1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活動</a:t>
            </a:r>
            <a:r>
              <a:rPr lang="zh-CN" altLang="en-US" sz="1000" b="1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六</a:t>
            </a:r>
            <a:r>
              <a:rPr lang="zh-TW" altLang="en-US" sz="1000" b="1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：</a:t>
            </a:r>
            <a:endParaRPr lang="en-US" altLang="zh-TW" sz="1000" b="1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Char char="•"/>
              <a:defRPr/>
            </a:pPr>
            <a:r>
              <a:rPr lang="en-US" altLang="zh-TW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教師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向學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生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講解角色扮演的情境</a:t>
            </a:r>
            <a:r>
              <a:rPr lang="zh-TW" altLang="zh-HK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場景布置</a:t>
            </a:r>
            <a:r>
              <a:rPr lang="zh-TW" altLang="zh-HK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及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程序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  <a:r>
              <a:rPr lang="en-US" altLang="zh-TW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defRPr/>
            </a:pP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zh-TW" altLang="en-US" sz="10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情境：</a:t>
            </a:r>
            <a:endParaRPr lang="en-US" altLang="zh-TW" sz="1000" b="1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zh-TW" altLang="zh-HK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一場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以</a:t>
            </a:r>
            <a:r>
              <a:rPr lang="zh-TW" altLang="zh-HK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全球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一體</a:t>
            </a:r>
            <a:r>
              <a:rPr lang="zh-TW" altLang="zh-HK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化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為題</a:t>
            </a:r>
            <a:r>
              <a:rPr lang="zh-TW" altLang="zh-HK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的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國際會議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正在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香港舉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行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，世界各地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的</a:t>
            </a:r>
            <a:r>
              <a:rPr lang="zh-TW" altLang="zh-HK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代表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都前來出席。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今早，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共有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四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名代表的小組將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在會上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發言，其中包括</a:t>
            </a:r>
            <a:r>
              <a:rPr lang="zh-TW" altLang="en-US" sz="1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發達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國家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的一位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政府官員、發展中國家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的一位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政府官員、發展中國家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的一位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勞工代表，</a:t>
            </a:r>
            <a:r>
              <a:rPr lang="zh-TW" altLang="zh-HK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以及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一位</a:t>
            </a:r>
            <a:r>
              <a:rPr lang="zh-TW" altLang="zh-HK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跨國企業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的行政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總裁。他們都</a:t>
            </a:r>
            <a:r>
              <a:rPr lang="zh-TW" altLang="zh-HK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支持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全球一體化</a:t>
            </a:r>
            <a:r>
              <a:rPr lang="zh-TW" altLang="zh-HK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  <a:endParaRPr lang="zh-TW" altLang="zh-HK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一群</a:t>
            </a:r>
            <a:r>
              <a:rPr lang="zh-TW" altLang="zh-HK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反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全球一體化</a:t>
            </a:r>
            <a:r>
              <a:rPr lang="zh-TW" altLang="zh-HK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的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抗議</a:t>
            </a:r>
            <a:r>
              <a:rPr lang="zh-TW" altLang="zh-HK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者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在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會場外靜坐抗議，包括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一名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因開放本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地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農產品市場</a:t>
            </a:r>
            <a:r>
              <a:rPr lang="zh-TW" altLang="zh-HK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而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遭受損失</a:t>
            </a:r>
            <a:r>
              <a:rPr lang="zh-TW" altLang="zh-HK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的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農民、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一名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環保人士、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一名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發展中國家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的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勞工代表，以及一名發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達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國家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的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工會領袖。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抗議</a:t>
            </a:r>
            <a:r>
              <a:rPr lang="zh-TW" altLang="zh-HK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者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向</a:t>
            </a:r>
            <a:r>
              <a:rPr lang="zh-TW" altLang="zh-HK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支持和反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對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全球一體化</a:t>
            </a:r>
            <a:r>
              <a:rPr lang="zh-TW" altLang="zh-HK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人士提問。</a:t>
            </a:r>
            <a:r>
              <a:rPr lang="en-US" altLang="zh-TW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en-US" altLang="zh-TW" sz="1000" b="1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123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F01C089F-E08F-1BD5-11FA-8E82428D53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63EB4C4-D5BB-C849-896E-A7BFDC9A41EE}" type="slidenum">
              <a:rPr lang="en-US" altLang="zh-TW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pPr/>
              <a:t>2</a:t>
            </a:fld>
            <a:endParaRPr lang="en-US" altLang="zh-TW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72BCBCC2-CF74-8F50-226B-9B05DC858F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8813" y="727075"/>
            <a:ext cx="5484812" cy="3086100"/>
          </a:xfrm>
          <a:ln/>
        </p:spPr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39E58792-78CB-8B65-14B1-37EBF604FC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693" y="4306485"/>
            <a:ext cx="4944256" cy="5064536"/>
          </a:xfrm>
        </p:spPr>
        <p:txBody>
          <a:bodyPr/>
          <a:lstStyle/>
          <a:p>
            <a:pPr algn="just" eaLnBrk="1" hangingPunct="1"/>
            <a:r>
              <a:rPr lang="zh-TW" altLang="en-US" sz="10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第一</a:t>
            </a:r>
            <a:r>
              <a:rPr lang="zh-CN" altLang="en-US" sz="10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課</a:t>
            </a:r>
            <a:r>
              <a:rPr lang="zh-TW" altLang="en-US" sz="10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節</a:t>
            </a:r>
            <a:endParaRPr lang="en-US" altLang="zh-TW" sz="1000" b="1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 eaLnBrk="1" hangingPunct="1"/>
            <a:endParaRPr lang="en-US" altLang="zh-TW" sz="1000" b="1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課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節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開始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時，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教師要求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學生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按下列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各項，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分享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他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們對這四間大型企業的研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習心得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（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學生工作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紙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第</a:t>
            </a:r>
            <a:r>
              <a:rPr lang="en-US" altLang="zh-CN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1-3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頁活動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一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）</a:t>
            </a:r>
            <a:r>
              <a:rPr lang="en-US" altLang="zh-CN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: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 eaLnBrk="1" hangingPunct="1">
              <a:buFont typeface="Wingdings" pitchFamily="2" charset="2"/>
              <a:buChar char=""/>
            </a:pP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它們的總公司位於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哪裏</a:t>
            </a:r>
            <a:endParaRPr lang="en-US" altLang="zh-CN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 eaLnBrk="1" hangingPunct="1">
              <a:buFont typeface="Wingdings" pitchFamily="2" charset="2"/>
              <a:buChar char=""/>
            </a:pP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它們的分公司位於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哪裏</a:t>
            </a:r>
            <a:endParaRPr lang="zh-HK" altLang="en-US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 eaLnBrk="1" hangingPunct="1">
              <a:buFont typeface="Wingdings" pitchFamily="2" charset="2"/>
              <a:buChar char=""/>
            </a:pP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生產什麼</a:t>
            </a:r>
            <a:endParaRPr lang="zh-HK" altLang="en-US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 eaLnBrk="1" hangingPunct="1">
              <a:buFont typeface="Wingdings" pitchFamily="2" charset="2"/>
              <a:buChar char=""/>
            </a:pP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怎樣生產</a:t>
            </a:r>
            <a:endParaRPr lang="zh-HK" altLang="en-US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 eaLnBrk="1" hangingPunct="1">
              <a:buFont typeface="Wingdings" pitchFamily="2" charset="2"/>
              <a:buChar char=""/>
            </a:pP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為誰生產</a:t>
            </a:r>
            <a:endParaRPr lang="zh-HK" altLang="en-US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 eaLnBrk="1" hangingPunct="1">
              <a:buFont typeface="Wingdings" pitchFamily="2" charset="2"/>
              <a:buChar char=""/>
            </a:pP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在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哪裏生產</a:t>
            </a:r>
            <a:endParaRPr lang="zh-HK" altLang="en-US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 eaLnBrk="1" hangingPunct="1"/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教師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跟進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學生的分享內容，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接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着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詢問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學生：</a:t>
            </a:r>
            <a:r>
              <a:rPr lang="en-GB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「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這些企業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有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甚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麼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共通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點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？</a:t>
            </a:r>
            <a:r>
              <a:rPr lang="en-GB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」</a:t>
            </a:r>
          </a:p>
          <a:p>
            <a:pPr algn="just" eaLnBrk="1" hangingPunct="1"/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學生的回答可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能包括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：</a:t>
            </a:r>
            <a:endParaRPr lang="en-US" altLang="zh-TW" sz="1000" u="sng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61950" lvl="1" indent="-180975" algn="just" eaLnBrk="1" hangingPunct="1">
              <a:buFontTx/>
              <a:buChar char="•"/>
            </a:pP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它們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於全球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創立自己的品牌。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61950" lvl="1" indent="-180975" algn="just" eaLnBrk="1" hangingPunct="1">
              <a:buFontTx/>
              <a:buChar char="•"/>
            </a:pP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它們是市場領先者。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61950" lvl="1" indent="-180975" algn="just" eaLnBrk="1" hangingPunct="1">
              <a:buFontTx/>
              <a:buChar char="•"/>
            </a:pP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它們的員工遍佈全球各地。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61950" lvl="1" indent="-180975" algn="just" eaLnBrk="1" hangingPunct="1">
              <a:buFontTx/>
              <a:buChar char="•"/>
            </a:pP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它們的商品幾乎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是全球所需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61950" lvl="1" indent="-180975" algn="just" eaLnBrk="1" hangingPunct="1">
              <a:buFontTx/>
              <a:buChar char="•"/>
            </a:pP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它們擁有國際間的聯繫與網絡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61950" lvl="1" indent="-180975" algn="just" eaLnBrk="1" hangingPunct="1">
              <a:buFontTx/>
              <a:buChar char="•"/>
            </a:pP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它們的產品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行銷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全球市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場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 eaLnBrk="1" hangingPunct="1"/>
            <a:endParaRPr lang="en-US" altLang="zh-CN" sz="1000" dirty="0" smtClean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最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重要的是，這些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公司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的產品遍佈全球各地。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7708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920ABB7-3284-494B-8990-074401BAFFCA}" type="slidenum">
              <a:rPr lang="en-US" altLang="zh-TW" smtClean="0"/>
              <a:pPr/>
              <a:t>20</a:t>
            </a:fld>
            <a:endParaRPr lang="en-US" altLang="zh-TW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641350"/>
            <a:ext cx="5762625" cy="324167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2934" y="4243701"/>
            <a:ext cx="5318164" cy="4464605"/>
          </a:xfrm>
        </p:spPr>
        <p:txBody>
          <a:bodyPr/>
          <a:lstStyle/>
          <a:p>
            <a:pPr marL="228600" indent="-228600" algn="just" eaLnBrk="1" hangingPunct="1">
              <a:defRPr/>
            </a:pPr>
            <a:r>
              <a:rPr lang="zh-TW" altLang="en-US" sz="10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程序</a:t>
            </a:r>
            <a:endParaRPr lang="en-US" altLang="zh-TW" sz="1000" b="1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228600" indent="-228600" algn="just" eaLnBrk="1" hangingPunct="1">
              <a:defRPr/>
            </a:pPr>
            <a:endParaRPr lang="en-US" altLang="zh-TW" sz="1000" b="1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228600" indent="-228600" algn="just" eaLnBrk="1" hangingPunct="1">
              <a:buFontTx/>
              <a:buChar char="•"/>
              <a:defRPr/>
            </a:pP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教師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分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派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學生扮演八個不同角色：四名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會議小組成員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和四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名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抗議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代表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  <a:r>
              <a:rPr lang="en-US" altLang="zh-TW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</a:p>
          <a:p>
            <a:pPr marL="228600" indent="-228600" algn="just" eaLnBrk="1" hangingPunct="1">
              <a:buFontTx/>
              <a:buChar char="•"/>
              <a:defRPr/>
            </a:pP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教師要求學生討論和準備一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分鐘短講，提出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支持或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反對全球一體化的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論據。</a:t>
            </a:r>
            <a:r>
              <a:rPr lang="en-US" altLang="zh-TW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endParaRPr lang="en-US" altLang="zh-TW" sz="1000" dirty="0" smtClean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228600" indent="-228600" algn="just" eaLnBrk="1" hangingPunct="1">
              <a:buFontTx/>
              <a:buChar char="•"/>
              <a:defRPr/>
            </a:pP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學生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須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按照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其獲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分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派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的角色各自發表意見，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例如：</a:t>
            </a:r>
            <a:r>
              <a:rPr kumimoji="1" lang="zh-TW" altLang="en-US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發展中國家的政府官員指出全球一體化如何幫助改善經濟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；</a:t>
            </a:r>
            <a:r>
              <a:rPr kumimoji="1" lang="zh-TW" altLang="en-US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環保人士指出</a:t>
            </a:r>
            <a:r>
              <a:rPr kumimoji="1" lang="zh-CN" altLang="en-US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發展中國家欠缺嚴厲的環境保護規則</a:t>
            </a:r>
            <a:r>
              <a:rPr kumimoji="1" lang="zh-TW" altLang="en-US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kumimoji="1" lang="zh-CN" altLang="en-US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跨國企業將生產廠房遷移往發展中國家會造成環境破壞</a:t>
            </a:r>
            <a:r>
              <a:rPr kumimoji="1" lang="zh-TW" altLang="en-US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  <a:endParaRPr lang="en-US" altLang="zh-TW" sz="1000" b="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228600" indent="-228600" algn="just" eaLnBrk="1" hangingPunct="1">
              <a:defRPr/>
            </a:pP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094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35000" y="641350"/>
            <a:ext cx="5308600" cy="2987675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2934" y="3973964"/>
            <a:ext cx="5312745" cy="4464605"/>
          </a:xfrm>
        </p:spPr>
        <p:txBody>
          <a:bodyPr/>
          <a:lstStyle/>
          <a:p>
            <a:pPr algn="just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步驟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四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：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（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選項）</a:t>
            </a:r>
            <a:r>
              <a:rPr lang="en-US" altLang="zh-TW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若時間許可，</a:t>
            </a:r>
            <a:r>
              <a:rPr kumimoji="0"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教師可讓學生分享他們</a:t>
            </a:r>
            <a:r>
              <a:rPr kumimoji="0"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對全球一體化的</a:t>
            </a:r>
            <a:r>
              <a:rPr kumimoji="0"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看法。</a:t>
            </a:r>
            <a:r>
              <a:rPr kumimoji="0" lang="en-US" altLang="zh-TW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</a:p>
          <a:p>
            <a:pPr algn="just">
              <a:defRPr/>
            </a:pPr>
            <a:endParaRPr lang="en-US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步驟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五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：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教師概述各論據並總結如下：</a:t>
            </a:r>
            <a:r>
              <a:rPr 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與全球一體化現象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相關的影響或會隨時間、地點改變。</a:t>
            </a:r>
            <a:endParaRPr lang="en-US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全球一體化為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某些國家</a:t>
            </a:r>
            <a:r>
              <a:rPr lang="zh-TW" altLang="en-US" sz="100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（</a:t>
            </a:r>
            <a:r>
              <a:rPr lang="zh-TW" altLang="en-US" sz="100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例如東亞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）帶來莫大效益，尤其是在增加貿易機遇、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增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加獲得市場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和科技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的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渠道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等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。不過，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若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國際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貿易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組織如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世貿未能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適當發揮其功能以管理全球貿易集體協作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，全球一體化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的影響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未必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能如預期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般理想。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endParaRPr lang="en-US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zh-CN" altLang="en-US" sz="1000" b="1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第二</a:t>
            </a:r>
            <a:r>
              <a:rPr lang="zh-TW" altLang="en-US" sz="1000" b="1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課</a:t>
            </a:r>
            <a:r>
              <a:rPr lang="zh-CN" altLang="en-US" sz="1000" b="1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節</a:t>
            </a:r>
            <a:r>
              <a:rPr lang="zh-TW" altLang="en-US" sz="1000" b="1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完 </a:t>
            </a:r>
            <a:r>
              <a:rPr lang="en-US" altLang="zh-TW" sz="1000" b="1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endParaRPr lang="en-US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62433C0-3136-45EE-857D-4CFFB1286819}" type="slidenum">
              <a:rPr lang="en-US" altLang="zh-TW" smtClean="0"/>
              <a:pPr/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155487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4E33806-6EDA-441A-AD0D-5655F6F61A1F}" type="slidenum">
              <a:rPr lang="en-US" altLang="zh-TW" smtClean="0"/>
              <a:pPr/>
              <a:t>22</a:t>
            </a:fld>
            <a:endParaRPr lang="en-US" altLang="zh-TW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630238"/>
            <a:ext cx="4811712" cy="2706687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694" y="3704228"/>
            <a:ext cx="5379940" cy="4919420"/>
          </a:xfrm>
        </p:spPr>
        <p:txBody>
          <a:bodyPr/>
          <a:lstStyle/>
          <a:p>
            <a:pPr marL="228600" indent="-228600" algn="just" eaLnBrk="1" hangingPunct="1">
              <a:defRPr/>
            </a:pPr>
            <a:r>
              <a:rPr lang="zh-TW" altLang="en-US" sz="10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延伸學習：</a:t>
            </a:r>
            <a:endParaRPr lang="en-US" altLang="zh-TW" sz="1000" b="1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教師可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介紹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哪些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是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香港重要的貿易夥伴：東南亞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國家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聯盟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（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東盟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）和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歐洲聯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盟（歐盟）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  <a:r>
              <a:rPr lang="en-US" altLang="zh-TW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</a:p>
          <a:p>
            <a:pPr marL="228600" indent="-228600" algn="just" eaLnBrk="1" hangingPunct="1">
              <a:defRPr/>
            </a:pP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教師先介紹東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盟的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工作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／功能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  <a:r>
              <a:rPr lang="en-US" altLang="zh-TW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</a:p>
          <a:p>
            <a:pPr marL="228600" indent="-228600" algn="just" eaLnBrk="1" hangingPunct="1">
              <a:defRPr/>
            </a:pPr>
            <a:endParaRPr lang="en-US" altLang="zh-TW" sz="1000" b="1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228600" indent="-228600" algn="just" eaLnBrk="1" hangingPunct="1">
              <a:defRPr/>
            </a:pPr>
            <a:r>
              <a:rPr lang="zh-TW" altLang="en-US" sz="10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香港與東盟的貿易關係重點：</a:t>
            </a:r>
            <a:r>
              <a:rPr lang="en-US" altLang="zh-TW" sz="10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228600" indent="-228600" algn="just" eaLnBrk="1" hangingPunct="1">
              <a:buFontTx/>
              <a:buChar char="•"/>
              <a:defRPr/>
            </a:pPr>
            <a:r>
              <a:rPr 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2020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年，東盟僅次於中</a:t>
            </a:r>
            <a:r>
              <a:rPr lang="zh-TW" altLang="en-US" sz="100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國是</a:t>
            </a:r>
            <a:r>
              <a:rPr lang="zh-TW" altLang="en-US" sz="100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香港特區第二大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貿易夥伴。所有東盟商品</a:t>
            </a:r>
            <a:r>
              <a:rPr lang="zh-TW" altLang="en-US" sz="100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進口</a:t>
            </a:r>
            <a:r>
              <a:rPr lang="zh-TW" altLang="en-US" sz="100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香港特區時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，均享有零關稅待遇。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228600" indent="-228600" algn="just" eaLnBrk="1" hangingPunct="1">
              <a:buFontTx/>
              <a:buChar char="•"/>
              <a:defRPr/>
            </a:pPr>
            <a:r>
              <a:rPr lang="en-US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2020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年，香港從東盟主要進口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貨品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為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電動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機械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器具及用具，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以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及其電動部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件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；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辦公室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機器及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自動資料處理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機；以及電訊及聲音收錄及重播器具及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設備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228600" indent="-228600" algn="just" eaLnBrk="1" hangingPunct="1">
              <a:buFontTx/>
              <a:buChar char="•"/>
              <a:defRPr/>
            </a:pPr>
            <a:r>
              <a:rPr 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2020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年，香港向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東盟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主要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出口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港產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貨品包括</a:t>
            </a:r>
            <a:r>
              <a:rPr lang="zh-TW" altLang="zh-HK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金屬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的</a:t>
            </a:r>
            <a:r>
              <a:rPr lang="zh-TW" altLang="zh-HK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礦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砂及</a:t>
            </a:r>
            <a:r>
              <a:rPr lang="zh-TW" altLang="zh-HK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金屬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碎</a:t>
            </a:r>
            <a:r>
              <a:rPr lang="zh-TW" altLang="zh-HK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料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珠寶首飾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金銀器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具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和</a:t>
            </a:r>
            <a:r>
              <a:rPr lang="zh-TW" altLang="zh-HK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其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他寶石或半寶石製成品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；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以及煙草和煙草製品。</a:t>
            </a:r>
            <a:endParaRPr lang="en-US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228600" indent="-228600" algn="just" eaLnBrk="1" hangingPunct="1">
              <a:buFontTx/>
              <a:buChar char="•"/>
              <a:defRPr/>
            </a:pP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香港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與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東盟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於</a:t>
            </a:r>
            <a:r>
              <a:rPr kumimoji="1" lang="en-US" altLang="zh-TW" sz="1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2017</a:t>
            </a:r>
            <a:r>
              <a:rPr kumimoji="1" lang="zh-TW" altLang="en-US" sz="1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年</a:t>
            </a:r>
            <a:r>
              <a:rPr kumimoji="1" lang="zh-CN" altLang="en-US" sz="1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底簽署了</a:t>
            </a:r>
            <a:r>
              <a:rPr kumimoji="1" lang="en-US" altLang="zh-CN" sz="1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《</a:t>
            </a:r>
            <a:r>
              <a:rPr kumimoji="1" lang="zh-TW" altLang="en-US" sz="1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自由貿易協定</a:t>
            </a:r>
            <a:r>
              <a:rPr kumimoji="1" lang="en-US" altLang="zh-CN" sz="1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》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和</a:t>
            </a:r>
            <a:r>
              <a:rPr lang="en-US" altLang="zh-CN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《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投資</a:t>
            </a:r>
            <a:r>
              <a:rPr kumimoji="1" lang="zh-TW" altLang="en-US" sz="1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協定</a:t>
            </a:r>
            <a:r>
              <a:rPr lang="en-US" altLang="zh-CN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》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兩份協定有助促進香港與東盟之間的貿易和投資流動，為業界帶來新商機，並促進長遠的經濟增長</a:t>
            </a:r>
            <a:r>
              <a:rPr lang="zh-TW" altLang="en-US" sz="1000" baseline="30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＊</a:t>
            </a:r>
            <a:r>
              <a:rPr lang="zh-TW" altLang="zh-HK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228600" indent="-228600" algn="just" eaLnBrk="1" hangingPunct="1">
              <a:buFontTx/>
              <a:buChar char="•"/>
              <a:defRPr/>
            </a:pP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228600" indent="-228600" algn="just" eaLnBrk="1" hangingPunct="1">
              <a:spcBef>
                <a:spcPts val="0"/>
              </a:spcBef>
              <a:defRPr/>
            </a:pP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學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生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可瀏覽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以下網址，閱讀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其他資訊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：</a:t>
            </a:r>
            <a:r>
              <a:rPr lang="en-US" altLang="zh-TW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</a:p>
          <a:p>
            <a:pPr marL="190500" indent="-190500" algn="just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altLang="zh-TW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https://www.tid.gov.hk/english/aboutus/publications/factsheet/asean.html </a:t>
            </a:r>
            <a:r>
              <a:rPr lang="en-US" altLang="zh-TW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瀏覽於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在</a:t>
            </a:r>
            <a:r>
              <a:rPr lang="en-US" altLang="zh-TW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2022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年</a:t>
            </a:r>
            <a:r>
              <a:rPr lang="en-US" altLang="zh-TW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3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月</a:t>
            </a:r>
            <a:r>
              <a:rPr lang="en-US" altLang="zh-TW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17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日</a:t>
            </a:r>
            <a:r>
              <a:rPr lang="en-US" altLang="zh-TW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90500" indent="-190500" algn="just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altLang="zh-TW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  <a:hlinkClick r:id="rId3"/>
              </a:rPr>
              <a:t>https://asean.org</a:t>
            </a:r>
            <a:r>
              <a:rPr lang="en-US" altLang="zh-TW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（只提供英語版本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）</a:t>
            </a:r>
            <a:endParaRPr lang="en-US" altLang="zh-TW" sz="1000" dirty="0" smtClean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90500" lvl="0" indent="-190500" algn="just" eaLnBrk="1" hangingPunct="1">
              <a:lnSpc>
                <a:spcPct val="90000"/>
              </a:lnSpc>
              <a:buFontTx/>
              <a:buChar char="•"/>
              <a:defRPr/>
            </a:pPr>
            <a:r>
              <a:rPr lang="zh-TW" altLang="en-US" sz="1000" baseline="30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＊</a:t>
            </a:r>
            <a:r>
              <a:rPr lang="en-US" altLang="zh-TW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https://</a:t>
            </a:r>
            <a:r>
              <a:rPr lang="en-US" altLang="zh-TW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www.tid.gov.hk/tc_chi/aboutus/publications/factsheet/asean.html (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瀏覽於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在</a:t>
            </a:r>
            <a:r>
              <a:rPr lang="en-US" altLang="zh-TW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2022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年</a:t>
            </a:r>
            <a:r>
              <a:rPr lang="en-US" altLang="zh-TW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11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月</a:t>
            </a:r>
            <a:r>
              <a:rPr lang="en-US" altLang="zh-TW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25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日</a:t>
            </a:r>
            <a:r>
              <a:rPr lang="en-US" altLang="zh-TW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</a:t>
            </a:r>
          </a:p>
          <a:p>
            <a:pPr marL="190500" indent="-190500" algn="just" eaLnBrk="1" hangingPunct="1">
              <a:lnSpc>
                <a:spcPct val="90000"/>
              </a:lnSpc>
              <a:buFontTx/>
              <a:buChar char="•"/>
              <a:defRPr/>
            </a:pP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228600" indent="-228600" algn="just" eaLnBrk="1" hangingPunct="1">
              <a:defRPr/>
            </a:pP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3769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BC4E91E-C462-419A-AEDC-43997A9D8D51}" type="slidenum">
              <a:rPr lang="en-US" altLang="zh-TW" smtClean="0"/>
              <a:pPr/>
              <a:t>23</a:t>
            </a:fld>
            <a:endParaRPr lang="en-US" altLang="zh-TW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604838"/>
            <a:ext cx="4867275" cy="2738437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7516" y="3792590"/>
            <a:ext cx="5318163" cy="5101094"/>
          </a:xfrm>
        </p:spPr>
        <p:txBody>
          <a:bodyPr/>
          <a:lstStyle/>
          <a:p>
            <a:pPr algn="just" eaLnBrk="1" hangingPunct="1">
              <a:defRPr/>
            </a:pPr>
            <a:r>
              <a:rPr lang="zh-TW" altLang="en-US" sz="10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延伸學習 ：</a:t>
            </a:r>
            <a:endParaRPr lang="en-US" altLang="zh-TW" sz="1000" b="1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zh-HK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教師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然後介紹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歐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洲聯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盟（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歐盟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）的工作／功能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zh-TW" altLang="en-US" sz="10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香港與歐盟的貿易關係重點：</a:t>
            </a:r>
            <a:r>
              <a:rPr lang="en-US" altLang="zh-TW" sz="10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71450" indent="-171450" algn="just" eaLnBrk="1" hangingPunct="1">
              <a:buFont typeface="Arial" panose="020B0604020202020204" pitchFamily="34" charset="0"/>
              <a:buChar char="•"/>
              <a:defRPr/>
            </a:pP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歐盟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是香港其中一個重要的貿易夥伴。</a:t>
            </a:r>
            <a:r>
              <a:rPr lang="en-US" altLang="zh-TW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</a:p>
          <a:p>
            <a:pPr marL="171450" indent="-17145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2020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年，在歐盟成員國中，德國、荷蘭和法國是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香港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首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三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大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商品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貿易夥伴，佔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香港與歐盟商品貿易總額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逾</a:t>
            </a:r>
            <a:r>
              <a:rPr lang="en-US" altLang="zh-TW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50%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  <a:r>
              <a:rPr lang="en-US" altLang="zh-TW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 </a:t>
            </a:r>
          </a:p>
          <a:p>
            <a:pPr marL="171450" indent="-17145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2020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年，香港從歐盟入口的主要商品包括旅遊貨品、手袋、珍珠、寶石、半導體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、電子管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  <a:r>
              <a:rPr lang="en-US" altLang="zh-TW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</a:p>
          <a:p>
            <a:pPr marL="171450" indent="-17145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2020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年，香港向歐盟出口的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主要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港產貨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品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包括珠寶首飾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可</a:t>
            </a:r>
            <a:r>
              <a:rPr lang="zh-HK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食用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產品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和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配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製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品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半導體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、電子管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  <a:r>
              <a:rPr lang="en-US" altLang="zh-TW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defRPr/>
            </a:pP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關於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歐盟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的其他資訊，學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生</a:t>
            </a:r>
            <a:r>
              <a:rPr lang="zh-TW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可瀏覽：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79388" indent="-179388" algn="just" eaLnBrk="1" hangingPunct="1">
              <a:buFontTx/>
              <a:buChar char="•"/>
              <a:defRPr/>
            </a:pPr>
            <a:r>
              <a:rPr lang="en-US" altLang="zh-TW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https</a:t>
            </a:r>
            <a:r>
              <a:rPr lang="en-US" altLang="zh-TW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://www.tid.gov.hk/english/aboutus/publications/factsheet/eu.html 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（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瀏覽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於</a:t>
            </a:r>
            <a:r>
              <a:rPr lang="en-US" altLang="zh-TW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2022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年</a:t>
            </a:r>
            <a:r>
              <a:rPr lang="en-US" altLang="zh-TW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3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月</a:t>
            </a:r>
            <a:r>
              <a:rPr lang="en-US" altLang="zh-TW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17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日）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79388" indent="-179388" algn="just" eaLnBrk="1" hangingPunct="1">
              <a:buFontTx/>
              <a:buChar char="•"/>
              <a:defRPr/>
            </a:pPr>
            <a:r>
              <a:rPr lang="en-US" altLang="zh-TW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altLang="zh-TW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  <a:hlinkClick r:id="rId3"/>
              </a:rPr>
              <a:t>://european-union.europa.eu/index_en</a:t>
            </a:r>
            <a:r>
              <a:rPr lang="en-US" altLang="zh-TW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（只提供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英文版本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）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79388" indent="-179388" algn="just" eaLnBrk="1" hangingPunct="1">
              <a:buFontTx/>
              <a:buChar char="•"/>
              <a:defRPr/>
            </a:pPr>
            <a:r>
              <a:rPr lang="en-US" altLang="zh-TW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altLang="zh-TW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  <a:hlinkClick r:id="rId4"/>
              </a:rPr>
              <a:t>://learning-corner.learning.europa.eu/learning-corner_en</a:t>
            </a:r>
            <a:r>
              <a:rPr lang="en-US" altLang="zh-TW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（只提供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英文版本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）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79388" indent="-179388" algn="just" eaLnBrk="1" hangingPunct="1">
              <a:buFontTx/>
              <a:buChar char="•"/>
              <a:defRPr/>
            </a:pPr>
            <a:r>
              <a:rPr lang="en-US" altLang="zh-TW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  <a:hlinkClick r:id="rId5"/>
              </a:rPr>
              <a:t>https</a:t>
            </a:r>
            <a:r>
              <a:rPr lang="en-US" altLang="zh-TW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  <a:hlinkClick r:id="rId5"/>
              </a:rPr>
              <a:t>://ec.europa.eu/trade/policy/countries-and-regions/countries/hong-kong-sar</a:t>
            </a:r>
            <a:r>
              <a:rPr lang="en-US" altLang="zh-TW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  <a:hlinkClick r:id="rId5"/>
              </a:rPr>
              <a:t>/</a:t>
            </a:r>
            <a:r>
              <a:rPr lang="en-US" altLang="zh-TW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 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（只提供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英文版本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）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507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24AFCA1F-DBFC-54BB-1745-83CE950CC2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BF05780-05DD-A448-9F36-CE0818396F09}" type="slidenum">
              <a:rPr lang="en-US" altLang="zh-TW"/>
              <a:pPr/>
              <a:t>3</a:t>
            </a:fld>
            <a:endParaRPr lang="en-US" altLang="zh-TW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F29D501F-0B05-23F8-D1A8-A8E7F4D972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639763"/>
            <a:ext cx="4927600" cy="2773362"/>
          </a:xfrm>
          <a:ln/>
        </p:spPr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918DA3A2-6E3E-381E-6428-F3C22252FE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5939" y="3413564"/>
            <a:ext cx="5454722" cy="6450424"/>
          </a:xfrm>
        </p:spPr>
        <p:txBody>
          <a:bodyPr/>
          <a:lstStyle/>
          <a:p>
            <a:pPr marL="228600" indent="-228600" algn="just" eaLnBrk="1" hangingPunct="1"/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教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師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就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「它們有甚麽共通點」的討論，總結以下重點：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228600" indent="-228600" algn="just" eaLnBrk="1" hangingPunct="1">
              <a:buFontTx/>
              <a:buChar char="•"/>
            </a:pP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這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四間大型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公司從世界各地採購材料，外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包／擁有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工廠（尤其在亞洲，南美洲及東歐），遍佈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全球。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228600" indent="-228600" algn="just" eaLnBrk="1" hangingPunct="1">
              <a:buFontTx/>
              <a:buChar char="•"/>
            </a:pP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它們在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總公司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設計產品，然後在總部以外的國家生産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／組裝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產品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最後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在全球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出售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成品。</a:t>
            </a:r>
            <a:endParaRPr lang="en-US" altLang="zh-TW" sz="1000" u="sng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228600" indent="-228600" algn="just" eaLnBrk="1" hangingPunct="1">
              <a:buFontTx/>
              <a:buChar char="•"/>
            </a:pP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它們具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跨國公司</a:t>
            </a:r>
            <a:r>
              <a:rPr lang="zh-TW" altLang="en-US" sz="1000" baseline="30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＊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的特徵，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意味着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經濟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達到了全球一體化的境界（一個無國界的世界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）。</a:t>
            </a:r>
            <a:endParaRPr lang="en-US" altLang="zh-TW" sz="1000" u="sng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228600" indent="-228600" algn="just" eaLnBrk="1" hangingPunct="1">
              <a:buFontTx/>
              <a:buChar char="•"/>
            </a:pP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它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們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藉着全球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一體化的過程積極參與國際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舞臺</a:t>
            </a:r>
            <a:r>
              <a:rPr lang="en-US" altLang="zh-TW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本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課節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的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主題。</a:t>
            </a:r>
            <a:endParaRPr lang="en-GB" altLang="zh-HK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228600" indent="-228600" algn="just" eaLnBrk="1" hangingPunct="1">
              <a:buFontTx/>
              <a:buChar char="•"/>
            </a:pPr>
            <a:endParaRPr lang="en-US" altLang="zh-TW" sz="1000" u="sng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228600" indent="-228600" algn="just" eaLnBrk="1" hangingPunct="1"/>
            <a:r>
              <a:rPr lang="zh-TW" altLang="en-US" sz="1000" baseline="30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＊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將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在「企業擁有權類型」課題內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，進一步探討跨國公司課題。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228600" indent="-228600" algn="just" eaLnBrk="1" hangingPunct="1"/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228600" indent="-228600" algn="just" eaLnBrk="1" hangingPunct="1">
              <a:lnSpc>
                <a:spcPct val="90000"/>
              </a:lnSpc>
            </a:pP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教師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接着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引導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學生進一步看中國在這些全球活動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中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所扮演的角色，例如：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82563" lvl="1" indent="-182563" algn="just" eaLnBrk="1" hangingPunct="1">
              <a:lnSpc>
                <a:spcPct val="90000"/>
              </a:lnSpc>
              <a:buFontTx/>
              <a:buChar char="•"/>
            </a:pPr>
            <a:r>
              <a:rPr lang="en-US" altLang="zh-CN" sz="1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Uniqlo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的</a:t>
            </a:r>
            <a:r>
              <a:rPr lang="en-US" altLang="zh-CN" sz="1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LifeWear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服飾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是在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日本設計，當中部分的服飾則在中國生産，並銷售／分銷至全球；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82563" lvl="1" indent="-182563" algn="just" eaLnBrk="1" hangingPunct="1">
              <a:lnSpc>
                <a:spcPct val="90000"/>
              </a:lnSpc>
              <a:buFontTx/>
              <a:buChar char="•"/>
            </a:pPr>
            <a:r>
              <a:rPr lang="en-US" altLang="zh-CN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Nike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已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實現經濟活動全球一體化， 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從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（</a:t>
            </a:r>
            <a:r>
              <a:rPr lang="en-US" altLang="zh-TW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1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）鞋子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在美國設計； 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（</a:t>
            </a:r>
            <a:r>
              <a:rPr lang="en-US" altLang="zh-TW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2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）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鞋子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在泰國及越南等生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産；（</a:t>
            </a:r>
            <a:r>
              <a:rPr lang="en-US" altLang="zh-TW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3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）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鞋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子在全球銷售及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分銷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228600" indent="-228600" algn="just" eaLnBrk="1" hangingPunct="1">
              <a:buFont typeface="Symbol" pitchFamily="2" charset="2"/>
              <a:buChar char="Þ"/>
            </a:pP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在過去數十年，中國已成爲「世界工廠」，以生產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電器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及電子產品、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成衣及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紡織品、玩具、手錶及計時器、鞋子等而聞名。就目前擁有全球供應和生產鏈的中國，是世界貿易的「增長引擎」。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228600" indent="-228600" algn="just" eaLnBrk="1" hangingPunct="1">
              <a:buFont typeface="Symbol" pitchFamily="2" charset="2"/>
              <a:buChar char="Þ"/>
            </a:pP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香港特區作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爲國際金融中心，是西方和東方之間重要的貿易樞紐。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香港特區與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世界其他國家，尤其中國，在經濟、政治、文化上都變得相互依賴。</a:t>
            </a:r>
            <a:endParaRPr lang="en-GB" altLang="zh-HK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 algn="just" eaLnBrk="1" hangingPunct="1">
              <a:buFont typeface="Symbol" pitchFamily="2" charset="2"/>
              <a:buNone/>
            </a:pP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228600" indent="-228600" algn="just" eaLnBrk="1" hangingPunct="1"/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教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師總結全球一體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化是沒有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一致的定義，卻有很多思考及詮釋。一般來説，全球一體化可被視爲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一個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過程，有以下特徵：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228600" indent="-228600" algn="just" eaLnBrk="1" hangingPunct="1">
              <a:buFont typeface="Symbol" pitchFamily="2" charset="2"/>
              <a:buAutoNum type="romanLcParenBoth"/>
            </a:pP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企業之間變得更緊密聯繫及相互依賴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228600" indent="-228600" algn="just" eaLnBrk="1" hangingPunct="1">
              <a:buFont typeface="Symbol" pitchFamily="2" charset="2"/>
              <a:buAutoNum type="romanLcParenBoth"/>
            </a:pP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產品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設計／生産／品質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和宣傳策略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標準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化，適用於全球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228600" indent="-228600" algn="just" eaLnBrk="1" hangingPunct="1">
              <a:buFont typeface="Symbol" pitchFamily="2" charset="2"/>
              <a:buAutoNum type="romanLcParenBoth"/>
            </a:pP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世界人口（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僱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員、供應商、生産商、顧客）融為一個單一的社會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228600" indent="-228600" algn="just" eaLnBrk="1" hangingPunct="1">
              <a:buFont typeface="Symbol" pitchFamily="2" charset="2"/>
              <a:buAutoNum type="romanLcParenBoth"/>
            </a:pP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分公司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分佈／擴展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至世界每一個角落，當中包括銷售、原料和部件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採購，以及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生産。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228600" indent="-228600" algn="just" eaLnBrk="1" hangingPunct="1"/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228600" indent="-228600" algn="just" eaLnBrk="1" hangingPunct="1"/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812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1BA6A65D-5EAF-CA60-A9DD-8D358BC542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F40D1DF-E9DA-7647-8E0B-8DB9DFE08B1D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705765F0-020A-FB56-5635-8A065DD7E5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7588" y="639763"/>
            <a:ext cx="4608512" cy="2593975"/>
          </a:xfrm>
          <a:ln/>
        </p:spPr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E1E3EF41-79C4-9C4B-BE69-5DD6BC953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5247" y="3350781"/>
            <a:ext cx="5511079" cy="6443023"/>
          </a:xfrm>
        </p:spPr>
        <p:txBody>
          <a:bodyPr/>
          <a:lstStyle/>
          <a:p>
            <a:pPr algn="just" eaLnBrk="1" hangingPunct="1"/>
            <a:r>
              <a:rPr lang="zh-CN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教師</a:t>
            </a:r>
            <a:r>
              <a:rPr lang="zh-TW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指出，全球一體化可確認爲</a:t>
            </a:r>
            <a:r>
              <a:rPr lang="zh-CN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促進全球在</a:t>
            </a:r>
            <a:r>
              <a:rPr lang="zh-TW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經濟、政治、文化方面相互聯繫的過程。爲了討論全球一體化對企業的影響，這</a:t>
            </a:r>
            <a:r>
              <a:rPr lang="zh-CN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課節</a:t>
            </a:r>
            <a:r>
              <a:rPr lang="zh-TW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我們將從經濟角度，集中探究</a:t>
            </a:r>
            <a:r>
              <a:rPr lang="zh-CN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與</a:t>
            </a:r>
            <a:r>
              <a:rPr lang="zh-TW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商業</a:t>
            </a:r>
            <a:r>
              <a:rPr lang="zh-CN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有關的</a:t>
            </a:r>
            <a:r>
              <a:rPr lang="zh-TW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問題。</a:t>
            </a:r>
            <a:endParaRPr lang="en-US" altLang="zh-TW" sz="10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algn="just" eaLnBrk="1" hangingPunct="1"/>
            <a:endParaRPr lang="en-US" altLang="zh-TW" sz="10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algn="just" eaLnBrk="1" hangingPunct="1"/>
            <a:r>
              <a:rPr lang="zh-TW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基於上一課節的討論</a:t>
            </a:r>
            <a:r>
              <a:rPr lang="zh-CN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以及學生在中一至中三時對</a:t>
            </a:r>
            <a:r>
              <a:rPr lang="zh-TW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香港營</a:t>
            </a:r>
            <a:r>
              <a:rPr lang="zh-TW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商環境的已有知識，教師引導學生從以下方面思考全球一體化的影響：</a:t>
            </a:r>
            <a:endParaRPr lang="en-US" altLang="zh-TW" sz="10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171450" indent="-171450" algn="just" eaLnBrk="1" hangingPunct="1">
              <a:buFont typeface="Arial" panose="020B0604020202020204" pitchFamily="34" charset="0"/>
              <a:buChar char="•"/>
            </a:pPr>
            <a:r>
              <a:rPr lang="zh-CN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資</a:t>
            </a:r>
            <a:r>
              <a:rPr lang="zh-TW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金：</a:t>
            </a:r>
            <a:r>
              <a:rPr lang="zh-CN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你</a:t>
            </a:r>
            <a:r>
              <a:rPr lang="zh-CN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是</a:t>
            </a:r>
            <a:r>
              <a:rPr lang="zh-TW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否認為</a:t>
            </a:r>
            <a:r>
              <a:rPr lang="zh-CN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企業在全球的資</a:t>
            </a:r>
            <a:r>
              <a:rPr lang="zh-TW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金</a:t>
            </a:r>
            <a:r>
              <a:rPr lang="zh-CN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流動</a:t>
            </a:r>
            <a:r>
              <a:rPr lang="zh-TW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較</a:t>
            </a:r>
            <a:r>
              <a:rPr lang="zh-CN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數</a:t>
            </a:r>
            <a:r>
              <a:rPr lang="zh-CN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十年前加快不少？你</a:t>
            </a:r>
            <a:r>
              <a:rPr lang="zh-CN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認為</a:t>
            </a:r>
            <a:r>
              <a:rPr lang="zh-TW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甚</a:t>
            </a:r>
            <a:r>
              <a:rPr lang="zh-CN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麼因素</a:t>
            </a:r>
            <a:r>
              <a:rPr lang="zh-TW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引</a:t>
            </a:r>
            <a:r>
              <a:rPr lang="zh-CN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致</a:t>
            </a:r>
            <a:r>
              <a:rPr lang="zh-CN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這種</a:t>
            </a:r>
            <a:r>
              <a:rPr lang="zh-TW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狀況</a:t>
            </a:r>
            <a:r>
              <a:rPr lang="zh-CN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？</a:t>
            </a:r>
            <a:endParaRPr lang="en-US" altLang="zh-CN" sz="10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171450" indent="-171450" algn="just" eaLnBrk="1" hangingPunct="1">
              <a:buFont typeface="Arial" panose="020B0604020202020204" pitchFamily="34" charset="0"/>
              <a:buChar char="•"/>
            </a:pPr>
            <a:r>
              <a:rPr lang="zh-CN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貿易</a:t>
            </a:r>
            <a:r>
              <a:rPr lang="zh-TW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及</a:t>
            </a:r>
            <a:r>
              <a:rPr lang="zh-CN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市場</a:t>
            </a:r>
            <a:r>
              <a:rPr lang="zh-TW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r>
              <a:rPr lang="zh-CN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在過去</a:t>
            </a:r>
            <a:r>
              <a:rPr lang="zh-CN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數十年間，大多數國家嘗試</a:t>
            </a:r>
            <a:r>
              <a:rPr lang="zh-TW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參與</a:t>
            </a:r>
            <a:r>
              <a:rPr lang="zh-CN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國際貿易。你知道當中的原因嗎？這會如何影響各國間的貿易關係？</a:t>
            </a:r>
            <a:endParaRPr lang="en-US" altLang="zh-CN" sz="10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171450" indent="-171450" algn="just" eaLnBrk="1" hangingPunct="1">
              <a:buFont typeface="Arial" panose="020B0604020202020204" pitchFamily="34" charset="0"/>
              <a:buChar char="•"/>
            </a:pPr>
            <a:r>
              <a:rPr lang="zh-CN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生產</a:t>
            </a:r>
            <a:r>
              <a:rPr lang="zh-TW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：有</a:t>
            </a:r>
            <a:r>
              <a:rPr lang="zh-TW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甚麼原因令</a:t>
            </a:r>
            <a:r>
              <a:rPr lang="zh-CN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跨國公司</a:t>
            </a:r>
            <a:r>
              <a:rPr lang="zh-TW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從總公司所在地以外</a:t>
            </a:r>
            <a:r>
              <a:rPr lang="zh-CN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採購物</a:t>
            </a:r>
            <a:r>
              <a:rPr lang="zh-CN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料</a:t>
            </a:r>
            <a:r>
              <a:rPr lang="zh-TW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、外</a:t>
            </a:r>
            <a:r>
              <a:rPr lang="zh-TW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判商業功</a:t>
            </a:r>
            <a:r>
              <a:rPr lang="zh-CN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能、</a:t>
            </a:r>
            <a:r>
              <a:rPr lang="zh-TW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將</a:t>
            </a:r>
            <a:r>
              <a:rPr lang="zh-CN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生產</a:t>
            </a:r>
            <a:r>
              <a:rPr lang="zh-TW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工序外包</a:t>
            </a:r>
            <a:r>
              <a:rPr lang="zh-CN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給工廠，並將生產</a:t>
            </a:r>
            <a:r>
              <a:rPr lang="zh-TW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分工？</a:t>
            </a:r>
            <a:endParaRPr lang="en-US" altLang="zh-CN" sz="10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171450" indent="-171450" algn="just" eaLnBrk="1" hangingPunct="1">
              <a:buFont typeface="Arial" panose="020B0604020202020204" pitchFamily="34" charset="0"/>
              <a:buChar char="•"/>
            </a:pPr>
            <a:r>
              <a:rPr lang="zh-CN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資訊</a:t>
            </a:r>
            <a:r>
              <a:rPr lang="zh-TW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r>
              <a:rPr lang="zh-CN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在</a:t>
            </a:r>
            <a:r>
              <a:rPr lang="zh-CN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過去二十年，是什麼令人與人之間</a:t>
            </a:r>
            <a:r>
              <a:rPr lang="zh-TW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及／</a:t>
            </a:r>
            <a:r>
              <a:rPr lang="zh-CN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或</a:t>
            </a:r>
            <a:r>
              <a:rPr lang="zh-CN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企業之間的溝通</a:t>
            </a:r>
            <a:r>
              <a:rPr lang="zh-TW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跨越</a:t>
            </a:r>
            <a:r>
              <a:rPr lang="zh-CN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時間和空間</a:t>
            </a:r>
            <a:r>
              <a:rPr lang="zh-TW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，瞬間</a:t>
            </a:r>
            <a:r>
              <a:rPr lang="zh-CN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變得普遍？</a:t>
            </a:r>
            <a:endParaRPr lang="en-US" altLang="zh-CN" sz="10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171450" indent="-171450" algn="just" eaLnBrk="1" hangingPunct="1">
              <a:buFont typeface="Arial" panose="020B0604020202020204" pitchFamily="34" charset="0"/>
              <a:buChar char="•"/>
            </a:pPr>
            <a:r>
              <a:rPr lang="zh-CN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人</a:t>
            </a:r>
            <a:r>
              <a:rPr lang="zh-TW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r>
              <a:rPr lang="zh-CN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由於</a:t>
            </a:r>
            <a:r>
              <a:rPr lang="zh-CN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勞動力的</a:t>
            </a:r>
            <a:r>
              <a:rPr lang="zh-CN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流動性</a:t>
            </a:r>
            <a:r>
              <a:rPr lang="zh-TW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較</a:t>
            </a:r>
            <a:r>
              <a:rPr lang="zh-CN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資</a:t>
            </a:r>
            <a:r>
              <a:rPr lang="zh-TW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金</a:t>
            </a:r>
            <a:r>
              <a:rPr lang="zh-CN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低，你對過去數十年來勞動市場</a:t>
            </a:r>
            <a:r>
              <a:rPr lang="zh-TW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之間</a:t>
            </a:r>
            <a:r>
              <a:rPr lang="zh-CN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的</a:t>
            </a:r>
            <a:r>
              <a:rPr lang="zh-TW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聯繫</a:t>
            </a:r>
            <a:r>
              <a:rPr lang="zh-CN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有什麼看法？</a:t>
            </a:r>
            <a:endParaRPr lang="en-US" altLang="zh-CN" sz="10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algn="just" eaLnBrk="1" hangingPunct="1">
              <a:buFontTx/>
              <a:buChar char="•"/>
            </a:pPr>
            <a:endParaRPr lang="en-US" altLang="zh-TW" sz="10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algn="just" eaLnBrk="1" hangingPunct="1"/>
            <a:r>
              <a:rPr lang="zh-CN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學生有</a:t>
            </a:r>
            <a:r>
              <a:rPr lang="zh-CN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可能</a:t>
            </a:r>
            <a:r>
              <a:rPr lang="zh-TW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表達</a:t>
            </a:r>
            <a:r>
              <a:rPr lang="zh-CN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以下</a:t>
            </a:r>
            <a:r>
              <a:rPr lang="zh-CN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看法</a:t>
            </a:r>
            <a:r>
              <a:rPr lang="en-US" altLang="zh-TW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:</a:t>
            </a:r>
          </a:p>
          <a:p>
            <a:pPr marL="180975" lvl="1" indent="-180975" algn="just" eaLnBrk="1" hangingPunct="1">
              <a:buFontTx/>
              <a:buChar char="•"/>
            </a:pPr>
            <a:r>
              <a:rPr lang="zh-CN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資</a:t>
            </a:r>
            <a:r>
              <a:rPr lang="zh-TW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金：</a:t>
            </a:r>
            <a:r>
              <a:rPr lang="zh-CN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為了</a:t>
            </a:r>
            <a:r>
              <a:rPr lang="zh-TW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獲</a:t>
            </a:r>
            <a:r>
              <a:rPr lang="zh-CN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得</a:t>
            </a:r>
            <a:r>
              <a:rPr lang="zh-CN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國家投資</a:t>
            </a:r>
            <a:r>
              <a:rPr lang="zh-CN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優惠</a:t>
            </a:r>
            <a:r>
              <a:rPr lang="zh-TW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（</a:t>
            </a:r>
            <a:r>
              <a:rPr lang="zh-CN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例如愛爾蘭</a:t>
            </a:r>
            <a:r>
              <a:rPr lang="zh-CN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、巴西、越南的政府</a:t>
            </a:r>
            <a:r>
              <a:rPr lang="zh-CN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以</a:t>
            </a:r>
            <a:r>
              <a:rPr lang="zh-CN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及</a:t>
            </a:r>
            <a:r>
              <a:rPr lang="zh-CN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一些其他</a:t>
            </a:r>
            <a:r>
              <a:rPr lang="zh-CN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國家</a:t>
            </a:r>
            <a:r>
              <a:rPr lang="zh-TW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提供</a:t>
            </a:r>
            <a:r>
              <a:rPr lang="zh-CN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現金、減稅</a:t>
            </a:r>
            <a:r>
              <a:rPr lang="zh-TW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CN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土地</a:t>
            </a:r>
            <a:r>
              <a:rPr lang="zh-TW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與</a:t>
            </a:r>
            <a:r>
              <a:rPr lang="zh-CN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建築，</a:t>
            </a:r>
            <a:r>
              <a:rPr lang="zh-CN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以吸引各公司在該地設立工廠。）</a:t>
            </a:r>
            <a:endParaRPr lang="en-US" altLang="zh-TW" sz="10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180975" lvl="1" indent="-180975" algn="just" eaLnBrk="1" hangingPunct="1">
              <a:buFontTx/>
              <a:buChar char="•"/>
            </a:pPr>
            <a:r>
              <a:rPr lang="zh-CN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貿易與</a:t>
            </a:r>
            <a:r>
              <a:rPr lang="zh-CN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市場</a:t>
            </a:r>
            <a:r>
              <a:rPr lang="zh-TW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r>
              <a:rPr lang="zh-CN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為了</a:t>
            </a:r>
            <a:r>
              <a:rPr lang="zh-CN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發掘新市場</a:t>
            </a:r>
            <a:r>
              <a:rPr lang="zh-CN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和</a:t>
            </a:r>
            <a:r>
              <a:rPr lang="zh-TW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／</a:t>
            </a:r>
            <a:r>
              <a:rPr lang="zh-CN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或</a:t>
            </a:r>
            <a:r>
              <a:rPr lang="zh-CN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顧客；為了跟隨競爭者的腳步</a:t>
            </a:r>
            <a:r>
              <a:rPr lang="zh-CN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走向國際並</a:t>
            </a:r>
            <a:r>
              <a:rPr lang="zh-CN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嘗試佔</a:t>
            </a:r>
            <a:r>
              <a:rPr lang="zh-TW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一席位；</a:t>
            </a:r>
            <a:r>
              <a:rPr lang="zh-CN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為了</a:t>
            </a:r>
            <a:r>
              <a:rPr lang="zh-CN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進入戰略市場</a:t>
            </a:r>
            <a:r>
              <a:rPr lang="zh-CN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和</a:t>
            </a:r>
            <a:r>
              <a:rPr lang="zh-TW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／</a:t>
            </a:r>
            <a:r>
              <a:rPr lang="zh-CN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或</a:t>
            </a:r>
            <a:r>
              <a:rPr lang="zh-CN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取得物料；為了創造</a:t>
            </a:r>
            <a:r>
              <a:rPr lang="zh-CN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全球</a:t>
            </a:r>
            <a:r>
              <a:rPr lang="zh-TW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聯繫</a:t>
            </a:r>
            <a:r>
              <a:rPr lang="zh-CN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；</a:t>
            </a:r>
            <a:r>
              <a:rPr lang="zh-CN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為了</a:t>
            </a:r>
            <a:r>
              <a:rPr lang="zh-CN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實施</a:t>
            </a:r>
            <a:r>
              <a:rPr lang="zh-TW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／</a:t>
            </a:r>
            <a:r>
              <a:rPr lang="zh-CN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避免</a:t>
            </a:r>
            <a:r>
              <a:rPr lang="zh-CN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貿易壁壘</a:t>
            </a:r>
            <a:endParaRPr lang="en-US" altLang="zh-CN" sz="10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180975" lvl="1" indent="-180975" algn="just" eaLnBrk="1" hangingPunct="1">
              <a:buFontTx/>
              <a:buChar char="•"/>
            </a:pPr>
            <a:r>
              <a:rPr lang="zh-CN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生產</a:t>
            </a:r>
            <a:r>
              <a:rPr lang="zh-TW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r>
              <a:rPr lang="zh-CN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為了</a:t>
            </a:r>
            <a:r>
              <a:rPr lang="zh-TW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獲</a:t>
            </a:r>
            <a:r>
              <a:rPr lang="zh-CN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得</a:t>
            </a:r>
            <a:r>
              <a:rPr lang="zh-CN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經濟</a:t>
            </a:r>
            <a:r>
              <a:rPr lang="zh-CN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規模</a:t>
            </a:r>
            <a:r>
              <a:rPr lang="zh-TW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／</a:t>
            </a:r>
            <a:r>
              <a:rPr lang="zh-CN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達</a:t>
            </a:r>
            <a:r>
              <a:rPr lang="zh-CN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至最低成本或最高利潤</a:t>
            </a:r>
            <a:endParaRPr lang="en-US" altLang="zh-TW" sz="10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180975" lvl="1" indent="-180975" algn="just" eaLnBrk="1" hangingPunct="1">
              <a:buFontTx/>
              <a:buChar char="•"/>
            </a:pPr>
            <a:r>
              <a:rPr lang="zh-CN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資訊</a:t>
            </a:r>
            <a:r>
              <a:rPr lang="en-US" altLang="zh-TW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 </a:t>
            </a:r>
            <a:r>
              <a:rPr lang="zh-TW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r>
              <a:rPr lang="zh-CN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為了</a:t>
            </a:r>
            <a:r>
              <a:rPr lang="zh-CN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以先進的通訊</a:t>
            </a:r>
            <a:r>
              <a:rPr lang="zh-CN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科技</a:t>
            </a:r>
            <a:r>
              <a:rPr lang="zh-TW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從</a:t>
            </a:r>
            <a:r>
              <a:rPr lang="zh-CN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企業</a:t>
            </a:r>
            <a:r>
              <a:rPr lang="zh-CN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、個人、</a:t>
            </a:r>
            <a:r>
              <a:rPr lang="zh-CN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顧客</a:t>
            </a:r>
            <a:r>
              <a:rPr lang="zh-TW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取得</a:t>
            </a:r>
            <a:r>
              <a:rPr lang="zh-CN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最新</a:t>
            </a:r>
            <a:r>
              <a:rPr lang="zh-CN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和及時資訊</a:t>
            </a:r>
            <a:endParaRPr lang="en-US" altLang="zh-CN" sz="10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180975" lvl="1" indent="-180975" algn="just" eaLnBrk="1" hangingPunct="1">
              <a:buFontTx/>
              <a:buChar char="•"/>
            </a:pPr>
            <a:r>
              <a:rPr lang="zh-CN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人</a:t>
            </a:r>
            <a:r>
              <a:rPr lang="zh-TW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r>
              <a:rPr lang="zh-CN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為了</a:t>
            </a:r>
            <a:r>
              <a:rPr lang="zh-TW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獲</a:t>
            </a:r>
            <a:r>
              <a:rPr lang="zh-CN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得</a:t>
            </a:r>
            <a:r>
              <a:rPr lang="zh-CN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低成本</a:t>
            </a:r>
            <a:r>
              <a:rPr lang="zh-CN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勞工</a:t>
            </a:r>
            <a:r>
              <a:rPr lang="zh-TW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／</a:t>
            </a:r>
            <a:r>
              <a:rPr lang="zh-CN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物</a:t>
            </a:r>
            <a:r>
              <a:rPr lang="zh-CN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料；</a:t>
            </a:r>
            <a:r>
              <a:rPr lang="zh-CN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或</a:t>
            </a:r>
            <a:r>
              <a:rPr lang="zh-TW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有時按</a:t>
            </a:r>
            <a:r>
              <a:rPr lang="zh-CN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情況需要，</a:t>
            </a:r>
            <a:r>
              <a:rPr lang="zh-TW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獲</a:t>
            </a:r>
            <a:r>
              <a:rPr lang="zh-CN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得</a:t>
            </a:r>
            <a:r>
              <a:rPr lang="zh-CN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技術勞工</a:t>
            </a:r>
            <a:endParaRPr lang="en-US" altLang="zh-CN" sz="10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361950" lvl="1" indent="-180975" algn="just" eaLnBrk="1" hangingPunct="1">
              <a:buFontTx/>
              <a:buChar char="•"/>
            </a:pPr>
            <a:endParaRPr lang="en-US" altLang="zh-TW" sz="1000" i="1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zh-TW" altLang="en-US" sz="1000" i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（</a:t>
            </a:r>
            <a:r>
              <a:rPr lang="zh-CN" altLang="en-US" sz="1000" i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資料來源</a:t>
            </a:r>
            <a:r>
              <a:rPr lang="zh-TW" altLang="en-US" sz="1000" i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r>
              <a:rPr lang="zh-CN" altLang="en-US" sz="1000" i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取自大衛</a:t>
            </a:r>
            <a:r>
              <a:rPr lang="zh-CN" altLang="en-US" sz="1000" i="1" dirty="0">
                <a:latin typeface="PMingLiU" panose="02020500000000000000" pitchFamily="18" charset="-120"/>
                <a:ea typeface="PMingLiU" panose="02020500000000000000" pitchFamily="18" charset="-120"/>
              </a:rPr>
              <a:t>艾克（</a:t>
            </a:r>
            <a:r>
              <a:rPr lang="en-US" altLang="zh-CN" sz="1000" i="1" dirty="0">
                <a:latin typeface="PMingLiU" panose="02020500000000000000" pitchFamily="18" charset="-120"/>
                <a:ea typeface="PMingLiU" panose="02020500000000000000" pitchFamily="18" charset="-120"/>
              </a:rPr>
              <a:t>1998</a:t>
            </a:r>
            <a:r>
              <a:rPr lang="zh-CN" altLang="en-US" sz="1000" i="1" dirty="0">
                <a:latin typeface="PMingLiU" panose="02020500000000000000" pitchFamily="18" charset="-120"/>
                <a:ea typeface="PMingLiU" panose="02020500000000000000" pitchFamily="18" charset="-120"/>
              </a:rPr>
              <a:t>）。全球一體化戰略，市場管理策略第</a:t>
            </a:r>
            <a:r>
              <a:rPr lang="en-US" altLang="zh-CN" sz="1000" i="1" dirty="0">
                <a:latin typeface="PMingLiU" panose="02020500000000000000" pitchFamily="18" charset="-120"/>
                <a:ea typeface="PMingLiU" panose="02020500000000000000" pitchFamily="18" charset="-120"/>
              </a:rPr>
              <a:t>5</a:t>
            </a:r>
            <a:r>
              <a:rPr lang="zh-CN" altLang="en-US" sz="1000" i="1" dirty="0">
                <a:latin typeface="PMingLiU" panose="02020500000000000000" pitchFamily="18" charset="-120"/>
                <a:ea typeface="PMingLiU" panose="02020500000000000000" pitchFamily="18" charset="-120"/>
              </a:rPr>
              <a:t>版，紐約：約翰威立，第</a:t>
            </a:r>
            <a:r>
              <a:rPr lang="en-US" altLang="zh-CN" sz="1000" i="1" dirty="0">
                <a:latin typeface="PMingLiU" panose="02020500000000000000" pitchFamily="18" charset="-120"/>
                <a:ea typeface="PMingLiU" panose="02020500000000000000" pitchFamily="18" charset="-120"/>
              </a:rPr>
              <a:t>14</a:t>
            </a:r>
            <a:r>
              <a:rPr lang="zh-CN" altLang="en-US" sz="1000" i="1" dirty="0">
                <a:latin typeface="PMingLiU" panose="02020500000000000000" pitchFamily="18" charset="-120"/>
                <a:ea typeface="PMingLiU" panose="02020500000000000000" pitchFamily="18" charset="-120"/>
              </a:rPr>
              <a:t>章，頁</a:t>
            </a:r>
            <a:r>
              <a:rPr lang="en-US" altLang="zh-CN" sz="1000" i="1" dirty="0">
                <a:latin typeface="PMingLiU" panose="02020500000000000000" pitchFamily="18" charset="-120"/>
                <a:ea typeface="PMingLiU" panose="02020500000000000000" pitchFamily="18" charset="-120"/>
              </a:rPr>
              <a:t>256-260</a:t>
            </a:r>
            <a:r>
              <a:rPr lang="zh-CN" altLang="en-US" sz="1000" i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。</a:t>
            </a:r>
            <a:r>
              <a:rPr lang="zh-TW" altLang="en-US" sz="1000" i="1" dirty="0">
                <a:latin typeface="PMingLiU" panose="02020500000000000000" pitchFamily="18" charset="-120"/>
                <a:ea typeface="PMingLiU" panose="02020500000000000000" pitchFamily="18" charset="-120"/>
              </a:rPr>
              <a:t>）</a:t>
            </a:r>
            <a:endParaRPr lang="en-US" altLang="zh-TW" sz="1000" i="1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3049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F51EFF6B-64A6-57BF-4702-5E61A8FA0D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53C24A3-6474-C546-829B-DF9296BACB8A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ED8EC388-E18E-6251-F18E-B27BF2FB01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1363" y="639763"/>
            <a:ext cx="5160962" cy="2903537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3C74CF65-5C6F-FA00-8D62-BBF93D966B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1359" y="3860023"/>
            <a:ext cx="5340923" cy="4436701"/>
          </a:xfrm>
        </p:spPr>
        <p:txBody>
          <a:bodyPr/>
          <a:lstStyle/>
          <a:p>
            <a:pPr algn="just" eaLnBrk="1" hangingPunct="1"/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就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資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金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方面，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教師總結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及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解釋全球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一體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化對企業的影響。</a:t>
            </a:r>
            <a:endParaRPr lang="en-US" altLang="zh-CN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 eaLnBrk="1" hangingPunct="1"/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zh-CN" altLang="en-US" sz="10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重點：</a:t>
            </a:r>
            <a:endParaRPr lang="en-US" altLang="zh-TW" sz="1000" b="1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80975" lvl="1" indent="-180975" algn="just" eaLnBrk="1" hangingPunct="1">
              <a:buFontTx/>
              <a:buAutoNum type="arabicPeriod"/>
            </a:pP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公司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可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於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海外股票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市場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上市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集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資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。公司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如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恆生銀行、中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華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電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力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、百度集團股份有限公司和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阿里巴巴集團控股有限公司亦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在美國股票市場上市。</a:t>
            </a:r>
            <a:endParaRPr lang="en-US" altLang="zh-CN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80975" lvl="1" indent="-180975" algn="just" eaLnBrk="1">
              <a:buFontTx/>
              <a:buAutoNum type="arabicPeriod"/>
            </a:pP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由於全球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一體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化，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令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投資者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有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機會在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不同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國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家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投資。投資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形式有兩種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，即外商直接投資和投資組合。其中一個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外商直接投資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的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例子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，就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是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在外國設立工廠或店鋪。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投資組合指間接持有外國公司的證劵，如股票或債劵。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投資者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可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直接或透過投資互惠基金購買股票和債券。</a:t>
            </a:r>
            <a:endParaRPr lang="en-US" altLang="zh-CN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80975" lvl="1" indent="-180975" algn="just" eaLnBrk="1" hangingPunct="1">
              <a:buFontTx/>
              <a:buAutoNum type="arabicPeriod"/>
            </a:pP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香港是外國投資者進入內地的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門戶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亦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是內地企業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走出國際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的平台，因此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香港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與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內地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的經濟發展是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唇齒相依，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不可分割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  <a:endParaRPr lang="en-US" altLang="zh-TW" sz="1000" u="sng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61950" lvl="1" indent="-180975" algn="just" eaLnBrk="1" hangingPunct="1">
              <a:buFontTx/>
              <a:buAutoNum type="arabicPeriod"/>
            </a:pPr>
            <a:endParaRPr lang="en-US" altLang="zh-TW" sz="1000" u="sng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zh-TW" sz="1000" i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CN" altLang="en-US" sz="1000" b="1" i="1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備註</a:t>
            </a:r>
            <a:r>
              <a:rPr lang="zh-TW" altLang="en-US" sz="1000" i="1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：</a:t>
            </a:r>
            <a:r>
              <a:rPr lang="zh-CN" altLang="en-US" sz="1000" i="1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雖然</a:t>
            </a:r>
            <a:r>
              <a:rPr lang="zh-CN" altLang="en-US" sz="1000" i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資</a:t>
            </a:r>
            <a:r>
              <a:rPr lang="zh-TW" altLang="en-US" sz="1000" i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本</a:t>
            </a:r>
            <a:r>
              <a:rPr lang="zh-CN" altLang="en-US" sz="1000" i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市場</a:t>
            </a:r>
            <a:r>
              <a:rPr lang="zh-TW" altLang="en-US" sz="1000" i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自由化</a:t>
            </a:r>
            <a:r>
              <a:rPr lang="zh-CN" altLang="en-US" sz="1000" i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創造了</a:t>
            </a:r>
            <a:r>
              <a:rPr lang="zh-TW" altLang="en-US" sz="1000" i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很多</a:t>
            </a:r>
            <a:r>
              <a:rPr lang="zh-CN" altLang="en-US" sz="1000" i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投資機</a:t>
            </a:r>
            <a:r>
              <a:rPr lang="zh-TW" altLang="en-US" sz="1000" i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會</a:t>
            </a:r>
            <a:r>
              <a:rPr lang="zh-CN" altLang="en-US" sz="1000" i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altLang="en-US" sz="1000" i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但匯率的</a:t>
            </a:r>
            <a:r>
              <a:rPr lang="zh-CN" altLang="en-US" sz="1000" i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波動</a:t>
            </a:r>
            <a:r>
              <a:rPr lang="zh-TW" altLang="en-US" sz="1000" i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及金</a:t>
            </a:r>
            <a:r>
              <a:rPr lang="zh-CN" altLang="en-US" sz="1000" i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融市場</a:t>
            </a:r>
            <a:r>
              <a:rPr lang="zh-TW" altLang="en-US" sz="1000" i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互相影響，亦令</a:t>
            </a:r>
            <a:r>
              <a:rPr lang="zh-CN" altLang="en-US" sz="1000" i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風險</a:t>
            </a:r>
            <a:r>
              <a:rPr lang="zh-TW" altLang="en-US" sz="1000" i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上升</a:t>
            </a:r>
            <a:r>
              <a:rPr lang="zh-CN" altLang="en-US" sz="1000" i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  <a:r>
              <a:rPr lang="en-US" altLang="zh-TW" sz="1000" i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</a:t>
            </a:r>
            <a:r>
              <a:rPr lang="en-US" altLang="zh-TW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</a:p>
          <a:p>
            <a:pPr algn="just" eaLnBrk="1" hangingPunct="1"/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773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1B7CB1BF-8565-CE0B-60D6-926A07747F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22A8E49-9E37-4648-9980-8BDDEDF053E7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8BE71BDC-2512-9314-CBB5-C9A30CC7A6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1213" y="727075"/>
            <a:ext cx="5091112" cy="2863850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65A7032E-47B3-2F67-7E2F-E9693E712F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0475" y="3860023"/>
            <a:ext cx="5250969" cy="4436701"/>
          </a:xfrm>
        </p:spPr>
        <p:txBody>
          <a:bodyPr/>
          <a:lstStyle/>
          <a:p>
            <a:pPr algn="just" eaLnBrk="1" hangingPunct="1"/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就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貿易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及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市場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方面，教師總結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及解釋全球一體化對企業的影響。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 eaLnBrk="1" hangingPunct="1"/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zh-CN" altLang="en-US" sz="10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重點：</a:t>
            </a:r>
            <a:endParaRPr lang="en-US" altLang="zh-TW" sz="1000" b="1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80975" lvl="1" indent="-180975" algn="just" eaLnBrk="1" hangingPunct="1">
              <a:buFontTx/>
              <a:buAutoNum type="arabicPeriod"/>
            </a:pP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香港公司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不局限於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本地市場。它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們的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產品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可銷售至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美國、西歐和東歐、亞洲、中東、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非洲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不同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國家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和世界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各地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80975" lvl="1" indent="-180975" algn="just" eaLnBrk="1" hangingPunct="1">
              <a:buFontTx/>
              <a:buAutoNum type="arabicPeriod"/>
            </a:pP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然而，外國公司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亦可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能與香港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公司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競爭本地市場 。例如，本地書店需要與網絡書店（如亞馬遜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）競爭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80975" lvl="1" indent="-180975" algn="just" eaLnBrk="1" hangingPunct="1">
              <a:buFontTx/>
              <a:buAutoNum type="arabicPeriod"/>
            </a:pP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香港堅決支持多邊貿易制度，並遵從世貿自由貿易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制度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下，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無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歧視及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最惠國待遇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的原則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這些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原則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適用於商品貿易及服務的貿易</a:t>
            </a:r>
            <a:r>
              <a:rPr lang="zh-HK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*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  <a:endParaRPr lang="zh-HK" altLang="en-US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80975" lvl="1" indent="-180975" algn="just" eaLnBrk="1" hangingPunct="1">
              <a:buFontTx/>
              <a:buAutoNum type="arabicPeriod"/>
            </a:pP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香港與內地是彼此的主要貿易夥伴</a:t>
            </a:r>
            <a:r>
              <a:rPr lang="en-US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: 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在</a:t>
            </a:r>
            <a:r>
              <a:rPr lang="en-US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2020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年，內地是香港產品最大的出口市場，佔香港總出口額的</a:t>
            </a:r>
            <a:r>
              <a:rPr lang="en-US" altLang="zh-CN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46.6%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。自</a:t>
            </a:r>
            <a:r>
              <a:rPr lang="en-US" altLang="zh-CN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1982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年起，內地一直也是香港最大的貨物供應商。在</a:t>
            </a:r>
            <a:r>
              <a:rPr lang="en-US" altLang="zh-CN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2020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年，從內地進口香港的總額佔進口總額的</a:t>
            </a:r>
            <a:r>
              <a:rPr lang="en-US" altLang="zh-CN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45.1</a:t>
            </a:r>
            <a:r>
              <a:rPr lang="en-US" altLang="zh-CN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%</a:t>
            </a:r>
            <a:r>
              <a:rPr lang="zh-HK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*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  <a:endParaRPr lang="zh-HK" altLang="en-US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61950" lvl="1" indent="-180975" algn="just" eaLnBrk="1" hangingPunct="1"/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TW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*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資料</a:t>
            </a:r>
            <a:r>
              <a:rPr lang="en-US" altLang="zh-TW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: </a:t>
            </a:r>
            <a:r>
              <a:rPr lang="en-US" altLang="zh-TW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  <a:hlinkClick r:id="rId3"/>
              </a:rPr>
              <a:t>https://www.tid.gov.hk/english/aboutus/publications/factsheet/china.html</a:t>
            </a:r>
            <a:r>
              <a:rPr lang="en-US" altLang="zh-TW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 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（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瀏覽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於</a:t>
            </a:r>
            <a:r>
              <a:rPr lang="en-US" altLang="zh-CN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2022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年</a:t>
            </a:r>
            <a:r>
              <a:rPr lang="en-US" altLang="zh-CN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3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月</a:t>
            </a:r>
            <a:r>
              <a:rPr lang="en-US" altLang="zh-CN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17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日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）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 eaLnBrk="1" hangingPunct="1"/>
            <a:endParaRPr lang="en-US" altLang="zh-TW" sz="1000" i="1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797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D9D00375-37E8-A29F-90AE-7B070E0EB4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F8EDE9C-E86A-2E4E-9AE0-C37A1D97CF64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65D715E1-BBF3-EAEE-AAF0-B2365F9C3E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27075"/>
            <a:ext cx="4987925" cy="2806700"/>
          </a:xfrm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33ADC123-0DB9-E606-EDEF-9DEB5636DA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2498" y="3769337"/>
            <a:ext cx="5110076" cy="5994663"/>
          </a:xfrm>
        </p:spPr>
        <p:txBody>
          <a:bodyPr/>
          <a:lstStyle/>
          <a:p>
            <a:pPr algn="just" eaLnBrk="1" hangingPunct="1"/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就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生產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方面，教師總結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及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解釋全球一體化對企業的影響。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 eaLnBrk="1" hangingPunct="1"/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zh-CN" altLang="en-US" sz="10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重點：</a:t>
            </a:r>
            <a:endParaRPr lang="en-US" altLang="zh-TW" sz="1000" b="1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80975" lvl="1" indent="-180975" algn="just" eaLnBrk="1" hangingPunct="1">
              <a:buFontTx/>
              <a:buAutoNum type="arabicPeriod"/>
            </a:pP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過去二十年，許多跨國公司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（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例如</a:t>
            </a:r>
            <a:r>
              <a:rPr lang="en-US" altLang="zh-TW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Uniqlo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en-US" altLang="zh-TW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Nike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en-US" altLang="zh-TW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Apple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）透過搬遷或外判生產至中國等地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利用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成本較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低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的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生產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要素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及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大規模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生產，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將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成本大幅降低。</a:t>
            </a:r>
            <a:endParaRPr lang="en-US" altLang="zh-CN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80975" lvl="1" indent="-180975" algn="just" eaLnBrk="1" hangingPunct="1">
              <a:buFontTx/>
              <a:buAutoNum type="arabicPeriod"/>
            </a:pP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其他例子：福士汽車在中國成立了合營工廠以生產多種型號的福士汽車，因此它能以較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低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關稅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在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中國市場銷售汽車，並節省從歐洲運送汽車到中國的運輸成本。</a:t>
            </a:r>
            <a:endParaRPr lang="en-US" altLang="zh-CN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80975" lvl="1" indent="-180975" algn="just" eaLnBrk="1" hangingPunct="1">
              <a:buFontTx/>
              <a:buAutoNum type="arabicPeriod"/>
            </a:pP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對於一些服務行業，外判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給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較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低成本國家的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情況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十分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普遍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例如在美國很多資訊科技公司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一直將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它們的軟件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開發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活動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外判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給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印度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  <a:endParaRPr lang="en-US" altLang="zh-CN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80975" lvl="1" indent="-180975" algn="just" eaLnBrk="1" hangingPunct="1">
              <a:buFontTx/>
              <a:buAutoNum type="arabicPeriod"/>
            </a:pP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服務行業是支持香港經濟增長的重要支柱。一些服務行業將它們公司的部分支援功能外判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至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較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低成本國家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／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地區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，例如一些香港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銀行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／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保險公司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將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熱線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／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查詢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服務外判至廣州，以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降低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營運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成本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  <a:endParaRPr lang="en-US" altLang="zh-CN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80975" lvl="1" indent="-180975" algn="just" eaLnBrk="1" hangingPunct="1">
              <a:buFontTx/>
              <a:buAutoNum type="arabicPeriod"/>
            </a:pP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中國是</a:t>
            </a:r>
            <a:r>
              <a:rPr lang="en-GB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「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世界工廠</a:t>
            </a:r>
            <a:r>
              <a:rPr lang="en-GB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」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，並與許多不同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國家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及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地區有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巨</a:t>
            </a:r>
            <a:r>
              <a:rPr lang="zh-HK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額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貿易。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香港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特區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於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世界上擁有特殊的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貿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易地位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扮演着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中國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和世界其他地方之間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的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轉口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貿易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角色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。在</a:t>
            </a:r>
            <a:r>
              <a:rPr lang="en-US" altLang="zh-CN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2020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年，透過香港出入口往內地的商品總值佔香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港整體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轉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口貨值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的</a:t>
            </a:r>
            <a:r>
              <a:rPr lang="en-US" altLang="zh-CN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89.6%</a:t>
            </a:r>
            <a:r>
              <a:rPr lang="en-US" altLang="zh-TW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*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  <a:endParaRPr lang="zh-HK" altLang="en-US" sz="1000" dirty="0" smtClean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61950" lvl="1" indent="-180975" eaLnBrk="1" hangingPunct="1"/>
            <a:endParaRPr lang="zh-HK" altLang="en-US" sz="1000" dirty="0" smtClean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zh-HK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*</a:t>
            </a:r>
            <a:r>
              <a:rPr lang="zh-CN" altLang="en-US" sz="1000" i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資料來源</a:t>
            </a:r>
            <a:r>
              <a:rPr lang="en-US" altLang="zh-HK" sz="1000" i="1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: </a:t>
            </a:r>
            <a:r>
              <a:rPr lang="en-US" altLang="zh-HK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  <a:hlinkClick r:id="rId3"/>
              </a:rPr>
              <a:t>://www.tid.gov.hk/english/aboutus/publications/factsheet/china.html</a:t>
            </a:r>
            <a:r>
              <a:rPr lang="en-US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（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瀏覽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於</a:t>
            </a:r>
            <a:r>
              <a:rPr lang="en-US" altLang="zh-CN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2022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年</a:t>
            </a:r>
            <a:r>
              <a:rPr lang="en-US" altLang="zh-CN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3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月</a:t>
            </a:r>
            <a:r>
              <a:rPr lang="en-US" altLang="zh-CN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17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日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）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61950" lvl="1" indent="-180975" eaLnBrk="1" hangingPunct="1"/>
            <a:endParaRPr lang="en-US" altLang="zh-TW" sz="1000" i="1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zh-TW" altLang="en-US" sz="1000" i="1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（</a:t>
            </a:r>
            <a:r>
              <a:rPr lang="zh-CN" altLang="en-US" sz="1000" b="1" i="1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備註</a:t>
            </a:r>
            <a:r>
              <a:rPr lang="zh-CN" altLang="en-US" sz="1000" b="1" i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：</a:t>
            </a:r>
            <a:r>
              <a:rPr lang="zh-CN" altLang="en-US" sz="1000" i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簡言之</a:t>
            </a:r>
            <a:r>
              <a:rPr lang="zh-CN" altLang="en-US" sz="1000" i="1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，在</a:t>
            </a:r>
            <a:r>
              <a:rPr lang="zh-CN" altLang="en-US" sz="1000" i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生產方</a:t>
            </a:r>
            <a:r>
              <a:rPr lang="zh-HK" altLang="en-US" sz="1000" i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面</a:t>
            </a:r>
            <a:r>
              <a:rPr lang="zh-CN" altLang="en-US" sz="1000" i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，全球一體化對商業帶來以下結果：</a:t>
            </a:r>
            <a:endParaRPr lang="en-US" altLang="zh-TW" sz="1000" i="1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zh-TW" sz="1000" i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1. </a:t>
            </a:r>
            <a:r>
              <a:rPr lang="zh-CN" altLang="en-US" sz="1000" i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全球製造</a:t>
            </a:r>
            <a:endParaRPr lang="en-US" altLang="zh-TW" sz="1000" i="1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zh-TW" sz="1000" i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2. </a:t>
            </a:r>
            <a:r>
              <a:rPr lang="zh-CN" altLang="en-US" sz="1000" i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全球</a:t>
            </a:r>
            <a:r>
              <a:rPr lang="zh-CN" altLang="en-US" sz="1000" i="1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採購</a:t>
            </a:r>
            <a:r>
              <a:rPr lang="zh-TW" altLang="en-US" sz="1000" i="1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）</a:t>
            </a:r>
            <a:endParaRPr lang="en-US" altLang="zh-TW" sz="1000" i="1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 eaLnBrk="1" hangingPunct="1"/>
            <a:endParaRPr lang="en-US" altLang="zh-TW" sz="1000" i="1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630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2E234833-42DA-0244-D72E-C8245ADC08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D22BE3B-355E-674B-B683-356A742F0C7D}" type="slidenum">
              <a:rPr lang="en-US" altLang="zh-TW"/>
              <a:pPr/>
              <a:t>8</a:t>
            </a:fld>
            <a:endParaRPr lang="en-US" altLang="zh-TW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A0989EF-9AEF-F2F6-D3D4-D06F270C79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639763"/>
            <a:ext cx="4827587" cy="2716212"/>
          </a:xfrm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C7C7A1EC-F2F2-B68D-CC26-973305045E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7515" y="3543781"/>
            <a:ext cx="5353929" cy="5827240"/>
          </a:xfrm>
        </p:spPr>
        <p:txBody>
          <a:bodyPr/>
          <a:lstStyle/>
          <a:p>
            <a:pPr algn="just" eaLnBrk="1" hangingPunct="1"/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就資訊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方面，教師總結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及解釋全球一體化對企業的影響。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 eaLnBrk="1" hangingPunct="1"/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zh-CN" altLang="en-US" sz="10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重點</a:t>
            </a:r>
            <a:r>
              <a:rPr lang="en-US" altLang="zh-TW" sz="10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:</a:t>
            </a:r>
          </a:p>
          <a:p>
            <a:pPr algn="just" eaLnBrk="1" hangingPunct="1"/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在新興技術的幫助下，尤其自</a:t>
            </a:r>
            <a:r>
              <a:rPr lang="en-US" altLang="zh-CN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1990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年代萬維網的興起，企業能以極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低成本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獲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得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寶貴和及時的資訊：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80975" lvl="1" indent="-180975" algn="just" eaLnBrk="1">
              <a:buFontTx/>
              <a:buAutoNum type="arabicPeriod"/>
            </a:pP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企業能夠適應變化和應對競爭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，決策更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好，並能更快地回應市場。例如公司若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想找尋供應商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，它可以運用互</a:t>
            </a:r>
            <a:r>
              <a:rPr lang="zh-HK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聯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網或</a:t>
            </a:r>
            <a:r>
              <a:rPr lang="en-US" altLang="zh-CN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B2B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（企業對企業“</a:t>
            </a:r>
            <a:r>
              <a:rPr lang="en-US" altLang="zh-TW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business-to-business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”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）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服務供應商，在全球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找尋最佳的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選擇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／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方案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，這樣又可提</a:t>
            </a:r>
            <a:r>
              <a:rPr lang="zh-HK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高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企業的效率和競爭力。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80975" lvl="1" indent="-180975" algn="just" eaLnBrk="1">
              <a:buFontTx/>
              <a:buAutoNum type="arabicPeriod"/>
            </a:pP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更多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資訊的流動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和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交換，有助激發新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的思維與創新。新產品開發成功的關鍵要素在於跨功能和組織間的溝通和互動。</a:t>
            </a:r>
            <a:endParaRPr lang="en-US" altLang="zh-CN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80975" lvl="1" indent="-180975" algn="just" eaLnBrk="1">
              <a:buFontTx/>
              <a:buAutoNum type="arabicPeriod"/>
            </a:pP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訊</a:t>
            </a:r>
            <a:r>
              <a:rPr lang="zh-HK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息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流動的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增加，讓世</a:t>
            </a:r>
            <a:r>
              <a:rPr lang="zh-HK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界</a:t>
            </a:r>
            <a:r>
              <a:rPr lang="zh-HK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各地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的個人和企業能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分享重要資訊。隨着知識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時代的來臨，資訊和知識作為創</a:t>
            </a:r>
            <a:r>
              <a:rPr lang="zh-HK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造財富的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基本資產，也是使商業組織能夠生存、成長、蓬</a:t>
            </a:r>
            <a:r>
              <a:rPr lang="zh-HK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勃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發展的關鍵元素。</a:t>
            </a:r>
            <a:endParaRPr lang="en-US" altLang="zh-CN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80975" lvl="1" indent="-180975" algn="just" eaLnBrk="1">
              <a:buFontTx/>
              <a:buAutoNum type="arabicPeriod"/>
            </a:pP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香港擁有世界級基建，當中包括高效率的本地和區域運輸網絡，先進的空運和海運系統，全球頂尖的數碼和電訊設備。這些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設備便利了人、貨物、資訊在香港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與世界各地間有效率地流動，加強了香港與不同地區的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商業聯繫</a:t>
            </a:r>
            <a:r>
              <a:rPr lang="zh-HK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*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  <a:endParaRPr lang="zh-HK" altLang="en-US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61950" lvl="1" indent="-180975" algn="just" eaLnBrk="1" hangingPunct="1"/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zh-TW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*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資料來源</a:t>
            </a:r>
            <a:r>
              <a:rPr lang="en-US" altLang="zh-TW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: </a:t>
            </a:r>
            <a:r>
              <a:rPr lang="en-US" altLang="zh-TW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  <a:hlinkClick r:id="rId3"/>
              </a:rPr>
              <a:t>https://www.hkeconomy.gov.hk/tc/pdf/Business_report_c-2021.pdf</a:t>
            </a:r>
            <a:r>
              <a:rPr lang="en-US" altLang="zh-TW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（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瀏覽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於</a:t>
            </a:r>
            <a:r>
              <a:rPr lang="en-US" altLang="zh-CN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2022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年</a:t>
            </a:r>
            <a:r>
              <a:rPr lang="en-US" altLang="zh-CN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3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月</a:t>
            </a:r>
            <a:r>
              <a:rPr lang="en-US" altLang="zh-CN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17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日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）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61950" lvl="1" indent="-180975" algn="just" eaLnBrk="1" hangingPunct="1"/>
            <a:endParaRPr lang="en-US" altLang="zh-TW" sz="1000" i="1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523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ED042BE5-E016-B421-8622-3371CE9F8B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D6F186E-C2D6-BF40-9ADD-D9FE12B49A25}" type="slidenum">
              <a:rPr lang="en-US" altLang="zh-TW"/>
              <a:pPr/>
              <a:t>9</a:t>
            </a:fld>
            <a:endParaRPr lang="en-US" altLang="zh-TW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3213A2C1-4D60-CC9D-FC09-96FC126829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7400" y="639763"/>
            <a:ext cx="5143500" cy="2894012"/>
          </a:xfrm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C132DB4C-98C8-245B-A10B-91513654E9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1851" y="3680974"/>
            <a:ext cx="5372353" cy="6022818"/>
          </a:xfrm>
        </p:spPr>
        <p:txBody>
          <a:bodyPr/>
          <a:lstStyle/>
          <a:p>
            <a:pPr marL="88900" indent="-88900" algn="just" eaLnBrk="1" hangingPunct="1">
              <a:lnSpc>
                <a:spcPct val="90000"/>
              </a:lnSpc>
            </a:pP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就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人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方面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，教師總結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及解釋全球一體化對企業的影響。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88900" indent="-88900" algn="just" eaLnBrk="1" hangingPunct="1">
              <a:lnSpc>
                <a:spcPct val="90000"/>
              </a:lnSpc>
            </a:pP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88900" indent="-88900" algn="just" eaLnBrk="1" hangingPunct="1"/>
            <a:r>
              <a:rPr lang="zh-CN" altLang="en-US" sz="1000" b="1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重點</a:t>
            </a:r>
            <a:r>
              <a:rPr lang="zh-TW" altLang="en-US" sz="10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：</a:t>
            </a:r>
            <a:endParaRPr lang="en-US" altLang="zh-TW" sz="1000" b="1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88900" indent="-88900" algn="just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zh-TW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對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僱員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而言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：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人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員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流動性</a:t>
            </a:r>
            <a:endParaRPr lang="en-US" altLang="zh-CN" sz="1000" dirty="0" smtClean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 algn="just" eaLnBrk="1" hangingPunct="1">
              <a:buFontTx/>
              <a:buNone/>
            </a:pP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　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引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致勞工流動加劇的幾項因素：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60363" lvl="1" indent="-180975" algn="just" eaLnBrk="1" hangingPunct="1">
              <a:buFontTx/>
              <a:buChar char="•"/>
            </a:pP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跨國公司的發展是透過直接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投資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外判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合營等，把部份業務／生產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流程轉移至總部所在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地方以外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使</a:t>
            </a:r>
            <a:r>
              <a:rPr lang="en-GB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「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全球勞工</a:t>
            </a:r>
            <a:r>
              <a:rPr lang="en-GB" altLang="zh-HK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」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的流動性提升。</a:t>
            </a:r>
            <a:endParaRPr lang="en-US" altLang="zh-CN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60363" lvl="1" indent="-180975" algn="just" eaLnBrk="1" hangingPunct="1">
              <a:buFontTx/>
              <a:buChar char="•"/>
            </a:pP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工業化國家（例如德國）的人口漸趨老化，為勞動力創造需求</a:t>
            </a:r>
            <a:r>
              <a:rPr lang="zh-HK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而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發展中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國家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（例如印尼、越南）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擁有年輕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活躍人口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，正好是工業化國</a:t>
            </a:r>
            <a:r>
              <a:rPr lang="zh-HK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家所需吸納的勞動力供應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來源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  <a:endParaRPr lang="en-US" altLang="zh-CN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60363" lvl="1" indent="-180975" algn="just" eaLnBrk="1" hangingPunct="1">
              <a:buFontTx/>
              <a:buChar char="•"/>
            </a:pP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此外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，國家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如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中國和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印度的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工人，</a:t>
            </a:r>
            <a:r>
              <a:rPr lang="zh-HK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一般受過良好教育</a:t>
            </a:r>
            <a:r>
              <a:rPr lang="zh-HK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能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在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國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際市場上較具競爭力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  <a:endParaRPr lang="en-US" altLang="en-US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60363" lvl="1" indent="-180975" algn="just" eaLnBrk="1" hangingPunct="1">
              <a:buFontTx/>
              <a:buChar char="•"/>
            </a:pP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香港的勞動人口教育程度高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尤其是信譽良好並能與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國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際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接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軌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的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專才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因此</a:t>
            </a:r>
            <a:r>
              <a:rPr lang="zh-HK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香港備受各地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的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商業夥伴所信賴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特別是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在內地市場，香港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有助外國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企業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開拓內地市場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也協助內地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企業走出國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際</a:t>
            </a:r>
            <a:r>
              <a:rPr lang="en-US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*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  <a:endParaRPr lang="en-US" altLang="zh-CN" sz="1000" dirty="0" smtClean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55600" lvl="1" indent="0" algn="l" eaLnBrk="1" hangingPunct="1">
              <a:lnSpc>
                <a:spcPct val="90000"/>
              </a:lnSpc>
              <a:buFontTx/>
              <a:buNone/>
            </a:pP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en-US" altLang="zh-TW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*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資料來源：</a:t>
            </a:r>
            <a:r>
              <a:rPr lang="en-US" altLang="zh-TW" sz="1000" u="sng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https://www.hkeconomy.gov.hk/tc/pdf/Business_report_c-2021.pdf</a:t>
            </a:r>
            <a:r>
              <a:rPr lang="en-US" altLang="zh-TW" sz="1000" baseline="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CN" altLang="en-US" sz="1000" baseline="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（瀏覽於</a:t>
            </a:r>
            <a:r>
              <a:rPr lang="en-US" altLang="zh-CN" sz="1000" baseline="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2022</a:t>
            </a:r>
            <a:r>
              <a:rPr lang="zh-CN" altLang="en-US" sz="1000" baseline="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年</a:t>
            </a:r>
            <a:r>
              <a:rPr lang="en-US" altLang="zh-CN" sz="1000" baseline="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3</a:t>
            </a:r>
            <a:r>
              <a:rPr lang="zh-CN" altLang="en-US" sz="1000" baseline="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月</a:t>
            </a:r>
            <a:r>
              <a:rPr lang="en-US" altLang="zh-CN" sz="1000" baseline="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17</a:t>
            </a:r>
            <a:r>
              <a:rPr lang="zh-CN" altLang="en-US" sz="1000" baseline="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日）</a:t>
            </a:r>
            <a:endParaRPr lang="en-US" altLang="zh-TW" sz="1000" dirty="0" smtClean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88900" indent="-88900" algn="just" eaLnBrk="1" hangingPunct="1">
              <a:buFont typeface="Wingdings" pitchFamily="2" charset="2"/>
              <a:buNone/>
            </a:pPr>
            <a:endParaRPr lang="en-US" altLang="zh-TW" sz="1000" dirty="0" smtClean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88900" indent="-88900" algn="just" eaLnBrk="1" hangingPunct="1">
              <a:buFont typeface="Wingdings" pitchFamily="2" charset="2"/>
              <a:buNone/>
            </a:pP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（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資料來源：</a:t>
            </a:r>
            <a:r>
              <a:rPr lang="en-US" altLang="zh-TW" sz="1000" i="1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The INSEAD−Wharton Alliance on Globalizing: Strategies for Building Successful Global Business</a:t>
            </a:r>
            <a:r>
              <a:rPr lang="zh-CN" altLang="en-US" sz="1000" i="1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（歐洲商業管理學院</a:t>
            </a:r>
            <a:r>
              <a:rPr lang="en-US" altLang="zh-CN" sz="1000" i="1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--</a:t>
            </a:r>
            <a:r>
              <a:rPr lang="zh-CN" altLang="en-US" sz="1000" i="1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沃頓聯盟對於建立成功的全球業務的全球一體化策略）第</a:t>
            </a:r>
            <a:r>
              <a:rPr lang="en-US" altLang="zh-CN" sz="1000" i="1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9</a:t>
            </a:r>
            <a:r>
              <a:rPr lang="zh-CN" altLang="en-US" sz="1000" i="1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頁。作者：</a:t>
            </a:r>
            <a:r>
              <a:rPr lang="en-US" altLang="zh-CN" sz="1000" i="1" dirty="0" err="1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Catignon</a:t>
            </a:r>
            <a:r>
              <a:rPr lang="en-US" altLang="zh-CN" sz="1000" i="1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Hubert and Kimberly, John R. (</a:t>
            </a:r>
            <a:r>
              <a:rPr lang="en-US" altLang="zh-CN" sz="1000" i="1" dirty="0" err="1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n.d.</a:t>
            </a:r>
            <a:r>
              <a:rPr lang="en-US" altLang="zh-CN" sz="1000" i="1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</a:t>
            </a:r>
            <a:r>
              <a:rPr lang="zh-CN" altLang="en-US" sz="1000" i="1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，倫敦劍橋</a:t>
            </a:r>
            <a:r>
              <a:rPr lang="zh-CN" altLang="en-US" sz="1000" i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大學</a:t>
            </a:r>
            <a:r>
              <a:rPr lang="zh-CN" altLang="en-US" sz="1000" i="1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出版社出版</a:t>
            </a:r>
            <a:r>
              <a:rPr lang="zh-TW" altLang="en-US" sz="1000" i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）</a:t>
            </a:r>
            <a:r>
              <a:rPr lang="zh-CN" altLang="en-US" sz="1000" i="1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 </a:t>
            </a:r>
            <a:r>
              <a:rPr lang="en-US" altLang="zh-TW" sz="1000" i="1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endParaRPr lang="en-US" altLang="zh-TW" sz="1000" i="1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88900" indent="-88900" algn="just" eaLnBrk="1" hangingPunct="1"/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88900" indent="-88900" algn="just" eaLnBrk="1" hangingPunct="1">
              <a:buFontTx/>
              <a:buAutoNum type="arabicPeriod" startAt="2"/>
            </a:pPr>
            <a:r>
              <a:rPr lang="en-US" altLang="zh-TW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對顧客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而言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：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國際市場相似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性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60363" lvl="1" indent="-180975" algn="just" eaLnBrk="1" hangingPunct="1">
              <a:buFontTx/>
              <a:buChar char="•"/>
            </a:pP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由於全球經濟</a:t>
            </a:r>
            <a:r>
              <a:rPr lang="zh-TW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增長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，促</a:t>
            </a:r>
            <a:r>
              <a:rPr lang="zh-HK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進旅遊消費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。這增加了對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相似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／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相同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（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同類</a:t>
            </a:r>
            <a:r>
              <a:rPr lang="zh-TW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）</a:t>
            </a: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產品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和服務的需求。例如世</a:t>
            </a:r>
            <a:r>
              <a:rPr lang="zh-HK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界各地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的機場開始變得相似，均採用相似的辦理登機手</a:t>
            </a:r>
            <a:r>
              <a:rPr lang="zh-HK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續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和處理行李設備、零售店鋪等。</a:t>
            </a:r>
            <a:endParaRPr lang="en-US" altLang="zh-CN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60363" lvl="1" indent="-180975" algn="just" eaLnBrk="1" hangingPunct="1">
              <a:buFontTx/>
              <a:buChar char="•"/>
            </a:pPr>
            <a:r>
              <a:rPr lang="zh-CN" altLang="en-US" sz="1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隨着國際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旅遊增加</a:t>
            </a:r>
            <a:r>
              <a:rPr lang="zh-HK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，加上</a:t>
            </a:r>
            <a:r>
              <a:rPr lang="zh-CN" altLang="en-US" sz="1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地球村效應，不論人們身在何方，他們的消費和消費習慣都愈來愈相似。</a:t>
            </a:r>
            <a:endParaRPr lang="en-US" altLang="zh-TW" sz="1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381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106E2-504E-FE25-1109-CA285F04D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2A28F03-C2A3-2D46-B319-CF5E608CA640}" type="datetimeFigureOut">
              <a:rPr lang="en-US" altLang="zh-TW"/>
              <a:pPr>
                <a:defRPr/>
              </a:pPr>
              <a:t>3/18/2024</a:t>
            </a:fld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C22F2-98BA-FEA2-67EA-709B2BEBE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ADAD8-5624-5153-FE08-D8084832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</a:defRPr>
            </a:lvl1pPr>
          </a:lstStyle>
          <a:p>
            <a:fld id="{B46D682F-0030-DC4E-9D10-9BF7A9BDC98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67655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4965C-269C-6D15-1D18-9AE59AD02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 algn="l">
              <a:defRPr/>
            </a:pPr>
            <a:endParaRPr lang="en-US" altLang="zh-TW"/>
          </a:p>
          <a:p>
            <a:pPr>
              <a:defRPr/>
            </a:pPr>
            <a:r>
              <a:rPr lang="en-US" altLang="zh-TW"/>
              <a:t>BAFS Compulsory Part</a:t>
            </a:r>
          </a:p>
          <a:p>
            <a:pPr>
              <a:defRPr/>
            </a:pPr>
            <a:r>
              <a:rPr lang="en-US" altLang="zh-TW"/>
              <a:t>                Learning and Teaching Example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C8F28-F55F-CA0F-8CD6-25F2DFBD2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  <a:p>
            <a:fld id="{26A77315-87E9-6846-9CF0-954EE5532A6F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598D1-1FBD-82DA-6580-EC0345BB4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r>
              <a:rPr lang="en-US" altLang="zh-TW"/>
              <a:t>Topic C01</a:t>
            </a:r>
          </a:p>
          <a:p>
            <a:pPr>
              <a:defRPr/>
            </a:pPr>
            <a:r>
              <a:rPr lang="en-US" altLang="zh-TW"/>
              <a:t>Impact of Globalization on Business</a:t>
            </a:r>
          </a:p>
        </p:txBody>
      </p:sp>
    </p:spTree>
    <p:extLst>
      <p:ext uri="{BB962C8B-B14F-4D97-AF65-F5344CB8AC3E}">
        <p14:creationId xmlns:p14="http://schemas.microsoft.com/office/powerpoint/2010/main" val="2778283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9B41E-AE3B-9676-2100-BD2EDBF44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 algn="l">
              <a:defRPr/>
            </a:pPr>
            <a:endParaRPr lang="en-US" altLang="zh-TW"/>
          </a:p>
          <a:p>
            <a:pPr>
              <a:defRPr/>
            </a:pPr>
            <a:r>
              <a:rPr lang="en-US" altLang="zh-TW"/>
              <a:t>BAFS Compulsory Part</a:t>
            </a:r>
          </a:p>
          <a:p>
            <a:pPr>
              <a:defRPr/>
            </a:pPr>
            <a:r>
              <a:rPr lang="en-US" altLang="zh-TW"/>
              <a:t>                Learning and Teaching Example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B2034-0311-99CE-5A0D-CFCEE53BD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  <a:p>
            <a:fld id="{53717F59-38A4-C048-9A7A-3ECD95DA089B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7EA73-2B07-FE8E-0C59-CAA289E2C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r>
              <a:rPr lang="en-US" altLang="zh-TW"/>
              <a:t>Topic C01</a:t>
            </a:r>
          </a:p>
          <a:p>
            <a:pPr>
              <a:defRPr/>
            </a:pPr>
            <a:r>
              <a:rPr lang="en-US" altLang="zh-TW"/>
              <a:t>Impact of Globalization on Business</a:t>
            </a:r>
          </a:p>
        </p:txBody>
      </p:sp>
    </p:spTree>
    <p:extLst>
      <p:ext uri="{BB962C8B-B14F-4D97-AF65-F5344CB8AC3E}">
        <p14:creationId xmlns:p14="http://schemas.microsoft.com/office/powerpoint/2010/main" val="1492751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9FA67-8A6F-308E-2A33-368C8EDFC1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6263" y="6129338"/>
            <a:ext cx="2844800" cy="4572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zh-TW"/>
          </a:p>
          <a:p>
            <a:pPr algn="l">
              <a:defRPr/>
            </a:pPr>
            <a:r>
              <a:rPr lang="en-US" altLang="zh-TW"/>
              <a:t>Topic C01</a:t>
            </a:r>
          </a:p>
          <a:p>
            <a:pPr algn="l">
              <a:defRPr/>
            </a:pPr>
            <a:r>
              <a:rPr lang="en-US" altLang="zh-TW"/>
              <a:t>Impact of Globalization on Business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AA3C38-5974-8CD9-7DD9-8BABE7328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  <a:p>
            <a:fld id="{1A789DCC-C48F-AB4F-B8C4-421A99092F82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72B3EF-B23C-9856-1B33-E7947E4B1AB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056438" y="6219825"/>
            <a:ext cx="4525962" cy="457200"/>
          </a:xfrm>
        </p:spPr>
        <p:txBody>
          <a:bodyPr/>
          <a:lstStyle>
            <a:lvl1pPr algn="r">
              <a:defRPr/>
            </a:lvl1pPr>
          </a:lstStyle>
          <a:p>
            <a:pPr algn="l">
              <a:defRPr/>
            </a:pPr>
            <a:endParaRPr lang="en-US" altLang="zh-TW"/>
          </a:p>
          <a:p>
            <a:pPr>
              <a:defRPr/>
            </a:pPr>
            <a:r>
              <a:rPr lang="en-US" altLang="zh-TW"/>
              <a:t>BAFS Compulsory Part</a:t>
            </a:r>
          </a:p>
          <a:p>
            <a:pPr>
              <a:defRPr/>
            </a:pPr>
            <a:r>
              <a:rPr lang="en-US" altLang="zh-TW"/>
              <a:t>                Learning and Teaching Example</a:t>
            </a:r>
          </a:p>
        </p:txBody>
      </p:sp>
    </p:spTree>
    <p:extLst>
      <p:ext uri="{BB962C8B-B14F-4D97-AF65-F5344CB8AC3E}">
        <p14:creationId xmlns:p14="http://schemas.microsoft.com/office/powerpoint/2010/main" val="1925046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719264"/>
            <a:ext cx="5384800" cy="21288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00501"/>
            <a:ext cx="5384800" cy="21304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D774E-CB58-22C2-54ED-C89D2C30BD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6263" y="6129338"/>
            <a:ext cx="2844800" cy="4572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zh-TW"/>
          </a:p>
          <a:p>
            <a:pPr algn="l">
              <a:defRPr/>
            </a:pPr>
            <a:r>
              <a:rPr lang="en-US" altLang="zh-TW"/>
              <a:t>Topic C01</a:t>
            </a:r>
          </a:p>
          <a:p>
            <a:pPr algn="l">
              <a:defRPr/>
            </a:pPr>
            <a:r>
              <a:rPr lang="en-US" altLang="zh-TW"/>
              <a:t>Impact of Globalization on Business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43DE941-BC1B-80EA-09FC-B2DA0285D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  <a:p>
            <a:fld id="{A2F1FDAE-2502-CD41-8FA3-7FCC944F9551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F629379-8163-C30C-46DC-7871897BBF5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056438" y="6219825"/>
            <a:ext cx="4525962" cy="457200"/>
          </a:xfrm>
        </p:spPr>
        <p:txBody>
          <a:bodyPr/>
          <a:lstStyle>
            <a:lvl1pPr algn="r">
              <a:defRPr/>
            </a:lvl1pPr>
          </a:lstStyle>
          <a:p>
            <a:pPr algn="l">
              <a:defRPr/>
            </a:pPr>
            <a:endParaRPr lang="en-US" altLang="zh-TW"/>
          </a:p>
          <a:p>
            <a:pPr>
              <a:defRPr/>
            </a:pPr>
            <a:r>
              <a:rPr lang="en-US" altLang="zh-TW"/>
              <a:t>BAFS Compulsory Part</a:t>
            </a:r>
          </a:p>
          <a:p>
            <a:pPr>
              <a:defRPr/>
            </a:pPr>
            <a:r>
              <a:rPr lang="en-US" altLang="zh-TW"/>
              <a:t>                Learning and Teaching Example</a:t>
            </a:r>
          </a:p>
        </p:txBody>
      </p:sp>
    </p:spTree>
    <p:extLst>
      <p:ext uri="{BB962C8B-B14F-4D97-AF65-F5344CB8AC3E}">
        <p14:creationId xmlns:p14="http://schemas.microsoft.com/office/powerpoint/2010/main" val="272555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44084-8C8F-97DA-6615-3358B8634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92F2012-877C-694D-8680-D494CFF5F83F}" type="datetimeFigureOut">
              <a:rPr lang="en-US" altLang="zh-TW"/>
              <a:pPr>
                <a:defRPr/>
              </a:pPr>
              <a:t>3/18/2024</a:t>
            </a:fld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96AE3-5ED6-7EF0-E360-10802952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1798E-4103-7262-9E11-1777BA445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</a:defRPr>
            </a:lvl1pPr>
          </a:lstStyle>
          <a:p>
            <a:fld id="{6C031C4D-2BA9-B64F-81FE-BD04F56E050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7391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3489B-3D2C-5A20-154C-99532DA7F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  <a:p>
            <a:pPr algn="r">
              <a:defRPr/>
            </a:pPr>
            <a:r>
              <a:rPr lang="en-US" altLang="zh-TW"/>
              <a:t>BAFS Compulsory Part</a:t>
            </a:r>
          </a:p>
          <a:p>
            <a:pPr algn="r">
              <a:defRPr/>
            </a:pPr>
            <a:r>
              <a:rPr lang="en-US" altLang="zh-TW"/>
              <a:t>                Learning and Teaching Example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50287-0955-3436-9826-D03E91B1B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  <a:p>
            <a:fld id="{ED5EDEE0-C360-A44A-9CF5-7C47250ABACC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BCA2A-46C0-EADB-7D18-D4EC08DCF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r>
              <a:rPr lang="en-US" altLang="zh-TW"/>
              <a:t>Topic C01</a:t>
            </a:r>
          </a:p>
          <a:p>
            <a:pPr>
              <a:defRPr/>
            </a:pPr>
            <a:r>
              <a:rPr lang="en-US" altLang="zh-TW"/>
              <a:t>Impact of Globalization on Business</a:t>
            </a:r>
          </a:p>
        </p:txBody>
      </p:sp>
    </p:spTree>
    <p:extLst>
      <p:ext uri="{BB962C8B-B14F-4D97-AF65-F5344CB8AC3E}">
        <p14:creationId xmlns:p14="http://schemas.microsoft.com/office/powerpoint/2010/main" val="2441191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78149-1F02-2652-124D-3680BD958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  <a:p>
            <a:pPr algn="r">
              <a:defRPr/>
            </a:pPr>
            <a:r>
              <a:rPr lang="en-US" altLang="zh-TW"/>
              <a:t>BAFS Compulsory Part</a:t>
            </a:r>
          </a:p>
          <a:p>
            <a:pPr algn="r">
              <a:defRPr/>
            </a:pPr>
            <a:r>
              <a:rPr lang="en-US" altLang="zh-TW"/>
              <a:t>                Learning and Teaching Example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7F305-8B05-CA6C-D650-60872F8D0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  <a:p>
            <a:fld id="{D2D7EBF5-9D5B-0E4E-A323-96A562907B17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329D0-0AB1-266B-EAE4-C1C2DA37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r>
              <a:rPr lang="en-US" altLang="zh-TW"/>
              <a:t>Topic C01</a:t>
            </a:r>
          </a:p>
          <a:p>
            <a:pPr>
              <a:defRPr/>
            </a:pPr>
            <a:r>
              <a:rPr lang="en-US" altLang="zh-TW"/>
              <a:t>Impact of Globalization on Business</a:t>
            </a:r>
          </a:p>
        </p:txBody>
      </p:sp>
    </p:spTree>
    <p:extLst>
      <p:ext uri="{BB962C8B-B14F-4D97-AF65-F5344CB8AC3E}">
        <p14:creationId xmlns:p14="http://schemas.microsoft.com/office/powerpoint/2010/main" val="4158484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A121D-B2F7-0DFD-9AB6-454DD1CE2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  <a:p>
            <a:pPr algn="r">
              <a:defRPr/>
            </a:pPr>
            <a:r>
              <a:rPr lang="en-US" altLang="zh-TW"/>
              <a:t>BAFS Compulsory Part</a:t>
            </a:r>
          </a:p>
          <a:p>
            <a:pPr algn="r">
              <a:defRPr/>
            </a:pPr>
            <a:r>
              <a:rPr lang="en-US" altLang="zh-TW"/>
              <a:t>                Learning and Teaching Example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0DFF3A-881D-09BE-FBFD-4BFF64CEB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  <a:p>
            <a:fld id="{4EAA198C-B162-714B-9E2D-D5CA003051C1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3D2642-98D3-A5B5-1FA2-627218EC3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r>
              <a:rPr lang="en-US" altLang="zh-TW"/>
              <a:t>Topic C01</a:t>
            </a:r>
          </a:p>
          <a:p>
            <a:pPr>
              <a:defRPr/>
            </a:pPr>
            <a:r>
              <a:rPr lang="en-US" altLang="zh-TW"/>
              <a:t>Impact of Globalization on Business</a:t>
            </a:r>
          </a:p>
        </p:txBody>
      </p:sp>
    </p:spTree>
    <p:extLst>
      <p:ext uri="{BB962C8B-B14F-4D97-AF65-F5344CB8AC3E}">
        <p14:creationId xmlns:p14="http://schemas.microsoft.com/office/powerpoint/2010/main" val="3984165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CD3334-54AA-4697-8E58-DD153FB41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  <a:p>
            <a:pPr algn="r">
              <a:defRPr/>
            </a:pPr>
            <a:r>
              <a:rPr lang="en-US" altLang="zh-TW"/>
              <a:t>BAFS Compulsory Part</a:t>
            </a:r>
          </a:p>
          <a:p>
            <a:pPr algn="r">
              <a:defRPr/>
            </a:pPr>
            <a:r>
              <a:rPr lang="en-US" altLang="zh-TW"/>
              <a:t>                Learning and Teaching Example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F1BCCC-4C01-96CC-1A4A-35EF7A5CE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  <a:p>
            <a:fld id="{BE6BBDA9-AD14-9F44-A43D-4BE906825735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9C1D7C-FF64-0ACA-D6B4-EE3FFE4FA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r>
              <a:rPr lang="en-US" altLang="zh-TW"/>
              <a:t>Topic C01</a:t>
            </a:r>
          </a:p>
          <a:p>
            <a:pPr>
              <a:defRPr/>
            </a:pPr>
            <a:r>
              <a:rPr lang="en-US" altLang="zh-TW"/>
              <a:t>Impact of Globalization on Business</a:t>
            </a:r>
          </a:p>
        </p:txBody>
      </p:sp>
    </p:spTree>
    <p:extLst>
      <p:ext uri="{BB962C8B-B14F-4D97-AF65-F5344CB8AC3E}">
        <p14:creationId xmlns:p14="http://schemas.microsoft.com/office/powerpoint/2010/main" val="3658673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2355B9-FFE3-3C6B-881B-3E4AF6473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  <a:p>
            <a:pPr algn="r">
              <a:defRPr/>
            </a:pPr>
            <a:r>
              <a:rPr lang="en-US" altLang="zh-TW"/>
              <a:t>BAFS Compulsory Part</a:t>
            </a:r>
          </a:p>
          <a:p>
            <a:pPr algn="r">
              <a:defRPr/>
            </a:pPr>
            <a:r>
              <a:rPr lang="en-US" altLang="zh-TW"/>
              <a:t>                Learning and Teaching Example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43BC85-9358-9BCE-C33B-050776EF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  <a:p>
            <a:fld id="{BC88CE46-5797-3F42-AA2A-D94D806896C3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7D19B2-7759-271E-AD48-1B0487702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r>
              <a:rPr lang="en-US" altLang="zh-TW"/>
              <a:t>Topic C01</a:t>
            </a:r>
          </a:p>
          <a:p>
            <a:pPr>
              <a:defRPr/>
            </a:pPr>
            <a:r>
              <a:rPr lang="en-US" altLang="zh-TW"/>
              <a:t>Impact of Globalization on Business</a:t>
            </a:r>
          </a:p>
        </p:txBody>
      </p:sp>
    </p:spTree>
    <p:extLst>
      <p:ext uri="{BB962C8B-B14F-4D97-AF65-F5344CB8AC3E}">
        <p14:creationId xmlns:p14="http://schemas.microsoft.com/office/powerpoint/2010/main" val="1997215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19AE2-50E9-63EF-CEBC-849EAD551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 algn="l">
              <a:defRPr/>
            </a:pPr>
            <a:endParaRPr lang="en-US" altLang="zh-TW"/>
          </a:p>
          <a:p>
            <a:pPr>
              <a:defRPr/>
            </a:pPr>
            <a:r>
              <a:rPr lang="en-US" altLang="zh-TW"/>
              <a:t>BAFS Compulsory Part</a:t>
            </a:r>
          </a:p>
          <a:p>
            <a:pPr>
              <a:defRPr/>
            </a:pPr>
            <a:r>
              <a:rPr lang="en-US" altLang="zh-TW"/>
              <a:t>                Learning and Teaching Example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6D392-0C84-7EDE-8E1C-507C085FC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  <a:p>
            <a:fld id="{25FC76E7-4898-8842-93E3-920DAAB4EF89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C92FE-D275-AC8D-1A0A-927FC62A8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r>
              <a:rPr lang="en-US" altLang="zh-TW"/>
              <a:t>Topic C01</a:t>
            </a:r>
          </a:p>
          <a:p>
            <a:pPr>
              <a:defRPr/>
            </a:pPr>
            <a:r>
              <a:rPr lang="en-US" altLang="zh-TW"/>
              <a:t>Impact of Globalization on Business</a:t>
            </a:r>
          </a:p>
        </p:txBody>
      </p:sp>
    </p:spTree>
    <p:extLst>
      <p:ext uri="{BB962C8B-B14F-4D97-AF65-F5344CB8AC3E}">
        <p14:creationId xmlns:p14="http://schemas.microsoft.com/office/powerpoint/2010/main" val="444552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962AF2-7FA0-89DF-15F7-27FBEC914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  <a:p>
            <a:pPr algn="r">
              <a:defRPr/>
            </a:pPr>
            <a:r>
              <a:rPr lang="en-US" altLang="zh-TW"/>
              <a:t>BAFS Compulsory Part</a:t>
            </a:r>
          </a:p>
          <a:p>
            <a:pPr algn="r">
              <a:defRPr/>
            </a:pPr>
            <a:r>
              <a:rPr lang="en-US" altLang="zh-TW"/>
              <a:t>                Learning and Teaching Example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28F45B-76A9-232F-A716-DAFA5674A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  <a:p>
            <a:fld id="{78C3BA59-6EFC-0740-B8E2-7CE129350982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D1278C-BA84-B2DB-BD1E-5134245E0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r>
              <a:rPr lang="en-US" altLang="zh-TW"/>
              <a:t>Topic C01</a:t>
            </a:r>
          </a:p>
          <a:p>
            <a:pPr>
              <a:defRPr/>
            </a:pPr>
            <a:r>
              <a:rPr lang="en-US" altLang="zh-TW"/>
              <a:t>Impact of Globalization on Business</a:t>
            </a:r>
          </a:p>
        </p:txBody>
      </p:sp>
    </p:spTree>
    <p:extLst>
      <p:ext uri="{BB962C8B-B14F-4D97-AF65-F5344CB8AC3E}">
        <p14:creationId xmlns:p14="http://schemas.microsoft.com/office/powerpoint/2010/main" val="642667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EE9052-E64D-1DFB-7EB5-F55EF33A2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  <a:p>
            <a:pPr algn="r">
              <a:defRPr/>
            </a:pPr>
            <a:r>
              <a:rPr lang="en-US" altLang="zh-TW"/>
              <a:t>BAFS Compulsory Part</a:t>
            </a:r>
          </a:p>
          <a:p>
            <a:pPr algn="r">
              <a:defRPr/>
            </a:pPr>
            <a:r>
              <a:rPr lang="en-US" altLang="zh-TW"/>
              <a:t>                Learning and Teaching Example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75FAC-E8F7-D831-D45B-69554B7AF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  <a:p>
            <a:fld id="{35C47DC7-BE36-064F-8F72-F3254FA9AEF6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26B464-136E-D386-708D-B425225BC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r>
              <a:rPr lang="en-US" altLang="zh-TW"/>
              <a:t>Topic C01</a:t>
            </a:r>
          </a:p>
          <a:p>
            <a:pPr>
              <a:defRPr/>
            </a:pPr>
            <a:r>
              <a:rPr lang="en-US" altLang="zh-TW"/>
              <a:t>Impact of Globalization on Business</a:t>
            </a:r>
          </a:p>
        </p:txBody>
      </p:sp>
    </p:spTree>
    <p:extLst>
      <p:ext uri="{BB962C8B-B14F-4D97-AF65-F5344CB8AC3E}">
        <p14:creationId xmlns:p14="http://schemas.microsoft.com/office/powerpoint/2010/main" val="1580104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3424F1-903A-13F8-C6BE-EC9684243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  <a:p>
            <a:pPr algn="r">
              <a:defRPr/>
            </a:pPr>
            <a:r>
              <a:rPr lang="en-US" altLang="zh-TW"/>
              <a:t>BAFS Compulsory Part</a:t>
            </a:r>
          </a:p>
          <a:p>
            <a:pPr algn="r">
              <a:defRPr/>
            </a:pPr>
            <a:r>
              <a:rPr lang="en-US" altLang="zh-TW"/>
              <a:t>                Learning and Teaching Example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985672-0A3F-08A1-8EC5-66E94FB30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  <a:p>
            <a:fld id="{57472069-B537-394B-841E-ECC785A15C15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1BF1B6-D034-50BD-EA14-302D94377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r>
              <a:rPr lang="en-US" altLang="zh-TW"/>
              <a:t>Topic C01</a:t>
            </a:r>
          </a:p>
          <a:p>
            <a:pPr>
              <a:defRPr/>
            </a:pPr>
            <a:r>
              <a:rPr lang="en-US" altLang="zh-TW"/>
              <a:t>Impact of Globalization on Business</a:t>
            </a:r>
          </a:p>
        </p:txBody>
      </p:sp>
    </p:spTree>
    <p:extLst>
      <p:ext uri="{BB962C8B-B14F-4D97-AF65-F5344CB8AC3E}">
        <p14:creationId xmlns:p14="http://schemas.microsoft.com/office/powerpoint/2010/main" val="29276325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A75AF-83F7-6B18-6860-1A578FBC6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  <a:p>
            <a:pPr algn="r">
              <a:defRPr/>
            </a:pPr>
            <a:r>
              <a:rPr lang="en-US" altLang="zh-TW"/>
              <a:t>BAFS Compulsory Part</a:t>
            </a:r>
          </a:p>
          <a:p>
            <a:pPr algn="r">
              <a:defRPr/>
            </a:pPr>
            <a:r>
              <a:rPr lang="en-US" altLang="zh-TW"/>
              <a:t>                Learning and Teaching Example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F9B94-1F1F-B69F-92CC-27ED1389C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  <a:p>
            <a:fld id="{D92572C1-965D-9F43-8A60-C787A575AD81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47B2E-CAED-27ED-F520-1172F023F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r>
              <a:rPr lang="en-US" altLang="zh-TW"/>
              <a:t>Topic C01</a:t>
            </a:r>
          </a:p>
          <a:p>
            <a:pPr>
              <a:defRPr/>
            </a:pPr>
            <a:r>
              <a:rPr lang="en-US" altLang="zh-TW"/>
              <a:t>Impact of Globalization on Business</a:t>
            </a:r>
          </a:p>
        </p:txBody>
      </p:sp>
    </p:spTree>
    <p:extLst>
      <p:ext uri="{BB962C8B-B14F-4D97-AF65-F5344CB8AC3E}">
        <p14:creationId xmlns:p14="http://schemas.microsoft.com/office/powerpoint/2010/main" val="10515293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91A37-2A51-91C9-76E4-501A1120E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  <a:p>
            <a:pPr algn="r">
              <a:defRPr/>
            </a:pPr>
            <a:r>
              <a:rPr lang="en-US" altLang="zh-TW"/>
              <a:t>BAFS Compulsory Part</a:t>
            </a:r>
          </a:p>
          <a:p>
            <a:pPr algn="r">
              <a:defRPr/>
            </a:pPr>
            <a:r>
              <a:rPr lang="en-US" altLang="zh-TW"/>
              <a:t>                Learning and Teaching Example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FD140-8E27-1BDC-5AF8-8E237BC2B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  <a:p>
            <a:fld id="{DA292858-94EC-F84B-A18D-52052573B721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39914-3E87-FADA-9BAC-E3ABEA9A1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r>
              <a:rPr lang="en-US" altLang="zh-TW"/>
              <a:t>Topic C01</a:t>
            </a:r>
          </a:p>
          <a:p>
            <a:pPr>
              <a:defRPr/>
            </a:pPr>
            <a:r>
              <a:rPr lang="en-US" altLang="zh-TW"/>
              <a:t>Impact of Globalization on Business</a:t>
            </a:r>
          </a:p>
        </p:txBody>
      </p:sp>
    </p:spTree>
    <p:extLst>
      <p:ext uri="{BB962C8B-B14F-4D97-AF65-F5344CB8AC3E}">
        <p14:creationId xmlns:p14="http://schemas.microsoft.com/office/powerpoint/2010/main" val="1281120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A15AD2-F116-00D3-DF6C-C1F23A1E93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6263" y="6129338"/>
            <a:ext cx="2844800" cy="457200"/>
          </a:xfrm>
        </p:spPr>
        <p:txBody>
          <a:bodyPr/>
          <a:lstStyle>
            <a:lvl1pPr algn="l">
              <a:defRPr/>
            </a:lvl1pPr>
          </a:lstStyle>
          <a:p>
            <a:pPr algn="r">
              <a:defRPr/>
            </a:pPr>
            <a:endParaRPr lang="en-US" altLang="zh-TW"/>
          </a:p>
          <a:p>
            <a:pPr>
              <a:defRPr/>
            </a:pPr>
            <a:r>
              <a:rPr lang="en-US" altLang="zh-TW"/>
              <a:t>Topic C01</a:t>
            </a:r>
          </a:p>
          <a:p>
            <a:pPr>
              <a:defRPr/>
            </a:pPr>
            <a:r>
              <a:rPr lang="en-US" altLang="zh-TW"/>
              <a:t>Impact of Globalization on Business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99460D-6FE3-4275-E204-30D4D22D9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  <a:p>
            <a:fld id="{48F64A9B-755D-7D40-B67C-06A85E97B980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A0AC0C-E012-EC3B-4B3D-8DF46976A8F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056438" y="6219825"/>
            <a:ext cx="4525962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  <a:p>
            <a:pPr algn="r">
              <a:defRPr/>
            </a:pPr>
            <a:r>
              <a:rPr lang="en-US" altLang="zh-TW"/>
              <a:t>BAFS Compulsory Part</a:t>
            </a:r>
          </a:p>
          <a:p>
            <a:pPr algn="r">
              <a:defRPr/>
            </a:pPr>
            <a:r>
              <a:rPr lang="en-US" altLang="zh-TW"/>
              <a:t>                Learning and Teaching Example</a:t>
            </a:r>
          </a:p>
        </p:txBody>
      </p:sp>
    </p:spTree>
    <p:extLst>
      <p:ext uri="{BB962C8B-B14F-4D97-AF65-F5344CB8AC3E}">
        <p14:creationId xmlns:p14="http://schemas.microsoft.com/office/powerpoint/2010/main" val="25790384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719264"/>
            <a:ext cx="5384800" cy="21288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00501"/>
            <a:ext cx="5384800" cy="21304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BA815-9072-41FD-CF72-20549CC6A8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6263" y="6129338"/>
            <a:ext cx="2844800" cy="457200"/>
          </a:xfrm>
        </p:spPr>
        <p:txBody>
          <a:bodyPr/>
          <a:lstStyle>
            <a:lvl1pPr algn="l">
              <a:defRPr/>
            </a:lvl1pPr>
          </a:lstStyle>
          <a:p>
            <a:pPr algn="r">
              <a:defRPr/>
            </a:pPr>
            <a:endParaRPr lang="en-US" altLang="zh-TW"/>
          </a:p>
          <a:p>
            <a:pPr>
              <a:defRPr/>
            </a:pPr>
            <a:r>
              <a:rPr lang="en-US" altLang="zh-TW"/>
              <a:t>Topic C01</a:t>
            </a:r>
          </a:p>
          <a:p>
            <a:pPr>
              <a:defRPr/>
            </a:pPr>
            <a:r>
              <a:rPr lang="en-US" altLang="zh-TW"/>
              <a:t>Impact of Globalization on Business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770927D-41DA-3C67-3187-C9AE90AA5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  <a:p>
            <a:fld id="{75F22C2C-829B-A44D-A5DE-FC0CD01CFBF8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FFCCEDA-AD0F-2901-4CB0-83A5EF81CFD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056438" y="6219825"/>
            <a:ext cx="4525962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  <a:p>
            <a:pPr algn="r">
              <a:defRPr/>
            </a:pPr>
            <a:r>
              <a:rPr lang="en-US" altLang="zh-TW"/>
              <a:t>BAFS Compulsory Part</a:t>
            </a:r>
          </a:p>
          <a:p>
            <a:pPr algn="r">
              <a:defRPr/>
            </a:pPr>
            <a:r>
              <a:rPr lang="en-US" altLang="zh-TW"/>
              <a:t>                Learning and Teaching Example</a:t>
            </a:r>
          </a:p>
        </p:txBody>
      </p:sp>
    </p:spTree>
    <p:extLst>
      <p:ext uri="{BB962C8B-B14F-4D97-AF65-F5344CB8AC3E}">
        <p14:creationId xmlns:p14="http://schemas.microsoft.com/office/powerpoint/2010/main" val="371355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B2829-CBE9-8951-44B3-FD79145ED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 algn="l">
              <a:defRPr/>
            </a:pPr>
            <a:endParaRPr lang="en-US" altLang="zh-TW"/>
          </a:p>
          <a:p>
            <a:pPr>
              <a:defRPr/>
            </a:pPr>
            <a:r>
              <a:rPr lang="en-US" altLang="zh-TW"/>
              <a:t>BAFS Compulsory Part</a:t>
            </a:r>
          </a:p>
          <a:p>
            <a:pPr>
              <a:defRPr/>
            </a:pPr>
            <a:r>
              <a:rPr lang="en-US" altLang="zh-TW"/>
              <a:t>                Learning and Teaching Example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D3DB7-89BA-7576-5876-6DEABAF6F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  <a:p>
            <a:fld id="{FF7BECD9-E31B-3143-A94D-329BCB410817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02EAD-0E18-75A5-265F-E0E1AFAE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r>
              <a:rPr lang="en-US" altLang="zh-TW"/>
              <a:t>Topic C01</a:t>
            </a:r>
          </a:p>
          <a:p>
            <a:pPr>
              <a:defRPr/>
            </a:pPr>
            <a:r>
              <a:rPr lang="en-US" altLang="zh-TW"/>
              <a:t>Impact of Globalization on Business</a:t>
            </a:r>
          </a:p>
        </p:txBody>
      </p:sp>
    </p:spTree>
    <p:extLst>
      <p:ext uri="{BB962C8B-B14F-4D97-AF65-F5344CB8AC3E}">
        <p14:creationId xmlns:p14="http://schemas.microsoft.com/office/powerpoint/2010/main" val="3220080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4C27F5-B092-A0F6-B6FC-ABB3A0DA6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 algn="l">
              <a:defRPr/>
            </a:pPr>
            <a:endParaRPr lang="en-US" altLang="zh-TW"/>
          </a:p>
          <a:p>
            <a:pPr>
              <a:defRPr/>
            </a:pPr>
            <a:r>
              <a:rPr lang="en-US" altLang="zh-TW"/>
              <a:t>BAFS Compulsory Part</a:t>
            </a:r>
          </a:p>
          <a:p>
            <a:pPr>
              <a:defRPr/>
            </a:pPr>
            <a:r>
              <a:rPr lang="en-US" altLang="zh-TW"/>
              <a:t>                Learning and Teaching Example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E7A955-79D9-14D5-0C0B-4EE99A807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  <a:p>
            <a:fld id="{7585AC3D-E2B5-C349-9ACD-D5A9B3DE6D47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70D2A2-33C4-ED67-9330-AB4737096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r>
              <a:rPr lang="en-US" altLang="zh-TW"/>
              <a:t>Topic C01</a:t>
            </a:r>
          </a:p>
          <a:p>
            <a:pPr>
              <a:defRPr/>
            </a:pPr>
            <a:r>
              <a:rPr lang="en-US" altLang="zh-TW"/>
              <a:t>Impact of Globalization on Business</a:t>
            </a:r>
          </a:p>
        </p:txBody>
      </p:sp>
    </p:spTree>
    <p:extLst>
      <p:ext uri="{BB962C8B-B14F-4D97-AF65-F5344CB8AC3E}">
        <p14:creationId xmlns:p14="http://schemas.microsoft.com/office/powerpoint/2010/main" val="1869972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BD50EB-528D-616A-F6B1-5247F35E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 algn="l">
              <a:defRPr/>
            </a:pPr>
            <a:endParaRPr lang="en-US" altLang="zh-TW"/>
          </a:p>
          <a:p>
            <a:pPr>
              <a:defRPr/>
            </a:pPr>
            <a:r>
              <a:rPr lang="en-US" altLang="zh-TW"/>
              <a:t>BAFS Compulsory Part</a:t>
            </a:r>
          </a:p>
          <a:p>
            <a:pPr>
              <a:defRPr/>
            </a:pPr>
            <a:r>
              <a:rPr lang="en-US" altLang="zh-TW"/>
              <a:t>                Learning and Teaching Example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BAB9A2-D79C-7437-50B5-45EA9ECFC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  <a:p>
            <a:fld id="{220F9A95-CF96-E64B-9C28-F59DE9246300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DECAE9-A9DF-140E-D761-43FD341CC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r>
              <a:rPr lang="en-US" altLang="zh-TW"/>
              <a:t>Topic C01</a:t>
            </a:r>
          </a:p>
          <a:p>
            <a:pPr>
              <a:defRPr/>
            </a:pPr>
            <a:r>
              <a:rPr lang="en-US" altLang="zh-TW"/>
              <a:t>Impact of Globalization on Business</a:t>
            </a:r>
          </a:p>
        </p:txBody>
      </p:sp>
    </p:spTree>
    <p:extLst>
      <p:ext uri="{BB962C8B-B14F-4D97-AF65-F5344CB8AC3E}">
        <p14:creationId xmlns:p14="http://schemas.microsoft.com/office/powerpoint/2010/main" val="4142356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A0A6D8-FAFF-9E6F-9ECD-B4749748E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 algn="l">
              <a:defRPr/>
            </a:pPr>
            <a:endParaRPr lang="en-US" altLang="zh-TW"/>
          </a:p>
          <a:p>
            <a:pPr>
              <a:defRPr/>
            </a:pPr>
            <a:r>
              <a:rPr lang="en-US" altLang="zh-TW"/>
              <a:t>BAFS Compulsory Part</a:t>
            </a:r>
          </a:p>
          <a:p>
            <a:pPr>
              <a:defRPr/>
            </a:pPr>
            <a:r>
              <a:rPr lang="en-US" altLang="zh-TW"/>
              <a:t>                Learning and Teaching Example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C62E7-5B62-0006-E331-8F69F4A6D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  <a:p>
            <a:fld id="{F63B7E74-D3D0-D44A-8F28-44B96C6F9ED5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BE5409-4B76-2F6A-C969-0CB468B39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r>
              <a:rPr lang="en-US" altLang="zh-TW"/>
              <a:t>Topic C01</a:t>
            </a:r>
          </a:p>
          <a:p>
            <a:pPr>
              <a:defRPr/>
            </a:pPr>
            <a:r>
              <a:rPr lang="en-US" altLang="zh-TW"/>
              <a:t>Impact of Globalization on Business</a:t>
            </a:r>
          </a:p>
        </p:txBody>
      </p:sp>
    </p:spTree>
    <p:extLst>
      <p:ext uri="{BB962C8B-B14F-4D97-AF65-F5344CB8AC3E}">
        <p14:creationId xmlns:p14="http://schemas.microsoft.com/office/powerpoint/2010/main" val="1429007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429B40-82A0-3688-1C60-2224996EE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 algn="l">
              <a:defRPr/>
            </a:pPr>
            <a:endParaRPr lang="en-US" altLang="zh-TW"/>
          </a:p>
          <a:p>
            <a:pPr>
              <a:defRPr/>
            </a:pPr>
            <a:r>
              <a:rPr lang="en-US" altLang="zh-TW"/>
              <a:t>BAFS Compulsory Part</a:t>
            </a:r>
          </a:p>
          <a:p>
            <a:pPr>
              <a:defRPr/>
            </a:pPr>
            <a:r>
              <a:rPr lang="en-US" altLang="zh-TW"/>
              <a:t>                Learning and Teaching Example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75A160-20E0-FBAF-2039-2E38014F5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  <a:p>
            <a:fld id="{C73C0819-B528-C24C-94F6-CBA4C5785A83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D159C-D8D8-28BC-362E-761A37B55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r>
              <a:rPr lang="en-US" altLang="zh-TW"/>
              <a:t>Topic C01</a:t>
            </a:r>
          </a:p>
          <a:p>
            <a:pPr>
              <a:defRPr/>
            </a:pPr>
            <a:r>
              <a:rPr lang="en-US" altLang="zh-TW"/>
              <a:t>Impact of Globalization on Business</a:t>
            </a:r>
          </a:p>
        </p:txBody>
      </p:sp>
    </p:spTree>
    <p:extLst>
      <p:ext uri="{BB962C8B-B14F-4D97-AF65-F5344CB8AC3E}">
        <p14:creationId xmlns:p14="http://schemas.microsoft.com/office/powerpoint/2010/main" val="3638492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C145F9-3CF6-E891-C8F8-D504397CF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 algn="l">
              <a:defRPr/>
            </a:pPr>
            <a:endParaRPr lang="en-US" altLang="zh-TW"/>
          </a:p>
          <a:p>
            <a:pPr>
              <a:defRPr/>
            </a:pPr>
            <a:r>
              <a:rPr lang="en-US" altLang="zh-TW"/>
              <a:t>BAFS Compulsory Part</a:t>
            </a:r>
          </a:p>
          <a:p>
            <a:pPr>
              <a:defRPr/>
            </a:pPr>
            <a:r>
              <a:rPr lang="en-US" altLang="zh-TW"/>
              <a:t>                Learning and Teaching Example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AE8C20-B247-A8F6-48D2-9453D7415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  <a:p>
            <a:fld id="{44C76FF6-C7EB-E244-921C-FDD9397CA1FD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74F8C1-F276-C1F9-7899-838AEECDF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r>
              <a:rPr lang="en-US" altLang="zh-TW"/>
              <a:t>Topic C01</a:t>
            </a:r>
          </a:p>
          <a:p>
            <a:pPr>
              <a:defRPr/>
            </a:pPr>
            <a:r>
              <a:rPr lang="en-US" altLang="zh-TW"/>
              <a:t>Impact of Globalization on Business</a:t>
            </a:r>
          </a:p>
        </p:txBody>
      </p:sp>
    </p:spTree>
    <p:extLst>
      <p:ext uri="{BB962C8B-B14F-4D97-AF65-F5344CB8AC3E}">
        <p14:creationId xmlns:p14="http://schemas.microsoft.com/office/powerpoint/2010/main" val="2785145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00BE42-42A2-74CC-87BE-F1BA2CEC2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 algn="l">
              <a:defRPr/>
            </a:pPr>
            <a:endParaRPr lang="en-US" altLang="zh-TW"/>
          </a:p>
          <a:p>
            <a:pPr>
              <a:defRPr/>
            </a:pPr>
            <a:r>
              <a:rPr lang="en-US" altLang="zh-TW"/>
              <a:t>BAFS Compulsory Part</a:t>
            </a:r>
          </a:p>
          <a:p>
            <a:pPr>
              <a:defRPr/>
            </a:pPr>
            <a:r>
              <a:rPr lang="en-US" altLang="zh-TW"/>
              <a:t>                Learning and Teaching Example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709BC2-650A-074E-47B7-91F1A60A5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  <a:p>
            <a:fld id="{40282628-83ED-3148-90C4-D37AC1E225AA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EA42EA-853E-C647-37DB-E6A70E7FD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r>
              <a:rPr lang="en-US" altLang="zh-TW"/>
              <a:t>Topic C01</a:t>
            </a:r>
          </a:p>
          <a:p>
            <a:pPr>
              <a:defRPr/>
            </a:pPr>
            <a:r>
              <a:rPr lang="en-US" altLang="zh-TW"/>
              <a:t>Impact of Globalization on Business</a:t>
            </a:r>
          </a:p>
        </p:txBody>
      </p:sp>
    </p:spTree>
    <p:extLst>
      <p:ext uri="{BB962C8B-B14F-4D97-AF65-F5344CB8AC3E}">
        <p14:creationId xmlns:p14="http://schemas.microsoft.com/office/powerpoint/2010/main" val="2702260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92D7619-86E8-F901-340E-6272A8B82CA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2D62F87-4D35-57DB-1C44-3B27280622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2E8B1-B12A-D2F4-ADB4-5E1AF022E7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r>
              <a:rPr lang="en-US" altLang="zh-TW"/>
              <a:t>BAFS Compulsory Part</a:t>
            </a:r>
          </a:p>
          <a:p>
            <a:pPr>
              <a:defRPr/>
            </a:pPr>
            <a:r>
              <a:rPr lang="en-US" altLang="zh-TW"/>
              <a:t>                Learning and Teaching Example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AD692-FE9F-8B63-6A9D-ED3EB41E09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zh-TW"/>
          </a:p>
          <a:p>
            <a:fld id="{710E5CBF-8CAA-604A-B958-63548B8BC687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F961F-E2A7-0716-9A62-25B39D543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endParaRPr lang="en-US" altLang="zh-TW"/>
          </a:p>
          <a:p>
            <a:pPr>
              <a:defRPr/>
            </a:pPr>
            <a:r>
              <a:rPr lang="en-US" altLang="zh-TW"/>
              <a:t>Topic C01</a:t>
            </a:r>
          </a:p>
          <a:p>
            <a:pPr>
              <a:defRPr/>
            </a:pPr>
            <a:r>
              <a:rPr lang="en-US" altLang="zh-TW"/>
              <a:t>Impact of Globalization on Business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79" r:id="rId1"/>
    <p:sldLayoutId id="2147485180" r:id="rId2"/>
    <p:sldLayoutId id="2147485181" r:id="rId3"/>
    <p:sldLayoutId id="2147485182" r:id="rId4"/>
    <p:sldLayoutId id="2147485183" r:id="rId5"/>
    <p:sldLayoutId id="2147485184" r:id="rId6"/>
    <p:sldLayoutId id="2147485185" r:id="rId7"/>
    <p:sldLayoutId id="2147485186" r:id="rId8"/>
    <p:sldLayoutId id="2147485187" r:id="rId9"/>
    <p:sldLayoutId id="2147485188" r:id="rId10"/>
    <p:sldLayoutId id="2147485189" r:id="rId11"/>
    <p:sldLayoutId id="2147485190" r:id="rId12"/>
    <p:sldLayoutId id="2147485191" r:id="rId13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662CDD03-BF43-20B2-3864-22D2AF95630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2647A19C-D284-28A8-959E-90F953BB09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5D187-22D1-19DC-28B9-724A47C3FD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r>
              <a:rPr lang="en-US" altLang="zh-TW"/>
              <a:t>BAFS Compulsory Part</a:t>
            </a:r>
          </a:p>
          <a:p>
            <a:pPr>
              <a:defRPr/>
            </a:pPr>
            <a:r>
              <a:rPr lang="en-US" altLang="zh-TW"/>
              <a:t>                Learning and Teaching Example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5010B-B3E1-1093-722D-0BA2A72FF9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zh-TW"/>
          </a:p>
          <a:p>
            <a:fld id="{BF73F9A0-9137-424C-B5ED-BBD2D1BB0581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C5223-1ADB-F77E-CC5D-66FEC1586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  <a:p>
            <a:pPr algn="l">
              <a:defRPr/>
            </a:pPr>
            <a:r>
              <a:rPr lang="en-US" altLang="zh-TW"/>
              <a:t>Topic C01</a:t>
            </a:r>
          </a:p>
          <a:p>
            <a:pPr algn="l">
              <a:defRPr/>
            </a:pPr>
            <a:r>
              <a:rPr lang="en-US" altLang="zh-TW"/>
              <a:t>Impact of Globalization on Business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92" r:id="rId1"/>
    <p:sldLayoutId id="2147485193" r:id="rId2"/>
    <p:sldLayoutId id="2147485194" r:id="rId3"/>
    <p:sldLayoutId id="2147485195" r:id="rId4"/>
    <p:sldLayoutId id="2147485196" r:id="rId5"/>
    <p:sldLayoutId id="2147485197" r:id="rId6"/>
    <p:sldLayoutId id="2147485198" r:id="rId7"/>
    <p:sldLayoutId id="2147485199" r:id="rId8"/>
    <p:sldLayoutId id="2147485200" r:id="rId9"/>
    <p:sldLayoutId id="2147485201" r:id="rId10"/>
    <p:sldLayoutId id="2147485202" r:id="rId11"/>
    <p:sldLayoutId id="2147485203" r:id="rId12"/>
    <p:sldLayoutId id="2147485204" r:id="rId13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F450D146-E19C-C7B3-6063-B89CECDEB5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4950" y="0"/>
            <a:ext cx="9144000" cy="2387600"/>
          </a:xfrm>
        </p:spPr>
        <p:txBody>
          <a:bodyPr/>
          <a:lstStyle/>
          <a:p>
            <a:pPr eaLnBrk="1" hangingPunct="1"/>
            <a:r>
              <a:rPr lang="zh-TW" altLang="en-US" sz="43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企業會財</a:t>
            </a:r>
            <a:r>
              <a:rPr lang="zh-CN" altLang="en-US" sz="43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必修部分</a:t>
            </a:r>
            <a:r>
              <a:rPr lang="en-US" altLang="zh-TW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4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營</a:t>
            </a:r>
            <a:r>
              <a:rPr lang="zh-CN" altLang="en-US" sz="43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商環境</a:t>
            </a:r>
            <a:endParaRPr lang="en-US" altLang="zh-TW" sz="43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AE3CFCBC-4C9B-AB4B-6951-00AB7325F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3225" y="2619375"/>
            <a:ext cx="6756400" cy="2339975"/>
          </a:xfrm>
        </p:spPr>
        <p:txBody>
          <a:bodyPr/>
          <a:lstStyle/>
          <a:p>
            <a:pPr algn="l" eaLnBrk="1" hangingPunct="1"/>
            <a:r>
              <a:rPr lang="zh-TW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課</a:t>
            </a:r>
            <a:r>
              <a:rPr lang="zh-CN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題</a:t>
            </a:r>
            <a:r>
              <a:rPr lang="en-US" altLang="zh-TW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C01:  </a:t>
            </a:r>
          </a:p>
          <a:p>
            <a:pPr algn="l" eaLnBrk="1" hangingPunct="1"/>
            <a:r>
              <a:rPr lang="zh-CN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香港</a:t>
            </a:r>
            <a:r>
              <a:rPr lang="zh-TW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的營商</a:t>
            </a:r>
            <a:r>
              <a:rPr lang="zh-CN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環境</a:t>
            </a:r>
            <a:endParaRPr lang="en-US" altLang="zh-TW" sz="30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l" eaLnBrk="1" hangingPunct="1"/>
            <a:r>
              <a:rPr lang="en-US" altLang="zh-TW" sz="3000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-  </a:t>
            </a:r>
            <a:r>
              <a:rPr lang="zh-CN" altLang="en-US" sz="3000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全球</a:t>
            </a:r>
            <a:r>
              <a:rPr lang="zh-TW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一體</a:t>
            </a:r>
            <a:r>
              <a:rPr lang="zh-CN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化對商業的影響</a:t>
            </a:r>
            <a:endParaRPr lang="en-US" altLang="zh-TW" sz="30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1748" name="Text Box 15">
            <a:extLst>
              <a:ext uri="{FF2B5EF4-FFF2-40B4-BE49-F238E27FC236}">
                <a16:creationId xmlns:a16="http://schemas.microsoft.com/office/drawing/2014/main" id="{BAB9CB42-22CA-F0FD-F0C2-37C06FBC1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5389563"/>
            <a:ext cx="40513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香港特別行政區政府</a:t>
            </a:r>
            <a:endParaRPr lang="en-US" altLang="zh-CN" sz="18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教育局科技教育組</a:t>
            </a:r>
            <a:endParaRPr lang="en-US" altLang="zh-TW" sz="18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更新於</a:t>
            </a:r>
            <a:r>
              <a:rPr lang="en-US" altLang="zh-TW" sz="18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2022</a:t>
            </a:r>
            <a:r>
              <a:rPr lang="zh-TW" altLang="en-US" sz="18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年</a:t>
            </a:r>
            <a:endParaRPr lang="en-US" altLang="zh-TW" sz="18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2DE98657-BA73-E111-754D-8E1B0DE45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5" y="277813"/>
            <a:ext cx="7472363" cy="990600"/>
          </a:xfrm>
        </p:spPr>
        <p:txBody>
          <a:bodyPr/>
          <a:lstStyle/>
          <a:p>
            <a:pPr eaLnBrk="1" hangingPunct="1"/>
            <a:r>
              <a:rPr lang="zh-CN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活動</a:t>
            </a:r>
            <a:r>
              <a:rPr lang="zh-TW" altLang="en-US" sz="3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二：分</a:t>
            </a:r>
            <a:r>
              <a:rPr lang="zh-CN" altLang="en-US" sz="3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組</a:t>
            </a:r>
            <a:r>
              <a:rPr lang="zh-CN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討論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466DCC9F-D3BF-0442-4303-32719D4E1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全球一體化的正面與負面影響</a:t>
            </a:r>
            <a:r>
              <a:rPr lang="zh-CN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</a:t>
            </a:r>
            <a:r>
              <a:rPr lang="zh-TW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直</a:t>
            </a:r>
            <a:r>
              <a:rPr lang="zh-CN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都</a:t>
            </a:r>
            <a:r>
              <a:rPr lang="zh-CN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是辯論的主題。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eaLnBrk="1" hangingPunct="1"/>
            <a:r>
              <a:rPr lang="zh-CN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學生</a:t>
            </a:r>
            <a:r>
              <a:rPr lang="zh-CN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分</a:t>
            </a:r>
            <a:r>
              <a:rPr lang="zh-TW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成</a:t>
            </a:r>
            <a:r>
              <a:rPr lang="zh-CN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四至</a:t>
            </a:r>
            <a:r>
              <a:rPr lang="zh-CN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五人一組，討論全球一體化的正面和負面影響。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0180" name="Footer Placeholder 4">
            <a:extLst>
              <a:ext uri="{FF2B5EF4-FFF2-40B4-BE49-F238E27FC236}">
                <a16:creationId xmlns:a16="http://schemas.microsoft.com/office/drawing/2014/main" id="{0BCA3A81-0A62-1340-71BB-24735B6BE2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200">
              <a:solidFill>
                <a:srgbClr val="898989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1256529-7D6B-1748-866F-E5A812F9B802}" type="slidenum">
              <a:rPr lang="en-US" altLang="zh-TW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en-US" altLang="zh-TW" sz="1200">
              <a:solidFill>
                <a:srgbClr val="898989"/>
              </a:solidFill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75568F3-92BF-4BF1-6B91-78690357E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129338"/>
            <a:ext cx="2844800" cy="457200"/>
          </a:xfrm>
        </p:spPr>
        <p:txBody>
          <a:bodyPr/>
          <a:lstStyle/>
          <a:p>
            <a:pPr algn="l">
              <a:defRPr/>
            </a:pPr>
            <a:r>
              <a:rPr lang="zh-TW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課</a:t>
            </a:r>
            <a:r>
              <a:rPr lang="zh-CN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題 </a:t>
            </a:r>
            <a:r>
              <a:rPr lang="en-US" altLang="zh-TW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C01</a:t>
            </a:r>
          </a:p>
          <a:p>
            <a:pPr algn="l">
              <a:defRPr/>
            </a:pPr>
            <a:r>
              <a:rPr lang="zh-CN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全球</a:t>
            </a:r>
            <a:r>
              <a:rPr lang="zh-TW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一體</a:t>
            </a:r>
            <a:r>
              <a:rPr lang="zh-CN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化對商業的影響</a:t>
            </a:r>
            <a:endParaRPr lang="en-US" altLang="zh-TW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D7BFDB27-F0F4-87B9-E33B-88CE15983CB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7666038" y="6219825"/>
            <a:ext cx="4525962" cy="457200"/>
          </a:xfrm>
        </p:spPr>
        <p:txBody>
          <a:bodyPr/>
          <a:lstStyle/>
          <a:p>
            <a:pPr algn="l">
              <a:defRPr/>
            </a:pPr>
            <a:endParaRPr lang="en-US" altLang="zh-TW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zh-TW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企業會財必修部分</a:t>
            </a:r>
          </a:p>
          <a:p>
            <a:pPr>
              <a:defRPr/>
            </a:pPr>
            <a:r>
              <a:rPr lang="zh-TW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學習與教學範例</a:t>
            </a:r>
          </a:p>
        </p:txBody>
      </p:sp>
      <p:pic>
        <p:nvPicPr>
          <p:cNvPr id="50183" name="Picture 6" descr="C-Group Discussion">
            <a:extLst>
              <a:ext uri="{FF2B5EF4-FFF2-40B4-BE49-F238E27FC236}">
                <a16:creationId xmlns:a16="http://schemas.microsoft.com/office/drawing/2014/main" id="{CF56FA95-08EB-1679-91A7-CD076980A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4329113"/>
            <a:ext cx="1979612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F31431BE-854D-1D14-9908-ADDDE6A68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5" y="0"/>
            <a:ext cx="7750175" cy="908050"/>
          </a:xfrm>
        </p:spPr>
        <p:txBody>
          <a:bodyPr/>
          <a:lstStyle/>
          <a:p>
            <a:pPr eaLnBrk="1" hangingPunct="1"/>
            <a:r>
              <a:rPr lang="zh-CN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全球一體化的正面影響</a:t>
            </a:r>
            <a:endParaRPr lang="en-US" altLang="zh-TW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DA48F3E1-901B-E147-8B63-1AA808475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8" y="958850"/>
            <a:ext cx="10982325" cy="4772025"/>
          </a:xfrm>
        </p:spPr>
        <p:txBody>
          <a:bodyPr/>
          <a:lstStyle/>
          <a:p>
            <a:pPr marL="609600" indent="-609600" algn="just" eaLnBrk="1" hangingPunct="1">
              <a:lnSpc>
                <a:spcPct val="80000"/>
              </a:lnSpc>
              <a:buSzPct val="90000"/>
              <a:buFont typeface="Wingdings" pitchFamily="2" charset="2"/>
              <a:buAutoNum type="arabicPeriod"/>
            </a:pPr>
            <a:r>
              <a:rPr lang="zh-CN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國家之間的自由貿易增加</a:t>
            </a:r>
            <a:endParaRPr lang="en-US" altLang="zh-CN" sz="30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609600" indent="-609600" algn="just" eaLnBrk="1" hangingPunct="1">
              <a:lnSpc>
                <a:spcPct val="80000"/>
              </a:lnSpc>
              <a:buSzPct val="90000"/>
              <a:buFont typeface="Wingdings" pitchFamily="2" charset="2"/>
              <a:buAutoNum type="arabicPeriod"/>
            </a:pPr>
            <a:r>
              <a:rPr lang="zh-CN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商品與人員的</a:t>
            </a:r>
            <a:r>
              <a:rPr lang="zh-CN" altLang="en-US" sz="3000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流</a:t>
            </a:r>
            <a:r>
              <a:rPr lang="zh-TW" altLang="en-US" sz="3000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動</a:t>
            </a:r>
            <a:r>
              <a:rPr lang="zh-CN" altLang="en-US" sz="3000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更</a:t>
            </a:r>
            <a:r>
              <a:rPr lang="zh-TW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方便</a:t>
            </a:r>
            <a:r>
              <a:rPr lang="zh-CN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和快捷</a:t>
            </a:r>
          </a:p>
          <a:p>
            <a:pPr marL="609600" indent="-609600" algn="just" eaLnBrk="1" hangingPunct="1">
              <a:lnSpc>
                <a:spcPct val="80000"/>
              </a:lnSpc>
              <a:buSzPct val="90000"/>
              <a:buFont typeface="Wingdings" pitchFamily="2" charset="2"/>
              <a:buAutoNum type="arabicPeriod"/>
            </a:pPr>
            <a:r>
              <a:rPr lang="zh-CN" altLang="en-US" sz="3200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發達</a:t>
            </a:r>
            <a:r>
              <a:rPr lang="zh-CN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國家對發展中國家的投資增加</a:t>
            </a:r>
            <a:endParaRPr lang="en-US" altLang="zh-CN" sz="32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609600" indent="-609600" algn="just" eaLnBrk="1" hangingPunct="1">
              <a:lnSpc>
                <a:spcPct val="80000"/>
              </a:lnSpc>
              <a:buSzPct val="90000"/>
              <a:buFont typeface="Wingdings" pitchFamily="2" charset="2"/>
              <a:buAutoNum type="arabicPeriod"/>
            </a:pPr>
            <a:r>
              <a:rPr lang="zh-CN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公司跨境經營更靈活有</a:t>
            </a:r>
            <a:r>
              <a:rPr lang="zh-CN" altLang="en-US" sz="3000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彈性</a:t>
            </a:r>
            <a:endParaRPr lang="en-US" altLang="zh-CN" sz="3000" dirty="0" smtClean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609600" indent="-609600" algn="just" eaLnBrk="1" hangingPunct="1">
              <a:lnSpc>
                <a:spcPct val="80000"/>
              </a:lnSpc>
              <a:buSzPct val="90000"/>
              <a:buFont typeface="Wingdings" pitchFamily="2" charset="2"/>
              <a:buAutoNum type="arabicPeriod"/>
            </a:pPr>
            <a:r>
              <a:rPr lang="zh-CN" altLang="en-US" sz="3200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個人</a:t>
            </a:r>
            <a:r>
              <a:rPr lang="zh-CN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與企業在全球間的溝通增加</a:t>
            </a:r>
            <a:endParaRPr lang="en-US" altLang="zh-CN" sz="32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609600" indent="-609600" algn="just" eaLnBrk="1" hangingPunct="1">
              <a:lnSpc>
                <a:spcPct val="80000"/>
              </a:lnSpc>
              <a:buSzPct val="90000"/>
              <a:buFont typeface="Wingdings" pitchFamily="2" charset="2"/>
              <a:buAutoNum type="arabicPeriod"/>
            </a:pPr>
            <a:r>
              <a:rPr lang="zh-CN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以更好的</a:t>
            </a:r>
            <a:r>
              <a:rPr lang="zh-TW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電訊科技</a:t>
            </a:r>
            <a:r>
              <a:rPr lang="zh-CN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連結全球各地的人士</a:t>
            </a:r>
            <a:endParaRPr lang="en-US" altLang="zh-CN" sz="30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609600" indent="-609600" algn="just" eaLnBrk="1" hangingPunct="1">
              <a:lnSpc>
                <a:spcPct val="80000"/>
              </a:lnSpc>
              <a:buSzPct val="90000"/>
              <a:buFont typeface="Wingdings" pitchFamily="2" charset="2"/>
              <a:buAutoNum type="arabicPeriod"/>
            </a:pPr>
            <a:r>
              <a:rPr lang="zh-CN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發展中國家加強環境保護意識</a:t>
            </a:r>
            <a:endParaRPr lang="en-US" altLang="zh-TW" sz="30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2228" name="Footer Placeholder 4">
            <a:extLst>
              <a:ext uri="{FF2B5EF4-FFF2-40B4-BE49-F238E27FC236}">
                <a16:creationId xmlns:a16="http://schemas.microsoft.com/office/drawing/2014/main" id="{726ED8D4-4D98-9B64-D61D-433A4D4865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200">
              <a:solidFill>
                <a:srgbClr val="898989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3CEBC5F-A662-7C4A-902A-0284B413771D}" type="slidenum">
              <a:rPr lang="en-US" altLang="zh-TW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en-US" altLang="zh-TW" sz="1200">
              <a:solidFill>
                <a:srgbClr val="898989"/>
              </a:solidFill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E20DCCF-4A84-4C36-8CE0-67931CA37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129338"/>
            <a:ext cx="2844800" cy="457200"/>
          </a:xfrm>
        </p:spPr>
        <p:txBody>
          <a:bodyPr/>
          <a:lstStyle/>
          <a:p>
            <a:pPr algn="l">
              <a:defRPr/>
            </a:pP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>
              <a:defRPr/>
            </a:pP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課</a:t>
            </a:r>
            <a:r>
              <a:rPr lang="zh-CN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題 </a:t>
            </a: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C01</a:t>
            </a:r>
          </a:p>
          <a:p>
            <a:pPr algn="l">
              <a:defRPr/>
            </a:pPr>
            <a:r>
              <a:rPr lang="zh-CN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全球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一體</a:t>
            </a:r>
            <a:r>
              <a:rPr lang="zh-CN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化對商業的影響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A9FF27BF-B301-AEEC-AA63-415DAF91985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7666038" y="6219825"/>
            <a:ext cx="4525962" cy="4572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dirty="0">
                <a:solidFill>
                  <a:srgbClr val="89898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企業會財</a:t>
            </a:r>
            <a:r>
              <a:rPr lang="zh-CN" altLang="en-US" dirty="0">
                <a:solidFill>
                  <a:srgbClr val="89898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必修部分</a:t>
            </a:r>
            <a:endParaRPr lang="zh-HK" altLang="en-US" dirty="0">
              <a:solidFill>
                <a:srgbClr val="898989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srgbClr val="89898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學與教</a:t>
            </a:r>
            <a:r>
              <a:rPr lang="zh-TW" altLang="en-US" dirty="0">
                <a:solidFill>
                  <a:srgbClr val="89898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示</a:t>
            </a:r>
            <a:r>
              <a:rPr lang="zh-CN" altLang="en-US" dirty="0">
                <a:solidFill>
                  <a:srgbClr val="89898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例</a:t>
            </a:r>
            <a:endParaRPr lang="en-US" altLang="zh-TW" dirty="0">
              <a:solidFill>
                <a:srgbClr val="898989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2231" name="WordArt 8">
            <a:extLst>
              <a:ext uri="{FF2B5EF4-FFF2-40B4-BE49-F238E27FC236}">
                <a16:creationId xmlns:a16="http://schemas.microsoft.com/office/drawing/2014/main" id="{23790AD1-8840-9160-13F6-402FFE948C9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75500" y="5768975"/>
            <a:ext cx="3016250" cy="498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HK" altLang="en-US" sz="2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n-ea"/>
                <a:cs typeface="+mn-ea"/>
              </a:rPr>
              <a:t>正面影響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BA1544BB-0DA5-D3ED-6B4F-BDDD8CD8D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5" y="122238"/>
            <a:ext cx="7831138" cy="876300"/>
          </a:xfrm>
        </p:spPr>
        <p:txBody>
          <a:bodyPr/>
          <a:lstStyle/>
          <a:p>
            <a:pPr eaLnBrk="1" hangingPunct="1"/>
            <a:r>
              <a:rPr lang="zh-CN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全球一體化的負面影響</a:t>
            </a:r>
            <a:endParaRPr lang="en-US" altLang="zh-TW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25F371BD-5C41-FFA3-615B-856A77F05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813" y="1041400"/>
            <a:ext cx="10890250" cy="4979988"/>
          </a:xfrm>
        </p:spPr>
        <p:txBody>
          <a:bodyPr/>
          <a:lstStyle/>
          <a:p>
            <a:pPr marL="609600" indent="-609600" algn="just" eaLnBrk="1" hangingPunct="1">
              <a:buSzPct val="85000"/>
              <a:buFont typeface="Wingdings" pitchFamily="2" charset="2"/>
              <a:buAutoNum type="arabicPeriod"/>
            </a:pPr>
            <a:r>
              <a:rPr lang="zh-CN" altLang="en-US" sz="3000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工廠</a:t>
            </a:r>
            <a:r>
              <a:rPr lang="zh-TW" altLang="en-US" sz="3000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／</a:t>
            </a:r>
            <a:r>
              <a:rPr lang="zh-CN" altLang="en-US" sz="3000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辦公室</a:t>
            </a:r>
            <a:r>
              <a:rPr lang="zh-CN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的遷移導致就業機會減少</a:t>
            </a:r>
            <a:endParaRPr lang="en-US" altLang="zh-TW" sz="30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609600" indent="-609600" algn="just" eaLnBrk="1" hangingPunct="1">
              <a:buSzPct val="85000"/>
              <a:buFont typeface="Wingdings" pitchFamily="2" charset="2"/>
              <a:buAutoNum type="arabicPeriod"/>
            </a:pPr>
            <a:r>
              <a:rPr lang="zh-CN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一個國家經濟混</a:t>
            </a:r>
            <a:r>
              <a:rPr lang="zh-HK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亂會</a:t>
            </a:r>
            <a:r>
              <a:rPr lang="zh-HK" altLang="en-US" sz="3000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影響</a:t>
            </a:r>
            <a:r>
              <a:rPr lang="zh-CN" altLang="en-US" sz="3000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所有</a:t>
            </a:r>
            <a:r>
              <a:rPr lang="zh-CN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國家</a:t>
            </a:r>
            <a:endParaRPr lang="en-US" altLang="zh-TW" sz="30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609600" indent="-609600" algn="just" eaLnBrk="1" hangingPunct="1">
              <a:buSzPct val="85000"/>
              <a:buFont typeface="Wingdings" pitchFamily="2" charset="2"/>
              <a:buAutoNum type="arabicPeriod"/>
            </a:pPr>
            <a:r>
              <a:rPr lang="zh-CN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發展中國家有可能被發達國家剝削</a:t>
            </a:r>
            <a:endParaRPr lang="en-US" altLang="zh-TW" sz="30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609600" indent="-609600" algn="just" eaLnBrk="1" hangingPunct="1">
              <a:buSzPct val="85000"/>
              <a:buFont typeface="Wingdings" pitchFamily="2" charset="2"/>
              <a:buAutoNum type="arabicPeriod"/>
            </a:pPr>
            <a:r>
              <a:rPr lang="zh-CN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由於</a:t>
            </a:r>
            <a:r>
              <a:rPr lang="zh-CN" altLang="en-US" sz="3000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勞動</a:t>
            </a:r>
            <a:r>
              <a:rPr lang="zh-TW" altLang="en-US" sz="3000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人口</a:t>
            </a:r>
            <a:r>
              <a:rPr lang="zh-CN" altLang="en-US" sz="3000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lang="zh-CN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流動性高，疾病蔓</a:t>
            </a:r>
            <a:r>
              <a:rPr lang="zh-HK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延</a:t>
            </a:r>
            <a:r>
              <a:rPr lang="zh-CN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的風險增加，例如</a:t>
            </a:r>
            <a:r>
              <a:rPr lang="en-US" altLang="zh-CN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SARS</a:t>
            </a:r>
            <a:r>
              <a:rPr lang="zh-CN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及禽流感</a:t>
            </a:r>
            <a:endParaRPr lang="en-US" altLang="zh-TW" sz="30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609600" indent="-609600" algn="just" eaLnBrk="1" hangingPunct="1">
              <a:buSzPct val="85000"/>
              <a:buFont typeface="Wingdings" pitchFamily="2" charset="2"/>
              <a:buAutoNum type="arabicPeriod"/>
            </a:pPr>
            <a:r>
              <a:rPr lang="zh-CN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國際組織（例如世界貿易組織）限制個人及國家自由</a:t>
            </a:r>
            <a:endParaRPr lang="en-US" altLang="zh-TW" sz="30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609600" indent="-609600" algn="just" eaLnBrk="1" hangingPunct="1">
              <a:buSzPct val="85000"/>
              <a:buFont typeface="Wingdings" pitchFamily="2" charset="2"/>
              <a:buAutoNum type="arabicPeriod"/>
            </a:pPr>
            <a:r>
              <a:rPr lang="zh-CN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環境的完整性遭</a:t>
            </a:r>
            <a:r>
              <a:rPr lang="zh-HK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到</a:t>
            </a:r>
            <a:r>
              <a:rPr lang="zh-HK" altLang="en-US" sz="3000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破壞</a:t>
            </a:r>
            <a:endParaRPr lang="en-US" altLang="zh-TW" sz="30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609600" indent="-609600" algn="just" eaLnBrk="1" hangingPunct="1">
              <a:buSzPct val="85000"/>
              <a:buFont typeface="Wingdings" pitchFamily="2" charset="2"/>
              <a:buAutoNum type="arabicPeriod"/>
            </a:pPr>
            <a:r>
              <a:rPr lang="zh-CN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由於需要共享自然資源</a:t>
            </a:r>
            <a:r>
              <a:rPr lang="zh-CN" altLang="en-US" sz="3000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3000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當</a:t>
            </a:r>
            <a:r>
              <a:rPr lang="zh-CN" altLang="en-US" sz="3000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地</a:t>
            </a:r>
            <a:r>
              <a:rPr lang="zh-CN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國家之間對彼此產生敵意</a:t>
            </a:r>
            <a:endParaRPr lang="en-US" altLang="zh-TW" sz="30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4276" name="Footer Placeholder 4">
            <a:extLst>
              <a:ext uri="{FF2B5EF4-FFF2-40B4-BE49-F238E27FC236}">
                <a16:creationId xmlns:a16="http://schemas.microsoft.com/office/drawing/2014/main" id="{F1ABBDD7-5C30-1329-7906-02A11D9128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200">
              <a:solidFill>
                <a:srgbClr val="898989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2A9FFED-6D71-C943-B059-28778BCE8D13}" type="slidenum">
              <a:rPr lang="en-US" altLang="zh-TW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en-US" altLang="zh-TW" sz="1200">
              <a:solidFill>
                <a:srgbClr val="898989"/>
              </a:solidFill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BA62BAB-CD16-DFE3-269D-8A3E5DF2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129338"/>
            <a:ext cx="2844800" cy="457200"/>
          </a:xfrm>
        </p:spPr>
        <p:txBody>
          <a:bodyPr/>
          <a:lstStyle/>
          <a:p>
            <a:pPr algn="l">
              <a:defRPr/>
            </a:pP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課</a:t>
            </a:r>
            <a:r>
              <a:rPr lang="zh-CN" alt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題 </a:t>
            </a: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C01</a:t>
            </a:r>
          </a:p>
          <a:p>
            <a:pPr algn="l">
              <a:defRPr/>
            </a:pPr>
            <a:r>
              <a:rPr lang="zh-CN" alt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全球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一體</a:t>
            </a:r>
            <a:r>
              <a:rPr lang="zh-CN" alt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化對商業的影響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81F2B44C-14C8-FA5E-050A-2A2683BDE44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7666038" y="6219825"/>
            <a:ext cx="4525962" cy="457200"/>
          </a:xfrm>
        </p:spPr>
        <p:txBody>
          <a:bodyPr/>
          <a:lstStyle/>
          <a:p>
            <a:pPr algn="l">
              <a:defRPr/>
            </a:pP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dirty="0">
                <a:solidFill>
                  <a:srgbClr val="89898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企業會財</a:t>
            </a:r>
            <a:r>
              <a:rPr lang="zh-CN" altLang="en-US" dirty="0">
                <a:solidFill>
                  <a:srgbClr val="89898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必修部分</a:t>
            </a:r>
            <a:endParaRPr lang="zh-HK" altLang="en-US" dirty="0">
              <a:solidFill>
                <a:srgbClr val="898989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srgbClr val="89898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學與教</a:t>
            </a:r>
            <a:r>
              <a:rPr lang="zh-TW" altLang="en-US" dirty="0">
                <a:solidFill>
                  <a:srgbClr val="89898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示</a:t>
            </a:r>
            <a:r>
              <a:rPr lang="zh-CN" altLang="en-US" dirty="0">
                <a:solidFill>
                  <a:srgbClr val="89898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例</a:t>
            </a:r>
            <a:endParaRPr lang="en-US" altLang="zh-TW" dirty="0">
              <a:solidFill>
                <a:srgbClr val="898989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4279" name="WordArt 5">
            <a:extLst>
              <a:ext uri="{FF2B5EF4-FFF2-40B4-BE49-F238E27FC236}">
                <a16:creationId xmlns:a16="http://schemas.microsoft.com/office/drawing/2014/main" id="{063CE30C-711E-9F02-2C84-9CC3925EF8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265988" y="5859463"/>
            <a:ext cx="3048000" cy="3889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HK" altLang="en-US" sz="2800" b="1" kern="10" spc="560">
                <a:solidFill>
                  <a:srgbClr val="FF99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+mn-ea"/>
                <a:cs typeface="+mn-ea"/>
              </a:rPr>
              <a:t>負面影響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0E4FD488-1C95-EDDD-6FBF-EA499F6AEC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04950" y="0"/>
            <a:ext cx="9144000" cy="2387600"/>
          </a:xfrm>
        </p:spPr>
        <p:txBody>
          <a:bodyPr/>
          <a:lstStyle/>
          <a:p>
            <a:pPr eaLnBrk="1" hangingPunct="1"/>
            <a:r>
              <a:rPr lang="zh-TW" altLang="en-US" sz="4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企業會財 </a:t>
            </a:r>
            <a:r>
              <a:rPr lang="zh-CN" altLang="en-US" sz="4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必修部分 </a:t>
            </a:r>
            <a:r>
              <a:rPr lang="en-US" altLang="zh-CN" sz="4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/>
            </a:r>
            <a:br>
              <a:rPr lang="en-US" altLang="zh-CN" sz="4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4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營商環境</a:t>
            </a:r>
            <a:endParaRPr lang="en-US" altLang="zh-TW" sz="43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C3ADB158-0CE7-51C3-73DB-45472C4B27C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943225" y="2619375"/>
            <a:ext cx="7705725" cy="2339975"/>
          </a:xfrm>
        </p:spPr>
        <p:txBody>
          <a:bodyPr/>
          <a:lstStyle/>
          <a:p>
            <a:pPr algn="l" eaLnBrk="1" hangingPunct="1">
              <a:defRPr/>
            </a:pPr>
            <a:r>
              <a:rPr lang="zh-CN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課題</a:t>
            </a:r>
            <a:r>
              <a:rPr lang="zh-CN" altLang="en-US" sz="3000" dirty="0"/>
              <a:t> </a:t>
            </a:r>
            <a:r>
              <a:rPr lang="en-US" altLang="zh-TW" sz="3000" dirty="0"/>
              <a:t>C01</a:t>
            </a:r>
            <a:r>
              <a:rPr lang="zh-TW" altLang="en-US" sz="3000" dirty="0"/>
              <a:t>：</a:t>
            </a:r>
            <a:r>
              <a:rPr lang="en-US" altLang="zh-TW" sz="3000" dirty="0"/>
              <a:t>  </a:t>
            </a:r>
          </a:p>
          <a:p>
            <a:pPr algn="l" eaLnBrk="1" hangingPunct="1">
              <a:defRPr/>
            </a:pPr>
            <a:r>
              <a:rPr lang="zh-CN" altLang="en-US" sz="3000" dirty="0"/>
              <a:t>香港的</a:t>
            </a:r>
            <a:r>
              <a:rPr lang="zh-CN" altLang="en-US" sz="3200" dirty="0"/>
              <a:t>營商環境</a:t>
            </a:r>
            <a:endParaRPr lang="en-US" altLang="zh-CN" sz="3200" dirty="0"/>
          </a:p>
          <a:p>
            <a:pPr marL="457200" indent="-457200" algn="l" eaLnBrk="1" hangingPunct="1">
              <a:buFontTx/>
              <a:buChar char="-"/>
              <a:defRPr/>
            </a:pPr>
            <a:r>
              <a:rPr lang="zh-TW" altLang="en-US" sz="3000" dirty="0"/>
              <a:t>更多</a:t>
            </a:r>
            <a:r>
              <a:rPr lang="zh-CN" altLang="en-US" sz="3000" dirty="0"/>
              <a:t>國際間的貿易合作</a:t>
            </a:r>
            <a:endParaRPr lang="en-US" altLang="zh-TW" sz="3000" dirty="0"/>
          </a:p>
        </p:txBody>
      </p:sp>
      <p:sp>
        <p:nvSpPr>
          <p:cNvPr id="56324" name="Text Box 15">
            <a:extLst>
              <a:ext uri="{FF2B5EF4-FFF2-40B4-BE49-F238E27FC236}">
                <a16:creationId xmlns:a16="http://schemas.microsoft.com/office/drawing/2014/main" id="{03477515-4D34-45EE-278E-D79CA4255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5389563"/>
            <a:ext cx="40513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香港特別行政區政府</a:t>
            </a:r>
            <a:endParaRPr lang="en-US" altLang="zh-TW" sz="1800" dirty="0">
              <a:solidFill>
                <a:srgbClr val="000000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教育局科技教育組</a:t>
            </a:r>
            <a:endParaRPr lang="en-US" altLang="zh-CN" sz="1800" dirty="0">
              <a:solidFill>
                <a:srgbClr val="000000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更新於 </a:t>
            </a:r>
            <a:r>
              <a:rPr lang="en-US" altLang="zh-TW" sz="18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2022</a:t>
            </a:r>
            <a:r>
              <a:rPr lang="zh-CN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年</a:t>
            </a:r>
            <a:endParaRPr lang="en-US" altLang="zh-TW" sz="1800" dirty="0">
              <a:solidFill>
                <a:srgbClr val="000000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4">
            <a:extLst>
              <a:ext uri="{FF2B5EF4-FFF2-40B4-BE49-F238E27FC236}">
                <a16:creationId xmlns:a16="http://schemas.microsoft.com/office/drawing/2014/main" id="{42580095-7573-FD32-4345-17367BFBFA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200">
              <a:solidFill>
                <a:srgbClr val="898989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2664729-C61D-AA4C-A6DB-BBD6010E7B2A}" type="slidenum">
              <a:rPr lang="en-US" altLang="zh-TW" sz="120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en-US" altLang="zh-TW" sz="1200">
              <a:solidFill>
                <a:srgbClr val="898989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F0DC568-26E9-5485-A03B-10AA22F34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129338"/>
            <a:ext cx="2844800" cy="457200"/>
          </a:xfrm>
        </p:spPr>
        <p:txBody>
          <a:bodyPr/>
          <a:lstStyle/>
          <a:p>
            <a:pPr algn="l">
              <a:defRPr/>
            </a:pPr>
            <a:endParaRPr lang="en-US" altLang="zh-TW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zh-TW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課</a:t>
            </a:r>
            <a:r>
              <a:rPr lang="zh-CN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題 </a:t>
            </a:r>
            <a:r>
              <a:rPr lang="en-US" altLang="zh-TW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C01</a:t>
            </a:r>
          </a:p>
          <a:p>
            <a:pPr algn="l">
              <a:defRPr/>
            </a:pPr>
            <a:r>
              <a:rPr lang="zh-CN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全球</a:t>
            </a:r>
            <a:r>
              <a:rPr lang="zh-TW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一體</a:t>
            </a:r>
            <a:r>
              <a:rPr lang="zh-CN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化對商業的影響</a:t>
            </a:r>
            <a:endParaRPr lang="en-US" altLang="zh-TW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180FC969-32CB-C4BD-2D13-F4A091CF45C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7666038" y="6219825"/>
            <a:ext cx="4525962" cy="4572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dirty="0">
              <a:solidFill>
                <a:srgbClr val="898989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企業會財</a:t>
            </a:r>
            <a:r>
              <a:rPr lang="zh-CN" altLang="en-US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必修部分</a:t>
            </a:r>
            <a:endParaRPr lang="zh-HK" altLang="en-US" dirty="0">
              <a:solidFill>
                <a:srgbClr val="898989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學與教</a:t>
            </a:r>
            <a:r>
              <a:rPr lang="zh-TW" altLang="en-US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示</a:t>
            </a:r>
            <a:r>
              <a:rPr lang="zh-CN" altLang="en-US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例</a:t>
            </a:r>
            <a:endParaRPr lang="en-US" altLang="zh-TW" dirty="0">
              <a:solidFill>
                <a:srgbClr val="898989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8373" name="Rectangle 2">
            <a:extLst>
              <a:ext uri="{FF2B5EF4-FFF2-40B4-BE49-F238E27FC236}">
                <a16:creationId xmlns:a16="http://schemas.microsoft.com/office/drawing/2014/main" id="{902DCE1A-9FBF-6870-7B6B-DBF13FD62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80963"/>
            <a:ext cx="10058400" cy="1295401"/>
          </a:xfrm>
        </p:spPr>
        <p:txBody>
          <a:bodyPr/>
          <a:lstStyle/>
          <a:p>
            <a:pPr eaLnBrk="1" hangingPunct="1"/>
            <a:r>
              <a:rPr lang="zh-CN" altLang="en-US" sz="43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活動</a:t>
            </a:r>
            <a:r>
              <a:rPr lang="zh-TW" altLang="en-US" sz="43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五：</a:t>
            </a:r>
            <a:r>
              <a:rPr lang="zh-CN" altLang="en-US" sz="43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配對遊戲和小測</a:t>
            </a:r>
            <a:endParaRPr lang="en-US" altLang="zh-TW" sz="4300" b="1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12376" t="14882" r="29053" b="11618"/>
          <a:stretch/>
        </p:blipFill>
        <p:spPr>
          <a:xfrm>
            <a:off x="2349787" y="1001845"/>
            <a:ext cx="7586777" cy="5355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6532F-A980-92E0-6532-C2A31250B00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8636000" y="6327792"/>
            <a:ext cx="3581400" cy="360362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dirty="0">
              <a:solidFill>
                <a:srgbClr val="898989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企業會財</a:t>
            </a:r>
            <a:r>
              <a:rPr lang="zh-CN" altLang="en-US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必修部分</a:t>
            </a:r>
            <a:endParaRPr lang="zh-HK" altLang="en-US" dirty="0">
              <a:solidFill>
                <a:srgbClr val="898989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學與教</a:t>
            </a:r>
            <a:r>
              <a:rPr lang="zh-TW" altLang="en-US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示</a:t>
            </a:r>
            <a:r>
              <a:rPr lang="zh-CN" altLang="en-US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例</a:t>
            </a:r>
            <a:endParaRPr lang="en-US" altLang="zh-TW" dirty="0">
              <a:solidFill>
                <a:srgbClr val="898989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0419" name="Footer Placeholder 4">
            <a:extLst>
              <a:ext uri="{FF2B5EF4-FFF2-40B4-BE49-F238E27FC236}">
                <a16:creationId xmlns:a16="http://schemas.microsoft.com/office/drawing/2014/main" id="{EBD821DF-FCAD-E986-2AD9-9576ED09B2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200">
              <a:solidFill>
                <a:srgbClr val="898989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7F8B2B9-F11B-5A4D-B9BA-D3FE6670B3F3}" type="slidenum">
              <a:rPr lang="en-US" altLang="zh-TW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en-US" altLang="zh-TW" sz="1200">
              <a:solidFill>
                <a:srgbClr val="898989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E9362-CBC1-464F-7E49-A556C5EAB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5400" y="6219825"/>
            <a:ext cx="3581400" cy="493713"/>
          </a:xfrm>
        </p:spPr>
        <p:txBody>
          <a:bodyPr/>
          <a:lstStyle/>
          <a:p>
            <a:pPr algn="l">
              <a:defRPr/>
            </a:pPr>
            <a:endParaRPr lang="en-US" altLang="zh-TW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zh-TW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課</a:t>
            </a:r>
            <a:r>
              <a:rPr lang="zh-CN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題 </a:t>
            </a:r>
            <a:r>
              <a:rPr lang="en-US" altLang="zh-TW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C01</a:t>
            </a:r>
          </a:p>
          <a:p>
            <a:pPr algn="l">
              <a:defRPr/>
            </a:pPr>
            <a:r>
              <a:rPr lang="zh-CN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全球</a:t>
            </a:r>
            <a:r>
              <a:rPr lang="zh-TW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一體</a:t>
            </a:r>
            <a:r>
              <a:rPr lang="zh-CN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化對商業的影響</a:t>
            </a:r>
            <a:endParaRPr lang="en-US" altLang="zh-TW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A1D1CD1B-CBDD-B8B0-5AE5-0485062506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439013"/>
              </p:ext>
            </p:extLst>
          </p:nvPr>
        </p:nvGraphicFramePr>
        <p:xfrm>
          <a:off x="469900" y="1190625"/>
          <a:ext cx="11252200" cy="5083192"/>
        </p:xfrm>
        <a:graphic>
          <a:graphicData uri="http://schemas.openxmlformats.org/drawingml/2006/table">
            <a:tbl>
              <a:tblPr/>
              <a:tblGrid>
                <a:gridCol w="454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5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28267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描述</a:t>
                      </a:r>
                      <a:endParaRPr kumimoji="0" lang="en-US" altLang="zh-HK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參考學生工作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紙第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8-9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頁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活動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四</a:t>
                      </a:r>
                      <a:r>
                        <a:rPr kumimoji="0" lang="en-US" altLang="zh-H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)</a:t>
                      </a:r>
                      <a:endParaRPr kumimoji="0" lang="en-US" altLang="zh-HK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1446" marR="91446" marT="45736" marB="4573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HK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HK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HK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HK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HK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HK" altLang="zh-HK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83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配對</a:t>
                      </a: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1446" marR="91446" marT="45736" marB="45736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選擇題</a:t>
                      </a:r>
                      <a:endParaRPr kumimoji="0" lang="en-US" altLang="zh-HK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配對</a:t>
                      </a:r>
                      <a:endParaRPr kumimoji="0" lang="en-US" altLang="zh-HK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選擇題</a:t>
                      </a:r>
                      <a:endParaRPr kumimoji="0" lang="en-US" altLang="zh-HK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8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是甚麼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組織</a:t>
                      </a:r>
                      <a:endParaRPr kumimoji="0" lang="en-US" altLang="zh-HK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HK" altLang="zh-HK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HK" altLang="zh-HK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HK" altLang="zh-HK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HK" altLang="zh-HK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8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要實現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甚麽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目標</a:t>
                      </a: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HK" altLang="zh-HK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HK" altLang="zh-HK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HK" altLang="zh-HK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HK" altLang="zh-HK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396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做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些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甚麼（即組織的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工作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／功能）</a:t>
                      </a:r>
                      <a:endParaRPr kumimoji="0" lang="en-US" altLang="zh-HK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HK" altLang="zh-HK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HK" altLang="zh-HK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HK" altLang="zh-HK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HK" altLang="zh-HK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55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成員</a:t>
                      </a:r>
                      <a:endParaRPr kumimoji="0" lang="en-US" altLang="zh-HK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HK" altLang="zh-HK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HK" altLang="zh-HK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HK" altLang="zh-HK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HK" altLang="zh-HK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235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香港在該組織的參與</a:t>
                      </a:r>
                      <a:endParaRPr kumimoji="0" lang="en-US" altLang="zh-HK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HK" altLang="zh-HK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HK" altLang="zh-HK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HK" altLang="zh-HK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HK" altLang="zh-HK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0471" name="Rectangle 2">
            <a:extLst>
              <a:ext uri="{FF2B5EF4-FFF2-40B4-BE49-F238E27FC236}">
                <a16:creationId xmlns:a16="http://schemas.microsoft.com/office/drawing/2014/main" id="{219C53D6-FC3A-4023-93F4-C912774F4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-80963"/>
            <a:ext cx="10058400" cy="12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zh-CN" altLang="en-US" sz="4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活動</a:t>
            </a:r>
            <a:r>
              <a:rPr lang="zh-CN" altLang="en-US" sz="4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五</a:t>
            </a:r>
            <a:r>
              <a:rPr lang="zh-TW" altLang="en-US" sz="4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r>
              <a:rPr lang="zh-CN" altLang="en-US" sz="4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配對遊戲和小測</a:t>
            </a:r>
            <a:endParaRPr lang="en-US" altLang="zh-TW" sz="4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60472" name="群組 2">
            <a:extLst>
              <a:ext uri="{FF2B5EF4-FFF2-40B4-BE49-F238E27FC236}">
                <a16:creationId xmlns:a16="http://schemas.microsoft.com/office/drawing/2014/main" id="{EE5499F7-F52B-0644-13C0-42F5A013193A}"/>
              </a:ext>
            </a:extLst>
          </p:cNvPr>
          <p:cNvGrpSpPr>
            <a:grpSpLocks/>
          </p:cNvGrpSpPr>
          <p:nvPr/>
        </p:nvGrpSpPr>
        <p:grpSpPr bwMode="auto">
          <a:xfrm>
            <a:off x="5097463" y="1474788"/>
            <a:ext cx="3187700" cy="925512"/>
            <a:chOff x="5096933" y="1474788"/>
            <a:chExt cx="3188230" cy="925512"/>
          </a:xfrm>
        </p:grpSpPr>
        <p:pic>
          <p:nvPicPr>
            <p:cNvPr id="60476" name="Picture 2">
              <a:extLst>
                <a:ext uri="{FF2B5EF4-FFF2-40B4-BE49-F238E27FC236}">
                  <a16:creationId xmlns:a16="http://schemas.microsoft.com/office/drawing/2014/main" id="{F31F52DD-2185-E039-BCA4-33A230E64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888" y="1474788"/>
              <a:ext cx="3089275" cy="925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477" name="文字方塊 1">
              <a:extLst>
                <a:ext uri="{FF2B5EF4-FFF2-40B4-BE49-F238E27FC236}">
                  <a16:creationId xmlns:a16="http://schemas.microsoft.com/office/drawing/2014/main" id="{D81DC52D-7603-1A4D-2862-7A1A66B885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6933" y="1631484"/>
              <a:ext cx="2254408" cy="5232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2700" b="1">
                  <a:solidFill>
                    <a:schemeClr val="bg1"/>
                  </a:solidFill>
                </a:rPr>
                <a:t>世界貿易組織</a:t>
              </a:r>
              <a:endParaRPr lang="zh-HK" altLang="en-US" sz="27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60473" name="群組 4">
            <a:extLst>
              <a:ext uri="{FF2B5EF4-FFF2-40B4-BE49-F238E27FC236}">
                <a16:creationId xmlns:a16="http://schemas.microsoft.com/office/drawing/2014/main" id="{60A84C05-B6CD-D95B-0ACA-11F173803696}"/>
              </a:ext>
            </a:extLst>
          </p:cNvPr>
          <p:cNvGrpSpPr>
            <a:grpSpLocks/>
          </p:cNvGrpSpPr>
          <p:nvPr/>
        </p:nvGrpSpPr>
        <p:grpSpPr bwMode="auto">
          <a:xfrm>
            <a:off x="8980488" y="1268413"/>
            <a:ext cx="2441575" cy="1249362"/>
            <a:chOff x="8979780" y="1268413"/>
            <a:chExt cx="2441694" cy="1249362"/>
          </a:xfrm>
        </p:grpSpPr>
        <p:pic>
          <p:nvPicPr>
            <p:cNvPr id="60474" name="Picture 3">
              <a:extLst>
                <a:ext uri="{FF2B5EF4-FFF2-40B4-BE49-F238E27FC236}">
                  <a16:creationId xmlns:a16="http://schemas.microsoft.com/office/drawing/2014/main" id="{BB264541-385F-826E-D3F5-31C49CEB9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9780" y="1268413"/>
              <a:ext cx="2441693" cy="124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475" name="文字方塊 1">
              <a:extLst>
                <a:ext uri="{FF2B5EF4-FFF2-40B4-BE49-F238E27FC236}">
                  <a16:creationId xmlns:a16="http://schemas.microsoft.com/office/drawing/2014/main" id="{217824C2-71B7-E63C-611E-AB88C302AE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79780" y="2078820"/>
              <a:ext cx="2441694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2200" b="1" dirty="0"/>
                <a:t>亞太經濟合作組織</a:t>
              </a:r>
              <a:endParaRPr lang="zh-HK" altLang="en-US" sz="22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4">
            <a:extLst>
              <a:ext uri="{FF2B5EF4-FFF2-40B4-BE49-F238E27FC236}">
                <a16:creationId xmlns:a16="http://schemas.microsoft.com/office/drawing/2014/main" id="{606E868E-8266-9E69-FF45-1C080158F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200">
              <a:solidFill>
                <a:srgbClr val="898989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BF4BA1A-9005-6245-86DC-12F47E355FCE}" type="slidenum">
              <a:rPr lang="en-US" altLang="zh-TW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en-US" altLang="zh-TW" sz="1200">
              <a:solidFill>
                <a:srgbClr val="898989"/>
              </a:solidFill>
            </a:endParaRPr>
          </a:p>
        </p:txBody>
      </p:sp>
      <p:sp>
        <p:nvSpPr>
          <p:cNvPr id="62467" name="Slide Number Placeholder 3">
            <a:extLst>
              <a:ext uri="{FF2B5EF4-FFF2-40B4-BE49-F238E27FC236}">
                <a16:creationId xmlns:a16="http://schemas.microsoft.com/office/drawing/2014/main" id="{B8BBD5D2-29F6-B41D-D519-ED81E1BE0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0" y="6205105"/>
            <a:ext cx="2844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TW" altLang="en-US" sz="1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l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zh-TW" alt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課</a:t>
            </a: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題 </a:t>
            </a:r>
            <a:r>
              <a:rPr lang="en-US" altLang="zh-TW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C01</a:t>
            </a:r>
          </a:p>
          <a:p>
            <a:pPr algn="l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全球</a:t>
            </a:r>
            <a:r>
              <a:rPr lang="zh-TW" alt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一體</a:t>
            </a: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化對商業的影響</a:t>
            </a:r>
            <a:endParaRPr lang="en-US" altLang="zh-TW" sz="1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2468" name="Date Placeholder 5">
            <a:extLst>
              <a:ext uri="{FF2B5EF4-FFF2-40B4-BE49-F238E27FC236}">
                <a16:creationId xmlns:a16="http://schemas.microsoft.com/office/drawing/2014/main" id="{7E224AA4-0D09-A179-A04F-1BB698ADFBE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7666038" y="6229118"/>
            <a:ext cx="4525962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TW" altLang="en-US" sz="1200" dirty="0">
              <a:solidFill>
                <a:srgbClr val="898989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1200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企業會財</a:t>
            </a:r>
            <a:r>
              <a:rPr lang="zh-CN" altLang="en-US" sz="1200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必修部分</a:t>
            </a:r>
            <a:endParaRPr lang="zh-HK" altLang="en-US" sz="1200" dirty="0">
              <a:solidFill>
                <a:srgbClr val="898989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200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學與教</a:t>
            </a:r>
            <a:r>
              <a:rPr lang="zh-TW" altLang="en-US" sz="1200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示</a:t>
            </a:r>
            <a:r>
              <a:rPr lang="zh-CN" altLang="en-US" sz="1200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例</a:t>
            </a:r>
            <a:endParaRPr lang="en-US" altLang="zh-TW" sz="1200" dirty="0">
              <a:solidFill>
                <a:srgbClr val="898989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20" name="Content Placeholder 8">
            <a:extLst>
              <a:ext uri="{FF2B5EF4-FFF2-40B4-BE49-F238E27FC236}">
                <a16:creationId xmlns:a16="http://schemas.microsoft.com/office/drawing/2014/main" id="{FA2FE728-BB82-5BC1-7553-9C5C9E08518E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026122878"/>
              </p:ext>
            </p:extLst>
          </p:nvPr>
        </p:nvGraphicFramePr>
        <p:xfrm>
          <a:off x="469900" y="1106488"/>
          <a:ext cx="11252200" cy="5090880"/>
        </p:xfrm>
        <a:graphic>
          <a:graphicData uri="http://schemas.openxmlformats.org/drawingml/2006/table">
            <a:tbl>
              <a:tblPr/>
              <a:tblGrid>
                <a:gridCol w="454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5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63267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描述</a:t>
                      </a:r>
                      <a:endParaRPr kumimoji="0" lang="en-US" altLang="zh-HK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參考學生工作紙第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8-9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頁</a:t>
                      </a:r>
                      <a:r>
                        <a:rPr kumimoji="0" lang="zh-CN" alt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活動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四</a:t>
                      </a:r>
                      <a:r>
                        <a:rPr kumimoji="0" lang="en-US" altLang="zh-H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zh-HK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HK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HK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HK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HK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HK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HK" altLang="zh-HK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94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配對</a:t>
                      </a: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7" marB="45717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選擇題</a:t>
                      </a:r>
                      <a:endParaRPr kumimoji="0" lang="en-US" altLang="zh-HK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配對</a:t>
                      </a:r>
                      <a:endParaRPr kumimoji="0" lang="en-US" altLang="zh-HK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選擇題</a:t>
                      </a:r>
                      <a:endParaRPr kumimoji="0" lang="en-US" altLang="zh-HK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9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是甚麼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組織</a:t>
                      </a:r>
                      <a:endParaRPr kumimoji="0" lang="en-US" altLang="zh-HK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(A)</a:t>
                      </a:r>
                    </a:p>
                  </a:txBody>
                  <a:tcPr marL="91446" marR="91446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HK" altLang="zh-HK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(H)</a:t>
                      </a:r>
                    </a:p>
                  </a:txBody>
                  <a:tcPr marL="91446" marR="91446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HK" altLang="zh-HK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9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要實現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甚麽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目標</a:t>
                      </a: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(E)</a:t>
                      </a:r>
                    </a:p>
                  </a:txBody>
                  <a:tcPr marL="91446" marR="91446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HK" altLang="zh-HK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(D)</a:t>
                      </a:r>
                    </a:p>
                  </a:txBody>
                  <a:tcPr marL="91446" marR="91446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HK" altLang="zh-HK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7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做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些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甚麼（即組織的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工作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／功能）</a:t>
                      </a:r>
                      <a:endParaRPr kumimoji="0" lang="en-US" altLang="zh-HK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(B), (I)</a:t>
                      </a:r>
                    </a:p>
                  </a:txBody>
                  <a:tcPr marL="91446" marR="91446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選擇題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一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zh-H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en-US" altLang="zh-H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, C, </a:t>
                      </a:r>
                      <a:r>
                        <a:rPr kumimoji="0" lang="en-US" altLang="zh-H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D)</a:t>
                      </a:r>
                      <a:endParaRPr kumimoji="0" lang="en-US" altLang="zh-HK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(H), (D)</a:t>
                      </a:r>
                    </a:p>
                  </a:txBody>
                  <a:tcPr marL="91446" marR="91446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選擇題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二</a:t>
                      </a:r>
                      <a:r>
                        <a:rPr kumimoji="0" lang="en-US" altLang="zh-H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H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(A, B, C)</a:t>
                      </a:r>
                    </a:p>
                  </a:txBody>
                  <a:tcPr marL="91446" marR="91446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1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成員</a:t>
                      </a:r>
                      <a:endParaRPr kumimoji="0" lang="en-US" altLang="zh-HK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(A), (C)</a:t>
                      </a:r>
                    </a:p>
                  </a:txBody>
                  <a:tcPr marL="91446" marR="91446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HK" altLang="zh-HK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(F), (G), (H)</a:t>
                      </a:r>
                    </a:p>
                  </a:txBody>
                  <a:tcPr marL="91446" marR="91446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HK" altLang="zh-HK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368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香港在該組織的參與</a:t>
                      </a:r>
                      <a:endParaRPr kumimoji="0" lang="en-US" altLang="zh-HK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46" marR="91446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(B)</a:t>
                      </a:r>
                    </a:p>
                  </a:txBody>
                  <a:tcPr marL="91446" marR="91446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選擇題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三</a:t>
                      </a:r>
                      <a:r>
                        <a:rPr kumimoji="0" lang="en-US" altLang="zh-H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 (C)</a:t>
                      </a:r>
                      <a:endParaRPr kumimoji="0" lang="en-US" altLang="zh-HK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(J)</a:t>
                      </a:r>
                    </a:p>
                  </a:txBody>
                  <a:tcPr marL="91446" marR="91446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選擇題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四 </a:t>
                      </a:r>
                      <a:r>
                        <a:rPr kumimoji="0" lang="en-US" altLang="zh-H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zh-H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A, B)</a:t>
                      </a:r>
                    </a:p>
                  </a:txBody>
                  <a:tcPr marL="91446" marR="91446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2519" name="Rectangle 2">
            <a:extLst>
              <a:ext uri="{FF2B5EF4-FFF2-40B4-BE49-F238E27FC236}">
                <a16:creationId xmlns:a16="http://schemas.microsoft.com/office/drawing/2014/main" id="{F59AB274-E4CB-79DD-67DE-0F0C5800C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80963"/>
            <a:ext cx="10058400" cy="1295401"/>
          </a:xfrm>
        </p:spPr>
        <p:txBody>
          <a:bodyPr/>
          <a:lstStyle/>
          <a:p>
            <a:pPr eaLnBrk="1" hangingPunct="1"/>
            <a:r>
              <a:rPr lang="zh-CN" altLang="en-US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活動</a:t>
            </a:r>
            <a:r>
              <a:rPr lang="zh-CN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五</a:t>
            </a:r>
            <a:r>
              <a:rPr lang="zh-TW" altLang="en-US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r>
              <a:rPr lang="zh-CN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配對遊戲和小測</a:t>
            </a:r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62520" name="群組 4">
            <a:extLst>
              <a:ext uri="{FF2B5EF4-FFF2-40B4-BE49-F238E27FC236}">
                <a16:creationId xmlns:a16="http://schemas.microsoft.com/office/drawing/2014/main" id="{EEF975AE-257B-1D68-C019-8FE270F8FAA4}"/>
              </a:ext>
            </a:extLst>
          </p:cNvPr>
          <p:cNvGrpSpPr>
            <a:grpSpLocks/>
          </p:cNvGrpSpPr>
          <p:nvPr/>
        </p:nvGrpSpPr>
        <p:grpSpPr bwMode="auto">
          <a:xfrm>
            <a:off x="5097463" y="1474788"/>
            <a:ext cx="3187700" cy="925512"/>
            <a:chOff x="5096933" y="1474788"/>
            <a:chExt cx="3188230" cy="925512"/>
          </a:xfrm>
        </p:grpSpPr>
        <p:pic>
          <p:nvPicPr>
            <p:cNvPr id="62524" name="Picture 2">
              <a:extLst>
                <a:ext uri="{FF2B5EF4-FFF2-40B4-BE49-F238E27FC236}">
                  <a16:creationId xmlns:a16="http://schemas.microsoft.com/office/drawing/2014/main" id="{40D0167D-D047-17A4-9D4F-9F39B43F8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888" y="1474788"/>
              <a:ext cx="3089275" cy="925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525" name="文字方塊 1">
              <a:extLst>
                <a:ext uri="{FF2B5EF4-FFF2-40B4-BE49-F238E27FC236}">
                  <a16:creationId xmlns:a16="http://schemas.microsoft.com/office/drawing/2014/main" id="{FF0B7B46-0C00-EB03-9B39-CD011CDFDF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6933" y="1631484"/>
              <a:ext cx="2254408" cy="5232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2700" b="1">
                  <a:solidFill>
                    <a:schemeClr val="bg1"/>
                  </a:solidFill>
                </a:rPr>
                <a:t>世界貿易組織</a:t>
              </a:r>
              <a:endParaRPr lang="zh-HK" altLang="en-US" sz="27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62521" name="群組 7">
            <a:extLst>
              <a:ext uri="{FF2B5EF4-FFF2-40B4-BE49-F238E27FC236}">
                <a16:creationId xmlns:a16="http://schemas.microsoft.com/office/drawing/2014/main" id="{DA9B641B-58F2-1FCB-A763-CEF5A46CD563}"/>
              </a:ext>
            </a:extLst>
          </p:cNvPr>
          <p:cNvGrpSpPr>
            <a:grpSpLocks/>
          </p:cNvGrpSpPr>
          <p:nvPr/>
        </p:nvGrpSpPr>
        <p:grpSpPr bwMode="auto">
          <a:xfrm>
            <a:off x="8980488" y="1268413"/>
            <a:ext cx="2441575" cy="1249362"/>
            <a:chOff x="8979780" y="1268413"/>
            <a:chExt cx="2441694" cy="1249362"/>
          </a:xfrm>
        </p:grpSpPr>
        <p:pic>
          <p:nvPicPr>
            <p:cNvPr id="62522" name="Picture 3">
              <a:extLst>
                <a:ext uri="{FF2B5EF4-FFF2-40B4-BE49-F238E27FC236}">
                  <a16:creationId xmlns:a16="http://schemas.microsoft.com/office/drawing/2014/main" id="{BB24D360-4C50-668F-24B7-A5D1978E6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9780" y="1268413"/>
              <a:ext cx="2441693" cy="124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523" name="文字方塊 9">
              <a:extLst>
                <a:ext uri="{FF2B5EF4-FFF2-40B4-BE49-F238E27FC236}">
                  <a16:creationId xmlns:a16="http://schemas.microsoft.com/office/drawing/2014/main" id="{1B4648D4-F875-B05B-68C2-E3488BB037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79780" y="2078820"/>
              <a:ext cx="2441694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2200" b="1" dirty="0"/>
                <a:t>亞太經濟合作組織</a:t>
              </a:r>
              <a:endParaRPr lang="zh-HK" altLang="en-US" sz="22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C7615581-368B-2DAD-1F46-8CC514781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413" y="152400"/>
            <a:ext cx="9001125" cy="1327150"/>
          </a:xfrm>
        </p:spPr>
        <p:txBody>
          <a:bodyPr/>
          <a:lstStyle/>
          <a:p>
            <a:pPr eaLnBrk="1" hangingPunct="1"/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世貿的</a:t>
            </a:r>
            <a:r>
              <a:rPr lang="zh-CN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工作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／功能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F5456F2-E396-104B-0457-84412FD64C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13" y="6129338"/>
            <a:ext cx="2844800" cy="457200"/>
          </a:xfrm>
        </p:spPr>
        <p:txBody>
          <a:bodyPr/>
          <a:lstStyle/>
          <a:p>
            <a:pPr>
              <a:defRPr/>
            </a:pPr>
            <a:endParaRPr lang="en-US" altLang="zh-TW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zh-TW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課</a:t>
            </a:r>
            <a:r>
              <a:rPr lang="zh-CN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題 </a:t>
            </a:r>
            <a:r>
              <a:rPr lang="en-US" altLang="zh-TW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C01</a:t>
            </a:r>
          </a:p>
          <a:p>
            <a:pPr algn="l">
              <a:defRPr/>
            </a:pPr>
            <a:r>
              <a:rPr lang="zh-CN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全球</a:t>
            </a:r>
            <a:r>
              <a:rPr lang="zh-TW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一體</a:t>
            </a:r>
            <a:r>
              <a:rPr lang="zh-CN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化對商業的影響</a:t>
            </a:r>
            <a:endParaRPr lang="en-US" altLang="zh-TW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4516" name="Footer Placeholder 6">
            <a:extLst>
              <a:ext uri="{FF2B5EF4-FFF2-40B4-BE49-F238E27FC236}">
                <a16:creationId xmlns:a16="http://schemas.microsoft.com/office/drawing/2014/main" id="{7383203B-7EEA-DD07-46C1-0D3C3FC345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200">
              <a:solidFill>
                <a:srgbClr val="898989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C8C7E82-E83E-CC4D-ABFF-FD8575C96DC0}" type="slidenum">
              <a:rPr lang="en-US" altLang="zh-TW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en-US" altLang="zh-TW" sz="1200">
              <a:solidFill>
                <a:srgbClr val="898989"/>
              </a:solidFill>
            </a:endParaRPr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677B3D84-B9B9-5420-E13C-B0264557C2B2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xfrm>
            <a:off x="7600950" y="6219825"/>
            <a:ext cx="4525963" cy="4572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dirty="0">
              <a:solidFill>
                <a:srgbClr val="898989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企業會財</a:t>
            </a:r>
            <a:r>
              <a:rPr lang="zh-CN" altLang="en-US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必修部分</a:t>
            </a:r>
            <a:endParaRPr lang="zh-HK" altLang="en-US" dirty="0">
              <a:solidFill>
                <a:srgbClr val="898989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學與教</a:t>
            </a:r>
            <a:r>
              <a:rPr lang="zh-TW" altLang="en-US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示</a:t>
            </a:r>
            <a:r>
              <a:rPr lang="zh-CN" altLang="en-US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例</a:t>
            </a:r>
            <a:endParaRPr lang="en-US" altLang="zh-TW" dirty="0">
              <a:solidFill>
                <a:srgbClr val="898989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64518" name="Picture 11">
            <a:extLst>
              <a:ext uri="{FF2B5EF4-FFF2-40B4-BE49-F238E27FC236}">
                <a16:creationId xmlns:a16="http://schemas.microsoft.com/office/drawing/2014/main" id="{C74C7336-6E05-8DCD-15FE-222C23158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280988"/>
            <a:ext cx="216058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9" name="Rectangle 1">
            <a:extLst>
              <a:ext uri="{FF2B5EF4-FFF2-40B4-BE49-F238E27FC236}">
                <a16:creationId xmlns:a16="http://schemas.microsoft.com/office/drawing/2014/main" id="{C6DF224F-15F5-DB02-57BD-DBCC33909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1279525"/>
            <a:ext cx="11160125" cy="389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透過監督世貿組織成員執行多邊貿易規則，並履行</a:t>
            </a:r>
            <a:r>
              <a:rPr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具法律約束力的義務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，以確保成員國承諾</a:t>
            </a:r>
            <a:r>
              <a:rPr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減</a:t>
            </a:r>
            <a:r>
              <a:rPr lang="zh-CN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低</a:t>
            </a:r>
            <a:r>
              <a:rPr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關稅</a:t>
            </a:r>
            <a:r>
              <a:rPr lang="zh-CN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及</a:t>
            </a:r>
            <a:r>
              <a:rPr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其他貿易</a:t>
            </a:r>
            <a:r>
              <a:rPr lang="zh-HK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壁壘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，持續</a:t>
            </a:r>
            <a:r>
              <a:rPr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開放服務市場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zh-CN" alt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以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建立公平、可預測、開放及</a:t>
            </a:r>
            <a:r>
              <a:rPr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以規則為基礎的貿易體制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。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令成員國</a:t>
            </a:r>
            <a:r>
              <a:rPr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維持透明</a:t>
            </a:r>
            <a:r>
              <a:rPr lang="zh-CN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的</a:t>
            </a:r>
            <a:r>
              <a:rPr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貿易政策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zh-CN" alt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遵從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世貿執行多邊貿易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談判。</a:t>
            </a:r>
            <a:endParaRPr lang="en-US" altLang="en-US" u="sng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提供</a:t>
            </a:r>
            <a:r>
              <a:rPr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解決貿易爭端的機制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，把發展中和低度發展國家的經濟體融入世界貿易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體系。</a:t>
            </a:r>
            <a:endParaRPr lang="en-US" alt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zh-CN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偏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向</a:t>
            </a:r>
            <a:r>
              <a:rPr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發展中國家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提供特別</a:t>
            </a:r>
            <a:r>
              <a:rPr lang="zh-CN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規定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，幫助它們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發展</a:t>
            </a:r>
            <a:r>
              <a:rPr lang="zh-TW" altLang="en-US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技術</a:t>
            </a:r>
            <a:r>
              <a:rPr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和基礎建設</a:t>
            </a:r>
            <a:r>
              <a:rPr lang="zh-CN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，以拓展</a:t>
            </a:r>
            <a:r>
              <a:rPr lang="zh-CN" altLang="en-US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貿易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en-US" alt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>
          <a:xfrm>
            <a:off x="1347788" y="188913"/>
            <a:ext cx="10058400" cy="1295400"/>
          </a:xfrm>
        </p:spPr>
        <p:txBody>
          <a:bodyPr/>
          <a:lstStyle/>
          <a:p>
            <a:pPr eaLnBrk="1" hangingPunct="1"/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  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亞太經合組織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</a:t>
            </a:r>
            <a:r>
              <a:rPr lang="zh-CN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工作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／功能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-25400" y="6219825"/>
            <a:ext cx="2844800" cy="457200"/>
          </a:xfrm>
        </p:spPr>
        <p:txBody>
          <a:bodyPr/>
          <a:lstStyle/>
          <a:p>
            <a:pPr algn="l">
              <a:defRPr/>
            </a:pPr>
            <a:endParaRPr lang="en-US" altLang="zh-TW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zh-CN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課題 </a:t>
            </a:r>
            <a:r>
              <a:rPr lang="en-US" altLang="zh-TW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C01</a:t>
            </a:r>
          </a:p>
          <a:p>
            <a:pPr algn="l">
              <a:defRPr/>
            </a:pPr>
            <a:r>
              <a:rPr lang="zh-CN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全球一體化對商業的影響</a:t>
            </a:r>
            <a:endParaRPr lang="en-US" altLang="zh-TW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6564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200">
              <a:solidFill>
                <a:srgbClr val="898989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CC5E670-D330-4E7B-BBF1-1DB7F88B6929}" type="slidenum">
              <a:rPr lang="en-US" altLang="zh-TW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en-US" altLang="zh-TW" sz="1200">
              <a:solidFill>
                <a:srgbClr val="898989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2"/>
          </p:nvPr>
        </p:nvSpPr>
        <p:spPr>
          <a:xfrm>
            <a:off x="7600950" y="6219825"/>
            <a:ext cx="4525963" cy="457200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dirty="0">
              <a:solidFill>
                <a:srgbClr val="898989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企業會財</a:t>
            </a:r>
            <a:r>
              <a:rPr lang="zh-CN" altLang="en-US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必修部分</a:t>
            </a:r>
            <a:endParaRPr lang="zh-HK" altLang="en-US" dirty="0">
              <a:solidFill>
                <a:srgbClr val="898989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學與教示例</a:t>
            </a:r>
            <a:endParaRPr lang="en-US" altLang="zh-TW" dirty="0">
              <a:solidFill>
                <a:srgbClr val="898989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66566" name="Picture 11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201613"/>
            <a:ext cx="20701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7" name="Rectangle 2"/>
          <p:cNvSpPr>
            <a:spLocks noChangeArrowheads="1"/>
          </p:cNvSpPr>
          <p:nvPr/>
        </p:nvSpPr>
        <p:spPr bwMode="auto">
          <a:xfrm>
            <a:off x="604838" y="1512888"/>
            <a:ext cx="10982325" cy="360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減</a:t>
            </a:r>
            <a:r>
              <a:rPr lang="zh-CN" alt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低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貿易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和投資方面的</a:t>
            </a:r>
            <a:r>
              <a:rPr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關稅和非關稅壁壘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，從而</a:t>
            </a:r>
            <a:r>
              <a:rPr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增加工作創造機會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提升收入和帶動經濟增長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。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在亞太區內推動能減少營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商</a:t>
            </a:r>
            <a:r>
              <a:rPr lang="zh-CN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的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時間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、成本和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不確定</a:t>
            </a:r>
            <a:r>
              <a:rPr lang="zh-CN" alt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性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的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措施，為小型公司、婦女和青年創造</a:t>
            </a:r>
            <a:r>
              <a:rPr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新</a:t>
            </a:r>
            <a:r>
              <a:rPr lang="zh-TW" altLang="en-US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經濟</a:t>
            </a:r>
            <a:r>
              <a:rPr lang="zh-CN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下發展的</a:t>
            </a:r>
            <a:r>
              <a:rPr lang="zh-TW" altLang="en-US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機會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。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提升</a:t>
            </a:r>
            <a:r>
              <a:rPr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亞太經合組織不同成員的技術能力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以促進貿易、投資，並帶動強勁、穩定和可持續的經濟增長，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從而</a:t>
            </a:r>
            <a:r>
              <a:rPr lang="zh-CN" alt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為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亞太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區廣大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市民</a:t>
            </a:r>
            <a:r>
              <a:rPr lang="zh-CN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帶來裨益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。</a:t>
            </a:r>
            <a:endParaRPr lang="en-US" altLang="en-US" dirty="0">
              <a:latin typeface="Microsoft JhengHei" panose="020B0604030504040204" pitchFamily="34" charset="-120"/>
              <a:ea typeface="Microsoft JhengHei" panose="020B0604030504040204" pitchFamily="34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11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5555929" y="630237"/>
            <a:ext cx="6318572" cy="5476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defTabSz="914400" eaLnBrk="1" hangingPunct="1">
              <a:defRPr/>
            </a:pPr>
            <a:r>
              <a:rPr lang="zh-TW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學生扮演的角色：</a:t>
            </a:r>
            <a:endParaRPr lang="en-US" altLang="zh-TW" sz="3000" dirty="0">
              <a:solidFill>
                <a:srgbClr val="FF0000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8611" name="Rectangle 2"/>
          <p:cNvSpPr>
            <a:spLocks noGrp="1"/>
          </p:cNvSpPr>
          <p:nvPr>
            <p:ph type="title"/>
          </p:nvPr>
        </p:nvSpPr>
        <p:spPr>
          <a:xfrm>
            <a:off x="0" y="1588"/>
            <a:ext cx="4656138" cy="1176337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活動</a:t>
            </a:r>
            <a:r>
              <a:rPr lang="zh-TW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六</a:t>
            </a:r>
            <a:r>
              <a:rPr lang="zh-TW" altLang="en-US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角色扮演</a:t>
            </a:r>
            <a:endParaRPr lang="en-US" altLang="zh-TW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-25400" y="6211888"/>
            <a:ext cx="2844800" cy="457200"/>
          </a:xfrm>
        </p:spPr>
        <p:txBody>
          <a:bodyPr/>
          <a:lstStyle/>
          <a:p>
            <a:pPr algn="l">
              <a:defRPr/>
            </a:pPr>
            <a:endParaRPr lang="en-US" altLang="zh-TW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zh-CN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課題 </a:t>
            </a:r>
            <a:r>
              <a:rPr lang="en-US" altLang="zh-TW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C01</a:t>
            </a:r>
          </a:p>
          <a:p>
            <a:pPr algn="l">
              <a:defRPr/>
            </a:pPr>
            <a:r>
              <a:rPr lang="zh-CN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全球一體化對商業的影響</a:t>
            </a:r>
            <a:endParaRPr lang="en-US" altLang="zh-TW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8613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200">
              <a:solidFill>
                <a:srgbClr val="898989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519E65-69E7-4C65-9A63-76B093C17A69}" type="slidenum">
              <a:rPr lang="en-US" altLang="zh-TW" sz="1200" smtClean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en-US" altLang="zh-TW" sz="1200">
              <a:solidFill>
                <a:srgbClr val="898989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68614" name="Picture 14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4665663"/>
            <a:ext cx="15525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5" name="Rectangle 15"/>
          <p:cNvSpPr>
            <a:spLocks noChangeArrowheads="1"/>
          </p:cNvSpPr>
          <p:nvPr/>
        </p:nvSpPr>
        <p:spPr bwMode="auto">
          <a:xfrm rot="-5400000">
            <a:off x="894558" y="3596480"/>
            <a:ext cx="614362" cy="1552577"/>
          </a:xfrm>
          <a:prstGeom prst="rect">
            <a:avLst/>
          </a:prstGeom>
          <a:solidFill>
            <a:schemeClr val="bg1"/>
          </a:solidFill>
          <a:ln w="9525">
            <a:solidFill>
              <a:srgbClr val="E12B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反全球一體化</a:t>
            </a:r>
            <a:endParaRPr lang="en-US" altLang="zh-TW" sz="1500" b="1" dirty="0">
              <a:solidFill>
                <a:srgbClr val="FF0000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2155825" y="3760789"/>
            <a:ext cx="8350763" cy="1918512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zh-TW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四</a:t>
            </a:r>
            <a:r>
              <a:rPr lang="zh-CN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名抗議</a:t>
            </a:r>
            <a:r>
              <a:rPr lang="zh-TW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代表</a:t>
            </a:r>
            <a:r>
              <a:rPr lang="zh-TW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在會場外靜坐，</a:t>
            </a:r>
            <a:r>
              <a:rPr lang="zh-TW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他們都反對</a:t>
            </a:r>
            <a:r>
              <a:rPr lang="zh-TW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全球</a:t>
            </a:r>
            <a:r>
              <a:rPr lang="zh-CN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一體</a:t>
            </a:r>
            <a:r>
              <a:rPr lang="zh-TW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化</a:t>
            </a:r>
            <a:r>
              <a:rPr lang="zh-TW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包括</a:t>
            </a:r>
            <a:endParaRPr lang="en-US" altLang="zh-TW" sz="24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850900" indent="-571500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romanLcParenBoth"/>
              <a:defRPr/>
            </a:pPr>
            <a:r>
              <a:rPr lang="zh-TW" altLang="zh-HK" sz="2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因開放本</a:t>
            </a:r>
            <a:r>
              <a:rPr lang="zh-TW" altLang="en-US" sz="2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地</a:t>
            </a:r>
            <a:r>
              <a:rPr lang="zh-TW" altLang="zh-HK" sz="2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農產品市場</a:t>
            </a:r>
            <a:r>
              <a:rPr lang="zh-TW" altLang="zh-HK" sz="2200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而</a:t>
            </a:r>
            <a:r>
              <a:rPr lang="zh-CN" altLang="en-US" sz="2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遭受損失</a:t>
            </a:r>
            <a:r>
              <a:rPr lang="zh-TW" altLang="zh-HK" sz="2200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lang="zh-TW" altLang="en-US" sz="2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一位</a:t>
            </a:r>
            <a:r>
              <a:rPr lang="zh-TW" altLang="zh-HK" sz="2200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農民</a:t>
            </a:r>
            <a:endParaRPr lang="en-US" altLang="zh-TW" sz="22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850900" indent="-571500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romanLcParenBoth"/>
              <a:defRPr/>
            </a:pPr>
            <a:r>
              <a:rPr kumimoji="1" lang="zh-TW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一位環保人士 </a:t>
            </a:r>
            <a:endParaRPr kumimoji="1" lang="en-US" altLang="zh-TW" sz="2200" dirty="0">
              <a:solidFill>
                <a:srgbClr val="000000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850900" indent="-571500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romanLcParenBoth"/>
              <a:defRPr/>
            </a:pPr>
            <a:r>
              <a:rPr kumimoji="1" lang="zh-TW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發展中國家的一位勞工代表 </a:t>
            </a:r>
            <a:endParaRPr kumimoji="1" lang="en-US" altLang="zh-TW" sz="2200" dirty="0">
              <a:solidFill>
                <a:srgbClr val="000000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850900" indent="-571500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romanLcParenBoth"/>
              <a:defRPr/>
            </a:pPr>
            <a:r>
              <a:rPr kumimoji="1" lang="zh-TW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發達國家的一位工會領袖</a:t>
            </a:r>
            <a:endParaRPr kumimoji="1" lang="en-US" altLang="zh-TW" sz="2200" dirty="0">
              <a:solidFill>
                <a:srgbClr val="000000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850900" indent="-571500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romanLcParenBoth"/>
              <a:defRPr/>
            </a:pPr>
            <a:endParaRPr kumimoji="1" lang="en-US" altLang="zh-TW" sz="2200" dirty="0">
              <a:solidFill>
                <a:srgbClr val="000000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157894"/>
            <a:ext cx="4565650" cy="1292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kumimoji="1" lang="zh-TW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情境</a:t>
            </a:r>
            <a:r>
              <a:rPr kumimoji="1" lang="zh-TW" alt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zh-HK" sz="2400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一場</a:t>
            </a:r>
            <a:r>
              <a:rPr lang="zh-CN" altLang="en-US" sz="2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以</a:t>
            </a:r>
            <a:r>
              <a:rPr lang="zh-TW" altLang="zh-HK" sz="2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全球</a:t>
            </a:r>
            <a:r>
              <a:rPr lang="zh-CN" altLang="en-US" sz="2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一體</a:t>
            </a:r>
            <a:r>
              <a:rPr lang="zh-TW" altLang="zh-HK" sz="2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化</a:t>
            </a:r>
            <a:r>
              <a:rPr lang="zh-CN" altLang="en-US" sz="2400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為題</a:t>
            </a:r>
            <a:r>
              <a:rPr lang="zh-TW" altLang="zh-HK" sz="2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的國際會議</a:t>
            </a:r>
            <a:r>
              <a:rPr lang="zh-TW" altLang="en-US" sz="2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正在</a:t>
            </a:r>
            <a:r>
              <a:rPr lang="zh-TW" altLang="zh-HK" sz="2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香港舉</a:t>
            </a:r>
            <a:r>
              <a:rPr lang="zh-TW" altLang="en-US" sz="2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行</a:t>
            </a:r>
            <a:r>
              <a:rPr lang="zh-TW" altLang="zh-HK" sz="2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，世界各地</a:t>
            </a:r>
            <a:r>
              <a:rPr lang="zh-TW" altLang="en-US" sz="2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的議會</a:t>
            </a:r>
            <a:r>
              <a:rPr lang="zh-TW" altLang="zh-HK" sz="2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代表都前來出席。</a:t>
            </a:r>
            <a:endParaRPr lang="en-US" altLang="zh-TW" sz="24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55929" y="1079501"/>
            <a:ext cx="6318572" cy="23495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zh-TW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四名會議小組成員將在會上發言。</a:t>
            </a:r>
            <a:endParaRPr lang="en-US" altLang="zh-TW" sz="2400" b="1" dirty="0">
              <a:solidFill>
                <a:prstClr val="black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TW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他們都支持</a:t>
            </a:r>
            <a:r>
              <a:rPr lang="zh-TW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全球</a:t>
            </a:r>
            <a:r>
              <a:rPr lang="zh-CN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一體</a:t>
            </a:r>
            <a:r>
              <a:rPr lang="zh-TW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化</a:t>
            </a:r>
            <a:r>
              <a:rPr lang="zh-TW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，包括 </a:t>
            </a:r>
            <a:r>
              <a:rPr lang="en-US" altLang="zh-TW" sz="24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endParaRPr lang="en-US" altLang="zh-TW" sz="2200" dirty="0">
              <a:solidFill>
                <a:prstClr val="black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850900" indent="-571500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romanLcParenBoth"/>
              <a:defRPr/>
            </a:pPr>
            <a:r>
              <a:rPr kumimoji="1" lang="zh-TW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發達國家的政府官員 </a:t>
            </a:r>
            <a:r>
              <a:rPr kumimoji="1" lang="en-US" altLang="zh-TW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</a:p>
          <a:p>
            <a:pPr marL="850900" indent="-571500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romanLcParenBoth"/>
              <a:defRPr/>
            </a:pPr>
            <a:r>
              <a:rPr kumimoji="1" lang="zh-TW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發展中國家的政府官員</a:t>
            </a:r>
            <a:r>
              <a:rPr kumimoji="1" lang="en-US" altLang="zh-TW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</a:p>
          <a:p>
            <a:pPr marL="850900" indent="-571500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romanLcParenBoth"/>
              <a:defRPr/>
            </a:pPr>
            <a:r>
              <a:rPr kumimoji="1" lang="zh-TW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發展中國家的勞工代表 </a:t>
            </a:r>
            <a:endParaRPr kumimoji="1" lang="en-US" altLang="zh-TW" sz="2200" dirty="0">
              <a:solidFill>
                <a:srgbClr val="000000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850900" indent="-571500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romanLcParenBoth"/>
              <a:defRPr/>
            </a:pPr>
            <a:r>
              <a:rPr kumimoji="1" lang="zh-TW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跨國企業的行政總裁</a:t>
            </a:r>
            <a:r>
              <a:rPr kumimoji="1" lang="en-US" altLang="zh-TW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endParaRPr lang="en-US" altLang="zh-TW" sz="2200" dirty="0">
              <a:solidFill>
                <a:prstClr val="black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68619" name="Picture 11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688" y="88900"/>
            <a:ext cx="1547812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ate Placeholder 6"/>
          <p:cNvSpPr>
            <a:spLocks noGrp="1"/>
          </p:cNvSpPr>
          <p:nvPr>
            <p:ph type="dt" sz="quarter" idx="12"/>
          </p:nvPr>
        </p:nvSpPr>
        <p:spPr>
          <a:xfrm>
            <a:off x="7600950" y="6219825"/>
            <a:ext cx="4525963" cy="457200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dirty="0">
              <a:solidFill>
                <a:srgbClr val="898989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企業會財</a:t>
            </a:r>
            <a:r>
              <a:rPr lang="zh-CN" altLang="en-US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必修</a:t>
            </a:r>
            <a:r>
              <a:rPr lang="zh-CN" altLang="en-US" dirty="0" smtClean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部分</a:t>
            </a:r>
            <a:endParaRPr lang="en-US" altLang="zh-CN" dirty="0" smtClean="0">
              <a:solidFill>
                <a:srgbClr val="898989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 smtClean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學</a:t>
            </a:r>
            <a:r>
              <a:rPr lang="zh-CN" altLang="en-US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與教示例</a:t>
            </a:r>
            <a:endParaRPr lang="en-US" altLang="zh-TW" dirty="0">
              <a:solidFill>
                <a:srgbClr val="898989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9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5">
            <a:extLst>
              <a:ext uri="{FF2B5EF4-FFF2-40B4-BE49-F238E27FC236}">
                <a16:creationId xmlns:a16="http://schemas.microsoft.com/office/drawing/2014/main" id="{F4C8D579-59E5-CCEA-3D5F-B86D91E144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200">
              <a:solidFill>
                <a:srgbClr val="898989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80DD00D-3560-2F41-9645-32E283569144}" type="slidenum">
              <a:rPr lang="en-US" altLang="zh-TW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en-US" altLang="zh-TW" sz="1200">
              <a:solidFill>
                <a:srgbClr val="898989"/>
              </a:solidFill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60036E0-253D-A562-FB1F-D897048C8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129338"/>
            <a:ext cx="2844800" cy="457200"/>
          </a:xfrm>
        </p:spPr>
        <p:txBody>
          <a:bodyPr/>
          <a:lstStyle/>
          <a:p>
            <a:pPr algn="l">
              <a:defRPr/>
            </a:pPr>
            <a:endParaRPr lang="en-US" altLang="zh-TW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zh-TW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課</a:t>
            </a:r>
            <a:r>
              <a:rPr lang="zh-CN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題 </a:t>
            </a:r>
            <a:r>
              <a:rPr lang="en-US" altLang="zh-TW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C01</a:t>
            </a:r>
          </a:p>
          <a:p>
            <a:pPr algn="l">
              <a:defRPr/>
            </a:pPr>
            <a:r>
              <a:rPr lang="zh-CN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全球</a:t>
            </a:r>
            <a:r>
              <a:rPr lang="zh-TW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一體</a:t>
            </a:r>
            <a:r>
              <a:rPr lang="zh-CN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化對商業的影響</a:t>
            </a:r>
            <a:endParaRPr lang="en-US" altLang="zh-TW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3796" name="Date Placeholder 6">
            <a:extLst>
              <a:ext uri="{FF2B5EF4-FFF2-40B4-BE49-F238E27FC236}">
                <a16:creationId xmlns:a16="http://schemas.microsoft.com/office/drawing/2014/main" id="{3ACDF1DF-7B03-FFD4-1CE3-A8D12893FB5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7666038" y="6219825"/>
            <a:ext cx="4525962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1200" dirty="0">
              <a:solidFill>
                <a:srgbClr val="898989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1200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企業會財</a:t>
            </a:r>
            <a:r>
              <a:rPr lang="zh-CN" altLang="en-US" sz="1200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必修部分</a:t>
            </a:r>
            <a:endParaRPr lang="zh-HK" altLang="en-US" sz="1200" dirty="0">
              <a:solidFill>
                <a:srgbClr val="898989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200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學與教</a:t>
            </a:r>
            <a:r>
              <a:rPr lang="zh-TW" altLang="en-US" sz="1200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示</a:t>
            </a:r>
            <a:r>
              <a:rPr lang="zh-CN" altLang="en-US" sz="1200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例</a:t>
            </a:r>
            <a:endParaRPr lang="en-US" altLang="zh-TW" sz="1200" dirty="0">
              <a:solidFill>
                <a:srgbClr val="898989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9461" name="AutoShape 19">
            <a:extLst>
              <a:ext uri="{FF2B5EF4-FFF2-40B4-BE49-F238E27FC236}">
                <a16:creationId xmlns:a16="http://schemas.microsoft.com/office/drawing/2014/main" id="{B6F369CB-A06B-1E5A-D1AA-24E67B167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75" y="1403350"/>
            <a:ext cx="2430462" cy="1079500"/>
          </a:xfrm>
          <a:prstGeom prst="wedgeRoundRectCallout">
            <a:avLst>
              <a:gd name="adj1" fmla="val -22370"/>
              <a:gd name="adj2" fmla="val 70356"/>
              <a:gd name="adj3" fmla="val 16667"/>
            </a:avLst>
          </a:prstGeom>
          <a:solidFill>
            <a:schemeClr val="bg1"/>
          </a:solidFill>
          <a:ln w="9525">
            <a:solidFill>
              <a:srgbClr val="E12B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rgbClr val="3333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這些</a:t>
            </a:r>
            <a:r>
              <a:rPr lang="zh-TW" altLang="en-US" sz="1800" b="1" dirty="0">
                <a:solidFill>
                  <a:srgbClr val="3333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公司</a:t>
            </a:r>
            <a:r>
              <a:rPr lang="zh-CN" altLang="en-US" sz="1800" b="1" dirty="0">
                <a:solidFill>
                  <a:srgbClr val="3333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的產品遍佈全球各</a:t>
            </a:r>
            <a:r>
              <a:rPr lang="zh-CN" altLang="en-US" sz="1800" b="1" dirty="0" smtClean="0">
                <a:solidFill>
                  <a:srgbClr val="3333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地</a:t>
            </a:r>
            <a:r>
              <a:rPr lang="en-US" altLang="zh-TW" sz="2000" b="1" dirty="0" smtClean="0">
                <a:solidFill>
                  <a:srgbClr val="00FF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lang="en-US" altLang="zh-TW" sz="2000" b="1" dirty="0">
              <a:solidFill>
                <a:srgbClr val="00FF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9462" name="Picture 25" descr="Com_1">
            <a:extLst>
              <a:ext uri="{FF2B5EF4-FFF2-40B4-BE49-F238E27FC236}">
                <a16:creationId xmlns:a16="http://schemas.microsoft.com/office/drawing/2014/main" id="{26D5AAF9-16E7-D2B1-7DF0-D183ECD3F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2579688"/>
            <a:ext cx="2879725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FD9A4B-11CD-3F7D-6C82-1DF75ABC9672}"/>
              </a:ext>
            </a:extLst>
          </p:cNvPr>
          <p:cNvSpPr/>
          <p:nvPr/>
        </p:nvSpPr>
        <p:spPr>
          <a:xfrm>
            <a:off x="2074863" y="1536700"/>
            <a:ext cx="5916612" cy="35544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30000"/>
              </a:spcBef>
              <a:buFont typeface="Arial" panose="020B0604020202020204" pitchFamily="34" charset="0"/>
              <a:buChar char="?"/>
            </a:pPr>
            <a:r>
              <a:rPr kumimoji="1" lang="zh-CN" altLang="en-US" sz="3000" dirty="0">
                <a:solidFill>
                  <a:srgbClr val="3333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它們的總公司位於</a:t>
            </a:r>
            <a:r>
              <a:rPr kumimoji="1" lang="zh-CN" altLang="en-US" sz="3000" dirty="0" smtClean="0">
                <a:solidFill>
                  <a:srgbClr val="3333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哪裏</a:t>
            </a:r>
            <a:endParaRPr kumimoji="1" lang="en-US" altLang="zh-CN" sz="3000" dirty="0">
              <a:solidFill>
                <a:srgbClr val="3333FF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defTabSz="914400" eaLnBrk="1" hangingPunct="1">
              <a:spcBef>
                <a:spcPct val="30000"/>
              </a:spcBef>
              <a:buFont typeface="Arial" panose="020B0604020202020204" pitchFamily="34" charset="0"/>
              <a:buChar char="?"/>
            </a:pPr>
            <a:r>
              <a:rPr kumimoji="1" lang="zh-CN" altLang="en-US" sz="3000" dirty="0">
                <a:solidFill>
                  <a:srgbClr val="3333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它們的分公司位於</a:t>
            </a:r>
            <a:r>
              <a:rPr kumimoji="1" lang="zh-CN" altLang="en-US" sz="3000" dirty="0" smtClean="0">
                <a:solidFill>
                  <a:srgbClr val="3333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哪裏</a:t>
            </a:r>
            <a:endParaRPr kumimoji="1" lang="en-US" altLang="zh-CN" sz="3000" dirty="0">
              <a:solidFill>
                <a:srgbClr val="3333FF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defTabSz="914400" eaLnBrk="1" hangingPunct="1">
              <a:spcBef>
                <a:spcPct val="30000"/>
              </a:spcBef>
              <a:buFont typeface="Arial" panose="020B0604020202020204" pitchFamily="34" charset="0"/>
              <a:buChar char="?"/>
            </a:pPr>
            <a:r>
              <a:rPr kumimoji="1" lang="zh-CN" altLang="en-US" sz="3000" dirty="0">
                <a:solidFill>
                  <a:srgbClr val="3333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生產什麼</a:t>
            </a:r>
            <a:endParaRPr kumimoji="1" lang="en-US" altLang="zh-CN" sz="3000" dirty="0">
              <a:solidFill>
                <a:srgbClr val="3333FF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defTabSz="914400" eaLnBrk="1" hangingPunct="1">
              <a:spcBef>
                <a:spcPct val="30000"/>
              </a:spcBef>
              <a:buFont typeface="Arial" panose="020B0604020202020204" pitchFamily="34" charset="0"/>
              <a:buChar char="?"/>
            </a:pPr>
            <a:r>
              <a:rPr kumimoji="1" lang="zh-CN" altLang="en-US" sz="3000" dirty="0">
                <a:solidFill>
                  <a:srgbClr val="3333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怎樣生產</a:t>
            </a:r>
            <a:endParaRPr kumimoji="1" lang="en-US" altLang="zh-CN" sz="3000" dirty="0">
              <a:solidFill>
                <a:srgbClr val="3333FF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defTabSz="914400" eaLnBrk="1" hangingPunct="1">
              <a:spcBef>
                <a:spcPct val="30000"/>
              </a:spcBef>
              <a:buFont typeface="Arial" panose="020B0604020202020204" pitchFamily="34" charset="0"/>
              <a:buChar char="?"/>
            </a:pPr>
            <a:r>
              <a:rPr kumimoji="1" lang="zh-CN" altLang="en-US" sz="3000" dirty="0">
                <a:solidFill>
                  <a:srgbClr val="3333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為誰生產</a:t>
            </a:r>
            <a:endParaRPr kumimoji="1" lang="en-US" altLang="zh-CN" sz="3000" dirty="0">
              <a:solidFill>
                <a:srgbClr val="3333FF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defTabSz="914400" eaLnBrk="1" hangingPunct="1">
              <a:spcBef>
                <a:spcPct val="30000"/>
              </a:spcBef>
              <a:buFont typeface="Arial" panose="020B0604020202020204" pitchFamily="34" charset="0"/>
              <a:buChar char="?"/>
            </a:pPr>
            <a:r>
              <a:rPr kumimoji="1" lang="zh-CN" altLang="en-US" sz="3000" dirty="0">
                <a:solidFill>
                  <a:srgbClr val="3333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</a:t>
            </a:r>
            <a:r>
              <a:rPr kumimoji="1" lang="zh-CN" altLang="en-US" sz="3000" dirty="0" smtClean="0">
                <a:solidFill>
                  <a:srgbClr val="3333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哪裏生產</a:t>
            </a:r>
            <a:endParaRPr kumimoji="1" lang="zh-HK" altLang="en-US" sz="3000" dirty="0">
              <a:solidFill>
                <a:srgbClr val="3333FF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9464" name="Rectangle 2">
            <a:extLst>
              <a:ext uri="{FF2B5EF4-FFF2-40B4-BE49-F238E27FC236}">
                <a16:creationId xmlns:a16="http://schemas.microsoft.com/office/drawing/2014/main" id="{A3AA6FA7-2D45-9299-88DE-8AF636895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8" y="5273675"/>
            <a:ext cx="8101012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71500" indent="-571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 typeface="Symbol" pitchFamily="2" charset="2"/>
              <a:buChar char="Þ"/>
            </a:pPr>
            <a:r>
              <a:rPr lang="zh-CN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它們</a:t>
            </a:r>
            <a:r>
              <a:rPr lang="zh-CN" altLang="en-US" sz="4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</a:t>
            </a:r>
            <a:r>
              <a:rPr lang="zh-TW" altLang="en-US" sz="4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甚</a:t>
            </a:r>
            <a:r>
              <a:rPr lang="zh-CN" altLang="en-US" sz="4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麼</a:t>
            </a:r>
            <a:r>
              <a:rPr lang="zh-CN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共同</a:t>
            </a:r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點</a:t>
            </a:r>
            <a:r>
              <a:rPr lang="zh-CN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？</a:t>
            </a:r>
            <a:endParaRPr lang="en-US" altLang="zh-TW" sz="4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9912B3C1-9097-C077-4292-681325219E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5588" y="1536700"/>
            <a:ext cx="1819275" cy="207168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rgbClr val="330066"/>
              </a:buClr>
              <a:defRPr/>
            </a:pPr>
            <a:r>
              <a:rPr lang="en-US" altLang="zh-TW" sz="3000" dirty="0" err="1">
                <a:solidFill>
                  <a:srgbClr val="000000"/>
                </a:solidFill>
              </a:rPr>
              <a:t>Uniqlo</a:t>
            </a:r>
            <a:endParaRPr lang="en-US" altLang="zh-TW" sz="3000" dirty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rgbClr val="330066"/>
              </a:buClr>
              <a:defRPr/>
            </a:pPr>
            <a:r>
              <a:rPr lang="en-US" altLang="zh-TW" sz="3000" dirty="0">
                <a:solidFill>
                  <a:srgbClr val="000000"/>
                </a:solidFill>
              </a:rPr>
              <a:t>Nike</a:t>
            </a:r>
          </a:p>
          <a:p>
            <a:pPr eaLnBrk="1" fontAlgn="auto" hangingPunct="1">
              <a:spcAft>
                <a:spcPts val="0"/>
              </a:spcAft>
              <a:buClr>
                <a:srgbClr val="330066"/>
              </a:buClr>
              <a:defRPr/>
            </a:pPr>
            <a:r>
              <a:rPr lang="en-US" altLang="zh-TW" sz="3000" dirty="0">
                <a:solidFill>
                  <a:srgbClr val="000000"/>
                </a:solidFill>
              </a:rPr>
              <a:t>IKEA</a:t>
            </a:r>
          </a:p>
          <a:p>
            <a:pPr eaLnBrk="1" fontAlgn="auto" hangingPunct="1">
              <a:spcAft>
                <a:spcPts val="0"/>
              </a:spcAft>
              <a:buClr>
                <a:srgbClr val="330066"/>
              </a:buClr>
              <a:defRPr/>
            </a:pPr>
            <a:r>
              <a:rPr lang="en-US" altLang="zh-TW" dirty="0">
                <a:solidFill>
                  <a:srgbClr val="000000"/>
                </a:solidFill>
              </a:rPr>
              <a:t>Apple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TW" dirty="0"/>
          </a:p>
        </p:txBody>
      </p:sp>
      <p:sp>
        <p:nvSpPr>
          <p:cNvPr id="33802" name="Rectangle 2">
            <a:extLst>
              <a:ext uri="{FF2B5EF4-FFF2-40B4-BE49-F238E27FC236}">
                <a16:creationId xmlns:a16="http://schemas.microsoft.com/office/drawing/2014/main" id="{7264D34C-7947-6BF4-6F40-2B3D1F2AA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277813"/>
            <a:ext cx="10712019" cy="990600"/>
          </a:xfrm>
        </p:spPr>
        <p:txBody>
          <a:bodyPr/>
          <a:lstStyle/>
          <a:p>
            <a:pPr eaLnBrk="1" hangingPunct="1"/>
            <a:r>
              <a:rPr lang="zh-CN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活動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一：課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前</a:t>
            </a:r>
            <a:r>
              <a:rPr lang="zh-CN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預習</a:t>
            </a: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—</a:t>
            </a:r>
            <a:r>
              <a:rPr lang="zh-CN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四</a:t>
            </a:r>
            <a:r>
              <a:rPr lang="zh-CN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間大型企業的業務</a:t>
            </a:r>
            <a:endParaRPr lang="en-US" altLang="zh-TW" sz="3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6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/>
          </p:nvPr>
        </p:nvSpPr>
        <p:spPr>
          <a:xfrm>
            <a:off x="827088" y="7938"/>
            <a:ext cx="10515600" cy="1325562"/>
          </a:xfrm>
        </p:spPr>
        <p:txBody>
          <a:bodyPr/>
          <a:lstStyle/>
          <a:p>
            <a:pPr eaLnBrk="1" hangingPunct="1"/>
            <a:r>
              <a:rPr kumimoji="1"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程序</a:t>
            </a:r>
            <a:r>
              <a:rPr kumimoji="1" lang="en-US" altLang="zh-TW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</a:p>
        </p:txBody>
      </p:sp>
      <p:sp>
        <p:nvSpPr>
          <p:cNvPr id="70659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200">
              <a:solidFill>
                <a:srgbClr val="898989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D7FB9F5-2937-4FF6-834A-02E77F26B7B7}" type="slidenum">
              <a:rPr lang="en-US" altLang="zh-TW" sz="1200" smtClean="0">
                <a:solidFill>
                  <a:srgbClr val="89898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en-US" altLang="zh-TW" sz="1200">
              <a:solidFill>
                <a:srgbClr val="898989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11888"/>
            <a:ext cx="2844800" cy="457200"/>
          </a:xfrm>
        </p:spPr>
        <p:txBody>
          <a:bodyPr/>
          <a:lstStyle/>
          <a:p>
            <a:pPr algn="l">
              <a:defRPr/>
            </a:pPr>
            <a:endParaRPr lang="en-US" altLang="zh-TW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zh-CN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課題 </a:t>
            </a:r>
            <a:r>
              <a:rPr lang="en-US" altLang="zh-TW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C01</a:t>
            </a:r>
          </a:p>
          <a:p>
            <a:pPr algn="l">
              <a:defRPr/>
            </a:pPr>
            <a:r>
              <a:rPr lang="zh-CN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全球一體化對商業的影響</a:t>
            </a:r>
            <a:endParaRPr lang="en-US" altLang="zh-TW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>
          <a:xfrm>
            <a:off x="7666038" y="6219825"/>
            <a:ext cx="4525962" cy="457200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dirty="0">
              <a:solidFill>
                <a:srgbClr val="898989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企業會財</a:t>
            </a:r>
            <a:r>
              <a:rPr lang="zh-CN" altLang="en-US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必修部分</a:t>
            </a:r>
            <a:endParaRPr lang="zh-HK" altLang="en-US" dirty="0">
              <a:solidFill>
                <a:srgbClr val="898989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學與教示例</a:t>
            </a:r>
            <a:endParaRPr lang="en-US" altLang="zh-TW" dirty="0">
              <a:solidFill>
                <a:srgbClr val="898989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0662" name="Content Placeholder 1"/>
          <p:cNvSpPr>
            <a:spLocks noGrp="1"/>
          </p:cNvSpPr>
          <p:nvPr>
            <p:ph idx="1"/>
          </p:nvPr>
        </p:nvSpPr>
        <p:spPr>
          <a:xfrm>
            <a:off x="838200" y="1333500"/>
            <a:ext cx="10515600" cy="2806700"/>
          </a:xfrm>
        </p:spPr>
        <p:txBody>
          <a:bodyPr/>
          <a:lstStyle/>
          <a:p>
            <a:r>
              <a:rPr lang="zh-TW" alt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教師</a:t>
            </a:r>
            <a:r>
              <a:rPr lang="zh-CN" alt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分</a:t>
            </a:r>
            <a:r>
              <a:rPr lang="zh-TW" alt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派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學生扮演八個不同角色：四名</a:t>
            </a:r>
            <a:r>
              <a:rPr kumimoji="1" lang="zh-TW" altLang="en-US" sz="2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會議小組成員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、四</a:t>
            </a:r>
            <a:r>
              <a:rPr lang="zh-TW" alt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名</a:t>
            </a:r>
            <a:r>
              <a:rPr lang="zh-CN" alt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抗議</a:t>
            </a:r>
            <a:r>
              <a:rPr lang="zh-TW" alt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代表 </a:t>
            </a:r>
            <a:r>
              <a:rPr lang="en-US" altLang="zh-TW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lang="en-US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扮演相同角色的學生組成一組，用五分鐘時間討論和預備一</a:t>
            </a:r>
            <a:r>
              <a:rPr lang="zh-TW" alt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分鐘短講，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按</a:t>
            </a:r>
            <a:r>
              <a:rPr lang="zh-TW" alt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各自</a:t>
            </a:r>
            <a:r>
              <a:rPr lang="zh-CN" alt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獲分派</a:t>
            </a:r>
            <a:r>
              <a:rPr lang="zh-TW" alt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角色提出</a:t>
            </a:r>
            <a:r>
              <a:rPr lang="zh-TW" alt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最</a:t>
            </a:r>
            <a:r>
              <a:rPr lang="zh-CN" alt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有力</a:t>
            </a:r>
            <a:r>
              <a:rPr lang="zh-TW" alt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論據，以支持或</a:t>
            </a:r>
            <a:r>
              <a:rPr lang="zh-TW" alt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反對全球一體化。</a:t>
            </a:r>
            <a:r>
              <a:rPr lang="en-US" altLang="zh-TW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lang="en-US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小組代表須</a:t>
            </a:r>
            <a:r>
              <a:rPr lang="zh-TW" alt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按照</a:t>
            </a:r>
            <a:r>
              <a:rPr lang="zh-CN" alt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其獲</a:t>
            </a:r>
            <a:r>
              <a:rPr lang="zh-TW" alt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分派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的角色各自發表意見</a:t>
            </a:r>
            <a:endParaRPr lang="en-US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75388" y="4508500"/>
            <a:ext cx="5246687" cy="1620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kumimoji="1" lang="zh-TW" altLang="en-US" sz="23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例如：</a:t>
            </a:r>
            <a:r>
              <a:rPr kumimoji="1" lang="zh-TW" altLang="en-US" sz="2300" b="1" dirty="0">
                <a:solidFill>
                  <a:srgbClr val="C5E0B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環保人士</a:t>
            </a:r>
            <a:r>
              <a:rPr kumimoji="1" lang="zh-TW" altLang="en-US" sz="23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指出</a:t>
            </a:r>
            <a:r>
              <a:rPr kumimoji="1" lang="zh-CN" altLang="en-US" sz="23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發展中國家欠缺嚴厲的環境保護規則</a:t>
            </a:r>
            <a:r>
              <a:rPr kumimoji="1" lang="zh-TW" altLang="en-US" sz="23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  <a:r>
              <a:rPr kumimoji="1" lang="zh-CN" altLang="en-US" sz="23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跨國企業將生產廠房遷移往發展中國家會造成環境破壞</a:t>
            </a:r>
            <a:r>
              <a:rPr kumimoji="1" lang="zh-TW" altLang="en-US" sz="23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en-US" altLang="zh-TW" sz="2300" dirty="0">
              <a:solidFill>
                <a:srgbClr val="FFFFFF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5325" y="4508500"/>
            <a:ext cx="5040313" cy="1620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kumimoji="1" lang="zh-TW" altLang="en-US" sz="230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例如：</a:t>
            </a:r>
            <a:r>
              <a:rPr kumimoji="1" lang="zh-TW" altLang="en-US" sz="2300" b="1" dirty="0">
                <a:solidFill>
                  <a:srgbClr val="FF9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發展中</a:t>
            </a:r>
            <a:r>
              <a:rPr kumimoji="1" lang="zh-TW" altLang="en-US" sz="2300" b="1" dirty="0" smtClean="0">
                <a:solidFill>
                  <a:srgbClr val="FF9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國家的政府</a:t>
            </a:r>
            <a:r>
              <a:rPr kumimoji="1" lang="zh-TW" altLang="en-US" sz="2300" b="1" dirty="0">
                <a:solidFill>
                  <a:srgbClr val="FF9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官員</a:t>
            </a:r>
            <a:r>
              <a:rPr kumimoji="1" lang="zh-TW" altLang="en-US" sz="23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指出全球一體化如何</a:t>
            </a:r>
            <a:r>
              <a:rPr kumimoji="1" lang="zh-TW" altLang="en-US" sz="23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幫助改善經濟</a:t>
            </a:r>
            <a:r>
              <a:rPr kumimoji="1" lang="zh-TW" altLang="en-US" sz="230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en-US" altLang="zh-TW" sz="2300" dirty="0">
              <a:solidFill>
                <a:srgbClr val="FFFFFF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215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場景布置</a:t>
            </a:r>
            <a:r>
              <a:rPr lang="zh-TW" altLang="en-US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和</a:t>
            </a:r>
            <a:r>
              <a:rPr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角色扮演</a:t>
            </a:r>
            <a:endParaRPr lang="en-US" altLang="en-US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838200" y="1585913"/>
            <a:ext cx="10515600" cy="4770437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kumimoji="1" lang="zh-TW" altLang="en-US" sz="24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步驟</a:t>
            </a:r>
            <a:r>
              <a:rPr kumimoji="1" lang="zh-CN" altLang="en-US" sz="2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</a:t>
            </a:r>
            <a:r>
              <a:rPr kumimoji="1" lang="zh-TW" altLang="en-US" sz="24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r>
              <a:rPr kumimoji="1" lang="en-US" altLang="zh-TW" sz="24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kumimoji="1" lang="en-US" altLang="zh-TW" sz="240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kumimoji="1" lang="zh-TW" altLang="en-US" sz="2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會議小組成員</a:t>
            </a:r>
            <a:r>
              <a:rPr kumimoji="1" lang="zh-TW" altLang="en-US" sz="24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和</a:t>
            </a:r>
            <a:r>
              <a:rPr kumimoji="1" lang="zh-CN" altLang="en-US" sz="2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抗議</a:t>
            </a:r>
            <a:r>
              <a:rPr kumimoji="1" lang="zh-TW" altLang="en-US" sz="24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代表</a:t>
            </a:r>
            <a:r>
              <a:rPr kumimoji="1" lang="zh-TW" altLang="en-US" sz="2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在課室內相對而坐。教師</a:t>
            </a:r>
            <a:r>
              <a:rPr kumimoji="1" lang="zh-TW" altLang="en-US" sz="24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宣</a:t>
            </a:r>
            <a:r>
              <a:rPr kumimoji="1" lang="zh-CN" altLang="en-US" sz="24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布</a:t>
            </a:r>
            <a:r>
              <a:rPr kumimoji="1" lang="zh-TW" altLang="en-US" sz="24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會議開始。</a:t>
            </a:r>
            <a:endParaRPr kumimoji="1" lang="en-US" altLang="zh-TW" sz="240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30000"/>
              </a:spcBef>
              <a:buFont typeface="Arial" panose="020B0604020202020204" pitchFamily="34" charset="0"/>
              <a:buNone/>
            </a:pPr>
            <a:endParaRPr kumimoji="1" lang="en-US" altLang="zh-TW" sz="2400" dirty="0" smtClean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kumimoji="1" lang="zh-TW" altLang="en-US" sz="24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步驟</a:t>
            </a:r>
            <a:r>
              <a:rPr kumimoji="1" lang="zh-CN" altLang="en-US" sz="24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二</a:t>
            </a:r>
            <a:r>
              <a:rPr kumimoji="1" lang="zh-TW" altLang="en-US" sz="24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endParaRPr kumimoji="1" lang="en-US" altLang="zh-TW" sz="240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kumimoji="1" lang="zh-TW" altLang="en-US" sz="24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支持全球一體化人士</a:t>
            </a:r>
            <a:r>
              <a:rPr kumimoji="1" lang="zh-TW" altLang="en-US" sz="2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和</a:t>
            </a:r>
            <a:r>
              <a:rPr kumimoji="1" lang="zh-TW" altLang="en-US" sz="24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反對全球一體化人士</a:t>
            </a:r>
            <a:r>
              <a:rPr kumimoji="1" lang="zh-TW" altLang="en-US" sz="2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輪流發言。</a:t>
            </a:r>
            <a:endParaRPr kumimoji="1" lang="en-US" altLang="zh-TW" sz="240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30000"/>
              </a:spcBef>
              <a:buFont typeface="Arial" panose="020B0604020202020204" pitchFamily="34" charset="0"/>
              <a:buNone/>
            </a:pPr>
            <a:endParaRPr kumimoji="1" lang="en-US" altLang="zh-TW" sz="2400" dirty="0" smtClean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kumimoji="1" lang="zh-TW" altLang="en-US" sz="24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步驟</a:t>
            </a:r>
            <a:r>
              <a:rPr kumimoji="1" lang="zh-CN" altLang="en-US" sz="2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三</a:t>
            </a:r>
            <a:r>
              <a:rPr kumimoji="1" lang="zh-TW" altLang="en-US" sz="24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endParaRPr kumimoji="1" lang="en-US" altLang="zh-TW" sz="240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kumimoji="1" lang="zh-TW" altLang="en-US" sz="2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教師選出</a:t>
            </a:r>
            <a:r>
              <a:rPr kumimoji="1" lang="zh-TW" altLang="en-US" sz="24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最佳</a:t>
            </a:r>
            <a:r>
              <a:rPr kumimoji="1" lang="zh-CN" altLang="en-US" sz="2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講者</a:t>
            </a:r>
            <a:r>
              <a:rPr kumimoji="1" lang="zh-TW" altLang="en-US" sz="24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kumimoji="1" lang="en-US" altLang="en-US" sz="240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9383713" y="6219825"/>
            <a:ext cx="2743200" cy="365125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dirty="0">
              <a:solidFill>
                <a:srgbClr val="898989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企業會財</a:t>
            </a:r>
            <a:r>
              <a:rPr lang="zh-CN" altLang="en-US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必修部分</a:t>
            </a:r>
            <a:endParaRPr lang="zh-HK" altLang="en-US" dirty="0">
              <a:solidFill>
                <a:srgbClr val="898989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學與教示例</a:t>
            </a:r>
            <a:endParaRPr lang="en-US" altLang="zh-TW" dirty="0">
              <a:solidFill>
                <a:srgbClr val="898989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2709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200">
              <a:solidFill>
                <a:srgbClr val="898989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BA89316-F9C8-4B0B-910E-5FBDD35D961D}" type="slidenum">
              <a:rPr lang="en-US" altLang="zh-TW" sz="1200" smtClean="0">
                <a:solidFill>
                  <a:srgbClr val="89898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en-US" altLang="zh-TW" sz="1200">
              <a:solidFill>
                <a:srgbClr val="898989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25400" y="6215063"/>
            <a:ext cx="2743200" cy="365125"/>
          </a:xfrm>
        </p:spPr>
        <p:txBody>
          <a:bodyPr/>
          <a:lstStyle/>
          <a:p>
            <a:pPr algn="l">
              <a:defRPr/>
            </a:pPr>
            <a:endParaRPr lang="en-US" altLang="zh-TW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zh-CN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課題 </a:t>
            </a:r>
            <a:r>
              <a:rPr lang="en-US" altLang="zh-TW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C01</a:t>
            </a:r>
          </a:p>
          <a:p>
            <a:pPr algn="l">
              <a:defRPr/>
            </a:pPr>
            <a:r>
              <a:rPr lang="zh-CN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全球一體化對商業的影響</a:t>
            </a:r>
            <a:endParaRPr lang="en-US" altLang="zh-TW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7271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38" y="4013200"/>
            <a:ext cx="31496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33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/>
          </p:nvPr>
        </p:nvSpPr>
        <p:spPr>
          <a:xfrm>
            <a:off x="1066800" y="492125"/>
            <a:ext cx="10058400" cy="1295400"/>
          </a:xfrm>
        </p:spPr>
        <p:txBody>
          <a:bodyPr/>
          <a:lstStyle/>
          <a:p>
            <a:pPr eaLnBrk="1" hangingPunct="1"/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  	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東盟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</a:t>
            </a:r>
            <a:r>
              <a:rPr lang="zh-CN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工作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／功能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25364" y="1941513"/>
            <a:ext cx="9991332" cy="4529137"/>
          </a:xfrm>
        </p:spPr>
        <p:txBody>
          <a:bodyPr rtlCol="0">
            <a:noAutofit/>
          </a:bodyPr>
          <a:lstStyle/>
          <a:p>
            <a:pPr marL="0" indent="0" algn="just" eaLnBrk="1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1"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東南亞</a:t>
            </a:r>
            <a:r>
              <a:rPr kumimoji="1" lang="zh-TW" alt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國家</a:t>
            </a:r>
            <a:r>
              <a:rPr kumimoji="1" lang="zh-CN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聯盟</a:t>
            </a:r>
            <a:r>
              <a:rPr kumimoji="1" lang="zh-TW" alt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  <a:r>
              <a:rPr kumimoji="1"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簡稱東</a:t>
            </a:r>
            <a:r>
              <a:rPr kumimoji="1" lang="zh-TW" alt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盟是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由十個東南亞國家組成的</a:t>
            </a:r>
            <a:r>
              <a:rPr kumimoji="1"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地緣政治和經濟組織，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成員包括新加坡、馬來西亞、印尼、泰國、越南、菲律賓、汶萊、寮國、</a:t>
            </a:r>
            <a:r>
              <a:rPr lang="zh-HK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緬甸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和柬埔寨。</a:t>
            </a:r>
            <a:endParaRPr lang="en-US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eaLnBrk="1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東</a:t>
            </a:r>
            <a:r>
              <a:rPr lang="zh-TW" alt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盟</a:t>
            </a:r>
            <a:r>
              <a:rPr lang="zh-CN" alt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工作</a:t>
            </a:r>
            <a:r>
              <a:rPr lang="zh-TW" alt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／功能如下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endParaRPr lang="en-US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eaLnBrk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透過減少貿易壁壘，促進東南亞地區經濟增長、社會進展和文化發展。</a:t>
            </a:r>
            <a:endParaRPr lang="en-US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eaLnBrk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基於</a:t>
            </a:r>
            <a:r>
              <a:rPr lang="zh-TW" alt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尊重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、公義和</a:t>
            </a:r>
            <a:r>
              <a:rPr lang="zh-TW" alt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法</a:t>
            </a:r>
            <a:r>
              <a:rPr lang="zh-CN" alt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治</a:t>
            </a:r>
            <a:r>
              <a:rPr lang="zh-TW" alt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促進東南亞地區的和平穩定。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</a:p>
          <a:p>
            <a:pPr eaLnBrk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</a:t>
            </a:r>
            <a:r>
              <a:rPr lang="zh-CN" alt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助促進</a:t>
            </a:r>
            <a:r>
              <a:rPr lang="zh-TW" alt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東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盟</a:t>
            </a:r>
            <a:r>
              <a:rPr lang="zh-TW" alt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成員國</a:t>
            </a:r>
            <a:r>
              <a:rPr lang="zh-CN" alt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內及彼此間作出</a:t>
            </a:r>
            <a:r>
              <a:rPr lang="zh-TW" alt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有效的決定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088" y="6129338"/>
            <a:ext cx="2844800" cy="457200"/>
          </a:xfrm>
        </p:spPr>
        <p:txBody>
          <a:bodyPr/>
          <a:lstStyle/>
          <a:p>
            <a:pPr algn="l">
              <a:defRPr/>
            </a:pPr>
            <a:endParaRPr lang="en-US" altLang="zh-TW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zh-CN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課題 </a:t>
            </a:r>
            <a:r>
              <a:rPr lang="en-US" altLang="zh-TW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C01</a:t>
            </a:r>
          </a:p>
          <a:p>
            <a:pPr algn="l">
              <a:defRPr/>
            </a:pPr>
            <a:r>
              <a:rPr lang="zh-CN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全球一體化對商業的影響</a:t>
            </a:r>
            <a:endParaRPr lang="en-US" altLang="zh-TW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4757" name="Footer Placeholder 6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200">
              <a:solidFill>
                <a:srgbClr val="898989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AC86CDB-F575-463C-B36B-DE6E080FE711}" type="slidenum">
              <a:rPr lang="en-US" altLang="zh-TW" sz="1200" smtClean="0">
                <a:solidFill>
                  <a:srgbClr val="89898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en-US" altLang="zh-TW" sz="1200">
              <a:solidFill>
                <a:srgbClr val="898989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2"/>
          </p:nvPr>
        </p:nvSpPr>
        <p:spPr>
          <a:xfrm>
            <a:off x="7600950" y="6219825"/>
            <a:ext cx="4525963" cy="457200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dirty="0">
              <a:solidFill>
                <a:srgbClr val="898989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企業會財</a:t>
            </a:r>
            <a:r>
              <a:rPr lang="zh-CN" altLang="en-US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必修部分</a:t>
            </a:r>
            <a:endParaRPr lang="zh-HK" altLang="en-US" dirty="0">
              <a:solidFill>
                <a:srgbClr val="898989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學與教示例</a:t>
            </a:r>
            <a:endParaRPr lang="en-US" altLang="zh-TW" dirty="0">
              <a:solidFill>
                <a:srgbClr val="898989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7475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122238"/>
            <a:ext cx="1638300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37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/>
          </p:cNvSpPr>
          <p:nvPr>
            <p:ph type="title"/>
          </p:nvPr>
        </p:nvSpPr>
        <p:spPr>
          <a:xfrm>
            <a:off x="2027238" y="385763"/>
            <a:ext cx="10058400" cy="1295400"/>
          </a:xfrm>
        </p:spPr>
        <p:txBody>
          <a:bodyPr/>
          <a:lstStyle/>
          <a:p>
            <a:pPr eaLnBrk="1" hangingPunct="1"/>
            <a:r>
              <a:rPr lang="en-US" altLang="zh-TW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	</a:t>
            </a:r>
            <a:r>
              <a:rPr lang="zh-TW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歐盟</a:t>
            </a:r>
            <a:r>
              <a:rPr lang="zh-TW" altLang="en-US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lang="zh-CN" altLang="en-US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工作</a:t>
            </a:r>
            <a:r>
              <a:rPr lang="zh-TW" altLang="en-US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／功能</a:t>
            </a:r>
            <a:endParaRPr lang="en-US" altLang="zh-TW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74825" y="1719263"/>
            <a:ext cx="8372475" cy="3960812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r>
              <a:rPr lang="zh-TW" altLang="en-US" sz="2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歐盟處理各式各樣的議題，包括經濟政策、單一市場資本、商品及勞工、人口流動、單一貨幣（</a:t>
            </a:r>
            <a:r>
              <a:rPr lang="zh-TW" altLang="en-US" sz="2400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歐</a:t>
            </a:r>
            <a:r>
              <a:rPr lang="zh-CN" altLang="en-US" sz="2400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元</a:t>
            </a:r>
            <a:r>
              <a:rPr lang="zh-TW" altLang="en-US" sz="2400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）和</a:t>
            </a:r>
            <a:r>
              <a:rPr lang="zh-TW" altLang="en-US" sz="2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環境保護。</a:t>
            </a:r>
            <a:endParaRPr lang="en-US" altLang="zh-TW" sz="24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zh-TW" altLang="en-US" sz="2400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截至</a:t>
            </a:r>
            <a:r>
              <a:rPr lang="en-US" altLang="zh-TW" sz="2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2021</a:t>
            </a:r>
            <a:r>
              <a:rPr lang="zh-TW" altLang="en-US" sz="2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zh-TW" altLang="en-US" sz="2400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CN" altLang="en-US" sz="2400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歐盟共有</a:t>
            </a:r>
            <a:r>
              <a:rPr lang="en-US" altLang="zh-CN" sz="2400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27</a:t>
            </a:r>
            <a:r>
              <a:rPr lang="zh-CN" altLang="en-US" sz="2400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個成員國</a:t>
            </a:r>
            <a:r>
              <a:rPr lang="zh-TW" altLang="en-US" sz="2400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CN" altLang="en-US" sz="2400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是目前最高級別的經濟聯合體</a:t>
            </a:r>
            <a:r>
              <a:rPr lang="zh-TW" altLang="en-US" sz="2400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4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zh-TW" altLang="en-US" sz="2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歐盟訂立了一些優先事項，以制定五年一度的政策議程。優先事項由歐盟領袖和</a:t>
            </a:r>
            <a:r>
              <a:rPr lang="zh-TW" altLang="en-US" sz="2400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各</a:t>
            </a:r>
            <a:r>
              <a:rPr lang="zh-CN" altLang="en-US" sz="2400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組織</a:t>
            </a:r>
            <a:r>
              <a:rPr lang="zh-TW" altLang="en-US" sz="2400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等</a:t>
            </a:r>
            <a:r>
              <a:rPr lang="zh-TW" altLang="en-US" sz="2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商討</a:t>
            </a:r>
            <a:r>
              <a:rPr lang="zh-TW" altLang="en-US" sz="2400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而</a:t>
            </a:r>
            <a:r>
              <a:rPr lang="zh-CN" altLang="en-US" sz="2400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定</a:t>
            </a:r>
            <a:r>
              <a:rPr lang="zh-TW" altLang="en-US" sz="2400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為歐盟</a:t>
            </a:r>
            <a:r>
              <a:rPr lang="zh-TW" altLang="en-US" sz="2400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各</a:t>
            </a:r>
            <a:r>
              <a:rPr lang="zh-CN" altLang="en-US" sz="2400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組織</a:t>
            </a:r>
            <a:r>
              <a:rPr lang="zh-TW" altLang="en-US" sz="2400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lang="zh-CN" altLang="en-US" sz="2400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工作</a:t>
            </a:r>
            <a:r>
              <a:rPr lang="zh-TW" altLang="en-US" sz="2400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／行動</a:t>
            </a:r>
            <a:r>
              <a:rPr lang="zh-TW" altLang="en-US" sz="2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提供指引。</a:t>
            </a:r>
            <a:endParaRPr lang="en-US" altLang="zh-TW" sz="24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-25400" y="6129338"/>
            <a:ext cx="2844800" cy="457200"/>
          </a:xfrm>
        </p:spPr>
        <p:txBody>
          <a:bodyPr/>
          <a:lstStyle/>
          <a:p>
            <a:pPr algn="l">
              <a:defRPr/>
            </a:pPr>
            <a:endParaRPr lang="en-US" altLang="zh-TW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zh-CN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課題 </a:t>
            </a:r>
            <a:r>
              <a:rPr lang="en-US" altLang="zh-TW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C01</a:t>
            </a:r>
          </a:p>
          <a:p>
            <a:pPr algn="l">
              <a:defRPr/>
            </a:pPr>
            <a:r>
              <a:rPr lang="zh-CN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全球一體化對商業的影響</a:t>
            </a:r>
            <a:endParaRPr lang="en-US" altLang="zh-TW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6805" name="Footer Placeholder 6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200" dirty="0">
              <a:solidFill>
                <a:srgbClr val="898989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D25A569-1CA7-4403-B53F-EDC192415F65}" type="slidenum">
              <a:rPr lang="en-US" altLang="zh-TW" sz="1200" smtClean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en-US" altLang="zh-TW" sz="1200" dirty="0">
              <a:solidFill>
                <a:srgbClr val="898989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2"/>
          </p:nvPr>
        </p:nvSpPr>
        <p:spPr>
          <a:xfrm>
            <a:off x="7666038" y="6210300"/>
            <a:ext cx="4525962" cy="457200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dirty="0">
              <a:solidFill>
                <a:srgbClr val="898989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企業會財</a:t>
            </a:r>
            <a:r>
              <a:rPr lang="zh-CN" altLang="en-US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必修部分</a:t>
            </a:r>
            <a:endParaRPr lang="zh-HK" altLang="en-US" dirty="0">
              <a:solidFill>
                <a:srgbClr val="898989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學與教示例</a:t>
            </a:r>
            <a:endParaRPr lang="en-US" altLang="zh-TW" dirty="0">
              <a:solidFill>
                <a:srgbClr val="898989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76807" name="Picture 25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484188"/>
            <a:ext cx="153035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63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0" descr="L-Globe">
            <a:extLst>
              <a:ext uri="{FF2B5EF4-FFF2-40B4-BE49-F238E27FC236}">
                <a16:creationId xmlns:a16="http://schemas.microsoft.com/office/drawing/2014/main" id="{09F96E29-592F-BDDD-C535-18061149D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93663"/>
            <a:ext cx="7800975" cy="676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2">
            <a:extLst>
              <a:ext uri="{FF2B5EF4-FFF2-40B4-BE49-F238E27FC236}">
                <a16:creationId xmlns:a16="http://schemas.microsoft.com/office/drawing/2014/main" id="{1D530A6A-06E8-E646-4E50-9E85B107D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100" y="114300"/>
            <a:ext cx="7543800" cy="811213"/>
          </a:xfrm>
        </p:spPr>
        <p:txBody>
          <a:bodyPr/>
          <a:lstStyle/>
          <a:p>
            <a:pPr eaLnBrk="1" hangingPunct="1"/>
            <a:r>
              <a:rPr lang="zh-CN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它們</a:t>
            </a:r>
            <a:r>
              <a:rPr lang="zh-CN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甚</a:t>
            </a:r>
            <a:r>
              <a:rPr lang="zh-CN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麼</a:t>
            </a:r>
            <a:r>
              <a:rPr lang="zh-CN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共同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點</a:t>
            </a:r>
            <a:r>
              <a:rPr lang="zh-CN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？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731190AE-D360-D2BD-F2BF-2A75DBA034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5588" y="985838"/>
            <a:ext cx="1819275" cy="207168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rgbClr val="330066"/>
              </a:buClr>
              <a:defRPr/>
            </a:pPr>
            <a:r>
              <a:rPr lang="en-US" altLang="zh-TW" sz="3000" dirty="0" err="1">
                <a:solidFill>
                  <a:srgbClr val="000000"/>
                </a:solidFill>
              </a:rPr>
              <a:t>Uniqlo</a:t>
            </a:r>
            <a:endParaRPr lang="en-US" altLang="zh-TW" sz="3000" dirty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rgbClr val="330066"/>
              </a:buClr>
              <a:defRPr/>
            </a:pPr>
            <a:r>
              <a:rPr lang="en-US" altLang="zh-TW" sz="3000" dirty="0">
                <a:solidFill>
                  <a:srgbClr val="000000"/>
                </a:solidFill>
              </a:rPr>
              <a:t>Nike</a:t>
            </a:r>
          </a:p>
          <a:p>
            <a:pPr eaLnBrk="1" fontAlgn="auto" hangingPunct="1">
              <a:spcAft>
                <a:spcPts val="0"/>
              </a:spcAft>
              <a:buClr>
                <a:srgbClr val="330066"/>
              </a:buClr>
              <a:defRPr/>
            </a:pPr>
            <a:r>
              <a:rPr lang="en-US" altLang="zh-TW" sz="3000" dirty="0">
                <a:solidFill>
                  <a:srgbClr val="000000"/>
                </a:solidFill>
              </a:rPr>
              <a:t>IKEA</a:t>
            </a:r>
          </a:p>
          <a:p>
            <a:pPr eaLnBrk="1" fontAlgn="auto" hangingPunct="1">
              <a:spcAft>
                <a:spcPts val="0"/>
              </a:spcAft>
              <a:buClr>
                <a:srgbClr val="330066"/>
              </a:buClr>
              <a:defRPr/>
            </a:pPr>
            <a:r>
              <a:rPr lang="en-US" altLang="zh-TW" dirty="0">
                <a:solidFill>
                  <a:srgbClr val="000000"/>
                </a:solidFill>
              </a:rPr>
              <a:t>Apple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TW" dirty="0"/>
          </a:p>
        </p:txBody>
      </p:sp>
      <p:sp>
        <p:nvSpPr>
          <p:cNvPr id="35845" name="Footer Placeholder 4">
            <a:extLst>
              <a:ext uri="{FF2B5EF4-FFF2-40B4-BE49-F238E27FC236}">
                <a16:creationId xmlns:a16="http://schemas.microsoft.com/office/drawing/2014/main" id="{2E13836B-0AF6-1374-4EC5-162CBE5C57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200">
              <a:solidFill>
                <a:srgbClr val="898989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E148E57-B88D-8046-BB46-579F0F636080}" type="slidenum">
              <a:rPr lang="en-US" altLang="zh-TW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en-US" altLang="zh-TW" sz="1200">
              <a:solidFill>
                <a:srgbClr val="898989"/>
              </a:solidFill>
            </a:endParaRPr>
          </a:p>
        </p:txBody>
      </p:sp>
      <p:sp>
        <p:nvSpPr>
          <p:cNvPr id="35846" name="Date Placeholder 5">
            <a:extLst>
              <a:ext uri="{FF2B5EF4-FFF2-40B4-BE49-F238E27FC236}">
                <a16:creationId xmlns:a16="http://schemas.microsoft.com/office/drawing/2014/main" id="{987DD9F8-BA32-9EB0-8B45-2110D35C3FA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7666038" y="6219825"/>
            <a:ext cx="4525962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1200" dirty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企業會財</a:t>
            </a:r>
            <a:r>
              <a:rPr lang="zh-CN" altLang="en-US" sz="1200" dirty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必修部分</a:t>
            </a:r>
            <a:endParaRPr lang="zh-HK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200" dirty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學與教</a:t>
            </a:r>
            <a:r>
              <a:rPr lang="zh-TW" altLang="en-US" sz="1200" dirty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示</a:t>
            </a:r>
            <a:r>
              <a:rPr lang="zh-CN" altLang="en-US" sz="1200" dirty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endParaRPr lang="en-US" altLang="zh-TW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2" name="Rectangle 16">
            <a:extLst>
              <a:ext uri="{FF2B5EF4-FFF2-40B4-BE49-F238E27FC236}">
                <a16:creationId xmlns:a16="http://schemas.microsoft.com/office/drawing/2014/main" id="{E1C59DBB-7EE6-F1AA-DC58-C162BFB43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1106488"/>
            <a:ext cx="2849563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</a:rPr>
              <a:t>物料採購</a:t>
            </a:r>
            <a:r>
              <a:rPr lang="en-US" altLang="zh-TW" sz="2400" b="1" dirty="0">
                <a:solidFill>
                  <a:srgbClr val="002060"/>
                </a:solidFill>
              </a:rPr>
              <a:t>: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2060"/>
                </a:solidFill>
              </a:rPr>
              <a:t>全球</a:t>
            </a:r>
            <a:endParaRPr lang="en-US" altLang="zh-TW" sz="2400" b="1" dirty="0">
              <a:solidFill>
                <a:srgbClr val="002060"/>
              </a:solidFill>
            </a:endParaRPr>
          </a:p>
        </p:txBody>
      </p:sp>
      <p:sp>
        <p:nvSpPr>
          <p:cNvPr id="21513" name="Rectangle 17">
            <a:extLst>
              <a:ext uri="{FF2B5EF4-FFF2-40B4-BE49-F238E27FC236}">
                <a16:creationId xmlns:a16="http://schemas.microsoft.com/office/drawing/2014/main" id="{4B11C63F-978C-5E17-4B6A-DE15DE20D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2366963"/>
            <a:ext cx="284956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</a:rPr>
              <a:t>生產：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2060"/>
                </a:solidFill>
              </a:rPr>
              <a:t>亞洲、東歐、</a:t>
            </a:r>
            <a:endParaRPr lang="en-US" altLang="zh-TW" sz="24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2060"/>
                </a:solidFill>
              </a:rPr>
              <a:t>拉丁美洲</a:t>
            </a:r>
            <a:r>
              <a:rPr lang="zh-TW" altLang="en-US" sz="2400" b="1" dirty="0">
                <a:solidFill>
                  <a:srgbClr val="002060"/>
                </a:solidFill>
              </a:rPr>
              <a:t>等</a:t>
            </a:r>
            <a:endParaRPr lang="en-US" altLang="zh-TW" sz="2400" b="1" dirty="0">
              <a:solidFill>
                <a:srgbClr val="002060"/>
              </a:solidFill>
            </a:endParaRPr>
          </a:p>
        </p:txBody>
      </p:sp>
      <p:sp>
        <p:nvSpPr>
          <p:cNvPr id="149522" name="Rectangle 18">
            <a:extLst>
              <a:ext uri="{FF2B5EF4-FFF2-40B4-BE49-F238E27FC236}">
                <a16:creationId xmlns:a16="http://schemas.microsoft.com/office/drawing/2014/main" id="{E51BB7F2-B3FA-8B05-CFA6-73045F2E7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3716338"/>
            <a:ext cx="2849563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分佈：</a:t>
            </a:r>
            <a:endParaRPr lang="en-US" altLang="zh-CN" sz="24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eaLnBrk="1" hangingPunct="1"/>
            <a:r>
              <a:rPr lang="zh-CN" altLang="en-US" sz="24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全球</a:t>
            </a:r>
            <a:endParaRPr lang="en-US" altLang="zh-TW" sz="2400" b="1" dirty="0">
              <a:solidFill>
                <a:srgbClr val="00206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49523" name="Picture 19" descr="Com_3">
            <a:extLst>
              <a:ext uri="{FF2B5EF4-FFF2-40B4-BE49-F238E27FC236}">
                <a16:creationId xmlns:a16="http://schemas.microsoft.com/office/drawing/2014/main" id="{FB048D45-6315-8BB1-4594-E57DDA3A0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5640" y="2375292"/>
            <a:ext cx="1636537" cy="1193800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9524" name="Picture 20" descr="Com_4">
            <a:extLst>
              <a:ext uri="{FF2B5EF4-FFF2-40B4-BE49-F238E27FC236}">
                <a16:creationId xmlns:a16="http://schemas.microsoft.com/office/drawing/2014/main" id="{E74F39D6-F247-F96E-E341-B1E4DCBF7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95640" y="3716667"/>
            <a:ext cx="1636537" cy="1152525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9526" name="Picture 22">
            <a:extLst>
              <a:ext uri="{FF2B5EF4-FFF2-40B4-BE49-F238E27FC236}">
                <a16:creationId xmlns:a16="http://schemas.microsoft.com/office/drawing/2014/main" id="{20951668-C516-E4E7-878F-43BC44CD8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95640" y="1167438"/>
            <a:ext cx="1636537" cy="1047750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4170A0-6BB9-99E8-D9FF-ED65FFF2FE8E}"/>
              </a:ext>
            </a:extLst>
          </p:cNvPr>
          <p:cNvSpPr/>
          <p:nvPr/>
        </p:nvSpPr>
        <p:spPr>
          <a:xfrm>
            <a:off x="8604250" y="874713"/>
            <a:ext cx="3587750" cy="144621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zh-CN" altLang="en-US" sz="4400" b="1" dirty="0">
                <a:solidFill>
                  <a:srgbClr val="5482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一個無</a:t>
            </a:r>
            <a:r>
              <a:rPr lang="zh-TW" altLang="en-US" sz="4400" b="1" dirty="0">
                <a:solidFill>
                  <a:srgbClr val="5482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國</a:t>
            </a:r>
            <a:r>
              <a:rPr lang="zh-CN" altLang="en-US" sz="4400" b="1" dirty="0">
                <a:solidFill>
                  <a:srgbClr val="5482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界的世界</a:t>
            </a:r>
            <a:endParaRPr lang="en-US" altLang="zh-TW" b="1" dirty="0">
              <a:solidFill>
                <a:srgbClr val="54823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82877631-CCA8-5F41-4910-7EC3DC369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129338"/>
            <a:ext cx="2844800" cy="457200"/>
          </a:xfrm>
        </p:spPr>
        <p:txBody>
          <a:bodyPr/>
          <a:lstStyle/>
          <a:p>
            <a:pPr algn="l">
              <a:defRPr/>
            </a:pPr>
            <a:endParaRPr lang="en-US" altLang="zh-TW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zh-TW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課</a:t>
            </a:r>
            <a:r>
              <a:rPr lang="zh-CN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題 </a:t>
            </a:r>
            <a:r>
              <a:rPr lang="en-US" altLang="zh-TW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C01</a:t>
            </a:r>
          </a:p>
          <a:p>
            <a:pPr algn="l">
              <a:defRPr/>
            </a:pPr>
            <a:r>
              <a:rPr lang="zh-CN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全球</a:t>
            </a:r>
            <a:r>
              <a:rPr lang="zh-TW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一體</a:t>
            </a:r>
            <a:r>
              <a:rPr lang="zh-CN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化對商業的影響</a:t>
            </a:r>
            <a:endParaRPr lang="en-US" altLang="zh-TW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9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9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/>
      <p:bldP spid="21513" grpId="0"/>
      <p:bldP spid="14952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>
            <a:extLst>
              <a:ext uri="{FF2B5EF4-FFF2-40B4-BE49-F238E27FC236}">
                <a16:creationId xmlns:a16="http://schemas.microsoft.com/office/drawing/2014/main" id="{E3E33B38-584B-78D1-C262-87DB4C685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7938"/>
            <a:ext cx="7380288" cy="621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1" name="Footer Placeholder 4">
            <a:extLst>
              <a:ext uri="{FF2B5EF4-FFF2-40B4-BE49-F238E27FC236}">
                <a16:creationId xmlns:a16="http://schemas.microsoft.com/office/drawing/2014/main" id="{9B2D6761-83E2-F452-74E4-997A26627B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200">
              <a:solidFill>
                <a:srgbClr val="898989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12AE656-61B9-8840-9996-3C6E54877EF3}" type="slidenum">
              <a:rPr lang="en-US" altLang="zh-TW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en-US" altLang="zh-TW" sz="1200">
              <a:solidFill>
                <a:srgbClr val="898989"/>
              </a:solidFill>
            </a:endParaRPr>
          </a:p>
        </p:txBody>
      </p:sp>
      <p:sp>
        <p:nvSpPr>
          <p:cNvPr id="37892" name="Date Placeholder 5">
            <a:extLst>
              <a:ext uri="{FF2B5EF4-FFF2-40B4-BE49-F238E27FC236}">
                <a16:creationId xmlns:a16="http://schemas.microsoft.com/office/drawing/2014/main" id="{795A9846-BB20-84A4-D956-3C65C81255A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7666038" y="6219825"/>
            <a:ext cx="4525962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1200" dirty="0">
              <a:solidFill>
                <a:srgbClr val="898989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1200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企業會財</a:t>
            </a:r>
            <a:r>
              <a:rPr lang="zh-CN" altLang="en-US" sz="1200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必修部分</a:t>
            </a:r>
            <a:endParaRPr lang="zh-HK" altLang="en-US" sz="1200" dirty="0">
              <a:solidFill>
                <a:srgbClr val="898989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200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學與教</a:t>
            </a:r>
            <a:r>
              <a:rPr lang="zh-TW" altLang="en-US" sz="1200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示</a:t>
            </a:r>
            <a:r>
              <a:rPr lang="zh-CN" altLang="en-US" sz="1200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例</a:t>
            </a:r>
            <a:endParaRPr lang="en-US" altLang="zh-TW" sz="1200" dirty="0">
              <a:solidFill>
                <a:srgbClr val="898989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7893" name="Rectangle 2">
            <a:extLst>
              <a:ext uri="{FF2B5EF4-FFF2-40B4-BE49-F238E27FC236}">
                <a16:creationId xmlns:a16="http://schemas.microsoft.com/office/drawing/2014/main" id="{7316D4B9-163B-8B04-5CEC-1D7F8A4CB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340" y="455612"/>
            <a:ext cx="10446289" cy="1325563"/>
          </a:xfrm>
        </p:spPr>
        <p:txBody>
          <a:bodyPr/>
          <a:lstStyle/>
          <a:p>
            <a:pPr eaLnBrk="1" hangingPunct="1"/>
            <a:r>
              <a:rPr lang="zh-CN" alt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全球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一體</a:t>
            </a:r>
            <a:r>
              <a:rPr lang="zh-CN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化</a:t>
            </a:r>
            <a:r>
              <a:rPr lang="zh-CN" altLang="en-US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對</a:t>
            </a:r>
            <a:r>
              <a:rPr lang="zh-TW" altLang="en-US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企</a:t>
            </a:r>
            <a:r>
              <a:rPr lang="zh-CN" altLang="en-US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業</a:t>
            </a:r>
            <a:r>
              <a:rPr lang="zh-CN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的影響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7894" name="Rectangle 3">
            <a:extLst>
              <a:ext uri="{FF2B5EF4-FFF2-40B4-BE49-F238E27FC236}">
                <a16:creationId xmlns:a16="http://schemas.microsoft.com/office/drawing/2014/main" id="{4D886A38-EDD3-6F08-A134-C0A948FAB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SzPct val="85000"/>
              <a:buFont typeface="Wingdings" pitchFamily="2" charset="2"/>
              <a:buAutoNum type="arabicPeriod"/>
            </a:pPr>
            <a:r>
              <a:rPr lang="zh-CN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資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金</a:t>
            </a:r>
            <a:endParaRPr lang="en-US" altLang="zh-CN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609600" indent="-609600" eaLnBrk="1" hangingPunct="1">
              <a:buSzPct val="85000"/>
              <a:buFont typeface="Wingdings" pitchFamily="2" charset="2"/>
              <a:buAutoNum type="arabicPeriod"/>
            </a:pPr>
            <a:r>
              <a:rPr lang="zh-CN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貿易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及</a:t>
            </a:r>
            <a:r>
              <a:rPr lang="zh-CN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市場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609600" indent="-609600" eaLnBrk="1" hangingPunct="1">
              <a:buSzPct val="85000"/>
              <a:buFont typeface="Wingdings" pitchFamily="2" charset="2"/>
              <a:buAutoNum type="arabicPeriod"/>
            </a:pPr>
            <a:r>
              <a:rPr lang="zh-CN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生產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609600" indent="-609600" eaLnBrk="1" hangingPunct="1">
              <a:buSzPct val="85000"/>
              <a:buFont typeface="Wingdings" pitchFamily="2" charset="2"/>
              <a:buAutoNum type="arabicPeriod"/>
            </a:pPr>
            <a:r>
              <a:rPr lang="zh-CN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資訊</a:t>
            </a:r>
            <a:endParaRPr lang="en-US" altLang="zh-CN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609600" indent="-609600" eaLnBrk="1" hangingPunct="1">
              <a:buSzPct val="85000"/>
              <a:buFont typeface="Wingdings" pitchFamily="2" charset="2"/>
              <a:buAutoNum type="arabicPeriod"/>
            </a:pPr>
            <a:r>
              <a:rPr lang="zh-CN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FAE4C77-2955-B8B3-6237-3AC35E8BC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11888"/>
            <a:ext cx="2844800" cy="457200"/>
          </a:xfrm>
        </p:spPr>
        <p:txBody>
          <a:bodyPr/>
          <a:lstStyle/>
          <a:p>
            <a:pPr algn="l">
              <a:defRPr/>
            </a:pPr>
            <a:endParaRPr lang="en-US" altLang="zh-TW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zh-TW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課</a:t>
            </a:r>
            <a:r>
              <a:rPr lang="zh-CN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題 </a:t>
            </a:r>
            <a:r>
              <a:rPr lang="en-US" altLang="zh-TW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C01</a:t>
            </a:r>
          </a:p>
          <a:p>
            <a:pPr algn="l">
              <a:defRPr/>
            </a:pPr>
            <a:r>
              <a:rPr lang="zh-CN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全球</a:t>
            </a:r>
            <a:r>
              <a:rPr lang="zh-TW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一體</a:t>
            </a:r>
            <a:r>
              <a:rPr lang="zh-CN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化對商業的影響</a:t>
            </a:r>
            <a:endParaRPr lang="en-US" altLang="zh-TW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">
            <a:extLst>
              <a:ext uri="{FF2B5EF4-FFF2-40B4-BE49-F238E27FC236}">
                <a16:creationId xmlns:a16="http://schemas.microsoft.com/office/drawing/2014/main" id="{E6967D8A-A400-4EB0-8771-0F05F256A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44" y="3968750"/>
            <a:ext cx="3173413" cy="261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0" name="Rectangle 3">
            <a:extLst>
              <a:ext uri="{FF2B5EF4-FFF2-40B4-BE49-F238E27FC236}">
                <a16:creationId xmlns:a16="http://schemas.microsoft.com/office/drawing/2014/main" id="{B64A7A9F-651E-6FA3-CCF3-38A52F65C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8" y="1268413"/>
            <a:ext cx="10209212" cy="4592637"/>
          </a:xfrm>
        </p:spPr>
        <p:txBody>
          <a:bodyPr/>
          <a:lstStyle/>
          <a:p>
            <a:pPr algn="just" eaLnBrk="1"/>
            <a:r>
              <a:rPr lang="zh-CN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由於金融投資工具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</a:t>
            </a:r>
            <a:r>
              <a:rPr lang="zh-CN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創新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及</a:t>
            </a:r>
            <a:r>
              <a:rPr lang="zh-CN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不同國家銀行之間持續增加的貨幣互動（存款</a:t>
            </a:r>
            <a:r>
              <a:rPr lang="zh-CN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和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借</a:t>
            </a:r>
            <a:r>
              <a:rPr lang="zh-CN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貸</a:t>
            </a:r>
            <a:r>
              <a:rPr lang="zh-CN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</a:t>
            </a:r>
            <a:r>
              <a:rPr lang="zh-CN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，企業能夠從不同的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渠道籌集資金</a:t>
            </a:r>
            <a:r>
              <a:rPr lang="zh-CN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（例如海外股票交易市場）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just" eaLnBrk="1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透過</a:t>
            </a:r>
            <a:r>
              <a:rPr lang="zh-CN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資本市場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自由化</a:t>
            </a:r>
            <a:r>
              <a:rPr lang="zh-CN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，投資者擁有更多投資機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會</a:t>
            </a:r>
            <a:r>
              <a:rPr lang="zh-CN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及</a:t>
            </a:r>
            <a:r>
              <a:rPr lang="zh-CN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風險）</a:t>
            </a:r>
            <a:endParaRPr lang="en-US" altLang="zh-CN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just" eaLnBrk="1"/>
            <a:r>
              <a:rPr lang="zh-TW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隨着</a:t>
            </a:r>
            <a:r>
              <a:rPr lang="zh-CN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全球</a:t>
            </a:r>
            <a:r>
              <a:rPr lang="zh-CN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金融市場互相聯繫，證券市場變得更波動</a:t>
            </a:r>
            <a:endParaRPr lang="en-US" altLang="zh-CN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9941" name="Footer Placeholder 4">
            <a:extLst>
              <a:ext uri="{FF2B5EF4-FFF2-40B4-BE49-F238E27FC236}">
                <a16:creationId xmlns:a16="http://schemas.microsoft.com/office/drawing/2014/main" id="{898AEC07-4086-644D-6221-9A61BDC570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200">
              <a:solidFill>
                <a:srgbClr val="898989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E0CB718-54F0-6B4E-9FCF-347123100595}" type="slidenum">
              <a:rPr lang="en-US" altLang="zh-TW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en-US" altLang="zh-TW" sz="1200">
              <a:solidFill>
                <a:srgbClr val="898989"/>
              </a:solidFill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DC9D4A2-0EB1-BFD8-7541-80A4C821D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129338"/>
            <a:ext cx="2844800" cy="457200"/>
          </a:xfrm>
        </p:spPr>
        <p:txBody>
          <a:bodyPr/>
          <a:lstStyle/>
          <a:p>
            <a:pPr algn="l">
              <a:defRPr/>
            </a:pPr>
            <a:endParaRPr lang="en-US" altLang="zh-TW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zh-TW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課</a:t>
            </a:r>
            <a:r>
              <a:rPr lang="zh-CN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題 </a:t>
            </a:r>
            <a:r>
              <a:rPr lang="en-US" altLang="zh-TW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C01</a:t>
            </a:r>
          </a:p>
          <a:p>
            <a:pPr algn="l">
              <a:defRPr/>
            </a:pPr>
            <a:r>
              <a:rPr lang="zh-CN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全球</a:t>
            </a:r>
            <a:r>
              <a:rPr lang="zh-TW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一體</a:t>
            </a:r>
            <a:r>
              <a:rPr lang="zh-CN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化對商業的影響</a:t>
            </a:r>
            <a:endParaRPr lang="en-US" altLang="zh-TW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9943" name="Date Placeholder 5">
            <a:extLst>
              <a:ext uri="{FF2B5EF4-FFF2-40B4-BE49-F238E27FC236}">
                <a16:creationId xmlns:a16="http://schemas.microsoft.com/office/drawing/2014/main" id="{68A649CC-F9E5-E4CB-6A20-BF947D07EE3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7666038" y="6219825"/>
            <a:ext cx="4525962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1200" dirty="0">
              <a:solidFill>
                <a:srgbClr val="898989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1200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企業會財</a:t>
            </a:r>
            <a:r>
              <a:rPr lang="zh-CN" altLang="en-US" sz="1200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必修部分</a:t>
            </a:r>
            <a:endParaRPr lang="zh-HK" altLang="en-US" sz="1200" dirty="0">
              <a:solidFill>
                <a:srgbClr val="898989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200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學與教</a:t>
            </a:r>
            <a:r>
              <a:rPr lang="zh-TW" altLang="en-US" sz="1200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示</a:t>
            </a:r>
            <a:r>
              <a:rPr lang="zh-CN" altLang="en-US" sz="1200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例</a:t>
            </a:r>
            <a:endParaRPr lang="en-US" altLang="zh-TW" sz="1200" dirty="0">
              <a:solidFill>
                <a:srgbClr val="898989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39EE8E2-2A23-4BCC-9B8E-D9ABA29DF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20650"/>
            <a:ext cx="10058400" cy="1295400"/>
          </a:xfrm>
        </p:spPr>
        <p:txBody>
          <a:bodyPr/>
          <a:lstStyle/>
          <a:p>
            <a:pPr lvl="0" eaLnBrk="1" hangingPunct="1">
              <a:spcBef>
                <a:spcPts val="1000"/>
              </a:spcBef>
              <a:buSzPct val="85000"/>
            </a:pPr>
            <a:r>
              <a:rPr lang="zh-CN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全球一體化對商業的影響</a:t>
            </a:r>
            <a:r>
              <a:rPr lang="zh-CN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r>
              <a:rPr lang="zh-CN" altLang="en-US" b="1" dirty="0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資</a:t>
            </a:r>
            <a:r>
              <a:rPr lang="zh-TW" altLang="en-US" b="1" dirty="0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金</a:t>
            </a:r>
            <a:endParaRPr lang="en-US" altLang="zh-CN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0" descr="L-Globe">
            <a:extLst>
              <a:ext uri="{FF2B5EF4-FFF2-40B4-BE49-F238E27FC236}">
                <a16:creationId xmlns:a16="http://schemas.microsoft.com/office/drawing/2014/main" id="{2BE467CB-715D-32F5-C192-B57106F5D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3851275"/>
            <a:ext cx="3421063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2">
            <a:extLst>
              <a:ext uri="{FF2B5EF4-FFF2-40B4-BE49-F238E27FC236}">
                <a16:creationId xmlns:a16="http://schemas.microsoft.com/office/drawing/2014/main" id="{B39EE8E2-2A23-4BCC-9B8E-D9ABA29DF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20650"/>
            <a:ext cx="10058400" cy="1295400"/>
          </a:xfrm>
        </p:spPr>
        <p:txBody>
          <a:bodyPr/>
          <a:lstStyle/>
          <a:p>
            <a:pPr eaLnBrk="1" hangingPunct="1"/>
            <a:r>
              <a:rPr lang="zh-CN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全球一體化對商業的影響：</a:t>
            </a:r>
            <a:r>
              <a:rPr lang="zh-CN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貿易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及</a:t>
            </a:r>
            <a:r>
              <a:rPr lang="zh-CN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市場</a:t>
            </a:r>
            <a:endParaRPr lang="en-US" altLang="zh-CN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0FB1FD2D-A48B-F94F-21A9-CE66182FA35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066800" y="1416050"/>
            <a:ext cx="9980613" cy="4832350"/>
          </a:xfrm>
        </p:spPr>
        <p:txBody>
          <a:bodyPr/>
          <a:lstStyle/>
          <a:p>
            <a:pPr marL="171450" indent="-171450" algn="just" eaLnBrk="1" hangingPunct="1">
              <a:lnSpc>
                <a:spcPct val="100000"/>
              </a:lnSpc>
              <a:spcBef>
                <a:spcPct val="30000"/>
              </a:spcBef>
            </a:pPr>
            <a:r>
              <a:rPr lang="zh-CN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企業接觸更多顧客</a:t>
            </a:r>
            <a:r>
              <a:rPr lang="zh-TW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，而</a:t>
            </a:r>
            <a:r>
              <a:rPr lang="zh-CN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國際貿易</a:t>
            </a:r>
            <a:r>
              <a:rPr lang="zh-TW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亦帶來商機，有</a:t>
            </a:r>
            <a:r>
              <a:rPr lang="zh-TW" altLang="en-US" sz="3000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助</a:t>
            </a:r>
            <a:r>
              <a:rPr lang="zh-CN" altLang="en-US" sz="3000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進入</a:t>
            </a:r>
            <a:r>
              <a:rPr lang="zh-CN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新市場，</a:t>
            </a:r>
            <a:r>
              <a:rPr lang="zh-TW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即</a:t>
            </a:r>
            <a:r>
              <a:rPr lang="zh-CN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它們可</a:t>
            </a:r>
            <a:r>
              <a:rPr lang="zh-TW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將</a:t>
            </a:r>
            <a:r>
              <a:rPr lang="zh-CN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產品推廣和銷售</a:t>
            </a:r>
            <a:r>
              <a:rPr lang="zh-TW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至</a:t>
            </a:r>
            <a:r>
              <a:rPr lang="zh-CN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全球。</a:t>
            </a:r>
            <a:endParaRPr lang="en-US" altLang="zh-TW" sz="30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171450" indent="-171450" algn="just" eaLnBrk="1" hangingPunct="1"/>
            <a:r>
              <a:rPr lang="zh-CN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公司</a:t>
            </a:r>
            <a:r>
              <a:rPr lang="zh-TW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之間</a:t>
            </a:r>
            <a:r>
              <a:rPr lang="zh-CN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在經濟上變得越來越</a:t>
            </a:r>
            <a:r>
              <a:rPr lang="zh-TW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互相</a:t>
            </a:r>
            <a:r>
              <a:rPr lang="zh-CN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依賴。另一方面，</a:t>
            </a:r>
            <a:r>
              <a:rPr lang="zh-TW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企業</a:t>
            </a:r>
            <a:r>
              <a:rPr lang="zh-CN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與外國公司競爭</a:t>
            </a:r>
            <a:r>
              <a:rPr lang="zh-TW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加劇</a:t>
            </a:r>
            <a:r>
              <a:rPr lang="zh-CN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30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171450" indent="-171450" algn="just" eaLnBrk="1" hangingPunct="1">
              <a:lnSpc>
                <a:spcPct val="100000"/>
              </a:lnSpc>
              <a:spcBef>
                <a:spcPct val="30000"/>
              </a:spcBef>
            </a:pPr>
            <a:r>
              <a:rPr lang="zh-CN" altLang="en-US" sz="3000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國際貿易</a:t>
            </a:r>
            <a:r>
              <a:rPr lang="zh-CN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組織如世界貿易組織（</a:t>
            </a:r>
            <a:r>
              <a:rPr lang="en-US" altLang="zh-CN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WTO</a:t>
            </a:r>
            <a:r>
              <a:rPr lang="zh-CN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）於</a:t>
            </a:r>
            <a:r>
              <a:rPr lang="en-US" altLang="zh-CN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1995</a:t>
            </a:r>
            <a:r>
              <a:rPr lang="zh-CN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年成立，以處理國家之間的貿易規則。</a:t>
            </a:r>
            <a:endParaRPr lang="en-US" altLang="zh-CN" sz="30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0D4BEB70-B4EA-F3B4-2DA4-B8F978C8ED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129338"/>
            <a:ext cx="2844800" cy="457200"/>
          </a:xfrm>
        </p:spPr>
        <p:txBody>
          <a:bodyPr/>
          <a:lstStyle/>
          <a:p>
            <a:pPr>
              <a:defRPr/>
            </a:pPr>
            <a:endParaRPr lang="en-US" altLang="zh-TW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zh-TW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課</a:t>
            </a:r>
            <a:r>
              <a:rPr lang="zh-CN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題 </a:t>
            </a:r>
            <a:r>
              <a:rPr lang="en-US" altLang="zh-TW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C01</a:t>
            </a:r>
          </a:p>
          <a:p>
            <a:pPr algn="l">
              <a:defRPr/>
            </a:pPr>
            <a:r>
              <a:rPr lang="zh-CN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全球</a:t>
            </a:r>
            <a:r>
              <a:rPr lang="zh-TW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一體</a:t>
            </a:r>
            <a:r>
              <a:rPr lang="zh-CN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化對商業的影響</a:t>
            </a:r>
            <a:endParaRPr lang="en-US" altLang="zh-TW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1990" name="Footer Placeholder 5">
            <a:extLst>
              <a:ext uri="{FF2B5EF4-FFF2-40B4-BE49-F238E27FC236}">
                <a16:creationId xmlns:a16="http://schemas.microsoft.com/office/drawing/2014/main" id="{D0E0AAD9-DA8F-9735-EA1C-B69C43E371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200">
              <a:solidFill>
                <a:srgbClr val="898989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C89A9AB-4478-104C-851B-8B04E3BC84B2}" type="slidenum">
              <a:rPr lang="en-US" altLang="zh-TW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en-US" altLang="zh-TW" sz="1200">
              <a:solidFill>
                <a:srgbClr val="898989"/>
              </a:solidFill>
            </a:endParaRPr>
          </a:p>
        </p:txBody>
      </p:sp>
      <p:sp>
        <p:nvSpPr>
          <p:cNvPr id="41991" name="Date Placeholder 6">
            <a:extLst>
              <a:ext uri="{FF2B5EF4-FFF2-40B4-BE49-F238E27FC236}">
                <a16:creationId xmlns:a16="http://schemas.microsoft.com/office/drawing/2014/main" id="{35E8FB28-84B3-54B7-2F3F-42B5A71C5FF5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 bwMode="auto">
          <a:xfrm>
            <a:off x="7621588" y="6219825"/>
            <a:ext cx="4525962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1200" dirty="0">
              <a:solidFill>
                <a:srgbClr val="898989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1200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企業會財</a:t>
            </a:r>
            <a:r>
              <a:rPr lang="zh-CN" altLang="en-US" sz="1200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必修部分</a:t>
            </a:r>
            <a:endParaRPr lang="zh-HK" altLang="en-US" sz="1200" dirty="0">
              <a:solidFill>
                <a:srgbClr val="898989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200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學與教</a:t>
            </a:r>
            <a:r>
              <a:rPr lang="zh-TW" altLang="en-US" sz="1200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示</a:t>
            </a:r>
            <a:r>
              <a:rPr lang="zh-CN" altLang="en-US" sz="1200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例</a:t>
            </a:r>
            <a:endParaRPr lang="en-US" altLang="zh-TW" sz="1200" dirty="0">
              <a:solidFill>
                <a:srgbClr val="898989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7">
            <a:extLst>
              <a:ext uri="{FF2B5EF4-FFF2-40B4-BE49-F238E27FC236}">
                <a16:creationId xmlns:a16="http://schemas.microsoft.com/office/drawing/2014/main" id="{9835AC5F-A5E5-54AB-2D72-98BD61AB9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3" y="3873500"/>
            <a:ext cx="3990975" cy="257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5" name="Rectangle 2">
            <a:extLst>
              <a:ext uri="{FF2B5EF4-FFF2-40B4-BE49-F238E27FC236}">
                <a16:creationId xmlns:a16="http://schemas.microsoft.com/office/drawing/2014/main" id="{CAADC6FE-51C8-1083-5782-2051BA281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全球一體化對商業的</a:t>
            </a:r>
            <a:r>
              <a:rPr lang="zh-CN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影響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r>
              <a:rPr lang="zh-CN" altLang="en-US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生產</a:t>
            </a:r>
            <a:endParaRPr lang="en-US" altLang="zh-CN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2AA3C4FE-1676-7D45-AFEB-015CB5B35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950" y="1698625"/>
            <a:ext cx="10028238" cy="4589463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zh-CN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企業</a:t>
            </a:r>
            <a:r>
              <a:rPr lang="zh-CN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具靈活</a:t>
            </a:r>
            <a:r>
              <a:rPr lang="zh-CN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性</a:t>
            </a:r>
            <a:r>
              <a:rPr lang="zh-TW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，以</a:t>
            </a:r>
            <a:r>
              <a:rPr lang="zh-CN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搬遷生產線</a:t>
            </a:r>
            <a:r>
              <a:rPr lang="zh-TW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達致：</a:t>
            </a:r>
            <a:r>
              <a:rPr lang="en-US" altLang="zh-TW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971550" lvl="1" indent="-514350" algn="just" eaLnBrk="1" hangingPunct="1">
              <a:buFont typeface="Calibri Light" panose="020F0302020204030204" pitchFamily="34" charset="0"/>
              <a:buAutoNum type="arabicPeriod"/>
            </a:pPr>
            <a:r>
              <a:rPr lang="zh-CN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規模經濟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971550" lvl="1" indent="-514350" algn="just" eaLnBrk="1" hangingPunct="1">
              <a:buFont typeface="Calibri Light" panose="020F0302020204030204" pitchFamily="34" charset="0"/>
              <a:buAutoNum type="arabicPeriod"/>
            </a:pPr>
            <a:r>
              <a:rPr lang="zh-CN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低廉的勞工以降低生產成本，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以及</a:t>
            </a:r>
            <a:r>
              <a:rPr lang="zh-CN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在全球採購原材料，造就全球供應與生產的發展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971550" lvl="1" indent="-514350" algn="just" eaLnBrk="1" hangingPunct="1">
              <a:buFont typeface="Calibri Light" panose="020F0302020204030204" pitchFamily="34" charset="0"/>
              <a:buAutoNum type="arabicPeriod"/>
            </a:pPr>
            <a:r>
              <a:rPr lang="zh-CN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更接近顧客，節省運輸成本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971550" lvl="1" indent="-514350" algn="just" eaLnBrk="1" hangingPunct="1">
              <a:buFont typeface="Calibri Light" panose="020F0302020204030204" pitchFamily="34" charset="0"/>
              <a:buAutoNum type="arabicPeriod"/>
            </a:pPr>
            <a:r>
              <a:rPr lang="zh-CN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外判的機會</a:t>
            </a:r>
            <a:endParaRPr lang="en-US" altLang="zh-CN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4037" name="Footer Placeholder 4">
            <a:extLst>
              <a:ext uri="{FF2B5EF4-FFF2-40B4-BE49-F238E27FC236}">
                <a16:creationId xmlns:a16="http://schemas.microsoft.com/office/drawing/2014/main" id="{1AA56B36-A3FD-7A3D-2C0E-5662441332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200">
              <a:solidFill>
                <a:srgbClr val="898989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C02BCC1-A0BF-B74F-A81F-58B0A82EBAE1}" type="slidenum">
              <a:rPr lang="en-US" altLang="zh-TW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en-US" altLang="zh-TW" sz="1200">
              <a:solidFill>
                <a:srgbClr val="898989"/>
              </a:solidFill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540B2B2-2F45-7B24-5B39-46200A9AB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129338"/>
            <a:ext cx="2844800" cy="457200"/>
          </a:xfrm>
        </p:spPr>
        <p:txBody>
          <a:bodyPr/>
          <a:lstStyle/>
          <a:p>
            <a:pPr algn="l">
              <a:defRPr/>
            </a:pPr>
            <a:endParaRPr lang="en-US" altLang="zh-TW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zh-TW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課</a:t>
            </a:r>
            <a:r>
              <a:rPr lang="zh-CN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題 </a:t>
            </a:r>
            <a:r>
              <a:rPr lang="en-US" altLang="zh-TW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C01</a:t>
            </a:r>
          </a:p>
          <a:p>
            <a:pPr algn="l">
              <a:defRPr/>
            </a:pPr>
            <a:r>
              <a:rPr lang="zh-CN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全球</a:t>
            </a:r>
            <a:r>
              <a:rPr lang="zh-TW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一體</a:t>
            </a:r>
            <a:r>
              <a:rPr lang="zh-CN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化對商業的影響</a:t>
            </a:r>
            <a:endParaRPr lang="en-US" altLang="zh-TW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53F40A09-C2B7-62E7-1E01-E9D1E07F202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7666038" y="6219825"/>
            <a:ext cx="4525962" cy="457200"/>
          </a:xfrm>
        </p:spPr>
        <p:txBody>
          <a:bodyPr/>
          <a:lstStyle/>
          <a:p>
            <a:pPr algn="l">
              <a:defRPr/>
            </a:pPr>
            <a:endParaRPr lang="en-US" altLang="zh-TW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企業會財</a:t>
            </a:r>
            <a:r>
              <a:rPr lang="zh-CN" altLang="en-US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必修部分</a:t>
            </a:r>
            <a:endParaRPr lang="zh-HK" altLang="en-US" dirty="0">
              <a:solidFill>
                <a:srgbClr val="898989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學與教</a:t>
            </a:r>
            <a:r>
              <a:rPr lang="zh-TW" altLang="en-US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示</a:t>
            </a:r>
            <a:r>
              <a:rPr lang="zh-CN" altLang="en-US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例</a:t>
            </a:r>
            <a:endParaRPr lang="en-US" altLang="zh-TW" dirty="0">
              <a:solidFill>
                <a:srgbClr val="898989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>
            <a:extLst>
              <a:ext uri="{FF2B5EF4-FFF2-40B4-BE49-F238E27FC236}">
                <a16:creationId xmlns:a16="http://schemas.microsoft.com/office/drawing/2014/main" id="{098D5C25-02FC-D9E8-0670-1E22C754C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75" y="280988"/>
            <a:ext cx="9001125" cy="966787"/>
          </a:xfrm>
        </p:spPr>
        <p:txBody>
          <a:bodyPr/>
          <a:lstStyle/>
          <a:p>
            <a:pPr eaLnBrk="1" hangingPunct="1"/>
            <a:r>
              <a:rPr lang="zh-CN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全球一體化對商業的影響：</a:t>
            </a:r>
            <a:r>
              <a:rPr lang="zh-CN" altLang="en-US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資訊</a:t>
            </a:r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1747" name="Rectangle 1027">
            <a:extLst>
              <a:ext uri="{FF2B5EF4-FFF2-40B4-BE49-F238E27FC236}">
                <a16:creationId xmlns:a16="http://schemas.microsoft.com/office/drawing/2014/main" id="{5AA32C58-0297-972F-8CCD-9DA5FC30D7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65200" y="1316038"/>
            <a:ext cx="9451975" cy="5040312"/>
          </a:xfrm>
        </p:spPr>
        <p:txBody>
          <a:bodyPr/>
          <a:lstStyle/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由於電腦化</a:t>
            </a:r>
            <a:r>
              <a:rPr lang="zh-HK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lang="zh-CN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電訊及數碼化在過去數十年迅速發展，資訊全球一體化讓企業能以</a:t>
            </a:r>
            <a:r>
              <a:rPr lang="zh-CN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低成本</a:t>
            </a:r>
            <a:r>
              <a:rPr lang="zh-TW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獲</a:t>
            </a:r>
            <a:r>
              <a:rPr lang="zh-CN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得</a:t>
            </a:r>
            <a:r>
              <a:rPr lang="zh-CN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寶貴和及時的資訊：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eaLnBrk="1" hangingPunct="1">
              <a:buSzPct val="85000"/>
              <a:defRPr/>
            </a:pPr>
            <a:r>
              <a:rPr lang="zh-CN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適應變化和更快地</a:t>
            </a:r>
            <a:r>
              <a:rPr lang="zh-HK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應對</a:t>
            </a:r>
            <a:r>
              <a:rPr lang="zh-CN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競爭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Symbol" panose="05050102010706020507" pitchFamily="18" charset="2"/>
              </a:rPr>
              <a:t>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CN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作出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明智</a:t>
            </a:r>
            <a:r>
              <a:rPr lang="zh-CN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決定及</a:t>
            </a:r>
            <a:r>
              <a:rPr lang="zh-CN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更</a:t>
            </a:r>
            <a:r>
              <a:rPr lang="zh-CN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快</a:t>
            </a:r>
            <a:r>
              <a:rPr lang="zh-CN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地</a:t>
            </a:r>
            <a:r>
              <a:rPr lang="zh-CN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回應</a:t>
            </a:r>
            <a:r>
              <a:rPr lang="zh-CN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市場</a:t>
            </a:r>
            <a:endParaRPr lang="en-US" altLang="zh-CN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eaLnBrk="1" hangingPunct="1">
              <a:buSzPct val="85000"/>
              <a:defRPr/>
            </a:pPr>
            <a:r>
              <a:rPr lang="zh-CN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激發新思維和創新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eaLnBrk="1" hangingPunct="1">
              <a:buSzPct val="85000"/>
              <a:defRPr/>
            </a:pPr>
            <a:r>
              <a:rPr lang="zh-CN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在全球共</a:t>
            </a:r>
            <a:r>
              <a:rPr lang="zh-HK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享</a:t>
            </a:r>
            <a:r>
              <a:rPr lang="zh-CN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重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要</a:t>
            </a:r>
            <a:r>
              <a:rPr lang="zh-CN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資訊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Symbol" panose="05050102010706020507" pitchFamily="18" charset="2"/>
              </a:rPr>
              <a:t> </a:t>
            </a:r>
            <a:r>
              <a:rPr lang="zh-CN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Symbol" panose="05050102010706020507" pitchFamily="18" charset="2"/>
              </a:rPr>
              <a:t>在知識時代生存，成長和蓬勃發展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6084" name="Footer Placeholder 4">
            <a:extLst>
              <a:ext uri="{FF2B5EF4-FFF2-40B4-BE49-F238E27FC236}">
                <a16:creationId xmlns:a16="http://schemas.microsoft.com/office/drawing/2014/main" id="{0D5EC80C-C2B8-A3AF-8A00-1B2AACFFFF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200">
              <a:solidFill>
                <a:srgbClr val="898989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15CFE76-9B36-D940-8939-93CDBBAF6C54}" type="slidenum">
              <a:rPr lang="en-US" altLang="zh-TW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en-US" altLang="zh-TW" sz="1200">
              <a:solidFill>
                <a:srgbClr val="898989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E8183-4741-8C24-FB7C-2C37043F6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129338"/>
            <a:ext cx="2844800" cy="457200"/>
          </a:xfrm>
        </p:spPr>
        <p:txBody>
          <a:bodyPr/>
          <a:lstStyle/>
          <a:p>
            <a:pPr algn="l">
              <a:defRPr/>
            </a:pPr>
            <a:endParaRPr lang="en-US" altLang="zh-TW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zh-TW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課</a:t>
            </a:r>
            <a:r>
              <a:rPr lang="zh-CN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題 </a:t>
            </a:r>
            <a:r>
              <a:rPr lang="en-US" altLang="zh-TW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C01</a:t>
            </a:r>
          </a:p>
          <a:p>
            <a:pPr algn="l">
              <a:defRPr/>
            </a:pPr>
            <a:r>
              <a:rPr lang="zh-CN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全球</a:t>
            </a:r>
            <a:r>
              <a:rPr lang="zh-TW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一體</a:t>
            </a:r>
            <a:r>
              <a:rPr lang="zh-CN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化對商業的影響</a:t>
            </a:r>
            <a:endParaRPr lang="en-US" altLang="zh-TW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B246050-6EEC-0F00-8C7E-E9CBFA03C2B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7666038" y="6219825"/>
            <a:ext cx="4525962" cy="457200"/>
          </a:xfrm>
        </p:spPr>
        <p:txBody>
          <a:bodyPr/>
          <a:lstStyle/>
          <a:p>
            <a:pPr algn="l">
              <a:defRPr/>
            </a:pPr>
            <a:endParaRPr lang="en-US" altLang="zh-TW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企業會財</a:t>
            </a:r>
            <a:r>
              <a:rPr lang="zh-CN" altLang="en-US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必修部分</a:t>
            </a:r>
            <a:endParaRPr lang="zh-HK" altLang="en-US" dirty="0">
              <a:solidFill>
                <a:srgbClr val="898989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學與教</a:t>
            </a:r>
            <a:r>
              <a:rPr lang="zh-TW" altLang="en-US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示</a:t>
            </a:r>
            <a:r>
              <a:rPr lang="zh-CN" altLang="en-US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例</a:t>
            </a:r>
            <a:endParaRPr lang="en-US" altLang="zh-TW" dirty="0">
              <a:solidFill>
                <a:srgbClr val="898989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46087" name="Picture 6" descr="Acc_15">
            <a:extLst>
              <a:ext uri="{FF2B5EF4-FFF2-40B4-BE49-F238E27FC236}">
                <a16:creationId xmlns:a16="http://schemas.microsoft.com/office/drawing/2014/main" id="{BCDF5E95-4F03-6B34-636C-B76B1F941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200" y="4097338"/>
            <a:ext cx="1766888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5" descr="MCj03950860000[1]">
            <a:extLst>
              <a:ext uri="{FF2B5EF4-FFF2-40B4-BE49-F238E27FC236}">
                <a16:creationId xmlns:a16="http://schemas.microsoft.com/office/drawing/2014/main" id="{449B4FEB-4B63-C5EA-E3E2-2290A0B93E8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7300" y="3968750"/>
            <a:ext cx="3060700" cy="24796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131" name="Rectangle 2">
            <a:extLst>
              <a:ext uri="{FF2B5EF4-FFF2-40B4-BE49-F238E27FC236}">
                <a16:creationId xmlns:a16="http://schemas.microsoft.com/office/drawing/2014/main" id="{BBC878E6-3215-762A-0FF4-150398686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5413"/>
            <a:ext cx="10058400" cy="1295400"/>
          </a:xfrm>
        </p:spPr>
        <p:txBody>
          <a:bodyPr/>
          <a:lstStyle/>
          <a:p>
            <a:pPr eaLnBrk="1" hangingPunct="1"/>
            <a:r>
              <a:rPr lang="zh-CN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全球一體化對商業的</a:t>
            </a:r>
            <a:r>
              <a:rPr lang="zh-CN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影響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r>
              <a:rPr lang="zh-CN" altLang="en-US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</a:t>
            </a:r>
            <a:endParaRPr lang="en-US" altLang="zh-CN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5D4E6B3E-7A57-0BAC-5AB4-60943F542B1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068388" y="1192213"/>
            <a:ext cx="10058400" cy="4770437"/>
          </a:xfrm>
        </p:spPr>
        <p:txBody>
          <a:bodyPr/>
          <a:lstStyle/>
          <a:p>
            <a:pPr algn="just" eaLnBrk="1" hangingPunct="1"/>
            <a:r>
              <a:rPr lang="zh-CN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僱員的流動性</a:t>
            </a:r>
            <a:endParaRPr lang="en-US" altLang="zh-TW" sz="30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971550" lvl="1" indent="-514350" algn="just" eaLnBrk="1" hangingPunct="1">
              <a:buFont typeface="Calibri Light" panose="020F0302020204030204" pitchFamily="34" charset="0"/>
              <a:buAutoNum type="arabicPeriod"/>
            </a:pPr>
            <a:r>
              <a:rPr lang="zh-CN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企業或公司能在全球招聘專業人</a:t>
            </a:r>
            <a:r>
              <a:rPr lang="zh-HK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士</a:t>
            </a:r>
            <a:r>
              <a:rPr lang="zh-CN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或技術勞工。</a:t>
            </a:r>
            <a:endParaRPr lang="en-US" altLang="zh-CN" sz="30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971550" lvl="1" indent="-514350" algn="just" eaLnBrk="1" hangingPunct="1">
              <a:buFont typeface="Calibri Light" panose="020F0302020204030204" pitchFamily="34" charset="0"/>
              <a:buAutoNum type="arabicPeriod"/>
            </a:pPr>
            <a:r>
              <a:rPr lang="zh-CN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在全球就業市場上開闢更多就業機會，增加勞工的人口流動。</a:t>
            </a:r>
            <a:r>
              <a:rPr lang="en-US" altLang="zh-TW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</a:p>
          <a:p>
            <a:pPr algn="just" eaLnBrk="1" hangingPunct="1"/>
            <a:r>
              <a:rPr lang="zh-CN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顧客能接觸相似的國</a:t>
            </a:r>
            <a:r>
              <a:rPr lang="zh-HK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際</a:t>
            </a:r>
            <a:r>
              <a:rPr lang="zh-CN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市場和產品</a:t>
            </a:r>
            <a:endParaRPr lang="en-US" altLang="zh-TW" sz="30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971550" lvl="1" indent="-514350" algn="just" eaLnBrk="1" hangingPunct="1">
              <a:buFont typeface="Calibri Light" panose="020F0302020204030204" pitchFamily="34" charset="0"/>
              <a:buAutoNum type="arabicPeriod"/>
            </a:pPr>
            <a:r>
              <a:rPr lang="zh-CN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顧客的要求和需要變得相</a:t>
            </a:r>
            <a:r>
              <a:rPr lang="zh-TW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似</a:t>
            </a:r>
            <a:endParaRPr lang="en-US" altLang="zh-CN" sz="30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4FB666-355F-13EC-367F-2C966B4D27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4763" y="6219825"/>
            <a:ext cx="2844801" cy="457200"/>
          </a:xfrm>
        </p:spPr>
        <p:txBody>
          <a:bodyPr/>
          <a:lstStyle/>
          <a:p>
            <a:pPr>
              <a:defRPr/>
            </a:pPr>
            <a:endParaRPr lang="en-US" altLang="zh-TW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zh-TW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課</a:t>
            </a:r>
            <a:r>
              <a:rPr lang="zh-CN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題 </a:t>
            </a:r>
            <a:r>
              <a:rPr lang="en-US" altLang="zh-TW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C01</a:t>
            </a:r>
          </a:p>
          <a:p>
            <a:pPr algn="l">
              <a:defRPr/>
            </a:pPr>
            <a:r>
              <a:rPr lang="zh-CN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全球</a:t>
            </a:r>
            <a:r>
              <a:rPr lang="zh-TW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一體</a:t>
            </a:r>
            <a:r>
              <a:rPr lang="zh-CN" altLang="en-US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化對商業的影響</a:t>
            </a:r>
            <a:endParaRPr lang="en-US" altLang="zh-TW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8134" name="Footer Placeholder 5">
            <a:extLst>
              <a:ext uri="{FF2B5EF4-FFF2-40B4-BE49-F238E27FC236}">
                <a16:creationId xmlns:a16="http://schemas.microsoft.com/office/drawing/2014/main" id="{1DF84862-5ADE-E1F7-953F-9A8E9D3EC9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200">
              <a:solidFill>
                <a:srgbClr val="898989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4CC5042-E9B8-5D4C-9317-0DBB675EA3D0}" type="slidenum">
              <a:rPr lang="en-US" altLang="zh-TW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en-US" altLang="zh-TW" sz="1200">
              <a:solidFill>
                <a:srgbClr val="898989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A36506-76C3-0492-FB7C-D4170AED887E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xfrm>
            <a:off x="7650163" y="6219825"/>
            <a:ext cx="4525962" cy="457200"/>
          </a:xfrm>
        </p:spPr>
        <p:txBody>
          <a:bodyPr/>
          <a:lstStyle/>
          <a:p>
            <a:pPr algn="l">
              <a:defRPr/>
            </a:pPr>
            <a:endParaRPr lang="en-US" altLang="zh-TW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企業會財</a:t>
            </a:r>
            <a:r>
              <a:rPr lang="zh-CN" altLang="en-US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必修部分</a:t>
            </a:r>
            <a:endParaRPr lang="zh-HK" altLang="en-US" dirty="0">
              <a:solidFill>
                <a:srgbClr val="898989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學與教</a:t>
            </a:r>
            <a:r>
              <a:rPr lang="zh-TW" altLang="en-US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示</a:t>
            </a:r>
            <a:r>
              <a:rPr lang="zh-CN" altLang="en-US" dirty="0">
                <a:solidFill>
                  <a:srgbClr val="898989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例</a:t>
            </a:r>
            <a:endParaRPr lang="en-US" altLang="zh-TW" dirty="0">
              <a:solidFill>
                <a:srgbClr val="898989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Networ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19485</TotalTime>
  <Words>6630</Words>
  <Application>Microsoft Office PowerPoint</Application>
  <PresentationFormat>寬螢幕</PresentationFormat>
  <Paragraphs>638</Paragraphs>
  <Slides>23</Slides>
  <Notes>23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23</vt:i4>
      </vt:variant>
    </vt:vector>
  </HeadingPairs>
  <TitlesOfParts>
    <vt:vector size="35" baseType="lpstr">
      <vt:lpstr>DengXian</vt:lpstr>
      <vt:lpstr>Microsoft JhengHei</vt:lpstr>
      <vt:lpstr>新細明體</vt:lpstr>
      <vt:lpstr>新細明體</vt:lpstr>
      <vt:lpstr>Arial</vt:lpstr>
      <vt:lpstr>Calibri</vt:lpstr>
      <vt:lpstr>Calibri Light</vt:lpstr>
      <vt:lpstr>Symbol</vt:lpstr>
      <vt:lpstr>Times New Roman</vt:lpstr>
      <vt:lpstr>Wingdings</vt:lpstr>
      <vt:lpstr>Network</vt:lpstr>
      <vt:lpstr>1_Network</vt:lpstr>
      <vt:lpstr>企業會財必修部分 營商環境</vt:lpstr>
      <vt:lpstr>活動一：課前預習—四間大型企業的業務</vt:lpstr>
      <vt:lpstr>它們有甚麼共同點？</vt:lpstr>
      <vt:lpstr>全球一體化對企業的影響</vt:lpstr>
      <vt:lpstr>全球一體化對商業的影響：資金</vt:lpstr>
      <vt:lpstr>全球一體化對商業的影響：貿易及市場</vt:lpstr>
      <vt:lpstr>全球一體化對商業的影響：生產</vt:lpstr>
      <vt:lpstr>全球一體化對商業的影響：資訊</vt:lpstr>
      <vt:lpstr>全球一體化對商業的影響：人</vt:lpstr>
      <vt:lpstr>活動二：分組討論</vt:lpstr>
      <vt:lpstr>全球一體化的正面影響</vt:lpstr>
      <vt:lpstr>全球一體化的負面影響</vt:lpstr>
      <vt:lpstr>企業會財 必修部分  營商環境</vt:lpstr>
      <vt:lpstr>活動五：配對遊戲和小測</vt:lpstr>
      <vt:lpstr>PowerPoint 簡報</vt:lpstr>
      <vt:lpstr>活動五：配對遊戲和小測</vt:lpstr>
      <vt:lpstr>世貿的工作／功能</vt:lpstr>
      <vt:lpstr>    亞太經合組織的工作／功能</vt:lpstr>
      <vt:lpstr>活動六：角色扮演</vt:lpstr>
      <vt:lpstr>程序  </vt:lpstr>
      <vt:lpstr>場景布置和角色扮演</vt:lpstr>
      <vt:lpstr>    東盟的工作／功能</vt:lpstr>
      <vt:lpstr>  歐盟的工作／功能</vt:lpstr>
    </vt:vector>
  </TitlesOfParts>
  <Company>VTC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NSS BAFS Curriculum Compulsory Part 1(d) Basics of Personal Financial Management</dc:title>
  <dc:creator>cmichael</dc:creator>
  <cp:lastModifiedBy>CHAN, Kar-yee Grace</cp:lastModifiedBy>
  <cp:revision>1131</cp:revision>
  <cp:lastPrinted>2022-10-25T03:14:18Z</cp:lastPrinted>
  <dcterms:created xsi:type="dcterms:W3CDTF">2007-06-28T07:45:19Z</dcterms:created>
  <dcterms:modified xsi:type="dcterms:W3CDTF">2024-03-18T06:35:23Z</dcterms:modified>
</cp:coreProperties>
</file>