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9866313" cy="6735763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mo" panose="02020500000000000000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>
          <p15:clr>
            <a:srgbClr val="000000"/>
          </p15:clr>
        </p15:guide>
        <p15:guide id="2" pos="3108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booorPT8hn0OU+Rt1ZA3oCsSc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918658-95D7-46A5-A4C3-9AB722098082}">
  <a:tblStyle styleId="{E6918658-95D7-46A5-A4C3-9AB722098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7901"/>
  </p:normalViewPr>
  <p:slideViewPr>
    <p:cSldViewPr snapToGrid="0">
      <p:cViewPr varScale="1">
        <p:scale>
          <a:sx n="70" d="100"/>
          <a:sy n="70" d="100"/>
        </p:scale>
        <p:origin x="18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88000" y="0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51200" y="506412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5747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ss.tid.gov.hk/tc_chi/aboutus/sme/service_detail_6863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publication/seriesm/seriesm_4rev4e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序言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本節旨在讓學生認識中小型企業</a:t>
            </a:r>
            <a:r>
              <a:rPr lang="en-US" altLang="zh-HK" dirty="0" err="1" smtClean="0"/>
              <a:t>的基本</a:t>
            </a:r>
            <a:r>
              <a:rPr lang="en-US" dirty="0" err="1" smtClean="0"/>
              <a:t>特點</a:t>
            </a:r>
            <a:r>
              <a:rPr lang="en-US" dirty="0" err="1"/>
              <a:t>、中小型企業對本地經濟的重要性、</a:t>
            </a:r>
            <a:r>
              <a:rPr lang="en-US" dirty="0" err="1" smtClean="0"/>
              <a:t>小型和大型企業的分別和企業家精神對業務發展的重要</a:t>
            </a:r>
            <a:r>
              <a:rPr lang="zh-TW" altLang="en-US" dirty="0" smtClean="0"/>
              <a:t>性</a:t>
            </a:r>
            <a:r>
              <a:rPr lang="en-US" dirty="0" smtClean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時間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兩節四十分鐘的課堂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內容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CN" altLang="en-US" b="1" dirty="0"/>
              <a:t>第一</a:t>
            </a:r>
            <a:r>
              <a:rPr lang="en-US" b="1" dirty="0"/>
              <a:t>課</a:t>
            </a:r>
            <a:r>
              <a:rPr lang="zh-CN" altLang="en-US" b="1" dirty="0"/>
              <a:t>節</a:t>
            </a:r>
            <a:r>
              <a:rPr lang="en-US" b="1" dirty="0"/>
              <a:t>	</a:t>
            </a:r>
            <a:r>
              <a:rPr lang="en-US" b="0" dirty="0" err="1"/>
              <a:t>中小型企業的特點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CN" altLang="en-US" b="1" dirty="0"/>
              <a:t>第二</a:t>
            </a:r>
            <a:r>
              <a:rPr lang="en-US" b="1" dirty="0"/>
              <a:t>課</a:t>
            </a:r>
            <a:r>
              <a:rPr lang="zh-CN" altLang="en-US" b="1" dirty="0"/>
              <a:t>節</a:t>
            </a:r>
            <a:r>
              <a:rPr lang="en-US" b="1" dirty="0"/>
              <a:t>  	</a:t>
            </a:r>
            <a:r>
              <a:rPr lang="en-US" dirty="0" err="1"/>
              <a:t>中小型企業對香港經濟的重要性</a:t>
            </a:r>
            <a:r>
              <a:rPr lang="zh-CN" altLang="en-US" dirty="0"/>
              <a:t>；及企</a:t>
            </a:r>
            <a:r>
              <a:rPr lang="en-US" dirty="0" err="1"/>
              <a:t>業家精神對</a:t>
            </a:r>
            <a:r>
              <a:rPr lang="zh-TW" altLang="en-US" dirty="0"/>
              <a:t>商</a:t>
            </a:r>
            <a:r>
              <a:rPr lang="en-US" dirty="0" err="1"/>
              <a:t>業發展的重要</a:t>
            </a:r>
            <a:r>
              <a:rPr lang="zh-CN" altLang="en-US" dirty="0"/>
              <a:t>性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566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257" name="Google Shape;2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0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 smtClean="0"/>
              <a:t>最新數字見於統計署網站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dk1"/>
                </a:solidFill>
              </a:rPr>
              <a:t>(</a:t>
            </a:r>
            <a:r>
              <a:rPr lang="en-US" dirty="0">
                <a:solidFill>
                  <a:schemeClr val="dk1"/>
                </a:solidFill>
              </a:rPr>
              <a:t>http://www.censtatd.gov.hk</a:t>
            </a:r>
            <a:r>
              <a:rPr lang="en-US" dirty="0" smtClean="0">
                <a:solidFill>
                  <a:schemeClr val="dk1"/>
                </a:solidFill>
              </a:rPr>
              <a:t>)</a:t>
            </a:r>
            <a:r>
              <a:rPr lang="zh-TW" altLang="en-US" dirty="0" smtClean="0"/>
              <a:t> 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4069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267" name="Google Shape;2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/>
              <a:t>答案見</a:t>
            </a:r>
            <a:r>
              <a:rPr lang="zh-CN" altLang="en-US" dirty="0"/>
              <a:t>下一張</a:t>
            </a:r>
            <a:r>
              <a:rPr lang="en-US" dirty="0" smtClean="0"/>
              <a:t>投影片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647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2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278" name="Google Shape;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3588" y="482600"/>
            <a:ext cx="3368675" cy="2525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12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 smtClean="0"/>
              <a:t>最新數字見於統計署網站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dk1"/>
                </a:solidFill>
              </a:rPr>
              <a:t>(</a:t>
            </a:r>
            <a:r>
              <a:rPr lang="en-US" dirty="0">
                <a:solidFill>
                  <a:schemeClr val="dk1"/>
                </a:solidFill>
              </a:rPr>
              <a:t>http://www.censtatd.gov.hk</a:t>
            </a:r>
            <a:r>
              <a:rPr lang="en-US" dirty="0" smtClean="0">
                <a:solidFill>
                  <a:schemeClr val="dk1"/>
                </a:solidFill>
              </a:rPr>
              <a:t>)</a:t>
            </a:r>
            <a:r>
              <a:rPr lang="zh-TW" altLang="en-US" dirty="0" smtClean="0"/>
              <a:t> 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40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/>
              <a:t>答案見</a:t>
            </a:r>
            <a:r>
              <a:rPr lang="zh-CN" altLang="en-US" dirty="0"/>
              <a:t>下</a:t>
            </a:r>
            <a:r>
              <a:rPr lang="en-US" dirty="0"/>
              <a:t>一</a:t>
            </a:r>
            <a:r>
              <a:rPr lang="zh-CN" altLang="en-US" dirty="0"/>
              <a:t>張</a:t>
            </a:r>
            <a:r>
              <a:rPr lang="en-US" dirty="0" smtClean="0"/>
              <a:t>投影片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96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4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299" name="Google Shape;2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p14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7355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重</a:t>
            </a:r>
            <a:r>
              <a:rPr lang="zh-TW" altLang="en-US" dirty="0" smtClean="0"/>
              <a:t>複</a:t>
            </a:r>
            <a:r>
              <a:rPr lang="en-US" dirty="0" smtClean="0"/>
              <a:t>中小型企業的定義</a:t>
            </a:r>
            <a:r>
              <a:rPr lang="en-US" dirty="0"/>
              <a:t>，</a:t>
            </a:r>
            <a:r>
              <a:rPr lang="en-US" altLang="zh-HK" dirty="0" smtClean="0"/>
              <a:t>加強</a:t>
            </a:r>
            <a:r>
              <a:rPr lang="en-US" dirty="0" smtClean="0"/>
              <a:t>同學記憶力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540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16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u="none" dirty="0" smtClean="0"/>
              <a:t>解釋中小型企業的特點</a:t>
            </a:r>
            <a:r>
              <a:rPr lang="zh-TW" altLang="en-US" u="none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i="1" u="none" dirty="0"/>
              <a:t>(</a:t>
            </a:r>
            <a:r>
              <a:rPr lang="en-US" b="1" i="1" u="none" dirty="0" err="1"/>
              <a:t>備註</a:t>
            </a:r>
            <a:r>
              <a:rPr lang="en-US" b="1" i="1" u="none" dirty="0"/>
              <a:t>:</a:t>
            </a:r>
            <a:endParaRPr u="none" dirty="0"/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none" dirty="0" err="1" smtClean="0"/>
              <a:t>大部分的中小型企業都是</a:t>
            </a:r>
            <a:r>
              <a:rPr lang="zh-TW" altLang="en-US" i="1" u="none" dirty="0" smtClean="0"/>
              <a:t>以</a:t>
            </a:r>
            <a:r>
              <a:rPr lang="en-US" i="1" u="none" dirty="0" smtClean="0"/>
              <a:t>獨</a:t>
            </a:r>
            <a:r>
              <a:rPr lang="zh-TW" altLang="en-US" i="1" u="none" dirty="0" smtClean="0"/>
              <a:t>資經營來</a:t>
            </a:r>
            <a:r>
              <a:rPr lang="en-US" i="1" u="none" dirty="0" err="1" smtClean="0"/>
              <a:t>營運</a:t>
            </a:r>
            <a:r>
              <a:rPr lang="zh-TW" altLang="en-US" i="1" u="none" dirty="0" smtClean="0"/>
              <a:t>，</a:t>
            </a:r>
            <a:r>
              <a:rPr lang="en-US" i="1" u="none" dirty="0" err="1" smtClean="0"/>
              <a:t>例如髮型屋</a:t>
            </a:r>
            <a:r>
              <a:rPr lang="en-US" i="1" u="none" dirty="0" err="1"/>
              <a:t>、咖啡店、時裝店、小型進出口公司和補習社等</a:t>
            </a:r>
            <a:r>
              <a:rPr lang="en-US" i="1" u="none" dirty="0"/>
              <a:t>。</a:t>
            </a:r>
            <a:endParaRPr i="1" u="none" dirty="0"/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none" dirty="0" err="1"/>
              <a:t>中小型企業的資金來源大都來自</a:t>
            </a:r>
            <a:r>
              <a:rPr lang="zh-TW" altLang="en-US" i="1" u="none" dirty="0"/>
              <a:t>東主</a:t>
            </a:r>
            <a:r>
              <a:rPr lang="en-US" i="1" u="none" dirty="0"/>
              <a:t>，</a:t>
            </a:r>
            <a:r>
              <a:rPr lang="en-US" i="1" u="none" dirty="0" err="1"/>
              <a:t>以及</a:t>
            </a:r>
            <a:r>
              <a:rPr lang="en-US" i="1" u="none" dirty="0"/>
              <a:t>/</a:t>
            </a:r>
            <a:r>
              <a:rPr lang="en-US" i="1" u="none" dirty="0" err="1"/>
              <a:t>或來自</a:t>
            </a:r>
            <a:r>
              <a:rPr lang="zh-TW" altLang="en-US" i="1" u="none" dirty="0"/>
              <a:t>東主</a:t>
            </a:r>
            <a:r>
              <a:rPr lang="en-US" i="1" u="none" dirty="0" err="1"/>
              <a:t>的親戚或朋友的貸款</a:t>
            </a:r>
            <a:r>
              <a:rPr lang="en-US" i="1" u="none" dirty="0"/>
              <a:t>。</a:t>
            </a:r>
            <a:endParaRPr i="1" u="none" dirty="0"/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u="none" dirty="0" err="1"/>
              <a:t>中小型企業的</a:t>
            </a:r>
            <a:r>
              <a:rPr lang="zh-TW" altLang="en-US" i="1" u="none" dirty="0"/>
              <a:t>東主</a:t>
            </a:r>
            <a:r>
              <a:rPr lang="en-US" i="1" u="none" dirty="0" err="1"/>
              <a:t>通常擔任</a:t>
            </a:r>
            <a:r>
              <a:rPr lang="zh-TW" altLang="en-US" i="1" u="none" dirty="0"/>
              <a:t>管</a:t>
            </a:r>
            <a:r>
              <a:rPr lang="en-US" i="1" u="none" dirty="0" err="1"/>
              <a:t>理和決策</a:t>
            </a:r>
            <a:r>
              <a:rPr lang="zh-TW" altLang="en-US" i="1" u="none" dirty="0" smtClean="0"/>
              <a:t>者</a:t>
            </a:r>
            <a:r>
              <a:rPr lang="en-US" altLang="zh-TW" i="1" u="none" dirty="0" smtClean="0"/>
              <a:t>)</a:t>
            </a:r>
            <a:endParaRPr i="1" u="none" dirty="0"/>
          </a:p>
        </p:txBody>
      </p:sp>
    </p:spTree>
    <p:extLst>
      <p:ext uri="{BB962C8B-B14F-4D97-AF65-F5344CB8AC3E}">
        <p14:creationId xmlns:p14="http://schemas.microsoft.com/office/powerpoint/2010/main" val="3867509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330" name="Google Shape;3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smtClean="0"/>
              <a:t>繼續討論中小型企業的特點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i="1" dirty="0"/>
              <a:t>(</a:t>
            </a:r>
            <a:r>
              <a:rPr lang="en-US" i="1" dirty="0" err="1"/>
              <a:t>備註</a:t>
            </a:r>
            <a:r>
              <a:rPr lang="en-US" i="1" dirty="0" smtClean="0"/>
              <a:t>：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i="1" u="none" dirty="0" err="1" smtClean="0"/>
              <a:t>很多中小型企業的規模都比較小</a:t>
            </a:r>
            <a:r>
              <a:rPr lang="en-US" i="1" u="none" dirty="0" err="1"/>
              <a:t>，只有數名僱員，而且辦公室細小。一些中小型企業更是沒有僱員</a:t>
            </a:r>
            <a:r>
              <a:rPr lang="en-US" i="1" u="none" dirty="0" smtClean="0"/>
              <a:t>。</a:t>
            </a:r>
            <a:endParaRPr lang="en-US" i="0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i="1" u="none" dirty="0" smtClean="0"/>
              <a:t>香港的中小型企業均從事不同行業</a:t>
            </a:r>
            <a:r>
              <a:rPr lang="en-US" i="1" u="none" dirty="0"/>
              <a:t>。最多中小型企業從事的行業計有批發和進出口貿易，其次是專業和商業服務、零售、社會和個人服務、金融和保險、地產、</a:t>
            </a:r>
            <a:r>
              <a:rPr lang="zh-CN" altLang="en-US" i="1" u="none" dirty="0"/>
              <a:t>訊</a:t>
            </a:r>
            <a:r>
              <a:rPr lang="en-US" i="1" u="none" dirty="0" err="1"/>
              <a:t>息及通</a:t>
            </a:r>
            <a:r>
              <a:rPr lang="zh-CN" altLang="en-US" i="1" u="none" dirty="0"/>
              <a:t>訊</a:t>
            </a:r>
            <a:r>
              <a:rPr lang="en-US" i="1" u="none" dirty="0" smtClean="0"/>
              <a:t>、</a:t>
            </a:r>
            <a:r>
              <a:rPr lang="zh-TW" altLang="en-US" i="1" u="none" dirty="0" smtClean="0"/>
              <a:t>餐飲和酒店</a:t>
            </a:r>
            <a:r>
              <a:rPr lang="en-US" i="1" u="none" dirty="0" err="1" smtClean="0"/>
              <a:t>業等</a:t>
            </a:r>
            <a:r>
              <a:rPr lang="en-US" i="1" u="none" dirty="0" smtClean="0"/>
              <a:t>。</a:t>
            </a:r>
            <a:r>
              <a:rPr lang="en-US" altLang="zh-TW" i="1" u="none" dirty="0" smtClean="0"/>
              <a:t>)</a:t>
            </a:r>
            <a:endParaRPr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u="sng" dirty="0"/>
          </a:p>
        </p:txBody>
      </p:sp>
    </p:spTree>
    <p:extLst>
      <p:ext uri="{BB962C8B-B14F-4D97-AF65-F5344CB8AC3E}">
        <p14:creationId xmlns:p14="http://schemas.microsoft.com/office/powerpoint/2010/main" val="405396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8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340" name="Google Shape;3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18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教師繼續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討論中小型企業</a:t>
            </a:r>
            <a:r>
              <a:rPr kumimoji="1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的特徵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</a:t>
            </a:r>
            <a:r>
              <a:rPr kumimoji="1" lang="zh-TW" alt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備註：</a:t>
            </a:r>
          </a:p>
          <a:p>
            <a:pPr marL="361950" marR="0" lvl="1" indent="-1809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多數的大型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企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業都是由中小型企業發展而成，例如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微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軟公司</a:t>
            </a:r>
            <a:r>
              <a:rPr kumimoji="1" lang="en-US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(Microsoft Corporation)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 最初是由比爾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蓋茨</a:t>
            </a:r>
            <a:r>
              <a:rPr kumimoji="1" lang="en-US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(Bill Gates)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及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保羅艾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倫</a:t>
            </a:r>
            <a:r>
              <a:rPr kumimoji="1" lang="en-US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(Paul Allen)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在車房中創立出來，香港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長江實業有限公司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則從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李嘉誠先生創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立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的小型塑膠花廠開始發展；</a:t>
            </a:r>
          </a:p>
          <a:p>
            <a:pPr marL="361950" marR="0" lvl="1" indent="-1809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很多大型企業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會把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一些工序外判予中小型企業，例如一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家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大型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銀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行把其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電腦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系統發展的工作外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判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予中型軟件發展公司。所以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，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中小型企業</a:t>
            </a:r>
            <a:r>
              <a:rPr kumimoji="1" lang="zh-TW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扮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演著大型企</a:t>
            </a:r>
            <a:r>
              <a:rPr kumimoji="1" lang="en-US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業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外判伙伴的角色；以及</a:t>
            </a:r>
          </a:p>
          <a:p>
            <a:pPr marL="361950" marR="0" lvl="1" indent="-180975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受制於有限的資本、管理經驗不足、市場位置較低等因素，中小型企業的</a:t>
            </a:r>
            <a:r>
              <a:rPr kumimoji="1" lang="en-US" altLang="en-US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失敗率十分之高</a:t>
            </a:r>
            <a:r>
              <a:rPr kumimoji="1" lang="zh-TW" alt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</a:t>
            </a:r>
            <a:r>
              <a:rPr kumimoji="1" lang="en-US" altLang="zh-TW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教師</a:t>
            </a:r>
            <a:r>
              <a:rPr kumimoji="1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總結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中小型企業</a:t>
            </a:r>
            <a:r>
              <a:rPr kumimoji="1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的特徵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的討論</a:t>
            </a:r>
            <a:r>
              <a:rPr kumimoji="1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，</a:t>
            </a:r>
            <a:r>
              <a:rPr kumimoji="1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同時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亦</a:t>
            </a:r>
            <a:r>
              <a:rPr kumimoji="1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指出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學生</a:t>
            </a:r>
            <a:r>
              <a:rPr kumimoji="1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在考慮建立自己的事業時可從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設立小型企</a:t>
            </a:r>
            <a:r>
              <a:rPr kumimoji="1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業開始</a:t>
            </a:r>
            <a:r>
              <a:rPr kumimoji="1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。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u="none" dirty="0"/>
          </a:p>
        </p:txBody>
      </p:sp>
    </p:spTree>
    <p:extLst>
      <p:ext uri="{BB962C8B-B14F-4D97-AF65-F5344CB8AC3E}">
        <p14:creationId xmlns:p14="http://schemas.microsoft.com/office/powerpoint/2010/main" val="3482648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350" name="Google Shape;3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p19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活動</a:t>
            </a:r>
            <a:r>
              <a:rPr lang="zh-TW" altLang="en-US" dirty="0" smtClean="0"/>
              <a:t>一</a:t>
            </a:r>
            <a:r>
              <a:rPr lang="en-US" dirty="0" smtClean="0"/>
              <a:t>：</a:t>
            </a:r>
            <a:r>
              <a:rPr lang="zh-TW" altLang="en-US" dirty="0" smtClean="0"/>
              <a:t>把</a:t>
            </a:r>
            <a:r>
              <a:rPr lang="en-US" dirty="0" err="1" smtClean="0"/>
              <a:t>學生分成兩人一組</a:t>
            </a:r>
            <a:r>
              <a:rPr lang="zh-TW" altLang="en-US" dirty="0" smtClean="0"/>
              <a:t>，</a:t>
            </a:r>
            <a:r>
              <a:rPr lang="en-US" altLang="zh-HK" dirty="0" err="1" smtClean="0"/>
              <a:t>剪出</a:t>
            </a:r>
            <a:r>
              <a:rPr lang="zh-HK" altLang="en-US" dirty="0" smtClean="0"/>
              <a:t>學生工作紙</a:t>
            </a:r>
            <a:r>
              <a:rPr lang="en-US" altLang="zh-HK" dirty="0" smtClean="0"/>
              <a:t>第3</a:t>
            </a:r>
            <a:r>
              <a:rPr lang="zh-CN" altLang="en-US" dirty="0" smtClean="0"/>
              <a:t>至</a:t>
            </a:r>
            <a:r>
              <a:rPr lang="en-US" altLang="zh-CN" dirty="0" smtClean="0"/>
              <a:t>4</a:t>
            </a:r>
            <a:r>
              <a:rPr lang="en-US" altLang="zh-HK" dirty="0" smtClean="0"/>
              <a:t>頁</a:t>
            </a:r>
            <a:r>
              <a:rPr lang="zh-TW" altLang="en-US" dirty="0" smtClean="0"/>
              <a:t>的</a:t>
            </a:r>
            <a:r>
              <a:rPr lang="en-US" altLang="zh-HK" dirty="0" err="1" smtClean="0"/>
              <a:t>配對卡</a:t>
            </a:r>
            <a:r>
              <a:rPr lang="en-US" dirty="0" err="1" smtClean="0"/>
              <a:t>。</a:t>
            </a:r>
            <a:r>
              <a:rPr lang="en-US" dirty="0" err="1"/>
              <a:t>每張紙卡上都印有小型和大型企業的主要特徵。</a:t>
            </a:r>
            <a:r>
              <a:rPr lang="en-US" dirty="0" err="1" smtClean="0"/>
              <a:t>要求學生</a:t>
            </a:r>
            <a:r>
              <a:rPr lang="zh-TW" altLang="en-US" dirty="0" smtClean="0"/>
              <a:t>分</a:t>
            </a:r>
            <a:r>
              <a:rPr lang="zh-TW" altLang="en-US" sz="1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辨</a:t>
            </a:r>
            <a:r>
              <a:rPr lang="en-US" dirty="0" err="1" smtClean="0"/>
              <a:t>小型和大型企業的主要特徵</a:t>
            </a:r>
            <a:r>
              <a:rPr lang="en-US" dirty="0"/>
              <a:t>。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配對遊戲的答案顯示在接下來的</a:t>
            </a:r>
            <a:r>
              <a:rPr lang="en-US" dirty="0"/>
              <a:t> 3 </a:t>
            </a:r>
            <a:r>
              <a:rPr lang="en-US" dirty="0" err="1"/>
              <a:t>張投影片中</a:t>
            </a:r>
            <a:r>
              <a:rPr lang="en-US" dirty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13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b="0" dirty="0" smtClean="0"/>
              <a:t>第一課節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0" dirty="0"/>
              <a:t>教師要求學生瀏覽TID網頁，</a:t>
            </a:r>
            <a:r>
              <a:rPr lang="en-US" dirty="0"/>
              <a:t>並回答學生工作紙第1至2</a:t>
            </a:r>
            <a:r>
              <a:rPr lang="en-US" dirty="0" smtClean="0"/>
              <a:t>頁中的1至6題</a:t>
            </a:r>
            <a:r>
              <a:rPr lang="zh-TW" altLang="en-US" dirty="0" smtClean="0"/>
              <a:t>問題</a:t>
            </a:r>
            <a:r>
              <a:rPr lang="en-US" dirty="0" smtClean="0"/>
              <a:t>。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>
                <a:hlinkClick r:id="rId3"/>
              </a:rPr>
              <a:t>https://www.success.tid.gov.hk/tc_chi/aboutus/sme/service_detail_6863.html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439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361" name="Google Shape;3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討論小型企業和大型企業之間的差異</a:t>
            </a:r>
            <a:r>
              <a:rPr lang="en-US" dirty="0"/>
              <a:t>： 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altLang="zh-HK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HK" altLang="en-US" dirty="0" smtClean="0"/>
              <a:t>擁有權</a:t>
            </a:r>
            <a:r>
              <a:rPr lang="en-US" dirty="0" err="1" smtClean="0"/>
              <a:t>形式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/>
              <a:t>許多小企業以獨資或合夥的形式設立</a:t>
            </a:r>
            <a:r>
              <a:rPr lang="en-US" dirty="0" err="1"/>
              <a:t>，而大多數大企業是有限公司，許多都是上市公司</a:t>
            </a:r>
            <a:r>
              <a:rPr lang="en-US" dirty="0"/>
              <a:t>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資金來源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/>
              <a:t>小企業通常由</a:t>
            </a:r>
            <a:r>
              <a:rPr lang="zh-TW" altLang="en-US" dirty="0"/>
              <a:t>東主</a:t>
            </a:r>
            <a:r>
              <a:rPr lang="en-US" dirty="0" err="1"/>
              <a:t>自己注資，但大企業能夠從股票和債券市場等多種來源籌集資金</a:t>
            </a:r>
            <a:r>
              <a:rPr lang="en-US" dirty="0"/>
              <a:t>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管理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/>
              <a:t>由於規模和資源</a:t>
            </a:r>
            <a:r>
              <a:rPr lang="zh-TW" altLang="en-US" dirty="0" smtClean="0"/>
              <a:t>缺</a:t>
            </a:r>
            <a:r>
              <a:rPr lang="en-US" dirty="0" err="1" smtClean="0"/>
              <a:t>乏</a:t>
            </a:r>
            <a:r>
              <a:rPr lang="en-US" dirty="0" err="1"/>
              <a:t>，小企業通常由</a:t>
            </a:r>
            <a:r>
              <a:rPr lang="zh-TW" altLang="en-US" dirty="0"/>
              <a:t>東主</a:t>
            </a:r>
            <a:r>
              <a:rPr lang="en-US" dirty="0" err="1"/>
              <a:t>管理。</a:t>
            </a:r>
            <a:r>
              <a:rPr lang="en-US" dirty="0" err="1">
                <a:solidFill>
                  <a:schemeClr val="dk1"/>
                </a:solidFill>
              </a:rPr>
              <a:t>儘管一些大型企業也可能由</a:t>
            </a:r>
            <a:r>
              <a:rPr lang="zh-TW" altLang="en-US" dirty="0"/>
              <a:t>東主</a:t>
            </a:r>
            <a:r>
              <a:rPr lang="en-US" dirty="0" err="1">
                <a:solidFill>
                  <a:schemeClr val="dk1"/>
                </a:solidFill>
              </a:rPr>
              <a:t>自己或</a:t>
            </a:r>
            <a:r>
              <a:rPr lang="zh-TW" altLang="en-US" dirty="0"/>
              <a:t>東主</a:t>
            </a:r>
            <a:r>
              <a:rPr lang="en-US" dirty="0" smtClean="0">
                <a:solidFill>
                  <a:schemeClr val="dk1"/>
                </a:solidFill>
              </a:rPr>
              <a:t>和</a:t>
            </a:r>
            <a:r>
              <a:rPr lang="zh-TW" altLang="en-US" dirty="0" smtClean="0">
                <a:solidFill>
                  <a:schemeClr val="dk1"/>
                </a:solidFill>
              </a:rPr>
              <a:t>專業管理人員</a:t>
            </a:r>
            <a:r>
              <a:rPr lang="en-US" dirty="0" err="1" smtClean="0">
                <a:solidFill>
                  <a:schemeClr val="dk1"/>
                </a:solidFill>
              </a:rPr>
              <a:t>一同管理</a:t>
            </a:r>
            <a:r>
              <a:rPr lang="en-US" dirty="0" err="1">
                <a:solidFill>
                  <a:schemeClr val="dk1"/>
                </a:solidFill>
              </a:rPr>
              <a:t>，</a:t>
            </a:r>
            <a:r>
              <a:rPr lang="en-US" dirty="0" err="1" smtClean="0"/>
              <a:t>大多數大型企業均聘請</a:t>
            </a:r>
            <a:r>
              <a:rPr lang="zh-TW" altLang="en-US" dirty="0" smtClean="0"/>
              <a:t>專業管理人員</a:t>
            </a:r>
            <a:r>
              <a:rPr lang="en-US" dirty="0" err="1" smtClean="0"/>
              <a:t>來經營業務</a:t>
            </a:r>
            <a:r>
              <a:rPr lang="en-US" dirty="0"/>
              <a:t>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smtClean="0"/>
              <a:t>組織結構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/>
              <a:t>小型企業的組織結構簡單</a:t>
            </a:r>
            <a:r>
              <a:rPr lang="en-US" dirty="0" err="1"/>
              <a:t>，但大型企業通常具有正規而複雜的組織結構，</a:t>
            </a:r>
            <a:r>
              <a:rPr lang="en-US" dirty="0" err="1" smtClean="0"/>
              <a:t>由於</a:t>
            </a:r>
            <a:r>
              <a:rPr lang="zh-HK" altLang="en-US" dirty="0" smtClean="0"/>
              <a:t>大型企業</a:t>
            </a:r>
            <a:r>
              <a:rPr lang="zh-TW" altLang="en-US" dirty="0" smtClean="0"/>
              <a:t>有</a:t>
            </a:r>
            <a:r>
              <a:rPr lang="en-US" dirty="0" err="1" smtClean="0"/>
              <a:t>較高的工作專業化和分工</a:t>
            </a:r>
            <a:r>
              <a:rPr lang="en-US" dirty="0" smtClean="0"/>
              <a:t>，</a:t>
            </a:r>
            <a:r>
              <a:rPr lang="zh-TW" altLang="en-US" dirty="0" smtClean="0"/>
              <a:t>它們</a:t>
            </a:r>
            <a:r>
              <a:rPr lang="en-US" dirty="0" err="1" smtClean="0"/>
              <a:t>組織結構的層級會較多</a:t>
            </a:r>
            <a:r>
              <a:rPr lang="en-US" dirty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504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372" name="Google Shape;3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21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繼續討論小型和大型企業之間的差異</a:t>
            </a:r>
            <a:r>
              <a:rPr lang="en-US" dirty="0" smtClean="0"/>
              <a:t>：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員工人數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/>
              <a:t>小型企業的員工人數有限</a:t>
            </a:r>
            <a:r>
              <a:rPr lang="en-US" dirty="0" err="1"/>
              <a:t>。公司需要</a:t>
            </a:r>
            <a:r>
              <a:rPr lang="zh-CN" altLang="en-US" dirty="0"/>
              <a:t>僱</a:t>
            </a:r>
            <a:r>
              <a:rPr lang="en-US" dirty="0"/>
              <a:t>用 50 </a:t>
            </a:r>
            <a:r>
              <a:rPr lang="en-US" dirty="0" err="1"/>
              <a:t>人或更多人（非製造公司）或</a:t>
            </a:r>
            <a:r>
              <a:rPr lang="en-US" dirty="0"/>
              <a:t> 100 </a:t>
            </a:r>
            <a:r>
              <a:rPr lang="en-US" dirty="0" err="1"/>
              <a:t>人或更多人（製造公司）才能被歸類為大型企業</a:t>
            </a:r>
            <a:r>
              <a:rPr lang="en-US" dirty="0" smtClean="0"/>
              <a:t>。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決策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smtClean="0"/>
              <a:t>由</a:t>
            </a:r>
            <a:r>
              <a:rPr lang="zh-TW" altLang="en-US" dirty="0"/>
              <a:t>東主</a:t>
            </a:r>
            <a:r>
              <a:rPr lang="en-US" dirty="0" err="1" smtClean="0"/>
              <a:t>管理、員工數量有限和層級不</a:t>
            </a:r>
            <a:r>
              <a:rPr lang="zh-TW" altLang="en-US" dirty="0" smtClean="0"/>
              <a:t>多</a:t>
            </a:r>
            <a:r>
              <a:rPr lang="en-US" dirty="0" err="1" smtClean="0"/>
              <a:t>的小型企業可以做出</a:t>
            </a:r>
            <a:r>
              <a:rPr lang="zh-TW" altLang="en-US" dirty="0" smtClean="0"/>
              <a:t>更快且更有彈性</a:t>
            </a:r>
            <a:r>
              <a:rPr lang="en-US" dirty="0" err="1" smtClean="0"/>
              <a:t>的決策</a:t>
            </a:r>
            <a:r>
              <a:rPr lang="en-US" dirty="0" err="1"/>
              <a:t>。</a:t>
            </a:r>
            <a:r>
              <a:rPr lang="en-US" dirty="0" err="1" smtClean="0"/>
              <a:t>大型企業通常須要經正規的程序</a:t>
            </a:r>
            <a:r>
              <a:rPr lang="zh-TW" altLang="en-US" dirty="0" smtClean="0"/>
              <a:t>及</a:t>
            </a:r>
            <a:r>
              <a:rPr lang="en-US" dirty="0" err="1" smtClean="0"/>
              <a:t>讓許多人參與其決策過程</a:t>
            </a:r>
            <a:r>
              <a:rPr lang="en-US" dirty="0" smtClean="0"/>
              <a:t>。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企業文化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/>
              <a:t>小型企業通常是家庭企業</a:t>
            </a:r>
            <a:r>
              <a:rPr lang="en-US" dirty="0" err="1"/>
              <a:t>，</a:t>
            </a:r>
            <a:r>
              <a:rPr lang="en-US" dirty="0" err="1" smtClean="0"/>
              <a:t>他們的</a:t>
            </a:r>
            <a:r>
              <a:rPr lang="zh-TW" altLang="en-US" dirty="0" smtClean="0"/>
              <a:t>企業</a:t>
            </a:r>
            <a:r>
              <a:rPr lang="en-US" dirty="0" err="1" smtClean="0"/>
              <a:t>文化</a:t>
            </a:r>
            <a:r>
              <a:rPr lang="zh-TW" altLang="en-US" dirty="0" smtClean="0"/>
              <a:t>為家</a:t>
            </a:r>
            <a:r>
              <a:rPr lang="en-US" dirty="0" smtClean="0"/>
              <a:t>庭</a:t>
            </a:r>
            <a:r>
              <a:rPr lang="zh-HK" altLang="en-US" dirty="0" smtClean="0"/>
              <a:t>式</a:t>
            </a:r>
            <a:r>
              <a:rPr lang="en-US" dirty="0" smtClean="0"/>
              <a:t>。</a:t>
            </a:r>
            <a:r>
              <a:rPr lang="en-US" dirty="0" err="1" smtClean="0"/>
              <a:t>大型企業通常有他們明確</a:t>
            </a:r>
            <a:r>
              <a:rPr lang="zh-HK" altLang="en-US" dirty="0" smtClean="0"/>
              <a:t>的企業</a:t>
            </a:r>
            <a:r>
              <a:rPr lang="en-US" dirty="0" err="1" smtClean="0"/>
              <a:t>文化</a:t>
            </a:r>
            <a:r>
              <a:rPr lang="en-US" dirty="0"/>
              <a:t>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HK" altLang="en-US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市場佔有率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 smtClean="0"/>
              <a:t>小型企業只能佔據一小部分市場</a:t>
            </a:r>
            <a:r>
              <a:rPr lang="en-US" dirty="0" err="1"/>
              <a:t>，</a:t>
            </a:r>
            <a:r>
              <a:rPr lang="en-US" dirty="0" err="1" smtClean="0"/>
              <a:t>但一些大企業可以</a:t>
            </a:r>
            <a:r>
              <a:rPr lang="zh-TW" altLang="en-US" dirty="0" smtClean="0"/>
              <a:t>有</a:t>
            </a:r>
            <a:r>
              <a:rPr lang="en-US" dirty="0" err="1" smtClean="0"/>
              <a:t>主要的</a:t>
            </a:r>
            <a:r>
              <a:rPr lang="zh-HK" alt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市場佔有率</a:t>
            </a:r>
            <a:r>
              <a:rPr lang="en-US" dirty="0"/>
              <a:t>，</a:t>
            </a:r>
            <a:r>
              <a:rPr lang="en-US" dirty="0" err="1" smtClean="0"/>
              <a:t>例如小型</a:t>
            </a:r>
            <a:r>
              <a:rPr lang="zh-TW" altLang="en-US" dirty="0" smtClean="0"/>
              <a:t>餐廳和</a:t>
            </a:r>
            <a:r>
              <a:rPr lang="en-US" dirty="0" err="1" smtClean="0"/>
              <a:t>快餐連鎖店</a:t>
            </a:r>
            <a:r>
              <a:rPr lang="zh-TW" altLang="en-US" dirty="0" smtClean="0"/>
              <a:t>的分別</a:t>
            </a:r>
            <a:r>
              <a:rPr lang="en-US"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596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382" name="Google Shape;3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p22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 err="1"/>
              <a:t>繼續討論小型和大型企業之間的差異</a:t>
            </a:r>
            <a:r>
              <a:rPr lang="en-US" sz="1100" dirty="0"/>
              <a:t>： </a:t>
            </a:r>
            <a:endParaRPr sz="1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1100" dirty="0"/>
              <a:t>市場組</a:t>
            </a:r>
            <a:r>
              <a:rPr lang="zh-HK" altLang="en-US" sz="1100" dirty="0" smtClean="0"/>
              <a:t>別 </a:t>
            </a:r>
            <a:r>
              <a:rPr lang="zh-HK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 smtClean="0"/>
              <a:t>小型企業佔據市場的一小部分</a:t>
            </a:r>
            <a:r>
              <a:rPr lang="en-US" sz="1100" dirty="0" err="1"/>
              <a:t>，</a:t>
            </a:r>
            <a:r>
              <a:rPr lang="en-US" sz="1100" dirty="0" err="1" smtClean="0"/>
              <a:t>而大型企業可服務於更多或所有</a:t>
            </a:r>
            <a:r>
              <a:rPr lang="zh-HK" altLang="en-US" sz="1100" dirty="0"/>
              <a:t>市場組別</a:t>
            </a:r>
            <a:r>
              <a:rPr lang="en-US" sz="1100" dirty="0"/>
              <a:t>，</a:t>
            </a:r>
            <a:r>
              <a:rPr lang="en-US" sz="1100" dirty="0" err="1" smtClean="0"/>
              <a:t>例如一家銷售年輕女士服裝的小型時裝店</a:t>
            </a:r>
            <a:r>
              <a:rPr lang="zh-TW" altLang="en-US" sz="1100" dirty="0" smtClean="0"/>
              <a:t>和</a:t>
            </a:r>
            <a:r>
              <a:rPr lang="en-US" sz="1100" dirty="0" err="1" smtClean="0"/>
              <a:t>一家銷售男士</a:t>
            </a:r>
            <a:r>
              <a:rPr lang="en-US" sz="1100" dirty="0" err="1"/>
              <a:t>、</a:t>
            </a:r>
            <a:r>
              <a:rPr lang="en-US" sz="1100" dirty="0" err="1" smtClean="0"/>
              <a:t>女士和兒童服裝的流行品牌服裝企業</a:t>
            </a:r>
            <a:r>
              <a:rPr lang="zh-TW" altLang="en-US" sz="1100" dirty="0" smtClean="0"/>
              <a:t>的分別</a:t>
            </a:r>
            <a:r>
              <a:rPr lang="en-US" sz="1100" dirty="0" smtClean="0"/>
              <a:t>。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sz="1100" dirty="0"/>
              <a:t>業務</a:t>
            </a:r>
            <a:r>
              <a:rPr lang="zh-HK" altLang="en-US" sz="1100" dirty="0" smtClean="0"/>
              <a:t>範圍 </a:t>
            </a:r>
            <a:r>
              <a:rPr lang="zh-HK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 smtClean="0"/>
              <a:t>小型企業通常專注於一種或幾種產品</a:t>
            </a:r>
            <a:r>
              <a:rPr lang="en-US" sz="1100" dirty="0" err="1"/>
              <a:t>，</a:t>
            </a:r>
            <a:r>
              <a:rPr lang="en-US" sz="1100" dirty="0" err="1" smtClean="0"/>
              <a:t>而大型企業可能</a:t>
            </a:r>
            <a:r>
              <a:rPr lang="zh-TW" altLang="en-US" sz="1100" dirty="0" smtClean="0"/>
              <a:t>參與</a:t>
            </a:r>
            <a:r>
              <a:rPr lang="en-US" sz="1100" dirty="0" err="1" smtClean="0"/>
              <a:t>不同的</a:t>
            </a:r>
            <a:r>
              <a:rPr lang="zh-HK" altLang="en-US" sz="1100" dirty="0" smtClean="0"/>
              <a:t>業務</a:t>
            </a:r>
            <a:r>
              <a:rPr lang="en-US" sz="1100" dirty="0" smtClean="0"/>
              <a:t>，</a:t>
            </a:r>
            <a:r>
              <a:rPr lang="en-US" sz="1100" dirty="0" err="1" smtClean="0"/>
              <a:t>例如和記黃埔的業務</a:t>
            </a:r>
            <a:r>
              <a:rPr lang="zh-TW" altLang="en-US" sz="1100" dirty="0" smtClean="0"/>
              <a:t>包括</a:t>
            </a:r>
            <a:r>
              <a:rPr lang="en-US" sz="1100" dirty="0" err="1" smtClean="0"/>
              <a:t>電訊</a:t>
            </a:r>
            <a:r>
              <a:rPr lang="en-US" sz="1100" dirty="0" err="1"/>
              <a:t>、石油、港口</a:t>
            </a:r>
            <a:r>
              <a:rPr lang="en-US" sz="1100" dirty="0" err="1" smtClean="0"/>
              <a:t>、地產等</a:t>
            </a:r>
            <a:r>
              <a:rPr lang="en-US" sz="1100" dirty="0"/>
              <a:t>。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100" dirty="0"/>
              <a:t>顧客</a:t>
            </a:r>
            <a:r>
              <a:rPr lang="en-US" sz="1100" dirty="0" err="1" smtClean="0"/>
              <a:t>關係</a:t>
            </a:r>
            <a:r>
              <a:rPr lang="en-US" sz="1100" dirty="0" smtClean="0"/>
              <a:t> </a:t>
            </a:r>
            <a:r>
              <a:rPr lang="zh-HK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 smtClean="0"/>
              <a:t>由於</a:t>
            </a:r>
            <a:r>
              <a:rPr lang="zh-CN" altLang="en-US" sz="1100" dirty="0"/>
              <a:t>顧客</a:t>
            </a:r>
            <a:r>
              <a:rPr lang="en-US" sz="1100" dirty="0" err="1"/>
              <a:t>數量較少，</a:t>
            </a:r>
            <a:r>
              <a:rPr lang="en-US" sz="1100" dirty="0" err="1" smtClean="0"/>
              <a:t>小型企業能夠與</a:t>
            </a:r>
            <a:r>
              <a:rPr lang="zh-TW" altLang="en-US" sz="1100" dirty="0" smtClean="0"/>
              <a:t>顧</a:t>
            </a:r>
            <a:r>
              <a:rPr lang="en-US" sz="1100" dirty="0" err="1" smtClean="0"/>
              <a:t>客建立更</a:t>
            </a:r>
            <a:r>
              <a:rPr lang="zh-HK" altLang="en-US" sz="1100" dirty="0" smtClean="0"/>
              <a:t>緊密</a:t>
            </a:r>
            <a:r>
              <a:rPr lang="en-US" sz="1100" dirty="0" smtClean="0"/>
              <a:t>的</a:t>
            </a:r>
            <a:r>
              <a:rPr lang="zh-TW" altLang="en-US" sz="1100" dirty="0" smtClean="0"/>
              <a:t>關係</a:t>
            </a:r>
            <a:r>
              <a:rPr lang="en-US" sz="1100" dirty="0" smtClean="0"/>
              <a:t>。</a:t>
            </a:r>
            <a:r>
              <a:rPr lang="en-US" sz="1100" dirty="0" err="1"/>
              <a:t>由於更快的決策過程和更較簡單的組織結構，他們能夠更快地對市場變化作出反應</a:t>
            </a:r>
            <a:r>
              <a:rPr lang="en-US" sz="1100" dirty="0" smtClean="0"/>
              <a:t>。</a:t>
            </a:r>
            <a:r>
              <a:rPr lang="zh-TW" altLang="en-US" sz="1100" dirty="0" smtClean="0"/>
              <a:t>大型企業因顧客人數眾多和較複雜的組織架構，與顧客的關係會較為疏遠，有時無法如小型企業那樣能對市場的轉變作出迅速反應。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/>
              <a:t>生產</a:t>
            </a:r>
            <a:r>
              <a:rPr lang="en-US" sz="1100" dirty="0" smtClean="0"/>
              <a:t> </a:t>
            </a:r>
            <a:r>
              <a:rPr lang="zh-HK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 err="1" smtClean="0"/>
              <a:t>小型企業由於銷量小</a:t>
            </a:r>
            <a:r>
              <a:rPr lang="en-US" sz="1100" dirty="0" err="1"/>
              <a:t>，很難實現規模經濟。大型企業更容易實現規模經濟和降低生產成本</a:t>
            </a:r>
            <a:r>
              <a:rPr lang="en-US" sz="1100" dirty="0" smtClean="0"/>
              <a:t>。</a:t>
            </a:r>
            <a:r>
              <a:rPr lang="zh-TW" altLang="en-US" sz="1100" dirty="0" smtClean="0"/>
              <a:t>因此大型企業在定價上較小型企業更具競爭力。與大型企業競爭，小型企業需在其他方面，如產品特性、產品質素、售後服務、創新等有較佳的表現。 </a:t>
            </a: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79387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/>
          </a:p>
        </p:txBody>
      </p:sp>
    </p:spTree>
    <p:extLst>
      <p:ext uri="{BB962C8B-B14F-4D97-AF65-F5344CB8AC3E}">
        <p14:creationId xmlns:p14="http://schemas.microsoft.com/office/powerpoint/2010/main" val="22840052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p23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請學生閱讀投影片</a:t>
            </a:r>
            <a:r>
              <a:rPr lang="en-US" dirty="0"/>
              <a:t> 第23</a:t>
            </a:r>
            <a:r>
              <a:rPr lang="zh-CN" altLang="en-US" dirty="0"/>
              <a:t>至</a:t>
            </a:r>
            <a:r>
              <a:rPr lang="en-US" dirty="0"/>
              <a:t>24頁的個案。然後完成學生工作紙第 </a:t>
            </a:r>
            <a:r>
              <a:rPr lang="en-US" altLang="zh-TW" dirty="0" smtClean="0"/>
              <a:t>7</a:t>
            </a:r>
            <a:r>
              <a:rPr lang="zh-CN" altLang="en-US" dirty="0" smtClean="0"/>
              <a:t>至</a:t>
            </a:r>
            <a:r>
              <a:rPr lang="en-US" dirty="0" smtClean="0"/>
              <a:t>1</a:t>
            </a:r>
            <a:r>
              <a:rPr lang="en-US" altLang="zh-TW" dirty="0" smtClean="0"/>
              <a:t>0</a:t>
            </a:r>
            <a:r>
              <a:rPr lang="en-US" dirty="0" smtClean="0"/>
              <a:t> </a:t>
            </a:r>
            <a:r>
              <a:rPr lang="en-US" dirty="0" err="1"/>
              <a:t>頁内的表格</a:t>
            </a:r>
            <a:r>
              <a:rPr lang="en-US" dirty="0"/>
              <a:t>。</a:t>
            </a:r>
            <a:endParaRPr dirty="0"/>
          </a:p>
        </p:txBody>
      </p:sp>
      <p:sp>
        <p:nvSpPr>
          <p:cNvPr id="393" name="Google Shape;393;p23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152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24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833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Google Shape;413;p25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教師請學生閱讀投影片</a:t>
            </a:r>
            <a:r>
              <a:rPr lang="en-US" dirty="0"/>
              <a:t> 第23</a:t>
            </a:r>
            <a:r>
              <a:rPr lang="zh-CN" altLang="en-US" dirty="0"/>
              <a:t>至</a:t>
            </a:r>
            <a:r>
              <a:rPr lang="en-US" altLang="zh-CN" dirty="0"/>
              <a:t>2</a:t>
            </a:r>
            <a:r>
              <a:rPr lang="en-US" dirty="0"/>
              <a:t>4頁的個案。然後完成學生工作紙第 </a:t>
            </a:r>
            <a:r>
              <a:rPr lang="en-US" altLang="zh-TW" dirty="0" smtClean="0"/>
              <a:t>7</a:t>
            </a:r>
            <a:r>
              <a:rPr lang="zh-CN" altLang="en-US" dirty="0" smtClean="0"/>
              <a:t>至</a:t>
            </a:r>
            <a:r>
              <a:rPr lang="en-US" altLang="zh-TW" dirty="0" smtClean="0"/>
              <a:t>10</a:t>
            </a:r>
            <a:r>
              <a:rPr lang="en-US" dirty="0" smtClean="0"/>
              <a:t> </a:t>
            </a:r>
            <a:r>
              <a:rPr lang="en-US" dirty="0" err="1"/>
              <a:t>頁内的表格</a:t>
            </a:r>
            <a:r>
              <a:rPr lang="en-US" dirty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4" name="Google Shape;414;p25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809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p26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 smtClean="0"/>
              <a:t>教師請學生閱讀投影片 第</a:t>
            </a:r>
            <a:r>
              <a:rPr lang="en-US" altLang="zh-TW" dirty="0" smtClean="0"/>
              <a:t>23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24</a:t>
            </a:r>
            <a:r>
              <a:rPr lang="zh-TW" altLang="en-US" dirty="0" smtClean="0"/>
              <a:t>頁的個案。然後完成學生工作紙第 </a:t>
            </a:r>
            <a:r>
              <a:rPr lang="en-US" altLang="zh-TW" dirty="0" smtClean="0"/>
              <a:t>7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10</a:t>
            </a:r>
            <a:r>
              <a:rPr lang="zh-TW" altLang="en-US" dirty="0" smtClean="0"/>
              <a:t> 頁内的表格。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427;p26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422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8" name="Google Shape;438;p27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 smtClean="0"/>
              <a:t>教師請學生閱讀投影片 第</a:t>
            </a:r>
            <a:r>
              <a:rPr lang="en-US" altLang="zh-TW" dirty="0" smtClean="0"/>
              <a:t>23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24</a:t>
            </a:r>
            <a:r>
              <a:rPr lang="zh-TW" altLang="en-US" dirty="0" smtClean="0"/>
              <a:t>頁的個案。然後完成學生工作紙第 </a:t>
            </a:r>
            <a:r>
              <a:rPr lang="en-US" altLang="zh-TW" dirty="0" smtClean="0"/>
              <a:t>7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10</a:t>
            </a:r>
            <a:r>
              <a:rPr lang="zh-TW" altLang="en-US" dirty="0" smtClean="0"/>
              <a:t> 頁内的表格。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9" name="Google Shape;439;p27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2093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28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 smtClean="0"/>
              <a:t>教師請學生閱讀投影片 第</a:t>
            </a:r>
            <a:r>
              <a:rPr lang="en-US" altLang="zh-TW" dirty="0" smtClean="0"/>
              <a:t>23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24</a:t>
            </a:r>
            <a:r>
              <a:rPr lang="zh-TW" altLang="en-US" dirty="0" smtClean="0"/>
              <a:t>頁的個案。然後完成學生工作紙第 </a:t>
            </a:r>
            <a:r>
              <a:rPr lang="en-US" altLang="zh-TW" dirty="0" smtClean="0"/>
              <a:t>7</a:t>
            </a:r>
            <a:r>
              <a:rPr lang="zh-TW" altLang="en-US" dirty="0" smtClean="0"/>
              <a:t>至</a:t>
            </a:r>
            <a:r>
              <a:rPr lang="en-US" altLang="zh-TW" dirty="0" smtClean="0"/>
              <a:t>10</a:t>
            </a:r>
            <a:r>
              <a:rPr lang="zh-TW" altLang="en-US" dirty="0" smtClean="0"/>
              <a:t> 頁内的表格。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 smtClean="0"/>
              <a:t>第一</a:t>
            </a:r>
            <a:r>
              <a:rPr lang="en-US" dirty="0" smtClean="0"/>
              <a:t>課</a:t>
            </a:r>
            <a:r>
              <a:rPr lang="zh-TW" altLang="en-US" dirty="0" smtClean="0"/>
              <a:t>節</a:t>
            </a:r>
            <a:r>
              <a:rPr lang="en-US" dirty="0" smtClean="0"/>
              <a:t>完</a:t>
            </a:r>
            <a:endParaRPr dirty="0"/>
          </a:p>
        </p:txBody>
      </p:sp>
      <p:sp>
        <p:nvSpPr>
          <p:cNvPr id="452" name="Google Shape;452;p28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12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29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b="1" dirty="0" smtClean="0"/>
              <a:t>第二</a:t>
            </a:r>
            <a:r>
              <a:rPr lang="en-US" b="1" dirty="0" smtClean="0"/>
              <a:t>課</a:t>
            </a:r>
            <a:r>
              <a:rPr lang="zh-TW" altLang="en-US" b="1" dirty="0" smtClean="0"/>
              <a:t>節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跟進功課</a:t>
            </a:r>
            <a:r>
              <a:rPr lang="zh-TW" altLang="en-US" dirty="0" smtClean="0"/>
              <a:t>一，</a:t>
            </a:r>
            <a:r>
              <a:rPr lang="en-US" dirty="0" err="1" smtClean="0"/>
              <a:t>與學生一起核對答案</a:t>
            </a:r>
            <a:r>
              <a:rPr lang="en-US" dirty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資料來源</a:t>
            </a:r>
            <a:r>
              <a:rPr lang="en-US" dirty="0"/>
              <a:t>: </a:t>
            </a:r>
            <a:r>
              <a:rPr lang="en-US" dirty="0" smtClean="0"/>
              <a:t>https://www.edb.gov.hk/tc/curriculum-development/resource-support/learning-teaching-resource-list/covid-19-kla-resource-lists/index.html#te</a:t>
            </a:r>
            <a:endParaRPr dirty="0"/>
          </a:p>
        </p:txBody>
      </p:sp>
      <p:sp>
        <p:nvSpPr>
          <p:cNvPr id="465" name="Google Shape;465;p29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04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/>
              <a:t>答案見下一</a:t>
            </a:r>
            <a:r>
              <a:rPr lang="zh-CN" altLang="en-US" dirty="0"/>
              <a:t>張</a:t>
            </a:r>
            <a:r>
              <a:rPr lang="en-US" dirty="0" smtClean="0"/>
              <a:t>投影片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77357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7" name="Google Shape;477;p30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核對答案</a:t>
            </a:r>
            <a:r>
              <a:rPr lang="en-US" dirty="0"/>
              <a:t>。</a:t>
            </a:r>
            <a:endParaRPr dirty="0"/>
          </a:p>
        </p:txBody>
      </p:sp>
      <p:sp>
        <p:nvSpPr>
          <p:cNvPr id="478" name="Google Shape;478;p30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753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0" name="Google Shape;490;p31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核對答案。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1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8218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p32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核對答案。</a:t>
            </a:r>
            <a:endParaRPr/>
          </a:p>
        </p:txBody>
      </p:sp>
      <p:sp>
        <p:nvSpPr>
          <p:cNvPr id="505" name="Google Shape;505;p32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954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3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517" name="Google Shape;5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8" name="Google Shape;518;p33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 smtClean="0"/>
              <a:t>活動</a:t>
            </a:r>
            <a:r>
              <a:rPr lang="zh-TW" altLang="en-US" b="1" dirty="0" smtClean="0"/>
              <a:t>二</a:t>
            </a:r>
            <a:r>
              <a:rPr lang="en-US" b="1" dirty="0" smtClean="0"/>
              <a:t>：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 smtClean="0"/>
              <a:t>教師介紹</a:t>
            </a:r>
            <a:r>
              <a:rPr lang="zh-HK" altLang="en-US" dirty="0"/>
              <a:t>中小型企業</a:t>
            </a:r>
            <a:r>
              <a:rPr lang="en-US" dirty="0" smtClean="0"/>
              <a:t>對香港經濟的重要性</a:t>
            </a:r>
            <a:r>
              <a:rPr lang="zh-TW" altLang="en-US" dirty="0" smtClean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把學生分成四至五人一組。他們需要就中小型企業對香港經濟的重要性進行討論。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邀請學生發表自己的想法。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教師總結中小型企業對香港經濟的重要性。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有關</a:t>
            </a:r>
            <a:r>
              <a:rPr lang="zh-HK" altLang="en-US" dirty="0"/>
              <a:t>中小型企業</a:t>
            </a:r>
            <a:r>
              <a:rPr lang="en-US" dirty="0" err="1"/>
              <a:t>對香港經濟的重要性的討論，請參閱下一張投影片</a:t>
            </a:r>
            <a:r>
              <a:rPr lang="en-US" dirty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780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4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529" name="Google Shape;5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0" name="Google Shape;530;p34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跟進有關</a:t>
            </a:r>
            <a:r>
              <a:rPr lang="zh-HK" altLang="en-US" dirty="0"/>
              <a:t>中小型企業</a:t>
            </a:r>
            <a:r>
              <a:rPr lang="en-US" dirty="0" err="1"/>
              <a:t>對香港經濟的重要性的討論</a:t>
            </a:r>
            <a:r>
              <a:rPr lang="en-US" dirty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i="1" dirty="0"/>
              <a:t>(</a:t>
            </a:r>
            <a:r>
              <a:rPr lang="en-US" b="1" i="1" dirty="0"/>
              <a:t>備</a:t>
            </a:r>
            <a:r>
              <a:rPr lang="zh-HK" altLang="en-US" b="1" i="1" dirty="0"/>
              <a:t>註</a:t>
            </a:r>
            <a:r>
              <a:rPr lang="en-US" b="1" i="1" dirty="0"/>
              <a:t>:</a:t>
            </a:r>
            <a:endParaRPr dirty="0"/>
          </a:p>
          <a:p>
            <a:pPr marL="466726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促進經濟增長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dirty="0" smtClean="0"/>
              <a:t> </a:t>
            </a:r>
            <a:r>
              <a:rPr lang="en-US" dirty="0" err="1" smtClean="0"/>
              <a:t>在香港和其他國家</a:t>
            </a:r>
            <a:r>
              <a:rPr lang="en-US" dirty="0"/>
              <a:t>，</a:t>
            </a:r>
            <a:r>
              <a:rPr lang="zh-HK" altLang="en-US" dirty="0"/>
              <a:t>中小型企業</a:t>
            </a:r>
            <a:r>
              <a:rPr lang="en-US" dirty="0" smtClean="0"/>
              <a:t>（</a:t>
            </a:r>
            <a:r>
              <a:rPr lang="zh-TW" altLang="en-US" dirty="0" smtClean="0"/>
              <a:t>儘管其定義或存在差異</a:t>
            </a:r>
            <a:r>
              <a:rPr lang="en-US" dirty="0" smtClean="0"/>
              <a:t>）</a:t>
            </a:r>
            <a:r>
              <a:rPr lang="en-US" dirty="0"/>
              <a:t>在經濟中扮演著重要的角色。香港的</a:t>
            </a:r>
            <a:r>
              <a:rPr lang="zh-HK" altLang="en-US" dirty="0"/>
              <a:t>中小型企業</a:t>
            </a:r>
            <a:r>
              <a:rPr lang="zh-CN" altLang="en-US" dirty="0"/>
              <a:t>數目</a:t>
            </a:r>
            <a:r>
              <a:rPr lang="en-US" dirty="0" err="1"/>
              <a:t>佔所有</a:t>
            </a:r>
            <a:r>
              <a:rPr lang="zh-CN" altLang="en-US" dirty="0"/>
              <a:t>企業數目</a:t>
            </a:r>
            <a:r>
              <a:rPr lang="en-US" dirty="0"/>
              <a:t>的 98%。 </a:t>
            </a:r>
            <a:r>
              <a:rPr lang="en-US" altLang="zh-HK" dirty="0"/>
              <a:t>【</a:t>
            </a:r>
            <a:r>
              <a:rPr lang="en-US" dirty="0" err="1"/>
              <a:t>最新數據可瀏覽政府統計處網</a:t>
            </a:r>
            <a:r>
              <a:rPr lang="zh-CN" altLang="en-US" dirty="0"/>
              <a:t>站</a:t>
            </a:r>
            <a:r>
              <a:rPr lang="zh-HK" altLang="en-US" dirty="0"/>
              <a:t>（</a:t>
            </a:r>
            <a:r>
              <a:rPr lang="en-US" dirty="0"/>
              <a:t>http://</a:t>
            </a:r>
            <a:r>
              <a:rPr lang="en-US" dirty="0" err="1"/>
              <a:t>www.censtatd.gov.hk</a:t>
            </a:r>
            <a:r>
              <a:rPr lang="en-US" dirty="0"/>
              <a:t>）</a:t>
            </a:r>
            <a:r>
              <a:rPr lang="en-US" altLang="zh-HK" dirty="0"/>
              <a:t>】</a:t>
            </a:r>
            <a:endParaRPr lang="zh-HK" altLang="en-US" dirty="0"/>
          </a:p>
          <a:p>
            <a:pPr marL="466726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HK" altLang="en-US" dirty="0"/>
              <a:t>創造就業機會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HK" altLang="en-US" dirty="0" smtClean="0"/>
              <a:t>截至 </a:t>
            </a:r>
            <a:r>
              <a:rPr lang="en-US" altLang="zh-HK" dirty="0"/>
              <a:t>2021 </a:t>
            </a:r>
            <a:r>
              <a:rPr lang="zh-HK" altLang="en-US" dirty="0"/>
              <a:t>年 </a:t>
            </a:r>
            <a:r>
              <a:rPr lang="en-US" altLang="zh-HK" dirty="0"/>
              <a:t>3 </a:t>
            </a:r>
            <a:r>
              <a:rPr lang="zh-HK" altLang="en-US" dirty="0"/>
              <a:t>月，香港約有 </a:t>
            </a:r>
            <a:r>
              <a:rPr lang="en-US" altLang="zh-HK" dirty="0"/>
              <a:t>340,000 </a:t>
            </a:r>
            <a:r>
              <a:rPr lang="zh-HK" altLang="en-US" dirty="0"/>
              <a:t>家中小型企業。他們僱用了 </a:t>
            </a:r>
            <a:r>
              <a:rPr lang="en-US" altLang="zh-HK" dirty="0"/>
              <a:t>120 </a:t>
            </a:r>
            <a:r>
              <a:rPr lang="zh-HK" altLang="en-US" dirty="0"/>
              <a:t>萬人，佔私營</a:t>
            </a:r>
            <a:r>
              <a:rPr lang="zh-CN" altLang="en-US" dirty="0"/>
              <a:t>機構</a:t>
            </a:r>
            <a:r>
              <a:rPr lang="zh-HK" altLang="en-US" dirty="0"/>
              <a:t>就業人數的 </a:t>
            </a:r>
            <a:r>
              <a:rPr lang="en-US" altLang="zh-HK" dirty="0"/>
              <a:t>45%</a:t>
            </a:r>
            <a:r>
              <a:rPr lang="zh-HK" altLang="en-US" dirty="0"/>
              <a:t>。</a:t>
            </a:r>
          </a:p>
          <a:p>
            <a:pPr marL="466726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推動企業家精神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dirty="0" smtClean="0"/>
              <a:t> </a:t>
            </a:r>
            <a:r>
              <a:rPr lang="zh-TW" altLang="en-US" dirty="0" smtClean="0"/>
              <a:t>很多</a:t>
            </a:r>
            <a:r>
              <a:rPr lang="en-US" dirty="0" err="1" smtClean="0"/>
              <a:t>企業家以</a:t>
            </a:r>
            <a:r>
              <a:rPr lang="zh-HK" altLang="en-US" dirty="0"/>
              <a:t>中小型企業</a:t>
            </a:r>
            <a:r>
              <a:rPr lang="en-US" dirty="0" err="1"/>
              <a:t>的形式開展業務</a:t>
            </a:r>
            <a:r>
              <a:rPr lang="en-US" dirty="0"/>
              <a:t>。</a:t>
            </a:r>
            <a:endParaRPr dirty="0"/>
          </a:p>
          <a:p>
            <a:pPr marL="466726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鼓勵創新</a:t>
            </a:r>
            <a:r>
              <a:rPr lang="en-US" dirty="0" smtClean="0"/>
              <a:t>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dirty="0" smtClean="0"/>
              <a:t> </a:t>
            </a:r>
            <a:r>
              <a:rPr lang="zh-HK" altLang="en-US" dirty="0" smtClean="0"/>
              <a:t>中小型</a:t>
            </a:r>
            <a:r>
              <a:rPr lang="zh-HK" altLang="en-US" dirty="0"/>
              <a:t>企業</a:t>
            </a:r>
            <a:r>
              <a:rPr lang="en-US" dirty="0" err="1"/>
              <a:t>向客戶推出新產品和服務並鼓勵創新。根據歐洲知識產權局</a:t>
            </a:r>
            <a:r>
              <a:rPr lang="en-US" dirty="0"/>
              <a:t> (EUIPO) 的數據，</a:t>
            </a:r>
            <a:r>
              <a:rPr lang="zh-HK" altLang="en-US" dirty="0"/>
              <a:t>中小型企業</a:t>
            </a:r>
            <a:r>
              <a:rPr lang="en-US" dirty="0" err="1"/>
              <a:t>佔歐盟</a:t>
            </a:r>
            <a:r>
              <a:rPr lang="en-US" dirty="0"/>
              <a:t> (EU) </a:t>
            </a:r>
            <a:r>
              <a:rPr lang="en-US" dirty="0" err="1"/>
              <a:t>所有公司的</a:t>
            </a:r>
            <a:r>
              <a:rPr lang="en-US" dirty="0"/>
              <a:t> 99%。 </a:t>
            </a:r>
            <a:endParaRPr lang="en-US" dirty="0" smtClean="0"/>
          </a:p>
          <a:p>
            <a:pPr marL="466726" lvl="1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/>
              <a:t>支援</a:t>
            </a:r>
            <a:r>
              <a:rPr lang="en-US" dirty="0" err="1" smtClean="0"/>
              <a:t>大型</a:t>
            </a:r>
            <a:r>
              <a:rPr lang="zh-HK" altLang="en-US" dirty="0" smtClean="0"/>
              <a:t>企業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dirty="0" smtClean="0"/>
              <a:t> </a:t>
            </a:r>
            <a:r>
              <a:rPr lang="zh-TW" altLang="en-US" dirty="0" smtClean="0"/>
              <a:t>很</a:t>
            </a:r>
            <a:r>
              <a:rPr lang="en-US" dirty="0" err="1" smtClean="0"/>
              <a:t>多大型</a:t>
            </a:r>
            <a:r>
              <a:rPr lang="zh-HK" altLang="en-US" dirty="0" smtClean="0"/>
              <a:t>企業</a:t>
            </a:r>
            <a:r>
              <a:rPr lang="en-US" dirty="0" err="1" smtClean="0"/>
              <a:t>都會外判部分工作給</a:t>
            </a:r>
            <a:r>
              <a:rPr lang="zh-HK" altLang="en-US" dirty="0"/>
              <a:t>中小型企業</a:t>
            </a:r>
            <a:r>
              <a:rPr lang="en-US" dirty="0" smtClean="0"/>
              <a:t>。）</a:t>
            </a:r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i="1" dirty="0"/>
              <a:t>(</a:t>
            </a:r>
            <a:r>
              <a:rPr lang="en-US" i="1" dirty="0" err="1"/>
              <a:t>資料來源</a:t>
            </a:r>
            <a:r>
              <a:rPr lang="en-US" i="1" dirty="0"/>
              <a:t>： https://intellectual-property-</a:t>
            </a:r>
            <a:r>
              <a:rPr lang="en-US" i="1" dirty="0" err="1"/>
              <a:t>helpdesk.ec.europa.eu</a:t>
            </a:r>
            <a:r>
              <a:rPr lang="en-US" i="1" dirty="0"/>
              <a:t>/news-events/news/smes-and-intellectual-property-winning-combination-2021-04-26_en)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1620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5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543" name="Google Shape;54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4" name="Google Shape;544;p35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解釋企業家精神對業務發展的重要性</a:t>
            </a:r>
            <a:r>
              <a:rPr lang="en-US" dirty="0"/>
              <a:t>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i="1" dirty="0"/>
              <a:t>(</a:t>
            </a:r>
            <a:r>
              <a:rPr lang="en-US" b="1" i="1" dirty="0"/>
              <a:t>備</a:t>
            </a:r>
            <a:r>
              <a:rPr lang="zh-HK" altLang="en-US" b="1" i="1" dirty="0"/>
              <a:t>註</a:t>
            </a:r>
            <a:r>
              <a:rPr lang="en-US" b="1" i="1" dirty="0"/>
              <a:t>：</a:t>
            </a:r>
            <a:endParaRPr dirty="0"/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鼓勵創新</a:t>
            </a:r>
            <a:r>
              <a:rPr lang="en-US" i="1" dirty="0"/>
              <a:t>- </a:t>
            </a:r>
            <a:r>
              <a:rPr lang="en-US" i="1" dirty="0" err="1"/>
              <a:t>企業家向客戶介紹新產品和服務並鼓勵創新</a:t>
            </a:r>
            <a:r>
              <a:rPr lang="en-US" i="1" dirty="0"/>
              <a:t>。</a:t>
            </a:r>
            <a:endParaRPr dirty="0"/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為市場引入競爭</a:t>
            </a:r>
            <a:r>
              <a:rPr lang="en-US" i="1" dirty="0" err="1"/>
              <a:t>-企業家帶來競爭，這通常會帶來更好的商品和服務以及更低的價格</a:t>
            </a:r>
            <a:r>
              <a:rPr lang="en-US" i="1" dirty="0"/>
              <a:t>。</a:t>
            </a:r>
            <a:endParaRPr dirty="0"/>
          </a:p>
          <a:p>
            <a:pPr marL="360362" lvl="1" indent="-179386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促進經濟增長</a:t>
            </a:r>
            <a:r>
              <a:rPr lang="en-US" sz="800" dirty="0"/>
              <a:t> </a:t>
            </a:r>
            <a:r>
              <a:rPr lang="en-US" i="1" dirty="0"/>
              <a:t>- </a:t>
            </a:r>
            <a:r>
              <a:rPr lang="en-US" i="1" dirty="0" err="1"/>
              <a:t>企業家創業、創造財富</a:t>
            </a:r>
            <a:r>
              <a:rPr lang="en-US" dirty="0"/>
              <a:t>。)</a:t>
            </a:r>
            <a:r>
              <a:rPr lang="en-US" i="1" dirty="0"/>
              <a:t>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6683091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555" name="Google Shape;5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Google Shape;556;p36:notes"/>
          <p:cNvSpPr txBox="1">
            <a:spLocks noGrp="1"/>
          </p:cNvSpPr>
          <p:nvPr>
            <p:ph type="body" idx="1"/>
          </p:nvPr>
        </p:nvSpPr>
        <p:spPr>
          <a:xfrm>
            <a:off x="1244600" y="3122612"/>
            <a:ext cx="7637462" cy="356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 err="1" smtClean="0"/>
              <a:t>活動</a:t>
            </a:r>
            <a:r>
              <a:rPr lang="zh-TW" altLang="en-US" sz="1100" dirty="0" smtClean="0"/>
              <a:t>三</a:t>
            </a:r>
            <a:r>
              <a:rPr lang="en-US" sz="1100" dirty="0" smtClean="0"/>
              <a:t>：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sz="1100" dirty="0" smtClean="0"/>
              <a:t>把學生分成四或五人一組，就岩貓遊戲有限公司進行個案研究</a:t>
            </a:r>
            <a:r>
              <a:rPr lang="en-US" altLang="zh-TW" sz="1100" dirty="0" smtClean="0"/>
              <a:t>(</a:t>
            </a:r>
            <a:r>
              <a:rPr lang="zh-TW" altLang="en-US" sz="1100" dirty="0" smtClean="0"/>
              <a:t>工作紙</a:t>
            </a:r>
            <a:r>
              <a:rPr lang="en-US" altLang="zh-TW" sz="1100" dirty="0" smtClean="0"/>
              <a:t>12-14</a:t>
            </a:r>
            <a:r>
              <a:rPr lang="zh-TW" altLang="en-US" sz="1100" dirty="0" smtClean="0"/>
              <a:t>頁</a:t>
            </a:r>
            <a:r>
              <a:rPr lang="en-US" altLang="zh-TW" sz="1100" dirty="0" smtClean="0"/>
              <a:t>)</a:t>
            </a:r>
            <a:r>
              <a:rPr lang="zh-TW" altLang="en-US" sz="1100" dirty="0" smtClean="0"/>
              <a:t>。辨別中小型企業遇到的困難、企業家精神的重要性，以及拓展業務時應考慮的因素。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sz="1100" dirty="0" smtClean="0"/>
              <a:t>邀請學生向全班發表自己的想法。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dirty="0" err="1" smtClean="0"/>
              <a:t>建議答案</a:t>
            </a:r>
            <a:r>
              <a:rPr lang="en-US" sz="1100" dirty="0"/>
              <a:t>： </a:t>
            </a:r>
            <a:endParaRPr sz="11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sz="1100" dirty="0" smtClean="0"/>
              <a:t>岩貓所面臨的問題和困難：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 smtClean="0"/>
              <a:t>• </a:t>
            </a:r>
            <a:r>
              <a:rPr lang="zh-TW" altLang="en-US" sz="1100" dirty="0" smtClean="0"/>
              <a:t>資金有限 </a:t>
            </a:r>
            <a:r>
              <a:rPr lang="zh-HK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─</a:t>
            </a:r>
            <a:r>
              <a:rPr lang="en-US" altLang="zh-HK" sz="18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altLang="en-US" sz="1100" dirty="0" smtClean="0"/>
              <a:t>岩貓的資金有限，借貸對它們而言較困難或需要更高成本。它可能沒有足夠資源吸引或挽留優秀員工、為僱員提供充足的培訓和發展、升級、創新遊戲或開發新遊戲。因此，這可能影響岩貓的業務增長或擴展。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 smtClean="0"/>
              <a:t>• </a:t>
            </a:r>
            <a:r>
              <a:rPr lang="zh-TW" altLang="en-US" sz="1100" dirty="0" smtClean="0"/>
              <a:t>缺乏專業知識 </a:t>
            </a:r>
            <a:r>
              <a:rPr lang="en-US" altLang="zh-TW" sz="1100" dirty="0" smtClean="0"/>
              <a:t>– </a:t>
            </a:r>
            <a:r>
              <a:rPr lang="zh-TW" altLang="en-US" sz="1100" dirty="0" smtClean="0"/>
              <a:t>謝馬士先生需要負責不同的管理職能，而他可能欠缺所需的技能或專業知識。岩貓也可能缺乏推廣及推銷產品的經驗、專業知識和資源。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 smtClean="0"/>
              <a:t>• </a:t>
            </a:r>
            <a:r>
              <a:rPr lang="zh-TW" altLang="en-US" sz="1100" dirty="0" smtClean="0"/>
              <a:t>激烈競爭 </a:t>
            </a:r>
            <a:r>
              <a:rPr lang="en-US" altLang="zh-TW" sz="1100" dirty="0" smtClean="0"/>
              <a:t>– </a:t>
            </a:r>
            <a:r>
              <a:rPr lang="zh-TW" altLang="en-US" sz="1100" dirty="0" smtClean="0"/>
              <a:t>公司正面臨來自大型企業的競爭。岩貓沒有強大的市場定位。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zh-TW" altLang="en-US"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sz="1100" dirty="0" smtClean="0"/>
              <a:t>企業家精神在商業發展的重要性：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 smtClean="0"/>
              <a:t>• </a:t>
            </a:r>
            <a:r>
              <a:rPr lang="zh-TW" altLang="en-US" sz="1100" dirty="0" smtClean="0"/>
              <a:t>鼓勵創新 </a:t>
            </a:r>
            <a:r>
              <a:rPr lang="en-US" altLang="zh-TW" sz="1100" dirty="0" smtClean="0"/>
              <a:t>– </a:t>
            </a:r>
            <a:r>
              <a:rPr lang="zh-TW" altLang="en-US" sz="1100" dirty="0" smtClean="0"/>
              <a:t>企業家向顧客介紹新產品和服務並鼓勵創新。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 smtClean="0"/>
              <a:t>• </a:t>
            </a:r>
            <a:r>
              <a:rPr lang="zh-TW" altLang="en-US" sz="1100" dirty="0" smtClean="0"/>
              <a:t>推動經濟增長 </a:t>
            </a:r>
            <a:r>
              <a:rPr lang="en-US" altLang="zh-TW" sz="1100" dirty="0" smtClean="0"/>
              <a:t>– </a:t>
            </a:r>
            <a:r>
              <a:rPr lang="zh-TW" altLang="en-US" sz="1100" dirty="0" smtClean="0"/>
              <a:t>企業家幫助促進香港初創企業的發展，以此帶來更多的就業機會和生產力，同時提高經濟增長。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zh-TW" altLang="en-US" sz="11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 altLang="en-US" sz="1100" dirty="0" smtClean="0"/>
              <a:t>影響商業決策的因素：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 smtClean="0"/>
              <a:t>• </a:t>
            </a:r>
            <a:r>
              <a:rPr lang="zh-TW" altLang="en-US" sz="1100" dirty="0" smtClean="0"/>
              <a:t>文化因素 </a:t>
            </a:r>
            <a:r>
              <a:rPr lang="en-US" altLang="zh-TW" sz="1100" dirty="0" smtClean="0"/>
              <a:t>– </a:t>
            </a:r>
            <a:r>
              <a:rPr lang="zh-TW" altLang="en-US" sz="1100" dirty="0" smtClean="0"/>
              <a:t>岩貓需要得知歐洲顧客的口味、偏好、信念和價值觀。他們需要知道歐洲顧客最喜歡的遊戲類型，以及那些市場策略最為有效。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sz="1100" dirty="0" smtClean="0"/>
              <a:t>• </a:t>
            </a:r>
            <a:r>
              <a:rPr lang="zh-TW" altLang="en-US" sz="1100" dirty="0" smtClean="0"/>
              <a:t>經濟因素 </a:t>
            </a:r>
            <a:r>
              <a:rPr lang="en-US" altLang="zh-TW" sz="1100" dirty="0" smtClean="0"/>
              <a:t>– </a:t>
            </a:r>
            <a:r>
              <a:rPr lang="zh-TW" altLang="en-US" sz="1100" dirty="0" smtClean="0"/>
              <a:t>岩貓需要得知歐洲的價格水平，並為自家產品定價。該價格應在歐洲顧客的負擔範圍內，同時也能為岩貓帶來利潤。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865148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37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sp>
        <p:nvSpPr>
          <p:cNvPr id="566" name="Google Shape;56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7" name="Google Shape;567;p37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dirty="0" smtClean="0"/>
              <a:t>重溫學習</a:t>
            </a:r>
            <a:r>
              <a:rPr lang="en-US" dirty="0" err="1" smtClean="0"/>
              <a:t>重點，</a:t>
            </a:r>
            <a:r>
              <a:rPr lang="en-US" dirty="0" err="1"/>
              <a:t>並激發學生思考創業的利弊</a:t>
            </a:r>
            <a:r>
              <a:rPr lang="en-US" dirty="0"/>
              <a:t>。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altLang="en-US" b="1" dirty="0" smtClean="0"/>
              <a:t>第二</a:t>
            </a:r>
            <a:r>
              <a:rPr lang="en-US" b="1" dirty="0" smtClean="0"/>
              <a:t>課</a:t>
            </a:r>
            <a:r>
              <a:rPr lang="zh-TW" altLang="en-US" b="1" dirty="0" smtClean="0"/>
              <a:t>節完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623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94" name="Google Shape;1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Google Shape;195;p4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製造業的定義是將物料或部件轉換為新產品的物理或化學過程。這個工作可以是利用電力驅動的機器或人力完成。這些產品可以是在工廠或工人家裡製造，它也可以是以批發或零售形式出現。製造也包括為產品組裝零部件和回收廢料。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US" dirty="0" err="1">
                <a:solidFill>
                  <a:srgbClr val="FF0000"/>
                </a:solidFill>
              </a:rPr>
              <a:t>詳見聯合國統計署</a:t>
            </a:r>
            <a:r>
              <a:rPr lang="en-US" dirty="0">
                <a:solidFill>
                  <a:srgbClr val="FF0000"/>
                </a:solidFill>
              </a:rPr>
              <a:t>。《</a:t>
            </a:r>
            <a:r>
              <a:rPr lang="en-US" dirty="0" err="1">
                <a:solidFill>
                  <a:srgbClr val="FF0000"/>
                </a:solidFill>
              </a:rPr>
              <a:t>所有經濟活動的國際工業分類標準（ISIC</a:t>
            </a:r>
            <a:r>
              <a:rPr lang="en-US" dirty="0">
                <a:solidFill>
                  <a:srgbClr val="FF0000"/>
                </a:solidFill>
              </a:rPr>
              <a:t>）》第85頁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US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https://unstats.un.org/unsd/publication/seriesm/seriesm_4rev4e.pdf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95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204" name="Google Shape;2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p5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/>
              <a:t>答案見下一</a:t>
            </a:r>
            <a:r>
              <a:rPr lang="zh-CN" altLang="en-US" dirty="0"/>
              <a:t>張</a:t>
            </a:r>
            <a:r>
              <a:rPr lang="en-US" dirty="0" smtClean="0"/>
              <a:t>投影片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33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6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 smtClean="0"/>
              <a:t>非製造業公司是指不從事製造業務的公司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34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7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/>
              <a:t>答案見</a:t>
            </a:r>
            <a:r>
              <a:rPr lang="zh-CN" altLang="en-US" dirty="0"/>
              <a:t>下</a:t>
            </a:r>
            <a:r>
              <a:rPr lang="en-US" dirty="0"/>
              <a:t>一</a:t>
            </a:r>
            <a:r>
              <a:rPr lang="zh-CN" altLang="en-US" dirty="0"/>
              <a:t>張</a:t>
            </a:r>
            <a:r>
              <a:rPr lang="en-US" dirty="0" smtClean="0"/>
              <a:t>投影片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453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/>
              <a:t>最新數字見於統計署網站</a:t>
            </a:r>
            <a:r>
              <a:rPr lang="en-US" dirty="0"/>
              <a:t>(http://www.censtatd.gov.hk</a:t>
            </a:r>
            <a:r>
              <a:rPr lang="en-US" dirty="0" smtClean="0"/>
              <a:t>)</a:t>
            </a:r>
            <a:r>
              <a:rPr lang="zh-TW" altLang="en-US" dirty="0" smtClean="0"/>
              <a:t> 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99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 txBox="1"/>
          <p:nvPr/>
        </p:nvSpPr>
        <p:spPr>
          <a:xfrm>
            <a:off x="5588000" y="6397625"/>
            <a:ext cx="4276725" cy="33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246" name="Google Shape;2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6413"/>
            <a:ext cx="3365500" cy="2524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1244600" y="3198812"/>
            <a:ext cx="7245350" cy="303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lang="en-US" dirty="0" err="1"/>
              <a:t>答案見</a:t>
            </a:r>
            <a:r>
              <a:rPr lang="zh-CN" altLang="en-US" dirty="0"/>
              <a:t>下</a:t>
            </a:r>
            <a:r>
              <a:rPr lang="en-US" dirty="0"/>
              <a:t>一</a:t>
            </a:r>
            <a:r>
              <a:rPr lang="zh-CN" altLang="en-US" dirty="0"/>
              <a:t>張</a:t>
            </a:r>
            <a:r>
              <a:rPr lang="en-US" dirty="0" smtClean="0"/>
              <a:t>投影片</a:t>
            </a:r>
            <a:r>
              <a:rPr lang="zh-TW" altLang="en-US" dirty="0" smtClean="0"/>
              <a:t>。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34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ctrTitle"/>
          </p:nvPr>
        </p:nvSpPr>
        <p:spPr>
          <a:xfrm>
            <a:off x="315913" y="466725"/>
            <a:ext cx="6781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7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680"/>
              </a:spcBef>
              <a:spcAft>
                <a:spcPts val="0"/>
              </a:spcAft>
              <a:buSzPts val="2380"/>
              <a:buFont typeface="Noto Sans Symbols"/>
              <a:buNone/>
              <a:defRPr sz="3400"/>
            </a:lvl1pPr>
            <a:lvl2pPr lvl="1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9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9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49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4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4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9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9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0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0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50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0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1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1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51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1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3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3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3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4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5"/>
          <p:cNvSpPr txBox="1">
            <a:spLocks noGrp="1"/>
          </p:cNvSpPr>
          <p:nvPr>
            <p:ph type="title"/>
          </p:nvPr>
        </p:nvSpPr>
        <p:spPr>
          <a:xfrm rot="5400000">
            <a:off x="4653757" y="2097882"/>
            <a:ext cx="6008687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5"/>
          <p:cNvSpPr txBox="1">
            <a:spLocks noGrp="1"/>
          </p:cNvSpPr>
          <p:nvPr>
            <p:ph type="body" idx="1"/>
          </p:nvPr>
        </p:nvSpPr>
        <p:spPr>
          <a:xfrm rot="5400000">
            <a:off x="462756" y="116681"/>
            <a:ext cx="6008687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6"/>
          <p:cNvSpPr txBox="1">
            <a:spLocks noGrp="1"/>
          </p:cNvSpPr>
          <p:nvPr>
            <p:ph type="body" idx="1"/>
          </p:nvPr>
        </p:nvSpPr>
        <p:spPr>
          <a:xfrm rot="5400000">
            <a:off x="2366169" y="-189707"/>
            <a:ext cx="44116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6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7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7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7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47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7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●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23850" algn="l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4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48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8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altLang="en-US" dirty="0"/>
              <a:t>課題</a:t>
            </a:r>
            <a:r>
              <a:rPr lang="en-US" dirty="0"/>
              <a:t>c04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
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8"/>
          <p:cNvCxnSpPr/>
          <p:nvPr/>
        </p:nvCxnSpPr>
        <p:spPr>
          <a:xfrm>
            <a:off x="7315200" y="1066800"/>
            <a:ext cx="0" cy="4495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grpSp>
        <p:nvGrpSpPr>
          <p:cNvPr id="11" name="Google Shape;11;p38"/>
          <p:cNvGrpSpPr/>
          <p:nvPr/>
        </p:nvGrpSpPr>
        <p:grpSpPr>
          <a:xfrm>
            <a:off x="7493000" y="2992437"/>
            <a:ext cx="1338262" cy="2189162"/>
            <a:chOff x="4704" y="1885"/>
            <a:chExt cx="843" cy="1379"/>
          </a:xfrm>
        </p:grpSpPr>
        <p:sp>
          <p:nvSpPr>
            <p:cNvPr id="12" name="Google Shape;12;p38"/>
            <p:cNvSpPr/>
            <p:nvPr/>
          </p:nvSpPr>
          <p:spPr>
            <a:xfrm>
              <a:off x="4704" y="1885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8"/>
            <p:cNvSpPr/>
            <p:nvPr/>
          </p:nvSpPr>
          <p:spPr>
            <a:xfrm>
              <a:off x="4883" y="1885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8"/>
            <p:cNvSpPr/>
            <p:nvPr/>
          </p:nvSpPr>
          <p:spPr>
            <a:xfrm>
              <a:off x="5062" y="1885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38"/>
            <p:cNvSpPr/>
            <p:nvPr/>
          </p:nvSpPr>
          <p:spPr>
            <a:xfrm>
              <a:off x="4704" y="2064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8"/>
            <p:cNvSpPr/>
            <p:nvPr/>
          </p:nvSpPr>
          <p:spPr>
            <a:xfrm>
              <a:off x="4883" y="2064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8"/>
            <p:cNvSpPr/>
            <p:nvPr/>
          </p:nvSpPr>
          <p:spPr>
            <a:xfrm>
              <a:off x="5062" y="2064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8"/>
            <p:cNvSpPr/>
            <p:nvPr/>
          </p:nvSpPr>
          <p:spPr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8"/>
            <p:cNvSpPr/>
            <p:nvPr/>
          </p:nvSpPr>
          <p:spPr>
            <a:xfrm>
              <a:off x="4704" y="2243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8"/>
            <p:cNvSpPr/>
            <p:nvPr/>
          </p:nvSpPr>
          <p:spPr>
            <a:xfrm>
              <a:off x="4883" y="2243"/>
              <a:ext cx="127" cy="12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8"/>
            <p:cNvSpPr/>
            <p:nvPr/>
          </p:nvSpPr>
          <p:spPr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8"/>
            <p:cNvSpPr/>
            <p:nvPr/>
          </p:nvSpPr>
          <p:spPr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8"/>
            <p:cNvSpPr/>
            <p:nvPr/>
          </p:nvSpPr>
          <p:spPr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8"/>
            <p:cNvSpPr/>
            <p:nvPr/>
          </p:nvSpPr>
          <p:spPr>
            <a:xfrm>
              <a:off x="4704" y="2421"/>
              <a:ext cx="127" cy="128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8"/>
            <p:cNvSpPr/>
            <p:nvPr/>
          </p:nvSpPr>
          <p:spPr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8"/>
            <p:cNvSpPr/>
            <p:nvPr/>
          </p:nvSpPr>
          <p:spPr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8"/>
            <p:cNvSpPr/>
            <p:nvPr/>
          </p:nvSpPr>
          <p:spPr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8"/>
            <p:cNvSpPr/>
            <p:nvPr/>
          </p:nvSpPr>
          <p:spPr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8"/>
            <p:cNvSpPr/>
            <p:nvPr/>
          </p:nvSpPr>
          <p:spPr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8"/>
            <p:cNvSpPr/>
            <p:nvPr/>
          </p:nvSpPr>
          <p:spPr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38"/>
            <p:cNvSpPr/>
            <p:nvPr/>
          </p:nvSpPr>
          <p:spPr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8"/>
            <p:cNvSpPr/>
            <p:nvPr/>
          </p:nvSpPr>
          <p:spPr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8"/>
            <p:cNvSpPr/>
            <p:nvPr/>
          </p:nvSpPr>
          <p:spPr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38"/>
            <p:cNvSpPr/>
            <p:nvPr/>
          </p:nvSpPr>
          <p:spPr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38"/>
            <p:cNvSpPr/>
            <p:nvPr/>
          </p:nvSpPr>
          <p:spPr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8"/>
            <p:cNvSpPr/>
            <p:nvPr/>
          </p:nvSpPr>
          <p:spPr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8"/>
            <p:cNvSpPr/>
            <p:nvPr/>
          </p:nvSpPr>
          <p:spPr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8"/>
            <p:cNvSpPr/>
            <p:nvPr/>
          </p:nvSpPr>
          <p:spPr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8"/>
            <p:cNvSpPr/>
            <p:nvPr/>
          </p:nvSpPr>
          <p:spPr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8"/>
            <p:cNvSpPr/>
            <p:nvPr/>
          </p:nvSpPr>
          <p:spPr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8"/>
            <p:cNvSpPr/>
            <p:nvPr/>
          </p:nvSpPr>
          <p:spPr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8"/>
            <p:cNvSpPr/>
            <p:nvPr/>
          </p:nvSpPr>
          <p:spPr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" name="Google Shape;43;p38"/>
          <p:cNvCxnSpPr/>
          <p:nvPr/>
        </p:nvCxnSpPr>
        <p:spPr>
          <a:xfrm>
            <a:off x="304800" y="2819400"/>
            <a:ext cx="8229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4" name="Google Shape;44;p3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416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40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4169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dt" idx="10"/>
          </p:nvPr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sldNum" idx="12"/>
          </p:nvPr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課題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C04</a:t>
            </a:r>
            <a:endParaRPr sz="1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中小型企業Management</a:t>
            </a:r>
            <a:endParaRPr sz="1400" dirty="0">
              <a:solidFill>
                <a:srgbClr val="000000"/>
              </a:solidFill>
            </a:endParaRPr>
          </a:p>
        </p:txBody>
      </p:sp>
      <p:grpSp>
        <p:nvGrpSpPr>
          <p:cNvPr id="62" name="Google Shape;62;p40"/>
          <p:cNvGrpSpPr/>
          <p:nvPr/>
        </p:nvGrpSpPr>
        <p:grpSpPr>
          <a:xfrm>
            <a:off x="8153400" y="152400"/>
            <a:ext cx="792162" cy="1295400"/>
            <a:chOff x="5136" y="960"/>
            <a:chExt cx="528" cy="864"/>
          </a:xfrm>
        </p:grpSpPr>
        <p:sp>
          <p:nvSpPr>
            <p:cNvPr id="63" name="Google Shape;63;p40"/>
            <p:cNvSpPr/>
            <p:nvPr/>
          </p:nvSpPr>
          <p:spPr>
            <a:xfrm>
              <a:off x="5136" y="960"/>
              <a:ext cx="80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40"/>
            <p:cNvSpPr/>
            <p:nvPr/>
          </p:nvSpPr>
          <p:spPr>
            <a:xfrm>
              <a:off x="5248" y="960"/>
              <a:ext cx="79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40"/>
            <p:cNvSpPr/>
            <p:nvPr/>
          </p:nvSpPr>
          <p:spPr>
            <a:xfrm>
              <a:off x="5360" y="960"/>
              <a:ext cx="76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40"/>
            <p:cNvSpPr/>
            <p:nvPr/>
          </p:nvSpPr>
          <p:spPr>
            <a:xfrm>
              <a:off x="5136" y="1072"/>
              <a:ext cx="80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40"/>
            <p:cNvSpPr/>
            <p:nvPr/>
          </p:nvSpPr>
          <p:spPr>
            <a:xfrm>
              <a:off x="5248" y="1072"/>
              <a:ext cx="79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40"/>
            <p:cNvSpPr/>
            <p:nvPr/>
          </p:nvSpPr>
          <p:spPr>
            <a:xfrm>
              <a:off x="5360" y="1072"/>
              <a:ext cx="76" cy="77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0"/>
            <p:cNvSpPr/>
            <p:nvPr/>
          </p:nvSpPr>
          <p:spPr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0"/>
            <p:cNvSpPr/>
            <p:nvPr/>
          </p:nvSpPr>
          <p:spPr>
            <a:xfrm>
              <a:off x="5136" y="1184"/>
              <a:ext cx="80" cy="7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0"/>
            <p:cNvSpPr/>
            <p:nvPr/>
          </p:nvSpPr>
          <p:spPr>
            <a:xfrm>
              <a:off x="5248" y="1184"/>
              <a:ext cx="79" cy="73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40"/>
            <p:cNvSpPr/>
            <p:nvPr/>
          </p:nvSpPr>
          <p:spPr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0"/>
            <p:cNvSpPr/>
            <p:nvPr/>
          </p:nvSpPr>
          <p:spPr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0"/>
            <p:cNvSpPr/>
            <p:nvPr/>
          </p:nvSpPr>
          <p:spPr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0"/>
            <p:cNvSpPr/>
            <p:nvPr/>
          </p:nvSpPr>
          <p:spPr>
            <a:xfrm>
              <a:off x="5136" y="1296"/>
              <a:ext cx="80" cy="8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0"/>
            <p:cNvSpPr/>
            <p:nvPr/>
          </p:nvSpPr>
          <p:spPr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0"/>
            <p:cNvSpPr/>
            <p:nvPr/>
          </p:nvSpPr>
          <p:spPr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0"/>
            <p:cNvSpPr/>
            <p:nvPr/>
          </p:nvSpPr>
          <p:spPr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0"/>
            <p:cNvSpPr/>
            <p:nvPr/>
          </p:nvSpPr>
          <p:spPr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40"/>
            <p:cNvSpPr/>
            <p:nvPr/>
          </p:nvSpPr>
          <p:spPr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40"/>
            <p:cNvSpPr/>
            <p:nvPr/>
          </p:nvSpPr>
          <p:spPr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0"/>
            <p:cNvSpPr/>
            <p:nvPr/>
          </p:nvSpPr>
          <p:spPr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0"/>
            <p:cNvSpPr/>
            <p:nvPr/>
          </p:nvSpPr>
          <p:spPr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0"/>
            <p:cNvSpPr/>
            <p:nvPr/>
          </p:nvSpPr>
          <p:spPr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0"/>
            <p:cNvSpPr/>
            <p:nvPr/>
          </p:nvSpPr>
          <p:spPr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0"/>
            <p:cNvSpPr/>
            <p:nvPr/>
          </p:nvSpPr>
          <p:spPr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0"/>
            <p:cNvSpPr/>
            <p:nvPr/>
          </p:nvSpPr>
          <p:spPr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0"/>
            <p:cNvSpPr/>
            <p:nvPr/>
          </p:nvSpPr>
          <p:spPr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0"/>
            <p:cNvSpPr/>
            <p:nvPr/>
          </p:nvSpPr>
          <p:spPr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0"/>
            <p:cNvSpPr/>
            <p:nvPr/>
          </p:nvSpPr>
          <p:spPr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0"/>
            <p:cNvSpPr/>
            <p:nvPr/>
          </p:nvSpPr>
          <p:spPr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0"/>
            <p:cNvSpPr/>
            <p:nvPr/>
          </p:nvSpPr>
          <p:spPr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40"/>
            <p:cNvSpPr/>
            <p:nvPr/>
          </p:nvSpPr>
          <p:spPr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ss.tid.gov.hk/tc_chi/aboutus/sme/service_detail_686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tatd.gov.hk/press_release/pressReleaseDetail.jsp?charsetID=2&amp;pressRID=463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 txBox="1">
            <a:spLocks noGrp="1"/>
          </p:cNvSpPr>
          <p:nvPr>
            <p:ph type="ctrTitle"/>
          </p:nvPr>
        </p:nvSpPr>
        <p:spPr>
          <a:xfrm>
            <a:off x="315912" y="466725"/>
            <a:ext cx="67818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</a:pPr>
            <a:r>
              <a:rPr lang="en-US" sz="43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r>
              <a:rPr lang="en-US" sz="3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3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基礎管理</a:t>
            </a:r>
            <a:endParaRPr/>
          </a:p>
        </p:txBody>
      </p:sp>
      <p:sp>
        <p:nvSpPr>
          <p:cNvPr id="169" name="Google Shape;169;p1"/>
          <p:cNvSpPr txBox="1">
            <a:spLocks noGrp="1"/>
          </p:cNvSpPr>
          <p:nvPr>
            <p:ph type="subTitle" idx="1"/>
          </p:nvPr>
        </p:nvSpPr>
        <p:spPr>
          <a:xfrm>
            <a:off x="71437" y="2976562"/>
            <a:ext cx="7742237" cy="207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zh-HK" alt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C04: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2520"/>
              <a:buNone/>
            </a:pPr>
            <a:r>
              <a:rPr lang="zh-HK" altLang="en-US" sz="3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</a:t>
            </a:r>
            <a:endParaRPr dirty="0"/>
          </a:p>
        </p:txBody>
      </p:sp>
      <p:sp>
        <p:nvSpPr>
          <p:cNvPr id="170" name="Google Shape;170;p1"/>
          <p:cNvSpPr txBox="1"/>
          <p:nvPr/>
        </p:nvSpPr>
        <p:spPr>
          <a:xfrm>
            <a:off x="2501900" y="5319712"/>
            <a:ext cx="4051300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香港特別行政區政府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教育局科技教育組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更新於2022年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61" name="Google Shape;261;p1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262" name="Google Shape;262;p10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答案</a:t>
            </a:r>
            <a:endParaRPr/>
          </a:p>
        </p:txBody>
      </p:sp>
      <p:sp>
        <p:nvSpPr>
          <p:cNvPr id="264" name="Google Shape;264;p10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98%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截至2021年3月，有98%的企業都是中小型企業。</a:t>
            </a:r>
            <a:endParaRPr dirty="0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71" name="Google Shape;271;p1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272" name="Google Shape;272;p11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香港的中小型企業，你認識多少？</a:t>
            </a:r>
            <a:endParaRPr/>
          </a:p>
        </p:txBody>
      </p:sp>
      <p:sp>
        <p:nvSpPr>
          <p:cNvPr id="274" name="Google Shape;274;p11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435975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40"/>
              <a:buNone/>
            </a:pPr>
            <a:r>
              <a:rPr lang="en-US" altLang="zh-TW" dirty="0" smtClean="0"/>
              <a:t>5</a:t>
            </a:r>
            <a:r>
              <a:rPr lang="en-US" altLang="zh-TW" dirty="0"/>
              <a:t>)	</a:t>
            </a:r>
            <a:r>
              <a:rPr lang="zh-TW" altLang="en-US" dirty="0"/>
              <a:t>香港的中小型企業合共僱用了</a:t>
            </a:r>
            <a:r>
              <a:rPr lang="zh-TW" altLang="en-US" dirty="0">
                <a:solidFill>
                  <a:srgbClr val="FF0000"/>
                </a:solidFill>
              </a:rPr>
              <a:t>多少名</a:t>
            </a:r>
            <a:r>
              <a:rPr lang="zh-TW" altLang="en-US" dirty="0"/>
              <a:t>員工</a:t>
            </a:r>
            <a:r>
              <a:rPr lang="zh-TW" altLang="en-US" dirty="0" smtClean="0"/>
              <a:t>？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一百二十萬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一百八十萬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二百四十萬</a:t>
            </a:r>
            <a:endParaRPr dirty="0"/>
          </a:p>
        </p:txBody>
      </p:sp>
      <p:pic>
        <p:nvPicPr>
          <p:cNvPr id="275" name="Google Shape;2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2237" y="3519487"/>
            <a:ext cx="24288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283" name="Google Shape;283;p12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84" name="Google Shape;284;p1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答案</a:t>
            </a:r>
            <a:endParaRPr dirty="0"/>
          </a:p>
        </p:txBody>
      </p:sp>
      <p:sp>
        <p:nvSpPr>
          <p:cNvPr id="285" name="Google Shape;285;p1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>
              <a:spcBef>
                <a:spcPts val="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A.一百二十萬</a:t>
            </a:r>
            <a:endParaRPr dirty="0" smtClean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截至2021年3月， 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中小型企業聘用約一百二十萬名僱員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293" name="Google Shape;293;p13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香港的中小型企業，你認識多少？</a:t>
            </a:r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40"/>
              <a:buNone/>
            </a:pPr>
            <a:r>
              <a:rPr lang="en-US" altLang="zh-TW" dirty="0" smtClean="0"/>
              <a:t>6</a:t>
            </a:r>
            <a:r>
              <a:rPr lang="en-US" altLang="zh-TW" dirty="0"/>
              <a:t>)	</a:t>
            </a:r>
            <a:r>
              <a:rPr lang="zh-TW" altLang="en-US" dirty="0"/>
              <a:t>中小型企業最常見的</a:t>
            </a:r>
            <a:r>
              <a:rPr lang="zh-TW" altLang="en-US" dirty="0">
                <a:solidFill>
                  <a:srgbClr val="FF0000"/>
                </a:solidFill>
              </a:rPr>
              <a:t>資金來源</a:t>
            </a:r>
            <a:r>
              <a:rPr lang="zh-TW" altLang="en-US" dirty="0"/>
              <a:t>是</a:t>
            </a:r>
            <a:r>
              <a:rPr lang="zh-TW" altLang="en-US" dirty="0" smtClean="0"/>
              <a:t>？</a:t>
            </a:r>
            <a:endParaRPr dirty="0"/>
          </a:p>
          <a:p>
            <a:pPr marL="609600" lvl="0" indent="-46736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股票市場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債券市場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</a:t>
            </a:r>
            <a:r>
              <a:rPr lang="zh-CN" altLang="en-US" dirty="0"/>
              <a:t>東主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的資本</a:t>
            </a:r>
            <a:endParaRPr dirty="0"/>
          </a:p>
        </p:txBody>
      </p:sp>
      <p:pic>
        <p:nvPicPr>
          <p:cNvPr id="296" name="Google Shape;2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625" y="2978150"/>
            <a:ext cx="32385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303" name="Google Shape;303;p1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304" name="Google Shape;304;p14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398462" y="188912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答案</a:t>
            </a:r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Wingdings" panose="05000000000000000000" pitchFamily="2" charset="2"/>
              <a:buChar char="l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zh-TW" altLang="en-US" dirty="0"/>
              <a:t>東主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的資本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None/>
            </a:pPr>
            <a:endParaRPr dirty="0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341312" y="61309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315" name="Google Shape;315;p1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中小型企業的定義</a:t>
            </a:r>
            <a:endParaRPr/>
          </a:p>
        </p:txBody>
      </p:sp>
      <p:sp>
        <p:nvSpPr>
          <p:cNvPr id="316" name="Google Shape;316;p15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僱用少於100名員工的製造公司；或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僱用少於50名員工的非製造公司。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6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323" name="Google Shape;323;p1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324" name="Google Shape;324;p16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325" name="Google Shape;325;p1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中小型企業的特點</a:t>
            </a:r>
            <a:endParaRPr/>
          </a:p>
        </p:txBody>
      </p:sp>
      <p:sp>
        <p:nvSpPr>
          <p:cNvPr id="326" name="Google Shape;326;p16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獨立的擁有權和營運模式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zh-TW" altLang="en-US" dirty="0"/>
              <a:t>東主</a:t>
            </a: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緊密控制公司的運作，同時提供大部分的資金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dirty="0" err="1"/>
              <a:t>具有</a:t>
            </a:r>
            <a:r>
              <a:rPr lang="zh-TW" altLang="en-US" dirty="0"/>
              <a:t>決策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權</a:t>
            </a:r>
            <a:r>
              <a:rPr lang="en-US" dirty="0"/>
              <a:t>。</a:t>
            </a:r>
            <a:endParaRPr dirty="0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3249612"/>
            <a:ext cx="2266950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334" name="Google Shape;334;p1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335" name="Google Shape;335;p17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336" name="Google Shape;336;p17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中小型企業的特點</a:t>
            </a:r>
            <a:r>
              <a:rPr lang="en-US" sz="2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(續)</a:t>
            </a:r>
            <a:endParaRPr/>
          </a:p>
        </p:txBody>
      </p:sp>
      <p:sp>
        <p:nvSpPr>
          <p:cNvPr id="337" name="Google Shape;337;p17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行業</a:t>
            </a:r>
            <a:endParaRPr dirty="0"/>
          </a:p>
          <a:p>
            <a:pPr marL="692150" lvl="1" indent="-3476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批發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TW" alt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進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出口貿易</a:t>
            </a:r>
            <a:endParaRPr dirty="0"/>
          </a:p>
          <a:p>
            <a:pPr marL="692150" lvl="1" indent="-3476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零售貿易</a:t>
            </a:r>
            <a:endParaRPr dirty="0"/>
          </a:p>
          <a:p>
            <a:pPr marL="692150" lvl="1" indent="-3476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製造業</a:t>
            </a:r>
            <a:endParaRPr dirty="0"/>
          </a:p>
          <a:p>
            <a:pPr marL="692150" lvl="1" indent="-3476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zh-TW" alt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餐飲</a:t>
            </a: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和酒店</a:t>
            </a:r>
            <a:endParaRPr dirty="0"/>
          </a:p>
          <a:p>
            <a:pPr marL="692150" lvl="1" indent="-34766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金融、保險、地產和商業服務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8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344" name="Google Shape;344;p1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345" name="Google Shape;345;p18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346" name="Google Shape;346;p1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中小型企業特點</a:t>
            </a:r>
            <a:r>
              <a:rPr lang="en-US" sz="26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(續)</a:t>
            </a:r>
            <a:endParaRPr/>
          </a:p>
        </p:txBody>
      </p:sp>
      <p:sp>
        <p:nvSpPr>
          <p:cNvPr id="347" name="Google Shape;347;p1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7265987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en-US" dirty="0" smtClean="0"/>
              <a:t>大部分</a:t>
            </a:r>
            <a:r>
              <a:rPr lang="zh-TW" altLang="en-US" dirty="0"/>
              <a:t>大企</a:t>
            </a:r>
            <a:r>
              <a:rPr lang="en-US" altLang="en-US" dirty="0" err="1"/>
              <a:t>業都</a:t>
            </a:r>
            <a:r>
              <a:rPr lang="zh-TW" altLang="en-US" dirty="0"/>
              <a:t>是</a:t>
            </a:r>
            <a:r>
              <a:rPr lang="en-US" altLang="en-US" dirty="0"/>
              <a:t>由</a:t>
            </a:r>
            <a:r>
              <a:rPr lang="zh-TW" altLang="en-US" dirty="0"/>
              <a:t>中小型企業發展而成</a:t>
            </a:r>
          </a:p>
          <a:p>
            <a:r>
              <a:rPr lang="zh-TW" altLang="en-US" dirty="0"/>
              <a:t>大型企</a:t>
            </a:r>
            <a:r>
              <a:rPr lang="en-US" altLang="en-US" dirty="0"/>
              <a:t>業</a:t>
            </a:r>
            <a:r>
              <a:rPr lang="zh-TW" altLang="en-US" dirty="0"/>
              <a:t>的外判伙伴</a:t>
            </a:r>
          </a:p>
          <a:p>
            <a:r>
              <a:rPr lang="zh-TW" altLang="en-US" dirty="0"/>
              <a:t>首年經營的</a:t>
            </a:r>
            <a:r>
              <a:rPr lang="zh-TW" altLang="zh-TW" dirty="0"/>
              <a:t>失</a:t>
            </a:r>
            <a:r>
              <a:rPr lang="zh-TW" altLang="en-US" dirty="0"/>
              <a:t>敗</a:t>
            </a:r>
            <a:r>
              <a:rPr lang="zh-TW" altLang="en-US" dirty="0" smtClean="0"/>
              <a:t>率很高</a:t>
            </a:r>
            <a:endParaRPr lang="zh-TW" altLang="en-US" dirty="0"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354" name="Google Shape;354;p1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355" name="Google Shape;355;p19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356" name="Google Shape;356;p1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活動</a:t>
            </a:r>
            <a:r>
              <a:rPr lang="zh-TW" alt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一</a:t>
            </a:r>
            <a:r>
              <a:rPr 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r>
              <a:rPr lang="en-US" sz="38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配對游戲</a:t>
            </a:r>
            <a:r>
              <a:rPr 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小型</a:t>
            </a:r>
            <a:r>
              <a:rPr lang="zh-TW" alt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大型企業</a:t>
            </a:r>
            <a:endParaRPr dirty="0"/>
          </a:p>
        </p:txBody>
      </p:sp>
      <p:sp>
        <p:nvSpPr>
          <p:cNvPr id="357" name="Google Shape;357;p1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zh-TW" alt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分辨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小型</a:t>
            </a:r>
            <a:r>
              <a:rPr lang="zh-TW" alt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大型企業的主要特徵</a:t>
            </a:r>
            <a:r>
              <a:rPr lang="zh-TW" alt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dirty="0"/>
          </a:p>
        </p:txBody>
      </p:sp>
      <p:pic>
        <p:nvPicPr>
          <p:cNvPr id="358" name="Google Shape;35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1650" y="3519487"/>
            <a:ext cx="296227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177" name="Google Shape;177;p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178" name="Google Shape;178;p2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179" name="Google Shape;179;p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預習</a:t>
            </a:r>
            <a:endParaRPr dirty="0"/>
          </a:p>
        </p:txBody>
      </p:sp>
      <p:sp>
        <p:nvSpPr>
          <p:cNvPr id="180" name="Google Shape;180;p2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en-US" dirty="0"/>
              <a:t>瀏覽工業貿易署（</a:t>
            </a:r>
            <a:r>
              <a:rPr lang="en-US" dirty="0"/>
              <a:t>TID</a:t>
            </a:r>
            <a:r>
              <a:rPr lang="zh-TW" altLang="en-US" dirty="0"/>
              <a:t>）網站並回答</a:t>
            </a:r>
            <a:r>
              <a:rPr lang="en-US" dirty="0"/>
              <a:t>1-6</a:t>
            </a:r>
            <a:r>
              <a:rPr lang="zh-TW" altLang="en-US" dirty="0"/>
              <a:t>題。</a:t>
            </a:r>
            <a:endParaRPr lang="en-GB" dirty="0"/>
          </a:p>
          <a:p>
            <a:pPr marL="148590" indent="0">
              <a:buNone/>
            </a:pPr>
            <a:r>
              <a:rPr lang="en-US" u="sng" dirty="0">
                <a:hlinkClick r:id="rId3"/>
              </a:rPr>
              <a:t>https://www.success.tid.gov.hk/tc_chi/aboutus/sme/service_detail_6863.html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365" name="Google Shape;365;p2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366" name="Google Shape;366;p20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小型</a:t>
            </a:r>
            <a:r>
              <a:rPr lang="zh-TW" alt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大型企業</a:t>
            </a:r>
            <a:endParaRPr dirty="0"/>
          </a:p>
        </p:txBody>
      </p:sp>
      <p:graphicFrame>
        <p:nvGraphicFramePr>
          <p:cNvPr id="368" name="Google Shape;368;p20"/>
          <p:cNvGraphicFramePr/>
          <p:nvPr>
            <p:extLst>
              <p:ext uri="{D42A27DB-BD31-4B8C-83A1-F6EECF244321}">
                <p14:modId xmlns:p14="http://schemas.microsoft.com/office/powerpoint/2010/main" val="320534566"/>
              </p:ext>
            </p:extLst>
          </p:nvPr>
        </p:nvGraphicFramePr>
        <p:xfrm>
          <a:off x="495300" y="1863725"/>
          <a:ext cx="8191475" cy="4286515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171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主要特徵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小型企業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大型企業</a:t>
                      </a:r>
                      <a:endParaRPr sz="2200">
                        <a:latin typeface="+mn-lt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CN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擁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有</a:t>
                      </a:r>
                      <a:r>
                        <a:rPr lang="zh-CN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權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形式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獨資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經營、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合夥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經營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或</a:t>
                      </a:r>
                      <a:endParaRPr sz="2200" dirty="0">
                        <a:solidFill>
                          <a:schemeClr val="dk1"/>
                        </a:solidFill>
                        <a:latin typeface="+mn-l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有限公司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形式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以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有限公司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形式為主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資金來源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zh-HK" sz="2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資金主要來自</a:t>
                      </a:r>
                      <a:r>
                        <a:rPr lang="zh-TW" altLang="en-US" sz="2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東主（一位或多位）</a:t>
                      </a:r>
                      <a:r>
                        <a:rPr lang="zh-TW" altLang="zh-HK" sz="22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，屬於自籌資金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資金來自東主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管理</a:t>
                      </a:r>
                      <a:endParaRPr sz="220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通常由東主（一位或多位）管理 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由</a:t>
                      </a:r>
                      <a:r>
                        <a:rPr lang="en-US" altLang="zh-HK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專</a:t>
                      </a:r>
                      <a:r>
                        <a:rPr 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業管理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人員管理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組織</a:t>
                      </a:r>
                      <a:r>
                        <a:rPr lang="zh-CN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架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構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  <a:sym typeface="Times New Roman"/>
                        </a:rPr>
                        <a:t>簡單的組織架構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Arial"/>
                        <a:sym typeface="Arial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正規而複雜的組織</a:t>
                      </a:r>
                      <a:r>
                        <a:rPr lang="zh-CN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架</a:t>
                      </a: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構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00" marB="457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" name="Google Shape;369;p20"/>
          <p:cNvSpPr txBox="1"/>
          <p:nvPr/>
        </p:nvSpPr>
        <p:spPr>
          <a:xfrm>
            <a:off x="0" y="60261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376" name="Google Shape;376;p2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377" name="Google Shape;377;p21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378" name="Google Shape;378;p21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小型</a:t>
            </a:r>
            <a:r>
              <a:rPr lang="zh-TW" alt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大型企業</a:t>
            </a:r>
            <a:r>
              <a:rPr 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續)</a:t>
            </a:r>
            <a:endParaRPr dirty="0"/>
          </a:p>
        </p:txBody>
      </p:sp>
      <p:graphicFrame>
        <p:nvGraphicFramePr>
          <p:cNvPr id="379" name="Google Shape;379;p21"/>
          <p:cNvGraphicFramePr/>
          <p:nvPr>
            <p:extLst>
              <p:ext uri="{D42A27DB-BD31-4B8C-83A1-F6EECF244321}">
                <p14:modId xmlns:p14="http://schemas.microsoft.com/office/powerpoint/2010/main" val="3551450947"/>
              </p:ext>
            </p:extLst>
          </p:nvPr>
        </p:nvGraphicFramePr>
        <p:xfrm>
          <a:off x="433387" y="1763712"/>
          <a:ext cx="8229575" cy="436560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16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主要特徵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小型</a:t>
                      </a:r>
                      <a:r>
                        <a:rPr lang="zh-TW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企業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大型</a:t>
                      </a:r>
                      <a:r>
                        <a:rPr lang="zh-TW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企業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員工人數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員工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人數較少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員工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人數較多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50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決策</a:t>
                      </a:r>
                      <a:endParaRPr sz="220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決策更快且更有彈性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決策較緩慢，並且須經由正式的程序進行決策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企業文化</a:t>
                      </a:r>
                      <a:endParaRPr sz="220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家庭式企業文化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明確的企業文化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85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市場</a:t>
                      </a:r>
                      <a:r>
                        <a:rPr lang="zh-CN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佔有率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有限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的</a:t>
                      </a:r>
                      <a:r>
                        <a:rPr lang="zh-HK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市場佔有率</a:t>
                      </a:r>
                      <a:endParaRPr lang="zh-HK" altLang="en-US"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或會以市場領導者身份壟斷市場</a:t>
                      </a:r>
                      <a:endParaRPr sz="22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386" name="Google Shape;386;p2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387" name="Google Shape;387;p22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388" name="Google Shape;388;p2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小型</a:t>
            </a:r>
            <a:r>
              <a:rPr lang="zh-TW" alt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大型企業</a:t>
            </a:r>
            <a:r>
              <a:rPr 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6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續)</a:t>
            </a:r>
            <a:endParaRPr dirty="0"/>
          </a:p>
        </p:txBody>
      </p:sp>
      <p:graphicFrame>
        <p:nvGraphicFramePr>
          <p:cNvPr id="389" name="Google Shape;389;p22"/>
          <p:cNvGraphicFramePr/>
          <p:nvPr>
            <p:extLst>
              <p:ext uri="{D42A27DB-BD31-4B8C-83A1-F6EECF244321}">
                <p14:modId xmlns:p14="http://schemas.microsoft.com/office/powerpoint/2010/main" val="4198597901"/>
              </p:ext>
            </p:extLst>
          </p:nvPr>
        </p:nvGraphicFramePr>
        <p:xfrm>
          <a:off x="457200" y="1417637"/>
          <a:ext cx="8229575" cy="489900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16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2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主要特徵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小型</a:t>
                      </a:r>
                      <a:r>
                        <a:rPr lang="zh-TW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企業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大型</a:t>
                      </a:r>
                      <a:r>
                        <a:rPr lang="zh-TW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企業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市場組別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只集中於特定的市場組</a:t>
                      </a:r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Times New Roman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Times New Roman"/>
                          <a:sym typeface="Times New Roman"/>
                        </a:rPr>
                        <a:t>別（一個或多個）</a:t>
                      </a:r>
                      <a:endParaRPr lang="zh-TW" altLang="en-US"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為多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於一</a:t>
                      </a:r>
                      <a:r>
                        <a:rPr lang="zh-HK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個</a:t>
                      </a:r>
                      <a:r>
                        <a:rPr lang="en-US" sz="2200" b="0" i="0" u="none" strike="noStrike" cap="none" dirty="0" err="1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或所有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HK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市場組</a:t>
                      </a:r>
                      <a:r>
                        <a:rPr lang="zh-HK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別</a:t>
                      </a: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服務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業務範圍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專注於一種或幾種產品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或擁有多元化的業務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1925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CN" altLang="en-US" sz="22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顧客</a:t>
                      </a: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關係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與顧客擁有更緊密的聯繫，並能迅速回應市場變化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與顧客距離較遙遠，有時以緩慢的速度回應市場變化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950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2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生產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難以實現規模經濟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zh-TW" altLang="en-US" sz="2200" b="0" i="0" u="none" strike="noStrike" cap="none" dirty="0" smtClean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Times New Roman"/>
                          <a:sym typeface="Arial"/>
                        </a:rPr>
                        <a:t>容易實現規模經濟</a:t>
                      </a:r>
                      <a:endParaRPr sz="2200" b="0" i="0" u="none" strike="noStrike" cap="none" dirty="0">
                        <a:solidFill>
                          <a:schemeClr val="dk1"/>
                        </a:solidFill>
                        <a:latin typeface="+mn-lt"/>
                        <a:cs typeface="Times New Roman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"/>
          <p:cNvSpPr txBox="1"/>
          <p:nvPr/>
        </p:nvSpPr>
        <p:spPr>
          <a:xfrm>
            <a:off x="3505200" y="638968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/>
          </a:p>
        </p:txBody>
      </p:sp>
      <p:sp>
        <p:nvSpPr>
          <p:cNvPr id="396" name="Google Shape;396;p23"/>
          <p:cNvSpPr txBox="1"/>
          <p:nvPr/>
        </p:nvSpPr>
        <p:spPr>
          <a:xfrm>
            <a:off x="195262" y="549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功課1: 疫情爆發</a:t>
            </a:r>
            <a:endParaRPr/>
          </a:p>
        </p:txBody>
      </p:sp>
      <p:sp>
        <p:nvSpPr>
          <p:cNvPr id="397" name="Google Shape;397;p23"/>
          <p:cNvSpPr txBox="1"/>
          <p:nvPr/>
        </p:nvSpPr>
        <p:spPr>
          <a:xfrm>
            <a:off x="286021" y="1427840"/>
            <a:ext cx="8362950" cy="568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zh-TW" altLang="en-US" sz="1800" dirty="0">
                <a:solidFill>
                  <a:schemeClr val="dk1"/>
                </a:solidFill>
              </a:rPr>
              <a:t>由於</a:t>
            </a:r>
            <a:r>
              <a:rPr lang="en-US" altLang="zh-TW" sz="1800" dirty="0">
                <a:solidFill>
                  <a:schemeClr val="dk1"/>
                </a:solidFill>
              </a:rPr>
              <a:t>2019</a:t>
            </a:r>
            <a:r>
              <a:rPr lang="zh-TW" altLang="en-US" sz="1800" dirty="0">
                <a:solidFill>
                  <a:schemeClr val="dk1"/>
                </a:solidFill>
              </a:rPr>
              <a:t>冠狀病毒病全球大流行，為防止病毒在本港社區擴散，市民如非必要都盡量減少外出及社交活動，部分企業更實行在家工作安排。這不但直接影響零售、旅遊、餐飲等行業，甚至廣泛影響企業的業務運作，為本港的經濟發展帶來極大的壓力。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800"/>
            </a:pPr>
            <a:r>
              <a:rPr lang="zh-TW" altLang="en-US" sz="1800" dirty="0">
                <a:solidFill>
                  <a:schemeClr val="dk1"/>
                </a:solidFill>
              </a:rPr>
              <a:t>根據政府統計處就二零二零年二月份零售業銷貨額臨時統計數字，</a:t>
            </a:r>
            <a:r>
              <a:rPr lang="en-US" altLang="zh-TW" sz="1800" dirty="0">
                <a:solidFill>
                  <a:schemeClr val="dk1"/>
                </a:solidFill>
              </a:rPr>
              <a:t>2019</a:t>
            </a:r>
            <a:r>
              <a:rPr lang="zh-TW" altLang="en-US" sz="1800" dirty="0">
                <a:solidFill>
                  <a:schemeClr val="dk1"/>
                </a:solidFill>
              </a:rPr>
              <a:t>冠狀病毒病疫情對旅遊及消費相關活動造成了沉重打擊。二零二零年首兩個月合計，零售業銷貨量按年大幅下跌</a:t>
            </a:r>
            <a:r>
              <a:rPr lang="en-US" altLang="zh-TW" sz="1800" dirty="0">
                <a:solidFill>
                  <a:schemeClr val="dk1"/>
                </a:solidFill>
              </a:rPr>
              <a:t>33.9%</a:t>
            </a:r>
            <a:r>
              <a:rPr lang="zh-TW" altLang="en-US" sz="1800" dirty="0">
                <a:solidFill>
                  <a:schemeClr val="dk1"/>
                </a:solidFill>
              </a:rPr>
              <a:t>。此外，</a:t>
            </a:r>
            <a:r>
              <a:rPr lang="en-US" altLang="zh-TW" sz="1800" dirty="0">
                <a:solidFill>
                  <a:schemeClr val="dk1"/>
                </a:solidFill>
              </a:rPr>
              <a:t>2019</a:t>
            </a:r>
            <a:r>
              <a:rPr lang="zh-TW" altLang="en-US" sz="1800" dirty="0">
                <a:solidFill>
                  <a:schemeClr val="dk1"/>
                </a:solidFill>
              </a:rPr>
              <a:t>冠狀病毒病全球大流行令訪港旅遊業停頓，並嚴重削弱本地消費需求，零售業的業務環境短期內依然會極為嚴峻。</a:t>
            </a:r>
          </a:p>
          <a:p>
            <a:pPr lvl="0">
              <a:spcBef>
                <a:spcPts val="280"/>
              </a:spcBef>
              <a:buClr>
                <a:schemeClr val="dk1"/>
              </a:buClr>
              <a:buSzPts val="1400"/>
            </a:pPr>
            <a:endParaRPr lang="en-US" altLang="zh-TW" dirty="0" smtClean="0">
              <a:solidFill>
                <a:schemeClr val="dk1"/>
              </a:solidFill>
            </a:endParaRPr>
          </a:p>
          <a:p>
            <a:pPr lvl="0"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zh-TW" altLang="en-US" dirty="0" smtClean="0">
                <a:solidFill>
                  <a:schemeClr val="dk1"/>
                </a:solidFill>
              </a:rPr>
              <a:t>資料</a:t>
            </a:r>
            <a:r>
              <a:rPr lang="zh-TW" altLang="en-US" dirty="0">
                <a:solidFill>
                  <a:schemeClr val="dk1"/>
                </a:solidFill>
              </a:rPr>
              <a:t>來源： </a:t>
            </a:r>
          </a:p>
          <a:p>
            <a:pPr lvl="0"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en-US" altLang="zh-TW" dirty="0">
                <a:solidFill>
                  <a:schemeClr val="dk1"/>
                </a:solidFill>
              </a:rPr>
              <a:t>(</a:t>
            </a:r>
            <a:r>
              <a:rPr lang="en-US" altLang="zh-TW" dirty="0" err="1">
                <a:solidFill>
                  <a:schemeClr val="dk1"/>
                </a:solidFill>
              </a:rPr>
              <a:t>i</a:t>
            </a:r>
            <a:r>
              <a:rPr lang="en-US" altLang="zh-TW" dirty="0" smtClean="0">
                <a:solidFill>
                  <a:schemeClr val="dk1"/>
                </a:solidFill>
              </a:rPr>
              <a:t>)  </a:t>
            </a:r>
            <a:r>
              <a:rPr lang="zh-TW" altLang="en-US" dirty="0" smtClean="0">
                <a:solidFill>
                  <a:schemeClr val="dk1"/>
                </a:solidFill>
              </a:rPr>
              <a:t>綜合</a:t>
            </a:r>
            <a:r>
              <a:rPr lang="zh-TW" altLang="en-US" dirty="0">
                <a:solidFill>
                  <a:schemeClr val="dk1"/>
                </a:solidFill>
              </a:rPr>
              <a:t>本地報章報導</a:t>
            </a:r>
          </a:p>
          <a:p>
            <a:pPr lvl="0">
              <a:spcBef>
                <a:spcPts val="280"/>
              </a:spcBef>
              <a:buClr>
                <a:schemeClr val="dk1"/>
              </a:buClr>
              <a:buSzPts val="1400"/>
            </a:pPr>
            <a:r>
              <a:rPr lang="en-US" altLang="zh-TW" dirty="0">
                <a:solidFill>
                  <a:schemeClr val="dk1"/>
                </a:solidFill>
              </a:rPr>
              <a:t>(ii</a:t>
            </a:r>
            <a:r>
              <a:rPr lang="en-US" altLang="zh-TW" dirty="0" smtClean="0">
                <a:solidFill>
                  <a:schemeClr val="dk1"/>
                </a:solidFill>
              </a:rPr>
              <a:t>) </a:t>
            </a:r>
            <a:r>
              <a:rPr lang="zh-TW" altLang="en-US" dirty="0" smtClean="0">
                <a:solidFill>
                  <a:schemeClr val="dk1"/>
                </a:solidFill>
              </a:rPr>
              <a:t>政府</a:t>
            </a:r>
            <a:r>
              <a:rPr lang="zh-TW" altLang="en-US" dirty="0">
                <a:solidFill>
                  <a:schemeClr val="dk1"/>
                </a:solidFill>
              </a:rPr>
              <a:t>統計處新聞稿 </a:t>
            </a:r>
            <a:r>
              <a:rPr lang="en-US" altLang="zh-TW" dirty="0">
                <a:solidFill>
                  <a:schemeClr val="dk1"/>
                </a:solidFill>
              </a:rPr>
              <a:t>(2020</a:t>
            </a:r>
            <a:r>
              <a:rPr lang="zh-TW" altLang="en-US" dirty="0">
                <a:solidFill>
                  <a:schemeClr val="dk1"/>
                </a:solidFill>
              </a:rPr>
              <a:t>年</a:t>
            </a:r>
            <a:r>
              <a:rPr lang="en-US" altLang="zh-TW" dirty="0">
                <a:solidFill>
                  <a:schemeClr val="dk1"/>
                </a:solidFill>
              </a:rPr>
              <a:t>3</a:t>
            </a:r>
            <a:r>
              <a:rPr lang="zh-TW" altLang="en-US" dirty="0">
                <a:solidFill>
                  <a:schemeClr val="dk1"/>
                </a:solidFill>
              </a:rPr>
              <a:t>月</a:t>
            </a:r>
            <a:r>
              <a:rPr lang="en-US" altLang="zh-TW" dirty="0">
                <a:solidFill>
                  <a:schemeClr val="dk1"/>
                </a:solidFill>
              </a:rPr>
              <a:t>31</a:t>
            </a:r>
            <a:r>
              <a:rPr lang="zh-TW" altLang="en-US" dirty="0">
                <a:solidFill>
                  <a:schemeClr val="dk1"/>
                </a:solidFill>
              </a:rPr>
              <a:t>日</a:t>
            </a:r>
            <a:r>
              <a:rPr lang="en-US" altLang="zh-TW" dirty="0">
                <a:solidFill>
                  <a:schemeClr val="dk1"/>
                </a:solidFill>
              </a:rPr>
              <a:t>)</a:t>
            </a:r>
            <a:r>
              <a:rPr lang="zh-TW" altLang="en-US" dirty="0">
                <a:solidFill>
                  <a:schemeClr val="dk1"/>
                </a:solidFill>
              </a:rPr>
              <a:t>二零二零年二月份零售業銷貨額臨時統計數字 </a:t>
            </a:r>
            <a:r>
              <a:rPr lang="en-US" altLang="zh-TW" dirty="0">
                <a:solidFill>
                  <a:schemeClr val="dk1"/>
                </a:solidFill>
                <a:hlinkClick r:id="rId3"/>
              </a:rPr>
              <a:t>https://</a:t>
            </a:r>
            <a:r>
              <a:rPr lang="en-US" altLang="zh-TW" dirty="0" smtClean="0">
                <a:solidFill>
                  <a:schemeClr val="dk1"/>
                </a:solidFill>
                <a:hlinkClick r:id="rId3"/>
              </a:rPr>
              <a:t>www.censtatd.gov.hk/press_release/pressReleaseDetail.jsp?charsetID=2&amp;pressRID=4630</a:t>
            </a:r>
            <a:endParaRPr lang="en-US" altLang="zh-TW" dirty="0" smtClean="0">
              <a:solidFill>
                <a:schemeClr val="dk1"/>
              </a:solidFill>
            </a:endParaRPr>
          </a:p>
          <a:p>
            <a:pPr lvl="0">
              <a:spcBef>
                <a:spcPts val="280"/>
              </a:spcBef>
              <a:buClr>
                <a:schemeClr val="dk1"/>
              </a:buClr>
              <a:buSzPts val="1400"/>
            </a:pPr>
            <a:endParaRPr lang="en-US" altLang="zh-TW" dirty="0">
              <a:solidFill>
                <a:schemeClr val="dk1"/>
              </a:solidFill>
            </a:endParaRPr>
          </a:p>
        </p:txBody>
      </p:sp>
      <p:sp>
        <p:nvSpPr>
          <p:cNvPr id="398" name="Google Shape;398;p23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dirty="0">
                <a:solidFill>
                  <a:schemeClr val="dk1"/>
                </a:solidFill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399" name="Google Shape;399;p23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4"/>
          <p:cNvSpPr txBox="1">
            <a:spLocks noGrp="1"/>
          </p:cNvSpPr>
          <p:nvPr>
            <p:ph type="body" idx="1"/>
          </p:nvPr>
        </p:nvSpPr>
        <p:spPr>
          <a:xfrm>
            <a:off x="192677" y="2322765"/>
            <a:ext cx="7791994" cy="259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4825" lvl="0" indent="0">
              <a:lnSpc>
                <a:spcPct val="90000"/>
              </a:lnSpc>
              <a:spcBef>
                <a:spcPts val="0"/>
              </a:spcBef>
              <a:buSzPts val="2100"/>
              <a:buNone/>
            </a:pPr>
            <a:r>
              <a:rPr lang="zh-HK" altLang="en-US" sz="30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</a:t>
            </a:r>
            <a:r>
              <a:rPr lang="en-US" sz="3000" b="1" i="0" u="sng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的特</a:t>
            </a:r>
            <a:r>
              <a:rPr lang="zh-HK" altLang="en-US" sz="3000" b="1" u="sng" dirty="0" smtClean="0"/>
              <a:t>徵</a:t>
            </a:r>
            <a:r>
              <a:rPr lang="en-US" sz="3000" b="1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04825" lvl="0" indent="0">
              <a:lnSpc>
                <a:spcPct val="90000"/>
              </a:lnSpc>
              <a:spcBef>
                <a:spcPts val="0"/>
              </a:spcBef>
              <a:buSzPts val="2100"/>
              <a:buNone/>
            </a:pPr>
            <a:r>
              <a:rPr lang="en-US" altLang="zh-TW" dirty="0"/>
              <a:t>1.	</a:t>
            </a:r>
            <a:r>
              <a:rPr lang="zh-TW" altLang="en-US" dirty="0"/>
              <a:t>資金有限</a:t>
            </a:r>
          </a:p>
          <a:p>
            <a:pPr marL="504825" lvl="0" indent="0">
              <a:lnSpc>
                <a:spcPct val="90000"/>
              </a:lnSpc>
              <a:spcBef>
                <a:spcPts val="0"/>
              </a:spcBef>
              <a:buSzPts val="2100"/>
              <a:buNone/>
            </a:pPr>
            <a:r>
              <a:rPr lang="en-US" altLang="zh-TW" dirty="0"/>
              <a:t>2.	</a:t>
            </a:r>
            <a:r>
              <a:rPr lang="zh-TW" altLang="en-US" dirty="0"/>
              <a:t>由東主管理</a:t>
            </a:r>
          </a:p>
          <a:p>
            <a:pPr marL="504825" lvl="0" indent="0">
              <a:lnSpc>
                <a:spcPct val="90000"/>
              </a:lnSpc>
              <a:spcBef>
                <a:spcPts val="0"/>
              </a:spcBef>
              <a:buSzPts val="2100"/>
              <a:buNone/>
            </a:pPr>
            <a:r>
              <a:rPr lang="en-US" altLang="zh-TW" dirty="0"/>
              <a:t>3.	</a:t>
            </a:r>
            <a:r>
              <a:rPr lang="zh-TW" altLang="en-US" dirty="0"/>
              <a:t>決策靈活</a:t>
            </a:r>
          </a:p>
          <a:p>
            <a:pPr marL="504825" lvl="0" indent="0">
              <a:lnSpc>
                <a:spcPct val="90000"/>
              </a:lnSpc>
              <a:spcBef>
                <a:spcPts val="0"/>
              </a:spcBef>
              <a:buSzPts val="2100"/>
              <a:buNone/>
            </a:pPr>
            <a:r>
              <a:rPr lang="en-US" altLang="zh-TW" dirty="0"/>
              <a:t>4.	</a:t>
            </a:r>
            <a:r>
              <a:rPr lang="zh-TW" altLang="en-US" dirty="0"/>
              <a:t>服務狹小市場</a:t>
            </a:r>
          </a:p>
          <a:p>
            <a:pPr marL="504825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dirty="0" smtClean="0"/>
          </a:p>
        </p:txBody>
      </p:sp>
      <p:sp>
        <p:nvSpPr>
          <p:cNvPr id="406" name="Google Shape;406;p24"/>
          <p:cNvSpPr txBox="1">
            <a:spLocks noGrp="1"/>
          </p:cNvSpPr>
          <p:nvPr>
            <p:ph type="title"/>
          </p:nvPr>
        </p:nvSpPr>
        <p:spPr>
          <a:xfrm>
            <a:off x="274320" y="744583"/>
            <a:ext cx="7628709" cy="11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rgbClr val="0070C0"/>
              </a:buClr>
              <a:buSzPts val="3200"/>
            </a:pPr>
            <a:r>
              <a:rPr lang="zh-TW" altLang="en-US" sz="3200" dirty="0">
                <a:solidFill>
                  <a:srgbClr val="0070C0"/>
                </a:solidFill>
              </a:rPr>
              <a:t>根據上述資料，並參考下列中小型企業（</a:t>
            </a:r>
            <a:r>
              <a:rPr lang="en-US" altLang="zh-TW" sz="3200" dirty="0">
                <a:solidFill>
                  <a:srgbClr val="0070C0"/>
                </a:solidFill>
              </a:rPr>
              <a:t>SMEs</a:t>
            </a:r>
            <a:r>
              <a:rPr lang="zh-TW" altLang="en-US" sz="3200" dirty="0">
                <a:solidFill>
                  <a:srgbClr val="0070C0"/>
                </a:solidFill>
              </a:rPr>
              <a:t>）的特徵，分析它們在疫情期間所面對的經營困難。</a:t>
            </a:r>
            <a:endParaRPr lang="zh-TW" altLang="en-US" dirty="0"/>
          </a:p>
        </p:txBody>
      </p:sp>
      <p:sp>
        <p:nvSpPr>
          <p:cNvPr id="407" name="Google Shape;407;p24"/>
          <p:cNvSpPr txBox="1"/>
          <p:nvPr/>
        </p:nvSpPr>
        <p:spPr>
          <a:xfrm>
            <a:off x="3762375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/>
          </a:p>
        </p:txBody>
      </p:sp>
      <p:sp>
        <p:nvSpPr>
          <p:cNvPr id="408" name="Google Shape;408;p24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409" name="Google Shape;409;p24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410" name="Google Shape;410;p24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5212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019175" lvl="0" indent="-514350">
              <a:lnSpc>
                <a:spcPct val="90000"/>
              </a:lnSpc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lang="zh-HK" altLang="en-US" sz="3200" dirty="0"/>
              <a:t>資金有限</a:t>
            </a:r>
          </a:p>
        </p:txBody>
      </p:sp>
      <p:graphicFrame>
        <p:nvGraphicFramePr>
          <p:cNvPr id="417" name="Google Shape;417;p25"/>
          <p:cNvGraphicFramePr/>
          <p:nvPr>
            <p:extLst>
              <p:ext uri="{D42A27DB-BD31-4B8C-83A1-F6EECF244321}">
                <p14:modId xmlns:p14="http://schemas.microsoft.com/office/powerpoint/2010/main" val="732410606"/>
              </p:ext>
            </p:extLst>
          </p:nvPr>
        </p:nvGraphicFramePr>
        <p:xfrm>
          <a:off x="611187" y="1844675"/>
          <a:ext cx="7924775" cy="451165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30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8" name="Google Shape;418;p25"/>
          <p:cNvSpPr txBox="1"/>
          <p:nvPr/>
        </p:nvSpPr>
        <p:spPr>
          <a:xfrm>
            <a:off x="3563937" y="651351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/>
          </a:p>
        </p:txBody>
      </p:sp>
      <p:sp>
        <p:nvSpPr>
          <p:cNvPr id="419" name="Google Shape;419;p25"/>
          <p:cNvSpPr txBox="1"/>
          <p:nvPr/>
        </p:nvSpPr>
        <p:spPr>
          <a:xfrm>
            <a:off x="611187" y="2565400"/>
            <a:ext cx="295275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由於</a:t>
            </a:r>
            <a:r>
              <a:rPr lang="zh-TW" altLang="en-US" sz="16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中小企的經營規模較小，較難從金融機構借款，故資金來源較窄，主要由東主提供，資金數額亦有限。</a:t>
            </a:r>
            <a:endParaRPr dirty="0">
              <a:latin typeface="+mn-lt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611187" y="981075"/>
            <a:ext cx="7924800" cy="7191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400"/>
            </a:pPr>
            <a:r>
              <a:rPr lang="zh-TW" alt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中小企有哪些獲取資金的方法？它們有哪些限制？</a:t>
            </a:r>
            <a:endParaRPr dirty="0"/>
          </a:p>
        </p:txBody>
      </p:sp>
      <p:sp>
        <p:nvSpPr>
          <p:cNvPr id="421" name="Google Shape;421;p25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422" name="Google Shape;422;p25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423" name="Google Shape;423;p25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6"/>
          <p:cNvSpPr txBox="1">
            <a:spLocks noGrp="1"/>
          </p:cNvSpPr>
          <p:nvPr>
            <p:ph type="title"/>
          </p:nvPr>
        </p:nvSpPr>
        <p:spPr>
          <a:xfrm>
            <a:off x="65087" y="-163512"/>
            <a:ext cx="8229600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04825" lvl="0">
              <a:lnSpc>
                <a:spcPct val="90000"/>
              </a:lnSpc>
              <a:buClr>
                <a:schemeClr val="dk2"/>
              </a:buClr>
              <a:buSzPts val="3200"/>
            </a:pP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2.由</a:t>
            </a:r>
            <a:r>
              <a:rPr lang="zh-TW" altLang="en-US" sz="3200" dirty="0"/>
              <a:t>東主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管理</a:t>
            </a:r>
            <a:endParaRPr dirty="0"/>
          </a:p>
        </p:txBody>
      </p:sp>
      <p:sp>
        <p:nvSpPr>
          <p:cNvPr id="430" name="Google Shape;430;p26"/>
          <p:cNvSpPr/>
          <p:nvPr/>
        </p:nvSpPr>
        <p:spPr>
          <a:xfrm>
            <a:off x="520700" y="836612"/>
            <a:ext cx="7924800" cy="11525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000"/>
            </a:pPr>
            <a:r>
              <a:rPr lang="zh-TW" alt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企業主要由誰管理？工作如何分配？企業在現有的資源上能否負擔招聘所需專業管理人員或適合的專才？</a:t>
            </a:r>
            <a:endParaRPr lang="zh-TW" altLang="en-US" sz="2000" dirty="0"/>
          </a:p>
        </p:txBody>
      </p:sp>
      <p:graphicFrame>
        <p:nvGraphicFramePr>
          <p:cNvPr id="431" name="Google Shape;431;p26"/>
          <p:cNvGraphicFramePr/>
          <p:nvPr>
            <p:extLst>
              <p:ext uri="{D42A27DB-BD31-4B8C-83A1-F6EECF244321}">
                <p14:modId xmlns:p14="http://schemas.microsoft.com/office/powerpoint/2010/main" val="3946392732"/>
              </p:ext>
            </p:extLst>
          </p:nvPr>
        </p:nvGraphicFramePr>
        <p:xfrm>
          <a:off x="611187" y="2139950"/>
          <a:ext cx="7924775" cy="416875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331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2" name="Google Shape;432;p26"/>
          <p:cNvSpPr/>
          <p:nvPr/>
        </p:nvSpPr>
        <p:spPr>
          <a:xfrm>
            <a:off x="611188" y="2900898"/>
            <a:ext cx="32228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企業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規模小，僱員人數較少，組織架構簡單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分工程度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低，東主一身兼數職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缺乏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專業管理</a:t>
            </a:r>
            <a:r>
              <a:rPr lang="zh-TW" alt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人員</a:t>
            </a:r>
            <a:endParaRPr sz="1600" b="0" i="0" strike="sng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26"/>
          <p:cNvSpPr txBox="1"/>
          <p:nvPr/>
        </p:nvSpPr>
        <p:spPr>
          <a:xfrm>
            <a:off x="3178175" y="64484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/>
          </a:p>
        </p:txBody>
      </p:sp>
      <p:sp>
        <p:nvSpPr>
          <p:cNvPr id="434" name="Google Shape;434;p26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435" name="Google Shape;435;p26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7"/>
          <p:cNvSpPr txBox="1">
            <a:spLocks noGrp="1"/>
          </p:cNvSpPr>
          <p:nvPr>
            <p:ph type="title"/>
          </p:nvPr>
        </p:nvSpPr>
        <p:spPr>
          <a:xfrm>
            <a:off x="457200" y="-26987"/>
            <a:ext cx="8229600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Clr>
                <a:schemeClr val="dk2"/>
              </a:buClr>
              <a:buSzPts val="3200"/>
            </a:pP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zh-HK" altLang="en-US" sz="3200" dirty="0" smtClean="0"/>
              <a:t>決策靈</a:t>
            </a:r>
            <a:r>
              <a:rPr lang="zh-TW" altLang="en-US" sz="3200" dirty="0" smtClean="0"/>
              <a:t>活</a:t>
            </a:r>
            <a:endParaRPr dirty="0"/>
          </a:p>
        </p:txBody>
      </p:sp>
      <p:graphicFrame>
        <p:nvGraphicFramePr>
          <p:cNvPr id="442" name="Google Shape;442;p27"/>
          <p:cNvGraphicFramePr/>
          <p:nvPr>
            <p:extLst>
              <p:ext uri="{D42A27DB-BD31-4B8C-83A1-F6EECF244321}">
                <p14:modId xmlns:p14="http://schemas.microsoft.com/office/powerpoint/2010/main" val="2376306529"/>
              </p:ext>
            </p:extLst>
          </p:nvPr>
        </p:nvGraphicFramePr>
        <p:xfrm>
          <a:off x="611187" y="1806575"/>
          <a:ext cx="7924800" cy="463230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3" name="Google Shape;443;p27"/>
          <p:cNvSpPr txBox="1"/>
          <p:nvPr/>
        </p:nvSpPr>
        <p:spPr>
          <a:xfrm>
            <a:off x="3348037" y="651351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/>
          </a:p>
        </p:txBody>
      </p:sp>
      <p:sp>
        <p:nvSpPr>
          <p:cNvPr id="444" name="Google Shape;444;p27"/>
          <p:cNvSpPr/>
          <p:nvPr/>
        </p:nvSpPr>
        <p:spPr>
          <a:xfrm>
            <a:off x="611187" y="836612"/>
            <a:ext cx="7924800" cy="9366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000"/>
            </a:pPr>
            <a:r>
              <a:rPr lang="zh-TW" alt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企業家精神的主要特質是什麼？在疫情下</a:t>
            </a:r>
            <a:r>
              <a:rPr lang="zh-TW" alt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，企業</a:t>
            </a:r>
            <a:r>
              <a:rPr lang="zh-TW" alt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在創新求變時會遇到甚麼困難？</a:t>
            </a:r>
            <a:endParaRPr dirty="0"/>
          </a:p>
        </p:txBody>
      </p:sp>
      <p:sp>
        <p:nvSpPr>
          <p:cNvPr id="445" name="Google Shape;445;p27"/>
          <p:cNvSpPr txBox="1"/>
          <p:nvPr/>
        </p:nvSpPr>
        <p:spPr>
          <a:xfrm>
            <a:off x="611187" y="2740025"/>
            <a:ext cx="266541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202124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中小</a:t>
            </a:r>
            <a:r>
              <a:rPr lang="zh-TW" altLang="en-US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企企業家具有企業家精神，敢於創新求變，且決策靈活，為市場帶來創新產品及</a:t>
            </a:r>
            <a:r>
              <a:rPr lang="en-US" altLang="zh-TW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zh-TW" altLang="en-US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或服務，</a:t>
            </a:r>
            <a:r>
              <a:rPr lang="zh-TW" altLang="en-US" sz="1600" dirty="0" smtClean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例如開拓</a:t>
            </a:r>
            <a:r>
              <a:rPr lang="zh-TW" altLang="en-US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線上業務以擴闊銷售、提供個人化產品</a:t>
            </a:r>
            <a:r>
              <a:rPr lang="en-US" altLang="zh-TW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zh-TW" altLang="en-US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服務。</a:t>
            </a:r>
            <a:endParaRPr sz="1200" b="0" i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6" name="Google Shape;446;p27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447" name="Google Shape;447;p27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448" name="Google Shape;448;p27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8"/>
          <p:cNvSpPr txBox="1">
            <a:spLocks noGrp="1"/>
          </p:cNvSpPr>
          <p:nvPr>
            <p:ph type="title"/>
          </p:nvPr>
        </p:nvSpPr>
        <p:spPr>
          <a:xfrm>
            <a:off x="457200" y="-26987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42875" lvl="0">
              <a:buClr>
                <a:schemeClr val="dk1"/>
              </a:buClr>
              <a:buSzPts val="3200"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zh-CN" altLang="en-US" sz="3200" dirty="0" smtClean="0">
                <a:solidFill>
                  <a:schemeClr val="dk1"/>
                </a:solidFill>
              </a:rPr>
              <a:t>服務狹小</a:t>
            </a:r>
            <a:r>
              <a:rPr lang="en-US" sz="32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市場</a:t>
            </a:r>
            <a:endParaRPr dirty="0"/>
          </a:p>
        </p:txBody>
      </p:sp>
      <p:graphicFrame>
        <p:nvGraphicFramePr>
          <p:cNvPr id="455" name="Google Shape;455;p28"/>
          <p:cNvGraphicFramePr/>
          <p:nvPr>
            <p:extLst>
              <p:ext uri="{D42A27DB-BD31-4B8C-83A1-F6EECF244321}">
                <p14:modId xmlns:p14="http://schemas.microsoft.com/office/powerpoint/2010/main" val="2592276038"/>
              </p:ext>
            </p:extLst>
          </p:nvPr>
        </p:nvGraphicFramePr>
        <p:xfrm>
          <a:off x="611187" y="2195512"/>
          <a:ext cx="7924800" cy="3754425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6" name="Google Shape;456;p28"/>
          <p:cNvSpPr txBox="1"/>
          <p:nvPr/>
        </p:nvSpPr>
        <p:spPr>
          <a:xfrm>
            <a:off x="3478212" y="63500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/>
          </a:p>
        </p:txBody>
      </p:sp>
      <p:sp>
        <p:nvSpPr>
          <p:cNvPr id="457" name="Google Shape;457;p28"/>
          <p:cNvSpPr/>
          <p:nvPr/>
        </p:nvSpPr>
        <p:spPr>
          <a:xfrm>
            <a:off x="611187" y="1036637"/>
            <a:ext cx="7924800" cy="10937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400"/>
            </a:pPr>
            <a:r>
              <a:rPr lang="zh-TW" altLang="en-US" sz="2400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中小型企業服務的市場有甚麼主要特點？這對中小企的經營帶來甚麼限制？</a:t>
            </a:r>
            <a:endParaRPr dirty="0"/>
          </a:p>
        </p:txBody>
      </p:sp>
      <p:sp>
        <p:nvSpPr>
          <p:cNvPr id="458" name="Google Shape;458;p28"/>
          <p:cNvSpPr txBox="1"/>
          <p:nvPr/>
        </p:nvSpPr>
        <p:spPr>
          <a:xfrm>
            <a:off x="611187" y="2889250"/>
            <a:ext cx="3744912" cy="2169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7675" lvl="0" indent="-447675">
              <a:lnSpc>
                <a:spcPct val="150000"/>
              </a:lnSpc>
              <a:buClr>
                <a:schemeClr val="dk2"/>
              </a:buClr>
              <a:buSzPts val="1260"/>
              <a:buFont typeface="Noto Sans Symbols"/>
              <a:buChar char="●"/>
            </a:pPr>
            <a:r>
              <a:rPr lang="zh-TW" altLang="en-US" sz="1800" dirty="0" smtClean="0">
                <a:solidFill>
                  <a:schemeClr val="dk1"/>
                </a:solidFill>
              </a:rPr>
              <a:t>中小</a:t>
            </a:r>
            <a:r>
              <a:rPr lang="zh-TW" altLang="en-US" sz="1800" dirty="0">
                <a:solidFill>
                  <a:schemeClr val="dk1"/>
                </a:solidFill>
              </a:rPr>
              <a:t>企傾向服務大型企業未能滿足的市場，故市場規模狹小，未能享有規模經濟，加上中小型企業需面對激烈競爭，在成本與銷售方面均造成</a:t>
            </a:r>
            <a:r>
              <a:rPr lang="zh-TW" altLang="en-US" sz="1800" dirty="0" smtClean="0">
                <a:solidFill>
                  <a:schemeClr val="dk1"/>
                </a:solidFill>
              </a:rPr>
              <a:t>壓力</a:t>
            </a:r>
            <a:r>
              <a:rPr lang="zh-TW" altLang="en-US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  <a:endParaRPr dirty="0"/>
          </a:p>
        </p:txBody>
      </p:sp>
      <p:sp>
        <p:nvSpPr>
          <p:cNvPr id="459" name="Google Shape;459;p28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460" name="Google Shape;460;p28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461" name="Google Shape;461;p28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5212" cy="836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019175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資金</a:t>
            </a:r>
            <a:r>
              <a:rPr lang="zh-TW" alt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有限</a:t>
            </a:r>
            <a:endParaRPr dirty="0"/>
          </a:p>
        </p:txBody>
      </p:sp>
      <p:graphicFrame>
        <p:nvGraphicFramePr>
          <p:cNvPr id="468" name="Google Shape;468;p29"/>
          <p:cNvGraphicFramePr/>
          <p:nvPr>
            <p:extLst>
              <p:ext uri="{D42A27DB-BD31-4B8C-83A1-F6EECF244321}">
                <p14:modId xmlns:p14="http://schemas.microsoft.com/office/powerpoint/2010/main" val="3713558932"/>
              </p:ext>
            </p:extLst>
          </p:nvPr>
        </p:nvGraphicFramePr>
        <p:xfrm>
          <a:off x="611187" y="1844675"/>
          <a:ext cx="7924775" cy="451204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30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中小型企業在疫情期間面對的經營困難（建議答案）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0" i="0" u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9" name="Google Shape;469;p29"/>
          <p:cNvSpPr txBox="1"/>
          <p:nvPr/>
        </p:nvSpPr>
        <p:spPr>
          <a:xfrm>
            <a:off x="3563937" y="651351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/>
          </a:p>
        </p:txBody>
      </p:sp>
      <p:sp>
        <p:nvSpPr>
          <p:cNvPr id="470" name="Google Shape;470;p29"/>
          <p:cNvSpPr txBox="1"/>
          <p:nvPr/>
        </p:nvSpPr>
        <p:spPr>
          <a:xfrm>
            <a:off x="611187" y="2565400"/>
            <a:ext cx="295275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>
                <a:solidFill>
                  <a:schemeClr val="dk1"/>
                </a:solidFill>
                <a:latin typeface="+mn-lt"/>
                <a:ea typeface="Times New Roman"/>
                <a:cs typeface="Times New Roman"/>
                <a:sym typeface="Times New Roman"/>
              </a:rPr>
              <a:t>由於中小企的經營規模較小，較難從金融機構借款，故資金來源較窄，主要由東主提供，資金數額亦有限。 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endParaRPr sz="1600" b="0" i="0" dirty="0">
              <a:solidFill>
                <a:schemeClr val="dk1"/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29"/>
          <p:cNvSpPr txBox="1"/>
          <p:nvPr/>
        </p:nvSpPr>
        <p:spPr>
          <a:xfrm>
            <a:off x="3563937" y="2565400"/>
            <a:ext cx="496887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很多企業的營業額大幅下降，使現金流下降，資金周轉不靈，難以維持基本營運費用，以致出現虧損，增加破產的危機。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為了維持業務運作，企業需要：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en-US" altLang="zh-TW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在成本控制及保留員工之間作出抉擇</a:t>
            </a:r>
          </a:p>
          <a:p>
            <a:pPr marL="285750" lvl="0" indent="-285750">
              <a:lnSpc>
                <a:spcPct val="150000"/>
              </a:lnSpc>
              <a:buClr>
                <a:schemeClr val="dk1"/>
              </a:buClr>
              <a:buSzPts val="1600"/>
              <a:buFontTx/>
              <a:buChar char="-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從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銀行借貸，令企業有承擔過大的債務風險，</a:t>
            </a:r>
            <a:r>
              <a:rPr lang="zh-TW" alt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endParaRPr lang="en-US" altLang="zh-TW" sz="1600" dirty="0" smtClean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如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高的利息負擔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在商業過程中任何一方 </a:t>
            </a:r>
            <a:r>
              <a:rPr lang="en-US" altLang="zh-TW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16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例如生產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商、供應商、消費者</a:t>
            </a:r>
            <a:r>
              <a:rPr lang="en-US" altLang="zh-TW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TW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出現經濟困難將進一步影響企業的現金流轉。</a:t>
            </a:r>
          </a:p>
        </p:txBody>
      </p:sp>
      <p:sp>
        <p:nvSpPr>
          <p:cNvPr id="472" name="Google Shape;472;p29"/>
          <p:cNvSpPr/>
          <p:nvPr/>
        </p:nvSpPr>
        <p:spPr>
          <a:xfrm>
            <a:off x="611187" y="981075"/>
            <a:ext cx="7924800" cy="7191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400"/>
            </a:pPr>
            <a:r>
              <a:rPr lang="zh-TW" alt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中小企有哪些獲取資金的方法？它們有哪些限制？</a:t>
            </a:r>
            <a:endParaRPr dirty="0"/>
          </a:p>
        </p:txBody>
      </p:sp>
      <p:sp>
        <p:nvSpPr>
          <p:cNvPr id="473" name="Google Shape;473;p29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474" name="Google Shape;474;p29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HK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187" name="Google Shape;187;p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188" name="Google Shape;188;p3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189" name="Google Shape;189;p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香港的中小型企業，你認識多少？</a:t>
            </a:r>
            <a:endParaRPr/>
          </a:p>
        </p:txBody>
      </p:sp>
      <p:sp>
        <p:nvSpPr>
          <p:cNvPr id="190" name="Google Shape;190;p3"/>
          <p:cNvSpPr txBox="1">
            <a:spLocks noGrp="1"/>
          </p:cNvSpPr>
          <p:nvPr>
            <p:ph type="body" idx="1"/>
          </p:nvPr>
        </p:nvSpPr>
        <p:spPr>
          <a:xfrm>
            <a:off x="493700" y="1836737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40"/>
              <a:buNone/>
            </a:pPr>
            <a:r>
              <a:rPr lang="en-US" altLang="zh-TW" dirty="0" smtClean="0"/>
              <a:t>1) </a:t>
            </a:r>
            <a:r>
              <a:rPr lang="zh-TW" altLang="en-US" dirty="0" smtClean="0"/>
              <a:t>在</a:t>
            </a:r>
            <a:r>
              <a:rPr lang="zh-TW" altLang="en-US" dirty="0">
                <a:solidFill>
                  <a:srgbClr val="FF0000"/>
                </a:solidFill>
              </a:rPr>
              <a:t>製造業</a:t>
            </a:r>
            <a:r>
              <a:rPr lang="zh-TW" altLang="en-US" dirty="0"/>
              <a:t>中，僱用少於多少人的企業</a:t>
            </a:r>
            <a:r>
              <a:rPr lang="zh-TW" altLang="en-US" dirty="0" smtClean="0"/>
              <a:t>會     被</a:t>
            </a:r>
            <a:r>
              <a:rPr lang="zh-TW" altLang="en-US" dirty="0"/>
              <a:t>界定為中小型企業</a:t>
            </a:r>
            <a:r>
              <a:rPr lang="zh-TW" altLang="en-US" dirty="0" smtClean="0"/>
              <a:t>？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lang="en-US"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100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150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 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   </a:t>
            </a:r>
            <a:endParaRPr dirty="0"/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0" y="4381500"/>
            <a:ext cx="2881312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0"/>
          <p:cNvSpPr txBox="1">
            <a:spLocks noGrp="1"/>
          </p:cNvSpPr>
          <p:nvPr>
            <p:ph type="title"/>
          </p:nvPr>
        </p:nvSpPr>
        <p:spPr>
          <a:xfrm>
            <a:off x="65087" y="-163512"/>
            <a:ext cx="8229600" cy="100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04825" lvl="0"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2.由</a:t>
            </a:r>
            <a:r>
              <a:rPr lang="zh-TW" altLang="en-US" sz="3200" dirty="0"/>
              <a:t>東主</a:t>
            </a:r>
            <a:r>
              <a:rPr lang="en-US" sz="3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管理</a:t>
            </a:r>
            <a:endParaRPr dirty="0"/>
          </a:p>
        </p:txBody>
      </p:sp>
      <p:sp>
        <p:nvSpPr>
          <p:cNvPr id="481" name="Google Shape;481;p30"/>
          <p:cNvSpPr/>
          <p:nvPr/>
        </p:nvSpPr>
        <p:spPr>
          <a:xfrm>
            <a:off x="520700" y="836612"/>
            <a:ext cx="7924800" cy="11525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000"/>
            </a:pPr>
            <a:r>
              <a:rPr lang="zh-TW" altLang="en-US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企業主要由誰管理？工作如何分配？企業在現有的資源上能否負擔招聘所需專業管理人員或適合的專才？</a:t>
            </a:r>
            <a:endParaRPr dirty="0"/>
          </a:p>
        </p:txBody>
      </p:sp>
      <p:graphicFrame>
        <p:nvGraphicFramePr>
          <p:cNvPr id="482" name="Google Shape;482;p30"/>
          <p:cNvGraphicFramePr/>
          <p:nvPr>
            <p:extLst>
              <p:ext uri="{D42A27DB-BD31-4B8C-83A1-F6EECF244321}">
                <p14:modId xmlns:p14="http://schemas.microsoft.com/office/powerpoint/2010/main" val="2142407306"/>
              </p:ext>
            </p:extLst>
          </p:nvPr>
        </p:nvGraphicFramePr>
        <p:xfrm>
          <a:off x="611187" y="2139950"/>
          <a:ext cx="7924775" cy="416914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331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中小型企業在疫情期間面對的經營困難（建議答案）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3" name="Google Shape;483;p30"/>
          <p:cNvSpPr/>
          <p:nvPr/>
        </p:nvSpPr>
        <p:spPr>
          <a:xfrm>
            <a:off x="622300" y="2861072"/>
            <a:ext cx="322282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企業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規模小，僱員人數較少，組織架構簡單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分工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程度低，東主一身兼數職</a:t>
            </a:r>
          </a:p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缺乏</a:t>
            </a:r>
            <a:r>
              <a:rPr lang="zh-TW" altLang="en-U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專業管理人員</a:t>
            </a:r>
          </a:p>
        </p:txBody>
      </p:sp>
      <p:sp>
        <p:nvSpPr>
          <p:cNvPr id="484" name="Google Shape;484;p30"/>
          <p:cNvSpPr txBox="1"/>
          <p:nvPr/>
        </p:nvSpPr>
        <p:spPr>
          <a:xfrm>
            <a:off x="3995737" y="2881312"/>
            <a:ext cx="4392612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</a:rPr>
              <a:t>企業</a:t>
            </a:r>
            <a:r>
              <a:rPr lang="zh-TW" altLang="en-US" sz="1600" dirty="0">
                <a:solidFill>
                  <a:schemeClr val="dk1"/>
                </a:solidFill>
              </a:rPr>
              <a:t>的組織架構簡單</a:t>
            </a:r>
            <a:r>
              <a:rPr lang="zh-TW" altLang="en-US" sz="1600" dirty="0" smtClean="0">
                <a:solidFill>
                  <a:schemeClr val="dk1"/>
                </a:solidFill>
              </a:rPr>
              <a:t>，人手少，難以</a:t>
            </a:r>
            <a:r>
              <a:rPr lang="zh-TW" altLang="en-US" sz="1600" dirty="0">
                <a:solidFill>
                  <a:schemeClr val="dk1"/>
                </a:solidFill>
              </a:rPr>
              <a:t>應付額外工作，如額外的清潔消毒，量度體溫，部分小型企業需招聘短期合約員工處理因應疫情產生的額外</a:t>
            </a:r>
            <a:r>
              <a:rPr lang="zh-TW" altLang="en-US" sz="1600" dirty="0" smtClean="0">
                <a:solidFill>
                  <a:schemeClr val="dk1"/>
                </a:solidFill>
              </a:rPr>
              <a:t>工作（</a:t>
            </a:r>
            <a:r>
              <a:rPr lang="zh-TW" altLang="en-US" sz="1600" dirty="0">
                <a:solidFill>
                  <a:schemeClr val="dk1"/>
                </a:solidFill>
              </a:rPr>
              <a:t>如</a:t>
            </a:r>
            <a:r>
              <a:rPr lang="zh-TW" altLang="en-US" sz="1600" dirty="0" smtClean="0">
                <a:solidFill>
                  <a:schemeClr val="dk1"/>
                </a:solidFill>
              </a:rPr>
              <a:t>清潔、外賣、食品</a:t>
            </a:r>
            <a:r>
              <a:rPr lang="zh-TW" altLang="en-US" sz="1600" dirty="0">
                <a:solidFill>
                  <a:schemeClr val="dk1"/>
                </a:solidFill>
              </a:rPr>
              <a:t>包裝 </a:t>
            </a:r>
            <a:r>
              <a:rPr lang="zh-TW" altLang="en-US" sz="1600" dirty="0" smtClean="0">
                <a:solidFill>
                  <a:schemeClr val="dk1"/>
                </a:solidFill>
              </a:rPr>
              <a:t>）</a:t>
            </a:r>
            <a:r>
              <a:rPr lang="zh-TW" altLang="en-US" sz="1600" dirty="0" smtClean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  <a:endParaRPr lang="zh-TW" altLang="en-US" sz="1600" dirty="0">
              <a:solidFill>
                <a:schemeClr val="dk1"/>
              </a:solidFill>
            </a:endParaRPr>
          </a:p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</a:rPr>
              <a:t>東</a:t>
            </a:r>
            <a:r>
              <a:rPr lang="zh-TW" altLang="en-US" sz="1600" dirty="0">
                <a:solidFill>
                  <a:schemeClr val="dk1"/>
                </a:solidFill>
              </a:rPr>
              <a:t>主未必有足夠的管理知識或能力，應對因疫情帶來的管理問題，例如如何避免觸犯僱傭條例下節省員工</a:t>
            </a:r>
            <a:r>
              <a:rPr lang="zh-TW" altLang="en-US" sz="1600" dirty="0" smtClean="0">
                <a:solidFill>
                  <a:schemeClr val="dk1"/>
                </a:solidFill>
              </a:rPr>
              <a:t>開支</a:t>
            </a:r>
            <a:r>
              <a:rPr lang="zh-TW" altLang="en-US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  <a:endParaRPr lang="zh-TW" altLang="en-US" sz="1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sng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0"/>
          <p:cNvSpPr txBox="1"/>
          <p:nvPr/>
        </p:nvSpPr>
        <p:spPr>
          <a:xfrm>
            <a:off x="3178175" y="64484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/>
          </a:p>
        </p:txBody>
      </p:sp>
      <p:sp>
        <p:nvSpPr>
          <p:cNvPr id="486" name="Google Shape;486;p30"/>
          <p:cNvSpPr txBox="1"/>
          <p:nvPr/>
        </p:nvSpPr>
        <p:spPr>
          <a:xfrm>
            <a:off x="5562600" y="627697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487" name="Google Shape;487;p30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 txBox="1">
            <a:spLocks noGrp="1"/>
          </p:cNvSpPr>
          <p:nvPr>
            <p:ph type="title"/>
          </p:nvPr>
        </p:nvSpPr>
        <p:spPr>
          <a:xfrm>
            <a:off x="457200" y="-26987"/>
            <a:ext cx="8229600" cy="757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42875" lvl="0">
              <a:buClr>
                <a:schemeClr val="dk1"/>
              </a:buClr>
              <a:buSzPts val="3200"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zh-HK" altLang="en-US" sz="3200" dirty="0">
                <a:solidFill>
                  <a:schemeClr val="dk1"/>
                </a:solidFill>
              </a:rPr>
              <a:t> </a:t>
            </a:r>
            <a:r>
              <a:rPr lang="zh-HK" altLang="en-US" sz="3200" dirty="0" smtClean="0">
                <a:solidFill>
                  <a:schemeClr val="dk1"/>
                </a:solidFill>
              </a:rPr>
              <a:t>決策靈</a:t>
            </a:r>
            <a:r>
              <a:rPr lang="zh-TW" altLang="en-US" sz="3200" dirty="0" smtClean="0">
                <a:solidFill>
                  <a:schemeClr val="dk1"/>
                </a:solidFill>
              </a:rPr>
              <a:t>活</a:t>
            </a:r>
            <a:endParaRPr dirty="0"/>
          </a:p>
        </p:txBody>
      </p:sp>
      <p:graphicFrame>
        <p:nvGraphicFramePr>
          <p:cNvPr id="494" name="Google Shape;494;p31"/>
          <p:cNvGraphicFramePr/>
          <p:nvPr>
            <p:extLst>
              <p:ext uri="{D42A27DB-BD31-4B8C-83A1-F6EECF244321}">
                <p14:modId xmlns:p14="http://schemas.microsoft.com/office/powerpoint/2010/main" val="2825629420"/>
              </p:ext>
            </p:extLst>
          </p:nvPr>
        </p:nvGraphicFramePr>
        <p:xfrm>
          <a:off x="611187" y="1806575"/>
          <a:ext cx="7924800" cy="4632690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中小型企業在疫情期間面對的經營困難（建議答案）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"/>
                        <a:buNone/>
                      </a:pPr>
                      <a:endParaRPr sz="22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0" i="0" u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5" name="Google Shape;495;p31"/>
          <p:cNvSpPr txBox="1"/>
          <p:nvPr/>
        </p:nvSpPr>
        <p:spPr>
          <a:xfrm>
            <a:off x="3348037" y="6513512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/>
          </a:p>
        </p:txBody>
      </p:sp>
      <p:sp>
        <p:nvSpPr>
          <p:cNvPr id="496" name="Google Shape;496;p31"/>
          <p:cNvSpPr/>
          <p:nvPr/>
        </p:nvSpPr>
        <p:spPr>
          <a:xfrm>
            <a:off x="611187" y="836612"/>
            <a:ext cx="7924800" cy="9366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000"/>
            </a:pPr>
            <a:r>
              <a:rPr lang="zh-TW" alt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企業家精神的主要特質是什麼？在疫情下</a:t>
            </a:r>
            <a:r>
              <a:rPr lang="zh-TW" altLang="en-US" sz="20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，企業</a:t>
            </a:r>
            <a:r>
              <a:rPr lang="zh-TW" altLang="en-US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在創新求變時會遇到甚麼困難？</a:t>
            </a:r>
            <a:endParaRPr lang="zh-TW" altLang="en-US" sz="2000" dirty="0"/>
          </a:p>
        </p:txBody>
      </p:sp>
      <p:sp>
        <p:nvSpPr>
          <p:cNvPr id="497" name="Google Shape;497;p31"/>
          <p:cNvSpPr txBox="1"/>
          <p:nvPr/>
        </p:nvSpPr>
        <p:spPr>
          <a:xfrm>
            <a:off x="611187" y="2598737"/>
            <a:ext cx="266541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202124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rgbClr val="20212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中小</a:t>
            </a:r>
            <a:r>
              <a:rPr lang="zh-TW" altLang="en-US" sz="1600" dirty="0">
                <a:solidFill>
                  <a:srgbClr val="20212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企企業家具有企業家精神，敢於創新求變，且決策靈活，為市場帶來創新產品及</a:t>
            </a:r>
            <a:r>
              <a:rPr lang="en-US" altLang="zh-TW" sz="1600" dirty="0">
                <a:solidFill>
                  <a:srgbClr val="20212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/</a:t>
            </a:r>
            <a:r>
              <a:rPr lang="zh-TW" altLang="en-US" sz="1600" dirty="0">
                <a:solidFill>
                  <a:srgbClr val="20212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或服務，例如：開拓線上業務以擴闊銷售、提供個人化產品</a:t>
            </a:r>
            <a:r>
              <a:rPr lang="en-US" altLang="zh-TW" sz="1600" dirty="0">
                <a:solidFill>
                  <a:srgbClr val="20212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/</a:t>
            </a:r>
            <a:r>
              <a:rPr lang="zh-TW" altLang="en-US" sz="1600" dirty="0">
                <a:solidFill>
                  <a:srgbClr val="20212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服務。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Google Shape;498;p31"/>
          <p:cNvSpPr txBox="1"/>
          <p:nvPr/>
        </p:nvSpPr>
        <p:spPr>
          <a:xfrm>
            <a:off x="3346450" y="2640012"/>
            <a:ext cx="511175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202124"/>
              </a:buClr>
              <a:buSzPts val="1600"/>
              <a:buFont typeface="Noto Sans Symbols"/>
              <a:buChar char="⮚"/>
            </a:pPr>
            <a:r>
              <a:rPr lang="zh-TW" altLang="en-US" sz="1600" dirty="0" smtClean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東</a:t>
            </a:r>
            <a:r>
              <a:rPr lang="zh-TW" altLang="en-US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主</a:t>
            </a:r>
            <a:r>
              <a:rPr lang="en-US" altLang="zh-TW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/</a:t>
            </a:r>
            <a:r>
              <a:rPr lang="zh-TW" altLang="en-US" sz="1600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企業意識到消費者在疫情下對個人及公共場所衞生的關注大增，並多留家進行網上活動及消費，令現行經營模式受到嚴峻的考驗，特別對零售及服務業的打擊尤甚。</a:t>
            </a:r>
            <a:endParaRPr sz="1200" b="0" i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9" name="Google Shape;499;p31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500" name="Google Shape;500;p31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501" name="Google Shape;501;p31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2"/>
          <p:cNvSpPr txBox="1">
            <a:spLocks noGrp="1"/>
          </p:cNvSpPr>
          <p:nvPr>
            <p:ph type="title"/>
          </p:nvPr>
        </p:nvSpPr>
        <p:spPr>
          <a:xfrm>
            <a:off x="457200" y="-26987"/>
            <a:ext cx="8229600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42875" lvl="0">
              <a:buClr>
                <a:schemeClr val="dk1"/>
              </a:buClr>
              <a:buSzPts val="3200"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2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zh-TW" altLang="en-US" sz="3200" dirty="0">
                <a:solidFill>
                  <a:schemeClr val="dk1"/>
                </a:solidFill>
              </a:rPr>
              <a:t> </a:t>
            </a:r>
            <a:r>
              <a:rPr lang="zh-TW" altLang="en-US" sz="3200" dirty="0" smtClean="0">
                <a:solidFill>
                  <a:schemeClr val="dk1"/>
                </a:solidFill>
              </a:rPr>
              <a:t>服務</a:t>
            </a:r>
            <a:r>
              <a:rPr lang="zh-TW" altLang="en-US" sz="3200" dirty="0">
                <a:solidFill>
                  <a:schemeClr val="dk1"/>
                </a:solidFill>
              </a:rPr>
              <a:t>狹小市場</a:t>
            </a:r>
            <a:endParaRPr dirty="0"/>
          </a:p>
        </p:txBody>
      </p:sp>
      <p:graphicFrame>
        <p:nvGraphicFramePr>
          <p:cNvPr id="508" name="Google Shape;508;p32"/>
          <p:cNvGraphicFramePr/>
          <p:nvPr>
            <p:extLst>
              <p:ext uri="{D42A27DB-BD31-4B8C-83A1-F6EECF244321}">
                <p14:modId xmlns:p14="http://schemas.microsoft.com/office/powerpoint/2010/main" val="719183305"/>
              </p:ext>
            </p:extLst>
          </p:nvPr>
        </p:nvGraphicFramePr>
        <p:xfrm>
          <a:off x="611187" y="2195512"/>
          <a:ext cx="7924800" cy="3754425"/>
        </p:xfrm>
        <a:graphic>
          <a:graphicData uri="http://schemas.openxmlformats.org/drawingml/2006/table">
            <a:tbl>
              <a:tblPr>
                <a:noFill/>
                <a:tableStyleId>{E6918658-95D7-46A5-A4C3-9AB722098082}</a:tableStyleId>
              </a:tblPr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思考企業狀況 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示例</a:t>
                      </a:r>
                      <a:r>
                        <a:rPr lang="en-US" altLang="zh-TW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imes New Roman"/>
                        <a:buNone/>
                      </a:pPr>
                      <a:r>
                        <a:rPr lang="zh-TW" altLang="en-US" sz="1800" b="0" i="0" u="none" dirty="0" smtClean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中小型企業在疫情期間面對的經營困難（建議答案）</a:t>
                      </a:r>
                      <a:endParaRPr dirty="0"/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45750" marB="457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9" name="Google Shape;509;p32"/>
          <p:cNvSpPr txBox="1"/>
          <p:nvPr/>
        </p:nvSpPr>
        <p:spPr>
          <a:xfrm>
            <a:off x="3478212" y="63500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/>
          </a:p>
        </p:txBody>
      </p:sp>
      <p:sp>
        <p:nvSpPr>
          <p:cNvPr id="510" name="Google Shape;510;p32"/>
          <p:cNvSpPr/>
          <p:nvPr/>
        </p:nvSpPr>
        <p:spPr>
          <a:xfrm>
            <a:off x="626427" y="981075"/>
            <a:ext cx="7924800" cy="109378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solidFill>
              <a:srgbClr val="9595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lt1"/>
              </a:buClr>
              <a:buSzPts val="2400"/>
            </a:pPr>
            <a:r>
              <a:rPr lang="zh-TW" altLang="en-US" sz="2000" dirty="0">
                <a:solidFill>
                  <a:schemeClr val="lt1"/>
                </a:solidFill>
                <a:latin typeface="Arimo"/>
                <a:ea typeface="Arimo"/>
                <a:cs typeface="Arimo"/>
                <a:sym typeface="Arimo"/>
              </a:rPr>
              <a:t>中小型企業服務的市場有甚麼主要特點？這對中小企的經營帶來甚麼限制？</a:t>
            </a:r>
            <a:endParaRPr lang="zh-TW" altLang="en-US" sz="2000" dirty="0"/>
          </a:p>
        </p:txBody>
      </p:sp>
      <p:sp>
        <p:nvSpPr>
          <p:cNvPr id="511" name="Google Shape;511;p32"/>
          <p:cNvSpPr txBox="1"/>
          <p:nvPr/>
        </p:nvSpPr>
        <p:spPr>
          <a:xfrm>
            <a:off x="611187" y="2889250"/>
            <a:ext cx="3744912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7675" lvl="0" indent="-447675">
              <a:lnSpc>
                <a:spcPct val="150000"/>
              </a:lnSpc>
              <a:buClr>
                <a:schemeClr val="dk2"/>
              </a:buClr>
              <a:buSzPts val="1260"/>
              <a:buFont typeface="Noto Sans Symbols"/>
              <a:buChar char="●"/>
            </a:pPr>
            <a:r>
              <a:rPr lang="zh-TW" altLang="en-US" sz="1600" dirty="0" smtClean="0">
                <a:solidFill>
                  <a:schemeClr val="dk1"/>
                </a:solidFill>
              </a:rPr>
              <a:t>中小企傾向服務大型企業未能滿足的市場，故市場規模狹小，未能享有規模經濟，加上中小型企業需面對激烈競爭，在成本與銷售方面均造成壓力。</a:t>
            </a:r>
            <a:endParaRPr sz="1600" dirty="0"/>
          </a:p>
        </p:txBody>
      </p:sp>
      <p:sp>
        <p:nvSpPr>
          <p:cNvPr id="512" name="Google Shape;512;p32"/>
          <p:cNvSpPr txBox="1"/>
          <p:nvPr/>
        </p:nvSpPr>
        <p:spPr>
          <a:xfrm>
            <a:off x="4545012" y="2852737"/>
            <a:ext cx="391477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zh-TW" altLang="en-US" sz="1600" dirty="0" smtClean="0">
                <a:solidFill>
                  <a:schemeClr val="dk1"/>
                </a:solidFill>
              </a:rPr>
              <a:t>在</a:t>
            </a:r>
            <a:r>
              <a:rPr lang="zh-TW" altLang="en-US" sz="1600" dirty="0">
                <a:solidFill>
                  <a:schemeClr val="dk1"/>
                </a:solidFill>
              </a:rPr>
              <a:t>疫情下，市民減少外出活動及聚會，顧客過少令銷售額下跌，企業難以應付日常營運支出，如租金、員工薪金等，最終可能面對裁員，甚至倒閉的危機。</a:t>
            </a:r>
            <a:endParaRPr sz="1600" b="0" i="0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13" name="Google Shape;513;p32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514" name="Google Shape;514;p32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HK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3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521" name="Google Shape;521;p3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522" name="Google Shape;522;p33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HK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523" name="Google Shape;523;p33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活動</a:t>
            </a:r>
            <a:r>
              <a:rPr lang="zh-TW" alt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二：</a:t>
            </a:r>
            <a:r>
              <a:rPr lang="en-US" sz="38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小組討論</a:t>
            </a:r>
            <a:endParaRPr dirty="0"/>
          </a:p>
        </p:txBody>
      </p:sp>
      <p:sp>
        <p:nvSpPr>
          <p:cNvPr id="524" name="Google Shape;524;p33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四至五人</a:t>
            </a:r>
            <a:r>
              <a:rPr lang="zh-TW" alt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組</a:t>
            </a:r>
            <a:endParaRPr dirty="0"/>
          </a:p>
          <a:p>
            <a:pPr marL="342900" lvl="0" indent="-342900">
              <a:spcBef>
                <a:spcPts val="640"/>
              </a:spcBef>
              <a:buSzPts val="2240"/>
            </a:pPr>
            <a:r>
              <a:rPr lang="zh-TW" altLang="en-US" dirty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試討論中小型企業對香港經濟的重要性，並列出你的想法</a:t>
            </a:r>
            <a:r>
              <a:rPr lang="zh-TW" altLang="en-US" dirty="0" smtClean="0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。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3622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2012" y="3519487"/>
            <a:ext cx="233362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3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533" name="Google Shape;533;p3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534" name="Google Shape;534;p34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TW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535" name="Google Shape;535;p34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zh-HK" alt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中小型企業</a:t>
            </a:r>
            <a:r>
              <a:rPr lang="en-US" sz="38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對香港經濟的重要性</a:t>
            </a:r>
            <a:endParaRPr dirty="0"/>
          </a:p>
        </p:txBody>
      </p:sp>
      <p:sp>
        <p:nvSpPr>
          <p:cNvPr id="536" name="Google Shape;536;p3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促進經濟增長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創造就業機會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促進企業家精</a:t>
            </a:r>
            <a:r>
              <a:rPr lang="zh-HK" alt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神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鼓勵</a:t>
            </a:r>
            <a:r>
              <a:rPr lang="en-US" sz="3200" b="0" i="0" u="none" dirty="0" err="1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創新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lvl="0" indent="-342900">
              <a:spcBef>
                <a:spcPts val="640"/>
              </a:spcBef>
              <a:buSzPts val="2240"/>
            </a:pPr>
            <a:r>
              <a:rPr lang="zh-TW" altLang="en-US" dirty="0" smtClean="0"/>
              <a:t>支援大型</a:t>
            </a:r>
            <a:r>
              <a:rPr lang="zh-TW" altLang="en-US" dirty="0"/>
              <a:t>企業</a:t>
            </a:r>
            <a:endParaRPr dirty="0"/>
          </a:p>
        </p:txBody>
      </p:sp>
      <p:pic>
        <p:nvPicPr>
          <p:cNvPr id="537" name="Google Shape;53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500" y="4238625"/>
            <a:ext cx="21463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4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4"/>
          <p:cNvSpPr txBox="1"/>
          <p:nvPr/>
        </p:nvSpPr>
        <p:spPr>
          <a:xfrm>
            <a:off x="0" y="60325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4"/>
          <p:cNvSpPr txBox="1"/>
          <p:nvPr/>
        </p:nvSpPr>
        <p:spPr>
          <a:xfrm>
            <a:off x="0" y="10795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35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 lang="zh-HK" altLang="en-US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547" name="Google Shape;547;p3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548" name="Google Shape;548;p35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HK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549" name="Google Shape;549;p3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企業家精神對業務發展的重要性</a:t>
            </a:r>
            <a:endParaRPr/>
          </a:p>
        </p:txBody>
      </p:sp>
      <p:sp>
        <p:nvSpPr>
          <p:cNvPr id="550" name="Google Shape;550;p35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鼓勵創新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為市場引入競爭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rgbClr val="202124"/>
                </a:solidFill>
                <a:latin typeface="Arimo"/>
                <a:ea typeface="Arimo"/>
                <a:cs typeface="Arimo"/>
                <a:sym typeface="Arimo"/>
              </a:rPr>
              <a:t>促進經濟增長</a:t>
            </a: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36220" algn="l" rtl="0"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5"/>
          <p:cNvSpPr txBox="1"/>
          <p:nvPr/>
        </p:nvSpPr>
        <p:spPr>
          <a:xfrm>
            <a:off x="720725" y="254000"/>
            <a:ext cx="0" cy="2413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5"/>
          <p:cNvSpPr txBox="1"/>
          <p:nvPr/>
        </p:nvSpPr>
        <p:spPr>
          <a:xfrm>
            <a:off x="-1908175" y="2366962"/>
            <a:ext cx="0" cy="242887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559" name="Google Shape;559;p3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560" name="Google Shape;560;p36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HK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lang="en-US"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561" name="Google Shape;561;p3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活動</a:t>
            </a:r>
            <a:r>
              <a:rPr lang="en-US" altLang="zh-HK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br>
              <a:rPr lang="en-US" sz="38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8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個案研究</a:t>
            </a:r>
            <a:endParaRPr dirty="0"/>
          </a:p>
        </p:txBody>
      </p:sp>
      <p:sp>
        <p:nvSpPr>
          <p:cNvPr id="562" name="Google Shape;562;p36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6550025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Font typeface="Noto Sans Symbols"/>
              <a:buChar char="●"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四到五人</a:t>
            </a:r>
            <a:r>
              <a:rPr lang="zh-TW" alt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一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組</a:t>
            </a:r>
            <a:endParaRPr dirty="0"/>
          </a:p>
          <a:p>
            <a:pPr marL="342900" lvl="0" indent="-342900">
              <a:spcBef>
                <a:spcPts val="560"/>
              </a:spcBef>
              <a:buSzPts val="1960"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研究</a:t>
            </a:r>
            <a:r>
              <a:rPr lang="zh-TW" alt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岩</a:t>
            </a:r>
            <a:r>
              <a:rPr lang="zh-TW" alt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貓遊戲有限公司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的個案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TW" altLang="en-US" sz="2800" dirty="0" smtClean="0"/>
              <a:t>辨別</a:t>
            </a:r>
            <a:endParaRPr lang="en-US" altLang="zh-TW" sz="2800" dirty="0" smtClean="0"/>
          </a:p>
          <a:p>
            <a:pPr marL="514350" lvl="0" indent="-514350">
              <a:spcBef>
                <a:spcPts val="560"/>
              </a:spcBef>
              <a:buSzPts val="1960"/>
              <a:buAutoNum type="arabicPeriod"/>
            </a:pPr>
            <a:r>
              <a:rPr lang="zh-TW" altLang="en-US" sz="2800" dirty="0" smtClean="0"/>
              <a:t>中小型</a:t>
            </a:r>
            <a:r>
              <a:rPr lang="zh-TW" altLang="en-US" sz="2800" dirty="0"/>
              <a:t>企業遇到的</a:t>
            </a:r>
            <a:r>
              <a:rPr lang="zh-TW" altLang="en-US" sz="2800" dirty="0" smtClean="0"/>
              <a:t>困難；</a:t>
            </a:r>
            <a:endParaRPr lang="en-US" altLang="zh-TW" sz="2800" dirty="0" smtClean="0"/>
          </a:p>
          <a:p>
            <a:pPr marL="514350" lvl="0" indent="-514350">
              <a:spcBef>
                <a:spcPts val="560"/>
              </a:spcBef>
              <a:buSzPts val="1960"/>
              <a:buAutoNum type="arabicPeriod"/>
            </a:pPr>
            <a:r>
              <a:rPr lang="zh-TW" altLang="en-US" sz="2800" dirty="0" smtClean="0"/>
              <a:t>企業家</a:t>
            </a:r>
            <a:r>
              <a:rPr lang="zh-TW" altLang="en-US" sz="2800" dirty="0"/>
              <a:t>精神的</a:t>
            </a:r>
            <a:r>
              <a:rPr lang="zh-TW" altLang="en-US" sz="2800" dirty="0" smtClean="0"/>
              <a:t>重要性；</a:t>
            </a:r>
            <a:endParaRPr lang="en-US" altLang="zh-TW" sz="2800" dirty="0" smtClean="0"/>
          </a:p>
          <a:p>
            <a:pPr marL="514350" lvl="0" indent="-514350">
              <a:spcBef>
                <a:spcPts val="560"/>
              </a:spcBef>
              <a:buSzPts val="1960"/>
              <a:buAutoNum type="arabicPeriod"/>
            </a:pPr>
            <a:r>
              <a:rPr lang="zh-TW" altLang="en-US" sz="2800" dirty="0" smtClean="0"/>
              <a:t>拓展</a:t>
            </a:r>
            <a:r>
              <a:rPr lang="zh-TW" altLang="en-US" sz="2800" dirty="0"/>
              <a:t>業務時應考慮的</a:t>
            </a:r>
            <a:r>
              <a:rPr lang="zh-TW" altLang="en-US" sz="2800" dirty="0" smtClean="0"/>
              <a:t>因素</a:t>
            </a:r>
            <a:endParaRPr dirty="0"/>
          </a:p>
        </p:txBody>
      </p:sp>
      <p:pic>
        <p:nvPicPr>
          <p:cNvPr id="563" name="Google Shape;5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687" y="3797300"/>
            <a:ext cx="1789112" cy="246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37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 dirty="0"/>
          </a:p>
        </p:txBody>
      </p:sp>
      <p:sp>
        <p:nvSpPr>
          <p:cNvPr id="570" name="Google Shape;570;p3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sp>
        <p:nvSpPr>
          <p:cNvPr id="571" name="Google Shape;571;p37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altLang="zh-HK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1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endParaRPr dirty="0"/>
          </a:p>
        </p:txBody>
      </p:sp>
      <p:sp>
        <p:nvSpPr>
          <p:cNvPr id="572" name="Google Shape;572;p37"/>
          <p:cNvSpPr txBox="1">
            <a:spLocks noGrp="1"/>
          </p:cNvSpPr>
          <p:nvPr>
            <p:ph type="title" idx="4294967295"/>
          </p:nvPr>
        </p:nvSpPr>
        <p:spPr>
          <a:xfrm>
            <a:off x="755650" y="2492375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完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198" name="Google Shape;198;p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99" name="Google Shape;199;p4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答案</a:t>
            </a:r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100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香港對</a:t>
            </a:r>
            <a:r>
              <a:rPr lang="zh-HK" alt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的官方定義是僱用少於100名員工的製造公司。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209" name="Google Shape;209;p5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香港的中小型企業，你認識多少？</a:t>
            </a:r>
            <a:endParaRPr/>
          </a:p>
        </p:txBody>
      </p:sp>
      <p:sp>
        <p:nvSpPr>
          <p:cNvPr id="211" name="Google Shape;211;p5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40"/>
              <a:buNone/>
            </a:pPr>
            <a:r>
              <a:rPr lang="en-US" altLang="zh-TW" dirty="0" smtClean="0"/>
              <a:t>2) </a:t>
            </a:r>
            <a:r>
              <a:rPr lang="zh-TW" altLang="en-US" dirty="0" smtClean="0"/>
              <a:t>在</a:t>
            </a:r>
            <a:r>
              <a:rPr lang="zh-TW" altLang="en-US" dirty="0">
                <a:solidFill>
                  <a:srgbClr val="FF0000"/>
                </a:solidFill>
              </a:rPr>
              <a:t>非製造業</a:t>
            </a:r>
            <a:r>
              <a:rPr lang="zh-TW" altLang="en-US" dirty="0"/>
              <a:t>中，僱用少於多少人的企業會被界定為中小型企業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lang="en-US" sz="3200" b="0" i="0" u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50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100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150 </a:t>
            </a:r>
            <a:endParaRPr dirty="0"/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625" y="3249612"/>
            <a:ext cx="20732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416560" y="623506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431800" y="290512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答案</a:t>
            </a:r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50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香港對</a:t>
            </a:r>
            <a:r>
              <a:rPr lang="zh-HK" alt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的官方定義是僱用少於50名員工的非製造公司。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29" name="Google Shape;229;p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230" name="Google Shape;230;p7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香港的中小型企業，你認識多少？</a:t>
            </a:r>
            <a:endParaRPr/>
          </a:p>
        </p:txBody>
      </p:sp>
      <p:sp>
        <p:nvSpPr>
          <p:cNvPr id="232" name="Google Shape;232;p7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435975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40"/>
              <a:buNone/>
            </a:pPr>
            <a:r>
              <a:rPr lang="en-US" altLang="zh-TW" dirty="0"/>
              <a:t>3</a:t>
            </a:r>
            <a:r>
              <a:rPr lang="en-US" altLang="zh-TW" dirty="0" smtClean="0"/>
              <a:t>) </a:t>
            </a:r>
            <a:r>
              <a:rPr lang="zh-TW" altLang="en-US" dirty="0" smtClean="0"/>
              <a:t>在</a:t>
            </a:r>
            <a:r>
              <a:rPr lang="en-US" altLang="zh-TW" dirty="0"/>
              <a:t>2021</a:t>
            </a:r>
            <a:r>
              <a:rPr lang="zh-TW" altLang="en-US" dirty="0"/>
              <a:t>年的第一季度，香港</a:t>
            </a:r>
            <a:r>
              <a:rPr lang="zh-TW" altLang="en-US" dirty="0">
                <a:solidFill>
                  <a:srgbClr val="FF0000"/>
                </a:solidFill>
              </a:rPr>
              <a:t>有多少間中小型企業</a:t>
            </a:r>
            <a:r>
              <a:rPr lang="zh-TW" altLang="en-US" dirty="0" smtClean="0"/>
              <a:t>？</a:t>
            </a: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約200,000間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約340,000間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約500,000間</a:t>
            </a:r>
            <a:endParaRPr dirty="0"/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100" y="3698875"/>
            <a:ext cx="2297112" cy="2195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40" name="Google Shape;240;p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241" name="Google Shape;241;p8"/>
          <p:cNvSpPr txBox="1"/>
          <p:nvPr/>
        </p:nvSpPr>
        <p:spPr>
          <a:xfrm>
            <a:off x="341312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答案</a:t>
            </a:r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約340,000間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●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截至2021年3月，香港約有340,000間中小型企業。</a:t>
            </a:r>
            <a:endParaRPr/>
          </a:p>
          <a:p>
            <a:pPr marL="342900" lvl="0" indent="-200660" algn="l" rtl="0"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/>
          <p:nvPr/>
        </p:nvSpPr>
        <p:spPr>
          <a:xfrm>
            <a:off x="5292725" y="6219825"/>
            <a:ext cx="33940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企業會財必修部分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學與教示例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431800" y="6219825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zh-HK" alt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課題</a:t>
            </a:r>
            <a:r>
              <a:rPr lang="en-US" sz="1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C04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中小型企業的管理</a:t>
            </a:r>
            <a:endParaRPr dirty="0"/>
          </a:p>
        </p:txBody>
      </p:sp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None/>
            </a:pPr>
            <a:r>
              <a:rPr lang="en-US" sz="3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香港的中小型企業，你認識多少？</a:t>
            </a:r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240"/>
              <a:buNone/>
            </a:pPr>
            <a:r>
              <a:rPr lang="en-US" altLang="zh-TW" dirty="0" smtClean="0"/>
              <a:t>4) </a:t>
            </a:r>
            <a:r>
              <a:rPr lang="zh-TW" altLang="en-US" dirty="0" smtClean="0"/>
              <a:t>中小型</a:t>
            </a:r>
            <a:r>
              <a:rPr lang="zh-TW" altLang="en-US" dirty="0"/>
              <a:t>企業佔全香港企業的</a:t>
            </a:r>
            <a:r>
              <a:rPr lang="zh-TW" altLang="en-US" dirty="0">
                <a:solidFill>
                  <a:srgbClr val="FF0000"/>
                </a:solidFill>
              </a:rPr>
              <a:t>百分比</a:t>
            </a:r>
            <a:r>
              <a:rPr lang="zh-TW" altLang="en-US" dirty="0"/>
              <a:t>為多少</a:t>
            </a:r>
            <a:r>
              <a:rPr lang="zh-TW" altLang="en-US" dirty="0" smtClean="0"/>
              <a:t>？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endParaRPr sz="3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60%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80%</a:t>
            </a:r>
            <a:endParaRPr dirty="0"/>
          </a:p>
          <a:p>
            <a:pPr marL="609600" lvl="0" indent="-609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240"/>
              <a:buNone/>
            </a:pPr>
            <a:r>
              <a:rPr lang="en-US" sz="32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	98%</a:t>
            </a:r>
            <a:endParaRPr dirty="0"/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2475" y="3789362"/>
            <a:ext cx="2700337" cy="1595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3636</Words>
  <Application>Microsoft Office PowerPoint</Application>
  <PresentationFormat>如螢幕大小 (4:3)</PresentationFormat>
  <Paragraphs>676</Paragraphs>
  <Slides>37</Slides>
  <Notes>37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Noto Sans Symbols</vt:lpstr>
      <vt:lpstr>Times New Roman</vt:lpstr>
      <vt:lpstr>Arial</vt:lpstr>
      <vt:lpstr>新細明體</vt:lpstr>
      <vt:lpstr>Calibri</vt:lpstr>
      <vt:lpstr>Wingdings</vt:lpstr>
      <vt:lpstr>Arimo</vt:lpstr>
      <vt:lpstr>1_Network</vt:lpstr>
      <vt:lpstr>Network</vt:lpstr>
      <vt:lpstr>企業會財必修部分  基礎管理</vt:lpstr>
      <vt:lpstr>預習</vt:lpstr>
      <vt:lpstr>香港的中小型企業，你認識多少？</vt:lpstr>
      <vt:lpstr>答案</vt:lpstr>
      <vt:lpstr>香港的中小型企業，你認識多少？</vt:lpstr>
      <vt:lpstr>答案</vt:lpstr>
      <vt:lpstr>香港的中小型企業，你認識多少？</vt:lpstr>
      <vt:lpstr>答案</vt:lpstr>
      <vt:lpstr>香港的中小型企業，你認識多少？</vt:lpstr>
      <vt:lpstr>答案</vt:lpstr>
      <vt:lpstr>香港的中小型企業，你認識多少？</vt:lpstr>
      <vt:lpstr>答案</vt:lpstr>
      <vt:lpstr>香港的中小型企業，你認識多少？</vt:lpstr>
      <vt:lpstr>答案</vt:lpstr>
      <vt:lpstr>中小型企業的定義</vt:lpstr>
      <vt:lpstr>中小型企業的特點</vt:lpstr>
      <vt:lpstr>中小型企業的特點(續)</vt:lpstr>
      <vt:lpstr>中小型企業特點(續)</vt:lpstr>
      <vt:lpstr>活動一：配對游戲 小型和大型企業</vt:lpstr>
      <vt:lpstr>小型和大型企業</vt:lpstr>
      <vt:lpstr>小型和大型企業 (續)</vt:lpstr>
      <vt:lpstr>小型和大型企業 (續)</vt:lpstr>
      <vt:lpstr>PowerPoint 簡報</vt:lpstr>
      <vt:lpstr>根據上述資料，並參考下列中小型企業（SMEs）的特徵，分析它們在疫情期間所面對的經營困難。</vt:lpstr>
      <vt:lpstr>資金有限</vt:lpstr>
      <vt:lpstr>2.由東主管理</vt:lpstr>
      <vt:lpstr>3. 決策靈活</vt:lpstr>
      <vt:lpstr>4. 服務狹小市場</vt:lpstr>
      <vt:lpstr>資金有限</vt:lpstr>
      <vt:lpstr>2.由東主管理</vt:lpstr>
      <vt:lpstr>3. 決策靈活</vt:lpstr>
      <vt:lpstr>4. 服務狹小市場</vt:lpstr>
      <vt:lpstr>活動二：  小組討論</vt:lpstr>
      <vt:lpstr>中小型企業對香港經濟的重要性</vt:lpstr>
      <vt:lpstr>企業家精神對業務發展的重要性</vt:lpstr>
      <vt:lpstr>活動3:  個案研究</vt:lpstr>
      <vt:lpstr>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企業會財必修部分  基礎管理</dc:title>
  <dc:creator>cmichael</dc:creator>
  <cp:lastModifiedBy>NG, Wai-leung Rex</cp:lastModifiedBy>
  <cp:revision>161</cp:revision>
  <cp:lastPrinted>2022-12-21T08:45:55Z</cp:lastPrinted>
  <dcterms:created xsi:type="dcterms:W3CDTF">2007-06-28T07:45:19Z</dcterms:created>
  <dcterms:modified xsi:type="dcterms:W3CDTF">2023-05-08T08:57:41Z</dcterms:modified>
</cp:coreProperties>
</file>